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48" r:id="rId5"/>
    <p:sldMasterId id="2147483664" r:id="rId6"/>
  </p:sldMasterIdLst>
  <p:notesMasterIdLst>
    <p:notesMasterId r:id="rId196"/>
  </p:notesMasterIdLst>
  <p:handoutMasterIdLst>
    <p:handoutMasterId r:id="rId197"/>
  </p:handoutMasterIdLst>
  <p:sldIdLst>
    <p:sldId id="256" r:id="rId7"/>
    <p:sldId id="651" r:id="rId8"/>
    <p:sldId id="411" r:id="rId9"/>
    <p:sldId id="744" r:id="rId10"/>
    <p:sldId id="263" r:id="rId11"/>
    <p:sldId id="652" r:id="rId12"/>
    <p:sldId id="264" r:id="rId13"/>
    <p:sldId id="602" r:id="rId14"/>
    <p:sldId id="266" r:id="rId15"/>
    <p:sldId id="646" r:id="rId16"/>
    <p:sldId id="593" r:id="rId17"/>
    <p:sldId id="561" r:id="rId18"/>
    <p:sldId id="430" r:id="rId19"/>
    <p:sldId id="520" r:id="rId20"/>
    <p:sldId id="530" r:id="rId21"/>
    <p:sldId id="271" r:id="rId22"/>
    <p:sldId id="270" r:id="rId23"/>
    <p:sldId id="273" r:id="rId24"/>
    <p:sldId id="647" r:id="rId25"/>
    <p:sldId id="745" r:id="rId26"/>
    <p:sldId id="661" r:id="rId27"/>
    <p:sldId id="276" r:id="rId28"/>
    <p:sldId id="462" r:id="rId29"/>
    <p:sldId id="277" r:id="rId30"/>
    <p:sldId id="598" r:id="rId31"/>
    <p:sldId id="278" r:id="rId32"/>
    <p:sldId id="605" r:id="rId33"/>
    <p:sldId id="587" r:id="rId34"/>
    <p:sldId id="547" r:id="rId35"/>
    <p:sldId id="657" r:id="rId36"/>
    <p:sldId id="662" r:id="rId37"/>
    <p:sldId id="658" r:id="rId38"/>
    <p:sldId id="659" r:id="rId39"/>
    <p:sldId id="660" r:id="rId40"/>
    <p:sldId id="588" r:id="rId41"/>
    <p:sldId id="280" r:id="rId42"/>
    <p:sldId id="531" r:id="rId43"/>
    <p:sldId id="611" r:id="rId44"/>
    <p:sldId id="562" r:id="rId45"/>
    <p:sldId id="416" r:id="rId46"/>
    <p:sldId id="648" r:id="rId47"/>
    <p:sldId id="617" r:id="rId48"/>
    <p:sldId id="417" r:id="rId49"/>
    <p:sldId id="616" r:id="rId50"/>
    <p:sldId id="461" r:id="rId51"/>
    <p:sldId id="472" r:id="rId52"/>
    <p:sldId id="546" r:id="rId53"/>
    <p:sldId id="571" r:id="rId54"/>
    <p:sldId id="707" r:id="rId55"/>
    <p:sldId id="292" r:id="rId56"/>
    <p:sldId id="746" r:id="rId57"/>
    <p:sldId id="747" r:id="rId58"/>
    <p:sldId id="293" r:id="rId59"/>
    <p:sldId id="623" r:id="rId60"/>
    <p:sldId id="575" r:id="rId61"/>
    <p:sldId id="627" r:id="rId62"/>
    <p:sldId id="624" r:id="rId63"/>
    <p:sldId id="578" r:id="rId64"/>
    <p:sldId id="581" r:id="rId65"/>
    <p:sldId id="625" r:id="rId66"/>
    <p:sldId id="582" r:id="rId67"/>
    <p:sldId id="481" r:id="rId68"/>
    <p:sldId id="586" r:id="rId69"/>
    <p:sldId id="585" r:id="rId70"/>
    <p:sldId id="622" r:id="rId71"/>
    <p:sldId id="583" r:id="rId72"/>
    <p:sldId id="599" r:id="rId73"/>
    <p:sldId id="621" r:id="rId74"/>
    <p:sldId id="643" r:id="rId75"/>
    <p:sldId id="644" r:id="rId76"/>
    <p:sldId id="742" r:id="rId77"/>
    <p:sldId id="743" r:id="rId78"/>
    <p:sldId id="565" r:id="rId79"/>
    <p:sldId id="664" r:id="rId80"/>
    <p:sldId id="665" r:id="rId81"/>
    <p:sldId id="666" r:id="rId82"/>
    <p:sldId id="667" r:id="rId83"/>
    <p:sldId id="668" r:id="rId84"/>
    <p:sldId id="669" r:id="rId85"/>
    <p:sldId id="670" r:id="rId86"/>
    <p:sldId id="671" r:id="rId87"/>
    <p:sldId id="536" r:id="rId88"/>
    <p:sldId id="687" r:id="rId89"/>
    <p:sldId id="542" r:id="rId90"/>
    <p:sldId id="535" r:id="rId91"/>
    <p:sldId id="533" r:id="rId92"/>
    <p:sldId id="452" r:id="rId93"/>
    <p:sldId id="493" r:id="rId94"/>
    <p:sldId id="544" r:id="rId95"/>
    <p:sldId id="545" r:id="rId96"/>
    <p:sldId id="541" r:id="rId97"/>
    <p:sldId id="310" r:id="rId98"/>
    <p:sldId id="708" r:id="rId99"/>
    <p:sldId id="574" r:id="rId100"/>
    <p:sldId id="312" r:id="rId101"/>
    <p:sldId id="313" r:id="rId102"/>
    <p:sldId id="314" r:id="rId103"/>
    <p:sldId id="454" r:id="rId104"/>
    <p:sldId id="559" r:id="rId105"/>
    <p:sldId id="317" r:id="rId106"/>
    <p:sldId id="631" r:id="rId107"/>
    <p:sldId id="632" r:id="rId108"/>
    <p:sldId id="633" r:id="rId109"/>
    <p:sldId id="318" r:id="rId110"/>
    <p:sldId id="412" r:id="rId111"/>
    <p:sldId id="595" r:id="rId112"/>
    <p:sldId id="419" r:id="rId113"/>
    <p:sldId id="323" r:id="rId114"/>
    <p:sldId id="663" r:id="rId115"/>
    <p:sldId id="568" r:id="rId116"/>
    <p:sldId id="628" r:id="rId117"/>
    <p:sldId id="629" r:id="rId118"/>
    <p:sldId id="322" r:id="rId119"/>
    <p:sldId id="639" r:id="rId120"/>
    <p:sldId id="604" r:id="rId121"/>
    <p:sldId id="749" r:id="rId122"/>
    <p:sldId id="325" r:id="rId123"/>
    <p:sldId id="449" r:id="rId124"/>
    <p:sldId id="591" r:id="rId125"/>
    <p:sldId id="592" r:id="rId126"/>
    <p:sldId id="606" r:id="rId127"/>
    <p:sldId id="634" r:id="rId128"/>
    <p:sldId id="635" r:id="rId129"/>
    <p:sldId id="636" r:id="rId130"/>
    <p:sldId id="637" r:id="rId131"/>
    <p:sldId id="672" r:id="rId132"/>
    <p:sldId id="673" r:id="rId133"/>
    <p:sldId id="338" r:id="rId134"/>
    <p:sldId id="630" r:id="rId135"/>
    <p:sldId id="638" r:id="rId136"/>
    <p:sldId id="564" r:id="rId137"/>
    <p:sldId id="341" r:id="rId138"/>
    <p:sldId id="601" r:id="rId139"/>
    <p:sldId id="422" r:id="rId140"/>
    <p:sldId id="609" r:id="rId141"/>
    <p:sldId id="709" r:id="rId142"/>
    <p:sldId id="537" r:id="rId143"/>
    <p:sldId id="350" r:id="rId144"/>
    <p:sldId id="486" r:id="rId145"/>
    <p:sldId id="352" r:id="rId146"/>
    <p:sldId id="597" r:id="rId147"/>
    <p:sldId id="423" r:id="rId148"/>
    <p:sldId id="440" r:id="rId149"/>
    <p:sldId id="448" r:id="rId150"/>
    <p:sldId id="572" r:id="rId151"/>
    <p:sldId id="355" r:id="rId152"/>
    <p:sldId id="357" r:id="rId153"/>
    <p:sldId id="358" r:id="rId154"/>
    <p:sldId id="573" r:id="rId155"/>
    <p:sldId id="361" r:id="rId156"/>
    <p:sldId id="614" r:id="rId157"/>
    <p:sldId id="362" r:id="rId158"/>
    <p:sldId id="437" r:id="rId159"/>
    <p:sldId id="608" r:id="rId160"/>
    <p:sldId id="619" r:id="rId161"/>
    <p:sldId id="364" r:id="rId162"/>
    <p:sldId id="456" r:id="rId163"/>
    <p:sldId id="620" r:id="rId164"/>
    <p:sldId id="613" r:id="rId165"/>
    <p:sldId id="519" r:id="rId166"/>
    <p:sldId id="382" r:id="rId167"/>
    <p:sldId id="748" r:id="rId168"/>
    <p:sldId id="384" r:id="rId169"/>
    <p:sldId id="522" r:id="rId170"/>
    <p:sldId id="523" r:id="rId171"/>
    <p:sldId id="385" r:id="rId172"/>
    <p:sldId id="750" r:id="rId173"/>
    <p:sldId id="751" r:id="rId174"/>
    <p:sldId id="752" r:id="rId175"/>
    <p:sldId id="753" r:id="rId176"/>
    <p:sldId id="443" r:id="rId177"/>
    <p:sldId id="532" r:id="rId178"/>
    <p:sldId id="649" r:id="rId179"/>
    <p:sldId id="389" r:id="rId180"/>
    <p:sldId id="650" r:id="rId181"/>
    <p:sldId id="390" r:id="rId182"/>
    <p:sldId id="515" r:id="rId183"/>
    <p:sldId id="400" r:id="rId184"/>
    <p:sldId id="464" r:id="rId185"/>
    <p:sldId id="470" r:id="rId186"/>
    <p:sldId id="468" r:id="rId187"/>
    <p:sldId id="529" r:id="rId188"/>
    <p:sldId id="550" r:id="rId189"/>
    <p:sldId id="527" r:id="rId190"/>
    <p:sldId id="610" r:id="rId191"/>
    <p:sldId id="528" r:id="rId192"/>
    <p:sldId id="469" r:id="rId193"/>
    <p:sldId id="552" r:id="rId194"/>
    <p:sldId id="414" r:id="rId195"/>
  </p:sldIdLst>
  <p:sldSz cx="10287000" cy="6858000" type="35mm"/>
  <p:notesSz cx="7315200" cy="9601200"/>
  <p:embeddedFontLst>
    <p:embeddedFont>
      <p:font typeface="Monotype Sorts" panose="020B0604020202020204"/>
      <p:regular r:id="rId198"/>
    </p:embeddedFont>
    <p:embeddedFont>
      <p:font typeface="Tahoma" panose="020B0604030504040204" pitchFamily="34" charset="0"/>
      <p:regular r:id="rId199"/>
      <p:bold r:id="rId200"/>
    </p:embeddedFont>
  </p:embeddedFont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3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2FFA3"/>
    <a:srgbClr val="51DC00"/>
    <a:srgbClr val="FAFD00"/>
    <a:srgbClr val="000000"/>
    <a:srgbClr val="000104"/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BA7B64-EC8F-D5EC-B458-6C78108A84BD}" v="1" dt="2023-06-21T14:58:58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2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63" Type="http://schemas.openxmlformats.org/officeDocument/2006/relationships/slide" Target="slides/slide57.xml"/><Relationship Id="rId84" Type="http://schemas.openxmlformats.org/officeDocument/2006/relationships/slide" Target="slides/slide78.xml"/><Relationship Id="rId138" Type="http://schemas.openxmlformats.org/officeDocument/2006/relationships/slide" Target="slides/slide132.xml"/><Relationship Id="rId159" Type="http://schemas.openxmlformats.org/officeDocument/2006/relationships/slide" Target="slides/slide153.xml"/><Relationship Id="rId170" Type="http://schemas.openxmlformats.org/officeDocument/2006/relationships/slide" Target="slides/slide164.xml"/><Relationship Id="rId191" Type="http://schemas.openxmlformats.org/officeDocument/2006/relationships/slide" Target="slides/slide185.xml"/><Relationship Id="rId205" Type="http://schemas.microsoft.com/office/2016/11/relationships/changesInfo" Target="changesInfos/changesInfo1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53" Type="http://schemas.openxmlformats.org/officeDocument/2006/relationships/slide" Target="slides/slide47.xml"/><Relationship Id="rId74" Type="http://schemas.openxmlformats.org/officeDocument/2006/relationships/slide" Target="slides/slide68.xml"/><Relationship Id="rId128" Type="http://schemas.openxmlformats.org/officeDocument/2006/relationships/slide" Target="slides/slide122.xml"/><Relationship Id="rId149" Type="http://schemas.openxmlformats.org/officeDocument/2006/relationships/slide" Target="slides/slide143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89.xml"/><Relationship Id="rId160" Type="http://schemas.openxmlformats.org/officeDocument/2006/relationships/slide" Target="slides/slide154.xml"/><Relationship Id="rId181" Type="http://schemas.openxmlformats.org/officeDocument/2006/relationships/slide" Target="slides/slide175.xml"/><Relationship Id="rId22" Type="http://schemas.openxmlformats.org/officeDocument/2006/relationships/slide" Target="slides/slide16.xml"/><Relationship Id="rId43" Type="http://schemas.openxmlformats.org/officeDocument/2006/relationships/slide" Target="slides/slide37.xml"/><Relationship Id="rId64" Type="http://schemas.openxmlformats.org/officeDocument/2006/relationships/slide" Target="slides/slide58.xml"/><Relationship Id="rId118" Type="http://schemas.openxmlformats.org/officeDocument/2006/relationships/slide" Target="slides/slide112.xml"/><Relationship Id="rId139" Type="http://schemas.openxmlformats.org/officeDocument/2006/relationships/slide" Target="slides/slide133.xml"/><Relationship Id="rId85" Type="http://schemas.openxmlformats.org/officeDocument/2006/relationships/slide" Target="slides/slide79.xml"/><Relationship Id="rId150" Type="http://schemas.openxmlformats.org/officeDocument/2006/relationships/slide" Target="slides/slide144.xml"/><Relationship Id="rId171" Type="http://schemas.openxmlformats.org/officeDocument/2006/relationships/slide" Target="slides/slide165.xml"/><Relationship Id="rId192" Type="http://schemas.openxmlformats.org/officeDocument/2006/relationships/slide" Target="slides/slide186.xml"/><Relationship Id="rId206" Type="http://schemas.microsoft.com/office/2015/10/relationships/revisionInfo" Target="revisionInfo.xml"/><Relationship Id="rId12" Type="http://schemas.openxmlformats.org/officeDocument/2006/relationships/slide" Target="slides/slide6.xml"/><Relationship Id="rId33" Type="http://schemas.openxmlformats.org/officeDocument/2006/relationships/slide" Target="slides/slide27.xml"/><Relationship Id="rId108" Type="http://schemas.openxmlformats.org/officeDocument/2006/relationships/slide" Target="slides/slide102.xml"/><Relationship Id="rId129" Type="http://schemas.openxmlformats.org/officeDocument/2006/relationships/slide" Target="slides/slide123.xml"/><Relationship Id="rId54" Type="http://schemas.openxmlformats.org/officeDocument/2006/relationships/slide" Target="slides/slide48.xml"/><Relationship Id="rId75" Type="http://schemas.openxmlformats.org/officeDocument/2006/relationships/slide" Target="slides/slide69.xml"/><Relationship Id="rId96" Type="http://schemas.openxmlformats.org/officeDocument/2006/relationships/slide" Target="slides/slide90.xml"/><Relationship Id="rId140" Type="http://schemas.openxmlformats.org/officeDocument/2006/relationships/slide" Target="slides/slide134.xml"/><Relationship Id="rId161" Type="http://schemas.openxmlformats.org/officeDocument/2006/relationships/slide" Target="slides/slide155.xml"/><Relationship Id="rId182" Type="http://schemas.openxmlformats.org/officeDocument/2006/relationships/slide" Target="slides/slide176.xml"/><Relationship Id="rId6" Type="http://schemas.openxmlformats.org/officeDocument/2006/relationships/slideMaster" Target="slideMasters/slideMaster2.xml"/><Relationship Id="rId23" Type="http://schemas.openxmlformats.org/officeDocument/2006/relationships/slide" Target="slides/slide17.xml"/><Relationship Id="rId119" Type="http://schemas.openxmlformats.org/officeDocument/2006/relationships/slide" Target="slides/slide113.xml"/><Relationship Id="rId44" Type="http://schemas.openxmlformats.org/officeDocument/2006/relationships/slide" Target="slides/slide38.xml"/><Relationship Id="rId65" Type="http://schemas.openxmlformats.org/officeDocument/2006/relationships/slide" Target="slides/slide59.xml"/><Relationship Id="rId86" Type="http://schemas.openxmlformats.org/officeDocument/2006/relationships/slide" Target="slides/slide80.xml"/><Relationship Id="rId130" Type="http://schemas.openxmlformats.org/officeDocument/2006/relationships/slide" Target="slides/slide124.xml"/><Relationship Id="rId151" Type="http://schemas.openxmlformats.org/officeDocument/2006/relationships/slide" Target="slides/slide145.xml"/><Relationship Id="rId172" Type="http://schemas.openxmlformats.org/officeDocument/2006/relationships/slide" Target="slides/slide166.xml"/><Relationship Id="rId193" Type="http://schemas.openxmlformats.org/officeDocument/2006/relationships/slide" Target="slides/slide187.xml"/><Relationship Id="rId13" Type="http://schemas.openxmlformats.org/officeDocument/2006/relationships/slide" Target="slides/slide7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20" Type="http://schemas.openxmlformats.org/officeDocument/2006/relationships/slide" Target="slides/slide114.xml"/><Relationship Id="rId141" Type="http://schemas.openxmlformats.org/officeDocument/2006/relationships/slide" Target="slides/slide135.xml"/><Relationship Id="rId7" Type="http://schemas.openxmlformats.org/officeDocument/2006/relationships/slide" Target="slides/slide1.xml"/><Relationship Id="rId162" Type="http://schemas.openxmlformats.org/officeDocument/2006/relationships/slide" Target="slides/slide156.xml"/><Relationship Id="rId183" Type="http://schemas.openxmlformats.org/officeDocument/2006/relationships/slide" Target="slides/slide177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slide" Target="slides/slide125.xml"/><Relationship Id="rId136" Type="http://schemas.openxmlformats.org/officeDocument/2006/relationships/slide" Target="slides/slide130.xml"/><Relationship Id="rId157" Type="http://schemas.openxmlformats.org/officeDocument/2006/relationships/slide" Target="slides/slide151.xml"/><Relationship Id="rId178" Type="http://schemas.openxmlformats.org/officeDocument/2006/relationships/slide" Target="slides/slide17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52" Type="http://schemas.openxmlformats.org/officeDocument/2006/relationships/slide" Target="slides/slide146.xml"/><Relationship Id="rId173" Type="http://schemas.openxmlformats.org/officeDocument/2006/relationships/slide" Target="slides/slide167.xml"/><Relationship Id="rId194" Type="http://schemas.openxmlformats.org/officeDocument/2006/relationships/slide" Target="slides/slide188.xml"/><Relationship Id="rId199" Type="http://schemas.openxmlformats.org/officeDocument/2006/relationships/font" Target="fonts/font2.fntdata"/><Relationship Id="rId203" Type="http://schemas.openxmlformats.org/officeDocument/2006/relationships/theme" Target="theme/theme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slide" Target="slides/slide120.xml"/><Relationship Id="rId147" Type="http://schemas.openxmlformats.org/officeDocument/2006/relationships/slide" Target="slides/slide141.xml"/><Relationship Id="rId168" Type="http://schemas.openxmlformats.org/officeDocument/2006/relationships/slide" Target="slides/slide162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142" Type="http://schemas.openxmlformats.org/officeDocument/2006/relationships/slide" Target="slides/slide136.xml"/><Relationship Id="rId163" Type="http://schemas.openxmlformats.org/officeDocument/2006/relationships/slide" Target="slides/slide157.xml"/><Relationship Id="rId184" Type="http://schemas.openxmlformats.org/officeDocument/2006/relationships/slide" Target="slides/slide178.xml"/><Relationship Id="rId189" Type="http://schemas.openxmlformats.org/officeDocument/2006/relationships/slide" Target="slides/slide183.xml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slide" Target="slides/slide110.xml"/><Relationship Id="rId137" Type="http://schemas.openxmlformats.org/officeDocument/2006/relationships/slide" Target="slides/slide131.xml"/><Relationship Id="rId158" Type="http://schemas.openxmlformats.org/officeDocument/2006/relationships/slide" Target="slides/slide152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32" Type="http://schemas.openxmlformats.org/officeDocument/2006/relationships/slide" Target="slides/slide126.xml"/><Relationship Id="rId153" Type="http://schemas.openxmlformats.org/officeDocument/2006/relationships/slide" Target="slides/slide147.xml"/><Relationship Id="rId174" Type="http://schemas.openxmlformats.org/officeDocument/2006/relationships/slide" Target="slides/slide168.xml"/><Relationship Id="rId179" Type="http://schemas.openxmlformats.org/officeDocument/2006/relationships/slide" Target="slides/slide173.xml"/><Relationship Id="rId195" Type="http://schemas.openxmlformats.org/officeDocument/2006/relationships/slide" Target="slides/slide189.xml"/><Relationship Id="rId190" Type="http://schemas.openxmlformats.org/officeDocument/2006/relationships/slide" Target="slides/slide184.xml"/><Relationship Id="rId204" Type="http://schemas.openxmlformats.org/officeDocument/2006/relationships/tableStyles" Target="tableStyles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43" Type="http://schemas.openxmlformats.org/officeDocument/2006/relationships/slide" Target="slides/slide137.xml"/><Relationship Id="rId148" Type="http://schemas.openxmlformats.org/officeDocument/2006/relationships/slide" Target="slides/slide142.xml"/><Relationship Id="rId164" Type="http://schemas.openxmlformats.org/officeDocument/2006/relationships/slide" Target="slides/slide158.xml"/><Relationship Id="rId169" Type="http://schemas.openxmlformats.org/officeDocument/2006/relationships/slide" Target="slides/slide163.xml"/><Relationship Id="rId185" Type="http://schemas.openxmlformats.org/officeDocument/2006/relationships/slide" Target="slides/slide179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80" Type="http://schemas.openxmlformats.org/officeDocument/2006/relationships/slide" Target="slides/slide174.xml"/><Relationship Id="rId26" Type="http://schemas.openxmlformats.org/officeDocument/2006/relationships/slide" Target="slides/slide20.xml"/><Relationship Id="rId47" Type="http://schemas.openxmlformats.org/officeDocument/2006/relationships/slide" Target="slides/slide41.xml"/><Relationship Id="rId68" Type="http://schemas.openxmlformats.org/officeDocument/2006/relationships/slide" Target="slides/slide62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slide" Target="slides/slide127.xml"/><Relationship Id="rId154" Type="http://schemas.openxmlformats.org/officeDocument/2006/relationships/slide" Target="slides/slide148.xml"/><Relationship Id="rId175" Type="http://schemas.openxmlformats.org/officeDocument/2006/relationships/slide" Target="slides/slide169.xml"/><Relationship Id="rId196" Type="http://schemas.openxmlformats.org/officeDocument/2006/relationships/notesMaster" Target="notesMasters/notesMaster1.xml"/><Relationship Id="rId200" Type="http://schemas.openxmlformats.org/officeDocument/2006/relationships/font" Target="fonts/font3.fntdata"/><Relationship Id="rId16" Type="http://schemas.openxmlformats.org/officeDocument/2006/relationships/slide" Target="slides/slide10.xml"/><Relationship Id="rId37" Type="http://schemas.openxmlformats.org/officeDocument/2006/relationships/slide" Target="slides/slide31.xml"/><Relationship Id="rId58" Type="http://schemas.openxmlformats.org/officeDocument/2006/relationships/slide" Target="slides/slide52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44" Type="http://schemas.openxmlformats.org/officeDocument/2006/relationships/slide" Target="slides/slide138.xml"/><Relationship Id="rId90" Type="http://schemas.openxmlformats.org/officeDocument/2006/relationships/slide" Target="slides/slide84.xml"/><Relationship Id="rId165" Type="http://schemas.openxmlformats.org/officeDocument/2006/relationships/slide" Target="slides/slide159.xml"/><Relationship Id="rId186" Type="http://schemas.openxmlformats.org/officeDocument/2006/relationships/slide" Target="slides/slide180.xml"/><Relationship Id="rId27" Type="http://schemas.openxmlformats.org/officeDocument/2006/relationships/slide" Target="slides/slide21.xml"/><Relationship Id="rId48" Type="http://schemas.openxmlformats.org/officeDocument/2006/relationships/slide" Target="slides/slide42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34" Type="http://schemas.openxmlformats.org/officeDocument/2006/relationships/slide" Target="slides/slide128.xml"/><Relationship Id="rId80" Type="http://schemas.openxmlformats.org/officeDocument/2006/relationships/slide" Target="slides/slide74.xml"/><Relationship Id="rId155" Type="http://schemas.openxmlformats.org/officeDocument/2006/relationships/slide" Target="slides/slide149.xml"/><Relationship Id="rId176" Type="http://schemas.openxmlformats.org/officeDocument/2006/relationships/slide" Target="slides/slide170.xml"/><Relationship Id="rId197" Type="http://schemas.openxmlformats.org/officeDocument/2006/relationships/handoutMaster" Target="handoutMasters/handoutMaster1.xml"/><Relationship Id="rId201" Type="http://schemas.openxmlformats.org/officeDocument/2006/relationships/presProps" Target="presProps.xml"/><Relationship Id="rId17" Type="http://schemas.openxmlformats.org/officeDocument/2006/relationships/slide" Target="slides/slide11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24" Type="http://schemas.openxmlformats.org/officeDocument/2006/relationships/slide" Target="slides/slide118.xml"/><Relationship Id="rId70" Type="http://schemas.openxmlformats.org/officeDocument/2006/relationships/slide" Target="slides/slide64.xml"/><Relationship Id="rId91" Type="http://schemas.openxmlformats.org/officeDocument/2006/relationships/slide" Target="slides/slide85.xml"/><Relationship Id="rId145" Type="http://schemas.openxmlformats.org/officeDocument/2006/relationships/slide" Target="slides/slide139.xml"/><Relationship Id="rId166" Type="http://schemas.openxmlformats.org/officeDocument/2006/relationships/slide" Target="slides/slide160.xml"/><Relationship Id="rId187" Type="http://schemas.openxmlformats.org/officeDocument/2006/relationships/slide" Target="slides/slide181.xml"/><Relationship Id="rId1" Type="http://schemas.openxmlformats.org/officeDocument/2006/relationships/customXml" Target="../customXml/item1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slide" Target="slides/slide108.xml"/><Relationship Id="rId60" Type="http://schemas.openxmlformats.org/officeDocument/2006/relationships/slide" Target="slides/slide54.xml"/><Relationship Id="rId81" Type="http://schemas.openxmlformats.org/officeDocument/2006/relationships/slide" Target="slides/slide75.xml"/><Relationship Id="rId135" Type="http://schemas.openxmlformats.org/officeDocument/2006/relationships/slide" Target="slides/slide129.xml"/><Relationship Id="rId156" Type="http://schemas.openxmlformats.org/officeDocument/2006/relationships/slide" Target="slides/slide150.xml"/><Relationship Id="rId177" Type="http://schemas.openxmlformats.org/officeDocument/2006/relationships/slide" Target="slides/slide171.xml"/><Relationship Id="rId198" Type="http://schemas.openxmlformats.org/officeDocument/2006/relationships/font" Target="fonts/font1.fntdata"/><Relationship Id="rId202" Type="http://schemas.openxmlformats.org/officeDocument/2006/relationships/viewProps" Target="viewProps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50" Type="http://schemas.openxmlformats.org/officeDocument/2006/relationships/slide" Target="slides/slide44.xml"/><Relationship Id="rId104" Type="http://schemas.openxmlformats.org/officeDocument/2006/relationships/slide" Target="slides/slide98.xml"/><Relationship Id="rId125" Type="http://schemas.openxmlformats.org/officeDocument/2006/relationships/slide" Target="slides/slide119.xml"/><Relationship Id="rId146" Type="http://schemas.openxmlformats.org/officeDocument/2006/relationships/slide" Target="slides/slide140.xml"/><Relationship Id="rId167" Type="http://schemas.openxmlformats.org/officeDocument/2006/relationships/slide" Target="slides/slide161.xml"/><Relationship Id="rId188" Type="http://schemas.openxmlformats.org/officeDocument/2006/relationships/slide" Target="slides/slide182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562e5fcba755f4ae5b0523429f59885d0f9cb5a42ccae5b242b7f91e528a44c7::" providerId="AD" clId="Web-{27BA7B64-EC8F-D5EC-B458-6C78108A84BD}"/>
    <pc:docChg chg="modSld">
      <pc:chgData name="Guest User" userId="S::urn:spo:anon#562e5fcba755f4ae5b0523429f59885d0f9cb5a42ccae5b242b7f91e528a44c7::" providerId="AD" clId="Web-{27BA7B64-EC8F-D5EC-B458-6C78108A84BD}" dt="2023-06-21T14:58:58.945" v="0" actId="1076"/>
      <pc:docMkLst>
        <pc:docMk/>
      </pc:docMkLst>
      <pc:sldChg chg="modSp">
        <pc:chgData name="Guest User" userId="S::urn:spo:anon#562e5fcba755f4ae5b0523429f59885d0f9cb5a42ccae5b242b7f91e528a44c7::" providerId="AD" clId="Web-{27BA7B64-EC8F-D5EC-B458-6C78108A84BD}" dt="2023-06-21T14:58:58.945" v="0" actId="1076"/>
        <pc:sldMkLst>
          <pc:docMk/>
          <pc:sldMk cId="0" sldId="411"/>
        </pc:sldMkLst>
        <pc:spChg chg="mod">
          <ac:chgData name="Guest User" userId="S::urn:spo:anon#562e5fcba755f4ae5b0523429f59885d0f9cb5a42ccae5b242b7f91e528a44c7::" providerId="AD" clId="Web-{27BA7B64-EC8F-D5EC-B458-6C78108A84BD}" dt="2023-06-21T14:58:58.945" v="0" actId="1076"/>
          <ac:spMkLst>
            <pc:docMk/>
            <pc:sldMk cId="0" sldId="411"/>
            <ac:spMk id="321604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070948" y="80339"/>
            <a:ext cx="3173307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algn="ctr" defTabSz="964033">
              <a:defRPr sz="1400"/>
            </a:lvl1pPr>
          </a:lstStyle>
          <a:p>
            <a:r>
              <a:rPr lang="en-US"/>
              <a:t>NACT Industrial Boilers #273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479040" y="8886357"/>
            <a:ext cx="2390987" cy="47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b" anchorCtr="0" compatLnSpc="1">
            <a:prstTxWarp prst="textNoShape">
              <a:avLst/>
            </a:prstTxWarp>
          </a:bodyPr>
          <a:lstStyle>
            <a:lvl1pPr algn="ctr" defTabSz="964033">
              <a:defRPr sz="1100" b="0"/>
            </a:lvl1pPr>
          </a:lstStyle>
          <a:p>
            <a:fld id="{63F58548-DC10-4481-BC28-89709F0D446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9120813"/>
            <a:ext cx="1584960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38" tIns="47870" rIns="95738" bIns="4787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r>
              <a:rPr lang="en-US"/>
              <a:t>June 5, 2017</a:t>
            </a:r>
          </a:p>
        </p:txBody>
      </p:sp>
    </p:spTree>
    <p:extLst>
      <p:ext uri="{BB962C8B-B14F-4D97-AF65-F5344CB8AC3E}">
        <p14:creationId xmlns:p14="http://schemas.microsoft.com/office/powerpoint/2010/main" val="1531234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41488" y="639763"/>
            <a:ext cx="4106862" cy="27384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50240" y="3715219"/>
            <a:ext cx="6177280" cy="54055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70210" tIns="33434" rIns="70210" bIns="33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1280" y="80339"/>
            <a:ext cx="3169921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defTabSz="964033">
              <a:defRPr sz="1100" b="0">
                <a:latin typeface="Times New Roman" pitchFamily="18" charset="0"/>
              </a:defRPr>
            </a:lvl1pPr>
          </a:lstStyle>
          <a:p>
            <a:r>
              <a:rPr lang="en-US"/>
              <a:t>Industrial Boilers #273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dt" idx="1"/>
          </p:nvPr>
        </p:nvSpPr>
        <p:spPr bwMode="auto">
          <a:xfrm>
            <a:off x="4064000" y="80339"/>
            <a:ext cx="3169921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t" anchorCtr="0" compatLnSpc="1">
            <a:prstTxWarp prst="textNoShape">
              <a:avLst/>
            </a:prstTxWarp>
          </a:bodyPr>
          <a:lstStyle>
            <a:lvl1pPr algn="r" defTabSz="964033">
              <a:defRPr sz="1100" b="0">
                <a:latin typeface="Times New Roman" pitchFamily="18" charset="0"/>
              </a:defRPr>
            </a:lvl1pPr>
          </a:lstStyle>
          <a:p>
            <a:r>
              <a:rPr lang="en-US"/>
              <a:t>April 2, 2009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64000" y="9040474"/>
            <a:ext cx="3169921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89" tIns="48144" rIns="96289" bIns="48144" numCol="1" anchor="b" anchorCtr="0" compatLnSpc="1">
            <a:prstTxWarp prst="textNoShape">
              <a:avLst/>
            </a:prstTxWarp>
          </a:bodyPr>
          <a:lstStyle>
            <a:lvl1pPr algn="r" defTabSz="964033">
              <a:defRPr sz="1100" b="0">
                <a:latin typeface="Times New Roman" pitchFamily="18" charset="0"/>
              </a:defRPr>
            </a:lvl1pPr>
          </a:lstStyle>
          <a:p>
            <a:fld id="{EB4B4DE3-89A1-4326-B6F5-EE905C4E75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6368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650875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23850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50875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974725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296988" algn="l" defTabSz="65087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620387-F91A-43D1-B776-E76631756107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3488" y="100013"/>
            <a:ext cx="3011487" cy="2008187"/>
          </a:xfrm>
          <a:ln cap="flat"/>
        </p:spPr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60401" y="4946521"/>
            <a:ext cx="2965027" cy="3852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738" tIns="47870" rIns="95738" bIns="47870" anchor="ctr"/>
          <a:lstStyle/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655945"/>
            <a:ext cx="7303347" cy="7336983"/>
          </a:xfrm>
          <a:noFill/>
          <a:ln/>
        </p:spPr>
        <p:txBody>
          <a:bodyPr/>
          <a:lstStyle/>
          <a:p>
            <a:pPr marL="242670"/>
            <a:endParaRPr 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6521" y="277086"/>
            <a:ext cx="2485933" cy="3272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1913" tIns="40120" rIns="81913" bIns="40120">
            <a:spAutoFit/>
          </a:bodyPr>
          <a:lstStyle/>
          <a:p>
            <a:pPr defTabSz="812781"/>
            <a:r>
              <a:rPr lang="en-US" sz="1600">
                <a:latin typeface="Times New Roman" pitchFamily="18" charset="0"/>
              </a:rPr>
              <a:t>First slide for 35mm show.</a:t>
            </a:r>
          </a:p>
        </p:txBody>
      </p:sp>
    </p:spTree>
    <p:extLst>
      <p:ext uri="{BB962C8B-B14F-4D97-AF65-F5344CB8AC3E}">
        <p14:creationId xmlns:p14="http://schemas.microsoft.com/office/powerpoint/2010/main" val="605597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008FF6-10E1-45E2-9160-502399E81DCD}" type="slidenum">
              <a:rPr lang="en-US"/>
              <a:pPr/>
              <a:t>10</a:t>
            </a:fld>
            <a:endParaRPr lang="en-US"/>
          </a:p>
        </p:txBody>
      </p:sp>
      <p:sp>
        <p:nvSpPr>
          <p:cNvPr id="105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  <p:sp>
        <p:nvSpPr>
          <p:cNvPr id="1056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1226"/>
            <a:ext cx="5364480" cy="4316934"/>
          </a:xfrm>
          <a:noFill/>
          <a:ln/>
        </p:spPr>
        <p:txBody>
          <a:bodyPr lIns="95623" tIns="46972" rIns="95623" bIns="46972"/>
          <a:lstStyle/>
          <a:p>
            <a:pPr marL="242670" indent="-242670"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846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A8A21-72B5-475E-82A6-B8B8A2ADA18F}" type="slidenum">
              <a:rPr lang="en-US"/>
              <a:pPr/>
              <a:t>100</a:t>
            </a:fld>
            <a:endParaRPr lang="en-US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1843" y="4433104"/>
            <a:ext cx="5868365" cy="4444678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300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560388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2232721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E06CCB-1300-46B4-ABA3-635B13277056}" type="slidenum">
              <a:rPr lang="en-US"/>
              <a:pPr/>
              <a:t>101</a:t>
            </a:fld>
            <a:endParaRPr lang="en-US"/>
          </a:p>
        </p:txBody>
      </p:sp>
      <p:sp>
        <p:nvSpPr>
          <p:cNvPr id="119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1963" y="639763"/>
            <a:ext cx="6486525" cy="4324350"/>
          </a:xfrm>
          <a:ln/>
        </p:spPr>
      </p:sp>
      <p:sp>
        <p:nvSpPr>
          <p:cNvPr id="119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7375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FB119-4D26-49F4-AB5A-C4C2AEF1966A}" type="slidenum">
              <a:rPr lang="en-US"/>
              <a:pPr/>
              <a:t>102</a:t>
            </a:fld>
            <a:endParaRPr lang="en-US"/>
          </a:p>
        </p:txBody>
      </p:sp>
      <p:sp>
        <p:nvSpPr>
          <p:cNvPr id="119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3225" y="639763"/>
            <a:ext cx="6677025" cy="4451350"/>
          </a:xfrm>
          <a:ln/>
        </p:spPr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9022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274413-E680-4675-A558-FF4977F3B816}" type="slidenum">
              <a:rPr lang="en-US"/>
              <a:pPr/>
              <a:t>103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8613" y="639763"/>
            <a:ext cx="6692900" cy="4462462"/>
          </a:xfrm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02162"/>
            <a:ext cx="6177280" cy="271865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6167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A7489-C9FA-4109-9227-EC00D99BE235}" type="slidenum">
              <a:rPr lang="en-US"/>
              <a:pPr/>
              <a:t>104</a:t>
            </a:fld>
            <a:endParaRPr lang="en-US"/>
          </a:p>
        </p:txBody>
      </p:sp>
      <p:sp>
        <p:nvSpPr>
          <p:cNvPr id="13210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73213" y="400050"/>
            <a:ext cx="3870325" cy="2579688"/>
          </a:xfrm>
          <a:ln/>
        </p:spPr>
      </p:sp>
      <p:sp>
        <p:nvSpPr>
          <p:cNvPr id="132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2149" y="3200400"/>
            <a:ext cx="6830906" cy="6400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0125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35247-467F-463E-B188-B2886AEFEC0D}" type="slidenum">
              <a:rPr lang="en-US"/>
              <a:pPr/>
              <a:t>105</a:t>
            </a:fld>
            <a:endParaRPr lang="en-US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715219"/>
            <a:ext cx="6477001" cy="54055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13540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76683C-EBAC-401A-B54D-F53787E6150A}" type="slidenum">
              <a:rPr lang="en-US"/>
              <a:pPr/>
              <a:t>106</a:t>
            </a:fld>
            <a:endParaRPr lang="en-US"/>
          </a:p>
        </p:txBody>
      </p:sp>
      <p:sp>
        <p:nvSpPr>
          <p:cNvPr id="88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5272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15F9F8-AC88-4E78-A720-1F1A9B26E9C8}" type="slidenum">
              <a:rPr lang="en-US"/>
              <a:pPr/>
              <a:t>107</a:t>
            </a:fld>
            <a:endParaRPr lang="en-US"/>
          </a:p>
        </p:txBody>
      </p:sp>
      <p:sp>
        <p:nvSpPr>
          <p:cNvPr id="338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0" y="3579137"/>
            <a:ext cx="6553200" cy="5725306"/>
          </a:xfrm>
          <a:noFill/>
          <a:ln/>
        </p:spPr>
        <p:txBody>
          <a:bodyPr/>
          <a:lstStyle/>
          <a:p>
            <a:pPr marL="364006" indent="-364006"/>
            <a:endParaRPr lang="en-US"/>
          </a:p>
        </p:txBody>
      </p:sp>
      <p:sp>
        <p:nvSpPr>
          <p:cNvPr id="338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00200" y="188913"/>
            <a:ext cx="4606925" cy="3071812"/>
          </a:xfrm>
          <a:ln cap="flat"/>
        </p:spPr>
      </p:sp>
    </p:spTree>
    <p:extLst>
      <p:ext uri="{BB962C8B-B14F-4D97-AF65-F5344CB8AC3E}">
        <p14:creationId xmlns:p14="http://schemas.microsoft.com/office/powerpoint/2010/main" val="1225988310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48BEB9-1B8C-4914-81B2-63F28A9A08CB}" type="slidenum">
              <a:rPr lang="en-US"/>
              <a:pPr/>
              <a:t>108</a:t>
            </a:fld>
            <a:endParaRPr lang="en-US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159537"/>
            <a:ext cx="6014720" cy="4802239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42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44475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1964118975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E89D1F-F290-446D-91ED-93CFBF1FFFCC}" type="slidenum">
              <a:rPr lang="en-US"/>
              <a:pPr/>
              <a:t>109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159537"/>
            <a:ext cx="6014720" cy="4802239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1499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44475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500715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A55EFA-4C0E-43D8-9193-0E577A02A4AD}" type="slidenum">
              <a:rPr lang="en-US"/>
              <a:pPr/>
              <a:t>11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5448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BAB74-F713-4863-A7E8-954BA9A012BB}" type="slidenum">
              <a:rPr lang="en-US"/>
              <a:pPr/>
              <a:t>110</a:t>
            </a:fld>
            <a:endParaRPr lang="en-US"/>
          </a:p>
        </p:txBody>
      </p:sp>
      <p:sp>
        <p:nvSpPr>
          <p:cNvPr id="76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5461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91B065-3650-4A19-B013-663BDD2392E5}" type="slidenum">
              <a:rPr lang="en-US"/>
              <a:pPr/>
              <a:t>111</a:t>
            </a:fld>
            <a:endParaRPr lang="en-US"/>
          </a:p>
        </p:txBody>
      </p:sp>
      <p:sp>
        <p:nvSpPr>
          <p:cNvPr id="119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" y="639763"/>
            <a:ext cx="6718300" cy="4478337"/>
          </a:xfrm>
          <a:ln/>
        </p:spPr>
      </p:sp>
      <p:sp>
        <p:nvSpPr>
          <p:cNvPr id="119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389898"/>
            <a:ext cx="6177280" cy="273091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82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E361B-7CBC-4E8B-98F5-2F7A30DAC1D0}" type="slidenum">
              <a:rPr lang="en-US"/>
              <a:pPr/>
              <a:t>112</a:t>
            </a:fld>
            <a:endParaRPr lang="en-US"/>
          </a:p>
        </p:txBody>
      </p:sp>
      <p:sp>
        <p:nvSpPr>
          <p:cNvPr id="119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639763"/>
            <a:ext cx="6750050" cy="4498975"/>
          </a:xfrm>
          <a:ln/>
        </p:spPr>
      </p:sp>
      <p:sp>
        <p:nvSpPr>
          <p:cNvPr id="119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26691"/>
            <a:ext cx="6177280" cy="269412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61211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5C0A1-E525-4B6C-A483-9297394BB5B5}" type="slidenum">
              <a:rPr lang="en-US"/>
              <a:pPr/>
              <a:t>113</a:t>
            </a:fld>
            <a:endParaRPr lang="en-US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229" y="4327591"/>
            <a:ext cx="5770880" cy="4486531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0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503238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87936366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789D86-B7D1-4399-9B58-551E6BFE88EF}" type="slidenum">
              <a:rPr lang="en-US"/>
              <a:pPr/>
              <a:t>114</a:t>
            </a:fld>
            <a:endParaRPr lang="en-US"/>
          </a:p>
        </p:txBody>
      </p:sp>
      <p:sp>
        <p:nvSpPr>
          <p:cNvPr id="119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3050" y="639763"/>
            <a:ext cx="6745288" cy="4497387"/>
          </a:xfrm>
          <a:ln/>
        </p:spPr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26691"/>
            <a:ext cx="6177280" cy="269412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48057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1356D-7698-4DCF-AF74-4A38376C13C0}" type="slidenum">
              <a:rPr lang="en-US"/>
              <a:pPr/>
              <a:t>115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00528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6056BC-4865-40A6-BE5F-79E6FCE65278}" type="slidenum">
              <a:rPr lang="en-US" altLang="en-US"/>
              <a:pPr/>
              <a:t>116</a:t>
            </a:fld>
            <a:endParaRPr lang="en-US" altLang="en-US"/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827225"/>
            <a:ext cx="7315200" cy="5405335"/>
          </a:xfrm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336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6363" y="246063"/>
            <a:ext cx="4951412" cy="3300412"/>
          </a:xfrm>
          <a:ln cap="flat"/>
        </p:spPr>
      </p:sp>
    </p:spTree>
    <p:extLst>
      <p:ext uri="{BB962C8B-B14F-4D97-AF65-F5344CB8AC3E}">
        <p14:creationId xmlns:p14="http://schemas.microsoft.com/office/powerpoint/2010/main" val="4225425525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3E4A90-1480-4483-9427-A4C2F43B096E}" type="slidenum">
              <a:rPr lang="en-US"/>
              <a:pPr/>
              <a:t>117</a:t>
            </a:fld>
            <a:endParaRPr lang="en-US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239873"/>
            <a:ext cx="7233920" cy="4800601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64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9238" y="400050"/>
            <a:ext cx="4440237" cy="2959100"/>
          </a:xfrm>
          <a:ln cap="flat"/>
        </p:spPr>
      </p:sp>
    </p:spTree>
    <p:extLst>
      <p:ext uri="{BB962C8B-B14F-4D97-AF65-F5344CB8AC3E}">
        <p14:creationId xmlns:p14="http://schemas.microsoft.com/office/powerpoint/2010/main" val="267369081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B4B2B1-5B6C-4C79-9906-D9178D924CDF}" type="slidenum">
              <a:rPr lang="en-US"/>
              <a:pPr/>
              <a:t>118</a:t>
            </a:fld>
            <a:endParaRPr lang="en-US"/>
          </a:p>
        </p:txBody>
      </p:sp>
      <p:sp>
        <p:nvSpPr>
          <p:cNvPr id="419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3520114"/>
            <a:ext cx="6096001" cy="480387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198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9238" y="400050"/>
            <a:ext cx="4440237" cy="2959100"/>
          </a:xfrm>
          <a:ln cap="flat"/>
        </p:spPr>
      </p:sp>
      <p:sp>
        <p:nvSpPr>
          <p:cNvPr id="419844" name="Rectangle 4"/>
          <p:cNvSpPr>
            <a:spLocks noChangeArrowheads="1"/>
          </p:cNvSpPr>
          <p:nvPr/>
        </p:nvSpPr>
        <p:spPr bwMode="auto">
          <a:xfrm>
            <a:off x="601948" y="1910076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#12</a:t>
            </a:r>
          </a:p>
        </p:txBody>
      </p:sp>
      <p:sp>
        <p:nvSpPr>
          <p:cNvPr id="419845" name="Rectangle 5"/>
          <p:cNvSpPr>
            <a:spLocks noChangeArrowheads="1"/>
          </p:cNvSpPr>
          <p:nvPr/>
        </p:nvSpPr>
        <p:spPr bwMode="auto">
          <a:xfrm>
            <a:off x="608680" y="870601"/>
            <a:ext cx="587736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#11</a:t>
            </a:r>
          </a:p>
        </p:txBody>
      </p:sp>
    </p:spTree>
    <p:extLst>
      <p:ext uri="{BB962C8B-B14F-4D97-AF65-F5344CB8AC3E}">
        <p14:creationId xmlns:p14="http://schemas.microsoft.com/office/powerpoint/2010/main" val="370732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DC42F-1B6C-437B-99C4-51C0BEE8E40C}" type="slidenum">
              <a:rPr lang="en-US"/>
              <a:pPr/>
              <a:t>119</a:t>
            </a:fld>
            <a:endParaRPr lang="en-US"/>
          </a:p>
        </p:txBody>
      </p:sp>
      <p:sp>
        <p:nvSpPr>
          <p:cNvPr id="84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6250" y="638175"/>
            <a:ext cx="4092575" cy="2728913"/>
          </a:xfrm>
          <a:ln/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574" y="3321727"/>
            <a:ext cx="6228080" cy="584991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50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7EE49-3EA3-4A07-8992-DB741FBC4BB1}" type="slidenum">
              <a:rPr lang="en-US"/>
              <a:pPr/>
              <a:t>12</a:t>
            </a:fld>
            <a:endParaRPr lang="en-US"/>
          </a:p>
        </p:txBody>
      </p:sp>
      <p:sp>
        <p:nvSpPr>
          <p:cNvPr id="635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5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3897209"/>
            <a:ext cx="6177280" cy="5248197"/>
          </a:xfrm>
        </p:spPr>
        <p:txBody>
          <a:bodyPr/>
          <a:lstStyle/>
          <a:p>
            <a:pPr algn="just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84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EB883-3163-4908-BA91-9F5899ACBCDE}" type="slidenum">
              <a:rPr lang="en-US"/>
              <a:pPr/>
              <a:t>120</a:t>
            </a:fld>
            <a:endParaRPr lang="en-US"/>
          </a:p>
        </p:txBody>
      </p:sp>
      <p:sp>
        <p:nvSpPr>
          <p:cNvPr id="84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6250" y="638175"/>
            <a:ext cx="4092575" cy="2728913"/>
          </a:xfrm>
          <a:ln/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574" y="3321727"/>
            <a:ext cx="6228080" cy="584991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7809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E6804-E859-4AE8-80F8-F53BD1B24ED2}" type="slidenum">
              <a:rPr lang="en-US"/>
              <a:pPr/>
              <a:t>121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2684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79CB9-6255-431A-9C28-275AEB241782}" type="slidenum">
              <a:rPr lang="en-US"/>
              <a:pPr/>
              <a:t>122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639763"/>
            <a:ext cx="6859587" cy="4572000"/>
          </a:xfrm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316276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D255B6-2D13-4580-983A-30C0CF252DAB}" type="slidenum">
              <a:rPr lang="en-US"/>
              <a:pPr/>
              <a:t>123</a:t>
            </a:fld>
            <a:endParaRPr lang="en-US"/>
          </a:p>
        </p:txBody>
      </p:sp>
      <p:sp>
        <p:nvSpPr>
          <p:cNvPr id="120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0" y="639763"/>
            <a:ext cx="6786563" cy="4524375"/>
          </a:xfrm>
          <a:ln/>
        </p:spPr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4766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0DDDDA-7318-4FB8-9EE4-3743D5CB3C96}" type="slidenum">
              <a:rPr lang="en-US"/>
              <a:pPr/>
              <a:t>124</a:t>
            </a:fld>
            <a:endParaRPr lang="en-US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5900" y="639763"/>
            <a:ext cx="6816725" cy="4543425"/>
          </a:xfrm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73016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782908-881C-4AA9-8F1D-1412E0AD66C8}" type="slidenum">
              <a:rPr lang="en-US"/>
              <a:pPr/>
              <a:t>125</a:t>
            </a:fld>
            <a:endParaRPr lang="en-US"/>
          </a:p>
        </p:txBody>
      </p:sp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875" y="639763"/>
            <a:ext cx="6775450" cy="4516437"/>
          </a:xfrm>
          <a:ln/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38956"/>
            <a:ext cx="6177280" cy="26818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79896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BAD2E-CF42-41AA-805D-EEF28453FF4E}" type="slidenum">
              <a:rPr lang="en-US"/>
              <a:pPr/>
              <a:t>126</a:t>
            </a:fld>
            <a:endParaRPr lang="en-US"/>
          </a:p>
        </p:txBody>
      </p:sp>
      <p:sp>
        <p:nvSpPr>
          <p:cNvPr id="1169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0" y="4239875"/>
            <a:ext cx="6583681" cy="480387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69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6013" y="273050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11265103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55271F-D5BB-49D0-9C7B-F575FF404ABA}" type="slidenum">
              <a:rPr lang="en-US"/>
              <a:pPr/>
              <a:t>127</a:t>
            </a:fld>
            <a:endParaRPr lang="en-US"/>
          </a:p>
        </p:txBody>
      </p:sp>
      <p:sp>
        <p:nvSpPr>
          <p:cNvPr id="1171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03962" y="5739870"/>
            <a:ext cx="5623560" cy="3380943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71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39763"/>
            <a:ext cx="6611938" cy="4408487"/>
          </a:xfrm>
          <a:ln cap="flat"/>
        </p:spPr>
      </p:sp>
    </p:spTree>
    <p:extLst>
      <p:ext uri="{BB962C8B-B14F-4D97-AF65-F5344CB8AC3E}">
        <p14:creationId xmlns:p14="http://schemas.microsoft.com/office/powerpoint/2010/main" val="1830396138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3EDC0-AAF1-4DF8-903D-BD2FD48D9D3C}" type="slidenum">
              <a:rPr lang="en-US"/>
              <a:pPr/>
              <a:t>128</a:t>
            </a:fld>
            <a:endParaRPr lang="en-US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56734" y="3715219"/>
            <a:ext cx="5870786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730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4407602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BACE21-4518-449F-AA37-B953B1E518A9}" type="slidenum">
              <a:rPr lang="en-US"/>
              <a:pPr/>
              <a:t>129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3363" y="639763"/>
            <a:ext cx="6788150" cy="4524375"/>
          </a:xfrm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36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77853A-956F-486E-A294-3F8FCC38F537}" type="slidenum">
              <a:rPr lang="en-US"/>
              <a:pPr/>
              <a:t>13</a:t>
            </a:fld>
            <a:endParaRPr lang="en-US"/>
          </a:p>
        </p:txBody>
      </p:sp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06682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435713-B086-4F09-AFA4-FCD3D4C419E6}" type="slidenum">
              <a:rPr lang="en-US"/>
              <a:pPr/>
              <a:t>130</a:t>
            </a:fld>
            <a:endParaRPr lang="en-US"/>
          </a:p>
        </p:txBody>
      </p:sp>
      <p:sp>
        <p:nvSpPr>
          <p:cNvPr id="120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5588" y="639763"/>
            <a:ext cx="6838950" cy="4559300"/>
          </a:xfrm>
          <a:ln/>
        </p:spPr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14428"/>
            <a:ext cx="6177280" cy="270638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778223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2B6701-B8A9-4E53-A862-7A3F905C3DC6}" type="slidenum">
              <a:rPr lang="en-US"/>
              <a:pPr/>
              <a:t>131</a:t>
            </a:fld>
            <a:endParaRPr lang="en-US"/>
          </a:p>
        </p:txBody>
      </p:sp>
      <p:sp>
        <p:nvSpPr>
          <p:cNvPr id="76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64527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59B820-1109-4098-ABA8-1EE1EAB5CE97}" type="slidenum">
              <a:rPr lang="en-US"/>
              <a:pPr/>
              <a:t>132</a:t>
            </a:fld>
            <a:endParaRPr lang="en-US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10921" y="3902128"/>
            <a:ext cx="5794587" cy="480224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792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857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9180216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4215F-E962-4632-A13F-7DCB75E2BE0E}" type="slidenum">
              <a:rPr lang="en-US"/>
              <a:pPr/>
              <a:t>133</a:t>
            </a:fld>
            <a:endParaRPr lang="en-US"/>
          </a:p>
        </p:txBody>
      </p:sp>
      <p:sp>
        <p:nvSpPr>
          <p:cNvPr id="89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19305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E54D51-F322-441C-8C04-A74B40E8964A}" type="slidenum">
              <a:rPr lang="en-US"/>
              <a:pPr/>
              <a:t>134</a:t>
            </a:fld>
            <a:endParaRPr lang="en-US"/>
          </a:p>
        </p:txBody>
      </p:sp>
      <p:sp>
        <p:nvSpPr>
          <p:cNvPr id="345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2920" y="4374317"/>
            <a:ext cx="6570134" cy="4243153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50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4100" y="19367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4117648779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5308BF-4BA9-4D2F-94C8-05610CF3C99F}" type="slidenum">
              <a:rPr lang="en-US"/>
              <a:pPr/>
              <a:t>135</a:t>
            </a:fld>
            <a:endParaRPr lang="en-US"/>
          </a:p>
        </p:txBody>
      </p:sp>
      <p:sp>
        <p:nvSpPr>
          <p:cNvPr id="90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010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44735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194733-E9DC-4CF6-8099-CCC0306E073E}" type="slidenum">
              <a:rPr lang="en-US"/>
              <a:pPr/>
              <a:t>136</a:t>
            </a:fld>
            <a:endParaRPr lang="en-US"/>
          </a:p>
        </p:txBody>
      </p:sp>
      <p:sp>
        <p:nvSpPr>
          <p:cNvPr id="127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8734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F2008-E04E-4786-9638-1AB00B811F65}" type="slidenum">
              <a:rPr lang="en-US"/>
              <a:pPr/>
              <a:t>137</a:t>
            </a:fld>
            <a:endParaRPr lang="en-US"/>
          </a:p>
        </p:txBody>
      </p:sp>
      <p:sp>
        <p:nvSpPr>
          <p:cNvPr id="58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92598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54EAA-E541-4CF0-96C4-D76342AB4D8B}" type="slidenum">
              <a:rPr lang="en-US"/>
              <a:pPr/>
              <a:t>138</a:t>
            </a:fld>
            <a:endParaRPr lang="en-US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0" y="3738173"/>
            <a:ext cx="6502400" cy="5462978"/>
          </a:xfrm>
          <a:noFill/>
          <a:ln/>
        </p:spPr>
        <p:txBody>
          <a:bodyPr/>
          <a:lstStyle/>
          <a:p>
            <a:pPr marL="359019" indent="-359019" algn="ctr"/>
            <a:endParaRPr lang="en-US"/>
          </a:p>
        </p:txBody>
      </p:sp>
      <p:sp>
        <p:nvSpPr>
          <p:cNvPr id="1976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770123207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E6B7AC-FEDC-4ABE-AA2B-7BA378C5A4EE}" type="slidenum">
              <a:rPr lang="en-US"/>
              <a:pPr/>
              <a:t>139</a:t>
            </a:fld>
            <a:endParaRPr lang="en-US"/>
          </a:p>
        </p:txBody>
      </p:sp>
      <p:sp>
        <p:nvSpPr>
          <p:cNvPr id="77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58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0ABD9E-8BB8-495B-B681-E4C8AAD1AA16}" type="slidenum">
              <a:rPr lang="en-US"/>
              <a:pPr/>
              <a:t>14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893" y="3554543"/>
            <a:ext cx="6510867" cy="5608899"/>
          </a:xfrm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87347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D28E0C-8F6E-45F1-BCF5-274D38F5A70A}" type="slidenum">
              <a:rPr lang="en-US"/>
              <a:pPr/>
              <a:t>140</a:t>
            </a:fld>
            <a:endParaRPr lang="en-US"/>
          </a:p>
        </p:txBody>
      </p:sp>
      <p:sp>
        <p:nvSpPr>
          <p:cNvPr id="201730" name="Rectangle 4098"/>
          <p:cNvSpPr>
            <a:spLocks noGrp="1" noChangeArrowheads="1"/>
          </p:cNvSpPr>
          <p:nvPr>
            <p:ph type="body" idx="1"/>
          </p:nvPr>
        </p:nvSpPr>
        <p:spPr>
          <a:xfrm>
            <a:off x="1041722" y="4375230"/>
            <a:ext cx="5445888" cy="4484895"/>
          </a:xfrm>
          <a:noFill/>
          <a:ln/>
        </p:spPr>
        <p:txBody>
          <a:bodyPr/>
          <a:lstStyle/>
          <a:p>
            <a:pPr algn="ctr"/>
            <a:endParaRPr lang="en-US">
              <a:sym typeface="Symbol" pitchFamily="18" charset="2"/>
            </a:endParaRPr>
          </a:p>
        </p:txBody>
      </p:sp>
      <p:sp>
        <p:nvSpPr>
          <p:cNvPr id="201731" name="Rectangle 4099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6788" y="560388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134593588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9ECD7-109B-4928-BF45-890B78C0D4C0}" type="slidenum">
              <a:rPr lang="en-US"/>
              <a:pPr/>
              <a:t>141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49985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B63537-47BC-4579-B225-77135788E6D7}" type="slidenum">
              <a:rPr lang="en-US"/>
              <a:pPr/>
              <a:t>142</a:t>
            </a:fld>
            <a:endParaRPr lang="en-US"/>
          </a:p>
        </p:txBody>
      </p:sp>
      <p:sp>
        <p:nvSpPr>
          <p:cNvPr id="34714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62163" y="481013"/>
            <a:ext cx="3440112" cy="2292350"/>
          </a:xfrm>
          <a:ln/>
        </p:spPr>
      </p:sp>
      <p:sp>
        <p:nvSpPr>
          <p:cNvPr id="3471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87681" y="3021690"/>
            <a:ext cx="6258560" cy="619754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70451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DCD541-CB71-44AC-8260-D58CAE00ADD3}" type="slidenum">
              <a:rPr lang="en-US"/>
              <a:pPr/>
              <a:t>143</a:t>
            </a:fld>
            <a:endParaRPr lang="en-US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71675" y="319088"/>
            <a:ext cx="3125788" cy="2084387"/>
          </a:xfrm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2674105"/>
            <a:ext cx="6096001" cy="6366369"/>
          </a:xfrm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435966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2F9D2E-CE44-478F-925F-DC9C8A442AA8}" type="slidenum">
              <a:rPr lang="en-US"/>
              <a:pPr/>
              <a:t>144</a:t>
            </a:fld>
            <a:endParaRPr lang="en-US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1150" y="639763"/>
            <a:ext cx="6659563" cy="4440237"/>
          </a:xfrm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51222"/>
            <a:ext cx="6177280" cy="266959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9469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F74791-A6B9-4A37-812E-54D0E8C83D91}" type="slidenum">
              <a:rPr lang="en-US"/>
              <a:pPr/>
              <a:t>145</a:t>
            </a:fld>
            <a:endParaRPr lang="en-US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58609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B341A6-B415-424B-AC13-0EFE2C0C7DA3}" type="slidenum">
              <a:rPr lang="en-US"/>
              <a:pPr/>
              <a:t>146</a:t>
            </a:fld>
            <a:endParaRPr 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2148" y="2508511"/>
            <a:ext cx="7061200" cy="6718873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2078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0363" y="131763"/>
            <a:ext cx="3327400" cy="2217737"/>
          </a:xfrm>
          <a:ln cap="flat"/>
        </p:spPr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1021894" y="1190314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#15</a:t>
            </a:r>
          </a:p>
        </p:txBody>
      </p:sp>
    </p:spTree>
    <p:extLst>
      <p:ext uri="{BB962C8B-B14F-4D97-AF65-F5344CB8AC3E}">
        <p14:creationId xmlns:p14="http://schemas.microsoft.com/office/powerpoint/2010/main" val="2284665619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834C0-056F-42A9-902A-93E097654D29}" type="slidenum">
              <a:rPr lang="en-US"/>
              <a:pPr/>
              <a:t>147</a:t>
            </a:fld>
            <a:endParaRPr lang="en-US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1" y="3444693"/>
            <a:ext cx="6675120" cy="6156507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119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90713" y="131763"/>
            <a:ext cx="4314825" cy="2876550"/>
          </a:xfrm>
          <a:ln cap="flat"/>
        </p:spPr>
      </p:sp>
    </p:spTree>
    <p:extLst>
      <p:ext uri="{BB962C8B-B14F-4D97-AF65-F5344CB8AC3E}">
        <p14:creationId xmlns:p14="http://schemas.microsoft.com/office/powerpoint/2010/main" val="1845249856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AC11B-8D97-48BB-853F-6916573FD927}" type="slidenum">
              <a:rPr lang="en-US"/>
              <a:pPr/>
              <a:t>148</a:t>
            </a:fld>
            <a:endParaRPr lang="en-US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80348" y="3715219"/>
            <a:ext cx="5747173" cy="5405594"/>
          </a:xfrm>
          <a:noFill/>
          <a:ln/>
        </p:spPr>
        <p:txBody>
          <a:bodyPr/>
          <a:lstStyle/>
          <a:p>
            <a:endParaRPr lang="en-US">
              <a:sym typeface="Symbol" pitchFamily="18" charset="2"/>
            </a:endParaRPr>
          </a:p>
        </p:txBody>
      </p:sp>
      <p:sp>
        <p:nvSpPr>
          <p:cNvPr id="2140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188068688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DDE686-3E42-47E4-97BD-F64227C3171B}" type="slidenum">
              <a:rPr lang="en-US"/>
              <a:pPr/>
              <a:t>149</a:t>
            </a:fld>
            <a:endParaRPr lang="en-US"/>
          </a:p>
        </p:txBody>
      </p:sp>
      <p:sp>
        <p:nvSpPr>
          <p:cNvPr id="77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130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0C5837-8B57-44B7-ABE1-846575C1CBD5}" type="slidenum">
              <a:rPr lang="en-US"/>
              <a:pPr/>
              <a:t>15</a:t>
            </a:fld>
            <a:endParaRPr lang="en-US"/>
          </a:p>
        </p:txBody>
      </p:sp>
      <p:sp>
        <p:nvSpPr>
          <p:cNvPr id="53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08192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394DDE-CA06-4233-AEDF-94495848AB69}" type="slidenum">
              <a:rPr lang="en-US"/>
              <a:pPr/>
              <a:t>150</a:t>
            </a:fld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80348" y="3715219"/>
            <a:ext cx="5747173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201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12801248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DC3EB6-4607-4B7F-A478-EE907BB293FC}" type="slidenum">
              <a:rPr lang="en-US"/>
              <a:pPr/>
              <a:t>151</a:t>
            </a:fld>
            <a:endParaRPr lang="en-US"/>
          </a:p>
        </p:txBody>
      </p:sp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4918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EC8379-B034-4662-99B2-03F70BBFA938}" type="slidenum">
              <a:rPr lang="en-US"/>
              <a:pPr/>
              <a:t>152</a:t>
            </a:fld>
            <a:endParaRPr lang="en-US"/>
          </a:p>
        </p:txBody>
      </p:sp>
      <p:sp>
        <p:nvSpPr>
          <p:cNvPr id="222212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00268" y="3738173"/>
            <a:ext cx="5897302" cy="499492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316175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357DF6-28F4-4973-A96A-A0F9B4330798}" type="slidenum">
              <a:rPr lang="en-US"/>
              <a:pPr/>
              <a:t>153</a:t>
            </a:fld>
            <a:endParaRPr lang="en-US"/>
          </a:p>
        </p:txBody>
      </p:sp>
      <p:sp>
        <p:nvSpPr>
          <p:cNvPr id="379908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10228" y="3536508"/>
            <a:ext cx="5590572" cy="572323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7203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A5623E-8186-4C86-B2F2-A17F6D2FDB67}" type="slidenum">
              <a:rPr lang="en-US"/>
              <a:pPr/>
              <a:t>154</a:t>
            </a:fld>
            <a:endParaRPr lang="en-US"/>
          </a:p>
        </p:txBody>
      </p:sp>
      <p:sp>
        <p:nvSpPr>
          <p:cNvPr id="89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3462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BD7B4F-A108-4253-9A23-FFBC35AC8AA9}" type="slidenum">
              <a:rPr lang="en-US"/>
              <a:pPr/>
              <a:t>155</a:t>
            </a:fld>
            <a:endParaRPr lang="en-US"/>
          </a:p>
        </p:txBody>
      </p:sp>
      <p:sp>
        <p:nvSpPr>
          <p:cNvPr id="120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55155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A98AFC-3C61-493E-896F-39264236DDBB}" type="slidenum">
              <a:rPr lang="en-US"/>
              <a:pPr/>
              <a:t>156</a:t>
            </a:fld>
            <a:endParaRPr lang="en-US"/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1" y="3738172"/>
            <a:ext cx="6339840" cy="5646608"/>
          </a:xfrm>
          <a:ln/>
        </p:spPr>
        <p:txBody>
          <a:bodyPr/>
          <a:lstStyle/>
          <a:p>
            <a:endParaRPr lang="en-US" sz="1400">
              <a:latin typeface="Arial" charset="0"/>
            </a:endParaRPr>
          </a:p>
        </p:txBody>
      </p:sp>
      <p:sp>
        <p:nvSpPr>
          <p:cNvPr id="2263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4174197222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BA6A76-39CE-4FFF-AD98-10C844949D48}" type="slidenum">
              <a:rPr lang="en-US"/>
              <a:pPr/>
              <a:t>157</a:t>
            </a:fld>
            <a:endParaRPr lang="en-US"/>
          </a:p>
        </p:txBody>
      </p:sp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12900" y="285750"/>
            <a:ext cx="3662363" cy="2441575"/>
          </a:xfrm>
          <a:ln/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1" y="3021690"/>
            <a:ext cx="5855546" cy="626471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842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15831F-E1B7-41EE-AABE-AAC8E51067BD}" type="slidenum">
              <a:rPr lang="en-US"/>
              <a:pPr/>
              <a:t>158</a:t>
            </a:fld>
            <a:endParaRPr lang="en-US"/>
          </a:p>
        </p:txBody>
      </p:sp>
      <p:sp>
        <p:nvSpPr>
          <p:cNvPr id="120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17546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D7E380-9564-49D9-BA85-91DDBF58591A}" type="slidenum">
              <a:rPr lang="en-US"/>
              <a:pPr/>
              <a:t>159</a:t>
            </a:fld>
            <a:endParaRPr lang="en-US"/>
          </a:p>
        </p:txBody>
      </p:sp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024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C633F-859F-4126-8CFD-F0E4DA71EEDE}" type="slidenum">
              <a:rPr lang="en-US"/>
              <a:pPr/>
              <a:t>16</a:t>
            </a:fld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87681" y="3920164"/>
            <a:ext cx="6177280" cy="5407233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58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6338" y="21272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2141183245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A7B684-65FD-4CFD-A13D-D9FBF2BC9608}" type="slidenum">
              <a:rPr lang="en-US"/>
              <a:pPr/>
              <a:t>160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058775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82B0F2-09E8-44D6-9B48-3831BED73C36}" type="slidenum">
              <a:rPr lang="en-US"/>
              <a:pPr/>
              <a:t>161</a:t>
            </a:fld>
            <a:endParaRPr lang="en-US"/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2801" y="4134944"/>
            <a:ext cx="5774266" cy="503997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63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7113" y="2857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232896299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A952CAF5-695A-4459-8F3A-ED7ECA86A399}" type="slidenum">
              <a:rPr lang="en-US" sz="1300">
                <a:latin typeface="Times New Roman" pitchFamily="18" charset="0"/>
              </a:rPr>
              <a:pPr/>
              <a:t>162</a:t>
            </a:fld>
            <a:endParaRPr lang="en-US" sz="1300">
              <a:latin typeface="Times New Roman" pitchFamily="18" charset="0"/>
            </a:endParaRPr>
          </a:p>
        </p:txBody>
      </p:sp>
      <p:sp>
        <p:nvSpPr>
          <p:cNvPr id="556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8323" y="3989118"/>
            <a:ext cx="7192297" cy="5132348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55603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28713" y="363538"/>
            <a:ext cx="4619625" cy="3079750"/>
          </a:xfrm>
          <a:ln cap="flat"/>
        </p:spPr>
      </p:sp>
      <p:sp>
        <p:nvSpPr>
          <p:cNvPr id="556037" name="Rectangle 4"/>
          <p:cNvSpPr>
            <a:spLocks noChangeArrowheads="1"/>
          </p:cNvSpPr>
          <p:nvPr/>
        </p:nvSpPr>
        <p:spPr bwMode="auto">
          <a:xfrm>
            <a:off x="636608" y="3624845"/>
            <a:ext cx="5966749" cy="516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61" tIns="33983" rIns="71361" bIns="33983"/>
          <a:lstStyle/>
          <a:p>
            <a:pPr defTabSz="698158">
              <a:spcBef>
                <a:spcPct val="30000"/>
              </a:spcBef>
            </a:pPr>
            <a:r>
              <a:rPr lang="en-US" sz="1800"/>
              <a:t>USEPA regulations place limits on boiler emissions in NSPS &amp; NESHAPS &amp; ACID RAIN regulations.</a:t>
            </a:r>
          </a:p>
          <a:p>
            <a:pPr defTabSz="698158">
              <a:spcBef>
                <a:spcPct val="30000"/>
              </a:spcBef>
            </a:pPr>
            <a:endParaRPr lang="en-US" sz="1800"/>
          </a:p>
          <a:p>
            <a:pPr defTabSz="698158">
              <a:spcBef>
                <a:spcPct val="30000"/>
              </a:spcBef>
            </a:pPr>
            <a:r>
              <a:rPr lang="en-US" sz="1800"/>
              <a:t>Title 40 Part 60 Subparts D, Da, Db, and Dc of the CFR place emission limits on some steam generation units built since 1971.</a:t>
            </a:r>
          </a:p>
          <a:p>
            <a:pPr defTabSz="698158">
              <a:spcBef>
                <a:spcPct val="30000"/>
              </a:spcBef>
            </a:pPr>
            <a:endParaRPr lang="en-US" sz="1800"/>
          </a:p>
          <a:p>
            <a:pPr defTabSz="698158">
              <a:spcBef>
                <a:spcPct val="30000"/>
              </a:spcBef>
            </a:pPr>
            <a:r>
              <a:rPr lang="en-US" sz="1800"/>
              <a:t>Title 40 Part 63 Subparts JJJJJJ &amp; DDDDD place emission limits toxic air contaminants</a:t>
            </a:r>
          </a:p>
          <a:p>
            <a:pPr defTabSz="698158">
              <a:spcBef>
                <a:spcPct val="30000"/>
              </a:spcBef>
            </a:pPr>
            <a:r>
              <a:rPr lang="en-US" sz="1800">
                <a:solidFill>
                  <a:srgbClr val="FF0000"/>
                </a:solidFill>
              </a:rPr>
              <a:t>PM</a:t>
            </a:r>
            <a:r>
              <a:rPr lang="en-US" sz="1800"/>
              <a:t> as surrogate for Heavy Metals</a:t>
            </a:r>
          </a:p>
          <a:p>
            <a:pPr defTabSz="698158">
              <a:spcBef>
                <a:spcPct val="30000"/>
              </a:spcBef>
            </a:pPr>
            <a:r>
              <a:rPr lang="en-US" sz="1800">
                <a:solidFill>
                  <a:srgbClr val="FF0000"/>
                </a:solidFill>
              </a:rPr>
              <a:t>Hg</a:t>
            </a:r>
          </a:p>
          <a:p>
            <a:pPr defTabSz="698158">
              <a:spcBef>
                <a:spcPct val="30000"/>
              </a:spcBef>
            </a:pPr>
            <a:r>
              <a:rPr lang="en-US" sz="1800" err="1">
                <a:solidFill>
                  <a:srgbClr val="FF0000"/>
                </a:solidFill>
              </a:rPr>
              <a:t>HCl</a:t>
            </a:r>
            <a:r>
              <a:rPr lang="en-US" sz="1800">
                <a:solidFill>
                  <a:srgbClr val="FF0000"/>
                </a:solidFill>
              </a:rPr>
              <a:t> </a:t>
            </a:r>
            <a:r>
              <a:rPr lang="en-US" sz="1800"/>
              <a:t>as surrogate for inorganic HAPs</a:t>
            </a:r>
          </a:p>
          <a:p>
            <a:pPr defTabSz="698158">
              <a:spcBef>
                <a:spcPct val="30000"/>
              </a:spcBef>
            </a:pPr>
            <a:r>
              <a:rPr lang="en-US" sz="1800">
                <a:solidFill>
                  <a:srgbClr val="FF0000"/>
                </a:solidFill>
              </a:rPr>
              <a:t>CO</a:t>
            </a:r>
            <a:r>
              <a:rPr lang="en-US" sz="1800"/>
              <a:t> as surrogate for organic HAPS</a:t>
            </a:r>
          </a:p>
          <a:p>
            <a:pPr defTabSz="698158">
              <a:spcBef>
                <a:spcPct val="30000"/>
              </a:spcBef>
            </a:pPr>
            <a:r>
              <a:rPr lang="en-US" sz="1800"/>
              <a:t>based primarily on size, design and fuels used in boilers.</a:t>
            </a:r>
          </a:p>
        </p:txBody>
      </p:sp>
    </p:spTree>
    <p:extLst>
      <p:ext uri="{BB962C8B-B14F-4D97-AF65-F5344CB8AC3E}">
        <p14:creationId xmlns:p14="http://schemas.microsoft.com/office/powerpoint/2010/main" val="1904211920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A6310C-A646-4A01-8A2E-31F267850FBC}" type="slidenum">
              <a:rPr lang="en-US"/>
              <a:pPr/>
              <a:t>163</a:t>
            </a:fld>
            <a:endParaRPr lang="en-US"/>
          </a:p>
        </p:txBody>
      </p:sp>
      <p:sp>
        <p:nvSpPr>
          <p:cNvPr id="267268" name="Rectangle 1028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8988" y="798513"/>
            <a:ext cx="3122612" cy="2081212"/>
          </a:xfrm>
          <a:ln/>
        </p:spPr>
      </p:sp>
      <p:sp>
        <p:nvSpPr>
          <p:cNvPr id="267269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650240" y="3269848"/>
            <a:ext cx="6138312" cy="586836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13662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D34B0F-196F-46EA-A922-9BEC420A2D9E}" type="slidenum">
              <a:rPr lang="en-US"/>
              <a:pPr/>
              <a:t>164</a:t>
            </a:fld>
            <a:endParaRPr lang="en-US"/>
          </a:p>
        </p:txBody>
      </p:sp>
      <p:sp>
        <p:nvSpPr>
          <p:cNvPr id="52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900" b="1">
              <a:latin typeface="Arial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66002039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6086FA-F372-412C-8C87-986E23261193}" type="slidenum">
              <a:rPr lang="en-US"/>
              <a:pPr/>
              <a:t>165</a:t>
            </a:fld>
            <a:endParaRPr lang="en-US"/>
          </a:p>
        </p:txBody>
      </p:sp>
      <p:sp>
        <p:nvSpPr>
          <p:cNvPr id="52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900" b="1">
              <a:latin typeface="Arial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08361174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C6CACF-11E8-42FB-AC00-95DF63C59794}" type="slidenum">
              <a:rPr lang="en-US"/>
              <a:pPr/>
              <a:t>166</a:t>
            </a:fld>
            <a:endParaRPr lang="en-US"/>
          </a:p>
        </p:txBody>
      </p:sp>
      <p:sp>
        <p:nvSpPr>
          <p:cNvPr id="269314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568960" y="2603604"/>
            <a:ext cx="6421120" cy="6197496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269315" name="Rectangle 102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78038" y="241300"/>
            <a:ext cx="3478212" cy="2319338"/>
          </a:xfrm>
          <a:ln cap="flat"/>
        </p:spPr>
      </p:sp>
    </p:spTree>
    <p:extLst>
      <p:ext uri="{BB962C8B-B14F-4D97-AF65-F5344CB8AC3E}">
        <p14:creationId xmlns:p14="http://schemas.microsoft.com/office/powerpoint/2010/main" val="2756172271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4B4DE3-89A1-4326-B6F5-EE905C4E75FA}" type="slidenum">
              <a:rPr lang="en-US" smtClean="0"/>
              <a:pPr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9874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8A76E2-2E54-4FD6-BF7E-193E9716B1A7}" type="slidenum">
              <a:rPr lang="en-US"/>
              <a:pPr/>
              <a:t>171</a:t>
            </a:fld>
            <a:endParaRPr lang="en-US"/>
          </a:p>
        </p:txBody>
      </p:sp>
      <p:sp>
        <p:nvSpPr>
          <p:cNvPr id="449538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9539" name="Rectangle 307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23360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C052B6-7B07-435E-B596-B41332E5A05B}" type="slidenum">
              <a:rPr lang="en-US"/>
              <a:pPr/>
              <a:t>172</a:t>
            </a:fld>
            <a:endParaRPr lang="en-US"/>
          </a:p>
        </p:txBody>
      </p:sp>
      <p:sp>
        <p:nvSpPr>
          <p:cNvPr id="59187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97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003FC9-ECAC-40C8-9CF9-63990A8C8584}" type="slidenum">
              <a:rPr lang="en-US"/>
              <a:pPr/>
              <a:t>17</a:t>
            </a:fld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6880" y="4080837"/>
            <a:ext cx="6536867" cy="5057376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37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87438" y="258763"/>
            <a:ext cx="5394325" cy="3595687"/>
          </a:xfrm>
          <a:ln cap="flat"/>
        </p:spPr>
      </p:sp>
    </p:spTree>
    <p:extLst>
      <p:ext uri="{BB962C8B-B14F-4D97-AF65-F5344CB8AC3E}">
        <p14:creationId xmlns:p14="http://schemas.microsoft.com/office/powerpoint/2010/main" val="4229745483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56492-52BF-492B-9F63-EF89DAEBF0D0}" type="slidenum">
              <a:rPr lang="en-US"/>
              <a:pPr/>
              <a:t>173</a:t>
            </a:fld>
            <a:endParaRPr lang="en-US"/>
          </a:p>
        </p:txBody>
      </p:sp>
      <p:sp>
        <p:nvSpPr>
          <p:cNvPr id="106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58177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9A3D8A-18B3-47D5-A385-C82F4A380E0C}" type="slidenum">
              <a:rPr lang="en-US"/>
              <a:pPr/>
              <a:t>174</a:t>
            </a:fld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4005419"/>
            <a:ext cx="6537960" cy="51153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77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87488" y="254000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701645306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ADBD7F-8B7B-4BF6-8773-CF693F7B330C}" type="slidenum">
              <a:rPr lang="en-US"/>
              <a:pPr/>
              <a:t>175</a:t>
            </a:fld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9201" y="4080838"/>
            <a:ext cx="4814148" cy="5231801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629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2888" y="254000"/>
            <a:ext cx="5394325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332256072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403493-C527-4139-A91E-D4373032383C}" type="slidenum">
              <a:rPr lang="en-US"/>
              <a:pPr/>
              <a:t>176</a:t>
            </a:fld>
            <a:endParaRPr lang="en-US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9121" y="3795558"/>
            <a:ext cx="6720840" cy="568267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795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30400" y="350838"/>
            <a:ext cx="4822825" cy="3214687"/>
          </a:xfrm>
          <a:ln cap="flat"/>
        </p:spPr>
      </p:sp>
    </p:spTree>
    <p:extLst>
      <p:ext uri="{BB962C8B-B14F-4D97-AF65-F5344CB8AC3E}">
        <p14:creationId xmlns:p14="http://schemas.microsoft.com/office/powerpoint/2010/main" val="576330359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BA9413-734B-4C63-A36B-F9DD7C24DA09}" type="slidenum">
              <a:rPr lang="en-US"/>
              <a:pPr/>
              <a:t>177</a:t>
            </a:fld>
            <a:endParaRPr lang="en-US"/>
          </a:p>
        </p:txBody>
      </p:sp>
      <p:sp>
        <p:nvSpPr>
          <p:cNvPr id="79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18250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2A95C-516E-46E2-BD92-F27E38D6FFFA}" type="slidenum">
              <a:rPr lang="en-US"/>
              <a:pPr/>
              <a:t>178</a:t>
            </a:fld>
            <a:endParaRPr lang="en-US"/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5548" y="3974268"/>
            <a:ext cx="6519333" cy="5254755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000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71613" y="228600"/>
            <a:ext cx="5395912" cy="3597275"/>
          </a:xfrm>
          <a:ln cap="flat"/>
        </p:spPr>
      </p:sp>
      <p:sp>
        <p:nvSpPr>
          <p:cNvPr id="300036" name="Rectangle 4"/>
          <p:cNvSpPr>
            <a:spLocks noChangeArrowheads="1"/>
          </p:cNvSpPr>
          <p:nvPr/>
        </p:nvSpPr>
        <p:spPr bwMode="auto">
          <a:xfrm>
            <a:off x="466481" y="1910076"/>
            <a:ext cx="601200" cy="67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87" tIns="46808" rIns="95287" bIns="46808">
            <a:spAutoFit/>
          </a:bodyPr>
          <a:lstStyle/>
          <a:p>
            <a:pPr algn="ctr" defTabSz="964033"/>
            <a:r>
              <a:rPr lang="en-US" sz="1900"/>
              <a:t>TQ</a:t>
            </a:r>
          </a:p>
          <a:p>
            <a:pPr algn="ctr" defTabSz="964033"/>
            <a:r>
              <a:rPr lang="en-US" sz="1900"/>
              <a:t>#24</a:t>
            </a:r>
          </a:p>
        </p:txBody>
      </p:sp>
    </p:spTree>
    <p:extLst>
      <p:ext uri="{BB962C8B-B14F-4D97-AF65-F5344CB8AC3E}">
        <p14:creationId xmlns:p14="http://schemas.microsoft.com/office/powerpoint/2010/main" val="3730443203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011622-C504-40BD-ACD0-B5B58F110A4B}" type="slidenum">
              <a:rPr lang="en-US"/>
              <a:pPr/>
              <a:t>179</a:t>
            </a:fld>
            <a:endParaRPr lang="en-US"/>
          </a:p>
        </p:txBody>
      </p:sp>
      <p:sp>
        <p:nvSpPr>
          <p:cNvPr id="79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7779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374807-A526-4F02-A8DB-10A9AF103C16}" type="slidenum">
              <a:rPr lang="en-US"/>
              <a:pPr/>
              <a:t>180</a:t>
            </a:fld>
            <a:endParaRPr lang="en-US"/>
          </a:p>
        </p:txBody>
      </p:sp>
      <p:sp>
        <p:nvSpPr>
          <p:cNvPr id="79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33432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6B4B32-A732-430A-9895-4F87C9088476}" type="slidenum">
              <a:rPr lang="en-US"/>
              <a:pPr/>
              <a:t>181</a:t>
            </a:fld>
            <a:endParaRPr lang="en-US"/>
          </a:p>
        </p:txBody>
      </p:sp>
      <p:sp>
        <p:nvSpPr>
          <p:cNvPr id="80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81747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17592F-7F91-487A-A2A2-9139D9EA0958}" type="slidenum">
              <a:rPr lang="en-US"/>
              <a:pPr/>
              <a:t>182</a:t>
            </a:fld>
            <a:endParaRPr lang="en-US"/>
          </a:p>
        </p:txBody>
      </p:sp>
      <p:sp>
        <p:nvSpPr>
          <p:cNvPr id="59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79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101E58-F7DA-4D55-AAD7-0660112B19C5}" type="slidenum">
              <a:rPr lang="en-US"/>
              <a:pPr/>
              <a:t>18</a:t>
            </a:fld>
            <a:endParaRPr lang="en-U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9014" y="4021815"/>
            <a:ext cx="7044267" cy="5566269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99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65338" y="995363"/>
            <a:ext cx="3563937" cy="2374900"/>
          </a:xfrm>
          <a:ln cap="flat"/>
        </p:spPr>
      </p:sp>
      <p:sp useBgFill="1">
        <p:nvSpPr>
          <p:cNvPr id="39940" name="Rectangle 4"/>
          <p:cNvSpPr>
            <a:spLocks noChangeArrowheads="1"/>
          </p:cNvSpPr>
          <p:nvPr/>
        </p:nvSpPr>
        <p:spPr bwMode="auto">
          <a:xfrm>
            <a:off x="4402667" y="2679024"/>
            <a:ext cx="1082041" cy="531214"/>
          </a:xfrm>
          <a:prstGeom prst="rect">
            <a:avLst/>
          </a:prstGeom>
          <a:ln w="12700">
            <a:noFill/>
            <a:miter lim="800000"/>
            <a:headEnd/>
            <a:tailEnd/>
          </a:ln>
          <a:effectLst/>
        </p:spPr>
        <p:txBody>
          <a:bodyPr lIns="95287" tIns="46808" rIns="95287" bIns="46808">
            <a:spAutoFit/>
          </a:bodyPr>
          <a:lstStyle/>
          <a:p>
            <a:pPr defTabSz="964033"/>
            <a:r>
              <a:rPr lang="en-US" sz="1400" b="0"/>
              <a:t>Radiant</a:t>
            </a:r>
          </a:p>
          <a:p>
            <a:pPr defTabSz="964033"/>
            <a:r>
              <a:rPr lang="en-US" sz="1400" b="0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67886950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C5E0F3-2005-48A1-BCD1-757B5B0C36A4}" type="slidenum">
              <a:rPr lang="en-US"/>
              <a:pPr/>
              <a:t>183</a:t>
            </a:fld>
            <a:endParaRPr lang="en-US"/>
          </a:p>
        </p:txBody>
      </p:sp>
      <p:sp>
        <p:nvSpPr>
          <p:cNvPr id="80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86335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251AAF-AC9D-4D6D-9641-6156AB813678}" type="slidenum">
              <a:rPr lang="en-US"/>
              <a:pPr/>
              <a:t>184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023587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D84651-65F0-4DCA-B2F8-6AFF554A4CCF}" type="slidenum">
              <a:rPr lang="en-US"/>
              <a:pPr/>
              <a:t>185</a:t>
            </a:fld>
            <a:endParaRPr lang="en-US"/>
          </a:p>
        </p:txBody>
      </p:sp>
      <p:sp>
        <p:nvSpPr>
          <p:cNvPr id="121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361950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13D913-8EF4-4A9C-8931-9EE69D7F7F38}" type="slidenum">
              <a:rPr lang="en-US"/>
              <a:pPr/>
              <a:t>186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07845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F594B-E127-4CDA-B22C-F3FFE1AF4550}" type="slidenum">
              <a:rPr lang="en-US"/>
              <a:pPr/>
              <a:t>187</a:t>
            </a:fld>
            <a:endParaRPr lang="en-US"/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24435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988F20-EB87-428E-8CD7-DD5B3D9C1496}" type="slidenum">
              <a:rPr lang="en-US"/>
              <a:pPr/>
              <a:t>188</a:t>
            </a:fld>
            <a:endParaRPr lang="en-US"/>
          </a:p>
        </p:txBody>
      </p:sp>
      <p:sp>
        <p:nvSpPr>
          <p:cNvPr id="81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13996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A3B4F-29B1-4577-AA50-16167F8B959C}" type="slidenum">
              <a:rPr lang="en-US"/>
              <a:pPr/>
              <a:t>189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53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5BDBC4-8830-428F-A076-55BDA2AEF08F}" type="slidenum">
              <a:rPr lang="en-US"/>
              <a:pPr/>
              <a:t>19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3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C21558-B880-41DD-B13D-65BACD776199}" type="slidenum">
              <a:rPr lang="en-US"/>
              <a:pPr/>
              <a:t>2</a:t>
            </a:fld>
            <a:endParaRPr lang="en-US"/>
          </a:p>
        </p:txBody>
      </p:sp>
      <p:sp>
        <p:nvSpPr>
          <p:cNvPr id="117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2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710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868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793" indent="-285690" defTabSz="980868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2759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599861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6965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069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172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8275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5377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DD33313-F3E1-47B4-B554-EE6B2F9E7E84}" type="slidenum">
              <a:rPr lang="en-US" sz="1200">
                <a:latin typeface="Times New Roman" pitchFamily="18" charset="0"/>
              </a:rPr>
              <a:pPr/>
              <a:t>20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235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3519489"/>
            <a:ext cx="7135813" cy="5613400"/>
          </a:xfrm>
          <a:noFill/>
        </p:spPr>
        <p:txBody>
          <a:bodyPr/>
          <a:lstStyle/>
          <a:p>
            <a:pPr marL="231726" indent="-231726"/>
            <a:endParaRPr lang="en-US"/>
          </a:p>
        </p:txBody>
      </p:sp>
      <p:sp>
        <p:nvSpPr>
          <p:cNvPr id="32358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46288" y="708025"/>
            <a:ext cx="3759200" cy="2505075"/>
          </a:xfrm>
          <a:ln cap="flat"/>
        </p:spPr>
      </p:sp>
    </p:spTree>
    <p:extLst>
      <p:ext uri="{BB962C8B-B14F-4D97-AF65-F5344CB8AC3E}">
        <p14:creationId xmlns:p14="http://schemas.microsoft.com/office/powerpoint/2010/main" val="22713269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DB117E-7BE9-4A2F-9CB9-1D6DDD4D5551}" type="slidenum">
              <a:rPr lang="en-US"/>
              <a:pPr/>
              <a:t>21</a:t>
            </a:fld>
            <a:endParaRPr lang="en-US"/>
          </a:p>
        </p:txBody>
      </p:sp>
      <p:sp>
        <p:nvSpPr>
          <p:cNvPr id="1087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6083280"/>
            <a:ext cx="6571828" cy="2496481"/>
          </a:xfrm>
          <a:ln/>
        </p:spPr>
        <p:txBody>
          <a:bodyPr/>
          <a:lstStyle/>
          <a:p>
            <a:endParaRPr lang="en-US" sz="1400">
              <a:latin typeface="Arial" charset="0"/>
            </a:endParaRPr>
          </a:p>
        </p:txBody>
      </p:sp>
      <p:sp>
        <p:nvSpPr>
          <p:cNvPr id="10874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" y="639763"/>
            <a:ext cx="7080250" cy="4719637"/>
          </a:xfrm>
          <a:ln cap="flat"/>
        </p:spPr>
      </p:sp>
    </p:spTree>
    <p:extLst>
      <p:ext uri="{BB962C8B-B14F-4D97-AF65-F5344CB8AC3E}">
        <p14:creationId xmlns:p14="http://schemas.microsoft.com/office/powerpoint/2010/main" val="11711664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701990-829B-4DEC-8B1E-64A6F62619AE}" type="slidenum">
              <a:rPr lang="en-US"/>
              <a:pPr/>
              <a:t>22</a:t>
            </a:fld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400550"/>
            <a:ext cx="5703146" cy="503013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9338" y="454025"/>
            <a:ext cx="5397500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517038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257CEE-893E-4479-B82A-16528BD5FD08}" type="slidenum">
              <a:rPr lang="en-US"/>
              <a:pPr/>
              <a:t>23</a:t>
            </a:fld>
            <a:endParaRPr lang="en-US"/>
          </a:p>
        </p:txBody>
      </p:sp>
      <p:sp>
        <p:nvSpPr>
          <p:cNvPr id="45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80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0B218F-6F9D-4385-AA16-3C3B2945AC78}" type="slidenum">
              <a:rPr lang="en-US"/>
              <a:pPr/>
              <a:t>24</a:t>
            </a:fld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2507" y="3938198"/>
            <a:ext cx="6490547" cy="2818385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81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3938" y="222250"/>
            <a:ext cx="5397500" cy="3598863"/>
          </a:xfrm>
          <a:ln cap="flat"/>
        </p:spPr>
      </p:sp>
    </p:spTree>
    <p:extLst>
      <p:ext uri="{BB962C8B-B14F-4D97-AF65-F5344CB8AC3E}">
        <p14:creationId xmlns:p14="http://schemas.microsoft.com/office/powerpoint/2010/main" val="41381649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5D3286-44A1-4CC1-89E4-5C42C2764190}" type="slidenum">
              <a:rPr lang="en-US"/>
              <a:pPr/>
              <a:t>25</a:t>
            </a:fld>
            <a:endParaRPr lang="en-US"/>
          </a:p>
        </p:txBody>
      </p:sp>
      <p:sp>
        <p:nvSpPr>
          <p:cNvPr id="87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72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105081-0338-4E47-B56E-5BDF8F251B52}" type="slidenum">
              <a:rPr lang="en-US"/>
              <a:pPr/>
              <a:t>26</a:t>
            </a:fld>
            <a:endParaRPr lang="en-US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7507" y="3733255"/>
            <a:ext cx="5567680" cy="5356406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01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9338" y="454025"/>
            <a:ext cx="5397500" cy="3597275"/>
          </a:xfrm>
          <a:ln cap="flat"/>
        </p:spPr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" y="4479249"/>
            <a:ext cx="7152640" cy="6176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6289" tIns="48144" rIns="96289" bIns="48144">
            <a:spAutoFit/>
          </a:bodyPr>
          <a:lstStyle/>
          <a:p>
            <a:pPr defTabSz="964033"/>
            <a:endParaRPr lang="en-US" sz="3400">
              <a:latin typeface="Monotype Sorts" pitchFamily="2" charset="2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62560" y="4561227"/>
            <a:ext cx="6910494" cy="30518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6289" tIns="48144" rIns="96289" bIns="48144">
            <a:spAutoFit/>
          </a:bodyPr>
          <a:lstStyle/>
          <a:p>
            <a:pPr defTabSz="964033"/>
            <a:r>
              <a:rPr lang="en-US" b="0"/>
              <a:t>The section of the boiler, where the primary method of heat transfer from the flame to the tubes is radiation :</a:t>
            </a:r>
          </a:p>
          <a:p>
            <a:pPr defTabSz="964033"/>
            <a:endParaRPr lang="en-US" b="0"/>
          </a:p>
          <a:p>
            <a:pPr defTabSz="964033"/>
            <a:r>
              <a:rPr lang="en-US" b="0"/>
              <a:t>is often called the furnace, firebox, or radiant section of the boiler</a:t>
            </a:r>
          </a:p>
          <a:p>
            <a:pPr defTabSz="964033"/>
            <a:endParaRPr lang="en-US" b="0"/>
          </a:p>
          <a:p>
            <a:pPr defTabSz="964033"/>
            <a:r>
              <a:rPr lang="en-US" b="0"/>
              <a:t>10,000 – 15,000 </a:t>
            </a:r>
            <a:r>
              <a:rPr lang="en-US" b="0" err="1"/>
              <a:t>pph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379019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C4453B-CA4E-4A5B-9C76-42A343017F60}" type="slidenum">
              <a:rPr lang="en-US"/>
              <a:pPr/>
              <a:t>27</a:t>
            </a:fld>
            <a:endParaRPr lang="en-US"/>
          </a:p>
        </p:txBody>
      </p:sp>
      <p:sp>
        <p:nvSpPr>
          <p:cNvPr id="87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052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87F8FA-311E-44E3-BD2F-97EA65EAD204}" type="slidenum">
              <a:rPr lang="en-US"/>
              <a:pPr/>
              <a:t>28</a:t>
            </a:fld>
            <a:endParaRPr lang="en-US"/>
          </a:p>
        </p:txBody>
      </p:sp>
      <p:sp>
        <p:nvSpPr>
          <p:cNvPr id="87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92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FE1A2A-C04C-4778-B0FC-7312E6E47F2B}" type="slidenum">
              <a:rPr lang="en-US"/>
              <a:pPr/>
              <a:t>29</a:t>
            </a:fld>
            <a:endParaRPr lang="en-US"/>
          </a:p>
        </p:txBody>
      </p:sp>
      <p:sp>
        <p:nvSpPr>
          <p:cNvPr id="65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91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91655-FF35-4E21-AAFA-10F049A90850}" type="slidenum">
              <a:rPr lang="en-US"/>
              <a:pPr/>
              <a:t>3</a:t>
            </a:fld>
            <a:endParaRPr lang="en-US"/>
          </a:p>
        </p:txBody>
      </p:sp>
      <p:sp>
        <p:nvSpPr>
          <p:cNvPr id="32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0254" y="3715219"/>
            <a:ext cx="5647266" cy="54055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2721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6CF764-0CBB-4F51-82F0-1BC5ED4BDF88}" type="slidenum">
              <a:rPr lang="en-US"/>
              <a:pPr/>
              <a:t>30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706438"/>
            <a:ext cx="5419725" cy="3613150"/>
          </a:xfrm>
          <a:ln cap="flat"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881" y="4564505"/>
            <a:ext cx="5425440" cy="4333329"/>
          </a:xfrm>
          <a:noFill/>
          <a:ln/>
        </p:spPr>
        <p:txBody>
          <a:bodyPr lIns="96564" tIns="48282" rIns="96564" bIns="48282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677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F64D0-A73D-473F-83C6-D060BCB3D6A2}" type="slidenum">
              <a:rPr lang="en-US"/>
              <a:pPr/>
              <a:t>31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2441" y="3480764"/>
            <a:ext cx="6827520" cy="610732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47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0813" y="187325"/>
            <a:ext cx="4657725" cy="3105150"/>
          </a:xfrm>
          <a:ln cap="flat"/>
        </p:spPr>
      </p:sp>
    </p:spTree>
    <p:extLst>
      <p:ext uri="{BB962C8B-B14F-4D97-AF65-F5344CB8AC3E}">
        <p14:creationId xmlns:p14="http://schemas.microsoft.com/office/powerpoint/2010/main" val="24991666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8D837-1FBC-40DE-9888-5D06BEEECE90}" type="slidenum">
              <a:rPr lang="en-US"/>
              <a:pPr/>
              <a:t>32</a:t>
            </a:fld>
            <a:endParaRPr lang="en-US"/>
          </a:p>
        </p:txBody>
      </p:sp>
      <p:sp>
        <p:nvSpPr>
          <p:cNvPr id="1079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561227"/>
            <a:ext cx="5361094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792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9338519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96DC48-9E43-4C74-9935-1D89B4DF82C9}" type="slidenum">
              <a:rPr lang="en-US"/>
              <a:pPr/>
              <a:t>33</a:t>
            </a:fld>
            <a:endParaRPr lang="en-US"/>
          </a:p>
        </p:txBody>
      </p:sp>
      <p:sp>
        <p:nvSpPr>
          <p:cNvPr id="1081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1" y="4572703"/>
            <a:ext cx="6421120" cy="4800601"/>
          </a:xfrm>
          <a:noFill/>
          <a:ln/>
        </p:spPr>
        <p:txBody>
          <a:bodyPr lIns="95614" tIns="46969" rIns="95614" bIns="46969"/>
          <a:lstStyle/>
          <a:p>
            <a:pPr marL="242670" indent="-242670"/>
            <a:endParaRPr lang="en-US"/>
          </a:p>
        </p:txBody>
      </p:sp>
      <p:sp>
        <p:nvSpPr>
          <p:cNvPr id="10813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13012163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57B1CF-A279-49A8-9FA0-15A41D1C3FA4}" type="slidenum">
              <a:rPr lang="en-US"/>
              <a:pPr/>
              <a:t>34</a:t>
            </a:fld>
            <a:endParaRPr lang="en-US"/>
          </a:p>
        </p:txBody>
      </p:sp>
      <p:sp>
        <p:nvSpPr>
          <p:cNvPr id="1083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561227"/>
            <a:ext cx="5933440" cy="4318572"/>
          </a:xfrm>
          <a:noFill/>
          <a:ln/>
        </p:spPr>
        <p:txBody>
          <a:bodyPr lIns="95614" tIns="46969" rIns="95614" bIns="46969"/>
          <a:lstStyle/>
          <a:p>
            <a:pPr marL="242670" indent="-242670"/>
            <a:endParaRPr lang="en-US"/>
          </a:p>
        </p:txBody>
      </p:sp>
      <p:sp>
        <p:nvSpPr>
          <p:cNvPr id="1083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15681485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549011-420F-4CF8-A338-70CC30624D2F}" type="slidenum">
              <a:rPr lang="en-US"/>
              <a:pPr/>
              <a:t>35</a:t>
            </a:fld>
            <a:endParaRPr lang="en-US"/>
          </a:p>
        </p:txBody>
      </p:sp>
      <p:sp>
        <p:nvSpPr>
          <p:cNvPr id="87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911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E137B1-2E74-429F-8F9E-3E998C5083BB}" type="slidenum">
              <a:rPr lang="en-US"/>
              <a:pPr/>
              <a:t>36</a:t>
            </a:fld>
            <a:endParaRPr lang="en-U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2148" y="3280738"/>
            <a:ext cx="6747933" cy="6182740"/>
          </a:xfrm>
          <a:noFill/>
          <a:ln/>
        </p:spPr>
        <p:txBody>
          <a:bodyPr/>
          <a:lstStyle/>
          <a:p>
            <a:pPr marL="242670" indent="-242670">
              <a:buFontTx/>
              <a:buChar char="•"/>
            </a:pPr>
            <a:endParaRPr lang="en-US"/>
          </a:p>
        </p:txBody>
      </p:sp>
      <p:sp>
        <p:nvSpPr>
          <p:cNvPr id="542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1050" y="158750"/>
            <a:ext cx="4325938" cy="2882900"/>
          </a:xfrm>
          <a:ln cap="flat"/>
        </p:spPr>
      </p:sp>
    </p:spTree>
    <p:extLst>
      <p:ext uri="{BB962C8B-B14F-4D97-AF65-F5344CB8AC3E}">
        <p14:creationId xmlns:p14="http://schemas.microsoft.com/office/powerpoint/2010/main" val="33760945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EBECDB-5799-4E12-9205-FA9C60856227}" type="slidenum">
              <a:rPr lang="en-US"/>
              <a:pPr/>
              <a:t>37</a:t>
            </a:fld>
            <a:endParaRPr lang="en-US"/>
          </a:p>
        </p:txBody>
      </p:sp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8507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35C89B-A69D-44A9-A2DB-F8281D7F2DE0}" type="slidenum">
              <a:rPr lang="en-US"/>
              <a:pPr/>
              <a:t>38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16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C4071-58AF-42CB-A0E9-8DCF15490A7D}" type="slidenum">
              <a:rPr lang="en-US"/>
              <a:pPr/>
              <a:t>39</a:t>
            </a:fld>
            <a:endParaRPr lang="en-US"/>
          </a:p>
        </p:txBody>
      </p:sp>
      <p:sp>
        <p:nvSpPr>
          <p:cNvPr id="66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01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868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793" indent="-285690" defTabSz="980868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2759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599861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6965" indent="-228552" defTabSz="980868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069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172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8275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5377" indent="-228552" defTabSz="9808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FF84126-4974-442C-B54E-705570B2E5B4}" type="slidenum">
              <a:rPr lang="en-US" sz="1200">
                <a:latin typeface="Times New Roman" pitchFamily="18" charset="0"/>
              </a:rPr>
              <a:pPr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9" y="3686176"/>
            <a:ext cx="7097712" cy="5435599"/>
          </a:xfrm>
          <a:noFill/>
        </p:spPr>
        <p:txBody>
          <a:bodyPr/>
          <a:lstStyle/>
          <a:p>
            <a:pPr marL="231726" indent="-231726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79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46DA5D-B7A7-4A38-BEC2-9FE91F4D040A}" type="slidenum">
              <a:rPr lang="en-US"/>
              <a:pPr/>
              <a:t>40</a:t>
            </a:fld>
            <a:endParaRPr lang="en-US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775" y="2888886"/>
            <a:ext cx="6371863" cy="5751615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328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51063" y="187325"/>
            <a:ext cx="3735387" cy="2490788"/>
          </a:xfrm>
          <a:ln cap="flat"/>
        </p:spPr>
      </p:sp>
    </p:spTree>
    <p:extLst>
      <p:ext uri="{BB962C8B-B14F-4D97-AF65-F5344CB8AC3E}">
        <p14:creationId xmlns:p14="http://schemas.microsoft.com/office/powerpoint/2010/main" val="28162749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4AADF2-0F78-4777-AEA1-9E0E227510D4}" type="slidenum">
              <a:rPr lang="en-US"/>
              <a:pPr/>
              <a:t>41</a:t>
            </a:fld>
            <a:endParaRPr lang="en-US"/>
          </a:p>
        </p:txBody>
      </p:sp>
      <p:sp>
        <p:nvSpPr>
          <p:cNvPr id="118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299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9EC636-60B9-48F1-9CDB-4BD7783051B7}" type="slidenum">
              <a:rPr lang="en-US"/>
              <a:pPr/>
              <a:t>42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428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E6AB7E-329E-42A0-A27F-9643FEF58FC2}" type="slidenum">
              <a:rPr lang="en-US"/>
              <a:pPr/>
              <a:t>43</a:t>
            </a:fld>
            <a:endParaRPr lang="en-US"/>
          </a:p>
        </p:txBody>
      </p:sp>
      <p:sp>
        <p:nvSpPr>
          <p:cNvPr id="334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3521" y="3767685"/>
            <a:ext cx="6747934" cy="5279348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3348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1563" y="41275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16616889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3EE322-1C3B-4F25-B449-658D6A02D0DE}" type="slidenum">
              <a:rPr lang="en-US"/>
              <a:pPr/>
              <a:t>44</a:t>
            </a:fld>
            <a:endParaRPr lang="en-US"/>
          </a:p>
        </p:txBody>
      </p:sp>
      <p:sp>
        <p:nvSpPr>
          <p:cNvPr id="118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213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E8985C-8B99-48D1-8210-4D14DFEC38CD}" type="slidenum">
              <a:rPr lang="en-US"/>
              <a:pPr/>
              <a:t>45</a:t>
            </a:fld>
            <a:endParaRPr lang="en-US"/>
          </a:p>
        </p:txBody>
      </p:sp>
      <p:sp>
        <p:nvSpPr>
          <p:cNvPr id="66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2541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38D8F6-106C-45C3-919C-497F4CD83BCF}" type="slidenum">
              <a:rPr lang="en-US"/>
              <a:pPr/>
              <a:t>46</a:t>
            </a:fld>
            <a:endParaRPr lang="en-US"/>
          </a:p>
        </p:txBody>
      </p:sp>
      <p:sp>
        <p:nvSpPr>
          <p:cNvPr id="66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171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264970-5EBC-4AFC-8841-16F07953FA7B}" type="slidenum">
              <a:rPr lang="en-US"/>
              <a:pPr/>
              <a:t>47</a:t>
            </a:fld>
            <a:endParaRPr lang="en-US"/>
          </a:p>
        </p:txBody>
      </p:sp>
      <p:sp>
        <p:nvSpPr>
          <p:cNvPr id="67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444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2F42-F995-415A-8A9E-6C1653500B49}" type="slidenum">
              <a:rPr lang="en-US"/>
              <a:pPr/>
              <a:t>48</a:t>
            </a:fld>
            <a:endParaRPr lang="en-US"/>
          </a:p>
        </p:txBody>
      </p:sp>
      <p:sp>
        <p:nvSpPr>
          <p:cNvPr id="68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4772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6E8F62-2EC6-42B0-A3BA-7DD6846876FB}" type="slidenum">
              <a:rPr lang="en-US"/>
              <a:pPr/>
              <a:t>49</a:t>
            </a:fld>
            <a:endParaRPr lang="en-US"/>
          </a:p>
        </p:txBody>
      </p:sp>
      <p:sp>
        <p:nvSpPr>
          <p:cNvPr id="1273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761126"/>
            <a:ext cx="6180882" cy="5446535"/>
          </a:xfrm>
          <a:noFill/>
          <a:ln/>
        </p:spPr>
        <p:txBody>
          <a:bodyPr/>
          <a:lstStyle/>
          <a:p>
            <a:pPr marL="359019" indent="-359019"/>
            <a:endParaRPr lang="en-US"/>
          </a:p>
        </p:txBody>
      </p:sp>
      <p:sp>
        <p:nvSpPr>
          <p:cNvPr id="1273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28788" y="246063"/>
            <a:ext cx="4683125" cy="3122612"/>
          </a:xfrm>
          <a:ln cap="flat"/>
        </p:spPr>
      </p:sp>
    </p:spTree>
    <p:extLst>
      <p:ext uri="{BB962C8B-B14F-4D97-AF65-F5344CB8AC3E}">
        <p14:creationId xmlns:p14="http://schemas.microsoft.com/office/powerpoint/2010/main" val="2835116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70F997-5631-4945-ABFE-8587AC48D70A}" type="slidenum">
              <a:rPr lang="en-US"/>
              <a:pPr/>
              <a:t>5</a:t>
            </a:fld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6747" y="4010338"/>
            <a:ext cx="7315200" cy="4480888"/>
          </a:xfrm>
          <a:noFill/>
          <a:ln/>
        </p:spPr>
        <p:txBody>
          <a:bodyPr/>
          <a:lstStyle/>
          <a:p>
            <a:pPr marL="242670" indent="-242670"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238125"/>
            <a:ext cx="5392737" cy="3595688"/>
          </a:xfrm>
          <a:ln cap="flat"/>
        </p:spPr>
      </p:sp>
    </p:spTree>
    <p:extLst>
      <p:ext uri="{BB962C8B-B14F-4D97-AF65-F5344CB8AC3E}">
        <p14:creationId xmlns:p14="http://schemas.microsoft.com/office/powerpoint/2010/main" val="24810501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046808-4D84-4766-94EE-814415DE6CF6}" type="slidenum">
              <a:rPr lang="en-US"/>
              <a:pPr/>
              <a:t>50</a:t>
            </a:fld>
            <a:endParaRPr lang="en-US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995581"/>
            <a:ext cx="6384504" cy="5090545"/>
          </a:xfrm>
          <a:noFill/>
          <a:ln/>
        </p:spPr>
        <p:txBody>
          <a:bodyPr/>
          <a:lstStyle/>
          <a:p>
            <a:pPr marL="304170" indent="-304170"/>
            <a:endParaRPr lang="en-US"/>
          </a:p>
        </p:txBody>
      </p:sp>
      <p:sp>
        <p:nvSpPr>
          <p:cNvPr id="788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2038" y="206375"/>
            <a:ext cx="5395912" cy="3597275"/>
          </a:xfrm>
          <a:ln cap="flat"/>
        </p:spPr>
      </p:sp>
    </p:spTree>
    <p:extLst>
      <p:ext uri="{BB962C8B-B14F-4D97-AF65-F5344CB8AC3E}">
        <p14:creationId xmlns:p14="http://schemas.microsoft.com/office/powerpoint/2010/main" val="30479207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E4F5E30-F75A-4C04-99D0-5BB6CE3E0369}" type="slidenum">
              <a:rPr lang="en-US" sz="1300">
                <a:solidFill>
                  <a:prstClr val="black"/>
                </a:solidFill>
                <a:latin typeface="Times New Roman" pitchFamily="18" charset="0"/>
              </a:rPr>
              <a:pPr/>
              <a:t>51</a:t>
            </a:fld>
            <a:endParaRPr lang="en-US" sz="13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67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2350" y="390525"/>
            <a:ext cx="5153025" cy="3435350"/>
          </a:xfrm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388" y="3767952"/>
            <a:ext cx="6821948" cy="5405554"/>
          </a:xfrm>
          <a:noFill/>
        </p:spPr>
        <p:txBody>
          <a:bodyPr/>
          <a:lstStyle/>
          <a:p>
            <a:pPr marL="290356" indent="-290356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7573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0359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763407" indent="-293618" defTabSz="980359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174472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1644260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114049" indent="-234895" defTabSz="980359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258383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053627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3523416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3993204" indent="-234895" defTabSz="98035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6DE680C-E41A-496C-A968-DAFAD960EB26}" type="slidenum">
              <a:rPr lang="en-US" sz="1300">
                <a:solidFill>
                  <a:prstClr val="black"/>
                </a:solidFill>
                <a:latin typeface="Times New Roman" pitchFamily="18" charset="0"/>
              </a:rPr>
              <a:pPr/>
              <a:t>52</a:t>
            </a:fld>
            <a:endParaRPr lang="en-US" sz="13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68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444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D91AA-49D5-41C1-86CD-AF7C669E4506}" type="slidenum">
              <a:rPr lang="en-US"/>
              <a:pPr/>
              <a:t>53</a:t>
            </a:fld>
            <a:endParaRPr lang="en-US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7159" y="3420100"/>
            <a:ext cx="6030411" cy="5793348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8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2700" y="246063"/>
            <a:ext cx="4403725" cy="2935287"/>
          </a:xfrm>
          <a:ln cap="flat"/>
        </p:spPr>
      </p:sp>
    </p:spTree>
    <p:extLst>
      <p:ext uri="{BB962C8B-B14F-4D97-AF65-F5344CB8AC3E}">
        <p14:creationId xmlns:p14="http://schemas.microsoft.com/office/powerpoint/2010/main" val="245196534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692C39-0721-4B4B-985E-64D374FB8C03}" type="slidenum">
              <a:rPr lang="en-US"/>
              <a:pPr/>
              <a:t>54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356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1D50D5-4EE4-45DB-920B-C3FBF9899907}" type="slidenum">
              <a:rPr lang="en-US"/>
              <a:pPr/>
              <a:t>55</a:t>
            </a:fld>
            <a:endParaRPr lang="en-US"/>
          </a:p>
        </p:txBody>
      </p:sp>
      <p:sp>
        <p:nvSpPr>
          <p:cNvPr id="87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2856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BBCC38-88F1-4AF0-924D-B9A014EFD3D6}" type="slidenum">
              <a:rPr lang="en-US"/>
              <a:pPr/>
              <a:t>56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363" y="639763"/>
            <a:ext cx="7091362" cy="4727575"/>
          </a:xfrm>
          <a:ln/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75751"/>
            <a:ext cx="6177280" cy="264506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3278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EA4B03-11BE-4918-AB10-D0C7E3FA7FC1}" type="slidenum">
              <a:rPr lang="en-US"/>
              <a:pPr/>
              <a:t>57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307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07A629-4685-45D5-89EA-802F999F0EBE}" type="slidenum">
              <a:rPr lang="en-US"/>
              <a:pPr/>
              <a:t>58</a:t>
            </a:fld>
            <a:endParaRPr lang="en-US"/>
          </a:p>
        </p:txBody>
      </p:sp>
      <p:sp>
        <p:nvSpPr>
          <p:cNvPr id="87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4077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27DCDF-EA75-4CE3-8DA0-3857141CC785}" type="slidenum">
              <a:rPr lang="en-US"/>
              <a:pPr/>
              <a:t>59</a:t>
            </a:fld>
            <a:endParaRPr lang="en-US"/>
          </a:p>
        </p:txBody>
      </p:sp>
      <p:sp>
        <p:nvSpPr>
          <p:cNvPr id="88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28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0A0C9E-CBFC-4069-8745-0969AEA6ACC0}" type="slidenum">
              <a:rPr lang="en-US"/>
              <a:pPr/>
              <a:t>6</a:t>
            </a:fld>
            <a:endParaRPr lang="en-US"/>
          </a:p>
        </p:txBody>
      </p:sp>
      <p:sp>
        <p:nvSpPr>
          <p:cNvPr id="1065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1" y="4038210"/>
            <a:ext cx="6024880" cy="4482528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659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4725" y="239713"/>
            <a:ext cx="5394325" cy="3595687"/>
          </a:xfrm>
          <a:ln cap="flat"/>
        </p:spPr>
      </p:sp>
    </p:spTree>
    <p:extLst>
      <p:ext uri="{BB962C8B-B14F-4D97-AF65-F5344CB8AC3E}">
        <p14:creationId xmlns:p14="http://schemas.microsoft.com/office/powerpoint/2010/main" val="19276626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D085BF-5B3C-4921-A2FF-10B7B3C95B4B}" type="slidenum">
              <a:rPr lang="en-US"/>
              <a:pPr/>
              <a:t>60</a:t>
            </a:fld>
            <a:endParaRPr lang="en-US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5292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8E659E-CBFA-4079-90D4-26CF297D02B9}" type="slidenum">
              <a:rPr lang="en-US"/>
              <a:pPr/>
              <a:t>61</a:t>
            </a:fld>
            <a:endParaRPr lang="en-US"/>
          </a:p>
        </p:txBody>
      </p:sp>
      <p:sp>
        <p:nvSpPr>
          <p:cNvPr id="88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49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EE9EF4-D7C9-47AF-B633-E6CCA381A03C}" type="slidenum">
              <a:rPr lang="en-US"/>
              <a:pPr/>
              <a:t>62</a:t>
            </a:fld>
            <a:endParaRPr lang="en-US"/>
          </a:p>
        </p:txBody>
      </p:sp>
      <p:sp>
        <p:nvSpPr>
          <p:cNvPr id="70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57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D7C087-58F6-4393-9D23-F8265843CF1D}" type="slidenum">
              <a:rPr lang="en-US"/>
              <a:pPr/>
              <a:t>63</a:t>
            </a:fld>
            <a:endParaRPr lang="en-US"/>
          </a:p>
        </p:txBody>
      </p:sp>
      <p:sp>
        <p:nvSpPr>
          <p:cNvPr id="88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5045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538817-35D1-4DDF-A53B-0214D75BDBC1}" type="slidenum">
              <a:rPr lang="en-US"/>
              <a:pPr/>
              <a:t>64</a:t>
            </a:fld>
            <a:endParaRPr lang="en-US"/>
          </a:p>
        </p:txBody>
      </p:sp>
      <p:sp>
        <p:nvSpPr>
          <p:cNvPr id="88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9793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B1BF18-2294-4680-AD8E-D9383AF793B6}" type="slidenum">
              <a:rPr lang="en-US"/>
              <a:pPr/>
              <a:t>65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8872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BBB8D5-D03F-454D-AED1-69CC289F8F4F}" type="slidenum">
              <a:rPr lang="en-US"/>
              <a:pPr/>
              <a:t>66</a:t>
            </a:fld>
            <a:endParaRPr lang="en-US"/>
          </a:p>
        </p:txBody>
      </p:sp>
      <p:sp>
        <p:nvSpPr>
          <p:cNvPr id="88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1362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320E23-D333-4521-8D19-3B3CE4C1CED8}" type="slidenum">
              <a:rPr lang="en-US"/>
              <a:pPr/>
              <a:t>67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4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3312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07EAAF-6DE1-4DCE-8E70-9D07D596DF9A}" type="slidenum">
              <a:rPr lang="en-US"/>
              <a:pPr/>
              <a:t>68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3554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FF23C-89AD-449E-8F5F-D0FD285B3CBB}" type="slidenum">
              <a:rPr lang="en-US"/>
              <a:pPr/>
              <a:t>69</a:t>
            </a:fld>
            <a:endParaRPr lang="en-US"/>
          </a:p>
        </p:txBody>
      </p:sp>
      <p:sp>
        <p:nvSpPr>
          <p:cNvPr id="1044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9734" y="4561227"/>
            <a:ext cx="5698067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444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1082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E540E5-3575-4F82-8C7A-A4A39BF1B9AA}" type="slidenum">
              <a:rPr lang="en-US"/>
              <a:pPr/>
              <a:t>7</a:t>
            </a:fld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3600450"/>
            <a:ext cx="6571828" cy="4979312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21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24300842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B7BEDD-F1AA-4382-80F1-78010AE844A0}" type="slidenum">
              <a:rPr lang="en-US"/>
              <a:pPr/>
              <a:t>70</a:t>
            </a:fld>
            <a:endParaRPr lang="en-US"/>
          </a:p>
        </p:txBody>
      </p:sp>
      <p:sp>
        <p:nvSpPr>
          <p:cNvPr id="1046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7055" y="4561227"/>
            <a:ext cx="5361094" cy="4318572"/>
          </a:xfrm>
          <a:noFill/>
          <a:ln/>
        </p:spPr>
        <p:txBody>
          <a:bodyPr lIns="95614" tIns="46969" rIns="95614" bIns="46969"/>
          <a:lstStyle/>
          <a:p>
            <a:endParaRPr lang="en-US"/>
          </a:p>
        </p:txBody>
      </p:sp>
      <p:sp>
        <p:nvSpPr>
          <p:cNvPr id="10465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566738"/>
            <a:ext cx="5741988" cy="3827462"/>
          </a:xfrm>
          <a:ln cap="flat"/>
        </p:spPr>
      </p:sp>
    </p:spTree>
    <p:extLst>
      <p:ext uri="{BB962C8B-B14F-4D97-AF65-F5344CB8AC3E}">
        <p14:creationId xmlns:p14="http://schemas.microsoft.com/office/powerpoint/2010/main" val="290996317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B568B9-EB31-4C0A-BB5C-F9DFF5E622DA}" type="slidenum">
              <a:rPr lang="en-US"/>
              <a:pPr/>
              <a:t>71</a:t>
            </a:fld>
            <a:endParaRPr lang="en-US"/>
          </a:p>
        </p:txBody>
      </p:sp>
      <p:sp>
        <p:nvSpPr>
          <p:cNvPr id="164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639763"/>
            <a:ext cx="7108825" cy="4738687"/>
          </a:xfrm>
          <a:ln/>
        </p:spPr>
      </p:sp>
      <p:sp>
        <p:nvSpPr>
          <p:cNvPr id="164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6475751"/>
            <a:ext cx="6177280" cy="264506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3276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94732F-DD80-4B83-80D6-502F5F84DDAE}" type="slidenum">
              <a:rPr lang="en-US"/>
              <a:pPr/>
              <a:t>72</a:t>
            </a:fld>
            <a:endParaRPr lang="en-US"/>
          </a:p>
        </p:txBody>
      </p:sp>
      <p:sp>
        <p:nvSpPr>
          <p:cNvPr id="164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650875"/>
            <a:ext cx="6557962" cy="4371975"/>
          </a:xfrm>
          <a:ln/>
        </p:spPr>
      </p:sp>
      <p:sp>
        <p:nvSpPr>
          <p:cNvPr id="1642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7309750"/>
            <a:ext cx="6177280" cy="18110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7390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726E2-B7C9-4EE5-8A3A-BD0DC6489588}" type="slidenum">
              <a:rPr lang="en-US"/>
              <a:pPr/>
              <a:t>73</a:t>
            </a:fld>
            <a:endParaRPr lang="en-US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9951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D9396-E58A-49A7-A8D4-C9DD24658ABB}" type="slidenum">
              <a:rPr lang="en-US"/>
              <a:pPr/>
              <a:t>74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42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F6CB8D-4AE3-4DE9-BD89-CF7EC2FB3182}" type="slidenum">
              <a:rPr lang="en-US"/>
              <a:pPr/>
              <a:t>75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8996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1FC32-FCB6-4632-A7A0-FF4178C16C2F}" type="slidenum">
              <a:rPr lang="en-US"/>
              <a:pPr/>
              <a:t>76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48553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CB9FA8-92E4-4EAF-8E06-B5DD1585CF1D}" type="slidenum">
              <a:rPr lang="en-US"/>
              <a:pPr/>
              <a:t>77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4158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3E080C-198D-4BC0-8606-BA7C7FDF3B3B}" type="slidenum">
              <a:rPr lang="en-US"/>
              <a:pPr/>
              <a:t>78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381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4B554A-2B1B-4ECC-B3C9-1C1A666BD80C}" type="slidenum">
              <a:rPr lang="en-US"/>
              <a:pPr/>
              <a:t>79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96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B608D-2421-4245-B38D-16B8CC57C9AB}" type="slidenum">
              <a:rPr lang="en-US"/>
              <a:pPr/>
              <a:t>8</a:t>
            </a:fld>
            <a:endParaRPr lang="en-US"/>
          </a:p>
        </p:txBody>
      </p:sp>
      <p:sp>
        <p:nvSpPr>
          <p:cNvPr id="86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221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1519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DB8711-C5C3-446F-A2A1-E4843BC0EF77}" type="slidenum">
              <a:rPr lang="en-US"/>
              <a:pPr/>
              <a:t>80</a:t>
            </a:fld>
            <a:endParaRPr lang="en-US"/>
          </a:p>
        </p:txBody>
      </p:sp>
      <p:sp>
        <p:nvSpPr>
          <p:cNvPr id="119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1852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E23599-938E-4E1F-822C-609BD5142161}" type="slidenum">
              <a:rPr lang="en-US"/>
              <a:pPr/>
              <a:t>81</a:t>
            </a:fld>
            <a:endParaRPr lang="en-US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4033292"/>
            <a:ext cx="6177280" cy="471534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1217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A61A30-6996-4472-9E97-D8B294A417E7}" type="slidenum">
              <a:rPr lang="en-US"/>
              <a:pPr/>
              <a:t>82</a:t>
            </a:fld>
            <a:endParaRPr lang="en-US"/>
          </a:p>
        </p:txBody>
      </p:sp>
      <p:sp>
        <p:nvSpPr>
          <p:cNvPr id="57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2389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8990C9-9389-4FDE-92EF-3CD9F57E6628}" type="slidenum">
              <a:rPr lang="en-US"/>
              <a:pPr/>
              <a:t>83</a:t>
            </a:fld>
            <a:endParaRPr lang="en-US"/>
          </a:p>
        </p:txBody>
      </p:sp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5879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9EC9FF-8BD1-4027-9426-B4E5380C50A4}" type="slidenum">
              <a:rPr lang="en-US"/>
              <a:pPr/>
              <a:t>84</a:t>
            </a:fld>
            <a:endParaRPr lang="en-US"/>
          </a:p>
        </p:txBody>
      </p:sp>
      <p:sp>
        <p:nvSpPr>
          <p:cNvPr id="73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93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50240" y="3498799"/>
            <a:ext cx="6177280" cy="5885982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8148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7CF25C-07FE-467A-BEB0-5920432A5659}" type="slidenum">
              <a:rPr lang="en-US"/>
              <a:pPr/>
              <a:t>85</a:t>
            </a:fld>
            <a:endParaRPr lang="en-US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4191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07B2D-8D38-4C71-AE5D-067D6796DA52}" type="slidenum">
              <a:rPr lang="en-US"/>
              <a:pPr/>
              <a:t>86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1261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B6EFA-B2DE-4587-A43A-7C28D83EF5AA}" type="slidenum">
              <a:rPr lang="en-US"/>
              <a:pPr/>
              <a:t>87</a:t>
            </a:fld>
            <a:endParaRPr lang="en-US"/>
          </a:p>
        </p:txBody>
      </p:sp>
      <p:sp>
        <p:nvSpPr>
          <p:cNvPr id="430082" name="Rectangle 6146"/>
          <p:cNvSpPr>
            <a:spLocks noGrp="1" noChangeArrowheads="1"/>
          </p:cNvSpPr>
          <p:nvPr>
            <p:ph type="body" idx="1"/>
          </p:nvPr>
        </p:nvSpPr>
        <p:spPr>
          <a:xfrm>
            <a:off x="568960" y="3761126"/>
            <a:ext cx="6421120" cy="4798961"/>
          </a:xfrm>
          <a:noFill/>
          <a:ln/>
        </p:spPr>
        <p:txBody>
          <a:bodyPr lIns="81913" tIns="40120" rIns="81913" bIns="40120"/>
          <a:lstStyle/>
          <a:p>
            <a:endParaRPr lang="en-US"/>
          </a:p>
        </p:txBody>
      </p:sp>
      <p:sp>
        <p:nvSpPr>
          <p:cNvPr id="430083" name="Rectangle 6147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43757412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F5E017-75E6-4B65-A851-45A11DC54C13}" type="slidenum">
              <a:rPr lang="en-US"/>
              <a:pPr/>
              <a:t>88</a:t>
            </a:fld>
            <a:endParaRPr lang="en-US"/>
          </a:p>
        </p:txBody>
      </p:sp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2765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627CEE-46EC-4CAC-89A7-11EAEA50A209}" type="slidenum">
              <a:rPr lang="en-US"/>
              <a:pPr/>
              <a:t>89</a:t>
            </a:fld>
            <a:endParaRPr lang="en-US"/>
          </a:p>
        </p:txBody>
      </p:sp>
      <p:sp>
        <p:nvSpPr>
          <p:cNvPr id="75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13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FBD0F3-56E7-4460-A4E0-E742D44916E1}" type="slidenum">
              <a:rPr lang="en-US"/>
              <a:pPr/>
              <a:t>9</a:t>
            </a:fld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5921" y="3643080"/>
            <a:ext cx="6610773" cy="5349850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256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265652943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54D397-9FE4-46E2-ABBF-FDC1A63F5936}" type="slidenum">
              <a:rPr lang="en-US"/>
              <a:pPr/>
              <a:t>90</a:t>
            </a:fld>
            <a:endParaRPr lang="en-US"/>
          </a:p>
        </p:txBody>
      </p:sp>
      <p:sp>
        <p:nvSpPr>
          <p:cNvPr id="75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96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40FD67-D2BD-44B2-A967-2914EF5AF523}" type="slidenum">
              <a:rPr lang="en-US"/>
              <a:pPr/>
              <a:t>91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1441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E9E88B-D05F-4B3C-BE9D-8A4A639E7BDC}" type="slidenum">
              <a:rPr lang="en-US"/>
              <a:pPr/>
              <a:t>92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8960" y="5445518"/>
            <a:ext cx="6258560" cy="3825804"/>
          </a:xfrm>
          <a:noFill/>
          <a:ln/>
        </p:spPr>
        <p:txBody>
          <a:bodyPr/>
          <a:lstStyle/>
          <a:p>
            <a:pPr marL="242670" indent="-242670"/>
            <a:endParaRPr lang="en-US"/>
          </a:p>
        </p:txBody>
      </p:sp>
      <p:sp>
        <p:nvSpPr>
          <p:cNvPr id="1157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8138" y="400050"/>
            <a:ext cx="6738937" cy="4492625"/>
          </a:xfrm>
          <a:ln cap="flat"/>
        </p:spPr>
      </p:sp>
    </p:spTree>
    <p:extLst>
      <p:ext uri="{BB962C8B-B14F-4D97-AF65-F5344CB8AC3E}">
        <p14:creationId xmlns:p14="http://schemas.microsoft.com/office/powerpoint/2010/main" val="60047050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AB32F-F10D-4507-BC68-0C6ED1CA59C2}" type="slidenum">
              <a:rPr lang="en-US"/>
              <a:pPr/>
              <a:t>93</a:t>
            </a:fld>
            <a:endParaRPr lang="en-US"/>
          </a:p>
        </p:txBody>
      </p:sp>
      <p:sp>
        <p:nvSpPr>
          <p:cNvPr id="164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84956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6C979A-AF58-4DCD-B3E5-B338E4B21E2A}" type="slidenum">
              <a:rPr lang="en-US"/>
              <a:pPr/>
              <a:t>94</a:t>
            </a:fld>
            <a:endParaRPr lang="en-US"/>
          </a:p>
        </p:txBody>
      </p:sp>
      <p:sp>
        <p:nvSpPr>
          <p:cNvPr id="75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42670" indent="-24267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0004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2044A-2CBE-4521-832D-5EC6BF529DCE}" type="slidenum">
              <a:rPr lang="en-US"/>
              <a:pPr/>
              <a:t>95</a:t>
            </a:fld>
            <a:endParaRPr lang="en-US"/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1" y="3280739"/>
            <a:ext cx="6502400" cy="6079448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98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35200" y="636588"/>
            <a:ext cx="3389313" cy="2259012"/>
          </a:xfrm>
          <a:ln cap="flat"/>
        </p:spPr>
      </p:sp>
    </p:spTree>
    <p:extLst>
      <p:ext uri="{BB962C8B-B14F-4D97-AF65-F5344CB8AC3E}">
        <p14:creationId xmlns:p14="http://schemas.microsoft.com/office/powerpoint/2010/main" val="397205054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E4B50-D7CE-42B8-99AD-24E2B8676C00}" type="slidenum">
              <a:rPr lang="en-US"/>
              <a:pPr/>
              <a:t>96</a:t>
            </a:fld>
            <a:endParaRPr lang="en-US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03962" y="3715219"/>
            <a:ext cx="5623560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1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75983283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71225E-C9A5-43F2-850D-EFD9797C2D39}" type="slidenum">
              <a:rPr lang="en-US"/>
              <a:pPr/>
              <a:t>97</a:t>
            </a:fld>
            <a:endParaRPr lang="en-U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587" y="3715219"/>
            <a:ext cx="6725920" cy="540559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3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4255370573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11182E-854C-4188-A80D-4BE30CE9F40E}" type="slidenum">
              <a:rPr lang="en-US"/>
              <a:pPr/>
              <a:t>98</a:t>
            </a:fld>
            <a:endParaRPr lang="en-US"/>
          </a:p>
        </p:txBody>
      </p:sp>
      <p:sp>
        <p:nvSpPr>
          <p:cNvPr id="434178" name="Rectangle 2050"/>
          <p:cNvSpPr>
            <a:spLocks noGrp="1" noChangeArrowheads="1"/>
          </p:cNvSpPr>
          <p:nvPr>
            <p:ph type="body" idx="1"/>
          </p:nvPr>
        </p:nvSpPr>
        <p:spPr>
          <a:xfrm>
            <a:off x="816014" y="3438136"/>
            <a:ext cx="5898053" cy="5581025"/>
          </a:xfrm>
          <a:noFill/>
          <a:ln/>
        </p:spPr>
        <p:txBody>
          <a:bodyPr lIns="81913" tIns="40120" rIns="81913" bIns="40120"/>
          <a:lstStyle/>
          <a:p>
            <a:endParaRPr lang="en-US"/>
          </a:p>
        </p:txBody>
      </p:sp>
      <p:sp>
        <p:nvSpPr>
          <p:cNvPr id="434179" name="Rectangle 205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69369790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April 2, 2009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4D2833-84C6-4080-A589-7132AEBC31AB}" type="slidenum">
              <a:rPr lang="en-US"/>
              <a:pPr/>
              <a:t>99</a:t>
            </a:fld>
            <a:endParaRPr lang="en-US"/>
          </a:p>
        </p:txBody>
      </p:sp>
      <p:sp>
        <p:nvSpPr>
          <p:cNvPr id="64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41488" y="233363"/>
            <a:ext cx="4108450" cy="2738437"/>
          </a:xfrm>
          <a:ln/>
        </p:spPr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240" y="3162692"/>
            <a:ext cx="6177280" cy="5405593"/>
          </a:xfrm>
        </p:spPr>
        <p:txBody>
          <a:bodyPr/>
          <a:lstStyle/>
          <a:p>
            <a:pPr marL="359019" indent="-359019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63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31113" y="255588"/>
            <a:ext cx="2112962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7463" y="255588"/>
            <a:ext cx="61912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287463" y="1497013"/>
            <a:ext cx="7772400" cy="4702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87463" y="1497013"/>
            <a:ext cx="7772400" cy="47021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49031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903697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002093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62902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091256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313066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23562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683014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815749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980935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31113" y="255588"/>
            <a:ext cx="2112962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7463" y="255588"/>
            <a:ext cx="61912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518733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87463" y="1497013"/>
            <a:ext cx="7772400" cy="4702175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8779889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8" y="255588"/>
            <a:ext cx="8447087" cy="7556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1122412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74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9863" y="1497013"/>
            <a:ext cx="3810000" cy="4702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6988" y="255588"/>
            <a:ext cx="8447087" cy="755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87463" y="1497013"/>
            <a:ext cx="7772400" cy="4702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62063"/>
            <a:ext cx="10274300" cy="61912"/>
          </a:xfrm>
          <a:prstGeom prst="rect">
            <a:avLst/>
          </a:prstGeom>
          <a:gradFill rotWithShape="0">
            <a:gsLst>
              <a:gs pos="0">
                <a:srgbClr val="000020"/>
              </a:gs>
              <a:gs pos="50000">
                <a:srgbClr val="000020">
                  <a:gamma/>
                  <a:tint val="10196"/>
                  <a:invGamma/>
                </a:srgbClr>
              </a:gs>
              <a:gs pos="100000">
                <a:srgbClr val="000020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628775" y="1141413"/>
            <a:ext cx="735013" cy="90487"/>
          </a:xfrm>
          <a:prstGeom prst="rect">
            <a:avLst/>
          </a:prstGeom>
          <a:gradFill rotWithShape="0">
            <a:gsLst>
              <a:gs pos="0">
                <a:srgbClr val="00CECE">
                  <a:gamma/>
                  <a:shade val="20000"/>
                  <a:invGamma/>
                </a:srgbClr>
              </a:gs>
              <a:gs pos="50000">
                <a:srgbClr val="00CECE"/>
              </a:gs>
              <a:gs pos="100000">
                <a:srgbClr val="00CECE">
                  <a:gamma/>
                  <a:shade val="20000"/>
                  <a:invGamma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139825"/>
            <a:ext cx="10274300" cy="107950"/>
          </a:xfrm>
          <a:prstGeom prst="rect">
            <a:avLst/>
          </a:prstGeom>
          <a:gradFill rotWithShape="0">
            <a:gsLst>
              <a:gs pos="0">
                <a:srgbClr val="00CECE">
                  <a:gamma/>
                  <a:shade val="20000"/>
                  <a:invGamma/>
                </a:srgbClr>
              </a:gs>
              <a:gs pos="50000">
                <a:srgbClr val="00CECE"/>
              </a:gs>
              <a:gs pos="100000">
                <a:srgbClr val="00CECE">
                  <a:gamma/>
                  <a:shade val="20000"/>
                  <a:invGamma/>
                </a:srgbClr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1" name="Picture 7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1655763" cy="1309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3200" b="1">
          <a:solidFill>
            <a:srgbClr val="FAFD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2800" b="1">
          <a:solidFill>
            <a:srgbClr val="FAFD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400" b="1">
          <a:solidFill>
            <a:srgbClr val="FAFD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6988" y="255588"/>
            <a:ext cx="8447087" cy="7556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87463" y="1497013"/>
            <a:ext cx="7772400" cy="47021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68879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FAFD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3200" b="1">
          <a:solidFill>
            <a:srgbClr val="FAFD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75000"/>
        <a:buFont typeface="Symbol" pitchFamily="18" charset="2"/>
        <a:buChar char="¨"/>
        <a:defRPr sz="2800" b="1">
          <a:solidFill>
            <a:srgbClr val="FAFD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400" b="1">
          <a:solidFill>
            <a:srgbClr val="FAFD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AFD00"/>
        </a:buClr>
        <a:buSzPct val="65000"/>
        <a:buFont typeface="Symbol" pitchFamily="18" charset="2"/>
        <a:buChar char="¨"/>
        <a:defRPr sz="2000" b="1">
          <a:solidFill>
            <a:srgbClr val="FAFD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1.png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4.emf"/><Relationship Id="rId4" Type="http://schemas.openxmlformats.org/officeDocument/2006/relationships/oleObject" Target="../embeddings/oleObject5.bin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2.emf"/><Relationship Id="rId4" Type="http://schemas.openxmlformats.org/officeDocument/2006/relationships/oleObject" Target="../embeddings/oleObject6.bin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5.png"/><Relationship Id="rId4" Type="http://schemas.openxmlformats.org/officeDocument/2006/relationships/oleObject" Target="../embeddings/oleObject7.bin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9.e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5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8.jpe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6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59.wmf"/><Relationship Id="rId4" Type="http://schemas.openxmlformats.org/officeDocument/2006/relationships/oleObject" Target="../embeddings/oleObject9.bin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9.wmf"/><Relationship Id="rId4" Type="http://schemas.openxmlformats.org/officeDocument/2006/relationships/oleObject" Target="../embeddings/oleObject10.bin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60.emf"/><Relationship Id="rId4" Type="http://schemas.openxmlformats.org/officeDocument/2006/relationships/oleObject" Target="../embeddings/oleObject11.bin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61.emf"/><Relationship Id="rId4" Type="http://schemas.openxmlformats.org/officeDocument/2006/relationships/oleObject" Target="../embeddings/oleObject12.bin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62.wmf"/><Relationship Id="rId4" Type="http://schemas.openxmlformats.org/officeDocument/2006/relationships/oleObject" Target="../embeddings/oleObject13.bin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63.wmf"/><Relationship Id="rId4" Type="http://schemas.openxmlformats.org/officeDocument/2006/relationships/oleObject" Target="../embeddings/oleObject14.bin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67.emf"/><Relationship Id="rId4" Type="http://schemas.openxmlformats.org/officeDocument/2006/relationships/oleObject" Target="../embeddings/oleObject15.bin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68.emf"/><Relationship Id="rId4" Type="http://schemas.openxmlformats.org/officeDocument/2006/relationships/oleObject" Target="../embeddings/oleObject16.bin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69.wmf"/><Relationship Id="rId4" Type="http://schemas.openxmlformats.org/officeDocument/2006/relationships/oleObject" Target="../embeddings/oleObject17.bin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71.wmf"/><Relationship Id="rId4" Type="http://schemas.openxmlformats.org/officeDocument/2006/relationships/oleObject" Target="../embeddings/oleObject18.bin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://www.hopebozeman.com/images/home/Refreshments.JPG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8" name="Rectangle 192"/>
          <p:cNvSpPr>
            <a:spLocks noChangeArrowheads="1"/>
          </p:cNvSpPr>
          <p:nvPr/>
        </p:nvSpPr>
        <p:spPr bwMode="auto">
          <a:xfrm>
            <a:off x="1600200" y="457200"/>
            <a:ext cx="8694738" cy="54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/>
            <a:endParaRPr lang="en-US" sz="3000">
              <a:solidFill>
                <a:srgbClr val="6ED28D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00100" y="1935163"/>
            <a:ext cx="8229600" cy="1704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81320" dir="3080412" algn="ctr" rotWithShape="0">
              <a:srgbClr val="000000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40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NACT 273</a:t>
            </a:r>
            <a:endParaRPr lang="en-US" sz="4000">
              <a:solidFill>
                <a:srgbClr val="FAFD00"/>
              </a:solidFill>
            </a:endParaRPr>
          </a:p>
          <a:p>
            <a:pPr algn="ctr"/>
            <a:r>
              <a:rPr lang="en-US" sz="6600">
                <a:solidFill>
                  <a:srgbClr val="FAFD00"/>
                </a:solidFill>
              </a:rPr>
              <a:t>Industrial Boilers</a:t>
            </a:r>
            <a:endParaRPr lang="en-US" sz="3600">
              <a:solidFill>
                <a:srgbClr val="FAFD00"/>
              </a:solidFill>
            </a:endParaRPr>
          </a:p>
        </p:txBody>
      </p:sp>
      <p:sp>
        <p:nvSpPr>
          <p:cNvPr id="4309" name="Rectangle 213"/>
          <p:cNvSpPr>
            <a:spLocks noChangeArrowheads="1"/>
          </p:cNvSpPr>
          <p:nvPr/>
        </p:nvSpPr>
        <p:spPr bwMode="auto">
          <a:xfrm>
            <a:off x="4370388" y="1514475"/>
            <a:ext cx="184150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6796" dir="3806097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/>
            <a:endParaRPr lang="en-US" sz="40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endParaRPr lang="en-US" sz="40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313" name="Picture 217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279F"/>
              </a:clrFrom>
              <a:clrTo>
                <a:srgbClr val="0027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5230813"/>
            <a:ext cx="1828800" cy="941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4285" name="Group 189"/>
          <p:cNvGrpSpPr>
            <a:grpSpLocks/>
          </p:cNvGrpSpPr>
          <p:nvPr/>
        </p:nvGrpSpPr>
        <p:grpSpPr bwMode="auto">
          <a:xfrm>
            <a:off x="4000500" y="1676400"/>
            <a:ext cx="6038850" cy="4957763"/>
            <a:chOff x="288" y="1147"/>
            <a:chExt cx="3804" cy="3123"/>
          </a:xfrm>
        </p:grpSpPr>
        <p:grpSp>
          <p:nvGrpSpPr>
            <p:cNvPr id="4108" name="Group 12"/>
            <p:cNvGrpSpPr>
              <a:grpSpLocks/>
            </p:cNvGrpSpPr>
            <p:nvPr/>
          </p:nvGrpSpPr>
          <p:grpSpPr bwMode="auto">
            <a:xfrm>
              <a:off x="3285" y="1147"/>
              <a:ext cx="238" cy="2935"/>
              <a:chOff x="3285" y="1147"/>
              <a:chExt cx="238" cy="2935"/>
            </a:xfrm>
          </p:grpSpPr>
          <p:sp>
            <p:nvSpPr>
              <p:cNvPr id="4099" name="Oval 3"/>
              <p:cNvSpPr>
                <a:spLocks noChangeArrowheads="1"/>
              </p:cNvSpPr>
              <p:nvPr/>
            </p:nvSpPr>
            <p:spPr bwMode="auto">
              <a:xfrm>
                <a:off x="3285" y="1147"/>
                <a:ext cx="238" cy="108"/>
              </a:xfrm>
              <a:prstGeom prst="ellipse">
                <a:avLst/>
              </a:prstGeom>
              <a:solidFill>
                <a:srgbClr val="C4C4C4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3285" y="1203"/>
                <a:ext cx="238" cy="2879"/>
              </a:xfrm>
              <a:prstGeom prst="rect">
                <a:avLst/>
              </a:prstGeom>
              <a:solidFill>
                <a:srgbClr val="C4C4C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4107" name="Group 11"/>
              <p:cNvGrpSpPr>
                <a:grpSpLocks/>
              </p:cNvGrpSpPr>
              <p:nvPr/>
            </p:nvGrpSpPr>
            <p:grpSpPr bwMode="auto">
              <a:xfrm>
                <a:off x="3289" y="1148"/>
                <a:ext cx="233" cy="2930"/>
                <a:chOff x="3289" y="1148"/>
                <a:chExt cx="233" cy="2930"/>
              </a:xfrm>
            </p:grpSpPr>
            <p:grpSp>
              <p:nvGrpSpPr>
                <p:cNvPr id="4103" name="Group 7"/>
                <p:cNvGrpSpPr>
                  <a:grpSpLocks/>
                </p:cNvGrpSpPr>
                <p:nvPr/>
              </p:nvGrpSpPr>
              <p:grpSpPr bwMode="auto">
                <a:xfrm>
                  <a:off x="3289" y="1148"/>
                  <a:ext cx="233" cy="2930"/>
                  <a:chOff x="3289" y="1148"/>
                  <a:chExt cx="233" cy="2930"/>
                </a:xfrm>
              </p:grpSpPr>
              <p:sp>
                <p:nvSpPr>
                  <p:cNvPr id="4101" name="Oval 5"/>
                  <p:cNvSpPr>
                    <a:spLocks noChangeArrowheads="1"/>
                  </p:cNvSpPr>
                  <p:nvPr/>
                </p:nvSpPr>
                <p:spPr bwMode="auto">
                  <a:xfrm>
                    <a:off x="3289" y="1148"/>
                    <a:ext cx="233" cy="107"/>
                  </a:xfrm>
                  <a:prstGeom prst="ellipse">
                    <a:avLst/>
                  </a:prstGeom>
                  <a:solidFill>
                    <a:srgbClr val="BFBFDF"/>
                  </a:solidFill>
                  <a:ln w="12700">
                    <a:noFill/>
                    <a:round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02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3289" y="1206"/>
                    <a:ext cx="233" cy="2872"/>
                  </a:xfrm>
                  <a:prstGeom prst="rect">
                    <a:avLst/>
                  </a:prstGeom>
                  <a:solidFill>
                    <a:srgbClr val="BFBFDF"/>
                  </a:solidFill>
                  <a:ln w="12700">
                    <a:noFill/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06" name="Group 10"/>
                <p:cNvGrpSpPr>
                  <a:grpSpLocks/>
                </p:cNvGrpSpPr>
                <p:nvPr/>
              </p:nvGrpSpPr>
              <p:grpSpPr bwMode="auto">
                <a:xfrm>
                  <a:off x="3321" y="1148"/>
                  <a:ext cx="130" cy="2929"/>
                  <a:chOff x="3321" y="1148"/>
                  <a:chExt cx="130" cy="2929"/>
                </a:xfrm>
              </p:grpSpPr>
              <p:sp>
                <p:nvSpPr>
                  <p:cNvPr id="4104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1148"/>
                    <a:ext cx="130" cy="107"/>
                  </a:xfrm>
                  <a:prstGeom prst="ellipse">
                    <a:avLst/>
                  </a:prstGeom>
                  <a:solidFill>
                    <a:srgbClr val="7F7F9F"/>
                  </a:solidFill>
                  <a:ln w="12700">
                    <a:noFill/>
                    <a:round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105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3321" y="1206"/>
                    <a:ext cx="130" cy="2871"/>
                  </a:xfrm>
                  <a:prstGeom prst="rect">
                    <a:avLst/>
                  </a:prstGeom>
                  <a:solidFill>
                    <a:srgbClr val="7F7F9F"/>
                  </a:solidFill>
                  <a:ln w="12700">
                    <a:noFill/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284" name="Group 188"/>
            <p:cNvGrpSpPr>
              <a:grpSpLocks/>
            </p:cNvGrpSpPr>
            <p:nvPr/>
          </p:nvGrpSpPr>
          <p:grpSpPr bwMode="auto">
            <a:xfrm>
              <a:off x="288" y="2760"/>
              <a:ext cx="3804" cy="1510"/>
              <a:chOff x="288" y="2760"/>
              <a:chExt cx="3804" cy="1510"/>
            </a:xfrm>
          </p:grpSpPr>
          <p:sp>
            <p:nvSpPr>
              <p:cNvPr id="4109" name="Freeform 13"/>
              <p:cNvSpPr>
                <a:spLocks/>
              </p:cNvSpPr>
              <p:nvPr/>
            </p:nvSpPr>
            <p:spPr bwMode="auto">
              <a:xfrm>
                <a:off x="288" y="3955"/>
                <a:ext cx="180" cy="202"/>
              </a:xfrm>
              <a:custGeom>
                <a:avLst/>
                <a:gdLst/>
                <a:ahLst/>
                <a:cxnLst>
                  <a:cxn ang="0">
                    <a:pos x="179" y="0"/>
                  </a:cxn>
                  <a:cxn ang="0">
                    <a:pos x="0" y="41"/>
                  </a:cxn>
                  <a:cxn ang="0">
                    <a:pos x="0" y="112"/>
                  </a:cxn>
                  <a:cxn ang="0">
                    <a:pos x="28" y="112"/>
                  </a:cxn>
                  <a:cxn ang="0">
                    <a:pos x="28" y="201"/>
                  </a:cxn>
                  <a:cxn ang="0">
                    <a:pos x="74" y="201"/>
                  </a:cxn>
                  <a:cxn ang="0">
                    <a:pos x="74" y="112"/>
                  </a:cxn>
                  <a:cxn ang="0">
                    <a:pos x="173" y="112"/>
                  </a:cxn>
                  <a:cxn ang="0">
                    <a:pos x="179" y="0"/>
                  </a:cxn>
                </a:cxnLst>
                <a:rect l="0" t="0" r="r" b="b"/>
                <a:pathLst>
                  <a:path w="180" h="202">
                    <a:moveTo>
                      <a:pt x="179" y="0"/>
                    </a:moveTo>
                    <a:lnTo>
                      <a:pt x="0" y="41"/>
                    </a:lnTo>
                    <a:lnTo>
                      <a:pt x="0" y="112"/>
                    </a:lnTo>
                    <a:lnTo>
                      <a:pt x="28" y="112"/>
                    </a:lnTo>
                    <a:lnTo>
                      <a:pt x="28" y="201"/>
                    </a:lnTo>
                    <a:lnTo>
                      <a:pt x="74" y="201"/>
                    </a:lnTo>
                    <a:lnTo>
                      <a:pt x="74" y="112"/>
                    </a:lnTo>
                    <a:lnTo>
                      <a:pt x="173" y="112"/>
                    </a:lnTo>
                    <a:lnTo>
                      <a:pt x="179" y="0"/>
                    </a:lnTo>
                  </a:path>
                </a:pathLst>
              </a:custGeom>
              <a:solidFill>
                <a:srgbClr val="005F5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157" name="Group 61"/>
              <p:cNvGrpSpPr>
                <a:grpSpLocks/>
              </p:cNvGrpSpPr>
              <p:nvPr/>
            </p:nvGrpSpPr>
            <p:grpSpPr bwMode="auto">
              <a:xfrm>
                <a:off x="457" y="2802"/>
                <a:ext cx="3514" cy="1424"/>
                <a:chOff x="457" y="2802"/>
                <a:chExt cx="3514" cy="1424"/>
              </a:xfrm>
            </p:grpSpPr>
            <p:grpSp>
              <p:nvGrpSpPr>
                <p:cNvPr id="4138" name="Group 42"/>
                <p:cNvGrpSpPr>
                  <a:grpSpLocks/>
                </p:cNvGrpSpPr>
                <p:nvPr/>
              </p:nvGrpSpPr>
              <p:grpSpPr bwMode="auto">
                <a:xfrm>
                  <a:off x="2010" y="3068"/>
                  <a:ext cx="1961" cy="1145"/>
                  <a:chOff x="2010" y="3068"/>
                  <a:chExt cx="1961" cy="1145"/>
                </a:xfrm>
              </p:grpSpPr>
              <p:sp>
                <p:nvSpPr>
                  <p:cNvPr id="4110" name="Freeform 14"/>
                  <p:cNvSpPr>
                    <a:spLocks/>
                  </p:cNvSpPr>
                  <p:nvPr/>
                </p:nvSpPr>
                <p:spPr bwMode="auto">
                  <a:xfrm>
                    <a:off x="3604" y="3890"/>
                    <a:ext cx="367" cy="226"/>
                  </a:xfrm>
                  <a:custGeom>
                    <a:avLst/>
                    <a:gdLst/>
                    <a:ahLst/>
                    <a:cxnLst>
                      <a:cxn ang="0">
                        <a:pos x="0" y="56"/>
                      </a:cxn>
                      <a:cxn ang="0">
                        <a:pos x="112" y="56"/>
                      </a:cxn>
                      <a:cxn ang="0">
                        <a:pos x="112" y="7"/>
                      </a:cxn>
                      <a:cxn ang="0">
                        <a:pos x="187" y="0"/>
                      </a:cxn>
                      <a:cxn ang="0">
                        <a:pos x="187" y="56"/>
                      </a:cxn>
                      <a:cxn ang="0">
                        <a:pos x="234" y="66"/>
                      </a:cxn>
                      <a:cxn ang="0">
                        <a:pos x="234" y="27"/>
                      </a:cxn>
                      <a:cxn ang="0">
                        <a:pos x="300" y="27"/>
                      </a:cxn>
                      <a:cxn ang="0">
                        <a:pos x="300" y="76"/>
                      </a:cxn>
                      <a:cxn ang="0">
                        <a:pos x="366" y="97"/>
                      </a:cxn>
                      <a:cxn ang="0">
                        <a:pos x="366" y="225"/>
                      </a:cxn>
                      <a:cxn ang="0">
                        <a:pos x="0" y="225"/>
                      </a:cxn>
                      <a:cxn ang="0">
                        <a:pos x="0" y="56"/>
                      </a:cxn>
                    </a:cxnLst>
                    <a:rect l="0" t="0" r="r" b="b"/>
                    <a:pathLst>
                      <a:path w="367" h="226">
                        <a:moveTo>
                          <a:pt x="0" y="56"/>
                        </a:moveTo>
                        <a:lnTo>
                          <a:pt x="112" y="56"/>
                        </a:lnTo>
                        <a:lnTo>
                          <a:pt x="112" y="7"/>
                        </a:lnTo>
                        <a:lnTo>
                          <a:pt x="187" y="0"/>
                        </a:lnTo>
                        <a:lnTo>
                          <a:pt x="187" y="56"/>
                        </a:lnTo>
                        <a:lnTo>
                          <a:pt x="234" y="66"/>
                        </a:lnTo>
                        <a:lnTo>
                          <a:pt x="234" y="27"/>
                        </a:lnTo>
                        <a:lnTo>
                          <a:pt x="300" y="27"/>
                        </a:lnTo>
                        <a:lnTo>
                          <a:pt x="300" y="76"/>
                        </a:lnTo>
                        <a:lnTo>
                          <a:pt x="366" y="97"/>
                        </a:lnTo>
                        <a:lnTo>
                          <a:pt x="366" y="225"/>
                        </a:lnTo>
                        <a:lnTo>
                          <a:pt x="0" y="225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rgbClr val="00808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413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2010" y="3068"/>
                    <a:ext cx="1643" cy="1145"/>
                    <a:chOff x="2010" y="3068"/>
                    <a:chExt cx="1643" cy="1145"/>
                  </a:xfrm>
                </p:grpSpPr>
                <p:grpSp>
                  <p:nvGrpSpPr>
                    <p:cNvPr id="4113" name="Group 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59" y="3485"/>
                      <a:ext cx="294" cy="703"/>
                      <a:chOff x="3359" y="3485"/>
                      <a:chExt cx="294" cy="703"/>
                    </a:xfrm>
                  </p:grpSpPr>
                  <p:sp>
                    <p:nvSpPr>
                      <p:cNvPr id="4111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59" y="3485"/>
                        <a:ext cx="294" cy="70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5" y="51"/>
                          </a:cxn>
                          <a:cxn ang="0">
                            <a:pos x="105" y="142"/>
                          </a:cxn>
                          <a:cxn ang="0">
                            <a:pos x="227" y="181"/>
                          </a:cxn>
                          <a:cxn ang="0">
                            <a:pos x="227" y="131"/>
                          </a:cxn>
                          <a:cxn ang="0">
                            <a:pos x="293" y="152"/>
                          </a:cxn>
                          <a:cxn ang="0">
                            <a:pos x="293" y="638"/>
                          </a:cxn>
                          <a:cxn ang="0">
                            <a:pos x="0" y="70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94" h="703">
                            <a:moveTo>
                              <a:pt x="0" y="0"/>
                            </a:moveTo>
                            <a:lnTo>
                              <a:pt x="105" y="51"/>
                            </a:lnTo>
                            <a:lnTo>
                              <a:pt x="105" y="142"/>
                            </a:lnTo>
                            <a:lnTo>
                              <a:pt x="227" y="181"/>
                            </a:lnTo>
                            <a:lnTo>
                              <a:pt x="227" y="131"/>
                            </a:lnTo>
                            <a:lnTo>
                              <a:pt x="293" y="152"/>
                            </a:lnTo>
                            <a:lnTo>
                              <a:pt x="293" y="638"/>
                            </a:lnTo>
                            <a:lnTo>
                              <a:pt x="0" y="70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FFF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2" name="Freeform 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59" y="3724"/>
                        <a:ext cx="144" cy="4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43" y="59"/>
                          </a:cxn>
                          <a:cxn ang="0">
                            <a:pos x="143" y="425"/>
                          </a:cxn>
                          <a:cxn ang="0">
                            <a:pos x="96" y="435"/>
                          </a:cxn>
                          <a:cxn ang="0">
                            <a:pos x="96" y="68"/>
                          </a:cxn>
                          <a:cxn ang="0">
                            <a:pos x="0" y="35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44" h="436">
                            <a:moveTo>
                              <a:pt x="0" y="0"/>
                            </a:moveTo>
                            <a:lnTo>
                              <a:pt x="143" y="59"/>
                            </a:lnTo>
                            <a:lnTo>
                              <a:pt x="143" y="425"/>
                            </a:lnTo>
                            <a:lnTo>
                              <a:pt x="96" y="435"/>
                            </a:lnTo>
                            <a:lnTo>
                              <a:pt x="96" y="68"/>
                            </a:lnTo>
                            <a:lnTo>
                              <a:pt x="0" y="3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5F5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16" name="Group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10" y="3068"/>
                      <a:ext cx="1451" cy="1145"/>
                      <a:chOff x="2010" y="3068"/>
                      <a:chExt cx="1451" cy="1145"/>
                    </a:xfrm>
                  </p:grpSpPr>
                  <p:sp>
                    <p:nvSpPr>
                      <p:cNvPr id="4114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10" y="3068"/>
                        <a:ext cx="1135" cy="11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47"/>
                          </a:cxn>
                          <a:cxn ang="0">
                            <a:pos x="1134" y="0"/>
                          </a:cxn>
                          <a:cxn ang="0">
                            <a:pos x="1134" y="1144"/>
                          </a:cxn>
                          <a:cxn ang="0">
                            <a:pos x="0" y="1144"/>
                          </a:cxn>
                          <a:cxn ang="0">
                            <a:pos x="0" y="247"/>
                          </a:cxn>
                        </a:cxnLst>
                        <a:rect l="0" t="0" r="r" b="b"/>
                        <a:pathLst>
                          <a:path w="1135" h="1145">
                            <a:moveTo>
                              <a:pt x="0" y="247"/>
                            </a:moveTo>
                            <a:lnTo>
                              <a:pt x="1134" y="0"/>
                            </a:lnTo>
                            <a:lnTo>
                              <a:pt x="1134" y="1144"/>
                            </a:lnTo>
                            <a:lnTo>
                              <a:pt x="0" y="1144"/>
                            </a:lnTo>
                            <a:lnTo>
                              <a:pt x="0" y="247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5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43" y="3071"/>
                        <a:ext cx="318" cy="114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04" y="4"/>
                          </a:cxn>
                          <a:cxn ang="0">
                            <a:pos x="204" y="54"/>
                          </a:cxn>
                          <a:cxn ang="0">
                            <a:pos x="0" y="0"/>
                          </a:cxn>
                          <a:cxn ang="0">
                            <a:pos x="0" y="1139"/>
                          </a:cxn>
                          <a:cxn ang="0">
                            <a:pos x="214" y="1110"/>
                          </a:cxn>
                          <a:cxn ang="0">
                            <a:pos x="214" y="244"/>
                          </a:cxn>
                          <a:cxn ang="0">
                            <a:pos x="317" y="263"/>
                          </a:cxn>
                          <a:cxn ang="0">
                            <a:pos x="317" y="35"/>
                          </a:cxn>
                          <a:cxn ang="0">
                            <a:pos x="204" y="4"/>
                          </a:cxn>
                        </a:cxnLst>
                        <a:rect l="0" t="0" r="r" b="b"/>
                        <a:pathLst>
                          <a:path w="318" h="1140">
                            <a:moveTo>
                              <a:pt x="204" y="4"/>
                            </a:moveTo>
                            <a:lnTo>
                              <a:pt x="204" y="54"/>
                            </a:lnTo>
                            <a:lnTo>
                              <a:pt x="0" y="0"/>
                            </a:lnTo>
                            <a:lnTo>
                              <a:pt x="0" y="1139"/>
                            </a:lnTo>
                            <a:lnTo>
                              <a:pt x="214" y="1110"/>
                            </a:lnTo>
                            <a:lnTo>
                              <a:pt x="214" y="244"/>
                            </a:lnTo>
                            <a:lnTo>
                              <a:pt x="317" y="263"/>
                            </a:lnTo>
                            <a:lnTo>
                              <a:pt x="317" y="35"/>
                            </a:lnTo>
                            <a:lnTo>
                              <a:pt x="204" y="4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0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08" y="3146"/>
                      <a:ext cx="249" cy="839"/>
                      <a:chOff x="2508" y="3146"/>
                      <a:chExt cx="249" cy="839"/>
                    </a:xfrm>
                  </p:grpSpPr>
                  <p:sp>
                    <p:nvSpPr>
                      <p:cNvPr id="4117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08" y="3146"/>
                        <a:ext cx="177" cy="6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6" y="0"/>
                          </a:cxn>
                          <a:cxn ang="0">
                            <a:pos x="176" y="667"/>
                          </a:cxn>
                          <a:cxn ang="0">
                            <a:pos x="0" y="677"/>
                          </a:cxn>
                          <a:cxn ang="0">
                            <a:pos x="0" y="29"/>
                          </a:cxn>
                          <a:cxn ang="0">
                            <a:pos x="176" y="0"/>
                          </a:cxn>
                        </a:cxnLst>
                        <a:rect l="0" t="0" r="r" b="b"/>
                        <a:pathLst>
                          <a:path w="177" h="678">
                            <a:moveTo>
                              <a:pt x="176" y="0"/>
                            </a:moveTo>
                            <a:lnTo>
                              <a:pt x="176" y="667"/>
                            </a:lnTo>
                            <a:lnTo>
                              <a:pt x="0" y="677"/>
                            </a:lnTo>
                            <a:lnTo>
                              <a:pt x="0" y="29"/>
                            </a:lnTo>
                            <a:lnTo>
                              <a:pt x="176" y="0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8" name="Freeform 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08" y="3814"/>
                        <a:ext cx="233" cy="1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0"/>
                          </a:cxn>
                          <a:cxn ang="0">
                            <a:pos x="176" y="0"/>
                          </a:cxn>
                          <a:cxn ang="0">
                            <a:pos x="232" y="150"/>
                          </a:cxn>
                          <a:cxn ang="0">
                            <a:pos x="78" y="153"/>
                          </a:cxn>
                          <a:cxn ang="0">
                            <a:pos x="0" y="10"/>
                          </a:cxn>
                        </a:cxnLst>
                        <a:rect l="0" t="0" r="r" b="b"/>
                        <a:pathLst>
                          <a:path w="233" h="154">
                            <a:moveTo>
                              <a:pt x="0" y="10"/>
                            </a:moveTo>
                            <a:lnTo>
                              <a:pt x="176" y="0"/>
                            </a:lnTo>
                            <a:lnTo>
                              <a:pt x="232" y="150"/>
                            </a:lnTo>
                            <a:lnTo>
                              <a:pt x="78" y="153"/>
                            </a:lnTo>
                            <a:lnTo>
                              <a:pt x="0" y="1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19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4" y="3146"/>
                        <a:ext cx="73" cy="83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2" y="6"/>
                          </a:cxn>
                          <a:cxn ang="0">
                            <a:pos x="72" y="838"/>
                          </a:cxn>
                          <a:cxn ang="0">
                            <a:pos x="0" y="67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73" h="839">
                            <a:moveTo>
                              <a:pt x="0" y="0"/>
                            </a:moveTo>
                            <a:lnTo>
                              <a:pt x="72" y="6"/>
                            </a:lnTo>
                            <a:lnTo>
                              <a:pt x="72" y="838"/>
                            </a:lnTo>
                            <a:lnTo>
                              <a:pt x="0" y="67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4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12" y="3233"/>
                      <a:ext cx="272" cy="760"/>
                      <a:chOff x="2112" y="3233"/>
                      <a:chExt cx="272" cy="760"/>
                    </a:xfrm>
                  </p:grpSpPr>
                  <p:sp>
                    <p:nvSpPr>
                      <p:cNvPr id="4121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89" y="3234"/>
                        <a:ext cx="95" cy="7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597"/>
                          </a:cxn>
                          <a:cxn ang="0">
                            <a:pos x="94" y="751"/>
                          </a:cxn>
                          <a:cxn ang="0">
                            <a:pos x="94" y="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95" h="752">
                            <a:moveTo>
                              <a:pt x="0" y="0"/>
                            </a:moveTo>
                            <a:lnTo>
                              <a:pt x="0" y="597"/>
                            </a:lnTo>
                            <a:lnTo>
                              <a:pt x="94" y="751"/>
                            </a:lnTo>
                            <a:lnTo>
                              <a:pt x="94" y="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2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20" y="3233"/>
                        <a:ext cx="169" cy="6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1"/>
                          </a:cxn>
                          <a:cxn ang="0">
                            <a:pos x="168" y="0"/>
                          </a:cxn>
                          <a:cxn ang="0">
                            <a:pos x="168" y="610"/>
                          </a:cxn>
                          <a:cxn ang="0">
                            <a:pos x="0" y="620"/>
                          </a:cxn>
                          <a:cxn ang="0">
                            <a:pos x="0" y="31"/>
                          </a:cxn>
                        </a:cxnLst>
                        <a:rect l="0" t="0" r="r" b="b"/>
                        <a:pathLst>
                          <a:path w="169" h="621">
                            <a:moveTo>
                              <a:pt x="0" y="31"/>
                            </a:moveTo>
                            <a:lnTo>
                              <a:pt x="168" y="0"/>
                            </a:lnTo>
                            <a:lnTo>
                              <a:pt x="168" y="610"/>
                            </a:lnTo>
                            <a:lnTo>
                              <a:pt x="0" y="620"/>
                            </a:lnTo>
                            <a:lnTo>
                              <a:pt x="0" y="31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3" name="Freeform 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12" y="3831"/>
                        <a:ext cx="272" cy="1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0"/>
                          </a:cxn>
                          <a:cxn ang="0">
                            <a:pos x="177" y="0"/>
                          </a:cxn>
                          <a:cxn ang="0">
                            <a:pos x="271" y="161"/>
                          </a:cxn>
                          <a:cxn ang="0">
                            <a:pos x="93" y="161"/>
                          </a:cxn>
                          <a:cxn ang="0">
                            <a:pos x="0" y="10"/>
                          </a:cxn>
                        </a:cxnLst>
                        <a:rect l="0" t="0" r="r" b="b"/>
                        <a:pathLst>
                          <a:path w="272" h="162">
                            <a:moveTo>
                              <a:pt x="0" y="10"/>
                            </a:moveTo>
                            <a:lnTo>
                              <a:pt x="177" y="0"/>
                            </a:lnTo>
                            <a:lnTo>
                              <a:pt x="271" y="161"/>
                            </a:lnTo>
                            <a:lnTo>
                              <a:pt x="93" y="161"/>
                            </a:lnTo>
                            <a:lnTo>
                              <a:pt x="0" y="1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28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870" y="3076"/>
                      <a:ext cx="256" cy="674"/>
                      <a:chOff x="2870" y="3076"/>
                      <a:chExt cx="256" cy="674"/>
                    </a:xfrm>
                  </p:grpSpPr>
                  <p:sp>
                    <p:nvSpPr>
                      <p:cNvPr id="4125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75" y="3520"/>
                        <a:ext cx="249" cy="22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"/>
                          </a:cxn>
                          <a:cxn ang="0">
                            <a:pos x="164" y="0"/>
                          </a:cxn>
                          <a:cxn ang="0">
                            <a:pos x="248" y="224"/>
                          </a:cxn>
                          <a:cxn ang="0">
                            <a:pos x="89" y="224"/>
                          </a:cxn>
                          <a:cxn ang="0">
                            <a:pos x="0" y="4"/>
                          </a:cxn>
                        </a:cxnLst>
                        <a:rect l="0" t="0" r="r" b="b"/>
                        <a:pathLst>
                          <a:path w="249" h="225">
                            <a:moveTo>
                              <a:pt x="0" y="4"/>
                            </a:moveTo>
                            <a:lnTo>
                              <a:pt x="164" y="0"/>
                            </a:lnTo>
                            <a:lnTo>
                              <a:pt x="248" y="224"/>
                            </a:lnTo>
                            <a:lnTo>
                              <a:pt x="89" y="224"/>
                            </a:lnTo>
                            <a:lnTo>
                              <a:pt x="0" y="4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6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870" y="3076"/>
                        <a:ext cx="168" cy="45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58"/>
                          </a:cxn>
                          <a:cxn ang="0">
                            <a:pos x="167" y="438"/>
                          </a:cxn>
                          <a:cxn ang="0">
                            <a:pos x="167" y="0"/>
                          </a:cxn>
                          <a:cxn ang="0">
                            <a:pos x="0" y="28"/>
                          </a:cxn>
                          <a:cxn ang="0">
                            <a:pos x="0" y="458"/>
                          </a:cxn>
                        </a:cxnLst>
                        <a:rect l="0" t="0" r="r" b="b"/>
                        <a:pathLst>
                          <a:path w="168" h="459">
                            <a:moveTo>
                              <a:pt x="0" y="458"/>
                            </a:moveTo>
                            <a:lnTo>
                              <a:pt x="167" y="438"/>
                            </a:lnTo>
                            <a:lnTo>
                              <a:pt x="167" y="0"/>
                            </a:lnTo>
                            <a:lnTo>
                              <a:pt x="0" y="28"/>
                            </a:lnTo>
                            <a:lnTo>
                              <a:pt x="0" y="458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27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36" y="3076"/>
                        <a:ext cx="90" cy="6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444"/>
                          </a:cxn>
                          <a:cxn ang="0">
                            <a:pos x="89" y="673"/>
                          </a:cxn>
                          <a:cxn ang="0">
                            <a:pos x="89" y="1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90" h="674">
                            <a:moveTo>
                              <a:pt x="0" y="0"/>
                            </a:moveTo>
                            <a:lnTo>
                              <a:pt x="0" y="444"/>
                            </a:lnTo>
                            <a:lnTo>
                              <a:pt x="89" y="673"/>
                            </a:lnTo>
                            <a:lnTo>
                              <a:pt x="89" y="1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32" name="Group 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77" y="3200"/>
                      <a:ext cx="198" cy="571"/>
                      <a:chOff x="2477" y="3200"/>
                      <a:chExt cx="198" cy="571"/>
                    </a:xfrm>
                  </p:grpSpPr>
                  <p:sp>
                    <p:nvSpPr>
                      <p:cNvPr id="4129" name="Freeform 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7" y="3200"/>
                        <a:ext cx="103" cy="3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4"/>
                          </a:cxn>
                          <a:cxn ang="0">
                            <a:pos x="102" y="0"/>
                          </a:cxn>
                          <a:cxn ang="0">
                            <a:pos x="102" y="363"/>
                          </a:cxn>
                          <a:cxn ang="0">
                            <a:pos x="0" y="363"/>
                          </a:cxn>
                          <a:cxn ang="0">
                            <a:pos x="0" y="14"/>
                          </a:cxn>
                        </a:cxnLst>
                        <a:rect l="0" t="0" r="r" b="b"/>
                        <a:pathLst>
                          <a:path w="103" h="364">
                            <a:moveTo>
                              <a:pt x="0" y="14"/>
                            </a:moveTo>
                            <a:lnTo>
                              <a:pt x="102" y="0"/>
                            </a:lnTo>
                            <a:lnTo>
                              <a:pt x="102" y="363"/>
                            </a:lnTo>
                            <a:lnTo>
                              <a:pt x="0" y="363"/>
                            </a:lnTo>
                            <a:lnTo>
                              <a:pt x="0" y="14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0" name="Freeform 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7" y="3563"/>
                        <a:ext cx="191" cy="20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1" y="0"/>
                          </a:cxn>
                          <a:cxn ang="0">
                            <a:pos x="190" y="202"/>
                          </a:cxn>
                          <a:cxn ang="0">
                            <a:pos x="93" y="20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1" h="203">
                            <a:moveTo>
                              <a:pt x="0" y="0"/>
                            </a:moveTo>
                            <a:lnTo>
                              <a:pt x="101" y="0"/>
                            </a:lnTo>
                            <a:lnTo>
                              <a:pt x="190" y="202"/>
                            </a:lnTo>
                            <a:lnTo>
                              <a:pt x="93" y="20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1" name="Freeform 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79" y="3200"/>
                        <a:ext cx="96" cy="5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5" y="570"/>
                          </a:cxn>
                          <a:cxn ang="0">
                            <a:pos x="95" y="25"/>
                          </a:cxn>
                          <a:cxn ang="0">
                            <a:pos x="0" y="0"/>
                          </a:cxn>
                          <a:cxn ang="0">
                            <a:pos x="0" y="375"/>
                          </a:cxn>
                          <a:cxn ang="0">
                            <a:pos x="95" y="570"/>
                          </a:cxn>
                        </a:cxnLst>
                        <a:rect l="0" t="0" r="r" b="b"/>
                        <a:pathLst>
                          <a:path w="96" h="571">
                            <a:moveTo>
                              <a:pt x="95" y="570"/>
                            </a:moveTo>
                            <a:lnTo>
                              <a:pt x="95" y="25"/>
                            </a:lnTo>
                            <a:lnTo>
                              <a:pt x="0" y="0"/>
                            </a:lnTo>
                            <a:lnTo>
                              <a:pt x="0" y="375"/>
                            </a:lnTo>
                            <a:lnTo>
                              <a:pt x="95" y="570"/>
                            </a:lnTo>
                          </a:path>
                        </a:pathLst>
                      </a:custGeom>
                      <a:solidFill>
                        <a:srgbClr val="7FFFD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36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91" y="3335"/>
                      <a:ext cx="184" cy="449"/>
                      <a:chOff x="2091" y="3335"/>
                      <a:chExt cx="184" cy="449"/>
                    </a:xfrm>
                  </p:grpSpPr>
                  <p:sp>
                    <p:nvSpPr>
                      <p:cNvPr id="4133" name="Freeform 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91" y="3588"/>
                        <a:ext cx="177" cy="19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4" y="190"/>
                          </a:cxn>
                          <a:cxn ang="0">
                            <a:pos x="176" y="190"/>
                          </a:cxn>
                          <a:cxn ang="0">
                            <a:pos x="102" y="0"/>
                          </a:cxn>
                          <a:cxn ang="0">
                            <a:pos x="0" y="0"/>
                          </a:cxn>
                          <a:cxn ang="0">
                            <a:pos x="74" y="190"/>
                          </a:cxn>
                        </a:cxnLst>
                        <a:rect l="0" t="0" r="r" b="b"/>
                        <a:pathLst>
                          <a:path w="177" h="191">
                            <a:moveTo>
                              <a:pt x="74" y="190"/>
                            </a:moveTo>
                            <a:lnTo>
                              <a:pt x="176" y="190"/>
                            </a:lnTo>
                            <a:lnTo>
                              <a:pt x="102" y="0"/>
                            </a:lnTo>
                            <a:lnTo>
                              <a:pt x="0" y="0"/>
                            </a:lnTo>
                            <a:lnTo>
                              <a:pt x="74" y="190"/>
                            </a:lnTo>
                          </a:path>
                        </a:pathLst>
                      </a:custGeom>
                      <a:solidFill>
                        <a:srgbClr val="00808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4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91" y="3335"/>
                        <a:ext cx="109" cy="2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53"/>
                          </a:cxn>
                          <a:cxn ang="0">
                            <a:pos x="103" y="253"/>
                          </a:cxn>
                          <a:cxn ang="0">
                            <a:pos x="108" y="0"/>
                          </a:cxn>
                          <a:cxn ang="0">
                            <a:pos x="0" y="16"/>
                          </a:cxn>
                          <a:cxn ang="0">
                            <a:pos x="0" y="253"/>
                          </a:cxn>
                        </a:cxnLst>
                        <a:rect l="0" t="0" r="r" b="b"/>
                        <a:pathLst>
                          <a:path w="109" h="254">
                            <a:moveTo>
                              <a:pt x="0" y="253"/>
                            </a:moveTo>
                            <a:lnTo>
                              <a:pt x="103" y="253"/>
                            </a:lnTo>
                            <a:lnTo>
                              <a:pt x="108" y="0"/>
                            </a:lnTo>
                            <a:lnTo>
                              <a:pt x="0" y="16"/>
                            </a:lnTo>
                            <a:lnTo>
                              <a:pt x="0" y="253"/>
                            </a:lnTo>
                          </a:path>
                        </a:pathLst>
                      </a:custGeom>
                      <a:solidFill>
                        <a:srgbClr val="00DFB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35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94" y="3339"/>
                        <a:ext cx="81" cy="44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51"/>
                          </a:cxn>
                          <a:cxn ang="0">
                            <a:pos x="80" y="444"/>
                          </a:cxn>
                          <a:cxn ang="0">
                            <a:pos x="75" y="6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1" h="445">
                            <a:moveTo>
                              <a:pt x="0" y="0"/>
                            </a:moveTo>
                            <a:lnTo>
                              <a:pt x="0" y="251"/>
                            </a:lnTo>
                            <a:lnTo>
                              <a:pt x="80" y="444"/>
                            </a:lnTo>
                            <a:lnTo>
                              <a:pt x="75" y="61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FFFF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4145" name="Group 49"/>
                <p:cNvGrpSpPr>
                  <a:grpSpLocks/>
                </p:cNvGrpSpPr>
                <p:nvPr/>
              </p:nvGrpSpPr>
              <p:grpSpPr bwMode="auto">
                <a:xfrm>
                  <a:off x="520" y="2802"/>
                  <a:ext cx="1523" cy="1424"/>
                  <a:chOff x="520" y="2802"/>
                  <a:chExt cx="1523" cy="1424"/>
                </a:xfrm>
              </p:grpSpPr>
              <p:grpSp>
                <p:nvGrpSpPr>
                  <p:cNvPr id="4143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520" y="2802"/>
                    <a:ext cx="1523" cy="1424"/>
                    <a:chOff x="520" y="2802"/>
                    <a:chExt cx="1523" cy="1424"/>
                  </a:xfrm>
                </p:grpSpPr>
                <p:sp>
                  <p:nvSpPr>
                    <p:cNvPr id="4139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1744" y="3186"/>
                      <a:ext cx="299" cy="1015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0"/>
                        </a:cxn>
                        <a:cxn ang="0">
                          <a:pos x="83" y="119"/>
                        </a:cxn>
                        <a:cxn ang="0">
                          <a:pos x="0" y="100"/>
                        </a:cxn>
                        <a:cxn ang="0">
                          <a:pos x="0" y="1014"/>
                        </a:cxn>
                        <a:cxn ang="0">
                          <a:pos x="298" y="1004"/>
                        </a:cxn>
                        <a:cxn ang="0">
                          <a:pos x="298" y="119"/>
                        </a:cxn>
                        <a:cxn ang="0">
                          <a:pos x="83" y="0"/>
                        </a:cxn>
                      </a:cxnLst>
                      <a:rect l="0" t="0" r="r" b="b"/>
                      <a:pathLst>
                        <a:path w="299" h="1015">
                          <a:moveTo>
                            <a:pt x="83" y="0"/>
                          </a:moveTo>
                          <a:lnTo>
                            <a:pt x="83" y="119"/>
                          </a:lnTo>
                          <a:lnTo>
                            <a:pt x="0" y="100"/>
                          </a:lnTo>
                          <a:lnTo>
                            <a:pt x="0" y="1014"/>
                          </a:lnTo>
                          <a:lnTo>
                            <a:pt x="298" y="1004"/>
                          </a:lnTo>
                          <a:lnTo>
                            <a:pt x="298" y="119"/>
                          </a:lnTo>
                          <a:lnTo>
                            <a:pt x="83" y="0"/>
                          </a:lnTo>
                        </a:path>
                      </a:pathLst>
                    </a:custGeom>
                    <a:solidFill>
                      <a:srgbClr val="00FFF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0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1696" y="3186"/>
                      <a:ext cx="130" cy="172"/>
                    </a:xfrm>
                    <a:custGeom>
                      <a:avLst/>
                      <a:gdLst/>
                      <a:ahLst/>
                      <a:cxnLst>
                        <a:cxn ang="0">
                          <a:pos x="129" y="0"/>
                        </a:cxn>
                        <a:cxn ang="0">
                          <a:pos x="0" y="31"/>
                        </a:cxn>
                        <a:cxn ang="0">
                          <a:pos x="0" y="171"/>
                        </a:cxn>
                        <a:cxn ang="0">
                          <a:pos x="129" y="171"/>
                        </a:cxn>
                        <a:cxn ang="0">
                          <a:pos x="129" y="0"/>
                        </a:cxn>
                      </a:cxnLst>
                      <a:rect l="0" t="0" r="r" b="b"/>
                      <a:pathLst>
                        <a:path w="130" h="172">
                          <a:moveTo>
                            <a:pt x="129" y="0"/>
                          </a:moveTo>
                          <a:lnTo>
                            <a:pt x="0" y="31"/>
                          </a:lnTo>
                          <a:lnTo>
                            <a:pt x="0" y="171"/>
                          </a:lnTo>
                          <a:lnTo>
                            <a:pt x="129" y="171"/>
                          </a:lnTo>
                          <a:lnTo>
                            <a:pt x="129" y="0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1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520" y="2802"/>
                      <a:ext cx="817" cy="142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63"/>
                        </a:cxn>
                        <a:cxn ang="0">
                          <a:pos x="816" y="0"/>
                        </a:cxn>
                        <a:cxn ang="0">
                          <a:pos x="816" y="1423"/>
                        </a:cxn>
                        <a:cxn ang="0">
                          <a:pos x="1" y="1397"/>
                        </a:cxn>
                        <a:cxn ang="0">
                          <a:pos x="0" y="263"/>
                        </a:cxn>
                      </a:cxnLst>
                      <a:rect l="0" t="0" r="r" b="b"/>
                      <a:pathLst>
                        <a:path w="817" h="1424">
                          <a:moveTo>
                            <a:pt x="0" y="263"/>
                          </a:moveTo>
                          <a:lnTo>
                            <a:pt x="816" y="0"/>
                          </a:lnTo>
                          <a:lnTo>
                            <a:pt x="816" y="1423"/>
                          </a:lnTo>
                          <a:lnTo>
                            <a:pt x="1" y="1397"/>
                          </a:lnTo>
                          <a:lnTo>
                            <a:pt x="0" y="263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2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1338" y="2807"/>
                      <a:ext cx="416" cy="14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66" y="20"/>
                        </a:cxn>
                        <a:cxn ang="0">
                          <a:pos x="161" y="10"/>
                        </a:cxn>
                        <a:cxn ang="0">
                          <a:pos x="256" y="30"/>
                        </a:cxn>
                        <a:cxn ang="0">
                          <a:pos x="256" y="80"/>
                        </a:cxn>
                        <a:cxn ang="0">
                          <a:pos x="415" y="144"/>
                        </a:cxn>
                        <a:cxn ang="0">
                          <a:pos x="415" y="1367"/>
                        </a:cxn>
                        <a:cxn ang="0">
                          <a:pos x="0" y="1418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16" h="1419">
                          <a:moveTo>
                            <a:pt x="0" y="0"/>
                          </a:moveTo>
                          <a:lnTo>
                            <a:pt x="66" y="20"/>
                          </a:lnTo>
                          <a:lnTo>
                            <a:pt x="161" y="10"/>
                          </a:lnTo>
                          <a:lnTo>
                            <a:pt x="256" y="30"/>
                          </a:lnTo>
                          <a:lnTo>
                            <a:pt x="256" y="80"/>
                          </a:lnTo>
                          <a:lnTo>
                            <a:pt x="415" y="144"/>
                          </a:lnTo>
                          <a:lnTo>
                            <a:pt x="415" y="1367"/>
                          </a:lnTo>
                          <a:lnTo>
                            <a:pt x="0" y="141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FFF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4144" name="Freeform 48"/>
                  <p:cNvSpPr>
                    <a:spLocks/>
                  </p:cNvSpPr>
                  <p:nvPr/>
                </p:nvSpPr>
                <p:spPr bwMode="auto">
                  <a:xfrm>
                    <a:off x="1866" y="3233"/>
                    <a:ext cx="151" cy="15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80"/>
                      </a:cxn>
                      <a:cxn ang="0">
                        <a:pos x="150" y="150"/>
                      </a:cxn>
                      <a:cxn ang="0">
                        <a:pos x="150" y="8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51" h="151">
                        <a:moveTo>
                          <a:pt x="0" y="0"/>
                        </a:moveTo>
                        <a:lnTo>
                          <a:pt x="0" y="80"/>
                        </a:lnTo>
                        <a:lnTo>
                          <a:pt x="150" y="150"/>
                        </a:lnTo>
                        <a:lnTo>
                          <a:pt x="150" y="8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FF0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56" name="Group 60"/>
                <p:cNvGrpSpPr>
                  <a:grpSpLocks/>
                </p:cNvGrpSpPr>
                <p:nvPr/>
              </p:nvGrpSpPr>
              <p:grpSpPr bwMode="auto">
                <a:xfrm>
                  <a:off x="457" y="3270"/>
                  <a:ext cx="189" cy="937"/>
                  <a:chOff x="457" y="3270"/>
                  <a:chExt cx="189" cy="937"/>
                </a:xfrm>
              </p:grpSpPr>
              <p:grpSp>
                <p:nvGrpSpPr>
                  <p:cNvPr id="4148" name="Group 52"/>
                  <p:cNvGrpSpPr>
                    <a:grpSpLocks/>
                  </p:cNvGrpSpPr>
                  <p:nvPr/>
                </p:nvGrpSpPr>
                <p:grpSpPr bwMode="auto">
                  <a:xfrm>
                    <a:off x="457" y="3270"/>
                    <a:ext cx="189" cy="937"/>
                    <a:chOff x="457" y="3270"/>
                    <a:chExt cx="189" cy="937"/>
                  </a:xfrm>
                </p:grpSpPr>
                <p:sp>
                  <p:nvSpPr>
                    <p:cNvPr id="4146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457" y="3270"/>
                      <a:ext cx="102" cy="93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9"/>
                        </a:cxn>
                        <a:cxn ang="0">
                          <a:pos x="101" y="0"/>
                        </a:cxn>
                        <a:cxn ang="0">
                          <a:pos x="101" y="936"/>
                        </a:cxn>
                        <a:cxn ang="0">
                          <a:pos x="0" y="936"/>
                        </a:cxn>
                        <a:cxn ang="0">
                          <a:pos x="0" y="29"/>
                        </a:cxn>
                      </a:cxnLst>
                      <a:rect l="0" t="0" r="r" b="b"/>
                      <a:pathLst>
                        <a:path w="102" h="937">
                          <a:moveTo>
                            <a:pt x="0" y="29"/>
                          </a:moveTo>
                          <a:lnTo>
                            <a:pt x="101" y="0"/>
                          </a:lnTo>
                          <a:lnTo>
                            <a:pt x="101" y="936"/>
                          </a:lnTo>
                          <a:lnTo>
                            <a:pt x="0" y="936"/>
                          </a:lnTo>
                          <a:lnTo>
                            <a:pt x="0" y="29"/>
                          </a:lnTo>
                        </a:path>
                      </a:pathLst>
                    </a:custGeom>
                    <a:solidFill>
                      <a:srgbClr val="00808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47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558" y="3270"/>
                      <a:ext cx="88" cy="93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7" y="0"/>
                        </a:cxn>
                        <a:cxn ang="0">
                          <a:pos x="87" y="936"/>
                        </a:cxn>
                        <a:cxn ang="0">
                          <a:pos x="0" y="93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8" h="937">
                          <a:moveTo>
                            <a:pt x="0" y="0"/>
                          </a:moveTo>
                          <a:lnTo>
                            <a:pt x="87" y="0"/>
                          </a:lnTo>
                          <a:lnTo>
                            <a:pt x="87" y="936"/>
                          </a:lnTo>
                          <a:lnTo>
                            <a:pt x="0" y="93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DFBF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55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595" y="3304"/>
                    <a:ext cx="8" cy="400"/>
                    <a:chOff x="595" y="3304"/>
                    <a:chExt cx="8" cy="400"/>
                  </a:xfrm>
                </p:grpSpPr>
                <p:grpSp>
                  <p:nvGrpSpPr>
                    <p:cNvPr id="4151" name="Group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5" y="3304"/>
                      <a:ext cx="8" cy="181"/>
                      <a:chOff x="595" y="3304"/>
                      <a:chExt cx="8" cy="181"/>
                    </a:xfrm>
                  </p:grpSpPr>
                  <p:sp>
                    <p:nvSpPr>
                      <p:cNvPr id="4149" name="Freeform 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304"/>
                        <a:ext cx="8" cy="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5"/>
                          </a:cxn>
                          <a:cxn ang="0">
                            <a:pos x="0" y="75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6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5"/>
                            </a:lnTo>
                            <a:lnTo>
                              <a:pt x="0" y="7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50" name="Freeform 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411"/>
                        <a:ext cx="8" cy="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3"/>
                          </a:cxn>
                          <a:cxn ang="0">
                            <a:pos x="0" y="73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4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3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154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5" y="3527"/>
                      <a:ext cx="8" cy="177"/>
                      <a:chOff x="595" y="3527"/>
                      <a:chExt cx="8" cy="177"/>
                    </a:xfrm>
                  </p:grpSpPr>
                  <p:sp>
                    <p:nvSpPr>
                      <p:cNvPr id="4152" name="Freeform 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527"/>
                        <a:ext cx="8" cy="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0"/>
                          </a:cxn>
                          <a:cxn ang="0">
                            <a:pos x="0" y="7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1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0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53" name="Freeform 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5" y="3631"/>
                        <a:ext cx="8" cy="7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7" y="0"/>
                          </a:cxn>
                          <a:cxn ang="0">
                            <a:pos x="7" y="72"/>
                          </a:cxn>
                          <a:cxn ang="0">
                            <a:pos x="0" y="72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" h="73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7" y="72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>
                        <a:outerShdw dist="12700" dir="5400000" algn="ctr" rotWithShape="0">
                          <a:schemeClr val="bg2"/>
                        </a:outerShdw>
                      </a:effec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grpSp>
            <p:nvGrpSpPr>
              <p:cNvPr id="4162" name="Group 66"/>
              <p:cNvGrpSpPr>
                <a:grpSpLocks/>
              </p:cNvGrpSpPr>
              <p:nvPr/>
            </p:nvGrpSpPr>
            <p:grpSpPr bwMode="auto">
              <a:xfrm>
                <a:off x="683" y="2760"/>
                <a:ext cx="545" cy="254"/>
                <a:chOff x="683" y="2760"/>
                <a:chExt cx="545" cy="254"/>
              </a:xfrm>
            </p:grpSpPr>
            <p:sp>
              <p:nvSpPr>
                <p:cNvPr id="4158" name="Freeform 62"/>
                <p:cNvSpPr>
                  <a:spLocks/>
                </p:cNvSpPr>
                <p:nvPr/>
              </p:nvSpPr>
              <p:spPr bwMode="auto">
                <a:xfrm>
                  <a:off x="683" y="2924"/>
                  <a:ext cx="47" cy="9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89"/>
                    </a:cxn>
                    <a:cxn ang="0">
                      <a:pos x="45" y="75"/>
                    </a:cxn>
                    <a:cxn ang="0">
                      <a:pos x="4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" h="90">
                      <a:moveTo>
                        <a:pt x="0" y="0"/>
                      </a:moveTo>
                      <a:lnTo>
                        <a:pt x="0" y="89"/>
                      </a:lnTo>
                      <a:lnTo>
                        <a:pt x="45" y="75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59" name="Freeform 63"/>
                <p:cNvSpPr>
                  <a:spLocks/>
                </p:cNvSpPr>
                <p:nvPr/>
              </p:nvSpPr>
              <p:spPr bwMode="auto">
                <a:xfrm>
                  <a:off x="995" y="2824"/>
                  <a:ext cx="44" cy="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1"/>
                    </a:cxn>
                    <a:cxn ang="0">
                      <a:pos x="42" y="75"/>
                    </a:cxn>
                    <a:cxn ang="0">
                      <a:pos x="4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" h="92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42" y="75"/>
                      </a:lnTo>
                      <a:lnTo>
                        <a:pt x="4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60" name="Freeform 64"/>
                <p:cNvSpPr>
                  <a:spLocks/>
                </p:cNvSpPr>
                <p:nvPr/>
              </p:nvSpPr>
              <p:spPr bwMode="auto">
                <a:xfrm>
                  <a:off x="843" y="2872"/>
                  <a:ext cx="48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0"/>
                    </a:cxn>
                    <a:cxn ang="0">
                      <a:pos x="46" y="74"/>
                    </a:cxn>
                    <a:cxn ang="0">
                      <a:pos x="4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8" h="91">
                      <a:moveTo>
                        <a:pt x="0" y="0"/>
                      </a:moveTo>
                      <a:lnTo>
                        <a:pt x="0" y="90"/>
                      </a:lnTo>
                      <a:lnTo>
                        <a:pt x="46" y="74"/>
                      </a:lnTo>
                      <a:lnTo>
                        <a:pt x="47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61" name="Freeform 65"/>
                <p:cNvSpPr>
                  <a:spLocks/>
                </p:cNvSpPr>
                <p:nvPr/>
              </p:nvSpPr>
              <p:spPr bwMode="auto">
                <a:xfrm>
                  <a:off x="1181" y="2760"/>
                  <a:ext cx="47" cy="9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94"/>
                    </a:cxn>
                    <a:cxn ang="0">
                      <a:pos x="45" y="78"/>
                    </a:cxn>
                    <a:cxn ang="0">
                      <a:pos x="4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" h="95">
                      <a:moveTo>
                        <a:pt x="0" y="0"/>
                      </a:moveTo>
                      <a:lnTo>
                        <a:pt x="0" y="94"/>
                      </a:lnTo>
                      <a:lnTo>
                        <a:pt x="45" y="78"/>
                      </a:lnTo>
                      <a:lnTo>
                        <a:pt x="46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73" name="Group 77"/>
              <p:cNvGrpSpPr>
                <a:grpSpLocks/>
              </p:cNvGrpSpPr>
              <p:nvPr/>
            </p:nvGrpSpPr>
            <p:grpSpPr bwMode="auto">
              <a:xfrm>
                <a:off x="1498" y="3220"/>
                <a:ext cx="315" cy="1007"/>
                <a:chOff x="1498" y="3220"/>
                <a:chExt cx="315" cy="1007"/>
              </a:xfrm>
            </p:grpSpPr>
            <p:grpSp>
              <p:nvGrpSpPr>
                <p:cNvPr id="4165" name="Group 69"/>
                <p:cNvGrpSpPr>
                  <a:grpSpLocks/>
                </p:cNvGrpSpPr>
                <p:nvPr/>
              </p:nvGrpSpPr>
              <p:grpSpPr bwMode="auto">
                <a:xfrm>
                  <a:off x="1498" y="3220"/>
                  <a:ext cx="315" cy="1007"/>
                  <a:chOff x="1498" y="3220"/>
                  <a:chExt cx="315" cy="1007"/>
                </a:xfrm>
              </p:grpSpPr>
              <p:sp>
                <p:nvSpPr>
                  <p:cNvPr id="4163" name="Freeform 67"/>
                  <p:cNvSpPr>
                    <a:spLocks/>
                  </p:cNvSpPr>
                  <p:nvPr/>
                </p:nvSpPr>
                <p:spPr bwMode="auto">
                  <a:xfrm>
                    <a:off x="1596" y="3220"/>
                    <a:ext cx="217" cy="100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16" y="49"/>
                      </a:cxn>
                      <a:cxn ang="0">
                        <a:pos x="216" y="982"/>
                      </a:cxn>
                      <a:cxn ang="0">
                        <a:pos x="0" y="100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17" h="1006">
                        <a:moveTo>
                          <a:pt x="0" y="0"/>
                        </a:moveTo>
                        <a:lnTo>
                          <a:pt x="216" y="49"/>
                        </a:lnTo>
                        <a:lnTo>
                          <a:pt x="216" y="982"/>
                        </a:lnTo>
                        <a:lnTo>
                          <a:pt x="0" y="100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164" name="Freeform 68"/>
                  <p:cNvSpPr>
                    <a:spLocks/>
                  </p:cNvSpPr>
                  <p:nvPr/>
                </p:nvSpPr>
                <p:spPr bwMode="auto">
                  <a:xfrm>
                    <a:off x="1498" y="3220"/>
                    <a:ext cx="99" cy="1007"/>
                  </a:xfrm>
                  <a:custGeom>
                    <a:avLst/>
                    <a:gdLst/>
                    <a:ahLst/>
                    <a:cxnLst>
                      <a:cxn ang="0">
                        <a:pos x="98" y="0"/>
                      </a:cxn>
                      <a:cxn ang="0">
                        <a:pos x="98" y="1006"/>
                      </a:cxn>
                      <a:cxn ang="0">
                        <a:pos x="0" y="989"/>
                      </a:cxn>
                      <a:cxn ang="0">
                        <a:pos x="0" y="20"/>
                      </a:cxn>
                      <a:cxn ang="0">
                        <a:pos x="98" y="0"/>
                      </a:cxn>
                    </a:cxnLst>
                    <a:rect l="0" t="0" r="r" b="b"/>
                    <a:pathLst>
                      <a:path w="99" h="1007">
                        <a:moveTo>
                          <a:pt x="98" y="0"/>
                        </a:moveTo>
                        <a:lnTo>
                          <a:pt x="98" y="1006"/>
                        </a:lnTo>
                        <a:lnTo>
                          <a:pt x="0" y="989"/>
                        </a:lnTo>
                        <a:lnTo>
                          <a:pt x="0" y="20"/>
                        </a:lnTo>
                        <a:lnTo>
                          <a:pt x="98" y="0"/>
                        </a:lnTo>
                      </a:path>
                    </a:pathLst>
                  </a:custGeom>
                  <a:solidFill>
                    <a:srgbClr val="00808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72" name="Group 76"/>
                <p:cNvGrpSpPr>
                  <a:grpSpLocks/>
                </p:cNvGrpSpPr>
                <p:nvPr/>
              </p:nvGrpSpPr>
              <p:grpSpPr bwMode="auto">
                <a:xfrm>
                  <a:off x="1677" y="3360"/>
                  <a:ext cx="8" cy="401"/>
                  <a:chOff x="1677" y="3360"/>
                  <a:chExt cx="8" cy="401"/>
                </a:xfrm>
              </p:grpSpPr>
              <p:grpSp>
                <p:nvGrpSpPr>
                  <p:cNvPr id="416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1677" y="3360"/>
                    <a:ext cx="8" cy="180"/>
                    <a:chOff x="1677" y="3360"/>
                    <a:chExt cx="8" cy="180"/>
                  </a:xfrm>
                </p:grpSpPr>
                <p:sp>
                  <p:nvSpPr>
                    <p:cNvPr id="4166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1677" y="3360"/>
                      <a:ext cx="8" cy="7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2"/>
                        </a:cxn>
                        <a:cxn ang="0">
                          <a:pos x="0" y="7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3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2"/>
                          </a:lnTo>
                          <a:lnTo>
                            <a:pt x="0" y="7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67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1677" y="3465"/>
                      <a:ext cx="8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4"/>
                        </a:cxn>
                        <a:cxn ang="0">
                          <a:pos x="0" y="7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5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4"/>
                          </a:lnTo>
                          <a:lnTo>
                            <a:pt x="0" y="7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71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1677" y="3580"/>
                    <a:ext cx="8" cy="181"/>
                    <a:chOff x="1677" y="3580"/>
                    <a:chExt cx="8" cy="181"/>
                  </a:xfrm>
                </p:grpSpPr>
                <p:sp>
                  <p:nvSpPr>
                    <p:cNvPr id="4169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1677" y="3580"/>
                      <a:ext cx="8" cy="7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2"/>
                        </a:cxn>
                        <a:cxn ang="0">
                          <a:pos x="0" y="7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3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2"/>
                          </a:lnTo>
                          <a:lnTo>
                            <a:pt x="0" y="7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0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1677" y="3687"/>
                      <a:ext cx="8" cy="7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7" y="73"/>
                        </a:cxn>
                        <a:cxn ang="0">
                          <a:pos x="0" y="7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74">
                          <a:moveTo>
                            <a:pt x="0" y="0"/>
                          </a:moveTo>
                          <a:lnTo>
                            <a:pt x="7" y="0"/>
                          </a:lnTo>
                          <a:lnTo>
                            <a:pt x="7" y="73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4174" name="Freeform 78"/>
              <p:cNvSpPr>
                <a:spLocks/>
              </p:cNvSpPr>
              <p:nvPr/>
            </p:nvSpPr>
            <p:spPr bwMode="auto">
              <a:xfrm>
                <a:off x="1744" y="3542"/>
                <a:ext cx="488" cy="659"/>
              </a:xfrm>
              <a:custGeom>
                <a:avLst/>
                <a:gdLst/>
                <a:ahLst/>
                <a:cxnLst>
                  <a:cxn ang="0">
                    <a:pos x="0" y="658"/>
                  </a:cxn>
                  <a:cxn ang="0">
                    <a:pos x="487" y="658"/>
                  </a:cxn>
                  <a:cxn ang="0">
                    <a:pos x="487" y="0"/>
                  </a:cxn>
                  <a:cxn ang="0">
                    <a:pos x="187" y="19"/>
                  </a:cxn>
                  <a:cxn ang="0">
                    <a:pos x="187" y="489"/>
                  </a:cxn>
                  <a:cxn ang="0">
                    <a:pos x="0" y="528"/>
                  </a:cxn>
                  <a:cxn ang="0">
                    <a:pos x="0" y="658"/>
                  </a:cxn>
                </a:cxnLst>
                <a:rect l="0" t="0" r="r" b="b"/>
                <a:pathLst>
                  <a:path w="488" h="659">
                    <a:moveTo>
                      <a:pt x="0" y="658"/>
                    </a:moveTo>
                    <a:lnTo>
                      <a:pt x="487" y="658"/>
                    </a:lnTo>
                    <a:lnTo>
                      <a:pt x="487" y="0"/>
                    </a:lnTo>
                    <a:lnTo>
                      <a:pt x="187" y="19"/>
                    </a:lnTo>
                    <a:lnTo>
                      <a:pt x="187" y="489"/>
                    </a:lnTo>
                    <a:lnTo>
                      <a:pt x="0" y="528"/>
                    </a:lnTo>
                    <a:lnTo>
                      <a:pt x="0" y="658"/>
                    </a:lnTo>
                  </a:path>
                </a:pathLst>
              </a:custGeom>
              <a:solidFill>
                <a:srgbClr val="5F3F1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5" name="Freeform 79"/>
              <p:cNvSpPr>
                <a:spLocks/>
              </p:cNvSpPr>
              <p:nvPr/>
            </p:nvSpPr>
            <p:spPr bwMode="auto">
              <a:xfrm>
                <a:off x="3800" y="3791"/>
                <a:ext cx="91" cy="379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1" y="44"/>
                  </a:cxn>
                  <a:cxn ang="0">
                    <a:pos x="7" y="25"/>
                  </a:cxn>
                  <a:cxn ang="0">
                    <a:pos x="19" y="9"/>
                  </a:cxn>
                  <a:cxn ang="0">
                    <a:pos x="35" y="0"/>
                  </a:cxn>
                  <a:cxn ang="0">
                    <a:pos x="53" y="0"/>
                  </a:cxn>
                  <a:cxn ang="0">
                    <a:pos x="64" y="6"/>
                  </a:cxn>
                  <a:cxn ang="0">
                    <a:pos x="76" y="16"/>
                  </a:cxn>
                  <a:cxn ang="0">
                    <a:pos x="84" y="28"/>
                  </a:cxn>
                  <a:cxn ang="0">
                    <a:pos x="89" y="41"/>
                  </a:cxn>
                  <a:cxn ang="0">
                    <a:pos x="90" y="51"/>
                  </a:cxn>
                  <a:cxn ang="0">
                    <a:pos x="90" y="65"/>
                  </a:cxn>
                  <a:cxn ang="0">
                    <a:pos x="72" y="65"/>
                  </a:cxn>
                  <a:cxn ang="0">
                    <a:pos x="72" y="44"/>
                  </a:cxn>
                  <a:cxn ang="0">
                    <a:pos x="65" y="28"/>
                  </a:cxn>
                  <a:cxn ang="0">
                    <a:pos x="55" y="20"/>
                  </a:cxn>
                  <a:cxn ang="0">
                    <a:pos x="42" y="20"/>
                  </a:cxn>
                  <a:cxn ang="0">
                    <a:pos x="30" y="26"/>
                  </a:cxn>
                  <a:cxn ang="0">
                    <a:pos x="21" y="38"/>
                  </a:cxn>
                  <a:cxn ang="0">
                    <a:pos x="18" y="52"/>
                  </a:cxn>
                  <a:cxn ang="0">
                    <a:pos x="18" y="71"/>
                  </a:cxn>
                  <a:cxn ang="0">
                    <a:pos x="18" y="378"/>
                  </a:cxn>
                  <a:cxn ang="0">
                    <a:pos x="0" y="378"/>
                  </a:cxn>
                  <a:cxn ang="0">
                    <a:pos x="0" y="63"/>
                  </a:cxn>
                </a:cxnLst>
                <a:rect l="0" t="0" r="r" b="b"/>
                <a:pathLst>
                  <a:path w="91" h="379">
                    <a:moveTo>
                      <a:pt x="0" y="63"/>
                    </a:moveTo>
                    <a:lnTo>
                      <a:pt x="1" y="44"/>
                    </a:lnTo>
                    <a:lnTo>
                      <a:pt x="7" y="25"/>
                    </a:lnTo>
                    <a:lnTo>
                      <a:pt x="19" y="9"/>
                    </a:lnTo>
                    <a:lnTo>
                      <a:pt x="35" y="0"/>
                    </a:lnTo>
                    <a:lnTo>
                      <a:pt x="53" y="0"/>
                    </a:lnTo>
                    <a:lnTo>
                      <a:pt x="64" y="6"/>
                    </a:lnTo>
                    <a:lnTo>
                      <a:pt x="76" y="16"/>
                    </a:lnTo>
                    <a:lnTo>
                      <a:pt x="84" y="28"/>
                    </a:lnTo>
                    <a:lnTo>
                      <a:pt x="89" y="41"/>
                    </a:lnTo>
                    <a:lnTo>
                      <a:pt x="90" y="51"/>
                    </a:lnTo>
                    <a:lnTo>
                      <a:pt x="90" y="65"/>
                    </a:lnTo>
                    <a:lnTo>
                      <a:pt x="72" y="65"/>
                    </a:lnTo>
                    <a:lnTo>
                      <a:pt x="72" y="44"/>
                    </a:lnTo>
                    <a:lnTo>
                      <a:pt x="65" y="28"/>
                    </a:lnTo>
                    <a:lnTo>
                      <a:pt x="55" y="20"/>
                    </a:lnTo>
                    <a:lnTo>
                      <a:pt x="42" y="20"/>
                    </a:lnTo>
                    <a:lnTo>
                      <a:pt x="30" y="26"/>
                    </a:lnTo>
                    <a:lnTo>
                      <a:pt x="21" y="38"/>
                    </a:lnTo>
                    <a:lnTo>
                      <a:pt x="18" y="52"/>
                    </a:lnTo>
                    <a:lnTo>
                      <a:pt x="18" y="71"/>
                    </a:lnTo>
                    <a:lnTo>
                      <a:pt x="18" y="378"/>
                    </a:lnTo>
                    <a:lnTo>
                      <a:pt x="0" y="378"/>
                    </a:lnTo>
                    <a:lnTo>
                      <a:pt x="0" y="63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10" name="Group 114"/>
              <p:cNvGrpSpPr>
                <a:grpSpLocks/>
              </p:cNvGrpSpPr>
              <p:nvPr/>
            </p:nvGrpSpPr>
            <p:grpSpPr bwMode="auto">
              <a:xfrm>
                <a:off x="1982" y="4079"/>
                <a:ext cx="1112" cy="153"/>
                <a:chOff x="1982" y="4079"/>
                <a:chExt cx="1112" cy="153"/>
              </a:xfrm>
            </p:grpSpPr>
            <p:grpSp>
              <p:nvGrpSpPr>
                <p:cNvPr id="4188" name="Group 92"/>
                <p:cNvGrpSpPr>
                  <a:grpSpLocks/>
                </p:cNvGrpSpPr>
                <p:nvPr/>
              </p:nvGrpSpPr>
              <p:grpSpPr bwMode="auto">
                <a:xfrm>
                  <a:off x="1982" y="4079"/>
                  <a:ext cx="556" cy="153"/>
                  <a:chOff x="1982" y="4079"/>
                  <a:chExt cx="556" cy="153"/>
                </a:xfrm>
              </p:grpSpPr>
              <p:grpSp>
                <p:nvGrpSpPr>
                  <p:cNvPr id="4178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1982" y="4079"/>
                    <a:ext cx="139" cy="153"/>
                    <a:chOff x="1982" y="4079"/>
                    <a:chExt cx="139" cy="153"/>
                  </a:xfrm>
                </p:grpSpPr>
                <p:sp>
                  <p:nvSpPr>
                    <p:cNvPr id="4176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982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0"/>
                        </a:cxn>
                        <a:cxn ang="0">
                          <a:pos x="138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0"/>
                          </a:lnTo>
                          <a:lnTo>
                            <a:pt x="138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77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1982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152"/>
                        </a:cxn>
                        <a:cxn ang="0">
                          <a:pos x="138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152"/>
                          </a:lnTo>
                          <a:lnTo>
                            <a:pt x="138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1" name="Group 85"/>
                  <p:cNvGrpSpPr>
                    <a:grpSpLocks/>
                  </p:cNvGrpSpPr>
                  <p:nvPr/>
                </p:nvGrpSpPr>
                <p:grpSpPr bwMode="auto">
                  <a:xfrm>
                    <a:off x="2120" y="4079"/>
                    <a:ext cx="140" cy="153"/>
                    <a:chOff x="2120" y="4079"/>
                    <a:chExt cx="140" cy="153"/>
                  </a:xfrm>
                </p:grpSpPr>
                <p:sp>
                  <p:nvSpPr>
                    <p:cNvPr id="4179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2120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0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2120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4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2259" y="4079"/>
                    <a:ext cx="142" cy="153"/>
                    <a:chOff x="2259" y="4079"/>
                    <a:chExt cx="142" cy="153"/>
                  </a:xfrm>
                </p:grpSpPr>
                <p:sp>
                  <p:nvSpPr>
                    <p:cNvPr id="4182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2259" y="4079"/>
                      <a:ext cx="142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1" y="0"/>
                        </a:cxn>
                        <a:cxn ang="0">
                          <a:pos x="141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2" h="153">
                          <a:moveTo>
                            <a:pt x="0" y="0"/>
                          </a:moveTo>
                          <a:lnTo>
                            <a:pt x="141" y="0"/>
                          </a:lnTo>
                          <a:lnTo>
                            <a:pt x="141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3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2259" y="4079"/>
                      <a:ext cx="142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1" y="152"/>
                        </a:cxn>
                        <a:cxn ang="0">
                          <a:pos x="141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2" h="153">
                          <a:moveTo>
                            <a:pt x="0" y="0"/>
                          </a:moveTo>
                          <a:lnTo>
                            <a:pt x="141" y="152"/>
                          </a:lnTo>
                          <a:lnTo>
                            <a:pt x="141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87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2400" y="4079"/>
                    <a:ext cx="138" cy="153"/>
                    <a:chOff x="2400" y="4079"/>
                    <a:chExt cx="138" cy="153"/>
                  </a:xfrm>
                </p:grpSpPr>
                <p:sp>
                  <p:nvSpPr>
                    <p:cNvPr id="4185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2400" y="4079"/>
                      <a:ext cx="138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7" y="0"/>
                        </a:cxn>
                        <a:cxn ang="0">
                          <a:pos x="137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8" h="153">
                          <a:moveTo>
                            <a:pt x="0" y="0"/>
                          </a:moveTo>
                          <a:lnTo>
                            <a:pt x="137" y="0"/>
                          </a:lnTo>
                          <a:lnTo>
                            <a:pt x="137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86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2400" y="4079"/>
                      <a:ext cx="138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7" y="152"/>
                        </a:cxn>
                        <a:cxn ang="0">
                          <a:pos x="137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8" h="153">
                          <a:moveTo>
                            <a:pt x="0" y="0"/>
                          </a:moveTo>
                          <a:lnTo>
                            <a:pt x="137" y="152"/>
                          </a:lnTo>
                          <a:lnTo>
                            <a:pt x="137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201" name="Group 105"/>
                <p:cNvGrpSpPr>
                  <a:grpSpLocks/>
                </p:cNvGrpSpPr>
                <p:nvPr/>
              </p:nvGrpSpPr>
              <p:grpSpPr bwMode="auto">
                <a:xfrm>
                  <a:off x="2537" y="4079"/>
                  <a:ext cx="557" cy="153"/>
                  <a:chOff x="2537" y="4079"/>
                  <a:chExt cx="557" cy="153"/>
                </a:xfrm>
              </p:grpSpPr>
              <p:grpSp>
                <p:nvGrpSpPr>
                  <p:cNvPr id="4191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2537" y="4079"/>
                    <a:ext cx="140" cy="153"/>
                    <a:chOff x="2537" y="4079"/>
                    <a:chExt cx="140" cy="153"/>
                  </a:xfrm>
                </p:grpSpPr>
                <p:sp>
                  <p:nvSpPr>
                    <p:cNvPr id="4189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2537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0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2537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4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2676" y="4079"/>
                    <a:ext cx="139" cy="153"/>
                    <a:chOff x="2676" y="4079"/>
                    <a:chExt cx="139" cy="153"/>
                  </a:xfrm>
                </p:grpSpPr>
                <p:sp>
                  <p:nvSpPr>
                    <p:cNvPr id="4192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2676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0"/>
                        </a:cxn>
                        <a:cxn ang="0">
                          <a:pos x="138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0"/>
                          </a:lnTo>
                          <a:lnTo>
                            <a:pt x="138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3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2676" y="4079"/>
                      <a:ext cx="139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8" y="152"/>
                        </a:cxn>
                        <a:cxn ang="0">
                          <a:pos x="138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39" h="153">
                          <a:moveTo>
                            <a:pt x="0" y="0"/>
                          </a:moveTo>
                          <a:lnTo>
                            <a:pt x="138" y="152"/>
                          </a:lnTo>
                          <a:lnTo>
                            <a:pt x="138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197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2814" y="4079"/>
                    <a:ext cx="141" cy="153"/>
                    <a:chOff x="2814" y="4079"/>
                    <a:chExt cx="141" cy="153"/>
                  </a:xfrm>
                </p:grpSpPr>
                <p:sp>
                  <p:nvSpPr>
                    <p:cNvPr id="4195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2814" y="4079"/>
                      <a:ext cx="141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0" y="0"/>
                        </a:cxn>
                        <a:cxn ang="0">
                          <a:pos x="140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1" h="153">
                          <a:moveTo>
                            <a:pt x="0" y="0"/>
                          </a:moveTo>
                          <a:lnTo>
                            <a:pt x="140" y="0"/>
                          </a:lnTo>
                          <a:lnTo>
                            <a:pt x="140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6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2814" y="4079"/>
                      <a:ext cx="141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0" y="152"/>
                        </a:cxn>
                        <a:cxn ang="0">
                          <a:pos x="140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1" h="153">
                          <a:moveTo>
                            <a:pt x="0" y="0"/>
                          </a:moveTo>
                          <a:lnTo>
                            <a:pt x="140" y="152"/>
                          </a:lnTo>
                          <a:lnTo>
                            <a:pt x="140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00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954" y="4079"/>
                    <a:ext cx="140" cy="153"/>
                    <a:chOff x="2954" y="4079"/>
                    <a:chExt cx="140" cy="153"/>
                  </a:xfrm>
                </p:grpSpPr>
                <p:sp>
                  <p:nvSpPr>
                    <p:cNvPr id="4198" name="Freeform 102"/>
                    <p:cNvSpPr>
                      <a:spLocks/>
                    </p:cNvSpPr>
                    <p:nvPr/>
                  </p:nvSpPr>
                  <p:spPr bwMode="auto">
                    <a:xfrm>
                      <a:off x="2954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0"/>
                        </a:cxn>
                        <a:cxn ang="0">
                          <a:pos x="139" y="152"/>
                        </a:cxn>
                        <a:cxn ang="0">
                          <a:pos x="0" y="15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0"/>
                          </a:lnTo>
                          <a:lnTo>
                            <a:pt x="139" y="152"/>
                          </a:lnTo>
                          <a:lnTo>
                            <a:pt x="0" y="15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99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2954" y="4079"/>
                      <a:ext cx="140" cy="15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9" y="152"/>
                        </a:cxn>
                        <a:cxn ang="0">
                          <a:pos x="139" y="0"/>
                        </a:cxn>
                        <a:cxn ang="0">
                          <a:pos x="0" y="152"/>
                        </a:cxn>
                      </a:cxnLst>
                      <a:rect l="0" t="0" r="r" b="b"/>
                      <a:pathLst>
                        <a:path w="140" h="153">
                          <a:moveTo>
                            <a:pt x="0" y="0"/>
                          </a:moveTo>
                          <a:lnTo>
                            <a:pt x="139" y="152"/>
                          </a:lnTo>
                          <a:lnTo>
                            <a:pt x="139" y="0"/>
                          </a:lnTo>
                          <a:lnTo>
                            <a:pt x="0" y="15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202" name="Line 106"/>
                <p:cNvSpPr>
                  <a:spLocks noChangeShapeType="1"/>
                </p:cNvSpPr>
                <p:nvPr/>
              </p:nvSpPr>
              <p:spPr bwMode="auto">
                <a:xfrm>
                  <a:off x="2328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3" name="Line 107"/>
                <p:cNvSpPr>
                  <a:spLocks noChangeShapeType="1"/>
                </p:cNvSpPr>
                <p:nvPr/>
              </p:nvSpPr>
              <p:spPr bwMode="auto">
                <a:xfrm>
                  <a:off x="2744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4" name="Line 108"/>
                <p:cNvSpPr>
                  <a:spLocks noChangeShapeType="1"/>
                </p:cNvSpPr>
                <p:nvPr/>
              </p:nvSpPr>
              <p:spPr bwMode="auto">
                <a:xfrm>
                  <a:off x="2466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5" name="Line 109"/>
                <p:cNvSpPr>
                  <a:spLocks noChangeShapeType="1"/>
                </p:cNvSpPr>
                <p:nvPr/>
              </p:nvSpPr>
              <p:spPr bwMode="auto">
                <a:xfrm>
                  <a:off x="2608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6" name="Line 110"/>
                <p:cNvSpPr>
                  <a:spLocks noChangeShapeType="1"/>
                </p:cNvSpPr>
                <p:nvPr/>
              </p:nvSpPr>
              <p:spPr bwMode="auto">
                <a:xfrm>
                  <a:off x="2192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7" name="Line 111"/>
                <p:cNvSpPr>
                  <a:spLocks noChangeShapeType="1"/>
                </p:cNvSpPr>
                <p:nvPr/>
              </p:nvSpPr>
              <p:spPr bwMode="auto">
                <a:xfrm>
                  <a:off x="2049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8" name="Line 112"/>
                <p:cNvSpPr>
                  <a:spLocks noChangeShapeType="1"/>
                </p:cNvSpPr>
                <p:nvPr/>
              </p:nvSpPr>
              <p:spPr bwMode="auto">
                <a:xfrm>
                  <a:off x="2882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09" name="Line 113"/>
                <p:cNvSpPr>
                  <a:spLocks noChangeShapeType="1"/>
                </p:cNvSpPr>
                <p:nvPr/>
              </p:nvSpPr>
              <p:spPr bwMode="auto">
                <a:xfrm>
                  <a:off x="3025" y="4083"/>
                  <a:ext cx="0" cy="14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4211" name="Freeform 115"/>
              <p:cNvSpPr>
                <a:spLocks/>
              </p:cNvSpPr>
              <p:nvPr/>
            </p:nvSpPr>
            <p:spPr bwMode="auto">
              <a:xfrm>
                <a:off x="1768" y="4010"/>
                <a:ext cx="1217" cy="69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75" y="0"/>
                  </a:cxn>
                  <a:cxn ang="0">
                    <a:pos x="1208" y="0"/>
                  </a:cxn>
                  <a:cxn ang="0">
                    <a:pos x="1216" y="68"/>
                  </a:cxn>
                </a:cxnLst>
                <a:rect l="0" t="0" r="r" b="b"/>
                <a:pathLst>
                  <a:path w="1217" h="69">
                    <a:moveTo>
                      <a:pt x="0" y="58"/>
                    </a:moveTo>
                    <a:lnTo>
                      <a:pt x="75" y="0"/>
                    </a:lnTo>
                    <a:lnTo>
                      <a:pt x="1208" y="0"/>
                    </a:lnTo>
                    <a:lnTo>
                      <a:pt x="1216" y="68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2" name="Freeform 116"/>
              <p:cNvSpPr>
                <a:spLocks/>
              </p:cNvSpPr>
              <p:nvPr/>
            </p:nvSpPr>
            <p:spPr bwMode="auto">
              <a:xfrm>
                <a:off x="3540" y="3732"/>
                <a:ext cx="122" cy="499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1" y="57"/>
                  </a:cxn>
                  <a:cxn ang="0">
                    <a:pos x="10" y="32"/>
                  </a:cxn>
                  <a:cxn ang="0">
                    <a:pos x="25" y="12"/>
                  </a:cxn>
                  <a:cxn ang="0">
                    <a:pos x="46" y="0"/>
                  </a:cxn>
                  <a:cxn ang="0">
                    <a:pos x="72" y="0"/>
                  </a:cxn>
                  <a:cxn ang="0">
                    <a:pos x="87" y="7"/>
                  </a:cxn>
                  <a:cxn ang="0">
                    <a:pos x="104" y="20"/>
                  </a:cxn>
                  <a:cxn ang="0">
                    <a:pos x="113" y="36"/>
                  </a:cxn>
                  <a:cxn ang="0">
                    <a:pos x="118" y="54"/>
                  </a:cxn>
                  <a:cxn ang="0">
                    <a:pos x="120" y="67"/>
                  </a:cxn>
                  <a:cxn ang="0">
                    <a:pos x="121" y="86"/>
                  </a:cxn>
                  <a:cxn ang="0">
                    <a:pos x="98" y="86"/>
                  </a:cxn>
                  <a:cxn ang="0">
                    <a:pos x="98" y="57"/>
                  </a:cxn>
                  <a:cxn ang="0">
                    <a:pos x="89" y="36"/>
                  </a:cxn>
                  <a:cxn ang="0">
                    <a:pos x="75" y="28"/>
                  </a:cxn>
                  <a:cxn ang="0">
                    <a:pos x="56" y="28"/>
                  </a:cxn>
                  <a:cxn ang="0">
                    <a:pos x="42" y="33"/>
                  </a:cxn>
                  <a:cxn ang="0">
                    <a:pos x="28" y="50"/>
                  </a:cxn>
                  <a:cxn ang="0">
                    <a:pos x="24" y="70"/>
                  </a:cxn>
                  <a:cxn ang="0">
                    <a:pos x="24" y="93"/>
                  </a:cxn>
                  <a:cxn ang="0">
                    <a:pos x="24" y="498"/>
                  </a:cxn>
                  <a:cxn ang="0">
                    <a:pos x="0" y="498"/>
                  </a:cxn>
                  <a:cxn ang="0">
                    <a:pos x="0" y="83"/>
                  </a:cxn>
                </a:cxnLst>
                <a:rect l="0" t="0" r="r" b="b"/>
                <a:pathLst>
                  <a:path w="122" h="499">
                    <a:moveTo>
                      <a:pt x="0" y="83"/>
                    </a:moveTo>
                    <a:lnTo>
                      <a:pt x="1" y="57"/>
                    </a:lnTo>
                    <a:lnTo>
                      <a:pt x="10" y="32"/>
                    </a:lnTo>
                    <a:lnTo>
                      <a:pt x="25" y="12"/>
                    </a:lnTo>
                    <a:lnTo>
                      <a:pt x="46" y="0"/>
                    </a:lnTo>
                    <a:lnTo>
                      <a:pt x="72" y="0"/>
                    </a:lnTo>
                    <a:lnTo>
                      <a:pt x="87" y="7"/>
                    </a:lnTo>
                    <a:lnTo>
                      <a:pt x="104" y="20"/>
                    </a:lnTo>
                    <a:lnTo>
                      <a:pt x="113" y="36"/>
                    </a:lnTo>
                    <a:lnTo>
                      <a:pt x="118" y="54"/>
                    </a:lnTo>
                    <a:lnTo>
                      <a:pt x="120" y="67"/>
                    </a:lnTo>
                    <a:lnTo>
                      <a:pt x="121" y="86"/>
                    </a:lnTo>
                    <a:lnTo>
                      <a:pt x="98" y="86"/>
                    </a:lnTo>
                    <a:lnTo>
                      <a:pt x="98" y="57"/>
                    </a:lnTo>
                    <a:lnTo>
                      <a:pt x="89" y="36"/>
                    </a:lnTo>
                    <a:lnTo>
                      <a:pt x="75" y="28"/>
                    </a:lnTo>
                    <a:lnTo>
                      <a:pt x="56" y="28"/>
                    </a:lnTo>
                    <a:lnTo>
                      <a:pt x="42" y="33"/>
                    </a:lnTo>
                    <a:lnTo>
                      <a:pt x="28" y="50"/>
                    </a:lnTo>
                    <a:lnTo>
                      <a:pt x="24" y="70"/>
                    </a:lnTo>
                    <a:lnTo>
                      <a:pt x="24" y="93"/>
                    </a:lnTo>
                    <a:lnTo>
                      <a:pt x="24" y="498"/>
                    </a:lnTo>
                    <a:lnTo>
                      <a:pt x="0" y="498"/>
                    </a:lnTo>
                    <a:lnTo>
                      <a:pt x="0" y="83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15" name="Group 119"/>
              <p:cNvGrpSpPr>
                <a:grpSpLocks/>
              </p:cNvGrpSpPr>
              <p:nvPr/>
            </p:nvGrpSpPr>
            <p:grpSpPr bwMode="auto">
              <a:xfrm>
                <a:off x="3286" y="4106"/>
                <a:ext cx="228" cy="127"/>
                <a:chOff x="3286" y="4106"/>
                <a:chExt cx="228" cy="127"/>
              </a:xfrm>
            </p:grpSpPr>
            <p:sp>
              <p:nvSpPr>
                <p:cNvPr id="4213" name="Freeform 117"/>
                <p:cNvSpPr>
                  <a:spLocks/>
                </p:cNvSpPr>
                <p:nvPr/>
              </p:nvSpPr>
              <p:spPr bwMode="auto">
                <a:xfrm>
                  <a:off x="3286" y="4106"/>
                  <a:ext cx="169" cy="12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168" y="126"/>
                    </a:cxn>
                    <a:cxn ang="0">
                      <a:pos x="168" y="0"/>
                    </a:cxn>
                    <a:cxn ang="0">
                      <a:pos x="1" y="0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169" h="127">
                      <a:moveTo>
                        <a:pt x="0" y="126"/>
                      </a:moveTo>
                      <a:lnTo>
                        <a:pt x="168" y="126"/>
                      </a:lnTo>
                      <a:lnTo>
                        <a:pt x="168" y="0"/>
                      </a:lnTo>
                      <a:lnTo>
                        <a:pt x="1" y="0"/>
                      </a:lnTo>
                      <a:lnTo>
                        <a:pt x="0" y="126"/>
                      </a:lnTo>
                    </a:path>
                  </a:pathLst>
                </a:custGeom>
                <a:solidFill>
                  <a:srgbClr val="009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14" name="Freeform 118"/>
                <p:cNvSpPr>
                  <a:spLocks/>
                </p:cNvSpPr>
                <p:nvPr/>
              </p:nvSpPr>
              <p:spPr bwMode="auto">
                <a:xfrm>
                  <a:off x="3454" y="4109"/>
                  <a:ext cx="60" cy="12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23"/>
                    </a:cxn>
                    <a:cxn ang="0">
                      <a:pos x="59" y="117"/>
                    </a:cxn>
                    <a:cxn ang="0">
                      <a:pos x="59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" h="124">
                      <a:moveTo>
                        <a:pt x="0" y="0"/>
                      </a:moveTo>
                      <a:lnTo>
                        <a:pt x="0" y="123"/>
                      </a:lnTo>
                      <a:lnTo>
                        <a:pt x="59" y="117"/>
                      </a:lnTo>
                      <a:lnTo>
                        <a:pt x="59" y="1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216" name="Freeform 120"/>
              <p:cNvSpPr>
                <a:spLocks/>
              </p:cNvSpPr>
              <p:nvPr/>
            </p:nvSpPr>
            <p:spPr bwMode="auto">
              <a:xfrm>
                <a:off x="4034" y="3860"/>
                <a:ext cx="58" cy="261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" y="29"/>
                  </a:cxn>
                  <a:cxn ang="0">
                    <a:pos x="4" y="16"/>
                  </a:cxn>
                  <a:cxn ang="0">
                    <a:pos x="12" y="6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1" y="4"/>
                  </a:cxn>
                  <a:cxn ang="0">
                    <a:pos x="49" y="10"/>
                  </a:cxn>
                  <a:cxn ang="0">
                    <a:pos x="53" y="19"/>
                  </a:cxn>
                  <a:cxn ang="0">
                    <a:pos x="56" y="28"/>
                  </a:cxn>
                  <a:cxn ang="0">
                    <a:pos x="56" y="35"/>
                  </a:cxn>
                  <a:cxn ang="0">
                    <a:pos x="57" y="44"/>
                  </a:cxn>
                  <a:cxn ang="0">
                    <a:pos x="46" y="44"/>
                  </a:cxn>
                  <a:cxn ang="0">
                    <a:pos x="46" y="29"/>
                  </a:cxn>
                  <a:cxn ang="0">
                    <a:pos x="42" y="19"/>
                  </a:cxn>
                  <a:cxn ang="0">
                    <a:pos x="34" y="15"/>
                  </a:cxn>
                  <a:cxn ang="0">
                    <a:pos x="27" y="15"/>
                  </a:cxn>
                  <a:cxn ang="0">
                    <a:pos x="20" y="18"/>
                  </a:cxn>
                  <a:cxn ang="0">
                    <a:pos x="13" y="26"/>
                  </a:cxn>
                  <a:cxn ang="0">
                    <a:pos x="12" y="37"/>
                  </a:cxn>
                  <a:cxn ang="0">
                    <a:pos x="12" y="50"/>
                  </a:cxn>
                  <a:cxn ang="0">
                    <a:pos x="12" y="260"/>
                  </a:cxn>
                  <a:cxn ang="0">
                    <a:pos x="0" y="260"/>
                  </a:cxn>
                  <a:cxn ang="0">
                    <a:pos x="0" y="44"/>
                  </a:cxn>
                </a:cxnLst>
                <a:rect l="0" t="0" r="r" b="b"/>
                <a:pathLst>
                  <a:path w="58" h="261">
                    <a:moveTo>
                      <a:pt x="0" y="44"/>
                    </a:moveTo>
                    <a:lnTo>
                      <a:pt x="1" y="29"/>
                    </a:lnTo>
                    <a:lnTo>
                      <a:pt x="4" y="16"/>
                    </a:lnTo>
                    <a:lnTo>
                      <a:pt x="12" y="6"/>
                    </a:lnTo>
                    <a:lnTo>
                      <a:pt x="23" y="0"/>
                    </a:lnTo>
                    <a:lnTo>
                      <a:pt x="33" y="0"/>
                    </a:lnTo>
                    <a:lnTo>
                      <a:pt x="41" y="4"/>
                    </a:lnTo>
                    <a:lnTo>
                      <a:pt x="49" y="10"/>
                    </a:lnTo>
                    <a:lnTo>
                      <a:pt x="53" y="19"/>
                    </a:lnTo>
                    <a:lnTo>
                      <a:pt x="56" y="28"/>
                    </a:lnTo>
                    <a:lnTo>
                      <a:pt x="56" y="35"/>
                    </a:lnTo>
                    <a:lnTo>
                      <a:pt x="57" y="44"/>
                    </a:lnTo>
                    <a:lnTo>
                      <a:pt x="46" y="44"/>
                    </a:lnTo>
                    <a:lnTo>
                      <a:pt x="46" y="29"/>
                    </a:lnTo>
                    <a:lnTo>
                      <a:pt x="42" y="19"/>
                    </a:lnTo>
                    <a:lnTo>
                      <a:pt x="34" y="15"/>
                    </a:lnTo>
                    <a:lnTo>
                      <a:pt x="27" y="15"/>
                    </a:lnTo>
                    <a:lnTo>
                      <a:pt x="20" y="18"/>
                    </a:lnTo>
                    <a:lnTo>
                      <a:pt x="13" y="26"/>
                    </a:lnTo>
                    <a:lnTo>
                      <a:pt x="12" y="37"/>
                    </a:lnTo>
                    <a:lnTo>
                      <a:pt x="12" y="50"/>
                    </a:lnTo>
                    <a:lnTo>
                      <a:pt x="12" y="260"/>
                    </a:lnTo>
                    <a:lnTo>
                      <a:pt x="0" y="260"/>
                    </a:lnTo>
                    <a:lnTo>
                      <a:pt x="0" y="44"/>
                    </a:lnTo>
                  </a:path>
                </a:pathLst>
              </a:custGeom>
              <a:solidFill>
                <a:srgbClr val="5F5F7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32" name="Group 136"/>
              <p:cNvGrpSpPr>
                <a:grpSpLocks/>
              </p:cNvGrpSpPr>
              <p:nvPr/>
            </p:nvGrpSpPr>
            <p:grpSpPr bwMode="auto">
              <a:xfrm>
                <a:off x="3269" y="3747"/>
                <a:ext cx="76" cy="478"/>
                <a:chOff x="3269" y="3747"/>
                <a:chExt cx="76" cy="478"/>
              </a:xfrm>
            </p:grpSpPr>
            <p:grpSp>
              <p:nvGrpSpPr>
                <p:cNvPr id="4221" name="Group 125"/>
                <p:cNvGrpSpPr>
                  <a:grpSpLocks/>
                </p:cNvGrpSpPr>
                <p:nvPr/>
              </p:nvGrpSpPr>
              <p:grpSpPr bwMode="auto">
                <a:xfrm>
                  <a:off x="3269" y="4063"/>
                  <a:ext cx="76" cy="162"/>
                  <a:chOff x="3269" y="4063"/>
                  <a:chExt cx="76" cy="162"/>
                </a:xfrm>
              </p:grpSpPr>
              <p:sp>
                <p:nvSpPr>
                  <p:cNvPr id="4217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4141"/>
                    <a:ext cx="67" cy="71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18" name="Freeform 122"/>
                  <p:cNvSpPr>
                    <a:spLocks/>
                  </p:cNvSpPr>
                  <p:nvPr/>
                </p:nvSpPr>
                <p:spPr bwMode="auto">
                  <a:xfrm>
                    <a:off x="3270" y="4144"/>
                    <a:ext cx="75" cy="8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0"/>
                      </a:cxn>
                      <a:cxn ang="0">
                        <a:pos x="74" y="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75" h="81">
                        <a:moveTo>
                          <a:pt x="0" y="0"/>
                        </a:moveTo>
                        <a:lnTo>
                          <a:pt x="74" y="80"/>
                        </a:lnTo>
                        <a:lnTo>
                          <a:pt x="74" y="0"/>
                        </a:lnTo>
                        <a:lnTo>
                          <a:pt x="0" y="8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19" name="Freeform 123"/>
                  <p:cNvSpPr>
                    <a:spLocks/>
                  </p:cNvSpPr>
                  <p:nvPr/>
                </p:nvSpPr>
                <p:spPr bwMode="auto">
                  <a:xfrm>
                    <a:off x="3270" y="4063"/>
                    <a:ext cx="75" cy="82"/>
                  </a:xfrm>
                  <a:custGeom>
                    <a:avLst/>
                    <a:gdLst/>
                    <a:ahLst/>
                    <a:cxnLst>
                      <a:cxn ang="0">
                        <a:pos x="0" y="81"/>
                      </a:cxn>
                      <a:cxn ang="0">
                        <a:pos x="74" y="81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81"/>
                      </a:cxn>
                    </a:cxnLst>
                    <a:rect l="0" t="0" r="r" b="b"/>
                    <a:pathLst>
                      <a:path w="75" h="82">
                        <a:moveTo>
                          <a:pt x="0" y="81"/>
                        </a:moveTo>
                        <a:lnTo>
                          <a:pt x="74" y="81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8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0" name="Freeform 124"/>
                  <p:cNvSpPr>
                    <a:spLocks/>
                  </p:cNvSpPr>
                  <p:nvPr/>
                </p:nvSpPr>
                <p:spPr bwMode="auto">
                  <a:xfrm>
                    <a:off x="3270" y="4063"/>
                    <a:ext cx="75" cy="8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1"/>
                      </a:cxn>
                      <a:cxn ang="0">
                        <a:pos x="74" y="0"/>
                      </a:cxn>
                      <a:cxn ang="0">
                        <a:pos x="0" y="81"/>
                      </a:cxn>
                    </a:cxnLst>
                    <a:rect l="0" t="0" r="r" b="b"/>
                    <a:pathLst>
                      <a:path w="75" h="82">
                        <a:moveTo>
                          <a:pt x="0" y="0"/>
                        </a:moveTo>
                        <a:lnTo>
                          <a:pt x="74" y="81"/>
                        </a:lnTo>
                        <a:lnTo>
                          <a:pt x="74" y="0"/>
                        </a:lnTo>
                        <a:lnTo>
                          <a:pt x="0" y="81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26" name="Group 130"/>
                <p:cNvGrpSpPr>
                  <a:grpSpLocks/>
                </p:cNvGrpSpPr>
                <p:nvPr/>
              </p:nvGrpSpPr>
              <p:grpSpPr bwMode="auto">
                <a:xfrm>
                  <a:off x="3269" y="3905"/>
                  <a:ext cx="76" cy="159"/>
                  <a:chOff x="3269" y="3905"/>
                  <a:chExt cx="76" cy="159"/>
                </a:xfrm>
              </p:grpSpPr>
              <p:sp>
                <p:nvSpPr>
                  <p:cNvPr id="4222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3980"/>
                    <a:ext cx="67" cy="73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23" name="Freeform 127"/>
                  <p:cNvSpPr>
                    <a:spLocks/>
                  </p:cNvSpPr>
                  <p:nvPr/>
                </p:nvSpPr>
                <p:spPr bwMode="auto">
                  <a:xfrm>
                    <a:off x="3270" y="3984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0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4" name="Freeform 128"/>
                  <p:cNvSpPr>
                    <a:spLocks/>
                  </p:cNvSpPr>
                  <p:nvPr/>
                </p:nvSpPr>
                <p:spPr bwMode="auto">
                  <a:xfrm>
                    <a:off x="3270" y="3905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79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79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5" name="Freeform 129"/>
                  <p:cNvSpPr>
                    <a:spLocks/>
                  </p:cNvSpPr>
                  <p:nvPr/>
                </p:nvSpPr>
                <p:spPr bwMode="auto">
                  <a:xfrm>
                    <a:off x="3270" y="3905"/>
                    <a:ext cx="75" cy="8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9"/>
                      </a:cxn>
                      <a:cxn ang="0">
                        <a:pos x="74" y="0"/>
                      </a:cxn>
                      <a:cxn ang="0">
                        <a:pos x="0" y="79"/>
                      </a:cxn>
                    </a:cxnLst>
                    <a:rect l="0" t="0" r="r" b="b"/>
                    <a:pathLst>
                      <a:path w="75" h="80">
                        <a:moveTo>
                          <a:pt x="0" y="0"/>
                        </a:moveTo>
                        <a:lnTo>
                          <a:pt x="74" y="79"/>
                        </a:lnTo>
                        <a:lnTo>
                          <a:pt x="74" y="0"/>
                        </a:lnTo>
                        <a:lnTo>
                          <a:pt x="0" y="79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231" name="Group 135"/>
                <p:cNvGrpSpPr>
                  <a:grpSpLocks/>
                </p:cNvGrpSpPr>
                <p:nvPr/>
              </p:nvGrpSpPr>
              <p:grpSpPr bwMode="auto">
                <a:xfrm>
                  <a:off x="3269" y="3747"/>
                  <a:ext cx="76" cy="159"/>
                  <a:chOff x="3269" y="3747"/>
                  <a:chExt cx="76" cy="159"/>
                </a:xfrm>
              </p:grpSpPr>
              <p:sp>
                <p:nvSpPr>
                  <p:cNvPr id="4227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3269" y="3824"/>
                    <a:ext cx="67" cy="73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228" name="Freeform 132"/>
                  <p:cNvSpPr>
                    <a:spLocks/>
                  </p:cNvSpPr>
                  <p:nvPr/>
                </p:nvSpPr>
                <p:spPr bwMode="auto">
                  <a:xfrm>
                    <a:off x="3270" y="3823"/>
                    <a:ext cx="75" cy="8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82"/>
                      </a:cxn>
                      <a:cxn ang="0">
                        <a:pos x="74" y="0"/>
                      </a:cxn>
                      <a:cxn ang="0">
                        <a:pos x="0" y="82"/>
                      </a:cxn>
                    </a:cxnLst>
                    <a:rect l="0" t="0" r="r" b="b"/>
                    <a:pathLst>
                      <a:path w="75" h="83">
                        <a:moveTo>
                          <a:pt x="0" y="0"/>
                        </a:moveTo>
                        <a:lnTo>
                          <a:pt x="74" y="82"/>
                        </a:lnTo>
                        <a:lnTo>
                          <a:pt x="74" y="0"/>
                        </a:lnTo>
                        <a:lnTo>
                          <a:pt x="0" y="82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29" name="Freeform 133"/>
                  <p:cNvSpPr>
                    <a:spLocks/>
                  </p:cNvSpPr>
                  <p:nvPr/>
                </p:nvSpPr>
                <p:spPr bwMode="auto">
                  <a:xfrm>
                    <a:off x="3270" y="3747"/>
                    <a:ext cx="75" cy="77"/>
                  </a:xfrm>
                  <a:custGeom>
                    <a:avLst/>
                    <a:gdLst/>
                    <a:ahLst/>
                    <a:cxnLst>
                      <a:cxn ang="0">
                        <a:pos x="0" y="76"/>
                      </a:cxn>
                      <a:cxn ang="0">
                        <a:pos x="74" y="76"/>
                      </a:cxn>
                      <a:cxn ang="0">
                        <a:pos x="74" y="0"/>
                      </a:cxn>
                      <a:cxn ang="0">
                        <a:pos x="0" y="0"/>
                      </a:cxn>
                      <a:cxn ang="0">
                        <a:pos x="0" y="76"/>
                      </a:cxn>
                    </a:cxnLst>
                    <a:rect l="0" t="0" r="r" b="b"/>
                    <a:pathLst>
                      <a:path w="75" h="77">
                        <a:moveTo>
                          <a:pt x="0" y="76"/>
                        </a:moveTo>
                        <a:lnTo>
                          <a:pt x="74" y="76"/>
                        </a:lnTo>
                        <a:lnTo>
                          <a:pt x="74" y="0"/>
                        </a:lnTo>
                        <a:lnTo>
                          <a:pt x="0" y="0"/>
                        </a:lnTo>
                        <a:lnTo>
                          <a:pt x="0" y="76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230" name="Freeform 134"/>
                  <p:cNvSpPr>
                    <a:spLocks/>
                  </p:cNvSpPr>
                  <p:nvPr/>
                </p:nvSpPr>
                <p:spPr bwMode="auto">
                  <a:xfrm>
                    <a:off x="3270" y="3747"/>
                    <a:ext cx="75" cy="7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4" y="76"/>
                      </a:cxn>
                      <a:cxn ang="0">
                        <a:pos x="74" y="0"/>
                      </a:cxn>
                      <a:cxn ang="0">
                        <a:pos x="0" y="76"/>
                      </a:cxn>
                    </a:cxnLst>
                    <a:rect l="0" t="0" r="r" b="b"/>
                    <a:pathLst>
                      <a:path w="75" h="77">
                        <a:moveTo>
                          <a:pt x="0" y="0"/>
                        </a:moveTo>
                        <a:lnTo>
                          <a:pt x="74" y="76"/>
                        </a:lnTo>
                        <a:lnTo>
                          <a:pt x="74" y="0"/>
                        </a:lnTo>
                        <a:lnTo>
                          <a:pt x="0" y="76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>
                    <a:outerShdw dist="12700" dir="5400000" algn="ctr" rotWithShape="0">
                      <a:schemeClr val="bg2"/>
                    </a:outerShdw>
                  </a:effec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4233" name="Freeform 137"/>
              <p:cNvSpPr>
                <a:spLocks/>
              </p:cNvSpPr>
              <p:nvPr/>
            </p:nvSpPr>
            <p:spPr bwMode="auto">
              <a:xfrm>
                <a:off x="419" y="3393"/>
                <a:ext cx="2573" cy="591"/>
              </a:xfrm>
              <a:custGeom>
                <a:avLst/>
                <a:gdLst/>
                <a:ahLst/>
                <a:cxnLst>
                  <a:cxn ang="0">
                    <a:pos x="2572" y="0"/>
                  </a:cxn>
                  <a:cxn ang="0">
                    <a:pos x="2572" y="112"/>
                  </a:cxn>
                  <a:cxn ang="0">
                    <a:pos x="1569" y="201"/>
                  </a:cxn>
                  <a:cxn ang="0">
                    <a:pos x="1334" y="559"/>
                  </a:cxn>
                  <a:cxn ang="0">
                    <a:pos x="0" y="590"/>
                  </a:cxn>
                  <a:cxn ang="0">
                    <a:pos x="0" y="520"/>
                  </a:cxn>
                  <a:cxn ang="0">
                    <a:pos x="1250" y="469"/>
                  </a:cxn>
                  <a:cxn ang="0">
                    <a:pos x="1513" y="102"/>
                  </a:cxn>
                  <a:cxn ang="0">
                    <a:pos x="2572" y="0"/>
                  </a:cxn>
                </a:cxnLst>
                <a:rect l="0" t="0" r="r" b="b"/>
                <a:pathLst>
                  <a:path w="2573" h="591">
                    <a:moveTo>
                      <a:pt x="2572" y="0"/>
                    </a:moveTo>
                    <a:lnTo>
                      <a:pt x="2572" y="112"/>
                    </a:lnTo>
                    <a:lnTo>
                      <a:pt x="1569" y="201"/>
                    </a:lnTo>
                    <a:lnTo>
                      <a:pt x="1334" y="559"/>
                    </a:lnTo>
                    <a:lnTo>
                      <a:pt x="0" y="590"/>
                    </a:lnTo>
                    <a:lnTo>
                      <a:pt x="0" y="520"/>
                    </a:lnTo>
                    <a:lnTo>
                      <a:pt x="1250" y="469"/>
                    </a:lnTo>
                    <a:lnTo>
                      <a:pt x="1513" y="102"/>
                    </a:lnTo>
                    <a:lnTo>
                      <a:pt x="2572" y="0"/>
                    </a:lnTo>
                  </a:path>
                </a:pathLst>
              </a:custGeom>
              <a:solidFill>
                <a:srgbClr val="9F7F5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dir="5400000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236" name="Group 140"/>
              <p:cNvGrpSpPr>
                <a:grpSpLocks/>
              </p:cNvGrpSpPr>
              <p:nvPr/>
            </p:nvGrpSpPr>
            <p:grpSpPr bwMode="auto">
              <a:xfrm>
                <a:off x="2273" y="3193"/>
                <a:ext cx="295" cy="331"/>
                <a:chOff x="2273" y="3193"/>
                <a:chExt cx="295" cy="331"/>
              </a:xfrm>
            </p:grpSpPr>
            <p:sp>
              <p:nvSpPr>
                <p:cNvPr id="4234" name="Freeform 138"/>
                <p:cNvSpPr>
                  <a:spLocks/>
                </p:cNvSpPr>
                <p:nvPr/>
              </p:nvSpPr>
              <p:spPr bwMode="auto">
                <a:xfrm>
                  <a:off x="2367" y="3196"/>
                  <a:ext cx="201" cy="327"/>
                </a:xfrm>
                <a:custGeom>
                  <a:avLst/>
                  <a:gdLst/>
                  <a:ahLst/>
                  <a:cxnLst>
                    <a:cxn ang="0">
                      <a:pos x="103" y="0"/>
                    </a:cxn>
                    <a:cxn ang="0">
                      <a:pos x="200" y="47"/>
                    </a:cxn>
                    <a:cxn ang="0">
                      <a:pos x="200" y="141"/>
                    </a:cxn>
                    <a:cxn ang="0">
                      <a:pos x="114" y="147"/>
                    </a:cxn>
                    <a:cxn ang="0">
                      <a:pos x="67" y="307"/>
                    </a:cxn>
                    <a:cxn ang="0">
                      <a:pos x="0" y="326"/>
                    </a:cxn>
                    <a:cxn ang="0">
                      <a:pos x="103" y="0"/>
                    </a:cxn>
                  </a:cxnLst>
                  <a:rect l="0" t="0" r="r" b="b"/>
                  <a:pathLst>
                    <a:path w="201" h="327">
                      <a:moveTo>
                        <a:pt x="103" y="0"/>
                      </a:moveTo>
                      <a:lnTo>
                        <a:pt x="200" y="47"/>
                      </a:lnTo>
                      <a:lnTo>
                        <a:pt x="200" y="141"/>
                      </a:lnTo>
                      <a:lnTo>
                        <a:pt x="114" y="147"/>
                      </a:lnTo>
                      <a:lnTo>
                        <a:pt x="67" y="307"/>
                      </a:lnTo>
                      <a:lnTo>
                        <a:pt x="0" y="326"/>
                      </a:lnTo>
                      <a:lnTo>
                        <a:pt x="103" y="0"/>
                      </a:lnTo>
                    </a:path>
                  </a:pathLst>
                </a:custGeom>
                <a:solidFill>
                  <a:srgbClr val="7FFFD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35" name="Freeform 139"/>
                <p:cNvSpPr>
                  <a:spLocks/>
                </p:cNvSpPr>
                <p:nvPr/>
              </p:nvSpPr>
              <p:spPr bwMode="auto">
                <a:xfrm>
                  <a:off x="2273" y="3193"/>
                  <a:ext cx="200" cy="331"/>
                </a:xfrm>
                <a:custGeom>
                  <a:avLst/>
                  <a:gdLst/>
                  <a:ahLst/>
                  <a:cxnLst>
                    <a:cxn ang="0">
                      <a:pos x="104" y="29"/>
                    </a:cxn>
                    <a:cxn ang="0">
                      <a:pos x="199" y="0"/>
                    </a:cxn>
                    <a:cxn ang="0">
                      <a:pos x="95" y="323"/>
                    </a:cxn>
                    <a:cxn ang="0">
                      <a:pos x="0" y="330"/>
                    </a:cxn>
                    <a:cxn ang="0">
                      <a:pos x="104" y="29"/>
                    </a:cxn>
                  </a:cxnLst>
                  <a:rect l="0" t="0" r="r" b="b"/>
                  <a:pathLst>
                    <a:path w="200" h="331">
                      <a:moveTo>
                        <a:pt x="104" y="29"/>
                      </a:moveTo>
                      <a:lnTo>
                        <a:pt x="199" y="0"/>
                      </a:lnTo>
                      <a:lnTo>
                        <a:pt x="95" y="323"/>
                      </a:lnTo>
                      <a:lnTo>
                        <a:pt x="0" y="330"/>
                      </a:lnTo>
                      <a:lnTo>
                        <a:pt x="104" y="29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39" name="Group 143"/>
              <p:cNvGrpSpPr>
                <a:grpSpLocks/>
              </p:cNvGrpSpPr>
              <p:nvPr/>
            </p:nvGrpSpPr>
            <p:grpSpPr bwMode="auto">
              <a:xfrm>
                <a:off x="2684" y="3100"/>
                <a:ext cx="335" cy="379"/>
                <a:chOff x="2684" y="3100"/>
                <a:chExt cx="335" cy="379"/>
              </a:xfrm>
            </p:grpSpPr>
            <p:sp>
              <p:nvSpPr>
                <p:cNvPr id="4237" name="Freeform 141"/>
                <p:cNvSpPr>
                  <a:spLocks/>
                </p:cNvSpPr>
                <p:nvPr/>
              </p:nvSpPr>
              <p:spPr bwMode="auto">
                <a:xfrm>
                  <a:off x="2684" y="3100"/>
                  <a:ext cx="237" cy="379"/>
                </a:xfrm>
                <a:custGeom>
                  <a:avLst/>
                  <a:gdLst/>
                  <a:ahLst/>
                  <a:cxnLst>
                    <a:cxn ang="0">
                      <a:pos x="127" y="20"/>
                    </a:cxn>
                    <a:cxn ang="0">
                      <a:pos x="236" y="0"/>
                    </a:cxn>
                    <a:cxn ang="0">
                      <a:pos x="121" y="369"/>
                    </a:cxn>
                    <a:cxn ang="0">
                      <a:pos x="0" y="378"/>
                    </a:cxn>
                    <a:cxn ang="0">
                      <a:pos x="127" y="20"/>
                    </a:cxn>
                  </a:cxnLst>
                  <a:rect l="0" t="0" r="r" b="b"/>
                  <a:pathLst>
                    <a:path w="237" h="379">
                      <a:moveTo>
                        <a:pt x="127" y="20"/>
                      </a:moveTo>
                      <a:lnTo>
                        <a:pt x="236" y="0"/>
                      </a:lnTo>
                      <a:lnTo>
                        <a:pt x="121" y="369"/>
                      </a:lnTo>
                      <a:lnTo>
                        <a:pt x="0" y="378"/>
                      </a:lnTo>
                      <a:lnTo>
                        <a:pt x="127" y="2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38" name="Freeform 142"/>
                <p:cNvSpPr>
                  <a:spLocks/>
                </p:cNvSpPr>
                <p:nvPr/>
              </p:nvSpPr>
              <p:spPr bwMode="auto">
                <a:xfrm>
                  <a:off x="2807" y="3102"/>
                  <a:ext cx="212" cy="368"/>
                </a:xfrm>
                <a:custGeom>
                  <a:avLst/>
                  <a:gdLst/>
                  <a:ahLst/>
                  <a:cxnLst>
                    <a:cxn ang="0">
                      <a:pos x="114" y="0"/>
                    </a:cxn>
                    <a:cxn ang="0">
                      <a:pos x="0" y="367"/>
                    </a:cxn>
                    <a:cxn ang="0">
                      <a:pos x="72" y="332"/>
                    </a:cxn>
                    <a:cxn ang="0">
                      <a:pos x="118" y="173"/>
                    </a:cxn>
                    <a:cxn ang="0">
                      <a:pos x="211" y="163"/>
                    </a:cxn>
                    <a:cxn ang="0">
                      <a:pos x="211" y="63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212" h="368">
                      <a:moveTo>
                        <a:pt x="114" y="0"/>
                      </a:moveTo>
                      <a:lnTo>
                        <a:pt x="0" y="367"/>
                      </a:lnTo>
                      <a:lnTo>
                        <a:pt x="72" y="332"/>
                      </a:lnTo>
                      <a:lnTo>
                        <a:pt x="118" y="173"/>
                      </a:lnTo>
                      <a:lnTo>
                        <a:pt x="211" y="163"/>
                      </a:lnTo>
                      <a:lnTo>
                        <a:pt x="211" y="63"/>
                      </a:lnTo>
                      <a:lnTo>
                        <a:pt x="114" y="0"/>
                      </a:lnTo>
                    </a:path>
                  </a:pathLst>
                </a:custGeom>
                <a:solidFill>
                  <a:srgbClr val="7FFFD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42" name="Group 146"/>
              <p:cNvGrpSpPr>
                <a:grpSpLocks/>
              </p:cNvGrpSpPr>
              <p:nvPr/>
            </p:nvGrpSpPr>
            <p:grpSpPr bwMode="auto">
              <a:xfrm>
                <a:off x="2998" y="4093"/>
                <a:ext cx="316" cy="177"/>
                <a:chOff x="2998" y="4093"/>
                <a:chExt cx="316" cy="177"/>
              </a:xfrm>
            </p:grpSpPr>
            <p:sp>
              <p:nvSpPr>
                <p:cNvPr id="4240" name="Freeform 144"/>
                <p:cNvSpPr>
                  <a:spLocks/>
                </p:cNvSpPr>
                <p:nvPr/>
              </p:nvSpPr>
              <p:spPr bwMode="auto">
                <a:xfrm>
                  <a:off x="2998" y="4093"/>
                  <a:ext cx="237" cy="177"/>
                </a:xfrm>
                <a:custGeom>
                  <a:avLst/>
                  <a:gdLst/>
                  <a:ahLst/>
                  <a:cxnLst>
                    <a:cxn ang="0">
                      <a:pos x="0" y="176"/>
                    </a:cxn>
                    <a:cxn ang="0">
                      <a:pos x="236" y="176"/>
                    </a:cxn>
                    <a:cxn ang="0">
                      <a:pos x="236" y="0"/>
                    </a:cxn>
                    <a:cxn ang="0">
                      <a:pos x="0" y="0"/>
                    </a:cxn>
                    <a:cxn ang="0">
                      <a:pos x="0" y="176"/>
                    </a:cxn>
                  </a:cxnLst>
                  <a:rect l="0" t="0" r="r" b="b"/>
                  <a:pathLst>
                    <a:path w="237" h="177">
                      <a:moveTo>
                        <a:pt x="0" y="176"/>
                      </a:moveTo>
                      <a:lnTo>
                        <a:pt x="236" y="176"/>
                      </a:lnTo>
                      <a:lnTo>
                        <a:pt x="236" y="0"/>
                      </a:lnTo>
                      <a:lnTo>
                        <a:pt x="0" y="0"/>
                      </a:lnTo>
                      <a:lnTo>
                        <a:pt x="0" y="176"/>
                      </a:lnTo>
                    </a:path>
                  </a:pathLst>
                </a:custGeom>
                <a:solidFill>
                  <a:srgbClr val="009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1" name="Freeform 145"/>
                <p:cNvSpPr>
                  <a:spLocks/>
                </p:cNvSpPr>
                <p:nvPr/>
              </p:nvSpPr>
              <p:spPr bwMode="auto">
                <a:xfrm>
                  <a:off x="3234" y="4094"/>
                  <a:ext cx="80" cy="1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5"/>
                    </a:cxn>
                    <a:cxn ang="0">
                      <a:pos x="79" y="166"/>
                    </a:cxn>
                    <a:cxn ang="0">
                      <a:pos x="79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0" h="176">
                      <a:moveTo>
                        <a:pt x="0" y="0"/>
                      </a:moveTo>
                      <a:lnTo>
                        <a:pt x="0" y="175"/>
                      </a:lnTo>
                      <a:lnTo>
                        <a:pt x="79" y="166"/>
                      </a:lnTo>
                      <a:lnTo>
                        <a:pt x="79" y="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FFF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48" name="Group 152"/>
              <p:cNvGrpSpPr>
                <a:grpSpLocks/>
              </p:cNvGrpSpPr>
              <p:nvPr/>
            </p:nvGrpSpPr>
            <p:grpSpPr bwMode="auto">
              <a:xfrm>
                <a:off x="1977" y="3608"/>
                <a:ext cx="809" cy="642"/>
                <a:chOff x="1977" y="3608"/>
                <a:chExt cx="809" cy="642"/>
              </a:xfrm>
            </p:grpSpPr>
            <p:sp>
              <p:nvSpPr>
                <p:cNvPr id="4243" name="Freeform 147"/>
                <p:cNvSpPr>
                  <a:spLocks/>
                </p:cNvSpPr>
                <p:nvPr/>
              </p:nvSpPr>
              <p:spPr bwMode="auto">
                <a:xfrm>
                  <a:off x="1982" y="3629"/>
                  <a:ext cx="376" cy="4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338" y="0"/>
                    </a:cxn>
                    <a:cxn ang="0">
                      <a:pos x="375" y="36"/>
                    </a:cxn>
                    <a:cxn ang="0">
                      <a:pos x="33" y="46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376" h="47">
                      <a:moveTo>
                        <a:pt x="0" y="21"/>
                      </a:moveTo>
                      <a:lnTo>
                        <a:pt x="338" y="0"/>
                      </a:lnTo>
                      <a:lnTo>
                        <a:pt x="375" y="36"/>
                      </a:lnTo>
                      <a:lnTo>
                        <a:pt x="33" y="46"/>
                      </a:lnTo>
                      <a:lnTo>
                        <a:pt x="0" y="21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4" name="Freeform 148"/>
                <p:cNvSpPr>
                  <a:spLocks/>
                </p:cNvSpPr>
                <p:nvPr/>
              </p:nvSpPr>
              <p:spPr bwMode="auto">
                <a:xfrm>
                  <a:off x="1977" y="3651"/>
                  <a:ext cx="38" cy="583"/>
                </a:xfrm>
                <a:custGeom>
                  <a:avLst/>
                  <a:gdLst/>
                  <a:ahLst/>
                  <a:cxnLst>
                    <a:cxn ang="0">
                      <a:pos x="0" y="582"/>
                    </a:cxn>
                    <a:cxn ang="0">
                      <a:pos x="0" y="0"/>
                    </a:cxn>
                    <a:cxn ang="0">
                      <a:pos x="37" y="29"/>
                    </a:cxn>
                    <a:cxn ang="0">
                      <a:pos x="37" y="582"/>
                    </a:cxn>
                    <a:cxn ang="0">
                      <a:pos x="0" y="582"/>
                    </a:cxn>
                  </a:cxnLst>
                  <a:rect l="0" t="0" r="r" b="b"/>
                  <a:pathLst>
                    <a:path w="38" h="583">
                      <a:moveTo>
                        <a:pt x="0" y="582"/>
                      </a:moveTo>
                      <a:lnTo>
                        <a:pt x="0" y="0"/>
                      </a:lnTo>
                      <a:lnTo>
                        <a:pt x="37" y="29"/>
                      </a:lnTo>
                      <a:lnTo>
                        <a:pt x="37" y="582"/>
                      </a:lnTo>
                      <a:lnTo>
                        <a:pt x="0" y="582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5" name="Freeform 149"/>
                <p:cNvSpPr>
                  <a:spLocks/>
                </p:cNvSpPr>
                <p:nvPr/>
              </p:nvSpPr>
              <p:spPr bwMode="auto">
                <a:xfrm>
                  <a:off x="2315" y="3629"/>
                  <a:ext cx="38" cy="619"/>
                </a:xfrm>
                <a:custGeom>
                  <a:avLst/>
                  <a:gdLst/>
                  <a:ahLst/>
                  <a:cxnLst>
                    <a:cxn ang="0">
                      <a:pos x="0" y="618"/>
                    </a:cxn>
                    <a:cxn ang="0">
                      <a:pos x="0" y="0"/>
                    </a:cxn>
                    <a:cxn ang="0">
                      <a:pos x="37" y="33"/>
                    </a:cxn>
                    <a:cxn ang="0">
                      <a:pos x="37" y="618"/>
                    </a:cxn>
                    <a:cxn ang="0">
                      <a:pos x="0" y="618"/>
                    </a:cxn>
                  </a:cxnLst>
                  <a:rect l="0" t="0" r="r" b="b"/>
                  <a:pathLst>
                    <a:path w="38" h="619">
                      <a:moveTo>
                        <a:pt x="0" y="618"/>
                      </a:moveTo>
                      <a:lnTo>
                        <a:pt x="0" y="0"/>
                      </a:lnTo>
                      <a:lnTo>
                        <a:pt x="37" y="33"/>
                      </a:lnTo>
                      <a:lnTo>
                        <a:pt x="37" y="618"/>
                      </a:lnTo>
                      <a:lnTo>
                        <a:pt x="0" y="618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6" name="Freeform 150"/>
                <p:cNvSpPr>
                  <a:spLocks/>
                </p:cNvSpPr>
                <p:nvPr/>
              </p:nvSpPr>
              <p:spPr bwMode="auto">
                <a:xfrm>
                  <a:off x="2315" y="3609"/>
                  <a:ext cx="471" cy="5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409" y="0"/>
                    </a:cxn>
                    <a:cxn ang="0">
                      <a:pos x="470" y="35"/>
                    </a:cxn>
                    <a:cxn ang="0">
                      <a:pos x="41" y="56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471" h="57">
                      <a:moveTo>
                        <a:pt x="0" y="21"/>
                      </a:moveTo>
                      <a:lnTo>
                        <a:pt x="409" y="0"/>
                      </a:lnTo>
                      <a:lnTo>
                        <a:pt x="470" y="35"/>
                      </a:lnTo>
                      <a:lnTo>
                        <a:pt x="41" y="56"/>
                      </a:lnTo>
                      <a:lnTo>
                        <a:pt x="0" y="21"/>
                      </a:lnTo>
                    </a:path>
                  </a:pathLst>
                </a:custGeom>
                <a:solidFill>
                  <a:srgbClr val="008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47" name="Freeform 151"/>
                <p:cNvSpPr>
                  <a:spLocks/>
                </p:cNvSpPr>
                <p:nvPr/>
              </p:nvSpPr>
              <p:spPr bwMode="auto">
                <a:xfrm>
                  <a:off x="2736" y="3608"/>
                  <a:ext cx="48" cy="642"/>
                </a:xfrm>
                <a:custGeom>
                  <a:avLst/>
                  <a:gdLst/>
                  <a:ahLst/>
                  <a:cxnLst>
                    <a:cxn ang="0">
                      <a:pos x="0" y="641"/>
                    </a:cxn>
                    <a:cxn ang="0">
                      <a:pos x="0" y="0"/>
                    </a:cxn>
                    <a:cxn ang="0">
                      <a:pos x="47" y="35"/>
                    </a:cxn>
                    <a:cxn ang="0">
                      <a:pos x="47" y="641"/>
                    </a:cxn>
                    <a:cxn ang="0">
                      <a:pos x="0" y="641"/>
                    </a:cxn>
                  </a:cxnLst>
                  <a:rect l="0" t="0" r="r" b="b"/>
                  <a:pathLst>
                    <a:path w="48" h="642">
                      <a:moveTo>
                        <a:pt x="0" y="641"/>
                      </a:moveTo>
                      <a:lnTo>
                        <a:pt x="0" y="0"/>
                      </a:lnTo>
                      <a:lnTo>
                        <a:pt x="47" y="35"/>
                      </a:lnTo>
                      <a:lnTo>
                        <a:pt x="47" y="641"/>
                      </a:lnTo>
                      <a:lnTo>
                        <a:pt x="0" y="641"/>
                      </a:lnTo>
                    </a:path>
                  </a:pathLst>
                </a:custGeom>
                <a:solidFill>
                  <a:srgbClr val="00BF9F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283" name="Group 187"/>
              <p:cNvGrpSpPr>
                <a:grpSpLocks/>
              </p:cNvGrpSpPr>
              <p:nvPr/>
            </p:nvGrpSpPr>
            <p:grpSpPr bwMode="auto">
              <a:xfrm>
                <a:off x="467" y="4078"/>
                <a:ext cx="1051" cy="143"/>
                <a:chOff x="467" y="4078"/>
                <a:chExt cx="1051" cy="143"/>
              </a:xfrm>
            </p:grpSpPr>
            <p:grpSp>
              <p:nvGrpSpPr>
                <p:cNvPr id="4261" name="Group 165"/>
                <p:cNvGrpSpPr>
                  <a:grpSpLocks/>
                </p:cNvGrpSpPr>
                <p:nvPr/>
              </p:nvGrpSpPr>
              <p:grpSpPr bwMode="auto">
                <a:xfrm>
                  <a:off x="467" y="4078"/>
                  <a:ext cx="524" cy="143"/>
                  <a:chOff x="467" y="4078"/>
                  <a:chExt cx="524" cy="143"/>
                </a:xfrm>
              </p:grpSpPr>
              <p:grpSp>
                <p:nvGrpSpPr>
                  <p:cNvPr id="4251" name="Group 155"/>
                  <p:cNvGrpSpPr>
                    <a:grpSpLocks/>
                  </p:cNvGrpSpPr>
                  <p:nvPr/>
                </p:nvGrpSpPr>
                <p:grpSpPr bwMode="auto">
                  <a:xfrm>
                    <a:off x="467" y="4078"/>
                    <a:ext cx="130" cy="143"/>
                    <a:chOff x="467" y="4078"/>
                    <a:chExt cx="130" cy="143"/>
                  </a:xfrm>
                </p:grpSpPr>
                <p:sp>
                  <p:nvSpPr>
                    <p:cNvPr id="4249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467" y="4078"/>
                      <a:ext cx="130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29" y="0"/>
                        </a:cxn>
                        <a:cxn ang="0">
                          <a:pos x="129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0" h="143">
                          <a:moveTo>
                            <a:pt x="0" y="0"/>
                          </a:moveTo>
                          <a:lnTo>
                            <a:pt x="129" y="0"/>
                          </a:lnTo>
                          <a:lnTo>
                            <a:pt x="129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0" name="Freeform 154"/>
                    <p:cNvSpPr>
                      <a:spLocks/>
                    </p:cNvSpPr>
                    <p:nvPr/>
                  </p:nvSpPr>
                  <p:spPr bwMode="auto">
                    <a:xfrm>
                      <a:off x="467" y="4078"/>
                      <a:ext cx="130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29" y="142"/>
                        </a:cxn>
                        <a:cxn ang="0">
                          <a:pos x="129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0" h="143">
                          <a:moveTo>
                            <a:pt x="0" y="0"/>
                          </a:moveTo>
                          <a:lnTo>
                            <a:pt x="129" y="142"/>
                          </a:lnTo>
                          <a:lnTo>
                            <a:pt x="129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54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596" y="4078"/>
                    <a:ext cx="132" cy="143"/>
                    <a:chOff x="596" y="4078"/>
                    <a:chExt cx="132" cy="143"/>
                  </a:xfrm>
                </p:grpSpPr>
                <p:sp>
                  <p:nvSpPr>
                    <p:cNvPr id="4252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596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0"/>
                        </a:cxn>
                        <a:cxn ang="0">
                          <a:pos x="131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0"/>
                          </a:lnTo>
                          <a:lnTo>
                            <a:pt x="131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3" name="Freeform 157"/>
                    <p:cNvSpPr>
                      <a:spLocks/>
                    </p:cNvSpPr>
                    <p:nvPr/>
                  </p:nvSpPr>
                  <p:spPr bwMode="auto">
                    <a:xfrm>
                      <a:off x="596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142"/>
                        </a:cxn>
                        <a:cxn ang="0">
                          <a:pos x="131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142"/>
                          </a:lnTo>
                          <a:lnTo>
                            <a:pt x="131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57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727" y="4078"/>
                    <a:ext cx="133" cy="143"/>
                    <a:chOff x="727" y="4078"/>
                    <a:chExt cx="133" cy="143"/>
                  </a:xfrm>
                </p:grpSpPr>
                <p:sp>
                  <p:nvSpPr>
                    <p:cNvPr id="425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727" y="4078"/>
                      <a:ext cx="133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2" y="0"/>
                        </a:cxn>
                        <a:cxn ang="0">
                          <a:pos x="132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3" h="143">
                          <a:moveTo>
                            <a:pt x="0" y="0"/>
                          </a:moveTo>
                          <a:lnTo>
                            <a:pt x="132" y="0"/>
                          </a:lnTo>
                          <a:lnTo>
                            <a:pt x="132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6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727" y="4078"/>
                      <a:ext cx="133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2" y="142"/>
                        </a:cxn>
                        <a:cxn ang="0">
                          <a:pos x="132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3" h="143">
                          <a:moveTo>
                            <a:pt x="0" y="0"/>
                          </a:moveTo>
                          <a:lnTo>
                            <a:pt x="132" y="142"/>
                          </a:lnTo>
                          <a:lnTo>
                            <a:pt x="132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60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859" y="4078"/>
                    <a:ext cx="132" cy="143"/>
                    <a:chOff x="859" y="4078"/>
                    <a:chExt cx="132" cy="143"/>
                  </a:xfrm>
                </p:grpSpPr>
                <p:sp>
                  <p:nvSpPr>
                    <p:cNvPr id="4258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859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0"/>
                        </a:cxn>
                        <a:cxn ang="0">
                          <a:pos x="131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0"/>
                          </a:lnTo>
                          <a:lnTo>
                            <a:pt x="131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59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859" y="4078"/>
                      <a:ext cx="132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1" y="142"/>
                        </a:cxn>
                        <a:cxn ang="0">
                          <a:pos x="131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2" h="143">
                          <a:moveTo>
                            <a:pt x="0" y="0"/>
                          </a:moveTo>
                          <a:lnTo>
                            <a:pt x="131" y="142"/>
                          </a:lnTo>
                          <a:lnTo>
                            <a:pt x="131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274" name="Group 178"/>
                <p:cNvGrpSpPr>
                  <a:grpSpLocks/>
                </p:cNvGrpSpPr>
                <p:nvPr/>
              </p:nvGrpSpPr>
              <p:grpSpPr bwMode="auto">
                <a:xfrm>
                  <a:off x="990" y="4078"/>
                  <a:ext cx="528" cy="143"/>
                  <a:chOff x="990" y="4078"/>
                  <a:chExt cx="528" cy="143"/>
                </a:xfrm>
              </p:grpSpPr>
              <p:grpSp>
                <p:nvGrpSpPr>
                  <p:cNvPr id="4264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990" y="4078"/>
                    <a:ext cx="134" cy="143"/>
                    <a:chOff x="990" y="4078"/>
                    <a:chExt cx="134" cy="143"/>
                  </a:xfrm>
                </p:grpSpPr>
                <p:sp>
                  <p:nvSpPr>
                    <p:cNvPr id="4262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990" y="4078"/>
                      <a:ext cx="134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3" y="0"/>
                        </a:cxn>
                        <a:cxn ang="0">
                          <a:pos x="133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4" h="143">
                          <a:moveTo>
                            <a:pt x="0" y="0"/>
                          </a:moveTo>
                          <a:lnTo>
                            <a:pt x="133" y="0"/>
                          </a:lnTo>
                          <a:lnTo>
                            <a:pt x="133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3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990" y="4078"/>
                      <a:ext cx="134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3" y="142"/>
                        </a:cxn>
                        <a:cxn ang="0">
                          <a:pos x="133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4" h="143">
                          <a:moveTo>
                            <a:pt x="0" y="0"/>
                          </a:moveTo>
                          <a:lnTo>
                            <a:pt x="133" y="142"/>
                          </a:lnTo>
                          <a:lnTo>
                            <a:pt x="133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67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1123" y="4078"/>
                    <a:ext cx="131" cy="143"/>
                    <a:chOff x="1123" y="4078"/>
                    <a:chExt cx="131" cy="143"/>
                  </a:xfrm>
                </p:grpSpPr>
                <p:sp>
                  <p:nvSpPr>
                    <p:cNvPr id="4265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12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0"/>
                        </a:cxn>
                        <a:cxn ang="0">
                          <a:pos x="130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0"/>
                          </a:lnTo>
                          <a:lnTo>
                            <a:pt x="130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6" name="Freeform 170"/>
                    <p:cNvSpPr>
                      <a:spLocks/>
                    </p:cNvSpPr>
                    <p:nvPr/>
                  </p:nvSpPr>
                  <p:spPr bwMode="auto">
                    <a:xfrm>
                      <a:off x="112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142"/>
                        </a:cxn>
                        <a:cxn ang="0">
                          <a:pos x="130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142"/>
                          </a:lnTo>
                          <a:lnTo>
                            <a:pt x="130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70" name="Group 174"/>
                  <p:cNvGrpSpPr>
                    <a:grpSpLocks/>
                  </p:cNvGrpSpPr>
                  <p:nvPr/>
                </p:nvGrpSpPr>
                <p:grpSpPr bwMode="auto">
                  <a:xfrm>
                    <a:off x="1253" y="4078"/>
                    <a:ext cx="131" cy="143"/>
                    <a:chOff x="1253" y="4078"/>
                    <a:chExt cx="131" cy="143"/>
                  </a:xfrm>
                </p:grpSpPr>
                <p:sp>
                  <p:nvSpPr>
                    <p:cNvPr id="4268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25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0"/>
                        </a:cxn>
                        <a:cxn ang="0">
                          <a:pos x="130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0"/>
                          </a:lnTo>
                          <a:lnTo>
                            <a:pt x="130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69" name="Freeform 173"/>
                    <p:cNvSpPr>
                      <a:spLocks/>
                    </p:cNvSpPr>
                    <p:nvPr/>
                  </p:nvSpPr>
                  <p:spPr bwMode="auto">
                    <a:xfrm>
                      <a:off x="1253" y="4078"/>
                      <a:ext cx="131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0" y="142"/>
                        </a:cxn>
                        <a:cxn ang="0">
                          <a:pos x="130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1" h="143">
                          <a:moveTo>
                            <a:pt x="0" y="0"/>
                          </a:moveTo>
                          <a:lnTo>
                            <a:pt x="130" y="142"/>
                          </a:lnTo>
                          <a:lnTo>
                            <a:pt x="130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273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1383" y="4078"/>
                    <a:ext cx="135" cy="143"/>
                    <a:chOff x="1383" y="4078"/>
                    <a:chExt cx="135" cy="143"/>
                  </a:xfrm>
                </p:grpSpPr>
                <p:sp>
                  <p:nvSpPr>
                    <p:cNvPr id="4271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383" y="4078"/>
                      <a:ext cx="135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4" y="0"/>
                        </a:cxn>
                        <a:cxn ang="0">
                          <a:pos x="134" y="142"/>
                        </a:cxn>
                        <a:cxn ang="0">
                          <a:pos x="0" y="14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5" h="143">
                          <a:moveTo>
                            <a:pt x="0" y="0"/>
                          </a:moveTo>
                          <a:lnTo>
                            <a:pt x="134" y="0"/>
                          </a:lnTo>
                          <a:lnTo>
                            <a:pt x="134" y="142"/>
                          </a:lnTo>
                          <a:lnTo>
                            <a:pt x="0" y="14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72" name="Freeform 176"/>
                    <p:cNvSpPr>
                      <a:spLocks/>
                    </p:cNvSpPr>
                    <p:nvPr/>
                  </p:nvSpPr>
                  <p:spPr bwMode="auto">
                    <a:xfrm>
                      <a:off x="1383" y="4078"/>
                      <a:ext cx="135" cy="14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4" y="142"/>
                        </a:cxn>
                        <a:cxn ang="0">
                          <a:pos x="134" y="0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135" h="143">
                          <a:moveTo>
                            <a:pt x="0" y="0"/>
                          </a:moveTo>
                          <a:lnTo>
                            <a:pt x="134" y="142"/>
                          </a:lnTo>
                          <a:lnTo>
                            <a:pt x="134" y="0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dist="12700" dir="5400000" algn="ctr" rotWithShape="0">
                        <a:schemeClr val="bg2"/>
                      </a:outerShdw>
                    </a:effec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275" name="Line 179"/>
                <p:cNvSpPr>
                  <a:spLocks noChangeShapeType="1"/>
                </p:cNvSpPr>
                <p:nvPr/>
              </p:nvSpPr>
              <p:spPr bwMode="auto">
                <a:xfrm>
                  <a:off x="793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6" name="Line 180"/>
                <p:cNvSpPr>
                  <a:spLocks noChangeShapeType="1"/>
                </p:cNvSpPr>
                <p:nvPr/>
              </p:nvSpPr>
              <p:spPr bwMode="auto">
                <a:xfrm>
                  <a:off x="1186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7" name="Line 181"/>
                <p:cNvSpPr>
                  <a:spLocks noChangeShapeType="1"/>
                </p:cNvSpPr>
                <p:nvPr/>
              </p:nvSpPr>
              <p:spPr bwMode="auto">
                <a:xfrm>
                  <a:off x="926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8" name="Line 182"/>
                <p:cNvSpPr>
                  <a:spLocks noChangeShapeType="1"/>
                </p:cNvSpPr>
                <p:nvPr/>
              </p:nvSpPr>
              <p:spPr bwMode="auto">
                <a:xfrm>
                  <a:off x="1058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79" name="Line 183"/>
                <p:cNvSpPr>
                  <a:spLocks noChangeShapeType="1"/>
                </p:cNvSpPr>
                <p:nvPr/>
              </p:nvSpPr>
              <p:spPr bwMode="auto">
                <a:xfrm>
                  <a:off x="665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0" name="Line 184"/>
                <p:cNvSpPr>
                  <a:spLocks noChangeShapeType="1"/>
                </p:cNvSpPr>
                <p:nvPr/>
              </p:nvSpPr>
              <p:spPr bwMode="auto">
                <a:xfrm>
                  <a:off x="532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1" name="Line 185"/>
                <p:cNvSpPr>
                  <a:spLocks noChangeShapeType="1"/>
                </p:cNvSpPr>
                <p:nvPr/>
              </p:nvSpPr>
              <p:spPr bwMode="auto">
                <a:xfrm>
                  <a:off x="1320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82" name="Line 186"/>
                <p:cNvSpPr>
                  <a:spLocks noChangeShapeType="1"/>
                </p:cNvSpPr>
                <p:nvPr/>
              </p:nvSpPr>
              <p:spPr bwMode="auto">
                <a:xfrm>
                  <a:off x="1452" y="4082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74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744538"/>
            <a:ext cx="9009062" cy="5175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1055748" name="Group 4"/>
          <p:cNvGrpSpPr>
            <a:grpSpLocks/>
          </p:cNvGrpSpPr>
          <p:nvPr/>
        </p:nvGrpSpPr>
        <p:grpSpPr bwMode="auto">
          <a:xfrm>
            <a:off x="5073650" y="2968625"/>
            <a:ext cx="469900" cy="1704975"/>
            <a:chOff x="2968" y="2063"/>
            <a:chExt cx="232" cy="1017"/>
          </a:xfrm>
        </p:grpSpPr>
        <p:sp>
          <p:nvSpPr>
            <p:cNvPr id="1055749" name="Rectangle 5"/>
            <p:cNvSpPr>
              <a:spLocks noChangeArrowheads="1"/>
            </p:cNvSpPr>
            <p:nvPr/>
          </p:nvSpPr>
          <p:spPr bwMode="auto">
            <a:xfrm>
              <a:off x="2968" y="2128"/>
              <a:ext cx="232" cy="95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50" name="Rectangle 6"/>
            <p:cNvSpPr>
              <a:spLocks noChangeArrowheads="1"/>
            </p:cNvSpPr>
            <p:nvPr/>
          </p:nvSpPr>
          <p:spPr bwMode="auto">
            <a:xfrm rot="16200000">
              <a:off x="2588" y="2465"/>
              <a:ext cx="984" cy="18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800">
                  <a:solidFill>
                    <a:schemeClr val="accent2"/>
                  </a:solidFill>
                </a:rPr>
                <a:t>CO Catalyst</a:t>
              </a:r>
            </a:p>
          </p:txBody>
        </p:sp>
      </p:grpSp>
      <p:grpSp>
        <p:nvGrpSpPr>
          <p:cNvPr id="1055751" name="Group 7"/>
          <p:cNvGrpSpPr>
            <a:grpSpLocks/>
          </p:cNvGrpSpPr>
          <p:nvPr/>
        </p:nvGrpSpPr>
        <p:grpSpPr bwMode="auto">
          <a:xfrm>
            <a:off x="5662613" y="2859088"/>
            <a:ext cx="371475" cy="1771650"/>
            <a:chOff x="3329" y="2049"/>
            <a:chExt cx="219" cy="1080"/>
          </a:xfrm>
        </p:grpSpPr>
        <p:sp>
          <p:nvSpPr>
            <p:cNvPr id="1055752" name="Rectangle 8"/>
            <p:cNvSpPr>
              <a:spLocks noChangeArrowheads="1"/>
            </p:cNvSpPr>
            <p:nvPr/>
          </p:nvSpPr>
          <p:spPr bwMode="auto">
            <a:xfrm>
              <a:off x="3340" y="2115"/>
              <a:ext cx="208" cy="9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53" name="Rectangle 9"/>
            <p:cNvSpPr>
              <a:spLocks noChangeArrowheads="1"/>
            </p:cNvSpPr>
            <p:nvPr/>
          </p:nvSpPr>
          <p:spPr bwMode="auto">
            <a:xfrm rot="16200000">
              <a:off x="2896" y="2482"/>
              <a:ext cx="1080" cy="214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800">
                  <a:solidFill>
                    <a:schemeClr val="accent2"/>
                  </a:solidFill>
                </a:rPr>
                <a:t>SCR Catalyst</a:t>
              </a:r>
            </a:p>
          </p:txBody>
        </p:sp>
      </p:grpSp>
      <p:sp>
        <p:nvSpPr>
          <p:cNvPr id="1055754" name="Rectangle 10"/>
          <p:cNvSpPr>
            <a:spLocks noChangeArrowheads="1"/>
          </p:cNvSpPr>
          <p:nvPr/>
        </p:nvSpPr>
        <p:spPr bwMode="auto">
          <a:xfrm>
            <a:off x="1855788" y="922338"/>
            <a:ext cx="17160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HP Steam Drum</a:t>
            </a:r>
          </a:p>
        </p:txBody>
      </p:sp>
      <p:sp>
        <p:nvSpPr>
          <p:cNvPr id="1055755" name="Rectangle 11"/>
          <p:cNvSpPr>
            <a:spLocks noChangeArrowheads="1"/>
          </p:cNvSpPr>
          <p:nvPr/>
        </p:nvSpPr>
        <p:spPr bwMode="auto">
          <a:xfrm>
            <a:off x="1774825" y="5881688"/>
            <a:ext cx="1809750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solidFill>
                  <a:srgbClr val="CC3300"/>
                </a:solidFill>
              </a:rPr>
              <a:t>HP Boiler #1</a:t>
            </a:r>
          </a:p>
        </p:txBody>
      </p:sp>
      <p:sp>
        <p:nvSpPr>
          <p:cNvPr id="1055756" name="Rectangle 12"/>
          <p:cNvSpPr>
            <a:spLocks noChangeArrowheads="1"/>
          </p:cNvSpPr>
          <p:nvPr/>
        </p:nvSpPr>
        <p:spPr bwMode="auto">
          <a:xfrm>
            <a:off x="4386263" y="5881688"/>
            <a:ext cx="1809750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solidFill>
                  <a:srgbClr val="CC3300"/>
                </a:solidFill>
              </a:rPr>
              <a:t>HP Boiler #2</a:t>
            </a:r>
          </a:p>
        </p:txBody>
      </p:sp>
      <p:sp>
        <p:nvSpPr>
          <p:cNvPr id="1055757" name="Rectangle 13"/>
          <p:cNvSpPr>
            <a:spLocks noChangeArrowheads="1"/>
          </p:cNvSpPr>
          <p:nvPr/>
        </p:nvSpPr>
        <p:spPr bwMode="auto">
          <a:xfrm>
            <a:off x="7897813" y="5881688"/>
            <a:ext cx="1401762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solidFill>
                  <a:srgbClr val="CC3300"/>
                </a:solidFill>
              </a:rPr>
              <a:t>LP Boiler</a:t>
            </a:r>
          </a:p>
        </p:txBody>
      </p:sp>
      <p:sp>
        <p:nvSpPr>
          <p:cNvPr id="1055758" name="Rectangle 14"/>
          <p:cNvSpPr>
            <a:spLocks noChangeArrowheads="1"/>
          </p:cNvSpPr>
          <p:nvPr/>
        </p:nvSpPr>
        <p:spPr bwMode="auto">
          <a:xfrm>
            <a:off x="8824913" y="935038"/>
            <a:ext cx="884237" cy="141605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59" name="Line 15"/>
          <p:cNvSpPr>
            <a:spLocks noChangeShapeType="1"/>
          </p:cNvSpPr>
          <p:nvPr/>
        </p:nvSpPr>
        <p:spPr bwMode="auto">
          <a:xfrm>
            <a:off x="3762375" y="1071563"/>
            <a:ext cx="3127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60" name="Line 16"/>
          <p:cNvSpPr>
            <a:spLocks noChangeShapeType="1"/>
          </p:cNvSpPr>
          <p:nvPr/>
        </p:nvSpPr>
        <p:spPr bwMode="auto">
          <a:xfrm>
            <a:off x="4089400" y="1077913"/>
            <a:ext cx="476250" cy="558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55761" name="Group 17"/>
          <p:cNvGrpSpPr>
            <a:grpSpLocks/>
          </p:cNvGrpSpPr>
          <p:nvPr/>
        </p:nvGrpSpPr>
        <p:grpSpPr bwMode="auto">
          <a:xfrm>
            <a:off x="7340600" y="636588"/>
            <a:ext cx="2379663" cy="1292225"/>
            <a:chOff x="4316" y="428"/>
            <a:chExt cx="1399" cy="868"/>
          </a:xfrm>
        </p:grpSpPr>
        <p:sp>
          <p:nvSpPr>
            <p:cNvPr id="1055762" name="Rectangle 18"/>
            <p:cNvSpPr>
              <a:spLocks noChangeArrowheads="1"/>
            </p:cNvSpPr>
            <p:nvPr/>
          </p:nvSpPr>
          <p:spPr bwMode="auto">
            <a:xfrm>
              <a:off x="4643" y="428"/>
              <a:ext cx="663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Deaerator</a:t>
              </a:r>
            </a:p>
          </p:txBody>
        </p:sp>
        <p:sp>
          <p:nvSpPr>
            <p:cNvPr id="1055763" name="Rectangle 19"/>
            <p:cNvSpPr>
              <a:spLocks noChangeArrowheads="1"/>
            </p:cNvSpPr>
            <p:nvPr/>
          </p:nvSpPr>
          <p:spPr bwMode="auto">
            <a:xfrm>
              <a:off x="4595" y="908"/>
              <a:ext cx="1120" cy="3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LP Steam Drum / DA  Storage</a:t>
              </a:r>
            </a:p>
          </p:txBody>
        </p:sp>
        <p:sp>
          <p:nvSpPr>
            <p:cNvPr id="1055764" name="Line 20"/>
            <p:cNvSpPr>
              <a:spLocks noChangeShapeType="1"/>
            </p:cNvSpPr>
            <p:nvPr/>
          </p:nvSpPr>
          <p:spPr bwMode="auto">
            <a:xfrm>
              <a:off x="4516" y="528"/>
              <a:ext cx="1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5" name="Line 21"/>
            <p:cNvSpPr>
              <a:spLocks noChangeShapeType="1"/>
            </p:cNvSpPr>
            <p:nvPr/>
          </p:nvSpPr>
          <p:spPr bwMode="auto">
            <a:xfrm flipH="1">
              <a:off x="4316" y="532"/>
              <a:ext cx="200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6" name="Line 22"/>
            <p:cNvSpPr>
              <a:spLocks noChangeShapeType="1"/>
            </p:cNvSpPr>
            <p:nvPr/>
          </p:nvSpPr>
          <p:spPr bwMode="auto">
            <a:xfrm>
              <a:off x="4516" y="1008"/>
              <a:ext cx="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767" name="Line 23"/>
            <p:cNvSpPr>
              <a:spLocks noChangeShapeType="1"/>
            </p:cNvSpPr>
            <p:nvPr/>
          </p:nvSpPr>
          <p:spPr bwMode="auto">
            <a:xfrm flipH="1">
              <a:off x="4316" y="1012"/>
              <a:ext cx="200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5768" name="Line 24"/>
          <p:cNvSpPr>
            <a:spLocks noChangeShapeType="1"/>
          </p:cNvSpPr>
          <p:nvPr/>
        </p:nvSpPr>
        <p:spPr bwMode="auto">
          <a:xfrm>
            <a:off x="3517900" y="6072188"/>
            <a:ext cx="312738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69" name="Line 25"/>
          <p:cNvSpPr>
            <a:spLocks noChangeShapeType="1"/>
          </p:cNvSpPr>
          <p:nvPr/>
        </p:nvSpPr>
        <p:spPr bwMode="auto">
          <a:xfrm>
            <a:off x="6129338" y="6072188"/>
            <a:ext cx="150812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0" name="Line 26"/>
          <p:cNvSpPr>
            <a:spLocks noChangeShapeType="1"/>
          </p:cNvSpPr>
          <p:nvPr/>
        </p:nvSpPr>
        <p:spPr bwMode="auto">
          <a:xfrm>
            <a:off x="7599363" y="6072188"/>
            <a:ext cx="312737" cy="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1" name="Line 27"/>
          <p:cNvSpPr>
            <a:spLocks noChangeShapeType="1"/>
          </p:cNvSpPr>
          <p:nvPr/>
        </p:nvSpPr>
        <p:spPr bwMode="auto">
          <a:xfrm flipV="1">
            <a:off x="3843338" y="4994275"/>
            <a:ext cx="885825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2" name="Line 28"/>
          <p:cNvSpPr>
            <a:spLocks noChangeShapeType="1"/>
          </p:cNvSpPr>
          <p:nvPr/>
        </p:nvSpPr>
        <p:spPr bwMode="auto">
          <a:xfrm flipV="1">
            <a:off x="6292850" y="4994275"/>
            <a:ext cx="150813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3" name="Line 29"/>
          <p:cNvSpPr>
            <a:spLocks noChangeShapeType="1"/>
          </p:cNvSpPr>
          <p:nvPr/>
        </p:nvSpPr>
        <p:spPr bwMode="auto">
          <a:xfrm flipH="1" flipV="1">
            <a:off x="7096125" y="4994275"/>
            <a:ext cx="503238" cy="1084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775" name="Rectangle 31"/>
          <p:cNvSpPr>
            <a:spLocks noChangeArrowheads="1"/>
          </p:cNvSpPr>
          <p:nvPr/>
        </p:nvSpPr>
        <p:spPr bwMode="auto">
          <a:xfrm>
            <a:off x="546100" y="1676400"/>
            <a:ext cx="1708150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HRSG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5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5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775" grpId="0" animBg="1" autoUpdateAnimBg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813" y="1023938"/>
            <a:ext cx="8937625" cy="5092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31775"/>
            <a:ext cx="9472613" cy="682625"/>
          </a:xfrm>
          <a:noFill/>
          <a:ln/>
          <a:effectLst>
            <a:outerShdw dist="7184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Thermal NOx  vs.  Temperature</a:t>
            </a:r>
            <a:endParaRPr lang="en-US"/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6445250" y="6254750"/>
            <a:ext cx="3359150" cy="36353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800">
                <a:solidFill>
                  <a:schemeClr val="tx2"/>
                </a:solidFill>
              </a:rPr>
              <a:t>Graphic Courtesy of Coen</a:t>
            </a: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00300" y="228600"/>
            <a:ext cx="6019800" cy="69850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28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COMBUSTION MODIFICATION</a:t>
            </a:r>
          </a:p>
        </p:txBody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600200"/>
            <a:ext cx="9258300" cy="50593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0" u="sng">
                <a:solidFill>
                  <a:srgbClr val="FF3399"/>
                </a:solidFill>
              </a:rPr>
              <a:t>NOx FORMATION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000"/>
              <a:t>	</a:t>
            </a:r>
            <a:r>
              <a:rPr lang="en-US" sz="2200"/>
              <a:t>N + O 			NO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200"/>
              <a:t>	N + OH			NO + H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20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400" b="0" u="sng">
                <a:solidFill>
                  <a:srgbClr val="33CC33"/>
                </a:solidFill>
              </a:rPr>
              <a:t>NOx REDUCTION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000"/>
              <a:t>	</a:t>
            </a:r>
            <a:r>
              <a:rPr lang="en-US" sz="2400"/>
              <a:t>CH + NO 		HCN + O</a:t>
            </a:r>
            <a:r>
              <a:rPr lang="en-US" sz="2400" baseline="-25000"/>
              <a:t>2 (Reversible)</a:t>
            </a:r>
            <a:endParaRPr lang="en-US" sz="2400"/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/>
              <a:t>	CH</a:t>
            </a:r>
            <a:r>
              <a:rPr lang="en-US" sz="2400" baseline="-25000"/>
              <a:t>2</a:t>
            </a:r>
            <a:r>
              <a:rPr lang="en-US" sz="2400"/>
              <a:t> + NO		HCN + OH </a:t>
            </a:r>
            <a:r>
              <a:rPr lang="en-US" sz="2400" baseline="-25000"/>
              <a:t>(Reversible)</a:t>
            </a:r>
            <a:endParaRPr lang="en-US" sz="2400"/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/>
              <a:t>	C + NO			CN + O</a:t>
            </a:r>
            <a:r>
              <a:rPr lang="en-US" sz="2400" baseline="-25000"/>
              <a:t>2</a:t>
            </a:r>
            <a:endParaRPr lang="en-US" sz="2400"/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/>
              <a:t>	NH</a:t>
            </a:r>
            <a:r>
              <a:rPr lang="en-US" sz="2400" baseline="-25000"/>
              <a:t>i</a:t>
            </a:r>
            <a:r>
              <a:rPr lang="en-US" sz="2400"/>
              <a:t> + NO		N</a:t>
            </a:r>
            <a:r>
              <a:rPr lang="en-US" sz="2400" baseline="-25000"/>
              <a:t>2</a:t>
            </a:r>
            <a:r>
              <a:rPr lang="en-US" sz="2400"/>
              <a:t> + H</a:t>
            </a:r>
            <a:r>
              <a:rPr lang="en-US" sz="2400" baseline="-25000"/>
              <a:t>2</a:t>
            </a:r>
            <a:r>
              <a:rPr lang="en-US" sz="2400"/>
              <a:t>O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en-US" sz="2400" b="0" i="1">
              <a:solidFill>
                <a:srgbClr val="C0C0C0"/>
              </a:solidFill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sz="1800" b="0">
                <a:solidFill>
                  <a:srgbClr val="FF9900"/>
                </a:solidFill>
              </a:rPr>
              <a:t>THESE NOx REDUCTANTS ARE FORMED BY PARTIAL COMBUSTION IN A REDUCING ATMOSPHERE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sz="1800" b="0">
                <a:solidFill>
                  <a:srgbClr val="FF9900"/>
                </a:solidFill>
              </a:rPr>
              <a:t>THE INTERMEDIATE SPECIES, HCN &amp; CN, ARE CONVERTED TO N2, CO2 &amp; H2O IN THE FINAL BURNOUT ZONE</a:t>
            </a:r>
            <a:r>
              <a:rPr lang="en-US" sz="1800" b="0" i="1">
                <a:solidFill>
                  <a:srgbClr val="C0C0C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endParaRPr lang="en-US" sz="2400" b="0" u="sng">
              <a:solidFill>
                <a:srgbClr val="C0C0C0"/>
              </a:solidFill>
            </a:endParaRP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000"/>
          </a:p>
        </p:txBody>
      </p:sp>
      <p:sp>
        <p:nvSpPr>
          <p:cNvPr id="1028100" name="Line 4"/>
          <p:cNvSpPr>
            <a:spLocks noChangeShapeType="1"/>
          </p:cNvSpPr>
          <p:nvPr/>
        </p:nvSpPr>
        <p:spPr bwMode="auto">
          <a:xfrm>
            <a:off x="2914650" y="22860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1" name="Line 5"/>
          <p:cNvSpPr>
            <a:spLocks noChangeShapeType="1"/>
          </p:cNvSpPr>
          <p:nvPr/>
        </p:nvSpPr>
        <p:spPr bwMode="auto">
          <a:xfrm>
            <a:off x="2657475" y="2362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2" name="Line 6"/>
          <p:cNvSpPr>
            <a:spLocks noChangeShapeType="1"/>
          </p:cNvSpPr>
          <p:nvPr/>
        </p:nvSpPr>
        <p:spPr bwMode="auto">
          <a:xfrm>
            <a:off x="2914650" y="26670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3" name="Line 7"/>
          <p:cNvSpPr>
            <a:spLocks noChangeShapeType="1"/>
          </p:cNvSpPr>
          <p:nvPr/>
        </p:nvSpPr>
        <p:spPr bwMode="auto">
          <a:xfrm>
            <a:off x="2914650" y="38100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4" name="Line 8"/>
          <p:cNvSpPr>
            <a:spLocks noChangeShapeType="1"/>
          </p:cNvSpPr>
          <p:nvPr/>
        </p:nvSpPr>
        <p:spPr bwMode="auto">
          <a:xfrm>
            <a:off x="2914650" y="42672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5" name="Line 9"/>
          <p:cNvSpPr>
            <a:spLocks noChangeShapeType="1"/>
          </p:cNvSpPr>
          <p:nvPr/>
        </p:nvSpPr>
        <p:spPr bwMode="auto">
          <a:xfrm>
            <a:off x="2914650" y="46482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106" name="Line 10"/>
          <p:cNvSpPr>
            <a:spLocks noChangeShapeType="1"/>
          </p:cNvSpPr>
          <p:nvPr/>
        </p:nvSpPr>
        <p:spPr bwMode="auto">
          <a:xfrm>
            <a:off x="2933700" y="50292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PROMPT NOx</a:t>
            </a:r>
          </a:p>
        </p:txBody>
      </p:sp>
      <p:sp>
        <p:nvSpPr>
          <p:cNvPr id="1029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7463" y="1622425"/>
            <a:ext cx="7772400" cy="5083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Rapid Formation  &lt;1ms.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Little affect from temperature.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Presence of CHi &amp; HCN during initial combustion can contribute to prompt NOx formation in an oxidizing environment, but will inhibit NOx formation in a reducing environment.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Presence of C &amp; NHi in initial combustion process reduces the formation of prompt NOx.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Reactor combustion is controlled to a stoichiometry &lt;.6 and a temperature &lt;2400F.</a:t>
            </a: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14500" y="228600"/>
            <a:ext cx="7543800" cy="850900"/>
          </a:xfrm>
        </p:spPr>
        <p:txBody>
          <a:bodyPr/>
          <a:lstStyle/>
          <a:p>
            <a:r>
              <a:rPr lang="en-US"/>
              <a:t>PROMPT NOx</a:t>
            </a:r>
          </a:p>
        </p:txBody>
      </p:sp>
      <p:sp>
        <p:nvSpPr>
          <p:cNvPr id="1030147" name="Text Box 3"/>
          <p:cNvSpPr txBox="1">
            <a:spLocks noChangeArrowheads="1"/>
          </p:cNvSpPr>
          <p:nvPr/>
        </p:nvSpPr>
        <p:spPr bwMode="auto">
          <a:xfrm>
            <a:off x="8829675" y="5334000"/>
            <a:ext cx="600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N2</a:t>
            </a:r>
          </a:p>
        </p:txBody>
      </p:sp>
      <p:sp>
        <p:nvSpPr>
          <p:cNvPr id="1030148" name="Text Box 4"/>
          <p:cNvSpPr txBox="1">
            <a:spLocks noChangeArrowheads="1"/>
          </p:cNvSpPr>
          <p:nvPr/>
        </p:nvSpPr>
        <p:spPr bwMode="auto">
          <a:xfrm>
            <a:off x="1028700" y="5334000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HCN</a:t>
            </a:r>
          </a:p>
        </p:txBody>
      </p:sp>
      <p:sp>
        <p:nvSpPr>
          <p:cNvPr id="1030149" name="Text Box 5"/>
          <p:cNvSpPr txBox="1">
            <a:spLocks noChangeArrowheads="1"/>
          </p:cNvSpPr>
          <p:nvPr/>
        </p:nvSpPr>
        <p:spPr bwMode="auto">
          <a:xfrm>
            <a:off x="2657475" y="3581400"/>
            <a:ext cx="600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+C</a:t>
            </a:r>
          </a:p>
        </p:txBody>
      </p:sp>
      <p:sp>
        <p:nvSpPr>
          <p:cNvPr id="1030150" name="Text Box 6"/>
          <p:cNvSpPr txBox="1">
            <a:spLocks noChangeArrowheads="1"/>
          </p:cNvSpPr>
          <p:nvPr/>
        </p:nvSpPr>
        <p:spPr bwMode="auto">
          <a:xfrm>
            <a:off x="3257550" y="40386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CN</a:t>
            </a:r>
          </a:p>
        </p:txBody>
      </p:sp>
      <p:sp>
        <p:nvSpPr>
          <p:cNvPr id="1030151" name="Text Box 7"/>
          <p:cNvSpPr txBox="1">
            <a:spLocks noChangeArrowheads="1"/>
          </p:cNvSpPr>
          <p:nvPr/>
        </p:nvSpPr>
        <p:spPr bwMode="auto">
          <a:xfrm>
            <a:off x="1285875" y="3048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NO</a:t>
            </a:r>
          </a:p>
        </p:txBody>
      </p:sp>
      <p:sp>
        <p:nvSpPr>
          <p:cNvPr id="1030152" name="Text Box 8"/>
          <p:cNvSpPr txBox="1">
            <a:spLocks noChangeArrowheads="1"/>
          </p:cNvSpPr>
          <p:nvPr/>
        </p:nvSpPr>
        <p:spPr bwMode="auto">
          <a:xfrm>
            <a:off x="1971675" y="5257800"/>
            <a:ext cx="685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+O</a:t>
            </a:r>
          </a:p>
        </p:txBody>
      </p:sp>
      <p:sp>
        <p:nvSpPr>
          <p:cNvPr id="1030153" name="Text Box 9"/>
          <p:cNvSpPr txBox="1">
            <a:spLocks noChangeArrowheads="1"/>
          </p:cNvSpPr>
          <p:nvPr/>
        </p:nvSpPr>
        <p:spPr bwMode="auto">
          <a:xfrm>
            <a:off x="2828925" y="5334000"/>
            <a:ext cx="94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NCO</a:t>
            </a:r>
          </a:p>
        </p:txBody>
      </p:sp>
      <p:sp>
        <p:nvSpPr>
          <p:cNvPr id="1030154" name="Text Box 10"/>
          <p:cNvSpPr txBox="1">
            <a:spLocks noChangeArrowheads="1"/>
          </p:cNvSpPr>
          <p:nvPr/>
        </p:nvSpPr>
        <p:spPr bwMode="auto">
          <a:xfrm>
            <a:off x="6772275" y="5334000"/>
            <a:ext cx="94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/>
              <a:t>NH</a:t>
            </a:r>
            <a:r>
              <a:rPr lang="en-US" sz="1800" b="0" baseline="-25000"/>
              <a:t>i</a:t>
            </a:r>
          </a:p>
        </p:txBody>
      </p:sp>
      <p:sp>
        <p:nvSpPr>
          <p:cNvPr id="1030155" name="Text Box 11"/>
          <p:cNvSpPr txBox="1">
            <a:spLocks noChangeArrowheads="1"/>
          </p:cNvSpPr>
          <p:nvPr/>
        </p:nvSpPr>
        <p:spPr bwMode="auto">
          <a:xfrm>
            <a:off x="1885950" y="4114800"/>
            <a:ext cx="857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+CH</a:t>
            </a:r>
            <a:r>
              <a:rPr lang="en-US" sz="1600" b="0" baseline="-25000"/>
              <a:t>2</a:t>
            </a:r>
          </a:p>
        </p:txBody>
      </p:sp>
      <p:sp>
        <p:nvSpPr>
          <p:cNvPr id="1030156" name="Line 12"/>
          <p:cNvSpPr>
            <a:spLocks noChangeShapeType="1"/>
          </p:cNvSpPr>
          <p:nvPr/>
        </p:nvSpPr>
        <p:spPr bwMode="auto">
          <a:xfrm>
            <a:off x="942975" y="4800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57" name="Line 13"/>
          <p:cNvSpPr>
            <a:spLocks noChangeShapeType="1"/>
          </p:cNvSpPr>
          <p:nvPr/>
        </p:nvSpPr>
        <p:spPr bwMode="auto">
          <a:xfrm>
            <a:off x="3857625" y="55626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58" name="Text Box 14"/>
          <p:cNvSpPr txBox="1">
            <a:spLocks noChangeArrowheads="1"/>
          </p:cNvSpPr>
          <p:nvPr/>
        </p:nvSpPr>
        <p:spPr bwMode="auto">
          <a:xfrm>
            <a:off x="6000750" y="5181600"/>
            <a:ext cx="942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+H</a:t>
            </a:r>
          </a:p>
        </p:txBody>
      </p:sp>
      <p:sp>
        <p:nvSpPr>
          <p:cNvPr id="1030159" name="Line 15"/>
          <p:cNvSpPr>
            <a:spLocks noChangeShapeType="1"/>
          </p:cNvSpPr>
          <p:nvPr/>
        </p:nvSpPr>
        <p:spPr bwMode="auto">
          <a:xfrm>
            <a:off x="1714500" y="5562600"/>
            <a:ext cx="1200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0" name="Text Box 16"/>
          <p:cNvSpPr txBox="1">
            <a:spLocks noChangeArrowheads="1"/>
          </p:cNvSpPr>
          <p:nvPr/>
        </p:nvSpPr>
        <p:spPr bwMode="auto">
          <a:xfrm>
            <a:off x="1714500" y="5791200"/>
            <a:ext cx="1028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/>
              <a:t>+OH</a:t>
            </a:r>
          </a:p>
        </p:txBody>
      </p:sp>
      <p:sp>
        <p:nvSpPr>
          <p:cNvPr id="1030161" name="Text Box 17"/>
          <p:cNvSpPr txBox="1">
            <a:spLocks noChangeArrowheads="1"/>
          </p:cNvSpPr>
          <p:nvPr/>
        </p:nvSpPr>
        <p:spPr bwMode="auto">
          <a:xfrm>
            <a:off x="4029075" y="4419600"/>
            <a:ext cx="9429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+H</a:t>
            </a:r>
            <a:r>
              <a:rPr lang="en-US" sz="1600" b="0" baseline="-25000"/>
              <a:t>2</a:t>
            </a:r>
            <a:r>
              <a:rPr lang="en-US" sz="1600" b="0"/>
              <a:t>0</a:t>
            </a:r>
          </a:p>
        </p:txBody>
      </p:sp>
      <p:sp>
        <p:nvSpPr>
          <p:cNvPr id="1030162" name="Text Box 18"/>
          <p:cNvSpPr txBox="1">
            <a:spLocks noChangeArrowheads="1"/>
          </p:cNvSpPr>
          <p:nvPr/>
        </p:nvSpPr>
        <p:spPr bwMode="auto">
          <a:xfrm>
            <a:off x="4972050" y="5334000"/>
            <a:ext cx="1114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HNCO</a:t>
            </a:r>
          </a:p>
        </p:txBody>
      </p:sp>
      <p:sp>
        <p:nvSpPr>
          <p:cNvPr id="1030163" name="Text Box 19"/>
          <p:cNvSpPr txBox="1">
            <a:spLocks noChangeArrowheads="1"/>
          </p:cNvSpPr>
          <p:nvPr/>
        </p:nvSpPr>
        <p:spPr bwMode="auto">
          <a:xfrm>
            <a:off x="7458075" y="5181600"/>
            <a:ext cx="8572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+NO</a:t>
            </a:r>
          </a:p>
        </p:txBody>
      </p:sp>
      <p:sp>
        <p:nvSpPr>
          <p:cNvPr id="1030164" name="Line 20"/>
          <p:cNvSpPr>
            <a:spLocks noChangeShapeType="1"/>
          </p:cNvSpPr>
          <p:nvPr/>
        </p:nvSpPr>
        <p:spPr bwMode="auto">
          <a:xfrm>
            <a:off x="6000750" y="5486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5" name="Line 21"/>
          <p:cNvSpPr>
            <a:spLocks noChangeShapeType="1"/>
          </p:cNvSpPr>
          <p:nvPr/>
        </p:nvSpPr>
        <p:spPr bwMode="auto">
          <a:xfrm>
            <a:off x="7286625" y="5486400"/>
            <a:ext cx="1543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6" name="Line 22"/>
          <p:cNvSpPr>
            <a:spLocks noChangeShapeType="1"/>
          </p:cNvSpPr>
          <p:nvPr/>
        </p:nvSpPr>
        <p:spPr bwMode="auto">
          <a:xfrm>
            <a:off x="1800225" y="3352800"/>
            <a:ext cx="1457325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7" name="Line 23"/>
          <p:cNvSpPr>
            <a:spLocks noChangeShapeType="1"/>
          </p:cNvSpPr>
          <p:nvPr/>
        </p:nvSpPr>
        <p:spPr bwMode="auto">
          <a:xfrm>
            <a:off x="3686175" y="4343400"/>
            <a:ext cx="17145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68" name="Text Box 24"/>
          <p:cNvSpPr txBox="1">
            <a:spLocks noChangeArrowheads="1"/>
          </p:cNvSpPr>
          <p:nvPr/>
        </p:nvSpPr>
        <p:spPr bwMode="auto">
          <a:xfrm>
            <a:off x="342900" y="3505200"/>
            <a:ext cx="11144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+CH</a:t>
            </a:r>
            <a:r>
              <a:rPr lang="en-US" sz="1600" b="0" baseline="-25000"/>
              <a:t>3</a:t>
            </a:r>
          </a:p>
        </p:txBody>
      </p:sp>
      <p:sp>
        <p:nvSpPr>
          <p:cNvPr id="1030169" name="Text Box 25"/>
          <p:cNvSpPr txBox="1">
            <a:spLocks noChangeArrowheads="1"/>
          </p:cNvSpPr>
          <p:nvPr/>
        </p:nvSpPr>
        <p:spPr bwMode="auto">
          <a:xfrm>
            <a:off x="600075" y="4038600"/>
            <a:ext cx="1200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</a:t>
            </a:r>
            <a:r>
              <a:rPr lang="en-US" sz="1800" b="0" baseline="-25000"/>
              <a:t>2</a:t>
            </a:r>
            <a:r>
              <a:rPr lang="en-US" sz="1800" b="0"/>
              <a:t>CN</a:t>
            </a:r>
          </a:p>
        </p:txBody>
      </p:sp>
      <p:sp>
        <p:nvSpPr>
          <p:cNvPr id="1030170" name="Line 26"/>
          <p:cNvSpPr>
            <a:spLocks noChangeShapeType="1"/>
          </p:cNvSpPr>
          <p:nvPr/>
        </p:nvSpPr>
        <p:spPr bwMode="auto">
          <a:xfrm flipH="1">
            <a:off x="1200150" y="3352800"/>
            <a:ext cx="257175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1" name="Line 27"/>
          <p:cNvSpPr>
            <a:spLocks noChangeShapeType="1"/>
          </p:cNvSpPr>
          <p:nvPr/>
        </p:nvSpPr>
        <p:spPr bwMode="auto">
          <a:xfrm>
            <a:off x="1200150" y="4419600"/>
            <a:ext cx="17145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2" name="Line 28"/>
          <p:cNvSpPr>
            <a:spLocks noChangeShapeType="1"/>
          </p:cNvSpPr>
          <p:nvPr/>
        </p:nvSpPr>
        <p:spPr bwMode="auto">
          <a:xfrm>
            <a:off x="1628775" y="3352800"/>
            <a:ext cx="3429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3" name="Line 29"/>
          <p:cNvSpPr>
            <a:spLocks noChangeShapeType="1"/>
          </p:cNvSpPr>
          <p:nvPr/>
        </p:nvSpPr>
        <p:spPr bwMode="auto">
          <a:xfrm flipH="1">
            <a:off x="1457325" y="4495800"/>
            <a:ext cx="51435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4" name="Text Box 30"/>
          <p:cNvSpPr txBox="1">
            <a:spLocks noChangeArrowheads="1"/>
          </p:cNvSpPr>
          <p:nvPr/>
        </p:nvSpPr>
        <p:spPr bwMode="auto">
          <a:xfrm>
            <a:off x="4714875" y="3886200"/>
            <a:ext cx="10287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+NHi</a:t>
            </a:r>
          </a:p>
        </p:txBody>
      </p:sp>
      <p:sp>
        <p:nvSpPr>
          <p:cNvPr id="1030175" name="Line 31"/>
          <p:cNvSpPr>
            <a:spLocks noChangeShapeType="1"/>
          </p:cNvSpPr>
          <p:nvPr/>
        </p:nvSpPr>
        <p:spPr bwMode="auto">
          <a:xfrm>
            <a:off x="1971675" y="3200400"/>
            <a:ext cx="6943725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6" name="Text Box 32"/>
          <p:cNvSpPr txBox="1">
            <a:spLocks noChangeArrowheads="1"/>
          </p:cNvSpPr>
          <p:nvPr/>
        </p:nvSpPr>
        <p:spPr bwMode="auto">
          <a:xfrm>
            <a:off x="3086100" y="2057400"/>
            <a:ext cx="9429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NO</a:t>
            </a:r>
            <a:r>
              <a:rPr lang="en-US" sz="1800" b="0" baseline="-25000"/>
              <a:t>2</a:t>
            </a:r>
          </a:p>
        </p:txBody>
      </p:sp>
      <p:sp>
        <p:nvSpPr>
          <p:cNvPr id="1030177" name="Text Box 33"/>
          <p:cNvSpPr txBox="1">
            <a:spLocks noChangeArrowheads="1"/>
          </p:cNvSpPr>
          <p:nvPr/>
        </p:nvSpPr>
        <p:spPr bwMode="auto">
          <a:xfrm>
            <a:off x="1800225" y="2133600"/>
            <a:ext cx="9429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O2, H2O</a:t>
            </a:r>
          </a:p>
        </p:txBody>
      </p:sp>
      <p:sp>
        <p:nvSpPr>
          <p:cNvPr id="1030178" name="Line 34"/>
          <p:cNvSpPr>
            <a:spLocks noChangeShapeType="1"/>
          </p:cNvSpPr>
          <p:nvPr/>
        </p:nvSpPr>
        <p:spPr bwMode="auto">
          <a:xfrm flipH="1">
            <a:off x="1628775" y="2286000"/>
            <a:ext cx="1628775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79" name="Text Box 35"/>
          <p:cNvSpPr txBox="1">
            <a:spLocks noChangeArrowheads="1"/>
          </p:cNvSpPr>
          <p:nvPr/>
        </p:nvSpPr>
        <p:spPr bwMode="auto">
          <a:xfrm>
            <a:off x="2743200" y="5791200"/>
            <a:ext cx="10287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HOCN</a:t>
            </a:r>
          </a:p>
        </p:txBody>
      </p:sp>
      <p:sp>
        <p:nvSpPr>
          <p:cNvPr id="1030180" name="Text Box 36"/>
          <p:cNvSpPr txBox="1">
            <a:spLocks noChangeArrowheads="1"/>
          </p:cNvSpPr>
          <p:nvPr/>
        </p:nvSpPr>
        <p:spPr bwMode="auto">
          <a:xfrm>
            <a:off x="4029075" y="5791200"/>
            <a:ext cx="7715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H</a:t>
            </a:r>
          </a:p>
        </p:txBody>
      </p:sp>
      <p:sp>
        <p:nvSpPr>
          <p:cNvPr id="1030181" name="Line 37"/>
          <p:cNvSpPr>
            <a:spLocks noChangeShapeType="1"/>
          </p:cNvSpPr>
          <p:nvPr/>
        </p:nvSpPr>
        <p:spPr bwMode="auto">
          <a:xfrm flipV="1">
            <a:off x="3771900" y="5638800"/>
            <a:ext cx="1285875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0182" name="Line 38"/>
          <p:cNvSpPr>
            <a:spLocks noChangeShapeType="1"/>
          </p:cNvSpPr>
          <p:nvPr/>
        </p:nvSpPr>
        <p:spPr bwMode="auto">
          <a:xfrm>
            <a:off x="1628775" y="5638800"/>
            <a:ext cx="12001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63500"/>
            <a:ext cx="9555162" cy="1293813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NOx  Production vs. Air/Fuel Ratio</a:t>
            </a:r>
            <a:endParaRPr lang="en-US"/>
          </a:p>
        </p:txBody>
      </p:sp>
      <p:pic>
        <p:nvPicPr>
          <p:cNvPr id="13107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175" y="1550988"/>
            <a:ext cx="8142288" cy="4365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6475413" y="6149975"/>
            <a:ext cx="3359150" cy="36353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800">
                <a:solidFill>
                  <a:schemeClr val="tx2"/>
                </a:solidFill>
              </a:rPr>
              <a:t>Graphic Courtesy of Coen</a:t>
            </a:r>
            <a:endParaRPr lang="en-US" sz="1800" i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Industry Burner Definitions</a:t>
            </a:r>
            <a:endParaRPr lang="en-US"/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524000"/>
            <a:ext cx="7772400" cy="4702175"/>
          </a:xfrm>
          <a:noFill/>
          <a:ln/>
          <a:effectLst>
            <a:outerShdw dist="56796" dir="3806097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Modern conventional burners</a:t>
            </a:r>
          </a:p>
          <a:p>
            <a:pPr lvl="1"/>
            <a:r>
              <a:rPr lang="en-US"/>
              <a:t>NOx less than 80 ppm (&lt;0.1 lb/MMBtu)</a:t>
            </a:r>
          </a:p>
          <a:p>
            <a:r>
              <a:rPr lang="en-US"/>
              <a:t>Low-NOx burners</a:t>
            </a:r>
          </a:p>
          <a:p>
            <a:pPr lvl="1"/>
            <a:r>
              <a:rPr lang="en-US"/>
              <a:t>NOx less than 30 ppm </a:t>
            </a:r>
          </a:p>
          <a:p>
            <a:pPr lvl="1">
              <a:buFont typeface="Symbol" pitchFamily="18" charset="2"/>
              <a:buNone/>
            </a:pPr>
            <a:r>
              <a:rPr lang="en-US"/>
              <a:t>(&lt;0.04 lb/MMBtu)</a:t>
            </a:r>
          </a:p>
          <a:p>
            <a:r>
              <a:rPr lang="en-US"/>
              <a:t>Ultra Low-NOx burners</a:t>
            </a:r>
          </a:p>
          <a:p>
            <a:pPr lvl="1"/>
            <a:r>
              <a:rPr lang="en-US"/>
              <a:t>9 ppm NOx </a:t>
            </a:r>
          </a:p>
          <a:p>
            <a:pPr lvl="1">
              <a:buFont typeface="Symbol" pitchFamily="18" charset="2"/>
              <a:buNone/>
            </a:pPr>
            <a:r>
              <a:rPr lang="en-US"/>
              <a:t>(&lt;0.01 lb/MMBtu)</a:t>
            </a:r>
          </a:p>
        </p:txBody>
      </p:sp>
      <p:pic>
        <p:nvPicPr>
          <p:cNvPr id="323643" name="Picture 59" descr="Coen DA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925763"/>
            <a:ext cx="4724400" cy="34051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970" name="Picture 2" descr="DSCN37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72725" cy="6915150"/>
          </a:xfrm>
          <a:prstGeom prst="rect">
            <a:avLst/>
          </a:prstGeom>
          <a:noFill/>
        </p:spPr>
      </p:pic>
      <p:sp>
        <p:nvSpPr>
          <p:cNvPr id="851971" name="Rectangle 3"/>
          <p:cNvSpPr>
            <a:spLocks noChangeArrowheads="1"/>
          </p:cNvSpPr>
          <p:nvPr/>
        </p:nvSpPr>
        <p:spPr bwMode="auto">
          <a:xfrm>
            <a:off x="1112838" y="5791200"/>
            <a:ext cx="3825875" cy="636588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FGR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973138"/>
            <a:ext cx="8912225" cy="5764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37924" name="Rectangle 4"/>
          <p:cNvSpPr>
            <a:spLocks noGrp="1" noChangeArrowheads="1"/>
          </p:cNvSpPr>
          <p:nvPr>
            <p:ph type="title"/>
          </p:nvPr>
        </p:nvSpPr>
        <p:spPr>
          <a:xfrm>
            <a:off x="1347788" y="74613"/>
            <a:ext cx="7456487" cy="942975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 i="0"/>
              <a:t>Flue Gas Recirculation  (FGR)</a:t>
            </a:r>
            <a:endParaRPr lang="en-US" sz="4000"/>
          </a:p>
        </p:txBody>
      </p:sp>
      <p:pic>
        <p:nvPicPr>
          <p:cNvPr id="337925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9825" y="5111750"/>
            <a:ext cx="1495425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7926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0938" y="5540375"/>
            <a:ext cx="1481137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0"/>
            <a:ext cx="102108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5562600"/>
            <a:ext cx="7086600" cy="83820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Flue Gas Recirculation  (FGR)</a:t>
            </a:r>
            <a:endParaRPr lang="en-US" sz="3600"/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1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Flue Gas Recirculation  (FGR)</a:t>
            </a:r>
            <a:endParaRPr lang="en-US" sz="3600"/>
          </a:p>
        </p:txBody>
      </p:sp>
      <p:graphicFrame>
        <p:nvGraphicFramePr>
          <p:cNvPr id="114893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12913" y="1497013"/>
          <a:ext cx="6919912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77" name="Clip" r:id="rId4" imgW="8942857" imgH="6076190" progId="">
                  <p:embed/>
                </p:oleObj>
              </mc:Choice>
              <mc:Fallback>
                <p:oleObj name="Clip" r:id="rId4" imgW="8942857" imgH="607619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3" y="1497013"/>
                        <a:ext cx="6919912" cy="4702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8934" name="Line 6"/>
          <p:cNvSpPr>
            <a:spLocks noChangeShapeType="1"/>
          </p:cNvSpPr>
          <p:nvPr/>
        </p:nvSpPr>
        <p:spPr bwMode="auto">
          <a:xfrm flipH="1" flipV="1">
            <a:off x="2895600" y="1981200"/>
            <a:ext cx="9525" cy="1619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5" name="Line 7"/>
          <p:cNvSpPr>
            <a:spLocks noChangeShapeType="1"/>
          </p:cNvSpPr>
          <p:nvPr/>
        </p:nvSpPr>
        <p:spPr bwMode="auto">
          <a:xfrm flipH="1" flipV="1">
            <a:off x="2657475" y="1943100"/>
            <a:ext cx="190500" cy="127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6" name="Line 8"/>
          <p:cNvSpPr>
            <a:spLocks noChangeShapeType="1"/>
          </p:cNvSpPr>
          <p:nvPr/>
        </p:nvSpPr>
        <p:spPr bwMode="auto">
          <a:xfrm>
            <a:off x="2076450" y="2276475"/>
            <a:ext cx="0" cy="9207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7" name="Line 9"/>
          <p:cNvSpPr>
            <a:spLocks noChangeShapeType="1"/>
          </p:cNvSpPr>
          <p:nvPr/>
        </p:nvSpPr>
        <p:spPr bwMode="auto">
          <a:xfrm>
            <a:off x="2917825" y="4400550"/>
            <a:ext cx="733425" cy="1714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8939" name="Line 11"/>
          <p:cNvSpPr>
            <a:spLocks noChangeShapeType="1"/>
          </p:cNvSpPr>
          <p:nvPr/>
        </p:nvSpPr>
        <p:spPr bwMode="auto">
          <a:xfrm>
            <a:off x="4794250" y="4838700"/>
            <a:ext cx="733425" cy="1714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7874" name="Picture 2" descr="DSCN37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10372725" cy="6915150"/>
          </a:xfrm>
          <a:prstGeom prst="rect">
            <a:avLst/>
          </a:prstGeom>
          <a:noFill/>
        </p:spPr>
      </p:pic>
      <p:sp>
        <p:nvSpPr>
          <p:cNvPr id="847876" name="Rectangle 4"/>
          <p:cNvSpPr>
            <a:spLocks noChangeArrowheads="1"/>
          </p:cNvSpPr>
          <p:nvPr/>
        </p:nvSpPr>
        <p:spPr bwMode="auto">
          <a:xfrm>
            <a:off x="7162800" y="5032375"/>
            <a:ext cx="2613025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Boilers &amp; 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876" grpId="0" animBg="1" autoUpdateAnimBg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098" name="Picture 1026" descr="DSCN11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</p:spPr>
      </p:pic>
      <p:sp>
        <p:nvSpPr>
          <p:cNvPr id="644099" name="Rectangle 1027"/>
          <p:cNvSpPr>
            <a:spLocks noChangeArrowheads="1"/>
          </p:cNvSpPr>
          <p:nvPr/>
        </p:nvSpPr>
        <p:spPr bwMode="auto">
          <a:xfrm>
            <a:off x="533400" y="5181600"/>
            <a:ext cx="3171825" cy="1123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FGR : Flue Gas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Recirculation</a:t>
            </a:r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162300" y="228600"/>
            <a:ext cx="3810000" cy="75565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28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FGR BURNERS</a:t>
            </a:r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447800"/>
            <a:ext cx="4119562" cy="4702175"/>
          </a:xfrm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en-US" sz="2000" b="0">
                <a:solidFill>
                  <a:srgbClr val="FF3399"/>
                </a:solidFill>
              </a:rPr>
              <a:t>FEATURES</a:t>
            </a:r>
          </a:p>
          <a:p>
            <a:endParaRPr lang="en-US" sz="2000"/>
          </a:p>
          <a:p>
            <a:r>
              <a:rPr lang="en-US" sz="2000"/>
              <a:t>CAN USE FGR FLOWS AS HIGH AS 40% OF THE TOTAL STACK EFFLUENT</a:t>
            </a:r>
          </a:p>
          <a:p>
            <a:pPr>
              <a:buFont typeface="Symbol" pitchFamily="18" charset="2"/>
              <a:buNone/>
            </a:pPr>
            <a:endParaRPr lang="en-US" sz="2000"/>
          </a:p>
          <a:p>
            <a:r>
              <a:rPr lang="en-US" sz="2000"/>
              <a:t>SOME SYSTEMS OPERATE VERY CLOSE TO THE LIMITS OF FLAMABILITY</a:t>
            </a:r>
          </a:p>
          <a:p>
            <a:endParaRPr lang="en-US" sz="2000"/>
          </a:p>
          <a:p>
            <a:r>
              <a:rPr lang="en-US" sz="2000"/>
              <a:t>SOME SYSTEMS OPERATE WITH VERY RAPID MIXING, VERY CLOSE TO STOICHIOMETERY.</a:t>
            </a:r>
          </a:p>
        </p:txBody>
      </p:sp>
      <p:sp>
        <p:nvSpPr>
          <p:cNvPr id="10250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245100" y="1371600"/>
            <a:ext cx="4546600" cy="4702175"/>
          </a:xfrm>
        </p:spPr>
        <p:txBody>
          <a:bodyPr/>
          <a:lstStyle/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sz="2000" b="0">
                <a:solidFill>
                  <a:srgbClr val="FF3399"/>
                </a:solidFill>
              </a:rPr>
              <a:t>CON’S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HIGH ELECTRICAL USAGE</a:t>
            </a:r>
            <a:r>
              <a:rPr lang="en-US" sz="2000" i="1"/>
              <a:t> (FGR fan HP doubled compared to RX system)</a:t>
            </a:r>
            <a:endParaRPr lang="en-US" sz="2000"/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LOW TEMPERATURE, TRANSLUCENT, FLAME REDUCES HEAT TRANSFER &amp; EFFICIENCY.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COMBUSTION INSTABILITY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CAN’T CHANGE FIRING RATE FAST ENOUGH TO FOLLOW CHANGING LOAD DEMANDS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endParaRPr lang="en-US" sz="2000"/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47900" y="228600"/>
            <a:ext cx="6858000" cy="75565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Lower Cost to Industry</a:t>
            </a:r>
          </a:p>
        </p:txBody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SzTx/>
            </a:pPr>
            <a:r>
              <a:rPr lang="en-US" sz="2800"/>
              <a:t>Simple durable refractory and steel construction results in:</a:t>
            </a:r>
          </a:p>
          <a:p>
            <a:pPr marL="990600" lvl="1" indent="-533400"/>
            <a:r>
              <a:rPr lang="en-US" sz="2400"/>
              <a:t>Lower initial cost</a:t>
            </a:r>
          </a:p>
          <a:p>
            <a:pPr marL="990600" lvl="1" indent="-533400"/>
            <a:r>
              <a:rPr lang="en-US" sz="2400"/>
              <a:t>Lower maintenance costs</a:t>
            </a:r>
          </a:p>
          <a:p>
            <a:pPr marL="609600" indent="-609600">
              <a:buSzTx/>
            </a:pPr>
            <a:endParaRPr lang="en-US" sz="2800"/>
          </a:p>
          <a:p>
            <a:pPr marL="609600" indent="-609600">
              <a:buSzTx/>
            </a:pPr>
            <a:r>
              <a:rPr lang="en-US" sz="2800"/>
              <a:t>Lower operating cost</a:t>
            </a:r>
          </a:p>
          <a:p>
            <a:pPr marL="990600" lvl="1" indent="-533400"/>
            <a:r>
              <a:rPr lang="en-US" sz="2400"/>
              <a:t>Less stack losses due to low excess air and low FGR requirements</a:t>
            </a:r>
          </a:p>
          <a:p>
            <a:pPr marL="990600" lvl="1" indent="-533400"/>
            <a:r>
              <a:rPr lang="en-US" sz="2400"/>
              <a:t>Lower fan costs</a:t>
            </a:r>
          </a:p>
          <a:p>
            <a:pPr marL="990600" lvl="1" indent="-533400"/>
            <a:r>
              <a:rPr lang="en-US" sz="2400"/>
              <a:t>Eliminates the need for chemicals &amp; catalysts</a:t>
            </a: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5600" y="155575"/>
            <a:ext cx="9555163" cy="8001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Flame Temperature vs. FGR</a:t>
            </a:r>
            <a:endParaRPr lang="en-US"/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6459538" y="6316663"/>
            <a:ext cx="3359150" cy="3635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800">
                <a:solidFill>
                  <a:schemeClr val="tx2"/>
                </a:solidFill>
              </a:rPr>
              <a:t>Graphic Courtesy of Coen</a:t>
            </a:r>
            <a:endParaRPr lang="en-US" sz="1800" i="1">
              <a:solidFill>
                <a:schemeClr val="tx2"/>
              </a:solidFill>
            </a:endParaRPr>
          </a:p>
        </p:txBody>
      </p:sp>
      <p:pic>
        <p:nvPicPr>
          <p:cNvPr id="139268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725" y="941388"/>
            <a:ext cx="9064625" cy="51768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FGR Impact</a:t>
            </a:r>
          </a:p>
        </p:txBody>
      </p:sp>
      <p:graphicFrame>
        <p:nvGraphicFramePr>
          <p:cNvPr id="103629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97113" y="1525588"/>
          <a:ext cx="5751512" cy="46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17" name="Chart" r:id="rId4" imgW="6096000" imgH="4067175" progId="MSGraph.Chart.8">
                  <p:embed followColorScheme="full"/>
                </p:oleObj>
              </mc:Choice>
              <mc:Fallback>
                <p:oleObj name="Chart" r:id="rId4" imgW="6096000" imgH="4067175" progId="MSGraph.Chart.8">
                  <p:embed followColorScheme="full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113" y="1525588"/>
                        <a:ext cx="5751512" cy="464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258" name="Picture 1026" descr="REDWOO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864259" name="Rectangle 1027"/>
          <p:cNvSpPr>
            <a:spLocks noChangeArrowheads="1"/>
          </p:cNvSpPr>
          <p:nvPr/>
        </p:nvSpPr>
        <p:spPr bwMode="auto">
          <a:xfrm>
            <a:off x="425450" y="457200"/>
            <a:ext cx="3603625" cy="10033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</a:t>
            </a:r>
          </a:p>
          <a:p>
            <a:pPr algn="ctr"/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Staged Combustion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5" name="Rectangle 3"/>
          <p:cNvSpPr>
            <a:spLocks noGrp="1" noChangeArrowheads="1"/>
          </p:cNvSpPr>
          <p:nvPr>
            <p:ph type="title"/>
          </p:nvPr>
        </p:nvSpPr>
        <p:spPr>
          <a:xfrm>
            <a:off x="1998663" y="342900"/>
            <a:ext cx="6508750" cy="1150938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altLang="en-US" i="0"/>
              <a:t>Gas Pre-mix Burner</a:t>
            </a:r>
            <a:endParaRPr lang="en-US" altLang="en-US"/>
          </a:p>
        </p:txBody>
      </p:sp>
      <p:pic>
        <p:nvPicPr>
          <p:cNvPr id="33587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1450975"/>
            <a:ext cx="8624887" cy="434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115847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Grp="1" noChangeArrowheads="1"/>
          </p:cNvSpPr>
          <p:nvPr>
            <p:ph type="title"/>
          </p:nvPr>
        </p:nvSpPr>
        <p:spPr>
          <a:xfrm>
            <a:off x="403225" y="63500"/>
            <a:ext cx="9478963" cy="85725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 i="0"/>
              <a:t>Low-NOx Burner with Staged Fuel</a:t>
            </a:r>
            <a:endParaRPr lang="en-US" sz="4000"/>
          </a:p>
        </p:txBody>
      </p:sp>
      <p:pic>
        <p:nvPicPr>
          <p:cNvPr id="145412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75" y="1338263"/>
            <a:ext cx="9004300" cy="49101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45413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69288" y="2065338"/>
            <a:ext cx="1573212" cy="7540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45414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6700" y="2808288"/>
            <a:ext cx="2297113" cy="1763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9" name="Rectangle 3"/>
          <p:cNvSpPr>
            <a:spLocks noGrp="1" noChangeArrowheads="1"/>
          </p:cNvSpPr>
          <p:nvPr>
            <p:ph type="title"/>
          </p:nvPr>
        </p:nvSpPr>
        <p:spPr>
          <a:xfrm>
            <a:off x="403225" y="285750"/>
            <a:ext cx="9478963" cy="857250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125724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Low-NOx Burner with Staged Fuel</a:t>
            </a:r>
            <a:endParaRPr lang="en-US" sz="4000"/>
          </a:p>
        </p:txBody>
      </p:sp>
      <p:pic>
        <p:nvPicPr>
          <p:cNvPr id="418823" name="Picture 7" descr="Coen QL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6" t="2400" r="2115" b="2368"/>
          <a:stretch>
            <a:fillRect/>
          </a:stretch>
        </p:blipFill>
        <p:spPr bwMode="auto">
          <a:xfrm>
            <a:off x="1219200" y="1174750"/>
            <a:ext cx="7391400" cy="54546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3778" name="Picture 2" descr="DSCN2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287000" cy="7102475"/>
          </a:xfrm>
          <a:prstGeom prst="rect">
            <a:avLst/>
          </a:prstGeom>
          <a:noFill/>
        </p:spPr>
      </p:pic>
      <p:sp>
        <p:nvSpPr>
          <p:cNvPr id="843779" name="Rectangle 3"/>
          <p:cNvSpPr>
            <a:spLocks noChangeArrowheads="1"/>
          </p:cNvSpPr>
          <p:nvPr/>
        </p:nvSpPr>
        <p:spPr bwMode="auto">
          <a:xfrm>
            <a:off x="896938" y="5651500"/>
            <a:ext cx="8816975" cy="8572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3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Ultra Low-NOx Burner  (9 ppm)</a:t>
            </a:r>
            <a:endParaRPr lang="en-US" sz="40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82" name="Picture 2" descr="DSCN11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668000" cy="7112000"/>
          </a:xfrm>
          <a:prstGeom prst="rect">
            <a:avLst/>
          </a:prstGeom>
          <a:noFill/>
        </p:spPr>
      </p:pic>
      <p:sp>
        <p:nvSpPr>
          <p:cNvPr id="634883" name="Rectangle 3"/>
          <p:cNvSpPr>
            <a:spLocks noChangeArrowheads="1"/>
          </p:cNvSpPr>
          <p:nvPr/>
        </p:nvSpPr>
        <p:spPr bwMode="auto">
          <a:xfrm>
            <a:off x="533400" y="5791200"/>
            <a:ext cx="9302750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History of Boilers : Ringelmann Chart</a:t>
            </a: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5826" name="Picture 1026" descr="DSCN20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" y="30163"/>
            <a:ext cx="10306050" cy="689292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354" name="Picture 2" descr="DSCN40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-66675"/>
            <a:ext cx="9753600" cy="70008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Burner Cross-sectional View</a:t>
            </a:r>
          </a:p>
        </p:txBody>
      </p:sp>
      <p:graphicFrame>
        <p:nvGraphicFramePr>
          <p:cNvPr id="1031171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457200" y="2286000"/>
          <a:ext cx="9432925" cy="296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1" name="Document" r:id="rId4" imgW="5584777" imgH="5012462" progId="Word.Document.8">
                  <p:embed/>
                </p:oleObj>
              </mc:Choice>
              <mc:Fallback>
                <p:oleObj name="Document" r:id="rId4" imgW="5584777" imgH="501246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2783" t="46883" r="-4420" b="12587"/>
                      <a:stretch>
                        <a:fillRect/>
                      </a:stretch>
                    </p:blipFill>
                    <p:spPr bwMode="auto">
                      <a:xfrm>
                        <a:off x="457200" y="2286000"/>
                        <a:ext cx="9432925" cy="2965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3810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TYPICAL COMPONENTS</a:t>
            </a:r>
          </a:p>
        </p:txBody>
      </p:sp>
      <p:sp>
        <p:nvSpPr>
          <p:cNvPr id="1032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2196" name="Picture 4" descr="Picture 005"/>
          <p:cNvPicPr>
            <a:picLocks noChangeAspect="1" noChangeArrowheads="1"/>
          </p:cNvPicPr>
          <p:nvPr/>
        </p:nvPicPr>
        <p:blipFill>
          <a:blip r:embed="rId3">
            <a:lum bright="24000"/>
          </a:blip>
          <a:srcRect b="25500"/>
          <a:stretch>
            <a:fillRect/>
          </a:stretch>
        </p:blipFill>
        <p:spPr bwMode="auto">
          <a:xfrm>
            <a:off x="1714500" y="1828800"/>
            <a:ext cx="6772275" cy="4654550"/>
          </a:xfrm>
          <a:prstGeom prst="rect">
            <a:avLst/>
          </a:prstGeom>
          <a:noFill/>
        </p:spPr>
      </p:pic>
      <p:sp>
        <p:nvSpPr>
          <p:cNvPr id="1032197" name="Text Box 5"/>
          <p:cNvSpPr txBox="1">
            <a:spLocks noChangeArrowheads="1"/>
          </p:cNvSpPr>
          <p:nvPr/>
        </p:nvSpPr>
        <p:spPr bwMode="auto">
          <a:xfrm>
            <a:off x="1676400" y="4953000"/>
            <a:ext cx="1714500" cy="679450"/>
          </a:xfrm>
          <a:prstGeom prst="rect">
            <a:avLst/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Fuel valves &amp; Servos</a:t>
            </a:r>
          </a:p>
        </p:txBody>
      </p:sp>
      <p:sp>
        <p:nvSpPr>
          <p:cNvPr id="1032198" name="Line 6"/>
          <p:cNvSpPr>
            <a:spLocks noChangeShapeType="1"/>
          </p:cNvSpPr>
          <p:nvPr/>
        </p:nvSpPr>
        <p:spPr bwMode="auto">
          <a:xfrm>
            <a:off x="3514725" y="5410200"/>
            <a:ext cx="1628775" cy="3810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199" name="Line 7"/>
          <p:cNvSpPr>
            <a:spLocks noChangeShapeType="1"/>
          </p:cNvSpPr>
          <p:nvPr/>
        </p:nvSpPr>
        <p:spPr bwMode="auto">
          <a:xfrm>
            <a:off x="3686175" y="5334000"/>
            <a:ext cx="1885950" cy="304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200" name="Text Box 8"/>
          <p:cNvSpPr txBox="1">
            <a:spLocks noChangeArrowheads="1"/>
          </p:cNvSpPr>
          <p:nvPr/>
        </p:nvSpPr>
        <p:spPr bwMode="auto">
          <a:xfrm>
            <a:off x="3924300" y="3810000"/>
            <a:ext cx="1628775" cy="404813"/>
          </a:xfrm>
          <a:prstGeom prst="rect">
            <a:avLst/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Lean Jet</a:t>
            </a:r>
          </a:p>
        </p:txBody>
      </p:sp>
      <p:sp>
        <p:nvSpPr>
          <p:cNvPr id="1032201" name="Line 9"/>
          <p:cNvSpPr>
            <a:spLocks noChangeShapeType="1"/>
          </p:cNvSpPr>
          <p:nvPr/>
        </p:nvSpPr>
        <p:spPr bwMode="auto">
          <a:xfrm flipH="1">
            <a:off x="2571750" y="4038600"/>
            <a:ext cx="1200150" cy="228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2202" name="Text Box 10"/>
          <p:cNvSpPr txBox="1">
            <a:spLocks noChangeArrowheads="1"/>
          </p:cNvSpPr>
          <p:nvPr/>
        </p:nvSpPr>
        <p:spPr bwMode="auto">
          <a:xfrm>
            <a:off x="3600450" y="2895600"/>
            <a:ext cx="1371600" cy="404813"/>
          </a:xfrm>
          <a:prstGeom prst="rect">
            <a:avLst/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Reactor</a:t>
            </a:r>
          </a:p>
        </p:txBody>
      </p:sp>
      <p:sp>
        <p:nvSpPr>
          <p:cNvPr id="1032203" name="Line 11"/>
          <p:cNvSpPr>
            <a:spLocks noChangeShapeType="1"/>
          </p:cNvSpPr>
          <p:nvPr/>
        </p:nvSpPr>
        <p:spPr bwMode="auto">
          <a:xfrm flipH="1">
            <a:off x="2705100" y="3200400"/>
            <a:ext cx="771525" cy="5334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TYPICAL COMPONENTS</a:t>
            </a:r>
          </a:p>
        </p:txBody>
      </p:sp>
      <p:pic>
        <p:nvPicPr>
          <p:cNvPr id="1033219" name="Picture 3" descr="RX00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3050" y="1562100"/>
            <a:ext cx="7372350" cy="4914900"/>
          </a:xfrm>
          <a:noFill/>
          <a:ln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033220" name="Text Box 4"/>
          <p:cNvSpPr txBox="1">
            <a:spLocks noChangeArrowheads="1"/>
          </p:cNvSpPr>
          <p:nvPr/>
        </p:nvSpPr>
        <p:spPr bwMode="auto">
          <a:xfrm>
            <a:off x="1714500" y="2286000"/>
            <a:ext cx="1714500" cy="679450"/>
          </a:xfrm>
          <a:prstGeom prst="rect">
            <a:avLst/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REACTOR PORT</a:t>
            </a:r>
          </a:p>
        </p:txBody>
      </p:sp>
      <p:sp>
        <p:nvSpPr>
          <p:cNvPr id="1033221" name="Text Box 5"/>
          <p:cNvSpPr txBox="1">
            <a:spLocks noChangeArrowheads="1"/>
          </p:cNvSpPr>
          <p:nvPr/>
        </p:nvSpPr>
        <p:spPr bwMode="auto">
          <a:xfrm>
            <a:off x="6515100" y="1752600"/>
            <a:ext cx="2143125" cy="404813"/>
          </a:xfrm>
          <a:prstGeom prst="rect">
            <a:avLst/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LEAN JETS</a:t>
            </a:r>
          </a:p>
        </p:txBody>
      </p:sp>
      <p:sp>
        <p:nvSpPr>
          <p:cNvPr id="1033222" name="Line 6"/>
          <p:cNvSpPr>
            <a:spLocks noChangeShapeType="1"/>
          </p:cNvSpPr>
          <p:nvPr/>
        </p:nvSpPr>
        <p:spPr bwMode="auto">
          <a:xfrm>
            <a:off x="3467100" y="3048000"/>
            <a:ext cx="1076325" cy="6858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223" name="Line 7"/>
          <p:cNvSpPr>
            <a:spLocks noChangeShapeType="1"/>
          </p:cNvSpPr>
          <p:nvPr/>
        </p:nvSpPr>
        <p:spPr bwMode="auto">
          <a:xfrm flipH="1">
            <a:off x="5314950" y="1905000"/>
            <a:ext cx="1200150" cy="762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A Look Down the Furnace</a:t>
            </a:r>
          </a:p>
        </p:txBody>
      </p:sp>
      <p:graphicFrame>
        <p:nvGraphicFramePr>
          <p:cNvPr id="1034243" name="Object 3"/>
          <p:cNvGraphicFramePr>
            <a:graphicFrameLocks noChangeAspect="1"/>
          </p:cNvGraphicFramePr>
          <p:nvPr/>
        </p:nvGraphicFramePr>
        <p:xfrm>
          <a:off x="796925" y="2109788"/>
          <a:ext cx="45751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5" name="Image" r:id="rId4" imgW="7164634" imgH="7158537" progId="">
                  <p:embed/>
                </p:oleObj>
              </mc:Choice>
              <mc:Fallback>
                <p:oleObj name="Image" r:id="rId4" imgW="7164634" imgH="7158537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109788"/>
                        <a:ext cx="4575175" cy="4064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244" name="AutoShape 4"/>
          <p:cNvSpPr>
            <a:spLocks/>
          </p:cNvSpPr>
          <p:nvPr/>
        </p:nvSpPr>
        <p:spPr bwMode="auto">
          <a:xfrm>
            <a:off x="6469063" y="2281238"/>
            <a:ext cx="2447925" cy="434975"/>
          </a:xfrm>
          <a:prstGeom prst="callout2">
            <a:avLst>
              <a:gd name="adj1" fmla="val 26278"/>
              <a:gd name="adj2" fmla="val -3500"/>
              <a:gd name="adj3" fmla="val 26278"/>
              <a:gd name="adj4" fmla="val -59444"/>
              <a:gd name="adj5" fmla="val 319708"/>
              <a:gd name="adj6" fmla="val -117505"/>
            </a:avLst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Rich Flame</a:t>
            </a:r>
          </a:p>
        </p:txBody>
      </p:sp>
      <p:sp>
        <p:nvSpPr>
          <p:cNvPr id="1034245" name="AutoShape 5"/>
          <p:cNvSpPr>
            <a:spLocks/>
          </p:cNvSpPr>
          <p:nvPr/>
        </p:nvSpPr>
        <p:spPr bwMode="auto">
          <a:xfrm>
            <a:off x="6486525" y="3209925"/>
            <a:ext cx="2989263" cy="434975"/>
          </a:xfrm>
          <a:prstGeom prst="callout2">
            <a:avLst>
              <a:gd name="adj1" fmla="val 26278"/>
              <a:gd name="adj2" fmla="val -2866"/>
              <a:gd name="adj3" fmla="val 26278"/>
              <a:gd name="adj4" fmla="val -33153"/>
              <a:gd name="adj5" fmla="val 146352"/>
              <a:gd name="adj6" fmla="val -64634"/>
            </a:avLst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Lean Flames (x4)</a:t>
            </a:r>
          </a:p>
        </p:txBody>
      </p:sp>
      <p:sp>
        <p:nvSpPr>
          <p:cNvPr id="1034246" name="AutoShape 6"/>
          <p:cNvSpPr>
            <a:spLocks/>
          </p:cNvSpPr>
          <p:nvPr/>
        </p:nvSpPr>
        <p:spPr bwMode="auto">
          <a:xfrm>
            <a:off x="6526213" y="5849938"/>
            <a:ext cx="2989262" cy="420687"/>
          </a:xfrm>
          <a:prstGeom prst="callout2">
            <a:avLst>
              <a:gd name="adj1" fmla="val 27171"/>
              <a:gd name="adj2" fmla="val -2866"/>
              <a:gd name="adj3" fmla="val 27171"/>
              <a:gd name="adj4" fmla="val -28375"/>
              <a:gd name="adj5" fmla="val -38866"/>
              <a:gd name="adj6" fmla="val -54838"/>
            </a:avLst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Burnout Zone</a:t>
            </a:r>
          </a:p>
        </p:txBody>
      </p:sp>
      <p:sp>
        <p:nvSpPr>
          <p:cNvPr id="1034247" name="AutoShape 7"/>
          <p:cNvSpPr>
            <a:spLocks/>
          </p:cNvSpPr>
          <p:nvPr/>
        </p:nvSpPr>
        <p:spPr bwMode="auto">
          <a:xfrm>
            <a:off x="6526213" y="5045075"/>
            <a:ext cx="2274887" cy="420688"/>
          </a:xfrm>
          <a:prstGeom prst="callout2">
            <a:avLst>
              <a:gd name="adj1" fmla="val 27171"/>
              <a:gd name="adj2" fmla="val -3352"/>
              <a:gd name="adj3" fmla="val 27171"/>
              <a:gd name="adj4" fmla="val -50106"/>
              <a:gd name="adj5" fmla="val -38111"/>
              <a:gd name="adj6" fmla="val -95671"/>
            </a:avLst>
          </a:prstGeom>
          <a:solidFill>
            <a:srgbClr val="FF9900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FGR</a:t>
            </a:r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838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3200" y="0"/>
            <a:ext cx="76708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116838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150813"/>
            <a:ext cx="5799138" cy="1308100"/>
          </a:xfrm>
          <a:ln/>
          <a:effectLst/>
        </p:spPr>
        <p:txBody>
          <a:bodyPr>
            <a:spAutoFit/>
          </a:bodyPr>
          <a:lstStyle/>
          <a:p>
            <a:r>
              <a:rPr lang="en-US" sz="4000" i="0">
                <a:effectLst>
                  <a:outerShdw blurRad="38100" dist="38100" dir="2700000" algn="tl">
                    <a:srgbClr val="000000"/>
                  </a:outerShdw>
                </a:effectLst>
              </a:rPr>
              <a:t>Staged Combustion with Overfire Air</a:t>
            </a:r>
            <a:endParaRPr lang="en-US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68388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4700" y="4800600"/>
            <a:ext cx="1573213" cy="354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6838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4700" y="5334000"/>
            <a:ext cx="1573213" cy="354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8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8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8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28600"/>
            <a:ext cx="8447087" cy="75565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Burners with Overfire Air</a:t>
            </a:r>
            <a:endParaRPr lang="en-US"/>
          </a:p>
        </p:txBody>
      </p:sp>
      <p:pic>
        <p:nvPicPr>
          <p:cNvPr id="117043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7425" y="1262063"/>
            <a:ext cx="5761038" cy="4754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170436" name="Rectangle 4"/>
          <p:cNvSpPr>
            <a:spLocks noChangeArrowheads="1"/>
          </p:cNvSpPr>
          <p:nvPr/>
        </p:nvSpPr>
        <p:spPr bwMode="auto">
          <a:xfrm>
            <a:off x="0" y="6224588"/>
            <a:ext cx="4605338" cy="620712"/>
          </a:xfrm>
          <a:prstGeom prst="rect">
            <a:avLst/>
          </a:prstGeom>
          <a:solidFill>
            <a:srgbClr val="000000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000000">
                <a:gamma/>
                <a:shade val="60000"/>
                <a:invGamma/>
              </a:srgb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 Courtesy of B&amp;W</a:t>
            </a:r>
          </a:p>
        </p:txBody>
      </p:sp>
      <p:sp>
        <p:nvSpPr>
          <p:cNvPr id="1170437" name="Freeform 5"/>
          <p:cNvSpPr>
            <a:spLocks/>
          </p:cNvSpPr>
          <p:nvPr/>
        </p:nvSpPr>
        <p:spPr bwMode="auto">
          <a:xfrm>
            <a:off x="1905000" y="1066800"/>
            <a:ext cx="990600" cy="2971800"/>
          </a:xfrm>
          <a:custGeom>
            <a:avLst/>
            <a:gdLst/>
            <a:ahLst/>
            <a:cxnLst>
              <a:cxn ang="0">
                <a:pos x="336" y="0"/>
              </a:cxn>
              <a:cxn ang="0">
                <a:pos x="48" y="1248"/>
              </a:cxn>
              <a:cxn ang="0">
                <a:pos x="624" y="1872"/>
              </a:cxn>
            </a:cxnLst>
            <a:rect l="0" t="0" r="r" b="b"/>
            <a:pathLst>
              <a:path w="624" h="1872">
                <a:moveTo>
                  <a:pt x="336" y="0"/>
                </a:moveTo>
                <a:cubicBezTo>
                  <a:pt x="168" y="468"/>
                  <a:pt x="0" y="936"/>
                  <a:pt x="48" y="1248"/>
                </a:cubicBezTo>
                <a:cubicBezTo>
                  <a:pt x="96" y="1560"/>
                  <a:pt x="528" y="1768"/>
                  <a:pt x="624" y="1872"/>
                </a:cubicBezTo>
              </a:path>
            </a:pathLst>
          </a:custGeom>
          <a:noFill/>
          <a:ln w="76200" cap="flat" cmpd="sng">
            <a:solidFill>
              <a:srgbClr val="FF9900"/>
            </a:solidFill>
            <a:prstDash val="solid"/>
            <a:round/>
            <a:headEnd type="none" w="med" len="med"/>
            <a:tailEnd type="stealth" w="med" len="med"/>
          </a:ln>
          <a:effectLst>
            <a:outerShdw dist="50800" dir="540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70438" name="Line 6"/>
          <p:cNvSpPr>
            <a:spLocks noChangeShapeType="1"/>
          </p:cNvSpPr>
          <p:nvPr/>
        </p:nvSpPr>
        <p:spPr bwMode="auto">
          <a:xfrm flipH="1">
            <a:off x="5943600" y="1066800"/>
            <a:ext cx="533400" cy="12192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2250"/>
            <a:ext cx="9829800" cy="920750"/>
          </a:xfrm>
          <a:solidFill>
            <a:srgbClr val="FF9900"/>
          </a:solidFill>
          <a:ln w="57150">
            <a:solidFill>
              <a:srgbClr val="CC0000"/>
            </a:solidFill>
          </a:ln>
          <a:effectLst/>
        </p:spPr>
        <p:txBody>
          <a:bodyPr/>
          <a:lstStyle/>
          <a:p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NOx Reduction by Boiler Configuration</a:t>
            </a:r>
            <a:endParaRPr lang="en-US" sz="4000"/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1763713" y="6189663"/>
            <a:ext cx="388302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A	     B	          C</a:t>
            </a: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5759450" y="1760538"/>
            <a:ext cx="4435475" cy="35623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A: Low-NOx burner only, no overfire air (OFA)</a:t>
            </a:r>
          </a:p>
          <a:p>
            <a:endParaRPr lang="en-US" sz="28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 Low-NOx burner with OFA</a:t>
            </a:r>
          </a:p>
          <a:p>
            <a:endParaRPr lang="en-US" sz="28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C: Low-NOx burner with OFA and FGR</a:t>
            </a:r>
            <a:endParaRPr lang="en-US" sz="2800"/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7018338" y="6065838"/>
            <a:ext cx="2241550" cy="5794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 Courtesy of B&amp;W</a:t>
            </a:r>
            <a:endParaRPr lang="en-US" sz="1800" i="1">
              <a:solidFill>
                <a:srgbClr val="FAFD00"/>
              </a:solidFill>
            </a:endParaRPr>
          </a:p>
        </p:txBody>
      </p:sp>
      <p:pic>
        <p:nvPicPr>
          <p:cNvPr id="172038" name="Picture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" y="1255713"/>
            <a:ext cx="5162550" cy="4916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52700" y="131763"/>
            <a:ext cx="6629400" cy="1011237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COST $/ TON NOx REMOVED</a:t>
            </a:r>
            <a:b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NEW</a:t>
            </a:r>
            <a: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SYSTEMS</a:t>
            </a:r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1954213"/>
            <a:ext cx="3886200" cy="4217987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AutoNum type="arabicPlain"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 COMBUSTION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$ 24500  (SCR)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en-US" sz="20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Tx/>
              <a:buAutoNum type="arabicPlain" startAt="2"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MASSIVE FGR</a:t>
            </a:r>
            <a:endParaRPr lang="en-US" sz="18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14400" lvl="1" indent="-457200">
              <a:lnSpc>
                <a:spcPct val="90000"/>
              </a:lnSpc>
              <a:buFontTx/>
              <a:buNone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$ 3676</a:t>
            </a:r>
          </a:p>
          <a:p>
            <a:pPr marL="533400" indent="-533400">
              <a:lnSpc>
                <a:spcPct val="90000"/>
              </a:lnSpc>
              <a:buFont typeface="Symbol" pitchFamily="18" charset="2"/>
              <a:buNone/>
            </a:pPr>
            <a:endParaRPr lang="en-US" sz="20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Tx/>
              <a:buAutoNum type="arabicPlain" startAt="3"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POROUS MATRIX</a:t>
            </a:r>
            <a:endParaRPr lang="en-US" sz="18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$ 2787</a:t>
            </a:r>
          </a:p>
          <a:p>
            <a:pPr marL="533400" indent="-533400">
              <a:lnSpc>
                <a:spcPct val="90000"/>
              </a:lnSpc>
              <a:buFont typeface="Symbol" pitchFamily="18" charset="2"/>
              <a:buNone/>
            </a:pPr>
            <a:endParaRPr lang="en-US" sz="20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Tx/>
              <a:buAutoNum type="arabicPlain" startAt="4"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ULTRA LOW NOX TECHNOLOGY</a:t>
            </a:r>
            <a:endParaRPr lang="en-US" sz="18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2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$258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en-US" sz="20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27076" name="Object 4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4457700" y="1600200"/>
          <a:ext cx="5529263" cy="453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37" name="Chart" r:id="rId4" imgW="4914900" imgH="4533900" progId="MSGraph.Chart.8">
                  <p:embed followColorScheme="full"/>
                </p:oleObj>
              </mc:Choice>
              <mc:Fallback>
                <p:oleObj name="Chart" r:id="rId4" imgW="4914900" imgH="4533900" progId="MSGraph.Chart.8">
                  <p:embed followColorScheme="full"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1600200"/>
                        <a:ext cx="5529263" cy="453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81320" dir="3080412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Hot Numbers</a:t>
            </a:r>
            <a:endParaRPr lang="en-US"/>
          </a:p>
        </p:txBody>
      </p:sp>
      <p:pic>
        <p:nvPicPr>
          <p:cNvPr id="365575" name="Picture 7" descr="DSCN24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2895600"/>
            <a:ext cx="3803650" cy="2852738"/>
          </a:xfrm>
          <a:prstGeom prst="rect">
            <a:avLst/>
          </a:prstGeom>
          <a:noFill/>
        </p:spPr>
      </p:pic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" y="1622425"/>
            <a:ext cx="7772400" cy="4702175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British Thermal Unit (BTU)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1 BTU </a:t>
            </a:r>
            <a:r>
              <a:rPr lang="en-US" sz="2400">
                <a:sym typeface="Symbol" pitchFamily="18" charset="2"/>
              </a:rPr>
              <a:t>the amount of energy needed to heat one pound of water one degree Fahrenheit or  energy given off by burning one wooden match </a:t>
            </a:r>
            <a:endParaRPr lang="en-US" sz="2400"/>
          </a:p>
          <a:p>
            <a:pPr>
              <a:lnSpc>
                <a:spcPct val="90000"/>
              </a:lnSpc>
            </a:pPr>
            <a:r>
              <a:rPr lang="en-US" sz="2800"/>
              <a:t>Lower Heating Value (LHV)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Heating value of a fuel not counting 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r>
              <a:rPr lang="en-US" sz="2400"/>
              <a:t>    heat needed to vaporize water</a:t>
            </a:r>
          </a:p>
          <a:p>
            <a:pPr>
              <a:lnSpc>
                <a:spcPct val="90000"/>
              </a:lnSpc>
            </a:pPr>
            <a:r>
              <a:rPr lang="en-US" sz="2800"/>
              <a:t>Higher Heating Value (HHV)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Heating value of a fuel                            including heat needed to vaporize water</a:t>
            </a:r>
          </a:p>
          <a:p>
            <a:pPr lvl="1">
              <a:lnSpc>
                <a:spcPct val="90000"/>
              </a:lnSpc>
              <a:buFont typeface="Symbol" pitchFamily="18" charset="2"/>
              <a:buNone/>
            </a:pPr>
            <a:endParaRPr lang="en-US" sz="2400"/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Existing Emissions &amp; Goals</a:t>
            </a:r>
          </a:p>
        </p:txBody>
      </p:sp>
      <p:graphicFrame>
        <p:nvGraphicFramePr>
          <p:cNvPr id="1035291" name="Group 27"/>
          <p:cNvGraphicFramePr>
            <a:graphicFrameLocks noGrp="1"/>
          </p:cNvGraphicFramePr>
          <p:nvPr>
            <p:ph type="tbl" idx="1"/>
          </p:nvPr>
        </p:nvGraphicFramePr>
        <p:xfrm>
          <a:off x="342900" y="2057400"/>
          <a:ext cx="9686925" cy="2134235"/>
        </p:xfrm>
        <a:graphic>
          <a:graphicData uri="http://schemas.openxmlformats.org/drawingml/2006/table">
            <a:tbl>
              <a:tblPr/>
              <a:tblGrid>
                <a:gridCol w="351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Emission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Existing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Proposed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NOx ppm@3% 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25.3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5 - 6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CO  ppm@ 3% O2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70.2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&lt;50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Stack O2,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6.2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AFD00"/>
                          </a:solidFill>
                          <a:effectLst/>
                          <a:latin typeface="Arial" charset="0"/>
                        </a:rPr>
                        <a:t>2.5 – 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35289" name="Text Box 25"/>
          <p:cNvSpPr txBox="1">
            <a:spLocks noChangeArrowheads="1"/>
          </p:cNvSpPr>
          <p:nvPr/>
        </p:nvSpPr>
        <p:spPr bwMode="auto">
          <a:xfrm>
            <a:off x="514350" y="4419600"/>
            <a:ext cx="97726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/>
              <a:t>Reduce NOx by 75%</a:t>
            </a:r>
          </a:p>
          <a:p>
            <a:pPr>
              <a:spcBef>
                <a:spcPct val="50000"/>
              </a:spcBef>
            </a:pPr>
            <a:r>
              <a:rPr lang="en-US" sz="2000" b="0"/>
              <a:t>Reduce O2 by 48 - 60%</a:t>
            </a:r>
          </a:p>
        </p:txBody>
      </p:sp>
      <p:sp>
        <p:nvSpPr>
          <p:cNvPr id="1035290" name="Text Box 26"/>
          <p:cNvSpPr txBox="1">
            <a:spLocks noChangeArrowheads="1"/>
          </p:cNvSpPr>
          <p:nvPr/>
        </p:nvSpPr>
        <p:spPr bwMode="auto">
          <a:xfrm>
            <a:off x="428625" y="5715000"/>
            <a:ext cx="9858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/>
              <a:t>Reducing O2 from 6% to 3% saves this customer 273 CFH of nat gas</a:t>
            </a: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002" name="Picture 2" descr="whitn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668000" cy="7145338"/>
          </a:xfrm>
          <a:prstGeom prst="rect">
            <a:avLst/>
          </a:prstGeom>
          <a:noFill/>
        </p:spPr>
      </p:pic>
      <p:sp>
        <p:nvSpPr>
          <p:cNvPr id="640003" name="Rectangle 3"/>
          <p:cNvSpPr>
            <a:spLocks noChangeArrowheads="1"/>
          </p:cNvSpPr>
          <p:nvPr/>
        </p:nvSpPr>
        <p:spPr bwMode="auto">
          <a:xfrm>
            <a:off x="496888" y="2743200"/>
            <a:ext cx="2855912" cy="1611313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SCR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Catalyst</a:t>
            </a: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1547813"/>
            <a:ext cx="8839200" cy="493395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NOx control thru ammonia (NH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) injection</a:t>
            </a:r>
          </a:p>
          <a:p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4NO +  4NH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+ 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en-US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4N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+ 6H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</a:p>
          <a:p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2NO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+ 4NH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+ O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en-US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3N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+ 6H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</a:p>
          <a:p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90-95% control</a:t>
            </a:r>
          </a:p>
          <a:p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Problems</a:t>
            </a:r>
          </a:p>
          <a:p>
            <a:pPr lvl="1"/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Expensive</a:t>
            </a:r>
          </a:p>
          <a:p>
            <a:pPr lvl="1"/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High maintenance</a:t>
            </a:r>
          </a:p>
          <a:p>
            <a:pPr lvl="1"/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Ammonia “slip”</a:t>
            </a:r>
          </a:p>
          <a:p>
            <a:pPr lvl="1"/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Catalyst replacement 				                                   &amp; disposal</a:t>
            </a:r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title"/>
          </p:nvPr>
        </p:nvSpPr>
        <p:spPr>
          <a:xfrm>
            <a:off x="1330325" y="228600"/>
            <a:ext cx="8728075" cy="83820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sz="3800" i="0"/>
              <a:t>Selective Catalytic Reduction (SCR)</a:t>
            </a:r>
            <a:endParaRPr lang="en-US" sz="3800"/>
          </a:p>
        </p:txBody>
      </p:sp>
      <p:pic>
        <p:nvPicPr>
          <p:cNvPr id="178182" name="Picture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505200"/>
            <a:ext cx="4572000" cy="3078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62" name="Picture 2" descr="DSCN25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401300" cy="6905625"/>
          </a:xfrm>
          <a:prstGeom prst="rect">
            <a:avLst/>
          </a:prstGeom>
          <a:noFill/>
        </p:spPr>
      </p:pic>
      <p:sp>
        <p:nvSpPr>
          <p:cNvPr id="860163" name="Rectangle 3"/>
          <p:cNvSpPr>
            <a:spLocks noChangeArrowheads="1"/>
          </p:cNvSpPr>
          <p:nvPr/>
        </p:nvSpPr>
        <p:spPr bwMode="auto">
          <a:xfrm>
            <a:off x="6019800" y="4730750"/>
            <a:ext cx="3505200" cy="16700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4000" i="1">
                <a:solidFill>
                  <a:srgbClr val="FAFD00"/>
                </a:solidFill>
              </a:rPr>
              <a:t> </a:t>
            </a:r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Boiler</a:t>
            </a:r>
            <a:b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with SCR</a:t>
            </a:r>
            <a:endParaRPr lang="en-US" sz="40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663" y="0"/>
            <a:ext cx="7362825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44067" name="Rectangle 3"/>
          <p:cNvSpPr>
            <a:spLocks noGrp="1" noChangeArrowheads="1"/>
          </p:cNvSpPr>
          <p:nvPr>
            <p:ph type="title"/>
          </p:nvPr>
        </p:nvSpPr>
        <p:spPr>
          <a:xfrm>
            <a:off x="7392988" y="1793875"/>
            <a:ext cx="2622550" cy="2930525"/>
          </a:xfrm>
          <a:noFill/>
          <a:ln/>
          <a:effectLst>
            <a:outerShdw dist="7184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Boiler with Retrofit SCR</a:t>
            </a:r>
            <a:endParaRPr lang="en-US"/>
          </a:p>
        </p:txBody>
      </p:sp>
      <p:pic>
        <p:nvPicPr>
          <p:cNvPr id="34406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550" y="4275138"/>
            <a:ext cx="639763" cy="158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4070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8363" y="4352925"/>
            <a:ext cx="639762" cy="1512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074" name="Picture 2" descr="DSCN39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76200"/>
            <a:ext cx="10591800" cy="7032625"/>
          </a:xfrm>
          <a:prstGeom prst="rect">
            <a:avLst/>
          </a:prstGeom>
          <a:noFill/>
        </p:spPr>
      </p:pic>
      <p:sp>
        <p:nvSpPr>
          <p:cNvPr id="899075" name="Rectangle 3"/>
          <p:cNvSpPr>
            <a:spLocks noChangeArrowheads="1"/>
          </p:cNvSpPr>
          <p:nvPr/>
        </p:nvSpPr>
        <p:spPr bwMode="auto">
          <a:xfrm>
            <a:off x="3352800" y="304800"/>
            <a:ext cx="6400800" cy="8382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Ammonia Storage Tank</a:t>
            </a:r>
            <a:endParaRPr lang="en-US" sz="40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930" name="Picture 2" descr="ANHYDROUS NH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"/>
            <a:ext cx="10629900" cy="7058025"/>
          </a:xfrm>
          <a:prstGeom prst="rect">
            <a:avLst/>
          </a:prstGeom>
          <a:noFill/>
        </p:spPr>
      </p:pic>
      <p:sp>
        <p:nvSpPr>
          <p:cNvPr id="1276931" name="Rectangle 3"/>
          <p:cNvSpPr>
            <a:spLocks noChangeArrowheads="1"/>
          </p:cNvSpPr>
          <p:nvPr/>
        </p:nvSpPr>
        <p:spPr bwMode="auto">
          <a:xfrm>
            <a:off x="723900" y="533400"/>
            <a:ext cx="9258300" cy="10668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Anhydrous Ammonia Storage Tank</a:t>
            </a:r>
            <a:endParaRPr lang="en-US" sz="40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SCR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544771" name="Rectangle 3"/>
          <p:cNvSpPr>
            <a:spLocks noChangeArrowheads="1"/>
          </p:cNvSpPr>
          <p:nvPr/>
        </p:nvSpPr>
        <p:spPr bwMode="auto">
          <a:xfrm>
            <a:off x="1447800" y="323850"/>
            <a:ext cx="709930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Utility Boiler NH</a:t>
            </a:r>
            <a:r>
              <a:rPr lang="en-US" sz="4400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</a:t>
            </a: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Manifold</a:t>
            </a:r>
            <a:endParaRPr lang="en-US" b="0" i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" y="9525"/>
            <a:ext cx="9601200" cy="677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2366963" y="457200"/>
            <a:ext cx="5216525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sz="4400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Injection Tube</a:t>
            </a:r>
          </a:p>
        </p:txBody>
      </p:sp>
      <p:sp>
        <p:nvSpPr>
          <p:cNvPr id="196613" name="Line 5"/>
          <p:cNvSpPr>
            <a:spLocks noChangeShapeType="1"/>
          </p:cNvSpPr>
          <p:nvPr/>
        </p:nvSpPr>
        <p:spPr bwMode="auto">
          <a:xfrm>
            <a:off x="4876800" y="1524000"/>
            <a:ext cx="228600" cy="2286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 autoUpdateAnimBg="0"/>
      <p:bldP spid="196613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234" name="Picture 2" descr="DSCN03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1438"/>
            <a:ext cx="10287000" cy="7081838"/>
          </a:xfrm>
          <a:prstGeom prst="rect">
            <a:avLst/>
          </a:prstGeom>
          <a:noFill/>
        </p:spPr>
      </p:pic>
      <p:sp>
        <p:nvSpPr>
          <p:cNvPr id="479235" name="Rectangle 3"/>
          <p:cNvSpPr>
            <a:spLocks noChangeArrowheads="1"/>
          </p:cNvSpPr>
          <p:nvPr/>
        </p:nvSpPr>
        <p:spPr bwMode="auto">
          <a:xfrm>
            <a:off x="6096000" y="533400"/>
            <a:ext cx="3770313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SCR Catalyst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146" name="Picture 2050" descr="DSCN01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515600" cy="6858000"/>
          </a:xfrm>
          <a:prstGeom prst="rect">
            <a:avLst/>
          </a:prstGeom>
          <a:noFill/>
        </p:spPr>
      </p:pic>
      <p:sp>
        <p:nvSpPr>
          <p:cNvPr id="518147" name="Rectangle 2051"/>
          <p:cNvSpPr>
            <a:spLocks noChangeArrowheads="1"/>
          </p:cNvSpPr>
          <p:nvPr/>
        </p:nvSpPr>
        <p:spPr bwMode="auto">
          <a:xfrm>
            <a:off x="6934200" y="4419600"/>
            <a:ext cx="3117850" cy="2157413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Millions of BTU/hr</a:t>
            </a:r>
          </a:p>
          <a:p>
            <a:pPr algn="ctr">
              <a:lnSpc>
                <a:spcPct val="110000"/>
              </a:lnSpc>
            </a:pPr>
            <a:r>
              <a:rPr 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HP</a:t>
            </a:r>
          </a:p>
          <a:p>
            <a:pPr algn="ctr">
              <a:lnSpc>
                <a:spcPct val="110000"/>
              </a:lnSpc>
            </a:pPr>
            <a:r>
              <a:rPr 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Pounds of Steam/hr</a:t>
            </a:r>
          </a:p>
          <a:p>
            <a:pPr algn="ctr">
              <a:lnSpc>
                <a:spcPct val="110000"/>
              </a:lnSpc>
            </a:pPr>
            <a:r>
              <a:rPr 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Megawatts</a:t>
            </a:r>
          </a:p>
          <a:p>
            <a:pPr algn="ctr">
              <a:lnSpc>
                <a:spcPct val="110000"/>
              </a:lnSpc>
            </a:pPr>
            <a:r>
              <a:rPr 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Tons per day</a:t>
            </a:r>
          </a:p>
        </p:txBody>
      </p:sp>
      <p:sp>
        <p:nvSpPr>
          <p:cNvPr id="518148" name="Rectangle 2052"/>
          <p:cNvSpPr>
            <a:spLocks noChangeArrowheads="1"/>
          </p:cNvSpPr>
          <p:nvPr/>
        </p:nvSpPr>
        <p:spPr bwMode="auto">
          <a:xfrm>
            <a:off x="609600" y="5791200"/>
            <a:ext cx="3684588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Ratings</a:t>
            </a:r>
          </a:p>
        </p:txBody>
      </p:sp>
      <p:sp>
        <p:nvSpPr>
          <p:cNvPr id="518149" name="Line 2053"/>
          <p:cNvSpPr>
            <a:spLocks noChangeShapeType="1"/>
          </p:cNvSpPr>
          <p:nvPr/>
        </p:nvSpPr>
        <p:spPr bwMode="auto">
          <a:xfrm flipV="1">
            <a:off x="4495800" y="5562600"/>
            <a:ext cx="2286000" cy="685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876300" y="228600"/>
            <a:ext cx="8610600" cy="1447800"/>
          </a:xfrm>
          <a:noFill/>
          <a:ln/>
          <a:effectLst>
            <a:outerShdw dist="7184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 i="0"/>
              <a:t>% NOx Removed vs. Vanadium Pentoxide Catalyst Temperature</a:t>
            </a:r>
            <a:endParaRPr lang="en-US" sz="4000"/>
          </a:p>
        </p:txBody>
      </p:sp>
      <p:pic>
        <p:nvPicPr>
          <p:cNvPr id="20070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2100" y="1905000"/>
            <a:ext cx="7086600" cy="419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4019" name="Picture 3" descr="DSCN32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2400"/>
            <a:ext cx="10363200" cy="7239000"/>
          </a:xfrm>
          <a:prstGeom prst="rect">
            <a:avLst/>
          </a:prstGeom>
          <a:noFill/>
        </p:spPr>
      </p:pic>
      <p:sp>
        <p:nvSpPr>
          <p:cNvPr id="854020" name="Rectangle 4"/>
          <p:cNvSpPr>
            <a:spLocks noChangeArrowheads="1"/>
          </p:cNvSpPr>
          <p:nvPr/>
        </p:nvSpPr>
        <p:spPr bwMode="auto">
          <a:xfrm>
            <a:off x="7620000" y="581025"/>
            <a:ext cx="19939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Boilers </a:t>
            </a:r>
          </a:p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 SNCR</a:t>
            </a:r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11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0"/>
            <a:ext cx="7643812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346116" name="Rectangle 4"/>
          <p:cNvSpPr>
            <a:spLocks noGrp="1" noChangeArrowheads="1"/>
          </p:cNvSpPr>
          <p:nvPr>
            <p:ph type="title"/>
          </p:nvPr>
        </p:nvSpPr>
        <p:spPr>
          <a:xfrm>
            <a:off x="241300" y="439738"/>
            <a:ext cx="6186488" cy="857250"/>
          </a:xfrm>
          <a:ln/>
          <a:effectLst/>
        </p:spPr>
        <p:txBody>
          <a:bodyPr/>
          <a:lstStyle/>
          <a:p>
            <a:r>
              <a:rPr lang="en-US" i="0">
                <a:effectLst>
                  <a:outerShdw blurRad="38100" dist="38100" dir="2700000" algn="tl">
                    <a:srgbClr val="000000"/>
                  </a:outerShdw>
                </a:effectLst>
              </a:rPr>
              <a:t>Boiler With SNCR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4611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6100" y="4800600"/>
            <a:ext cx="1573213" cy="354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6118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6100" y="5334000"/>
            <a:ext cx="1573213" cy="354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6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sz="3800" i="0">
                <a:effectLst>
                  <a:outerShdw blurRad="38100" dist="38100" dir="2700000" algn="tl">
                    <a:srgbClr val="000000"/>
                  </a:outerShdw>
                </a:effectLst>
              </a:rPr>
              <a:t>Selective Non-Catalytic Reduction</a:t>
            </a:r>
            <a:endParaRPr lang="en-US" sz="3800"/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74825"/>
            <a:ext cx="8534400" cy="4702175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NOx control through ammonia or urea injection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No catalyst necessary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Temperature range 1400 </a:t>
            </a:r>
            <a:r>
              <a:rPr lang="en-US" sz="28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F – 1700 </a:t>
            </a:r>
            <a:r>
              <a:rPr lang="en-US" sz="28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Injected upstream of convection section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80% control under normal conditions</a:t>
            </a:r>
          </a:p>
          <a:p>
            <a:pPr>
              <a:lnSpc>
                <a:spcPct val="90000"/>
              </a:lnSpc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Problems:</a:t>
            </a:r>
          </a:p>
          <a:p>
            <a:pPr lvl="1">
              <a:lnSpc>
                <a:spcPct val="90000"/>
              </a:lnSpc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Changing flue temperatures with </a:t>
            </a:r>
            <a:b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changing load</a:t>
            </a:r>
          </a:p>
          <a:p>
            <a:pPr lvl="1">
              <a:lnSpc>
                <a:spcPct val="90000"/>
              </a:lnSpc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Formation of ammonium salts</a:t>
            </a:r>
          </a:p>
          <a:p>
            <a:pPr lvl="1">
              <a:lnSpc>
                <a:spcPct val="90000"/>
              </a:lnSpc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Ammonia slip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  <p:grpSp>
        <p:nvGrpSpPr>
          <p:cNvPr id="386054" name="Group 6"/>
          <p:cNvGrpSpPr>
            <a:grpSpLocks/>
          </p:cNvGrpSpPr>
          <p:nvPr/>
        </p:nvGrpSpPr>
        <p:grpSpPr bwMode="auto">
          <a:xfrm>
            <a:off x="7356475" y="4419600"/>
            <a:ext cx="1920875" cy="1920875"/>
            <a:chOff x="4896" y="3072"/>
            <a:chExt cx="1104" cy="1104"/>
          </a:xfrm>
        </p:grpSpPr>
        <p:sp>
          <p:nvSpPr>
            <p:cNvPr id="386052" name="Oval 4"/>
            <p:cNvSpPr>
              <a:spLocks noChangeArrowheads="1"/>
            </p:cNvSpPr>
            <p:nvPr/>
          </p:nvSpPr>
          <p:spPr bwMode="auto">
            <a:xfrm>
              <a:off x="4896" y="3072"/>
              <a:ext cx="1104" cy="110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6053" name="Line 5"/>
            <p:cNvSpPr>
              <a:spLocks noChangeShapeType="1"/>
            </p:cNvSpPr>
            <p:nvPr/>
          </p:nvSpPr>
          <p:spPr bwMode="auto">
            <a:xfrm>
              <a:off x="5040" y="3264"/>
              <a:ext cx="864" cy="72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6055" name="Text Box 7"/>
          <p:cNvSpPr txBox="1">
            <a:spLocks noChangeArrowheads="1"/>
          </p:cNvSpPr>
          <p:nvPr/>
        </p:nvSpPr>
        <p:spPr bwMode="auto">
          <a:xfrm>
            <a:off x="7461250" y="5089525"/>
            <a:ext cx="157162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2"/>
                </a:solidFill>
              </a:rPr>
              <a:t>Catalyst</a:t>
            </a:r>
          </a:p>
        </p:txBody>
      </p:sp>
    </p:spTree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135" name="Group 391"/>
          <p:cNvGraphicFramePr>
            <a:graphicFrameLocks noGrp="1"/>
          </p:cNvGraphicFramePr>
          <p:nvPr/>
        </p:nvGraphicFramePr>
        <p:xfrm>
          <a:off x="685800" y="1447800"/>
          <a:ext cx="9067800" cy="5273040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  <a:endParaRPr kumimoji="0" lang="en-US" sz="2200" b="1" i="1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Reduction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lbs/MMBTU</a:t>
                      </a:r>
                      <a:endParaRPr kumimoji="0" lang="en-US" sz="2200" b="1" i="1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Approx.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ppmv @ 3% O2</a:t>
                      </a:r>
                      <a:endParaRPr kumimoji="0" lang="en-US" sz="2200" b="1" i="1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Standard burners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Base case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0.14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Low NOx burners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Ultra Low NOx burners – I</a:t>
                      </a:r>
                      <a:r>
                        <a:rPr kumimoji="0" lang="en-US" sz="22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</a:t>
                      </a: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gen.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0.03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25 - 30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Ultra Low NOx burners – 2</a:t>
                      </a:r>
                      <a:r>
                        <a:rPr kumimoji="0" lang="en-US" sz="22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nd </a:t>
                      </a: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gen.</a:t>
                      </a: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0.007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6 - 9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FGR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0.025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Compu- NOx w/ FGR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15 - 20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SNCR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0.033 - 0.085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27 - 70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Catalytic Scrubbing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70%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0.017 - 0.044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14 - 36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SCR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 – 95%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0.006 - 0.015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AFD00"/>
                        </a:buClr>
                        <a:buSzPct val="75000"/>
                        <a:buFont typeface="Symbol" pitchFamily="18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5 - 12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16134" name="Rectangle 390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915400" cy="1066800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63500" dir="3187806" algn="ctr" rotWithShape="0">
              <a:srgbClr val="000000"/>
            </a:outerShdw>
          </a:effectLst>
        </p:spPr>
        <p:txBody>
          <a:bodyPr/>
          <a:lstStyle/>
          <a:p>
            <a: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Comparison of NOx Reduction Technologies</a:t>
            </a:r>
            <a:endParaRPr lang="en-US" sz="3200"/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242" name="Picture 2" descr="DSCN14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908800"/>
          </a:xfrm>
          <a:prstGeom prst="rect">
            <a:avLst/>
          </a:prstGeom>
          <a:noFill/>
        </p:spPr>
      </p:pic>
      <p:sp>
        <p:nvSpPr>
          <p:cNvPr id="650243" name="Rectangle 3"/>
          <p:cNvSpPr>
            <a:spLocks noChangeArrowheads="1"/>
          </p:cNvSpPr>
          <p:nvPr/>
        </p:nvSpPr>
        <p:spPr bwMode="auto">
          <a:xfrm>
            <a:off x="6705600" y="914400"/>
            <a:ext cx="2968625" cy="1123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SOx Control</a:t>
            </a:r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00950" y="2133600"/>
            <a:ext cx="2381250" cy="2478088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Fuel Sulfur Content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33723" y="105950"/>
            <a:ext cx="6734175" cy="6675438"/>
            <a:chOff x="226" y="-24"/>
            <a:chExt cx="4242" cy="4205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26" y="-24"/>
              <a:ext cx="23" cy="6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26" y="-24"/>
              <a:ext cx="2109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26" y="603"/>
              <a:ext cx="2109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335" y="-24"/>
              <a:ext cx="2110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4445" y="-24"/>
              <a:ext cx="23" cy="6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335" y="603"/>
              <a:ext cx="2133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973" y="14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241" y="303"/>
              <a:ext cx="241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Sulfur Content of Various Fuels</a:t>
              </a:r>
              <a:endPara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26" y="603"/>
              <a:ext cx="23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335" y="603"/>
              <a:ext cx="24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26" y="1229"/>
              <a:ext cx="2121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1099" y="849"/>
              <a:ext cx="36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4445" y="603"/>
              <a:ext cx="23" cy="6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335" y="1229"/>
              <a:ext cx="2121" cy="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148" y="770"/>
              <a:ext cx="48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Sulfur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728" y="929"/>
              <a:ext cx="1324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Percent by Weight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226" y="1229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2335" y="1229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26" y="146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68" y="1282"/>
              <a:ext cx="80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Natural gas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4445" y="1229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335" y="146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2377" y="1282"/>
              <a:ext cx="50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0.0005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226" y="1467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2335" y="1467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226" y="1706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68" y="1520"/>
              <a:ext cx="35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LPG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4445" y="1467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48" name="Rectangle 33"/>
            <p:cNvSpPr>
              <a:spLocks noChangeArrowheads="1"/>
            </p:cNvSpPr>
            <p:nvPr/>
          </p:nvSpPr>
          <p:spPr bwMode="auto">
            <a:xfrm>
              <a:off x="2335" y="1706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49" name="Rectangle 34"/>
            <p:cNvSpPr>
              <a:spLocks noChangeArrowheads="1"/>
            </p:cNvSpPr>
            <p:nvPr/>
          </p:nvSpPr>
          <p:spPr bwMode="auto">
            <a:xfrm>
              <a:off x="2377" y="1520"/>
              <a:ext cx="42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2" name="Rectangle 35"/>
            <p:cNvSpPr>
              <a:spLocks noChangeArrowheads="1"/>
            </p:cNvSpPr>
            <p:nvPr/>
          </p:nvSpPr>
          <p:spPr bwMode="auto">
            <a:xfrm>
              <a:off x="226" y="1706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3" name="Rectangle 36"/>
            <p:cNvSpPr>
              <a:spLocks noChangeArrowheads="1"/>
            </p:cNvSpPr>
            <p:nvPr/>
          </p:nvSpPr>
          <p:spPr bwMode="auto">
            <a:xfrm>
              <a:off x="2335" y="1706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4" name="Rectangle 37"/>
            <p:cNvSpPr>
              <a:spLocks noChangeArrowheads="1"/>
            </p:cNvSpPr>
            <p:nvPr/>
          </p:nvSpPr>
          <p:spPr bwMode="auto">
            <a:xfrm>
              <a:off x="226" y="194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5" name="Rectangle 38"/>
            <p:cNvSpPr>
              <a:spLocks noChangeArrowheads="1"/>
            </p:cNvSpPr>
            <p:nvPr/>
          </p:nvSpPr>
          <p:spPr bwMode="auto">
            <a:xfrm>
              <a:off x="268" y="1759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6" name="Rectangle 39"/>
            <p:cNvSpPr>
              <a:spLocks noChangeArrowheads="1"/>
            </p:cNvSpPr>
            <p:nvPr/>
          </p:nvSpPr>
          <p:spPr bwMode="auto">
            <a:xfrm>
              <a:off x="4445" y="1706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7" name="Rectangle 40"/>
            <p:cNvSpPr>
              <a:spLocks noChangeArrowheads="1"/>
            </p:cNvSpPr>
            <p:nvPr/>
          </p:nvSpPr>
          <p:spPr bwMode="auto">
            <a:xfrm>
              <a:off x="2335" y="194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58" name="Rectangle 41"/>
            <p:cNvSpPr>
              <a:spLocks noChangeArrowheads="1"/>
            </p:cNvSpPr>
            <p:nvPr/>
          </p:nvSpPr>
          <p:spPr bwMode="auto">
            <a:xfrm>
              <a:off x="2377" y="1759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0.01 to 0.3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59" name="Rectangle 42"/>
            <p:cNvSpPr>
              <a:spLocks noChangeArrowheads="1"/>
            </p:cNvSpPr>
            <p:nvPr/>
          </p:nvSpPr>
          <p:spPr bwMode="auto">
            <a:xfrm>
              <a:off x="226" y="1944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0" name="Rectangle 43"/>
            <p:cNvSpPr>
              <a:spLocks noChangeArrowheads="1"/>
            </p:cNvSpPr>
            <p:nvPr/>
          </p:nvSpPr>
          <p:spPr bwMode="auto">
            <a:xfrm>
              <a:off x="2335" y="1944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1" name="Rectangle 44"/>
            <p:cNvSpPr>
              <a:spLocks noChangeArrowheads="1"/>
            </p:cNvSpPr>
            <p:nvPr/>
          </p:nvSpPr>
          <p:spPr bwMode="auto">
            <a:xfrm>
              <a:off x="226" y="2183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2" name="Rectangle 45"/>
            <p:cNvSpPr>
              <a:spLocks noChangeArrowheads="1"/>
            </p:cNvSpPr>
            <p:nvPr/>
          </p:nvSpPr>
          <p:spPr bwMode="auto">
            <a:xfrm>
              <a:off x="268" y="1997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63" name="Rectangle 46"/>
            <p:cNvSpPr>
              <a:spLocks noChangeArrowheads="1"/>
            </p:cNvSpPr>
            <p:nvPr/>
          </p:nvSpPr>
          <p:spPr bwMode="auto">
            <a:xfrm>
              <a:off x="4445" y="1944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4" name="Rectangle 47"/>
            <p:cNvSpPr>
              <a:spLocks noChangeArrowheads="1"/>
            </p:cNvSpPr>
            <p:nvPr/>
          </p:nvSpPr>
          <p:spPr bwMode="auto">
            <a:xfrm>
              <a:off x="2335" y="2183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5" name="Rectangle 48"/>
            <p:cNvSpPr>
              <a:spLocks noChangeArrowheads="1"/>
            </p:cNvSpPr>
            <p:nvPr/>
          </p:nvSpPr>
          <p:spPr bwMode="auto">
            <a:xfrm>
              <a:off x="2377" y="1997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0.05 to 0.5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66" name="Rectangle 49"/>
            <p:cNvSpPr>
              <a:spLocks noChangeArrowheads="1"/>
            </p:cNvSpPr>
            <p:nvPr/>
          </p:nvSpPr>
          <p:spPr bwMode="auto">
            <a:xfrm>
              <a:off x="226" y="2183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7" name="Rectangle 50"/>
            <p:cNvSpPr>
              <a:spLocks noChangeArrowheads="1"/>
            </p:cNvSpPr>
            <p:nvPr/>
          </p:nvSpPr>
          <p:spPr bwMode="auto">
            <a:xfrm>
              <a:off x="2335" y="2183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8" name="Rectangle 51"/>
            <p:cNvSpPr>
              <a:spLocks noChangeArrowheads="1"/>
            </p:cNvSpPr>
            <p:nvPr/>
          </p:nvSpPr>
          <p:spPr bwMode="auto">
            <a:xfrm>
              <a:off x="226" y="242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69" name="Rectangle 52"/>
            <p:cNvSpPr>
              <a:spLocks noChangeArrowheads="1"/>
            </p:cNvSpPr>
            <p:nvPr/>
          </p:nvSpPr>
          <p:spPr bwMode="auto">
            <a:xfrm>
              <a:off x="268" y="2236"/>
              <a:ext cx="119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Diesel Motor Fuel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0" name="Rectangle 53"/>
            <p:cNvSpPr>
              <a:spLocks noChangeArrowheads="1"/>
            </p:cNvSpPr>
            <p:nvPr/>
          </p:nvSpPr>
          <p:spPr bwMode="auto">
            <a:xfrm>
              <a:off x="4445" y="2183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1" name="Rectangle 54"/>
            <p:cNvSpPr>
              <a:spLocks noChangeArrowheads="1"/>
            </p:cNvSpPr>
            <p:nvPr/>
          </p:nvSpPr>
          <p:spPr bwMode="auto">
            <a:xfrm>
              <a:off x="2335" y="242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2" name="Rectangle 55"/>
            <p:cNvSpPr>
              <a:spLocks noChangeArrowheads="1"/>
            </p:cNvSpPr>
            <p:nvPr/>
          </p:nvSpPr>
          <p:spPr bwMode="auto">
            <a:xfrm>
              <a:off x="2377" y="2236"/>
              <a:ext cx="42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0.0015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3" name="Rectangle 56"/>
            <p:cNvSpPr>
              <a:spLocks noChangeArrowheads="1"/>
            </p:cNvSpPr>
            <p:nvPr/>
          </p:nvSpPr>
          <p:spPr bwMode="auto">
            <a:xfrm>
              <a:off x="226" y="242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4" name="Rectangle 57"/>
            <p:cNvSpPr>
              <a:spLocks noChangeArrowheads="1"/>
            </p:cNvSpPr>
            <p:nvPr/>
          </p:nvSpPr>
          <p:spPr bwMode="auto">
            <a:xfrm>
              <a:off x="2335" y="242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5" name="Rectangle 58"/>
            <p:cNvSpPr>
              <a:spLocks noChangeArrowheads="1"/>
            </p:cNvSpPr>
            <p:nvPr/>
          </p:nvSpPr>
          <p:spPr bwMode="auto">
            <a:xfrm>
              <a:off x="226" y="2660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6" name="Rectangle 59"/>
            <p:cNvSpPr>
              <a:spLocks noChangeArrowheads="1"/>
            </p:cNvSpPr>
            <p:nvPr/>
          </p:nvSpPr>
          <p:spPr bwMode="auto">
            <a:xfrm>
              <a:off x="268" y="2474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77" name="Rectangle 60"/>
            <p:cNvSpPr>
              <a:spLocks noChangeArrowheads="1"/>
            </p:cNvSpPr>
            <p:nvPr/>
          </p:nvSpPr>
          <p:spPr bwMode="auto">
            <a:xfrm>
              <a:off x="4445" y="2421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8" name="Rectangle 61"/>
            <p:cNvSpPr>
              <a:spLocks noChangeArrowheads="1"/>
            </p:cNvSpPr>
            <p:nvPr/>
          </p:nvSpPr>
          <p:spPr bwMode="auto">
            <a:xfrm>
              <a:off x="2335" y="2660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79" name="Rectangle 62"/>
            <p:cNvSpPr>
              <a:spLocks noChangeArrowheads="1"/>
            </p:cNvSpPr>
            <p:nvPr/>
          </p:nvSpPr>
          <p:spPr bwMode="auto">
            <a:xfrm>
              <a:off x="2377" y="2474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0.2 to 1.75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0" name="Rectangle 63"/>
            <p:cNvSpPr>
              <a:spLocks noChangeArrowheads="1"/>
            </p:cNvSpPr>
            <p:nvPr/>
          </p:nvSpPr>
          <p:spPr bwMode="auto">
            <a:xfrm>
              <a:off x="226" y="2660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1" name="Rectangle 64"/>
            <p:cNvSpPr>
              <a:spLocks noChangeArrowheads="1"/>
            </p:cNvSpPr>
            <p:nvPr/>
          </p:nvSpPr>
          <p:spPr bwMode="auto">
            <a:xfrm>
              <a:off x="2335" y="2660"/>
              <a:ext cx="12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2" name="Rectangle 65"/>
            <p:cNvSpPr>
              <a:spLocks noChangeArrowheads="1"/>
            </p:cNvSpPr>
            <p:nvPr/>
          </p:nvSpPr>
          <p:spPr bwMode="auto">
            <a:xfrm>
              <a:off x="226" y="2898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3" name="Rectangle 66"/>
            <p:cNvSpPr>
              <a:spLocks noChangeArrowheads="1"/>
            </p:cNvSpPr>
            <p:nvPr/>
          </p:nvSpPr>
          <p:spPr bwMode="auto">
            <a:xfrm>
              <a:off x="268" y="2713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4" name="Rectangle 67"/>
            <p:cNvSpPr>
              <a:spLocks noChangeArrowheads="1"/>
            </p:cNvSpPr>
            <p:nvPr/>
          </p:nvSpPr>
          <p:spPr bwMode="auto">
            <a:xfrm>
              <a:off x="4445" y="2660"/>
              <a:ext cx="11" cy="2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5" name="Rectangle 68"/>
            <p:cNvSpPr>
              <a:spLocks noChangeArrowheads="1"/>
            </p:cNvSpPr>
            <p:nvPr/>
          </p:nvSpPr>
          <p:spPr bwMode="auto">
            <a:xfrm>
              <a:off x="2335" y="2898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6" name="Rectangle 69"/>
            <p:cNvSpPr>
              <a:spLocks noChangeArrowheads="1"/>
            </p:cNvSpPr>
            <p:nvPr/>
          </p:nvSpPr>
          <p:spPr bwMode="auto">
            <a:xfrm>
              <a:off x="2377" y="2713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 to 1.75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87" name="Rectangle 70"/>
            <p:cNvSpPr>
              <a:spLocks noChangeArrowheads="1"/>
            </p:cNvSpPr>
            <p:nvPr/>
          </p:nvSpPr>
          <p:spPr bwMode="auto">
            <a:xfrm>
              <a:off x="226" y="2898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8" name="Rectangle 71"/>
            <p:cNvSpPr>
              <a:spLocks noChangeArrowheads="1"/>
            </p:cNvSpPr>
            <p:nvPr/>
          </p:nvSpPr>
          <p:spPr bwMode="auto">
            <a:xfrm>
              <a:off x="2335" y="2898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89" name="Rectangle 72"/>
            <p:cNvSpPr>
              <a:spLocks noChangeArrowheads="1"/>
            </p:cNvSpPr>
            <p:nvPr/>
          </p:nvSpPr>
          <p:spPr bwMode="auto">
            <a:xfrm>
              <a:off x="226" y="313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0" name="Rectangle 73"/>
            <p:cNvSpPr>
              <a:spLocks noChangeArrowheads="1"/>
            </p:cNvSpPr>
            <p:nvPr/>
          </p:nvSpPr>
          <p:spPr bwMode="auto">
            <a:xfrm>
              <a:off x="268" y="2951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6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1" name="Rectangle 74"/>
            <p:cNvSpPr>
              <a:spLocks noChangeArrowheads="1"/>
            </p:cNvSpPr>
            <p:nvPr/>
          </p:nvSpPr>
          <p:spPr bwMode="auto">
            <a:xfrm>
              <a:off x="4445" y="2898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2" name="Rectangle 75"/>
            <p:cNvSpPr>
              <a:spLocks noChangeArrowheads="1"/>
            </p:cNvSpPr>
            <p:nvPr/>
          </p:nvSpPr>
          <p:spPr bwMode="auto">
            <a:xfrm>
              <a:off x="2335" y="3137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3" name="Rectangle 76"/>
            <p:cNvSpPr>
              <a:spLocks noChangeArrowheads="1"/>
            </p:cNvSpPr>
            <p:nvPr/>
          </p:nvSpPr>
          <p:spPr bwMode="auto">
            <a:xfrm>
              <a:off x="2377" y="2951"/>
              <a:ext cx="65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 to </a:t>
              </a:r>
              <a:r>
                <a:rPr lang="en-US" altLang="en-US" sz="1700" b="0">
                  <a:solidFill>
                    <a:srgbClr val="FFFFFF"/>
                  </a:solidFill>
                </a:rPr>
                <a:t>1.75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4" name="Rectangle 77"/>
            <p:cNvSpPr>
              <a:spLocks noChangeArrowheads="1"/>
            </p:cNvSpPr>
            <p:nvPr/>
          </p:nvSpPr>
          <p:spPr bwMode="auto">
            <a:xfrm>
              <a:off x="226" y="3137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5" name="Rectangle 78"/>
            <p:cNvSpPr>
              <a:spLocks noChangeArrowheads="1"/>
            </p:cNvSpPr>
            <p:nvPr/>
          </p:nvSpPr>
          <p:spPr bwMode="auto">
            <a:xfrm>
              <a:off x="2335" y="3137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6" name="Rectangle 79"/>
            <p:cNvSpPr>
              <a:spLocks noChangeArrowheads="1"/>
            </p:cNvSpPr>
            <p:nvPr/>
          </p:nvSpPr>
          <p:spPr bwMode="auto">
            <a:xfrm>
              <a:off x="226" y="353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97" name="Rectangle 80"/>
            <p:cNvSpPr>
              <a:spLocks noChangeArrowheads="1"/>
            </p:cNvSpPr>
            <p:nvPr/>
          </p:nvSpPr>
          <p:spPr bwMode="auto">
            <a:xfrm>
              <a:off x="268" y="3189"/>
              <a:ext cx="7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Low Sulfur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8" name="Rectangle 81"/>
            <p:cNvSpPr>
              <a:spLocks noChangeArrowheads="1"/>
            </p:cNvSpPr>
            <p:nvPr/>
          </p:nvSpPr>
          <p:spPr bwMode="auto">
            <a:xfrm>
              <a:off x="268" y="3348"/>
              <a:ext cx="9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Fuel Oil No. 6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899" name="Rectangle 82"/>
            <p:cNvSpPr>
              <a:spLocks noChangeArrowheads="1"/>
            </p:cNvSpPr>
            <p:nvPr/>
          </p:nvSpPr>
          <p:spPr bwMode="auto">
            <a:xfrm>
              <a:off x="4445" y="3137"/>
              <a:ext cx="11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0" name="Rectangle 83"/>
            <p:cNvSpPr>
              <a:spLocks noChangeArrowheads="1"/>
            </p:cNvSpPr>
            <p:nvPr/>
          </p:nvSpPr>
          <p:spPr bwMode="auto">
            <a:xfrm>
              <a:off x="2335" y="3534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1" name="Rectangle 84"/>
            <p:cNvSpPr>
              <a:spLocks noChangeArrowheads="1"/>
            </p:cNvSpPr>
            <p:nvPr/>
          </p:nvSpPr>
          <p:spPr bwMode="auto">
            <a:xfrm>
              <a:off x="2377" y="3269"/>
              <a:ext cx="26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2" name="Rectangle 85"/>
            <p:cNvSpPr>
              <a:spLocks noChangeArrowheads="1"/>
            </p:cNvSpPr>
            <p:nvPr/>
          </p:nvSpPr>
          <p:spPr bwMode="auto">
            <a:xfrm>
              <a:off x="226" y="3534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3" name="Rectangle 86"/>
            <p:cNvSpPr>
              <a:spLocks noChangeArrowheads="1"/>
            </p:cNvSpPr>
            <p:nvPr/>
          </p:nvSpPr>
          <p:spPr bwMode="auto">
            <a:xfrm>
              <a:off x="2335" y="3534"/>
              <a:ext cx="12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4" name="Rectangle 87"/>
            <p:cNvSpPr>
              <a:spLocks noChangeArrowheads="1"/>
            </p:cNvSpPr>
            <p:nvPr/>
          </p:nvSpPr>
          <p:spPr bwMode="auto">
            <a:xfrm>
              <a:off x="226" y="393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5" name="Rectangle 88"/>
            <p:cNvSpPr>
              <a:spLocks noChangeArrowheads="1"/>
            </p:cNvSpPr>
            <p:nvPr/>
          </p:nvSpPr>
          <p:spPr bwMode="auto">
            <a:xfrm>
              <a:off x="268" y="3587"/>
              <a:ext cx="1320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Subbituminous coal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6" name="Rectangle 89"/>
            <p:cNvSpPr>
              <a:spLocks noChangeArrowheads="1"/>
            </p:cNvSpPr>
            <p:nvPr/>
          </p:nvSpPr>
          <p:spPr bwMode="auto">
            <a:xfrm>
              <a:off x="268" y="3746"/>
              <a:ext cx="145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from Rocky Mt. states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07" name="Rectangle 90"/>
            <p:cNvSpPr>
              <a:spLocks noChangeArrowheads="1"/>
            </p:cNvSpPr>
            <p:nvPr/>
          </p:nvSpPr>
          <p:spPr bwMode="auto">
            <a:xfrm>
              <a:off x="4445" y="3534"/>
              <a:ext cx="11" cy="4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8" name="Rectangle 91"/>
            <p:cNvSpPr>
              <a:spLocks noChangeArrowheads="1"/>
            </p:cNvSpPr>
            <p:nvPr/>
          </p:nvSpPr>
          <p:spPr bwMode="auto">
            <a:xfrm>
              <a:off x="2335" y="3931"/>
              <a:ext cx="2121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09" name="Rectangle 92"/>
            <p:cNvSpPr>
              <a:spLocks noChangeArrowheads="1"/>
            </p:cNvSpPr>
            <p:nvPr/>
          </p:nvSpPr>
          <p:spPr bwMode="auto">
            <a:xfrm>
              <a:off x="2377" y="3666"/>
              <a:ext cx="54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0.3 to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10" name="Rectangle 93"/>
            <p:cNvSpPr>
              <a:spLocks noChangeArrowheads="1"/>
            </p:cNvSpPr>
            <p:nvPr/>
          </p:nvSpPr>
          <p:spPr bwMode="auto">
            <a:xfrm>
              <a:off x="226" y="393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1" name="Rectangle 94"/>
            <p:cNvSpPr>
              <a:spLocks noChangeArrowheads="1"/>
            </p:cNvSpPr>
            <p:nvPr/>
          </p:nvSpPr>
          <p:spPr bwMode="auto">
            <a:xfrm>
              <a:off x="2335" y="3931"/>
              <a:ext cx="12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2" name="Rectangle 95"/>
            <p:cNvSpPr>
              <a:spLocks noChangeArrowheads="1"/>
            </p:cNvSpPr>
            <p:nvPr/>
          </p:nvSpPr>
          <p:spPr bwMode="auto">
            <a:xfrm>
              <a:off x="226" y="4170"/>
              <a:ext cx="2109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3" name="Rectangle 96"/>
            <p:cNvSpPr>
              <a:spLocks noChangeArrowheads="1"/>
            </p:cNvSpPr>
            <p:nvPr/>
          </p:nvSpPr>
          <p:spPr bwMode="auto">
            <a:xfrm>
              <a:off x="268" y="3984"/>
              <a:ext cx="106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Petroleum coke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914" name="Rectangle 97"/>
            <p:cNvSpPr>
              <a:spLocks noChangeArrowheads="1"/>
            </p:cNvSpPr>
            <p:nvPr/>
          </p:nvSpPr>
          <p:spPr bwMode="auto">
            <a:xfrm>
              <a:off x="4445" y="3931"/>
              <a:ext cx="11" cy="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5" name="Rectangle 98"/>
            <p:cNvSpPr>
              <a:spLocks noChangeArrowheads="1"/>
            </p:cNvSpPr>
            <p:nvPr/>
          </p:nvSpPr>
          <p:spPr bwMode="auto">
            <a:xfrm>
              <a:off x="2335" y="4170"/>
              <a:ext cx="2110" cy="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16" name="Rectangle 99"/>
            <p:cNvSpPr>
              <a:spLocks noChangeArrowheads="1"/>
            </p:cNvSpPr>
            <p:nvPr/>
          </p:nvSpPr>
          <p:spPr bwMode="auto">
            <a:xfrm>
              <a:off x="2377" y="3984"/>
              <a:ext cx="504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700" b="0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 to 10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7772400" y="1066800"/>
            <a:ext cx="2514600" cy="3810000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152928" dir="2901988" algn="ctr" rotWithShape="0">
              <a:srgbClr val="000000"/>
            </a:outerShdw>
          </a:effectLst>
        </p:spPr>
        <p:txBody>
          <a:bodyPr/>
          <a:lstStyle/>
          <a:p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Spray Tower Wet</a:t>
            </a:r>
            <a:b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FGD</a:t>
            </a:r>
            <a:b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Scrubber</a:t>
            </a:r>
            <a:endParaRPr lang="en-US"/>
          </a:p>
        </p:txBody>
      </p:sp>
      <p:pic>
        <p:nvPicPr>
          <p:cNvPr id="210947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31763"/>
            <a:ext cx="7494588" cy="658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10948" name="Rectangle 4"/>
          <p:cNvSpPr>
            <a:spLocks noChangeArrowheads="1"/>
          </p:cNvSpPr>
          <p:nvPr/>
        </p:nvSpPr>
        <p:spPr bwMode="auto">
          <a:xfrm>
            <a:off x="7924800" y="6019800"/>
            <a:ext cx="2241550" cy="57943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 Courtesy of B&amp;W</a:t>
            </a:r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33338"/>
            <a:ext cx="8447087" cy="1214437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Five FGD Scrubber Modules </a:t>
            </a:r>
            <a:b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Utility Boiler</a:t>
            </a:r>
            <a:endParaRPr lang="en-US" sz="4000"/>
          </a:p>
        </p:txBody>
      </p:sp>
      <p:pic>
        <p:nvPicPr>
          <p:cNvPr id="212995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275" y="1393825"/>
            <a:ext cx="8051800" cy="5006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6527800" y="6396038"/>
            <a:ext cx="3486150" cy="4492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 Courtesy of B&amp;W</a:t>
            </a:r>
          </a:p>
        </p:txBody>
      </p:sp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266" name="Picture 2" descr="GLC PARK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3400"/>
          </a:xfrm>
          <a:prstGeom prst="rect">
            <a:avLst/>
          </a:prstGeom>
          <a:noFill/>
        </p:spPr>
      </p:pic>
      <p:sp>
        <p:nvSpPr>
          <p:cNvPr id="651268" name="Rectangle 4"/>
          <p:cNvSpPr>
            <a:spLocks noChangeArrowheads="1"/>
          </p:cNvSpPr>
          <p:nvPr/>
        </p:nvSpPr>
        <p:spPr bwMode="auto">
          <a:xfrm>
            <a:off x="6934200" y="609600"/>
            <a:ext cx="2855913" cy="1123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PM Control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578" name="Picture 1026" descr="BOILER PLATE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363200" cy="7010400"/>
          </a:xfrm>
          <a:prstGeom prst="rect">
            <a:avLst/>
          </a:prstGeom>
          <a:noFill/>
        </p:spPr>
      </p:pic>
      <p:sp>
        <p:nvSpPr>
          <p:cNvPr id="536579" name="Rectangle 1027"/>
          <p:cNvSpPr>
            <a:spLocks noChangeArrowheads="1"/>
          </p:cNvSpPr>
          <p:nvPr/>
        </p:nvSpPr>
        <p:spPr bwMode="auto">
          <a:xfrm>
            <a:off x="2438400" y="5791200"/>
            <a:ext cx="5292725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Typical Boiler Rating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579" grpId="0" animBg="1" autoUpdateAnimBg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9513" y="255588"/>
            <a:ext cx="8897937" cy="755650"/>
          </a:xfrm>
          <a:noFill/>
          <a:ln/>
          <a:effectLst>
            <a:outerShdw dist="89803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Control of Particulate Emissions</a:t>
            </a:r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2079625"/>
            <a:ext cx="3124200" cy="42449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Settling chambers</a:t>
            </a:r>
          </a:p>
          <a:p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Cyclones</a:t>
            </a:r>
          </a:p>
          <a:p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Baghouses</a:t>
            </a:r>
          </a:p>
          <a:p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ESPs</a:t>
            </a:r>
          </a:p>
          <a:p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Scrubbers</a:t>
            </a:r>
          </a:p>
        </p:txBody>
      </p:sp>
      <p:pic>
        <p:nvPicPr>
          <p:cNvPr id="219141" name="Picture 5" descr="ESP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5850" y="1828800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22" name="Picture 2" descr="Misters on Incline Truck Unloading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1588"/>
            <a:ext cx="5105400" cy="6916738"/>
          </a:xfrm>
          <a:prstGeom prst="rect">
            <a:avLst/>
          </a:prstGeom>
          <a:noFill/>
        </p:spPr>
      </p:pic>
      <p:pic>
        <p:nvPicPr>
          <p:cNvPr id="1003524" name="Picture 4" descr="tub gringer in feed yard 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-1588"/>
            <a:ext cx="5143500" cy="6973888"/>
          </a:xfrm>
          <a:prstGeom prst="rect">
            <a:avLst/>
          </a:prstGeom>
          <a:noFill/>
        </p:spPr>
      </p:pic>
      <p:sp>
        <p:nvSpPr>
          <p:cNvPr id="1003525" name="Rectangle 5"/>
          <p:cNvSpPr>
            <a:spLocks noChangeArrowheads="1"/>
          </p:cNvSpPr>
          <p:nvPr/>
        </p:nvSpPr>
        <p:spPr bwMode="auto">
          <a:xfrm>
            <a:off x="5372100" y="609600"/>
            <a:ext cx="4449763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>
              <a:spcBef>
                <a:spcPct val="25000"/>
              </a:spcBef>
              <a:spcAft>
                <a:spcPct val="25000"/>
              </a:spcAft>
            </a:pP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 Spray</a:t>
            </a:r>
          </a:p>
        </p:txBody>
      </p:sp>
      <p:sp>
        <p:nvSpPr>
          <p:cNvPr id="1003526" name="Line 6"/>
          <p:cNvSpPr>
            <a:spLocks noChangeShapeType="1"/>
          </p:cNvSpPr>
          <p:nvPr/>
        </p:nvSpPr>
        <p:spPr bwMode="auto">
          <a:xfrm flipH="1">
            <a:off x="4076700" y="1752600"/>
            <a:ext cx="3733800" cy="381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527" name="Line 7"/>
          <p:cNvSpPr>
            <a:spLocks noChangeShapeType="1"/>
          </p:cNvSpPr>
          <p:nvPr/>
        </p:nvSpPr>
        <p:spPr bwMode="auto">
          <a:xfrm>
            <a:off x="7810500" y="1752600"/>
            <a:ext cx="838200" cy="1676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3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3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3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3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3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26" grpId="0" animBg="1"/>
      <p:bldP spid="1003527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3" y="0"/>
            <a:ext cx="10152062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21187" name="Rectangle 3"/>
          <p:cNvSpPr>
            <a:spLocks noChangeArrowheads="1"/>
          </p:cNvSpPr>
          <p:nvPr/>
        </p:nvSpPr>
        <p:spPr bwMode="auto">
          <a:xfrm>
            <a:off x="3581400" y="3733800"/>
            <a:ext cx="4449763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spcBef>
                <a:spcPct val="25000"/>
              </a:spcBef>
              <a:spcAft>
                <a:spcPct val="25000"/>
              </a:spcAft>
            </a:pP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Soot Blowing</a:t>
            </a:r>
            <a:endParaRPr lang="en-US" sz="44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4" name="Picture 4" descr="Soot blow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0"/>
            <a:ext cx="8915400" cy="6910388"/>
          </a:xfrm>
          <a:prstGeom prst="rect">
            <a:avLst/>
          </a:prstGeom>
          <a:noFill/>
        </p:spPr>
      </p:pic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5562600" y="381000"/>
            <a:ext cx="4343400" cy="7620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>
              <a:spcBef>
                <a:spcPct val="25000"/>
              </a:spcBef>
              <a:spcAft>
                <a:spcPct val="25000"/>
              </a:spcAft>
            </a:pP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Soot Blowers</a:t>
            </a:r>
          </a:p>
        </p:txBody>
      </p:sp>
      <p:sp>
        <p:nvSpPr>
          <p:cNvPr id="378885" name="Line 5"/>
          <p:cNvSpPr>
            <a:spLocks noChangeShapeType="1"/>
          </p:cNvSpPr>
          <p:nvPr/>
        </p:nvSpPr>
        <p:spPr bwMode="auto">
          <a:xfrm flipH="1">
            <a:off x="3810000" y="1219200"/>
            <a:ext cx="3962400" cy="3352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886" name="Line 6"/>
          <p:cNvSpPr>
            <a:spLocks noChangeShapeType="1"/>
          </p:cNvSpPr>
          <p:nvPr/>
        </p:nvSpPr>
        <p:spPr bwMode="auto">
          <a:xfrm flipH="1">
            <a:off x="3276600" y="1219200"/>
            <a:ext cx="4495800" cy="1066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5" grpId="0" animBg="1"/>
      <p:bldP spid="378886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002" name="Picture 2" descr="DSCN43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96004" name="Rectangle 4"/>
          <p:cNvSpPr>
            <a:spLocks noChangeArrowheads="1"/>
          </p:cNvSpPr>
          <p:nvPr/>
        </p:nvSpPr>
        <p:spPr bwMode="auto">
          <a:xfrm>
            <a:off x="7162800" y="4191000"/>
            <a:ext cx="2857500" cy="2316163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Soot</a:t>
            </a:r>
            <a:b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Blowing/</a:t>
            </a:r>
            <a:b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Rapping</a:t>
            </a:r>
            <a:endParaRPr lang="en-US" sz="4400" i="1">
              <a:solidFill>
                <a:srgbClr val="FAFD00"/>
              </a:solidFill>
            </a:endParaRPr>
          </a:p>
        </p:txBody>
      </p:sp>
      <p:sp>
        <p:nvSpPr>
          <p:cNvPr id="896005" name="Line 5"/>
          <p:cNvSpPr>
            <a:spLocks noChangeShapeType="1"/>
          </p:cNvSpPr>
          <p:nvPr/>
        </p:nvSpPr>
        <p:spPr bwMode="auto">
          <a:xfrm flipH="1" flipV="1">
            <a:off x="2743200" y="2514600"/>
            <a:ext cx="4152900" cy="1600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6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6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5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692" name="Picture 4" descr="Cyclone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58738"/>
            <a:ext cx="10287000" cy="7031038"/>
          </a:xfrm>
          <a:prstGeom prst="rect">
            <a:avLst/>
          </a:prstGeom>
          <a:noFill/>
        </p:spPr>
      </p:pic>
      <p:sp>
        <p:nvSpPr>
          <p:cNvPr id="1010693" name="Rectangle 5"/>
          <p:cNvSpPr>
            <a:spLocks noChangeArrowheads="1"/>
          </p:cNvSpPr>
          <p:nvPr/>
        </p:nvSpPr>
        <p:spPr bwMode="auto">
          <a:xfrm>
            <a:off x="627063" y="4648200"/>
            <a:ext cx="2535237" cy="12192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Cyclone</a:t>
            </a:r>
            <a:endParaRPr lang="en-US" sz="44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7267575" y="2179638"/>
            <a:ext cx="2535238" cy="1858962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Multi-Cyclone</a:t>
            </a:r>
            <a:endParaRPr lang="en-US"/>
          </a:p>
        </p:txBody>
      </p:sp>
      <p:pic>
        <p:nvPicPr>
          <p:cNvPr id="225283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" y="0"/>
            <a:ext cx="6905625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7435850" y="6096000"/>
            <a:ext cx="2241550" cy="57943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 Courtesy of B&amp;W</a:t>
            </a: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92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9300" name="Picture 1028" descr="bh_arc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515600" cy="6932613"/>
          </a:xfrm>
          <a:prstGeom prst="rect">
            <a:avLst/>
          </a:prstGeom>
          <a:noFill/>
        </p:spPr>
      </p:pic>
      <p:sp>
        <p:nvSpPr>
          <p:cNvPr id="439301" name="Rectangle 1029"/>
          <p:cNvSpPr>
            <a:spLocks noChangeArrowheads="1"/>
          </p:cNvSpPr>
          <p:nvPr/>
        </p:nvSpPr>
        <p:spPr bwMode="auto">
          <a:xfrm>
            <a:off x="409575" y="5124450"/>
            <a:ext cx="294322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Baghouse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9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9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301" grpId="0" animBg="1" autoUpdateAnimBg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1716" name="Picture 4" descr="Baghouse Clean Inside Bags Dirty PM Outside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58738"/>
            <a:ext cx="5181600" cy="7031038"/>
          </a:xfrm>
          <a:prstGeom prst="rect">
            <a:avLst/>
          </a:prstGeom>
          <a:noFill/>
        </p:spPr>
      </p:pic>
      <p:sp>
        <p:nvSpPr>
          <p:cNvPr id="1011717" name="Rectangle 5"/>
          <p:cNvSpPr>
            <a:spLocks noChangeArrowheads="1"/>
          </p:cNvSpPr>
          <p:nvPr/>
        </p:nvSpPr>
        <p:spPr bwMode="auto">
          <a:xfrm>
            <a:off x="1028700" y="381000"/>
            <a:ext cx="294322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Baghouse</a:t>
            </a:r>
          </a:p>
        </p:txBody>
      </p:sp>
      <p:pic>
        <p:nvPicPr>
          <p:cNvPr id="1011718" name="Picture 6" descr="Baghouse Clean Inside Bags Dirty PM Outside II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-1588"/>
            <a:ext cx="5067300" cy="6973888"/>
          </a:xfrm>
          <a:prstGeom prst="rect">
            <a:avLst/>
          </a:prstGeom>
          <a:noFill/>
        </p:spPr>
      </p:pic>
      <p:sp>
        <p:nvSpPr>
          <p:cNvPr id="1011719" name="Rectangle 7"/>
          <p:cNvSpPr>
            <a:spLocks noChangeArrowheads="1"/>
          </p:cNvSpPr>
          <p:nvPr/>
        </p:nvSpPr>
        <p:spPr bwMode="auto">
          <a:xfrm>
            <a:off x="4457700" y="5734050"/>
            <a:ext cx="176371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Clean</a:t>
            </a:r>
          </a:p>
        </p:txBody>
      </p:sp>
      <p:sp>
        <p:nvSpPr>
          <p:cNvPr id="1011720" name="Rectangle 8"/>
          <p:cNvSpPr>
            <a:spLocks noChangeArrowheads="1"/>
          </p:cNvSpPr>
          <p:nvPr/>
        </p:nvSpPr>
        <p:spPr bwMode="auto">
          <a:xfrm>
            <a:off x="5372100" y="457200"/>
            <a:ext cx="15144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Dirty</a:t>
            </a:r>
          </a:p>
        </p:txBody>
      </p:sp>
      <p:sp>
        <p:nvSpPr>
          <p:cNvPr id="1011721" name="Line 9"/>
          <p:cNvSpPr>
            <a:spLocks noChangeShapeType="1"/>
          </p:cNvSpPr>
          <p:nvPr/>
        </p:nvSpPr>
        <p:spPr bwMode="auto">
          <a:xfrm flipV="1">
            <a:off x="7048500" y="838200"/>
            <a:ext cx="990600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1722" name="Line 10"/>
          <p:cNvSpPr>
            <a:spLocks noChangeShapeType="1"/>
          </p:cNvSpPr>
          <p:nvPr/>
        </p:nvSpPr>
        <p:spPr bwMode="auto">
          <a:xfrm flipV="1">
            <a:off x="5676900" y="2895600"/>
            <a:ext cx="1981200" cy="2590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2500" name="Picture 4" descr="E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325100" cy="6856413"/>
          </a:xfrm>
          <a:prstGeom prst="rect">
            <a:avLst/>
          </a:prstGeom>
          <a:noFill/>
        </p:spPr>
      </p:pic>
      <p:sp>
        <p:nvSpPr>
          <p:cNvPr id="1002501" name="Rectangle 5"/>
          <p:cNvSpPr>
            <a:spLocks noChangeArrowheads="1"/>
          </p:cNvSpPr>
          <p:nvPr/>
        </p:nvSpPr>
        <p:spPr bwMode="auto">
          <a:xfrm>
            <a:off x="495300" y="558800"/>
            <a:ext cx="1460500" cy="881063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ESP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255588"/>
            <a:ext cx="4151313" cy="75565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Boiler Fuels</a:t>
            </a: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444625"/>
            <a:ext cx="9050338" cy="523875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Natural gas</a:t>
            </a:r>
          </a:p>
          <a:p>
            <a:r>
              <a:rPr lang="en-US"/>
              <a:t>Diesel fuel oils</a:t>
            </a:r>
          </a:p>
          <a:p>
            <a:r>
              <a:rPr lang="en-US"/>
              <a:t>Tire Derived Fuel (TDF)</a:t>
            </a:r>
          </a:p>
          <a:p>
            <a:r>
              <a:rPr lang="en-US"/>
              <a:t>Coal/Petroleum Coke</a:t>
            </a:r>
          </a:p>
          <a:p>
            <a:r>
              <a:rPr lang="en-US"/>
              <a:t>Municipal waste</a:t>
            </a:r>
          </a:p>
          <a:p>
            <a:r>
              <a:rPr lang="en-US"/>
              <a:t>Bio-Mass</a:t>
            </a:r>
          </a:p>
          <a:p>
            <a:r>
              <a:rPr lang="en-US"/>
              <a:t>Waste gas </a:t>
            </a:r>
          </a:p>
          <a:p>
            <a:r>
              <a:rPr lang="en-US"/>
              <a:t>Nuclear</a:t>
            </a:r>
          </a:p>
        </p:txBody>
      </p:sp>
      <p:pic>
        <p:nvPicPr>
          <p:cNvPr id="34821" name="Picture 5" descr="MSW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300" y="4354513"/>
            <a:ext cx="3654425" cy="2427287"/>
          </a:xfrm>
          <a:prstGeom prst="rect">
            <a:avLst/>
          </a:prstGeom>
          <a:noFill/>
        </p:spPr>
      </p:pic>
      <p:pic>
        <p:nvPicPr>
          <p:cNvPr id="34822" name="Picture 6" descr="RUBBER CHI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4475" y="4379913"/>
            <a:ext cx="3502025" cy="2325687"/>
          </a:xfrm>
          <a:prstGeom prst="rect">
            <a:avLst/>
          </a:prstGeom>
          <a:noFill/>
        </p:spPr>
      </p:pic>
      <p:pic>
        <p:nvPicPr>
          <p:cNvPr id="34823" name="Picture 7" descr="feed pile 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206375"/>
            <a:ext cx="4419600" cy="331628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122" name="Picture 2" descr="DSCN02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0"/>
            <a:ext cx="10515600" cy="6858000"/>
          </a:xfrm>
          <a:prstGeom prst="rect">
            <a:avLst/>
          </a:prstGeom>
          <a:noFill/>
        </p:spPr>
      </p:pic>
      <p:sp>
        <p:nvSpPr>
          <p:cNvPr id="517123" name="Rectangle 3"/>
          <p:cNvSpPr>
            <a:spLocks noChangeArrowheads="1"/>
          </p:cNvSpPr>
          <p:nvPr/>
        </p:nvSpPr>
        <p:spPr bwMode="auto">
          <a:xfrm>
            <a:off x="520700" y="5257800"/>
            <a:ext cx="32893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Regulatory  </a:t>
            </a:r>
          </a:p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Requirements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123" grpId="0" animBg="1" autoUpdateAnimBg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92300" y="66675"/>
            <a:ext cx="7772400" cy="114300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Regulatory Requirements</a:t>
            </a:r>
            <a:endParaRPr lang="en-US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1828800"/>
            <a:ext cx="8153400" cy="46482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Federal, state, and local requirements</a:t>
            </a:r>
          </a:p>
          <a:p>
            <a:r>
              <a:rPr lang="en-US"/>
              <a:t>Boiler specific limits</a:t>
            </a:r>
          </a:p>
          <a:p>
            <a:r>
              <a:rPr lang="en-US"/>
              <a:t>Permit requirements</a:t>
            </a:r>
          </a:p>
          <a:p>
            <a:r>
              <a:rPr lang="en-US"/>
              <a:t>Monitoring requirements</a:t>
            </a:r>
          </a:p>
          <a:p>
            <a:r>
              <a:rPr lang="en-US"/>
              <a:t>Visible emission limits</a:t>
            </a:r>
          </a:p>
          <a:p>
            <a:r>
              <a:rPr lang="en-US"/>
              <a:t>Nuisance regulations</a:t>
            </a:r>
          </a:p>
          <a:p>
            <a:r>
              <a:rPr lang="en-US"/>
              <a:t>Breakdowns &amp; variances</a:t>
            </a:r>
          </a:p>
        </p:txBody>
      </p:sp>
      <p:graphicFrame>
        <p:nvGraphicFramePr>
          <p:cNvPr id="26214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948488" y="2871788"/>
          <a:ext cx="2538412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473" name="Clip" r:id="rId4" imgW="2093760" imgH="3166920" progId="">
                  <p:embed/>
                </p:oleObj>
              </mc:Choice>
              <mc:Fallback>
                <p:oleObj name="Clip" r:id="rId4" imgW="2093760" imgH="3166920" progId="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2871788"/>
                        <a:ext cx="2538412" cy="321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80975"/>
            <a:ext cx="7772400" cy="933450"/>
          </a:xfrm>
          <a:noFill/>
          <a:effectLst>
            <a:outerShdw dist="63500" dir="3187806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Boiler Regulations</a:t>
            </a:r>
            <a:endParaRPr lang="en-US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24050"/>
            <a:ext cx="10058400" cy="4559300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NSPS 40 CFR Part 60 Subpart D, Da, </a:t>
            </a:r>
            <a:r>
              <a:rPr lang="en-US" sz="2900" err="1">
                <a:effectLst>
                  <a:outerShdw blurRad="38100" dist="38100" dir="2700000" algn="tl">
                    <a:srgbClr val="000000"/>
                  </a:outerShdw>
                </a:effectLst>
              </a:rPr>
              <a:t>Db</a:t>
            </a: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, Dc, </a:t>
            </a:r>
            <a:r>
              <a:rPr lang="en-US" sz="2900" err="1">
                <a:effectLst>
                  <a:outerShdw blurRad="38100" dist="38100" dir="2700000" algn="tl">
                    <a:srgbClr val="000000"/>
                  </a:outerShdw>
                </a:effectLst>
              </a:rPr>
              <a:t>Ea</a:t>
            </a:r>
            <a:endParaRPr lang="en-US" sz="29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Acid Rain Provisions (Parts 72,73,74,75, 76, 77, 78)</a:t>
            </a: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RCRA 40 CFR Parts 264 &amp; 266</a:t>
            </a: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State Regulations including VE</a:t>
            </a: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SIP Requirements</a:t>
            </a: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Local Regulations</a:t>
            </a:r>
          </a:p>
          <a:p>
            <a:pPr>
              <a:lnSpc>
                <a:spcPct val="110000"/>
              </a:lnSpc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</a:rPr>
              <a:t>MACTs – JJJJJJ &amp; DDDDD</a:t>
            </a:r>
          </a:p>
        </p:txBody>
      </p:sp>
      <p:graphicFrame>
        <p:nvGraphicFramePr>
          <p:cNvPr id="26419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748463" y="3302000"/>
          <a:ext cx="2538412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21" name="Clip" r:id="rId4" imgW="2095500" imgH="3168650" progId="MS_ClipArt_Gallery.5">
                  <p:embed/>
                </p:oleObj>
              </mc:Choice>
              <mc:Fallback>
                <p:oleObj name="Clip" r:id="rId4" imgW="2095500" imgH="3168650" progId="MS_ClipArt_Gallery.5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463" y="3302000"/>
                        <a:ext cx="2538412" cy="321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407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79375"/>
            <a:ext cx="8610600" cy="114300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Boiler Emission Limits</a:t>
            </a:r>
            <a:endParaRPr lang="en-US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9258300" cy="41148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3000"/>
              <a:t>NOx, SO2, particulate, and opacity values for boilers are based on applicable subpart, heat input, date built or modified, and fuel used</a:t>
            </a:r>
          </a:p>
          <a:p>
            <a:r>
              <a:rPr lang="en-US" sz="3000"/>
              <a:t>States and districts may have more stringent limits</a:t>
            </a:r>
          </a:p>
        </p:txBody>
      </p:sp>
      <p:graphicFrame>
        <p:nvGraphicFramePr>
          <p:cNvPr id="266244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3376613" y="4181475"/>
          <a:ext cx="6289675" cy="239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569" name="Clip" r:id="rId4" imgW="2481120" imgH="1093680" progId="">
                  <p:embed/>
                </p:oleObj>
              </mc:Choice>
              <mc:Fallback>
                <p:oleObj name="Clip" r:id="rId4" imgW="2481120" imgH="1093680" progId="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3" y="4181475"/>
                        <a:ext cx="6289675" cy="2395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4290" name="Object 2"/>
          <p:cNvGraphicFramePr>
            <a:graphicFrameLocks noChangeAspect="1"/>
          </p:cNvGraphicFramePr>
          <p:nvPr/>
        </p:nvGraphicFramePr>
        <p:xfrm>
          <a:off x="1905000" y="1643063"/>
          <a:ext cx="7885113" cy="910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17" name="Document" r:id="rId4" imgW="7892405" imgH="9116421" progId="Word.Document.8">
                  <p:embed/>
                </p:oleObj>
              </mc:Choice>
              <mc:Fallback>
                <p:oleObj name="Document" r:id="rId4" imgW="7892405" imgH="9116421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643063"/>
                        <a:ext cx="7885113" cy="9101137"/>
                      </a:xfrm>
                      <a:prstGeom prst="rect">
                        <a:avLst/>
                      </a:prstGeom>
                      <a:noFill/>
                      <a:effectLst>
                        <a:outerShdw dist="40161" dir="6506097" algn="ctr" rotWithShape="0">
                          <a:srgbClr val="000000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1" name="Rectangle 3"/>
          <p:cNvSpPr>
            <a:spLocks noChangeArrowheads="1"/>
          </p:cNvSpPr>
          <p:nvPr/>
        </p:nvSpPr>
        <p:spPr bwMode="auto">
          <a:xfrm>
            <a:off x="1885950" y="152400"/>
            <a:ext cx="6600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BACT in CA</a:t>
            </a:r>
            <a:endParaRPr lang="en-US" sz="44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6338" name="Object 2"/>
          <p:cNvGraphicFramePr>
            <a:graphicFrameLocks noChangeAspect="1"/>
          </p:cNvGraphicFramePr>
          <p:nvPr/>
        </p:nvGraphicFramePr>
        <p:xfrm>
          <a:off x="1943100" y="1447800"/>
          <a:ext cx="7886700" cy="910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65" name="Document" r:id="rId4" imgW="7886520" imgH="9105840" progId="Word.Document.8">
                  <p:embed/>
                </p:oleObj>
              </mc:Choice>
              <mc:Fallback>
                <p:oleObj name="Document" r:id="rId4" imgW="7886520" imgH="9105840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1447800"/>
                        <a:ext cx="7886700" cy="9105900"/>
                      </a:xfrm>
                      <a:prstGeom prst="rect">
                        <a:avLst/>
                      </a:prstGeom>
                      <a:noFill/>
                      <a:effectLst>
                        <a:outerShdw dist="40161" dir="6506097" algn="ctr" rotWithShape="0">
                          <a:srgbClr val="000000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6339" name="Rectangle 3"/>
          <p:cNvSpPr>
            <a:spLocks noChangeArrowheads="1"/>
          </p:cNvSpPr>
          <p:nvPr/>
        </p:nvSpPr>
        <p:spPr bwMode="auto">
          <a:xfrm>
            <a:off x="1885950" y="152400"/>
            <a:ext cx="6600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BARCT &amp; RACT</a:t>
            </a:r>
            <a:endParaRPr lang="en-US" sz="4400" i="1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Permit Categories</a:t>
            </a:r>
            <a:endParaRPr lang="en-US"/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8225" y="2057400"/>
            <a:ext cx="9248775" cy="39782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Emissions Limitations</a:t>
            </a:r>
          </a:p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Equipment Requirements </a:t>
            </a:r>
          </a:p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Operating Conditions</a:t>
            </a:r>
          </a:p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Monitoring and Recording Requirements </a:t>
            </a:r>
          </a:p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Compliance Testing</a:t>
            </a:r>
          </a:p>
          <a:p>
            <a:pPr marL="609600" indent="-609600">
              <a:buSzTx/>
              <a:buFont typeface="Symbol" pitchFamily="18" charset="2"/>
              <a:buAutoNum type="arabicPeriod"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General Requirements</a:t>
            </a:r>
            <a:endParaRPr lang="en-US"/>
          </a:p>
          <a:p>
            <a:pPr marL="609600" indent="-609600">
              <a:buSzTx/>
              <a:buFont typeface="Symbol" pitchFamily="18" charset="2"/>
              <a:buAutoNum type="arabicPeriod" startAt="4"/>
            </a:pPr>
            <a:endParaRPr lang="en-US"/>
          </a:p>
          <a:p>
            <a:pPr marL="609600" indent="-609600">
              <a:buSzTx/>
              <a:buFont typeface="Symbol" pitchFamily="18" charset="2"/>
              <a:buAutoNum type="arabicPeriod"/>
            </a:pPr>
            <a:endParaRPr lang="en-US"/>
          </a:p>
        </p:txBody>
      </p:sp>
      <p:graphicFrame>
        <p:nvGraphicFramePr>
          <p:cNvPr id="26829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7010400" y="4343400"/>
          <a:ext cx="2198688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13" name="Clip" r:id="rId4" imgW="2481120" imgH="2135160" progId="">
                  <p:embed/>
                </p:oleObj>
              </mc:Choice>
              <mc:Fallback>
                <p:oleObj name="Clip" r:id="rId4" imgW="2481120" imgH="2135160" progId="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343400"/>
                        <a:ext cx="2198688" cy="189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Testing and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Continuous Monitoring System</a:t>
            </a:r>
          </a:p>
          <a:p>
            <a:r>
              <a:rPr lang="en-US"/>
              <a:t>Stack Testing</a:t>
            </a:r>
          </a:p>
          <a:p>
            <a:r>
              <a:rPr lang="en-US"/>
              <a:t>Process Monitors</a:t>
            </a:r>
          </a:p>
          <a:p>
            <a:r>
              <a:rPr lang="en-US"/>
              <a:t>Recordkeeping</a:t>
            </a:r>
          </a:p>
        </p:txBody>
      </p:sp>
    </p:spTree>
    <p:extLst>
      <p:ext uri="{BB962C8B-B14F-4D97-AF65-F5344CB8AC3E}">
        <p14:creationId xmlns:p14="http://schemas.microsoft.com/office/powerpoint/2010/main" val="1184964744"/>
      </p:ext>
    </p:extLst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Continuous Monitoring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Opacity </a:t>
            </a:r>
            <a:r>
              <a:rPr lang="en-US" err="1"/>
              <a:t>Transmissometers</a:t>
            </a:r>
            <a:endParaRPr lang="en-US"/>
          </a:p>
          <a:p>
            <a:r>
              <a:rPr lang="en-US"/>
              <a:t>NO</a:t>
            </a:r>
            <a:r>
              <a:rPr lang="en-US" baseline="-25000"/>
              <a:t>X</a:t>
            </a:r>
            <a:endParaRPr lang="en-US"/>
          </a:p>
          <a:p>
            <a:r>
              <a:rPr lang="en-US"/>
              <a:t>SO</a:t>
            </a:r>
            <a:r>
              <a:rPr lang="en-US" baseline="-25000"/>
              <a:t>2</a:t>
            </a:r>
          </a:p>
          <a:p>
            <a:r>
              <a:rPr lang="en-US"/>
              <a:t>CO </a:t>
            </a:r>
          </a:p>
          <a:p>
            <a:r>
              <a:rPr lang="en-US"/>
              <a:t>O</a:t>
            </a:r>
            <a:r>
              <a:rPr lang="en-US" baseline="-25000"/>
              <a:t>2 </a:t>
            </a:r>
            <a:r>
              <a:rPr lang="en-US"/>
              <a:t>and/or CO</a:t>
            </a:r>
            <a:r>
              <a:rPr lang="en-US" baseline="-25000"/>
              <a:t>2</a:t>
            </a:r>
            <a:r>
              <a:rPr lang="en-US"/>
              <a:t> </a:t>
            </a:r>
          </a:p>
          <a:p>
            <a:r>
              <a:rPr lang="en-US"/>
              <a:t>Ammonia</a:t>
            </a:r>
          </a:p>
          <a:p>
            <a:r>
              <a:rPr lang="en-US"/>
              <a:t>Mercury Semi-Continuous</a:t>
            </a:r>
          </a:p>
        </p:txBody>
      </p:sp>
    </p:spTree>
    <p:extLst>
      <p:ext uri="{BB962C8B-B14F-4D97-AF65-F5344CB8AC3E}">
        <p14:creationId xmlns:p14="http://schemas.microsoft.com/office/powerpoint/2010/main" val="155956847"/>
      </p:ext>
    </p:extLst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Source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Particulate Matter (PM, PM10, PM2.5)</a:t>
            </a:r>
          </a:p>
          <a:p>
            <a:r>
              <a:rPr lang="en-US"/>
              <a:t>NOx, SO2, CO, Ammonia</a:t>
            </a:r>
          </a:p>
          <a:p>
            <a:r>
              <a:rPr lang="en-US"/>
              <a:t>Mercury and Other Metals</a:t>
            </a:r>
          </a:p>
          <a:p>
            <a:r>
              <a:rPr lang="en-US"/>
              <a:t>Hydrogen Chloride</a:t>
            </a:r>
          </a:p>
          <a:p>
            <a:r>
              <a:rPr lang="en-US"/>
              <a:t>Formaldehyde</a:t>
            </a:r>
          </a:p>
          <a:p>
            <a:r>
              <a:rPr lang="en-US"/>
              <a:t>Visible Emissions (Method 9)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3967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9163" y="1000125"/>
            <a:ext cx="8772525" cy="559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95388" y="122238"/>
            <a:ext cx="8216900" cy="849312"/>
          </a:xfrm>
          <a:noFill/>
          <a:ln/>
          <a:effectLst>
            <a:outerShdw dist="7184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Steam Plant Basic Elements</a:t>
            </a:r>
            <a:endParaRPr lang="en-US"/>
          </a:p>
        </p:txBody>
      </p:sp>
      <p:pic>
        <p:nvPicPr>
          <p:cNvPr id="32772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313" y="2508250"/>
            <a:ext cx="639762" cy="919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5348288" y="1006475"/>
            <a:ext cx="444500" cy="292100"/>
          </a:xfrm>
          <a:prstGeom prst="rightArrow">
            <a:avLst>
              <a:gd name="adj1" fmla="val 50000"/>
              <a:gd name="adj2" fmla="val 76094"/>
            </a:avLst>
          </a:prstGeom>
          <a:solidFill>
            <a:srgbClr val="FC0128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 flipH="1">
            <a:off x="6624638" y="5721350"/>
            <a:ext cx="444500" cy="292100"/>
          </a:xfrm>
          <a:prstGeom prst="rightArrow">
            <a:avLst>
              <a:gd name="adj1" fmla="val 50000"/>
              <a:gd name="adj2" fmla="val 76094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CC0000"/>
              </a:solidFill>
            </a:endParaRPr>
          </a:p>
        </p:txBody>
      </p:sp>
      <p:pic>
        <p:nvPicPr>
          <p:cNvPr id="32775" name="Picture 7" descr="Picture 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4700" y="1781175"/>
            <a:ext cx="5029200" cy="3298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  <p:bldP spid="32774" grpId="0" animBg="1" autoUpdateAnimBg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/>
              <a:t>Control Device Parameters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ESP Spark Rate and Fields in service</a:t>
            </a:r>
          </a:p>
          <a:p>
            <a:r>
              <a:rPr lang="en-US"/>
              <a:t>Baghouse Pressure Drop</a:t>
            </a:r>
          </a:p>
          <a:p>
            <a:r>
              <a:rPr lang="en-US"/>
              <a:t>Scrubber Pressure Drop and Liquor Flow Rate</a:t>
            </a:r>
          </a:p>
          <a:p>
            <a:r>
              <a:rPr lang="en-US"/>
              <a:t>Fuel Usage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66391"/>
      </p:ext>
    </p:extLst>
  </p:cSld>
  <p:clrMapOvr>
    <a:masterClrMapping/>
  </p:clrMapOvr>
  <p:transition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Alternative Monitoring</a:t>
            </a:r>
            <a:endParaRPr lang="en-US"/>
          </a:p>
        </p:txBody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" y="1371600"/>
            <a:ext cx="7932738" cy="3733800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/>
              <a:t>Portable analyzer monitoring of NOx, CO, O</a:t>
            </a:r>
            <a:r>
              <a:rPr lang="en-US" sz="3600" baseline="-25000"/>
              <a:t>2</a:t>
            </a:r>
            <a:endParaRPr lang="en-US" sz="3600"/>
          </a:p>
          <a:p>
            <a:pPr>
              <a:lnSpc>
                <a:spcPct val="90000"/>
              </a:lnSpc>
            </a:pPr>
            <a:r>
              <a:rPr lang="en-US" sz="3600"/>
              <a:t>Determination of FGR rate</a:t>
            </a:r>
          </a:p>
          <a:p>
            <a:pPr>
              <a:lnSpc>
                <a:spcPct val="90000"/>
              </a:lnSpc>
            </a:pPr>
            <a:r>
              <a:rPr lang="en-US" sz="3600"/>
              <a:t>Burner mechanical adjustments</a:t>
            </a:r>
          </a:p>
          <a:p>
            <a:pPr>
              <a:lnSpc>
                <a:spcPct val="90000"/>
              </a:lnSpc>
            </a:pPr>
            <a:r>
              <a:rPr lang="en-US" sz="3600"/>
              <a:t>O</a:t>
            </a:r>
            <a:r>
              <a:rPr lang="en-US" sz="3600" baseline="-25000"/>
              <a:t>2</a:t>
            </a:r>
            <a:r>
              <a:rPr lang="en-US" sz="3600"/>
              <a:t> Trim concentration</a:t>
            </a:r>
          </a:p>
          <a:p>
            <a:pPr>
              <a:lnSpc>
                <a:spcPct val="90000"/>
              </a:lnSpc>
            </a:pPr>
            <a:r>
              <a:rPr lang="en-US" sz="3600"/>
              <a:t>FGR valve(s) setting</a:t>
            </a:r>
            <a:endParaRPr lang="en-US"/>
          </a:p>
        </p:txBody>
      </p:sp>
      <p:pic>
        <p:nvPicPr>
          <p:cNvPr id="394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0" y="3657600"/>
            <a:ext cx="4533900" cy="3013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394246" name="Rectangle 6"/>
          <p:cNvSpPr>
            <a:spLocks noChangeArrowheads="1"/>
          </p:cNvSpPr>
          <p:nvPr/>
        </p:nvSpPr>
        <p:spPr bwMode="auto">
          <a:xfrm>
            <a:off x="266700" y="5029200"/>
            <a:ext cx="4876800" cy="14700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21139" tIns="29946" rIns="21139" bIns="29946">
            <a:spAutoFit/>
          </a:bodyPr>
          <a:lstStyle/>
          <a:p>
            <a:pPr algn="ctr" defTabSz="1014413">
              <a:lnSpc>
                <a:spcPts val="5325"/>
              </a:lnSpc>
              <a:tabLst>
                <a:tab pos="1014413" algn="l"/>
                <a:tab pos="2030413" algn="l"/>
                <a:tab pos="3044825" algn="l"/>
                <a:tab pos="4060825" algn="l"/>
                <a:tab pos="5075238" algn="l"/>
                <a:tab pos="6091238" algn="l"/>
                <a:tab pos="7105650" algn="l"/>
              </a:tabLst>
            </a:pPr>
            <a:r>
              <a:rPr lang="en-US" sz="2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Portable Combustion Analyzer</a:t>
            </a:r>
            <a:endParaRPr lang="en-US" sz="280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650" name="Picture 2" descr="OPAC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01300" cy="6934200"/>
          </a:xfrm>
          <a:prstGeom prst="rect">
            <a:avLst/>
          </a:prstGeom>
          <a:noFill/>
        </p:spPr>
      </p:pic>
      <p:sp>
        <p:nvSpPr>
          <p:cNvPr id="539651" name="Rectangle 3"/>
          <p:cNvSpPr>
            <a:spLocks noChangeArrowheads="1"/>
          </p:cNvSpPr>
          <p:nvPr/>
        </p:nvSpPr>
        <p:spPr bwMode="auto">
          <a:xfrm>
            <a:off x="474663" y="5562600"/>
            <a:ext cx="5087937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1320" dir="3080412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Inspections</a:t>
            </a:r>
          </a:p>
        </p:txBody>
      </p:sp>
    </p:spTree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9842" name="Picture 2" descr="DSCN10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7143750"/>
          </a:xfrm>
          <a:prstGeom prst="rect">
            <a:avLst/>
          </a:prstGeom>
          <a:noFill/>
        </p:spPr>
      </p:pic>
      <p:sp>
        <p:nvSpPr>
          <p:cNvPr id="1059843" name="Rectangle 3"/>
          <p:cNvSpPr>
            <a:spLocks noChangeArrowheads="1"/>
          </p:cNvSpPr>
          <p:nvPr/>
        </p:nvSpPr>
        <p:spPr bwMode="auto">
          <a:xfrm>
            <a:off x="6781800" y="654050"/>
            <a:ext cx="3078163" cy="29273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 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Capture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Transport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Air mover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Control device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Instrumentation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Subsystem</a:t>
            </a:r>
          </a:p>
          <a:p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2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Records</a:t>
            </a:r>
          </a:p>
        </p:txBody>
      </p:sp>
      <p:sp>
        <p:nvSpPr>
          <p:cNvPr id="1059844" name="Rectangle 4"/>
          <p:cNvSpPr>
            <a:spLocks noChangeArrowheads="1"/>
          </p:cNvSpPr>
          <p:nvPr/>
        </p:nvSpPr>
        <p:spPr bwMode="auto">
          <a:xfrm>
            <a:off x="404813" y="484188"/>
            <a:ext cx="25273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Points of</a:t>
            </a:r>
          </a:p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Inspection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9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9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843" grpId="0" animBg="1" autoUpdateAnimBg="0"/>
      <p:bldP spid="1059844" grpId="0" animBg="1" autoUpdateAnimBg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104775"/>
            <a:ext cx="7772400" cy="114300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Pre-Inspection</a:t>
            </a:r>
            <a:endParaRPr lang="en-US"/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00500" y="1771650"/>
            <a:ext cx="6172200" cy="470535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Prepare inspection form</a:t>
            </a:r>
          </a:p>
          <a:p>
            <a:r>
              <a:rPr lang="en-US"/>
              <a:t>File review</a:t>
            </a:r>
          </a:p>
          <a:p>
            <a:r>
              <a:rPr lang="en-US"/>
              <a:t>Regulation review</a:t>
            </a:r>
          </a:p>
          <a:p>
            <a:r>
              <a:rPr lang="en-US"/>
              <a:t>Equipment check</a:t>
            </a:r>
          </a:p>
          <a:p>
            <a:r>
              <a:rPr lang="en-US"/>
              <a:t>Pre-entry &amp; entry</a:t>
            </a:r>
          </a:p>
          <a:p>
            <a:r>
              <a:rPr lang="en-US"/>
              <a:t>Pre-inspection meeting</a:t>
            </a:r>
          </a:p>
          <a:p>
            <a:r>
              <a:rPr lang="en-US"/>
              <a:t>Permit check</a:t>
            </a:r>
          </a:p>
        </p:txBody>
      </p:sp>
      <p:graphicFrame>
        <p:nvGraphicFramePr>
          <p:cNvPr id="276484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8000" y="2260600"/>
          <a:ext cx="3109913" cy="334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25" name="Clip" r:id="rId4" imgW="3024000" imgH="3251160" progId="">
                  <p:embed/>
                </p:oleObj>
              </mc:Choice>
              <mc:Fallback>
                <p:oleObj name="Clip" r:id="rId4" imgW="3024000" imgH="3251160" progId="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60600"/>
                        <a:ext cx="3109913" cy="334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Reasons for Inspections</a:t>
            </a:r>
            <a:endParaRPr lang="en-US"/>
          </a:p>
        </p:txBody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2076450"/>
            <a:ext cx="7772400" cy="41148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Compliance determination</a:t>
            </a:r>
          </a:p>
          <a:p>
            <a:r>
              <a:rPr lang="en-US"/>
              <a:t>Complaint investigation</a:t>
            </a:r>
          </a:p>
          <a:p>
            <a:r>
              <a:rPr lang="en-US"/>
              <a:t>Source plan approval</a:t>
            </a:r>
          </a:p>
          <a:p>
            <a:r>
              <a:rPr lang="en-US"/>
              <a:t>Review or renewal of permits</a:t>
            </a:r>
          </a:p>
          <a:p>
            <a:r>
              <a:rPr lang="en-US"/>
              <a:t>Special studies</a:t>
            </a:r>
          </a:p>
        </p:txBody>
      </p:sp>
      <p:grpSp>
        <p:nvGrpSpPr>
          <p:cNvPr id="1061892" name="Group 4"/>
          <p:cNvGrpSpPr>
            <a:grpSpLocks/>
          </p:cNvGrpSpPr>
          <p:nvPr/>
        </p:nvGrpSpPr>
        <p:grpSpPr bwMode="auto">
          <a:xfrm>
            <a:off x="6686550" y="2271713"/>
            <a:ext cx="2876550" cy="3763962"/>
            <a:chOff x="4212" y="1431"/>
            <a:chExt cx="1812" cy="2371"/>
          </a:xfrm>
        </p:grpSpPr>
        <p:graphicFrame>
          <p:nvGraphicFramePr>
            <p:cNvPr id="1061893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212" y="1431"/>
            <a:ext cx="1812" cy="23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7073" name="Clip" r:id="rId4" imgW="3792240" imgH="4959000" progId="">
                    <p:embed/>
                  </p:oleObj>
                </mc:Choice>
                <mc:Fallback>
                  <p:oleObj name="Clip" r:id="rId4" imgW="3792240" imgH="4959000" progId="">
                    <p:embed/>
                    <p:pic>
                      <p:nvPicPr>
                        <p:cNvPr id="0" name="Picture 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2" y="1431"/>
                          <a:ext cx="1812" cy="23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bg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1894" name="Rectangle 6"/>
            <p:cNvSpPr>
              <a:spLocks noChangeArrowheads="1"/>
            </p:cNvSpPr>
            <p:nvPr/>
          </p:nvSpPr>
          <p:spPr bwMode="auto">
            <a:xfrm>
              <a:off x="4991" y="1580"/>
              <a:ext cx="407" cy="1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20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AQMD</a:t>
              </a:r>
            </a:p>
          </p:txBody>
        </p:sp>
      </p:grp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Inspection</a:t>
            </a:r>
            <a:endParaRPr lang="en-US"/>
          </a:p>
        </p:txBody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772400" cy="41148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Visible emission evaluation</a:t>
            </a:r>
          </a:p>
          <a:p>
            <a:r>
              <a:rPr lang="en-US"/>
              <a:t>General upkeep &amp; maintenance</a:t>
            </a:r>
          </a:p>
          <a:p>
            <a:r>
              <a:rPr lang="en-US"/>
              <a:t>Monitoring instruments &amp; records</a:t>
            </a:r>
          </a:p>
          <a:p>
            <a:r>
              <a:rPr lang="en-US"/>
              <a:t>Fuel type and quality</a:t>
            </a:r>
          </a:p>
          <a:p>
            <a:r>
              <a:rPr lang="en-US"/>
              <a:t>Maintenance records</a:t>
            </a:r>
          </a:p>
          <a:p>
            <a:r>
              <a:rPr lang="en-US"/>
              <a:t>Operational records</a:t>
            </a:r>
          </a:p>
          <a:p>
            <a:r>
              <a:rPr lang="en-US"/>
              <a:t>Source tests</a:t>
            </a:r>
          </a:p>
        </p:txBody>
      </p:sp>
      <p:graphicFrame>
        <p:nvGraphicFramePr>
          <p:cNvPr id="27853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5791200" y="3733800"/>
          <a:ext cx="3849688" cy="277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21" name="Clip" r:id="rId4" imgW="2709720" imgH="2117520" progId="">
                  <p:embed/>
                </p:oleObj>
              </mc:Choice>
              <mc:Fallback>
                <p:oleObj name="Clip" r:id="rId4" imgW="2709720" imgH="2117520" progId="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733800"/>
                        <a:ext cx="3849688" cy="2770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02" name="Picture 2" descr="DSCN03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515600" cy="6934200"/>
          </a:xfrm>
          <a:prstGeom prst="rect">
            <a:avLst/>
          </a:prstGeom>
          <a:noFill/>
        </p:spPr>
      </p:pic>
      <p:sp>
        <p:nvSpPr>
          <p:cNvPr id="512003" name="Rectangle 3"/>
          <p:cNvSpPr>
            <a:spLocks noChangeArrowheads="1"/>
          </p:cNvSpPr>
          <p:nvPr/>
        </p:nvSpPr>
        <p:spPr bwMode="auto">
          <a:xfrm>
            <a:off x="7848600" y="415925"/>
            <a:ext cx="1919288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Safety</a:t>
            </a: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Inspector Safety</a:t>
            </a:r>
            <a:endParaRPr lang="en-US"/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44550" y="1608138"/>
            <a:ext cx="3810000" cy="47021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Proper equipment</a:t>
            </a:r>
          </a:p>
          <a:p>
            <a:r>
              <a:rPr lang="en-US"/>
              <a:t>Plant warnings</a:t>
            </a:r>
          </a:p>
          <a:p>
            <a:r>
              <a:rPr lang="en-US"/>
              <a:t>Heat</a:t>
            </a:r>
          </a:p>
          <a:p>
            <a:r>
              <a:rPr lang="en-US"/>
              <a:t>High pressure steam</a:t>
            </a:r>
          </a:p>
          <a:p>
            <a:r>
              <a:rPr lang="en-US"/>
              <a:t>Electrical hazards</a:t>
            </a:r>
          </a:p>
        </p:txBody>
      </p:sp>
      <p:sp>
        <p:nvSpPr>
          <p:cNvPr id="2990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413375" y="1624013"/>
            <a:ext cx="4492625" cy="47021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Noise</a:t>
            </a:r>
          </a:p>
          <a:p>
            <a:r>
              <a:rPr lang="en-US"/>
              <a:t>Moving parts</a:t>
            </a:r>
          </a:p>
          <a:p>
            <a:r>
              <a:rPr lang="en-US"/>
              <a:t>Inhalation hazards</a:t>
            </a:r>
          </a:p>
          <a:p>
            <a:r>
              <a:rPr lang="en-US"/>
              <a:t>Hazardous materials</a:t>
            </a:r>
          </a:p>
          <a:p>
            <a:r>
              <a:rPr lang="en-US"/>
              <a:t>Machine disintegration</a:t>
            </a:r>
          </a:p>
          <a:p>
            <a:r>
              <a:rPr lang="en-US"/>
              <a:t>Fires</a:t>
            </a:r>
          </a:p>
          <a:p>
            <a:r>
              <a:rPr lang="en-US"/>
              <a:t>Other hazards &amp; traps</a:t>
            </a:r>
          </a:p>
        </p:txBody>
      </p:sp>
      <p:graphicFrame>
        <p:nvGraphicFramePr>
          <p:cNvPr id="299013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05000" y="4708525"/>
          <a:ext cx="3386138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17" name="Clip" r:id="rId4" imgW="5743440" imgH="4143240" progId="">
                  <p:embed/>
                </p:oleObj>
              </mc:Choice>
              <mc:Fallback>
                <p:oleObj name="Clip" r:id="rId4" imgW="5743440" imgH="4143240" progId="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708525"/>
                        <a:ext cx="3386138" cy="199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658" name="Picture 2" descr="DSCN02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454659" name="Rectangle 3"/>
          <p:cNvSpPr>
            <a:spLocks noChangeArrowheads="1"/>
          </p:cNvSpPr>
          <p:nvPr/>
        </p:nvSpPr>
        <p:spPr bwMode="auto">
          <a:xfrm>
            <a:off x="3505200" y="5562600"/>
            <a:ext cx="344170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 Safety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6577013" y="2060575"/>
            <a:ext cx="3176587" cy="2435225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Heat Transfer Methods</a:t>
            </a:r>
            <a:endParaRPr lang="en-US"/>
          </a:p>
        </p:txBody>
      </p:sp>
      <p:pic>
        <p:nvPicPr>
          <p:cNvPr id="3891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588" y="152400"/>
            <a:ext cx="5913437" cy="6681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4575" y="2736850"/>
            <a:ext cx="12890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0" name="Picture 2" descr="DCP025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462851" name="Rectangle 3"/>
          <p:cNvSpPr>
            <a:spLocks noChangeArrowheads="1"/>
          </p:cNvSpPr>
          <p:nvPr/>
        </p:nvSpPr>
        <p:spPr bwMode="auto">
          <a:xfrm>
            <a:off x="5791200" y="5638800"/>
            <a:ext cx="393858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 Hazards</a:t>
            </a:r>
          </a:p>
        </p:txBody>
      </p:sp>
      <p:sp>
        <p:nvSpPr>
          <p:cNvPr id="462852" name="Line 4"/>
          <p:cNvSpPr>
            <a:spLocks noChangeShapeType="1"/>
          </p:cNvSpPr>
          <p:nvPr/>
        </p:nvSpPr>
        <p:spPr bwMode="auto">
          <a:xfrm flipH="1" flipV="1">
            <a:off x="3352800" y="3352800"/>
            <a:ext cx="2286000" cy="2057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 descr="DCP025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0"/>
            <a:ext cx="10287000" cy="7105650"/>
          </a:xfrm>
          <a:prstGeom prst="rect">
            <a:avLst/>
          </a:prstGeom>
          <a:noFill/>
        </p:spPr>
      </p:pic>
      <p:sp>
        <p:nvSpPr>
          <p:cNvPr id="460803" name="Rectangle 3"/>
          <p:cNvSpPr>
            <a:spLocks noChangeArrowheads="1"/>
          </p:cNvSpPr>
          <p:nvPr/>
        </p:nvSpPr>
        <p:spPr bwMode="auto">
          <a:xfrm>
            <a:off x="385763" y="415925"/>
            <a:ext cx="2662237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Confined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Space</a:t>
            </a:r>
          </a:p>
        </p:txBody>
      </p:sp>
    </p:spTree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554" name="Picture 2" descr="CONFINED SPACE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535555" name="Rectangle 3"/>
          <p:cNvSpPr>
            <a:spLocks noChangeArrowheads="1"/>
          </p:cNvSpPr>
          <p:nvPr/>
        </p:nvSpPr>
        <p:spPr bwMode="auto">
          <a:xfrm>
            <a:off x="381000" y="2057400"/>
            <a:ext cx="2662238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Confined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Space</a:t>
            </a:r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620" name="Picture 4" descr="DSCN1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8200" y="-152400"/>
            <a:ext cx="11277600" cy="84582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3506" name="Picture 2" descr="SAFETY 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533507" name="Rectangle 3"/>
          <p:cNvSpPr>
            <a:spLocks noChangeArrowheads="1"/>
          </p:cNvSpPr>
          <p:nvPr/>
        </p:nvSpPr>
        <p:spPr bwMode="auto">
          <a:xfrm>
            <a:off x="3200400" y="5657850"/>
            <a:ext cx="400208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HP Gas Lines</a:t>
            </a:r>
          </a:p>
        </p:txBody>
      </p:sp>
    </p:spTree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22" name="Picture 2" descr="DSCN39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0" y="-74613"/>
            <a:ext cx="10629900" cy="7058026"/>
          </a:xfrm>
          <a:prstGeom prst="rect">
            <a:avLst/>
          </a:prstGeom>
          <a:noFill/>
        </p:spPr>
      </p:pic>
      <p:sp>
        <p:nvSpPr>
          <p:cNvPr id="901123" name="Rectangle 3"/>
          <p:cNvSpPr>
            <a:spLocks noChangeArrowheads="1"/>
          </p:cNvSpPr>
          <p:nvPr/>
        </p:nvSpPr>
        <p:spPr bwMode="auto">
          <a:xfrm>
            <a:off x="401638" y="4911725"/>
            <a:ext cx="3332162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Ruptured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Line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0" name="Picture 2" descr="SAFETY 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534531" name="Rectangle 3"/>
          <p:cNvSpPr>
            <a:spLocks noChangeArrowheads="1"/>
          </p:cNvSpPr>
          <p:nvPr/>
        </p:nvSpPr>
        <p:spPr bwMode="auto">
          <a:xfrm>
            <a:off x="555625" y="4800600"/>
            <a:ext cx="2416175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Exhaust</a:t>
            </a:r>
          </a:p>
        </p:txBody>
      </p:sp>
    </p:spTree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6" name="Picture 2" descr="DCP025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461827" name="Rectangle 3"/>
          <p:cNvSpPr>
            <a:spLocks noChangeArrowheads="1"/>
          </p:cNvSpPr>
          <p:nvPr/>
        </p:nvSpPr>
        <p:spPr bwMode="auto">
          <a:xfrm>
            <a:off x="7467600" y="552450"/>
            <a:ext cx="22002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Access</a:t>
            </a:r>
          </a:p>
        </p:txBody>
      </p:sp>
    </p:spTree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666" name="Picture 2" descr="DSCN11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76200"/>
            <a:ext cx="10287000" cy="6934200"/>
          </a:xfrm>
          <a:prstGeom prst="rect">
            <a:avLst/>
          </a:prstGeom>
          <a:noFill/>
        </p:spPr>
      </p:pic>
      <p:sp>
        <p:nvSpPr>
          <p:cNvPr id="625667" name="Rectangle 3"/>
          <p:cNvSpPr>
            <a:spLocks noChangeArrowheads="1"/>
          </p:cNvSpPr>
          <p:nvPr/>
        </p:nvSpPr>
        <p:spPr bwMode="auto">
          <a:xfrm>
            <a:off x="762000" y="2609850"/>
            <a:ext cx="22002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Access</a:t>
            </a:r>
          </a:p>
        </p:txBody>
      </p:sp>
    </p:spTree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55588"/>
            <a:ext cx="8447087" cy="755650"/>
          </a:xfrm>
          <a:noFill/>
          <a:ln/>
        </p:spPr>
        <p:txBody>
          <a:bodyPr/>
          <a:lstStyle/>
          <a:p>
            <a:r>
              <a:rPr lang="en-US"/>
              <a:t>   </a:t>
            </a:r>
          </a:p>
        </p:txBody>
      </p:sp>
      <p:pic>
        <p:nvPicPr>
          <p:cNvPr id="326659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274300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26660" name="Rectangle 4"/>
          <p:cNvSpPr>
            <a:spLocks noChangeArrowheads="1"/>
          </p:cNvSpPr>
          <p:nvPr/>
        </p:nvSpPr>
        <p:spPr bwMode="auto">
          <a:xfrm>
            <a:off x="842963" y="952500"/>
            <a:ext cx="5184775" cy="782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6600">
                <a:solidFill>
                  <a:srgbClr val="FAFD00"/>
                </a:solidFill>
              </a:rPr>
              <a:t>Thank You!</a:t>
            </a:r>
            <a:endParaRPr lang="en-US" sz="66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LORI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6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794" name="Picture 2" descr="Lone Pine Pea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591800" cy="7943850"/>
          </a:xfrm>
          <a:prstGeom prst="rect">
            <a:avLst/>
          </a:prstGeom>
          <a:noFill/>
        </p:spPr>
      </p:pic>
      <p:sp>
        <p:nvSpPr>
          <p:cNvPr id="1057795" name="Rectangle 3"/>
          <p:cNvSpPr>
            <a:spLocks noChangeArrowheads="1"/>
          </p:cNvSpPr>
          <p:nvPr/>
        </p:nvSpPr>
        <p:spPr bwMode="auto">
          <a:xfrm>
            <a:off x="1928813" y="5105400"/>
            <a:ext cx="6310312" cy="1368425"/>
          </a:xfrm>
          <a:prstGeom prst="rect">
            <a:avLst/>
          </a:prstGeom>
          <a:solidFill>
            <a:schemeClr val="accent2"/>
          </a:solidFill>
          <a:ln w="57150">
            <a:solidFill>
              <a:srgbClr val="BE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BE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Firetube &amp; </a:t>
            </a:r>
          </a:p>
          <a:p>
            <a:pPr algn="ctr"/>
            <a:r>
              <a:rPr lang="en-US" sz="4000">
                <a:solidFill>
                  <a:srgbClr val="BE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Watertube Boilers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i="0"/>
              <a:t>House Keeping</a:t>
            </a:r>
          </a:p>
        </p:txBody>
      </p:sp>
      <p:sp>
        <p:nvSpPr>
          <p:cNvPr id="106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2362200"/>
            <a:ext cx="7772400" cy="28463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Bathrooms</a:t>
            </a:r>
          </a:p>
          <a:p>
            <a:pPr>
              <a:lnSpc>
                <a:spcPct val="90000"/>
              </a:lnSpc>
            </a:pPr>
            <a:r>
              <a:rPr lang="en-US" sz="2800"/>
              <a:t>Emergency Evacuation</a:t>
            </a:r>
          </a:p>
          <a:p>
            <a:pPr>
              <a:lnSpc>
                <a:spcPct val="90000"/>
              </a:lnSpc>
            </a:pPr>
            <a:r>
              <a:rPr lang="en-US" sz="2800"/>
              <a:t>Cell Phones</a:t>
            </a:r>
          </a:p>
          <a:p>
            <a:pPr>
              <a:lnSpc>
                <a:spcPct val="90000"/>
              </a:lnSpc>
            </a:pPr>
            <a:r>
              <a:rPr lang="en-US" sz="2800"/>
              <a:t>Refreshments</a:t>
            </a:r>
          </a:p>
          <a:p>
            <a:pPr>
              <a:lnSpc>
                <a:spcPct val="90000"/>
              </a:lnSpc>
            </a:pPr>
            <a:r>
              <a:rPr lang="en-US" sz="2800"/>
              <a:t>Questions</a:t>
            </a:r>
          </a:p>
          <a:p>
            <a:pPr>
              <a:lnSpc>
                <a:spcPct val="90000"/>
              </a:lnSpc>
            </a:pPr>
            <a:r>
              <a:rPr lang="en-US" sz="2800"/>
              <a:t>Agenda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  <p:pic>
        <p:nvPicPr>
          <p:cNvPr id="10639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6700" y="3581400"/>
            <a:ext cx="1476375" cy="2019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0639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5300" y="1371600"/>
            <a:ext cx="14478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063943" name="Picture 7" descr="Refreshments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62700" y="4191000"/>
            <a:ext cx="2438400" cy="2438400"/>
          </a:xfrm>
          <a:prstGeom prst="rect">
            <a:avLst/>
          </a:prstGeom>
          <a:noFill/>
        </p:spPr>
      </p:pic>
      <p:pic>
        <p:nvPicPr>
          <p:cNvPr id="106394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00900" y="1524000"/>
            <a:ext cx="2590800" cy="259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xfrm>
            <a:off x="1898650" y="219075"/>
            <a:ext cx="3441700" cy="1106488"/>
          </a:xfrm>
          <a:noFill/>
          <a:effectLst>
            <a:outerShdw dist="56796" dir="3806097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 i="0"/>
              <a:t>Fire-Tube Boiler</a:t>
            </a:r>
            <a:endParaRPr lang="en-US" sz="4000"/>
          </a:p>
        </p:txBody>
      </p:sp>
      <p:grpSp>
        <p:nvGrpSpPr>
          <p:cNvPr id="34819" name="Group 466"/>
          <p:cNvGrpSpPr>
            <a:grpSpLocks/>
          </p:cNvGrpSpPr>
          <p:nvPr/>
        </p:nvGrpSpPr>
        <p:grpSpPr bwMode="auto">
          <a:xfrm>
            <a:off x="212725" y="141288"/>
            <a:ext cx="9802813" cy="6510337"/>
            <a:chOff x="134" y="89"/>
            <a:chExt cx="6175" cy="4101"/>
          </a:xfrm>
        </p:grpSpPr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>
              <a:off x="3461" y="1032"/>
              <a:ext cx="38" cy="3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465" y="1011"/>
              <a:ext cx="55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>
              <a:off x="3454" y="975"/>
              <a:ext cx="90" cy="9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>
              <a:off x="3461" y="957"/>
              <a:ext cx="110" cy="1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6" name="Line 8"/>
            <p:cNvSpPr>
              <a:spLocks noChangeShapeType="1"/>
            </p:cNvSpPr>
            <p:nvPr/>
          </p:nvSpPr>
          <p:spPr bwMode="auto">
            <a:xfrm>
              <a:off x="3477" y="947"/>
              <a:ext cx="122" cy="12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7" name="Line 9"/>
            <p:cNvSpPr>
              <a:spLocks noChangeShapeType="1"/>
            </p:cNvSpPr>
            <p:nvPr/>
          </p:nvSpPr>
          <p:spPr bwMode="auto">
            <a:xfrm>
              <a:off x="3494" y="938"/>
              <a:ext cx="108" cy="1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8" name="Line 10"/>
            <p:cNvSpPr>
              <a:spLocks noChangeShapeType="1"/>
            </p:cNvSpPr>
            <p:nvPr/>
          </p:nvSpPr>
          <p:spPr bwMode="auto">
            <a:xfrm>
              <a:off x="3527" y="945"/>
              <a:ext cx="72" cy="7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19" name="Line 11"/>
            <p:cNvSpPr>
              <a:spLocks noChangeShapeType="1"/>
            </p:cNvSpPr>
            <p:nvPr/>
          </p:nvSpPr>
          <p:spPr bwMode="auto">
            <a:xfrm>
              <a:off x="3555" y="947"/>
              <a:ext cx="52" cy="5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0" name="Line 12"/>
            <p:cNvSpPr>
              <a:spLocks noChangeShapeType="1"/>
            </p:cNvSpPr>
            <p:nvPr/>
          </p:nvSpPr>
          <p:spPr bwMode="auto">
            <a:xfrm>
              <a:off x="3574" y="941"/>
              <a:ext cx="33" cy="3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1" name="Freeform 13"/>
            <p:cNvSpPr>
              <a:spLocks/>
            </p:cNvSpPr>
            <p:nvPr/>
          </p:nvSpPr>
          <p:spPr bwMode="auto">
            <a:xfrm>
              <a:off x="3457" y="922"/>
              <a:ext cx="164" cy="11"/>
            </a:xfrm>
            <a:custGeom>
              <a:avLst/>
              <a:gdLst>
                <a:gd name="T0" fmla="*/ 163 w 164"/>
                <a:gd name="T1" fmla="*/ 5 h 11"/>
                <a:gd name="T2" fmla="*/ 154 w 164"/>
                <a:gd name="T3" fmla="*/ 0 h 11"/>
                <a:gd name="T4" fmla="*/ 0 w 164"/>
                <a:gd name="T5" fmla="*/ 0 h 11"/>
                <a:gd name="T6" fmla="*/ 0 w 164"/>
                <a:gd name="T7" fmla="*/ 10 h 11"/>
                <a:gd name="T8" fmla="*/ 154 w 164"/>
                <a:gd name="T9" fmla="*/ 10 h 11"/>
                <a:gd name="T10" fmla="*/ 144 w 164"/>
                <a:gd name="T11" fmla="*/ 5 h 11"/>
                <a:gd name="T12" fmla="*/ 163 w 164"/>
                <a:gd name="T13" fmla="*/ 5 h 11"/>
                <a:gd name="T14" fmla="*/ 163 w 164"/>
                <a:gd name="T15" fmla="*/ 0 h 11"/>
                <a:gd name="T16" fmla="*/ 154 w 164"/>
                <a:gd name="T17" fmla="*/ 0 h 11"/>
                <a:gd name="T18" fmla="*/ 163 w 16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">
                  <a:moveTo>
                    <a:pt x="163" y="5"/>
                  </a:moveTo>
                  <a:lnTo>
                    <a:pt x="15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54" y="10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0"/>
                  </a:lnTo>
                  <a:lnTo>
                    <a:pt x="154" y="0"/>
                  </a:lnTo>
                  <a:lnTo>
                    <a:pt x="163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2" name="Freeform 14"/>
            <p:cNvSpPr>
              <a:spLocks/>
            </p:cNvSpPr>
            <p:nvPr/>
          </p:nvSpPr>
          <p:spPr bwMode="auto">
            <a:xfrm>
              <a:off x="3608" y="930"/>
              <a:ext cx="13" cy="145"/>
            </a:xfrm>
            <a:custGeom>
              <a:avLst/>
              <a:gdLst>
                <a:gd name="T0" fmla="*/ 6 w 13"/>
                <a:gd name="T1" fmla="*/ 144 h 145"/>
                <a:gd name="T2" fmla="*/ 12 w 13"/>
                <a:gd name="T3" fmla="*/ 136 h 145"/>
                <a:gd name="T4" fmla="*/ 12 w 13"/>
                <a:gd name="T5" fmla="*/ 0 h 145"/>
                <a:gd name="T6" fmla="*/ 0 w 13"/>
                <a:gd name="T7" fmla="*/ 0 h 145"/>
                <a:gd name="T8" fmla="*/ 0 w 13"/>
                <a:gd name="T9" fmla="*/ 136 h 145"/>
                <a:gd name="T10" fmla="*/ 6 w 13"/>
                <a:gd name="T11" fmla="*/ 128 h 145"/>
                <a:gd name="T12" fmla="*/ 6 w 13"/>
                <a:gd name="T13" fmla="*/ 144 h 145"/>
                <a:gd name="T14" fmla="*/ 12 w 13"/>
                <a:gd name="T15" fmla="*/ 144 h 145"/>
                <a:gd name="T16" fmla="*/ 12 w 13"/>
                <a:gd name="T17" fmla="*/ 136 h 145"/>
                <a:gd name="T18" fmla="*/ 6 w 13"/>
                <a:gd name="T19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5">
                  <a:moveTo>
                    <a:pt x="6" y="144"/>
                  </a:moveTo>
                  <a:lnTo>
                    <a:pt x="12" y="13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36"/>
                  </a:lnTo>
                  <a:lnTo>
                    <a:pt x="6" y="128"/>
                  </a:lnTo>
                  <a:lnTo>
                    <a:pt x="6" y="144"/>
                  </a:lnTo>
                  <a:lnTo>
                    <a:pt x="12" y="144"/>
                  </a:lnTo>
                  <a:lnTo>
                    <a:pt x="12" y="136"/>
                  </a:lnTo>
                  <a:lnTo>
                    <a:pt x="6" y="144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3" name="Freeform 15"/>
            <p:cNvSpPr>
              <a:spLocks/>
            </p:cNvSpPr>
            <p:nvPr/>
          </p:nvSpPr>
          <p:spPr bwMode="auto">
            <a:xfrm>
              <a:off x="3448" y="1064"/>
              <a:ext cx="164" cy="11"/>
            </a:xfrm>
            <a:custGeom>
              <a:avLst/>
              <a:gdLst>
                <a:gd name="T0" fmla="*/ 0 w 164"/>
                <a:gd name="T1" fmla="*/ 5 h 11"/>
                <a:gd name="T2" fmla="*/ 9 w 164"/>
                <a:gd name="T3" fmla="*/ 10 h 11"/>
                <a:gd name="T4" fmla="*/ 163 w 164"/>
                <a:gd name="T5" fmla="*/ 10 h 11"/>
                <a:gd name="T6" fmla="*/ 163 w 164"/>
                <a:gd name="T7" fmla="*/ 0 h 11"/>
                <a:gd name="T8" fmla="*/ 9 w 164"/>
                <a:gd name="T9" fmla="*/ 0 h 11"/>
                <a:gd name="T10" fmla="*/ 19 w 164"/>
                <a:gd name="T11" fmla="*/ 5 h 11"/>
                <a:gd name="T12" fmla="*/ 0 w 164"/>
                <a:gd name="T13" fmla="*/ 5 h 11"/>
                <a:gd name="T14" fmla="*/ 0 w 164"/>
                <a:gd name="T15" fmla="*/ 10 h 11"/>
                <a:gd name="T16" fmla="*/ 9 w 164"/>
                <a:gd name="T17" fmla="*/ 10 h 11"/>
                <a:gd name="T18" fmla="*/ 0 w 164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">
                  <a:moveTo>
                    <a:pt x="0" y="5"/>
                  </a:moveTo>
                  <a:lnTo>
                    <a:pt x="9" y="10"/>
                  </a:lnTo>
                  <a:lnTo>
                    <a:pt x="163" y="10"/>
                  </a:lnTo>
                  <a:lnTo>
                    <a:pt x="163" y="0"/>
                  </a:lnTo>
                  <a:lnTo>
                    <a:pt x="9" y="0"/>
                  </a:lnTo>
                  <a:lnTo>
                    <a:pt x="19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0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4" name="Freeform 16"/>
            <p:cNvSpPr>
              <a:spLocks/>
            </p:cNvSpPr>
            <p:nvPr/>
          </p:nvSpPr>
          <p:spPr bwMode="auto">
            <a:xfrm>
              <a:off x="3448" y="922"/>
              <a:ext cx="13" cy="145"/>
            </a:xfrm>
            <a:custGeom>
              <a:avLst/>
              <a:gdLst>
                <a:gd name="T0" fmla="*/ 6 w 13"/>
                <a:gd name="T1" fmla="*/ 0 h 145"/>
                <a:gd name="T2" fmla="*/ 0 w 13"/>
                <a:gd name="T3" fmla="*/ 8 h 145"/>
                <a:gd name="T4" fmla="*/ 0 w 13"/>
                <a:gd name="T5" fmla="*/ 144 h 145"/>
                <a:gd name="T6" fmla="*/ 12 w 13"/>
                <a:gd name="T7" fmla="*/ 144 h 145"/>
                <a:gd name="T8" fmla="*/ 12 w 13"/>
                <a:gd name="T9" fmla="*/ 8 h 145"/>
                <a:gd name="T10" fmla="*/ 6 w 13"/>
                <a:gd name="T11" fmla="*/ 16 h 145"/>
                <a:gd name="T12" fmla="*/ 6 w 13"/>
                <a:gd name="T13" fmla="*/ 0 h 145"/>
                <a:gd name="T14" fmla="*/ 0 w 13"/>
                <a:gd name="T15" fmla="*/ 0 h 145"/>
                <a:gd name="T16" fmla="*/ 0 w 13"/>
                <a:gd name="T17" fmla="*/ 8 h 145"/>
                <a:gd name="T18" fmla="*/ 6 w 13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5">
                  <a:moveTo>
                    <a:pt x="6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2" y="144"/>
                  </a:lnTo>
                  <a:lnTo>
                    <a:pt x="12" y="8"/>
                  </a:lnTo>
                  <a:lnTo>
                    <a:pt x="6" y="1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5" name="Line 17"/>
            <p:cNvSpPr>
              <a:spLocks noChangeShapeType="1"/>
            </p:cNvSpPr>
            <p:nvPr/>
          </p:nvSpPr>
          <p:spPr bwMode="auto">
            <a:xfrm flipH="1">
              <a:off x="3211" y="1028"/>
              <a:ext cx="53" cy="3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flipH="1">
              <a:off x="3187" y="1006"/>
              <a:ext cx="73" cy="56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7" name="Line 19"/>
            <p:cNvSpPr>
              <a:spLocks noChangeShapeType="1"/>
            </p:cNvSpPr>
            <p:nvPr/>
          </p:nvSpPr>
          <p:spPr bwMode="auto">
            <a:xfrm flipH="1">
              <a:off x="3165" y="969"/>
              <a:ext cx="106" cy="9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8" name="Line 20"/>
            <p:cNvSpPr>
              <a:spLocks noChangeShapeType="1"/>
            </p:cNvSpPr>
            <p:nvPr/>
          </p:nvSpPr>
          <p:spPr bwMode="auto">
            <a:xfrm flipH="1">
              <a:off x="3137" y="950"/>
              <a:ext cx="127" cy="11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29" name="Line 21"/>
            <p:cNvSpPr>
              <a:spLocks noChangeShapeType="1"/>
            </p:cNvSpPr>
            <p:nvPr/>
          </p:nvSpPr>
          <p:spPr bwMode="auto">
            <a:xfrm flipH="1">
              <a:off x="3105" y="940"/>
              <a:ext cx="144" cy="1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0" name="Line 22"/>
            <p:cNvSpPr>
              <a:spLocks noChangeShapeType="1"/>
            </p:cNvSpPr>
            <p:nvPr/>
          </p:nvSpPr>
          <p:spPr bwMode="auto">
            <a:xfrm flipH="1">
              <a:off x="3103" y="930"/>
              <a:ext cx="128" cy="1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1" name="Line 23"/>
            <p:cNvSpPr>
              <a:spLocks noChangeShapeType="1"/>
            </p:cNvSpPr>
            <p:nvPr/>
          </p:nvSpPr>
          <p:spPr bwMode="auto">
            <a:xfrm flipH="1">
              <a:off x="3106" y="938"/>
              <a:ext cx="90" cy="7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2" name="Line 24"/>
            <p:cNvSpPr>
              <a:spLocks noChangeShapeType="1"/>
            </p:cNvSpPr>
            <p:nvPr/>
          </p:nvSpPr>
          <p:spPr bwMode="auto">
            <a:xfrm flipH="1">
              <a:off x="3099" y="940"/>
              <a:ext cx="70" cy="5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3" name="Line 25"/>
            <p:cNvSpPr>
              <a:spLocks noChangeShapeType="1"/>
            </p:cNvSpPr>
            <p:nvPr/>
          </p:nvSpPr>
          <p:spPr bwMode="auto">
            <a:xfrm flipH="1">
              <a:off x="3099" y="933"/>
              <a:ext cx="50" cy="3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4" name="Freeform 26"/>
            <p:cNvSpPr>
              <a:spLocks/>
            </p:cNvSpPr>
            <p:nvPr/>
          </p:nvSpPr>
          <p:spPr bwMode="auto">
            <a:xfrm>
              <a:off x="3100" y="920"/>
              <a:ext cx="161" cy="12"/>
            </a:xfrm>
            <a:custGeom>
              <a:avLst/>
              <a:gdLst>
                <a:gd name="T0" fmla="*/ 18 w 161"/>
                <a:gd name="T1" fmla="*/ 6 h 12"/>
                <a:gd name="T2" fmla="*/ 9 w 161"/>
                <a:gd name="T3" fmla="*/ 11 h 12"/>
                <a:gd name="T4" fmla="*/ 160 w 161"/>
                <a:gd name="T5" fmla="*/ 11 h 12"/>
                <a:gd name="T6" fmla="*/ 160 w 161"/>
                <a:gd name="T7" fmla="*/ 0 h 12"/>
                <a:gd name="T8" fmla="*/ 9 w 161"/>
                <a:gd name="T9" fmla="*/ 0 h 12"/>
                <a:gd name="T10" fmla="*/ 0 w 161"/>
                <a:gd name="T11" fmla="*/ 6 h 12"/>
                <a:gd name="T12" fmla="*/ 9 w 161"/>
                <a:gd name="T13" fmla="*/ 0 h 12"/>
                <a:gd name="T14" fmla="*/ 0 w 161"/>
                <a:gd name="T15" fmla="*/ 0 h 12"/>
                <a:gd name="T16" fmla="*/ 0 w 161"/>
                <a:gd name="T17" fmla="*/ 6 h 12"/>
                <a:gd name="T18" fmla="*/ 18 w 161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2">
                  <a:moveTo>
                    <a:pt x="18" y="6"/>
                  </a:moveTo>
                  <a:lnTo>
                    <a:pt x="9" y="11"/>
                  </a:lnTo>
                  <a:lnTo>
                    <a:pt x="160" y="11"/>
                  </a:lnTo>
                  <a:lnTo>
                    <a:pt x="160" y="0"/>
                  </a:lnTo>
                  <a:lnTo>
                    <a:pt x="9" y="0"/>
                  </a:lnTo>
                  <a:lnTo>
                    <a:pt x="0" y="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5" name="Freeform 27"/>
            <p:cNvSpPr>
              <a:spLocks/>
            </p:cNvSpPr>
            <p:nvPr/>
          </p:nvSpPr>
          <p:spPr bwMode="auto">
            <a:xfrm>
              <a:off x="3100" y="929"/>
              <a:ext cx="12" cy="145"/>
            </a:xfrm>
            <a:custGeom>
              <a:avLst/>
              <a:gdLst>
                <a:gd name="T0" fmla="*/ 6 w 12"/>
                <a:gd name="T1" fmla="*/ 127 h 145"/>
                <a:gd name="T2" fmla="*/ 11 w 12"/>
                <a:gd name="T3" fmla="*/ 135 h 145"/>
                <a:gd name="T4" fmla="*/ 11 w 12"/>
                <a:gd name="T5" fmla="*/ 0 h 145"/>
                <a:gd name="T6" fmla="*/ 0 w 12"/>
                <a:gd name="T7" fmla="*/ 0 h 145"/>
                <a:gd name="T8" fmla="*/ 0 w 12"/>
                <a:gd name="T9" fmla="*/ 135 h 145"/>
                <a:gd name="T10" fmla="*/ 6 w 12"/>
                <a:gd name="T11" fmla="*/ 144 h 145"/>
                <a:gd name="T12" fmla="*/ 0 w 12"/>
                <a:gd name="T13" fmla="*/ 135 h 145"/>
                <a:gd name="T14" fmla="*/ 0 w 12"/>
                <a:gd name="T15" fmla="*/ 144 h 145"/>
                <a:gd name="T16" fmla="*/ 6 w 12"/>
                <a:gd name="T17" fmla="*/ 144 h 145"/>
                <a:gd name="T18" fmla="*/ 6 w 12"/>
                <a:gd name="T19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5">
                  <a:moveTo>
                    <a:pt x="6" y="127"/>
                  </a:moveTo>
                  <a:lnTo>
                    <a:pt x="11" y="135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6" y="144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6" y="144"/>
                  </a:lnTo>
                  <a:lnTo>
                    <a:pt x="6" y="127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6" name="Freeform 28"/>
            <p:cNvSpPr>
              <a:spLocks/>
            </p:cNvSpPr>
            <p:nvPr/>
          </p:nvSpPr>
          <p:spPr bwMode="auto">
            <a:xfrm>
              <a:off x="3109" y="1062"/>
              <a:ext cx="161" cy="12"/>
            </a:xfrm>
            <a:custGeom>
              <a:avLst/>
              <a:gdLst>
                <a:gd name="T0" fmla="*/ 142 w 161"/>
                <a:gd name="T1" fmla="*/ 5 h 12"/>
                <a:gd name="T2" fmla="*/ 151 w 161"/>
                <a:gd name="T3" fmla="*/ 0 h 12"/>
                <a:gd name="T4" fmla="*/ 0 w 161"/>
                <a:gd name="T5" fmla="*/ 0 h 12"/>
                <a:gd name="T6" fmla="*/ 0 w 161"/>
                <a:gd name="T7" fmla="*/ 11 h 12"/>
                <a:gd name="T8" fmla="*/ 151 w 161"/>
                <a:gd name="T9" fmla="*/ 11 h 12"/>
                <a:gd name="T10" fmla="*/ 160 w 161"/>
                <a:gd name="T11" fmla="*/ 5 h 12"/>
                <a:gd name="T12" fmla="*/ 151 w 161"/>
                <a:gd name="T13" fmla="*/ 11 h 12"/>
                <a:gd name="T14" fmla="*/ 160 w 161"/>
                <a:gd name="T15" fmla="*/ 11 h 12"/>
                <a:gd name="T16" fmla="*/ 160 w 161"/>
                <a:gd name="T17" fmla="*/ 5 h 12"/>
                <a:gd name="T18" fmla="*/ 142 w 161"/>
                <a:gd name="T1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2">
                  <a:moveTo>
                    <a:pt x="142" y="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51" y="11"/>
                  </a:lnTo>
                  <a:lnTo>
                    <a:pt x="160" y="5"/>
                  </a:lnTo>
                  <a:lnTo>
                    <a:pt x="151" y="11"/>
                  </a:lnTo>
                  <a:lnTo>
                    <a:pt x="160" y="11"/>
                  </a:lnTo>
                  <a:lnTo>
                    <a:pt x="160" y="5"/>
                  </a:lnTo>
                  <a:lnTo>
                    <a:pt x="142" y="5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7" name="Freeform 29"/>
            <p:cNvSpPr>
              <a:spLocks/>
            </p:cNvSpPr>
            <p:nvPr/>
          </p:nvSpPr>
          <p:spPr bwMode="auto">
            <a:xfrm>
              <a:off x="3258" y="920"/>
              <a:ext cx="12" cy="145"/>
            </a:xfrm>
            <a:custGeom>
              <a:avLst/>
              <a:gdLst>
                <a:gd name="T0" fmla="*/ 6 w 12"/>
                <a:gd name="T1" fmla="*/ 17 h 145"/>
                <a:gd name="T2" fmla="*/ 0 w 12"/>
                <a:gd name="T3" fmla="*/ 9 h 145"/>
                <a:gd name="T4" fmla="*/ 0 w 12"/>
                <a:gd name="T5" fmla="*/ 144 h 145"/>
                <a:gd name="T6" fmla="*/ 11 w 12"/>
                <a:gd name="T7" fmla="*/ 144 h 145"/>
                <a:gd name="T8" fmla="*/ 11 w 12"/>
                <a:gd name="T9" fmla="*/ 9 h 145"/>
                <a:gd name="T10" fmla="*/ 6 w 12"/>
                <a:gd name="T11" fmla="*/ 0 h 145"/>
                <a:gd name="T12" fmla="*/ 11 w 12"/>
                <a:gd name="T13" fmla="*/ 9 h 145"/>
                <a:gd name="T14" fmla="*/ 11 w 12"/>
                <a:gd name="T15" fmla="*/ 0 h 145"/>
                <a:gd name="T16" fmla="*/ 6 w 12"/>
                <a:gd name="T17" fmla="*/ 0 h 145"/>
                <a:gd name="T18" fmla="*/ 6 w 12"/>
                <a:gd name="T19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45">
                  <a:moveTo>
                    <a:pt x="6" y="17"/>
                  </a:moveTo>
                  <a:lnTo>
                    <a:pt x="0" y="9"/>
                  </a:lnTo>
                  <a:lnTo>
                    <a:pt x="0" y="144"/>
                  </a:lnTo>
                  <a:lnTo>
                    <a:pt x="11" y="144"/>
                  </a:lnTo>
                  <a:lnTo>
                    <a:pt x="11" y="9"/>
                  </a:lnTo>
                  <a:lnTo>
                    <a:pt x="6" y="0"/>
                  </a:lnTo>
                  <a:lnTo>
                    <a:pt x="11" y="9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17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8" name="Freeform 30"/>
            <p:cNvSpPr>
              <a:spLocks/>
            </p:cNvSpPr>
            <p:nvPr/>
          </p:nvSpPr>
          <p:spPr bwMode="auto">
            <a:xfrm>
              <a:off x="783" y="1874"/>
              <a:ext cx="4936" cy="2170"/>
            </a:xfrm>
            <a:custGeom>
              <a:avLst/>
              <a:gdLst>
                <a:gd name="T0" fmla="*/ 4408 w 4936"/>
                <a:gd name="T1" fmla="*/ 2 h 2170"/>
                <a:gd name="T2" fmla="*/ 4456 w 4936"/>
                <a:gd name="T3" fmla="*/ 16 h 2170"/>
                <a:gd name="T4" fmla="*/ 4504 w 4936"/>
                <a:gd name="T5" fmla="*/ 42 h 2170"/>
                <a:gd name="T6" fmla="*/ 4552 w 4936"/>
                <a:gd name="T7" fmla="*/ 81 h 2170"/>
                <a:gd name="T8" fmla="*/ 4599 w 4936"/>
                <a:gd name="T9" fmla="*/ 130 h 2170"/>
                <a:gd name="T10" fmla="*/ 4646 w 4936"/>
                <a:gd name="T11" fmla="*/ 190 h 2170"/>
                <a:gd name="T12" fmla="*/ 4692 w 4936"/>
                <a:gd name="T13" fmla="*/ 258 h 2170"/>
                <a:gd name="T14" fmla="*/ 4734 w 4936"/>
                <a:gd name="T15" fmla="*/ 334 h 2170"/>
                <a:gd name="T16" fmla="*/ 4772 w 4936"/>
                <a:gd name="T17" fmla="*/ 416 h 2170"/>
                <a:gd name="T18" fmla="*/ 4810 w 4936"/>
                <a:gd name="T19" fmla="*/ 503 h 2170"/>
                <a:gd name="T20" fmla="*/ 4842 w 4936"/>
                <a:gd name="T21" fmla="*/ 594 h 2170"/>
                <a:gd name="T22" fmla="*/ 4871 w 4936"/>
                <a:gd name="T23" fmla="*/ 688 h 2170"/>
                <a:gd name="T24" fmla="*/ 4895 w 4936"/>
                <a:gd name="T25" fmla="*/ 784 h 2170"/>
                <a:gd name="T26" fmla="*/ 4913 w 4936"/>
                <a:gd name="T27" fmla="*/ 880 h 2170"/>
                <a:gd name="T28" fmla="*/ 4927 w 4936"/>
                <a:gd name="T29" fmla="*/ 975 h 2170"/>
                <a:gd name="T30" fmla="*/ 4934 w 4936"/>
                <a:gd name="T31" fmla="*/ 1068 h 2170"/>
                <a:gd name="T32" fmla="*/ 4934 w 4936"/>
                <a:gd name="T33" fmla="*/ 1159 h 2170"/>
                <a:gd name="T34" fmla="*/ 4929 w 4936"/>
                <a:gd name="T35" fmla="*/ 1248 h 2170"/>
                <a:gd name="T36" fmla="*/ 4918 w 4936"/>
                <a:gd name="T37" fmla="*/ 1340 h 2170"/>
                <a:gd name="T38" fmla="*/ 4902 w 4936"/>
                <a:gd name="T39" fmla="*/ 1431 h 2170"/>
                <a:gd name="T40" fmla="*/ 4882 w 4936"/>
                <a:gd name="T41" fmla="*/ 1521 h 2170"/>
                <a:gd name="T42" fmla="*/ 4857 w 4936"/>
                <a:gd name="T43" fmla="*/ 1610 h 2170"/>
                <a:gd name="T44" fmla="*/ 4828 w 4936"/>
                <a:gd name="T45" fmla="*/ 1695 h 2170"/>
                <a:gd name="T46" fmla="*/ 4794 w 4936"/>
                <a:gd name="T47" fmla="*/ 1777 h 2170"/>
                <a:gd name="T48" fmla="*/ 4757 w 4936"/>
                <a:gd name="T49" fmla="*/ 1852 h 2170"/>
                <a:gd name="T50" fmla="*/ 4715 w 4936"/>
                <a:gd name="T51" fmla="*/ 1924 h 2170"/>
                <a:gd name="T52" fmla="*/ 4670 w 4936"/>
                <a:gd name="T53" fmla="*/ 1987 h 2170"/>
                <a:gd name="T54" fmla="*/ 4622 w 4936"/>
                <a:gd name="T55" fmla="*/ 2044 h 2170"/>
                <a:gd name="T56" fmla="*/ 4570 w 4936"/>
                <a:gd name="T57" fmla="*/ 2090 h 2170"/>
                <a:gd name="T58" fmla="*/ 4516 w 4936"/>
                <a:gd name="T59" fmla="*/ 2128 h 2170"/>
                <a:gd name="T60" fmla="*/ 4459 w 4936"/>
                <a:gd name="T61" fmla="*/ 2153 h 2170"/>
                <a:gd name="T62" fmla="*/ 4398 w 4936"/>
                <a:gd name="T63" fmla="*/ 2167 h 2170"/>
                <a:gd name="T64" fmla="*/ 419 w 4936"/>
                <a:gd name="T65" fmla="*/ 2169 h 2170"/>
                <a:gd name="T66" fmla="*/ 0 w 4936"/>
                <a:gd name="T67" fmla="*/ 1548 h 2170"/>
                <a:gd name="T68" fmla="*/ 4383 w 4936"/>
                <a:gd name="T69" fmla="*/ 1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36" h="2170">
                  <a:moveTo>
                    <a:pt x="4383" y="1"/>
                  </a:moveTo>
                  <a:lnTo>
                    <a:pt x="4408" y="2"/>
                  </a:lnTo>
                  <a:lnTo>
                    <a:pt x="4432" y="8"/>
                  </a:lnTo>
                  <a:lnTo>
                    <a:pt x="4456" y="16"/>
                  </a:lnTo>
                  <a:lnTo>
                    <a:pt x="4480" y="27"/>
                  </a:lnTo>
                  <a:lnTo>
                    <a:pt x="4504" y="42"/>
                  </a:lnTo>
                  <a:lnTo>
                    <a:pt x="4528" y="60"/>
                  </a:lnTo>
                  <a:lnTo>
                    <a:pt x="4552" y="81"/>
                  </a:lnTo>
                  <a:lnTo>
                    <a:pt x="4576" y="105"/>
                  </a:lnTo>
                  <a:lnTo>
                    <a:pt x="4599" y="130"/>
                  </a:lnTo>
                  <a:lnTo>
                    <a:pt x="4623" y="159"/>
                  </a:lnTo>
                  <a:lnTo>
                    <a:pt x="4646" y="190"/>
                  </a:lnTo>
                  <a:lnTo>
                    <a:pt x="4669" y="223"/>
                  </a:lnTo>
                  <a:lnTo>
                    <a:pt x="4692" y="258"/>
                  </a:lnTo>
                  <a:lnTo>
                    <a:pt x="4712" y="295"/>
                  </a:lnTo>
                  <a:lnTo>
                    <a:pt x="4734" y="334"/>
                  </a:lnTo>
                  <a:lnTo>
                    <a:pt x="4753" y="374"/>
                  </a:lnTo>
                  <a:lnTo>
                    <a:pt x="4772" y="416"/>
                  </a:lnTo>
                  <a:lnTo>
                    <a:pt x="4792" y="458"/>
                  </a:lnTo>
                  <a:lnTo>
                    <a:pt x="4810" y="503"/>
                  </a:lnTo>
                  <a:lnTo>
                    <a:pt x="4827" y="548"/>
                  </a:lnTo>
                  <a:lnTo>
                    <a:pt x="4842" y="594"/>
                  </a:lnTo>
                  <a:lnTo>
                    <a:pt x="4858" y="641"/>
                  </a:lnTo>
                  <a:lnTo>
                    <a:pt x="4871" y="688"/>
                  </a:lnTo>
                  <a:lnTo>
                    <a:pt x="4884" y="735"/>
                  </a:lnTo>
                  <a:lnTo>
                    <a:pt x="4895" y="784"/>
                  </a:lnTo>
                  <a:lnTo>
                    <a:pt x="4906" y="831"/>
                  </a:lnTo>
                  <a:lnTo>
                    <a:pt x="4913" y="880"/>
                  </a:lnTo>
                  <a:lnTo>
                    <a:pt x="4922" y="927"/>
                  </a:lnTo>
                  <a:lnTo>
                    <a:pt x="4927" y="975"/>
                  </a:lnTo>
                  <a:lnTo>
                    <a:pt x="4931" y="1021"/>
                  </a:lnTo>
                  <a:lnTo>
                    <a:pt x="4934" y="1068"/>
                  </a:lnTo>
                  <a:lnTo>
                    <a:pt x="4935" y="1114"/>
                  </a:lnTo>
                  <a:lnTo>
                    <a:pt x="4934" y="1159"/>
                  </a:lnTo>
                  <a:lnTo>
                    <a:pt x="4931" y="1203"/>
                  </a:lnTo>
                  <a:lnTo>
                    <a:pt x="4929" y="1248"/>
                  </a:lnTo>
                  <a:lnTo>
                    <a:pt x="4924" y="1293"/>
                  </a:lnTo>
                  <a:lnTo>
                    <a:pt x="4918" y="1340"/>
                  </a:lnTo>
                  <a:lnTo>
                    <a:pt x="4911" y="1385"/>
                  </a:lnTo>
                  <a:lnTo>
                    <a:pt x="4902" y="1431"/>
                  </a:lnTo>
                  <a:lnTo>
                    <a:pt x="4893" y="1476"/>
                  </a:lnTo>
                  <a:lnTo>
                    <a:pt x="4882" y="1521"/>
                  </a:lnTo>
                  <a:lnTo>
                    <a:pt x="4870" y="1565"/>
                  </a:lnTo>
                  <a:lnTo>
                    <a:pt x="4857" y="1610"/>
                  </a:lnTo>
                  <a:lnTo>
                    <a:pt x="4843" y="1652"/>
                  </a:lnTo>
                  <a:lnTo>
                    <a:pt x="4828" y="1695"/>
                  </a:lnTo>
                  <a:lnTo>
                    <a:pt x="4811" y="1736"/>
                  </a:lnTo>
                  <a:lnTo>
                    <a:pt x="4794" y="1777"/>
                  </a:lnTo>
                  <a:lnTo>
                    <a:pt x="4776" y="1815"/>
                  </a:lnTo>
                  <a:lnTo>
                    <a:pt x="4757" y="1852"/>
                  </a:lnTo>
                  <a:lnTo>
                    <a:pt x="4736" y="1889"/>
                  </a:lnTo>
                  <a:lnTo>
                    <a:pt x="4715" y="1924"/>
                  </a:lnTo>
                  <a:lnTo>
                    <a:pt x="4693" y="1957"/>
                  </a:lnTo>
                  <a:lnTo>
                    <a:pt x="4670" y="1987"/>
                  </a:lnTo>
                  <a:lnTo>
                    <a:pt x="4646" y="2016"/>
                  </a:lnTo>
                  <a:lnTo>
                    <a:pt x="4622" y="2044"/>
                  </a:lnTo>
                  <a:lnTo>
                    <a:pt x="4597" y="2068"/>
                  </a:lnTo>
                  <a:lnTo>
                    <a:pt x="4570" y="2090"/>
                  </a:lnTo>
                  <a:lnTo>
                    <a:pt x="4544" y="2109"/>
                  </a:lnTo>
                  <a:lnTo>
                    <a:pt x="4516" y="2128"/>
                  </a:lnTo>
                  <a:lnTo>
                    <a:pt x="4487" y="2142"/>
                  </a:lnTo>
                  <a:lnTo>
                    <a:pt x="4459" y="2153"/>
                  </a:lnTo>
                  <a:lnTo>
                    <a:pt x="4429" y="2162"/>
                  </a:lnTo>
                  <a:lnTo>
                    <a:pt x="4398" y="2167"/>
                  </a:lnTo>
                  <a:lnTo>
                    <a:pt x="4368" y="2169"/>
                  </a:lnTo>
                  <a:lnTo>
                    <a:pt x="419" y="2169"/>
                  </a:lnTo>
                  <a:lnTo>
                    <a:pt x="420" y="1546"/>
                  </a:lnTo>
                  <a:lnTo>
                    <a:pt x="0" y="1548"/>
                  </a:lnTo>
                  <a:lnTo>
                    <a:pt x="0" y="0"/>
                  </a:lnTo>
                  <a:lnTo>
                    <a:pt x="4383" y="1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39" name="Freeform 31"/>
            <p:cNvSpPr>
              <a:spLocks/>
            </p:cNvSpPr>
            <p:nvPr/>
          </p:nvSpPr>
          <p:spPr bwMode="auto">
            <a:xfrm>
              <a:off x="5172" y="1867"/>
              <a:ext cx="556" cy="1119"/>
            </a:xfrm>
            <a:custGeom>
              <a:avLst/>
              <a:gdLst>
                <a:gd name="T0" fmla="*/ 555 w 556"/>
                <a:gd name="T1" fmla="*/ 1118 h 1119"/>
                <a:gd name="T2" fmla="*/ 551 w 556"/>
                <a:gd name="T3" fmla="*/ 1025 h 1119"/>
                <a:gd name="T4" fmla="*/ 542 w 556"/>
                <a:gd name="T5" fmla="*/ 930 h 1119"/>
                <a:gd name="T6" fmla="*/ 526 w 556"/>
                <a:gd name="T7" fmla="*/ 835 h 1119"/>
                <a:gd name="T8" fmla="*/ 505 w 556"/>
                <a:gd name="T9" fmla="*/ 738 h 1119"/>
                <a:gd name="T10" fmla="*/ 479 w 556"/>
                <a:gd name="T11" fmla="*/ 643 h 1119"/>
                <a:gd name="T12" fmla="*/ 447 w 556"/>
                <a:gd name="T13" fmla="*/ 551 h 1119"/>
                <a:gd name="T14" fmla="*/ 413 w 556"/>
                <a:gd name="T15" fmla="*/ 461 h 1119"/>
                <a:gd name="T16" fmla="*/ 375 w 556"/>
                <a:gd name="T17" fmla="*/ 377 h 1119"/>
                <a:gd name="T18" fmla="*/ 335 w 556"/>
                <a:gd name="T19" fmla="*/ 298 h 1119"/>
                <a:gd name="T20" fmla="*/ 291 w 556"/>
                <a:gd name="T21" fmla="*/ 226 h 1119"/>
                <a:gd name="T22" fmla="*/ 245 w 556"/>
                <a:gd name="T23" fmla="*/ 161 h 1119"/>
                <a:gd name="T24" fmla="*/ 198 w 556"/>
                <a:gd name="T25" fmla="*/ 107 h 1119"/>
                <a:gd name="T26" fmla="*/ 150 w 556"/>
                <a:gd name="T27" fmla="*/ 61 h 1119"/>
                <a:gd name="T28" fmla="*/ 100 w 556"/>
                <a:gd name="T29" fmla="*/ 27 h 1119"/>
                <a:gd name="T30" fmla="*/ 50 w 556"/>
                <a:gd name="T31" fmla="*/ 7 h 1119"/>
                <a:gd name="T32" fmla="*/ 0 w 556"/>
                <a:gd name="T33" fmla="*/ 0 h 1119"/>
                <a:gd name="T34" fmla="*/ 23 w 556"/>
                <a:gd name="T35" fmla="*/ 17 h 1119"/>
                <a:gd name="T36" fmla="*/ 67 w 556"/>
                <a:gd name="T37" fmla="*/ 30 h 1119"/>
                <a:gd name="T38" fmla="*/ 113 w 556"/>
                <a:gd name="T39" fmla="*/ 55 h 1119"/>
                <a:gd name="T40" fmla="*/ 161 w 556"/>
                <a:gd name="T41" fmla="*/ 93 h 1119"/>
                <a:gd name="T42" fmla="*/ 206 w 556"/>
                <a:gd name="T43" fmla="*/ 142 h 1119"/>
                <a:gd name="T44" fmla="*/ 251 w 556"/>
                <a:gd name="T45" fmla="*/ 201 h 1119"/>
                <a:gd name="T46" fmla="*/ 297 w 556"/>
                <a:gd name="T47" fmla="*/ 268 h 1119"/>
                <a:gd name="T48" fmla="*/ 337 w 556"/>
                <a:gd name="T49" fmla="*/ 344 h 1119"/>
                <a:gd name="T50" fmla="*/ 376 w 556"/>
                <a:gd name="T51" fmla="*/ 424 h 1119"/>
                <a:gd name="T52" fmla="*/ 413 w 556"/>
                <a:gd name="T53" fmla="*/ 510 h 1119"/>
                <a:gd name="T54" fmla="*/ 445 w 556"/>
                <a:gd name="T55" fmla="*/ 601 h 1119"/>
                <a:gd name="T56" fmla="*/ 473 w 556"/>
                <a:gd name="T57" fmla="*/ 695 h 1119"/>
                <a:gd name="T58" fmla="*/ 497 w 556"/>
                <a:gd name="T59" fmla="*/ 790 h 1119"/>
                <a:gd name="T60" fmla="*/ 515 w 556"/>
                <a:gd name="T61" fmla="*/ 885 h 1119"/>
                <a:gd name="T62" fmla="*/ 528 w 556"/>
                <a:gd name="T63" fmla="*/ 980 h 1119"/>
                <a:gd name="T64" fmla="*/ 535 w 556"/>
                <a:gd name="T65" fmla="*/ 1072 h 1119"/>
                <a:gd name="T66" fmla="*/ 555 w 556"/>
                <a:gd name="T67" fmla="*/ 1118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6" h="1119">
                  <a:moveTo>
                    <a:pt x="555" y="1118"/>
                  </a:moveTo>
                  <a:lnTo>
                    <a:pt x="555" y="1118"/>
                  </a:lnTo>
                  <a:lnTo>
                    <a:pt x="554" y="1072"/>
                  </a:lnTo>
                  <a:lnTo>
                    <a:pt x="551" y="1025"/>
                  </a:lnTo>
                  <a:lnTo>
                    <a:pt x="547" y="979"/>
                  </a:lnTo>
                  <a:lnTo>
                    <a:pt x="542" y="930"/>
                  </a:lnTo>
                  <a:lnTo>
                    <a:pt x="534" y="883"/>
                  </a:lnTo>
                  <a:lnTo>
                    <a:pt x="526" y="835"/>
                  </a:lnTo>
                  <a:lnTo>
                    <a:pt x="516" y="786"/>
                  </a:lnTo>
                  <a:lnTo>
                    <a:pt x="505" y="738"/>
                  </a:lnTo>
                  <a:lnTo>
                    <a:pt x="492" y="692"/>
                  </a:lnTo>
                  <a:lnTo>
                    <a:pt x="479" y="643"/>
                  </a:lnTo>
                  <a:lnTo>
                    <a:pt x="463" y="597"/>
                  </a:lnTo>
                  <a:lnTo>
                    <a:pt x="447" y="551"/>
                  </a:lnTo>
                  <a:lnTo>
                    <a:pt x="431" y="506"/>
                  </a:lnTo>
                  <a:lnTo>
                    <a:pt x="413" y="461"/>
                  </a:lnTo>
                  <a:lnTo>
                    <a:pt x="394" y="418"/>
                  </a:lnTo>
                  <a:lnTo>
                    <a:pt x="375" y="377"/>
                  </a:lnTo>
                  <a:lnTo>
                    <a:pt x="355" y="337"/>
                  </a:lnTo>
                  <a:lnTo>
                    <a:pt x="335" y="298"/>
                  </a:lnTo>
                  <a:lnTo>
                    <a:pt x="312" y="261"/>
                  </a:lnTo>
                  <a:lnTo>
                    <a:pt x="291" y="226"/>
                  </a:lnTo>
                  <a:lnTo>
                    <a:pt x="268" y="193"/>
                  </a:lnTo>
                  <a:lnTo>
                    <a:pt x="245" y="161"/>
                  </a:lnTo>
                  <a:lnTo>
                    <a:pt x="222" y="132"/>
                  </a:lnTo>
                  <a:lnTo>
                    <a:pt x="198" y="107"/>
                  </a:lnTo>
                  <a:lnTo>
                    <a:pt x="174" y="83"/>
                  </a:lnTo>
                  <a:lnTo>
                    <a:pt x="150" y="61"/>
                  </a:lnTo>
                  <a:lnTo>
                    <a:pt x="125" y="43"/>
                  </a:lnTo>
                  <a:lnTo>
                    <a:pt x="100" y="27"/>
                  </a:lnTo>
                  <a:lnTo>
                    <a:pt x="75" y="15"/>
                  </a:lnTo>
                  <a:lnTo>
                    <a:pt x="50" y="7"/>
                  </a:lnTo>
                  <a:lnTo>
                    <a:pt x="25" y="1"/>
                  </a:lnTo>
                  <a:lnTo>
                    <a:pt x="0" y="0"/>
                  </a:lnTo>
                  <a:lnTo>
                    <a:pt x="0" y="16"/>
                  </a:lnTo>
                  <a:lnTo>
                    <a:pt x="23" y="17"/>
                  </a:lnTo>
                  <a:lnTo>
                    <a:pt x="45" y="22"/>
                  </a:lnTo>
                  <a:lnTo>
                    <a:pt x="67" y="30"/>
                  </a:lnTo>
                  <a:lnTo>
                    <a:pt x="89" y="41"/>
                  </a:lnTo>
                  <a:lnTo>
                    <a:pt x="113" y="55"/>
                  </a:lnTo>
                  <a:lnTo>
                    <a:pt x="136" y="73"/>
                  </a:lnTo>
                  <a:lnTo>
                    <a:pt x="161" y="93"/>
                  </a:lnTo>
                  <a:lnTo>
                    <a:pt x="183" y="117"/>
                  </a:lnTo>
                  <a:lnTo>
                    <a:pt x="206" y="142"/>
                  </a:lnTo>
                  <a:lnTo>
                    <a:pt x="229" y="170"/>
                  </a:lnTo>
                  <a:lnTo>
                    <a:pt x="251" y="201"/>
                  </a:lnTo>
                  <a:lnTo>
                    <a:pt x="274" y="234"/>
                  </a:lnTo>
                  <a:lnTo>
                    <a:pt x="297" y="268"/>
                  </a:lnTo>
                  <a:lnTo>
                    <a:pt x="317" y="305"/>
                  </a:lnTo>
                  <a:lnTo>
                    <a:pt x="337" y="344"/>
                  </a:lnTo>
                  <a:lnTo>
                    <a:pt x="357" y="383"/>
                  </a:lnTo>
                  <a:lnTo>
                    <a:pt x="376" y="424"/>
                  </a:lnTo>
                  <a:lnTo>
                    <a:pt x="395" y="467"/>
                  </a:lnTo>
                  <a:lnTo>
                    <a:pt x="413" y="510"/>
                  </a:lnTo>
                  <a:lnTo>
                    <a:pt x="429" y="555"/>
                  </a:lnTo>
                  <a:lnTo>
                    <a:pt x="445" y="601"/>
                  </a:lnTo>
                  <a:lnTo>
                    <a:pt x="460" y="648"/>
                  </a:lnTo>
                  <a:lnTo>
                    <a:pt x="473" y="695"/>
                  </a:lnTo>
                  <a:lnTo>
                    <a:pt x="486" y="742"/>
                  </a:lnTo>
                  <a:lnTo>
                    <a:pt x="497" y="790"/>
                  </a:lnTo>
                  <a:lnTo>
                    <a:pt x="506" y="837"/>
                  </a:lnTo>
                  <a:lnTo>
                    <a:pt x="515" y="885"/>
                  </a:lnTo>
                  <a:lnTo>
                    <a:pt x="523" y="933"/>
                  </a:lnTo>
                  <a:lnTo>
                    <a:pt x="528" y="980"/>
                  </a:lnTo>
                  <a:lnTo>
                    <a:pt x="532" y="1026"/>
                  </a:lnTo>
                  <a:lnTo>
                    <a:pt x="535" y="1072"/>
                  </a:lnTo>
                  <a:lnTo>
                    <a:pt x="536" y="1118"/>
                  </a:lnTo>
                  <a:lnTo>
                    <a:pt x="555" y="111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0" name="Freeform 32"/>
            <p:cNvSpPr>
              <a:spLocks/>
            </p:cNvSpPr>
            <p:nvPr/>
          </p:nvSpPr>
          <p:spPr bwMode="auto">
            <a:xfrm>
              <a:off x="5158" y="2991"/>
              <a:ext cx="570" cy="1061"/>
            </a:xfrm>
            <a:custGeom>
              <a:avLst/>
              <a:gdLst>
                <a:gd name="T0" fmla="*/ 0 w 570"/>
                <a:gd name="T1" fmla="*/ 1060 h 1061"/>
                <a:gd name="T2" fmla="*/ 63 w 570"/>
                <a:gd name="T3" fmla="*/ 1052 h 1061"/>
                <a:gd name="T4" fmla="*/ 122 w 570"/>
                <a:gd name="T5" fmla="*/ 1032 h 1061"/>
                <a:gd name="T6" fmla="*/ 179 w 570"/>
                <a:gd name="T7" fmla="*/ 999 h 1061"/>
                <a:gd name="T8" fmla="*/ 232 w 570"/>
                <a:gd name="T9" fmla="*/ 956 h 1061"/>
                <a:gd name="T10" fmla="*/ 282 w 570"/>
                <a:gd name="T11" fmla="*/ 905 h 1061"/>
                <a:gd name="T12" fmla="*/ 329 w 570"/>
                <a:gd name="T13" fmla="*/ 844 h 1061"/>
                <a:gd name="T14" fmla="*/ 372 w 570"/>
                <a:gd name="T15" fmla="*/ 776 h 1061"/>
                <a:gd name="T16" fmla="*/ 411 w 570"/>
                <a:gd name="T17" fmla="*/ 702 h 1061"/>
                <a:gd name="T18" fmla="*/ 447 w 570"/>
                <a:gd name="T19" fmla="*/ 623 h 1061"/>
                <a:gd name="T20" fmla="*/ 478 w 570"/>
                <a:gd name="T21" fmla="*/ 539 h 1061"/>
                <a:gd name="T22" fmla="*/ 505 w 570"/>
                <a:gd name="T23" fmla="*/ 451 h 1061"/>
                <a:gd name="T24" fmla="*/ 527 w 570"/>
                <a:gd name="T25" fmla="*/ 362 h 1061"/>
                <a:gd name="T26" fmla="*/ 545 w 570"/>
                <a:gd name="T27" fmla="*/ 271 h 1061"/>
                <a:gd name="T28" fmla="*/ 558 w 570"/>
                <a:gd name="T29" fmla="*/ 180 h 1061"/>
                <a:gd name="T30" fmla="*/ 565 w 570"/>
                <a:gd name="T31" fmla="*/ 90 h 1061"/>
                <a:gd name="T32" fmla="*/ 569 w 570"/>
                <a:gd name="T33" fmla="*/ 0 h 1061"/>
                <a:gd name="T34" fmla="*/ 549 w 570"/>
                <a:gd name="T35" fmla="*/ 44 h 1061"/>
                <a:gd name="T36" fmla="*/ 543 w 570"/>
                <a:gd name="T37" fmla="*/ 133 h 1061"/>
                <a:gd name="T38" fmla="*/ 533 w 570"/>
                <a:gd name="T39" fmla="*/ 224 h 1061"/>
                <a:gd name="T40" fmla="*/ 518 w 570"/>
                <a:gd name="T41" fmla="*/ 315 h 1061"/>
                <a:gd name="T42" fmla="*/ 498 w 570"/>
                <a:gd name="T43" fmla="*/ 403 h 1061"/>
                <a:gd name="T44" fmla="*/ 473 w 570"/>
                <a:gd name="T45" fmla="*/ 491 h 1061"/>
                <a:gd name="T46" fmla="*/ 445 w 570"/>
                <a:gd name="T47" fmla="*/ 577 h 1061"/>
                <a:gd name="T48" fmla="*/ 411 w 570"/>
                <a:gd name="T49" fmla="*/ 658 h 1061"/>
                <a:gd name="T50" fmla="*/ 374 w 570"/>
                <a:gd name="T51" fmla="*/ 733 h 1061"/>
                <a:gd name="T52" fmla="*/ 334 w 570"/>
                <a:gd name="T53" fmla="*/ 804 h 1061"/>
                <a:gd name="T54" fmla="*/ 290 w 570"/>
                <a:gd name="T55" fmla="*/ 866 h 1061"/>
                <a:gd name="T56" fmla="*/ 244 w 570"/>
                <a:gd name="T57" fmla="*/ 921 h 1061"/>
                <a:gd name="T58" fmla="*/ 194 w 570"/>
                <a:gd name="T59" fmla="*/ 968 h 1061"/>
                <a:gd name="T60" fmla="*/ 140 w 570"/>
                <a:gd name="T61" fmla="*/ 1004 h 1061"/>
                <a:gd name="T62" fmla="*/ 87 w 570"/>
                <a:gd name="T63" fmla="*/ 1028 h 1061"/>
                <a:gd name="T64" fmla="*/ 29 w 570"/>
                <a:gd name="T65" fmla="*/ 1042 h 1061"/>
                <a:gd name="T66" fmla="*/ 0 w 570"/>
                <a:gd name="T67" fmla="*/ 1060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0" h="1061">
                  <a:moveTo>
                    <a:pt x="0" y="1060"/>
                  </a:moveTo>
                  <a:lnTo>
                    <a:pt x="0" y="1060"/>
                  </a:lnTo>
                  <a:lnTo>
                    <a:pt x="32" y="1058"/>
                  </a:lnTo>
                  <a:lnTo>
                    <a:pt x="63" y="1052"/>
                  </a:lnTo>
                  <a:lnTo>
                    <a:pt x="93" y="1043"/>
                  </a:lnTo>
                  <a:lnTo>
                    <a:pt x="122" y="1032"/>
                  </a:lnTo>
                  <a:lnTo>
                    <a:pt x="151" y="1018"/>
                  </a:lnTo>
                  <a:lnTo>
                    <a:pt x="179" y="999"/>
                  </a:lnTo>
                  <a:lnTo>
                    <a:pt x="207" y="979"/>
                  </a:lnTo>
                  <a:lnTo>
                    <a:pt x="232" y="956"/>
                  </a:lnTo>
                  <a:lnTo>
                    <a:pt x="258" y="932"/>
                  </a:lnTo>
                  <a:lnTo>
                    <a:pt x="282" y="905"/>
                  </a:lnTo>
                  <a:lnTo>
                    <a:pt x="306" y="875"/>
                  </a:lnTo>
                  <a:lnTo>
                    <a:pt x="329" y="844"/>
                  </a:lnTo>
                  <a:lnTo>
                    <a:pt x="350" y="812"/>
                  </a:lnTo>
                  <a:lnTo>
                    <a:pt x="372" y="776"/>
                  </a:lnTo>
                  <a:lnTo>
                    <a:pt x="392" y="740"/>
                  </a:lnTo>
                  <a:lnTo>
                    <a:pt x="411" y="702"/>
                  </a:lnTo>
                  <a:lnTo>
                    <a:pt x="429" y="664"/>
                  </a:lnTo>
                  <a:lnTo>
                    <a:pt x="447" y="623"/>
                  </a:lnTo>
                  <a:lnTo>
                    <a:pt x="462" y="582"/>
                  </a:lnTo>
                  <a:lnTo>
                    <a:pt x="478" y="539"/>
                  </a:lnTo>
                  <a:lnTo>
                    <a:pt x="492" y="496"/>
                  </a:lnTo>
                  <a:lnTo>
                    <a:pt x="505" y="451"/>
                  </a:lnTo>
                  <a:lnTo>
                    <a:pt x="517" y="407"/>
                  </a:lnTo>
                  <a:lnTo>
                    <a:pt x="527" y="362"/>
                  </a:lnTo>
                  <a:lnTo>
                    <a:pt x="537" y="317"/>
                  </a:lnTo>
                  <a:lnTo>
                    <a:pt x="545" y="271"/>
                  </a:lnTo>
                  <a:lnTo>
                    <a:pt x="552" y="226"/>
                  </a:lnTo>
                  <a:lnTo>
                    <a:pt x="558" y="180"/>
                  </a:lnTo>
                  <a:lnTo>
                    <a:pt x="563" y="134"/>
                  </a:lnTo>
                  <a:lnTo>
                    <a:pt x="565" y="90"/>
                  </a:lnTo>
                  <a:lnTo>
                    <a:pt x="568" y="44"/>
                  </a:lnTo>
                  <a:lnTo>
                    <a:pt x="569" y="0"/>
                  </a:lnTo>
                  <a:lnTo>
                    <a:pt x="550" y="0"/>
                  </a:lnTo>
                  <a:lnTo>
                    <a:pt x="549" y="44"/>
                  </a:lnTo>
                  <a:lnTo>
                    <a:pt x="546" y="88"/>
                  </a:lnTo>
                  <a:lnTo>
                    <a:pt x="543" y="133"/>
                  </a:lnTo>
                  <a:lnTo>
                    <a:pt x="539" y="179"/>
                  </a:lnTo>
                  <a:lnTo>
                    <a:pt x="533" y="224"/>
                  </a:lnTo>
                  <a:lnTo>
                    <a:pt x="526" y="269"/>
                  </a:lnTo>
                  <a:lnTo>
                    <a:pt x="518" y="315"/>
                  </a:lnTo>
                  <a:lnTo>
                    <a:pt x="508" y="359"/>
                  </a:lnTo>
                  <a:lnTo>
                    <a:pt x="498" y="403"/>
                  </a:lnTo>
                  <a:lnTo>
                    <a:pt x="486" y="448"/>
                  </a:lnTo>
                  <a:lnTo>
                    <a:pt x="473" y="491"/>
                  </a:lnTo>
                  <a:lnTo>
                    <a:pt x="460" y="535"/>
                  </a:lnTo>
                  <a:lnTo>
                    <a:pt x="445" y="577"/>
                  </a:lnTo>
                  <a:lnTo>
                    <a:pt x="429" y="617"/>
                  </a:lnTo>
                  <a:lnTo>
                    <a:pt x="411" y="658"/>
                  </a:lnTo>
                  <a:lnTo>
                    <a:pt x="393" y="697"/>
                  </a:lnTo>
                  <a:lnTo>
                    <a:pt x="374" y="733"/>
                  </a:lnTo>
                  <a:lnTo>
                    <a:pt x="354" y="770"/>
                  </a:lnTo>
                  <a:lnTo>
                    <a:pt x="334" y="804"/>
                  </a:lnTo>
                  <a:lnTo>
                    <a:pt x="312" y="836"/>
                  </a:lnTo>
                  <a:lnTo>
                    <a:pt x="290" y="866"/>
                  </a:lnTo>
                  <a:lnTo>
                    <a:pt x="267" y="896"/>
                  </a:lnTo>
                  <a:lnTo>
                    <a:pt x="244" y="921"/>
                  </a:lnTo>
                  <a:lnTo>
                    <a:pt x="219" y="946"/>
                  </a:lnTo>
                  <a:lnTo>
                    <a:pt x="194" y="968"/>
                  </a:lnTo>
                  <a:lnTo>
                    <a:pt x="167" y="986"/>
                  </a:lnTo>
                  <a:lnTo>
                    <a:pt x="140" y="1004"/>
                  </a:lnTo>
                  <a:lnTo>
                    <a:pt x="113" y="1018"/>
                  </a:lnTo>
                  <a:lnTo>
                    <a:pt x="87" y="1028"/>
                  </a:lnTo>
                  <a:lnTo>
                    <a:pt x="57" y="1037"/>
                  </a:lnTo>
                  <a:lnTo>
                    <a:pt x="29" y="1042"/>
                  </a:lnTo>
                  <a:lnTo>
                    <a:pt x="0" y="1044"/>
                  </a:lnTo>
                  <a:lnTo>
                    <a:pt x="0" y="106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1" name="Freeform 33"/>
            <p:cNvSpPr>
              <a:spLocks/>
            </p:cNvSpPr>
            <p:nvPr/>
          </p:nvSpPr>
          <p:spPr bwMode="auto">
            <a:xfrm>
              <a:off x="1195" y="4040"/>
              <a:ext cx="3955" cy="12"/>
            </a:xfrm>
            <a:custGeom>
              <a:avLst/>
              <a:gdLst>
                <a:gd name="T0" fmla="*/ 0 w 3955"/>
                <a:gd name="T1" fmla="*/ 6 h 12"/>
                <a:gd name="T2" fmla="*/ 10 w 3955"/>
                <a:gd name="T3" fmla="*/ 11 h 12"/>
                <a:gd name="T4" fmla="*/ 3954 w 3955"/>
                <a:gd name="T5" fmla="*/ 11 h 12"/>
                <a:gd name="T6" fmla="*/ 3954 w 3955"/>
                <a:gd name="T7" fmla="*/ 1 h 12"/>
                <a:gd name="T8" fmla="*/ 10 w 3955"/>
                <a:gd name="T9" fmla="*/ 0 h 12"/>
                <a:gd name="T10" fmla="*/ 19 w 3955"/>
                <a:gd name="T11" fmla="*/ 6 h 12"/>
                <a:gd name="T12" fmla="*/ 0 w 3955"/>
                <a:gd name="T13" fmla="*/ 6 h 12"/>
                <a:gd name="T14" fmla="*/ 0 w 3955"/>
                <a:gd name="T15" fmla="*/ 11 h 12"/>
                <a:gd name="T16" fmla="*/ 10 w 3955"/>
                <a:gd name="T17" fmla="*/ 11 h 12"/>
                <a:gd name="T18" fmla="*/ 0 w 3955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55" h="12">
                  <a:moveTo>
                    <a:pt x="0" y="6"/>
                  </a:moveTo>
                  <a:lnTo>
                    <a:pt x="10" y="11"/>
                  </a:lnTo>
                  <a:lnTo>
                    <a:pt x="3954" y="11"/>
                  </a:lnTo>
                  <a:lnTo>
                    <a:pt x="3954" y="1"/>
                  </a:lnTo>
                  <a:lnTo>
                    <a:pt x="10" y="0"/>
                  </a:lnTo>
                  <a:lnTo>
                    <a:pt x="19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0" y="11"/>
                  </a:lnTo>
                  <a:lnTo>
                    <a:pt x="0" y="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2" name="Freeform 34"/>
            <p:cNvSpPr>
              <a:spLocks/>
            </p:cNvSpPr>
            <p:nvPr/>
          </p:nvSpPr>
          <p:spPr bwMode="auto">
            <a:xfrm>
              <a:off x="1195" y="3416"/>
              <a:ext cx="14" cy="628"/>
            </a:xfrm>
            <a:custGeom>
              <a:avLst/>
              <a:gdLst>
                <a:gd name="T0" fmla="*/ 7 w 14"/>
                <a:gd name="T1" fmla="*/ 16 h 628"/>
                <a:gd name="T2" fmla="*/ 0 w 14"/>
                <a:gd name="T3" fmla="*/ 8 h 628"/>
                <a:gd name="T4" fmla="*/ 0 w 14"/>
                <a:gd name="T5" fmla="*/ 627 h 628"/>
                <a:gd name="T6" fmla="*/ 12 w 14"/>
                <a:gd name="T7" fmla="*/ 627 h 628"/>
                <a:gd name="T8" fmla="*/ 13 w 14"/>
                <a:gd name="T9" fmla="*/ 8 h 628"/>
                <a:gd name="T10" fmla="*/ 7 w 14"/>
                <a:gd name="T11" fmla="*/ 0 h 628"/>
                <a:gd name="T12" fmla="*/ 13 w 14"/>
                <a:gd name="T13" fmla="*/ 8 h 628"/>
                <a:gd name="T14" fmla="*/ 13 w 14"/>
                <a:gd name="T15" fmla="*/ 0 h 628"/>
                <a:gd name="T16" fmla="*/ 7 w 14"/>
                <a:gd name="T17" fmla="*/ 0 h 628"/>
                <a:gd name="T18" fmla="*/ 7 w 14"/>
                <a:gd name="T19" fmla="*/ 16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28">
                  <a:moveTo>
                    <a:pt x="7" y="16"/>
                  </a:moveTo>
                  <a:lnTo>
                    <a:pt x="0" y="8"/>
                  </a:lnTo>
                  <a:lnTo>
                    <a:pt x="0" y="627"/>
                  </a:lnTo>
                  <a:lnTo>
                    <a:pt x="12" y="627"/>
                  </a:lnTo>
                  <a:lnTo>
                    <a:pt x="13" y="8"/>
                  </a:lnTo>
                  <a:lnTo>
                    <a:pt x="7" y="0"/>
                  </a:lnTo>
                  <a:lnTo>
                    <a:pt x="13" y="8"/>
                  </a:lnTo>
                  <a:lnTo>
                    <a:pt x="13" y="0"/>
                  </a:lnTo>
                  <a:lnTo>
                    <a:pt x="7" y="0"/>
                  </a:lnTo>
                  <a:lnTo>
                    <a:pt x="7" y="1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3" name="Freeform 35"/>
            <p:cNvSpPr>
              <a:spLocks/>
            </p:cNvSpPr>
            <p:nvPr/>
          </p:nvSpPr>
          <p:spPr bwMode="auto">
            <a:xfrm>
              <a:off x="774" y="3416"/>
              <a:ext cx="425" cy="13"/>
            </a:xfrm>
            <a:custGeom>
              <a:avLst/>
              <a:gdLst>
                <a:gd name="T0" fmla="*/ 0 w 425"/>
                <a:gd name="T1" fmla="*/ 7 h 13"/>
                <a:gd name="T2" fmla="*/ 10 w 425"/>
                <a:gd name="T3" fmla="*/ 12 h 13"/>
                <a:gd name="T4" fmla="*/ 424 w 425"/>
                <a:gd name="T5" fmla="*/ 11 h 13"/>
                <a:gd name="T6" fmla="*/ 424 w 425"/>
                <a:gd name="T7" fmla="*/ 0 h 13"/>
                <a:gd name="T8" fmla="*/ 10 w 425"/>
                <a:gd name="T9" fmla="*/ 1 h 13"/>
                <a:gd name="T10" fmla="*/ 19 w 425"/>
                <a:gd name="T11" fmla="*/ 7 h 13"/>
                <a:gd name="T12" fmla="*/ 0 w 425"/>
                <a:gd name="T13" fmla="*/ 7 h 13"/>
                <a:gd name="T14" fmla="*/ 0 w 425"/>
                <a:gd name="T15" fmla="*/ 12 h 13"/>
                <a:gd name="T16" fmla="*/ 10 w 425"/>
                <a:gd name="T17" fmla="*/ 12 h 13"/>
                <a:gd name="T18" fmla="*/ 0 w 425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3">
                  <a:moveTo>
                    <a:pt x="0" y="7"/>
                  </a:moveTo>
                  <a:lnTo>
                    <a:pt x="10" y="12"/>
                  </a:lnTo>
                  <a:lnTo>
                    <a:pt x="424" y="11"/>
                  </a:lnTo>
                  <a:lnTo>
                    <a:pt x="424" y="0"/>
                  </a:lnTo>
                  <a:lnTo>
                    <a:pt x="10" y="1"/>
                  </a:lnTo>
                  <a:lnTo>
                    <a:pt x="19" y="7"/>
                  </a:lnTo>
                  <a:lnTo>
                    <a:pt x="0" y="7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4" name="Freeform 36"/>
            <p:cNvSpPr>
              <a:spLocks/>
            </p:cNvSpPr>
            <p:nvPr/>
          </p:nvSpPr>
          <p:spPr bwMode="auto">
            <a:xfrm>
              <a:off x="774" y="1866"/>
              <a:ext cx="14" cy="1555"/>
            </a:xfrm>
            <a:custGeom>
              <a:avLst/>
              <a:gdLst>
                <a:gd name="T0" fmla="*/ 7 w 14"/>
                <a:gd name="T1" fmla="*/ 0 h 1555"/>
                <a:gd name="T2" fmla="*/ 0 w 14"/>
                <a:gd name="T3" fmla="*/ 8 h 1555"/>
                <a:gd name="T4" fmla="*/ 0 w 14"/>
                <a:gd name="T5" fmla="*/ 1554 h 1555"/>
                <a:gd name="T6" fmla="*/ 13 w 14"/>
                <a:gd name="T7" fmla="*/ 1554 h 1555"/>
                <a:gd name="T8" fmla="*/ 13 w 14"/>
                <a:gd name="T9" fmla="*/ 8 h 1555"/>
                <a:gd name="T10" fmla="*/ 7 w 14"/>
                <a:gd name="T11" fmla="*/ 16 h 1555"/>
                <a:gd name="T12" fmla="*/ 7 w 14"/>
                <a:gd name="T13" fmla="*/ 0 h 1555"/>
                <a:gd name="T14" fmla="*/ 0 w 14"/>
                <a:gd name="T15" fmla="*/ 0 h 1555"/>
                <a:gd name="T16" fmla="*/ 0 w 14"/>
                <a:gd name="T17" fmla="*/ 8 h 1555"/>
                <a:gd name="T18" fmla="*/ 7 w 14"/>
                <a:gd name="T19" fmla="*/ 0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55">
                  <a:moveTo>
                    <a:pt x="7" y="0"/>
                  </a:moveTo>
                  <a:lnTo>
                    <a:pt x="0" y="8"/>
                  </a:lnTo>
                  <a:lnTo>
                    <a:pt x="0" y="1554"/>
                  </a:lnTo>
                  <a:lnTo>
                    <a:pt x="13" y="1554"/>
                  </a:lnTo>
                  <a:lnTo>
                    <a:pt x="13" y="8"/>
                  </a:lnTo>
                  <a:lnTo>
                    <a:pt x="7" y="1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5" name="Freeform 37"/>
            <p:cNvSpPr>
              <a:spLocks/>
            </p:cNvSpPr>
            <p:nvPr/>
          </p:nvSpPr>
          <p:spPr bwMode="auto">
            <a:xfrm>
              <a:off x="783" y="1866"/>
              <a:ext cx="4384" cy="12"/>
            </a:xfrm>
            <a:custGeom>
              <a:avLst/>
              <a:gdLst>
                <a:gd name="T0" fmla="*/ 4383 w 4384"/>
                <a:gd name="T1" fmla="*/ 1 h 12"/>
                <a:gd name="T2" fmla="*/ 4383 w 4384"/>
                <a:gd name="T3" fmla="*/ 1 h 12"/>
                <a:gd name="T4" fmla="*/ 0 w 4384"/>
                <a:gd name="T5" fmla="*/ 0 h 12"/>
                <a:gd name="T6" fmla="*/ 0 w 4384"/>
                <a:gd name="T7" fmla="*/ 10 h 12"/>
                <a:gd name="T8" fmla="*/ 4383 w 4384"/>
                <a:gd name="T9" fmla="*/ 11 h 12"/>
                <a:gd name="T10" fmla="*/ 4383 w 4384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4" h="12">
                  <a:moveTo>
                    <a:pt x="4383" y="1"/>
                  </a:moveTo>
                  <a:lnTo>
                    <a:pt x="4383" y="1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383" y="11"/>
                  </a:lnTo>
                  <a:lnTo>
                    <a:pt x="4383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6" name="Freeform 38"/>
            <p:cNvSpPr>
              <a:spLocks/>
            </p:cNvSpPr>
            <p:nvPr/>
          </p:nvSpPr>
          <p:spPr bwMode="auto">
            <a:xfrm>
              <a:off x="1208" y="3411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7" name="Freeform 39"/>
            <p:cNvSpPr>
              <a:spLocks/>
            </p:cNvSpPr>
            <p:nvPr/>
          </p:nvSpPr>
          <p:spPr bwMode="auto">
            <a:xfrm>
              <a:off x="1201" y="3411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8" name="Freeform 40"/>
            <p:cNvSpPr>
              <a:spLocks/>
            </p:cNvSpPr>
            <p:nvPr/>
          </p:nvSpPr>
          <p:spPr bwMode="auto">
            <a:xfrm>
              <a:off x="1199" y="3409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49" name="Freeform 41"/>
            <p:cNvSpPr>
              <a:spLocks/>
            </p:cNvSpPr>
            <p:nvPr/>
          </p:nvSpPr>
          <p:spPr bwMode="auto">
            <a:xfrm>
              <a:off x="1191" y="3409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0" name="Freeform 42"/>
            <p:cNvSpPr>
              <a:spLocks/>
            </p:cNvSpPr>
            <p:nvPr/>
          </p:nvSpPr>
          <p:spPr bwMode="auto">
            <a:xfrm>
              <a:off x="5140" y="3411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1" name="Freeform 43"/>
            <p:cNvSpPr>
              <a:spLocks/>
            </p:cNvSpPr>
            <p:nvPr/>
          </p:nvSpPr>
          <p:spPr bwMode="auto">
            <a:xfrm>
              <a:off x="5132" y="3411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2" name="Freeform 44"/>
            <p:cNvSpPr>
              <a:spLocks/>
            </p:cNvSpPr>
            <p:nvPr/>
          </p:nvSpPr>
          <p:spPr bwMode="auto">
            <a:xfrm>
              <a:off x="1208" y="3261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3" name="Freeform 45"/>
            <p:cNvSpPr>
              <a:spLocks/>
            </p:cNvSpPr>
            <p:nvPr/>
          </p:nvSpPr>
          <p:spPr bwMode="auto">
            <a:xfrm>
              <a:off x="1201" y="3261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4" name="Freeform 46"/>
            <p:cNvSpPr>
              <a:spLocks/>
            </p:cNvSpPr>
            <p:nvPr/>
          </p:nvSpPr>
          <p:spPr bwMode="auto">
            <a:xfrm>
              <a:off x="1199" y="3260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5" name="Freeform 47"/>
            <p:cNvSpPr>
              <a:spLocks/>
            </p:cNvSpPr>
            <p:nvPr/>
          </p:nvSpPr>
          <p:spPr bwMode="auto">
            <a:xfrm>
              <a:off x="1191" y="3260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6" name="Freeform 48"/>
            <p:cNvSpPr>
              <a:spLocks/>
            </p:cNvSpPr>
            <p:nvPr/>
          </p:nvSpPr>
          <p:spPr bwMode="auto">
            <a:xfrm>
              <a:off x="5140" y="3262"/>
              <a:ext cx="22" cy="75"/>
            </a:xfrm>
            <a:custGeom>
              <a:avLst/>
              <a:gdLst>
                <a:gd name="T0" fmla="*/ 21 w 22"/>
                <a:gd name="T1" fmla="*/ 0 h 75"/>
                <a:gd name="T2" fmla="*/ 0 w 22"/>
                <a:gd name="T3" fmla="*/ 0 h 75"/>
                <a:gd name="T4" fmla="*/ 0 w 22"/>
                <a:gd name="T5" fmla="*/ 74 h 75"/>
                <a:gd name="T6" fmla="*/ 21 w 22"/>
                <a:gd name="T7" fmla="*/ 74 h 75"/>
                <a:gd name="T8" fmla="*/ 21 w 2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21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7" name="Freeform 49"/>
            <p:cNvSpPr>
              <a:spLocks/>
            </p:cNvSpPr>
            <p:nvPr/>
          </p:nvSpPr>
          <p:spPr bwMode="auto">
            <a:xfrm>
              <a:off x="5132" y="3262"/>
              <a:ext cx="30" cy="81"/>
            </a:xfrm>
            <a:custGeom>
              <a:avLst/>
              <a:gdLst>
                <a:gd name="T0" fmla="*/ 29 w 30"/>
                <a:gd name="T1" fmla="*/ 0 h 81"/>
                <a:gd name="T2" fmla="*/ 0 w 30"/>
                <a:gd name="T3" fmla="*/ 0 h 81"/>
                <a:gd name="T4" fmla="*/ 0 w 30"/>
                <a:gd name="T5" fmla="*/ 80 h 81"/>
                <a:gd name="T6" fmla="*/ 29 w 30"/>
                <a:gd name="T7" fmla="*/ 80 h 81"/>
                <a:gd name="T8" fmla="*/ 29 w 3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9" y="80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8" name="Freeform 50"/>
            <p:cNvSpPr>
              <a:spLocks/>
            </p:cNvSpPr>
            <p:nvPr/>
          </p:nvSpPr>
          <p:spPr bwMode="auto">
            <a:xfrm>
              <a:off x="1208" y="3113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59" name="Freeform 51"/>
            <p:cNvSpPr>
              <a:spLocks/>
            </p:cNvSpPr>
            <p:nvPr/>
          </p:nvSpPr>
          <p:spPr bwMode="auto">
            <a:xfrm>
              <a:off x="1201" y="3113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0" name="Freeform 52"/>
            <p:cNvSpPr>
              <a:spLocks/>
            </p:cNvSpPr>
            <p:nvPr/>
          </p:nvSpPr>
          <p:spPr bwMode="auto">
            <a:xfrm>
              <a:off x="1199" y="3112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1" name="Freeform 53"/>
            <p:cNvSpPr>
              <a:spLocks/>
            </p:cNvSpPr>
            <p:nvPr/>
          </p:nvSpPr>
          <p:spPr bwMode="auto">
            <a:xfrm>
              <a:off x="1191" y="3112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2" name="Freeform 54"/>
            <p:cNvSpPr>
              <a:spLocks/>
            </p:cNvSpPr>
            <p:nvPr/>
          </p:nvSpPr>
          <p:spPr bwMode="auto">
            <a:xfrm>
              <a:off x="5140" y="3114"/>
              <a:ext cx="22" cy="75"/>
            </a:xfrm>
            <a:custGeom>
              <a:avLst/>
              <a:gdLst>
                <a:gd name="T0" fmla="*/ 21 w 22"/>
                <a:gd name="T1" fmla="*/ 0 h 75"/>
                <a:gd name="T2" fmla="*/ 0 w 22"/>
                <a:gd name="T3" fmla="*/ 0 h 75"/>
                <a:gd name="T4" fmla="*/ 0 w 22"/>
                <a:gd name="T5" fmla="*/ 74 h 75"/>
                <a:gd name="T6" fmla="*/ 21 w 22"/>
                <a:gd name="T7" fmla="*/ 74 h 75"/>
                <a:gd name="T8" fmla="*/ 21 w 2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21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3" name="Freeform 55"/>
            <p:cNvSpPr>
              <a:spLocks/>
            </p:cNvSpPr>
            <p:nvPr/>
          </p:nvSpPr>
          <p:spPr bwMode="auto">
            <a:xfrm>
              <a:off x="5132" y="3114"/>
              <a:ext cx="30" cy="81"/>
            </a:xfrm>
            <a:custGeom>
              <a:avLst/>
              <a:gdLst>
                <a:gd name="T0" fmla="*/ 29 w 30"/>
                <a:gd name="T1" fmla="*/ 0 h 81"/>
                <a:gd name="T2" fmla="*/ 0 w 30"/>
                <a:gd name="T3" fmla="*/ 0 h 81"/>
                <a:gd name="T4" fmla="*/ 0 w 30"/>
                <a:gd name="T5" fmla="*/ 80 h 81"/>
                <a:gd name="T6" fmla="*/ 29 w 30"/>
                <a:gd name="T7" fmla="*/ 80 h 81"/>
                <a:gd name="T8" fmla="*/ 29 w 3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1">
                  <a:moveTo>
                    <a:pt x="2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9" y="80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4" name="Freeform 56"/>
            <p:cNvSpPr>
              <a:spLocks/>
            </p:cNvSpPr>
            <p:nvPr/>
          </p:nvSpPr>
          <p:spPr bwMode="auto">
            <a:xfrm>
              <a:off x="1208" y="2964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5" name="Freeform 57"/>
            <p:cNvSpPr>
              <a:spLocks/>
            </p:cNvSpPr>
            <p:nvPr/>
          </p:nvSpPr>
          <p:spPr bwMode="auto">
            <a:xfrm>
              <a:off x="1201" y="2964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6" name="Freeform 58"/>
            <p:cNvSpPr>
              <a:spLocks/>
            </p:cNvSpPr>
            <p:nvPr/>
          </p:nvSpPr>
          <p:spPr bwMode="auto">
            <a:xfrm>
              <a:off x="1199" y="2963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7" name="Freeform 59"/>
            <p:cNvSpPr>
              <a:spLocks/>
            </p:cNvSpPr>
            <p:nvPr/>
          </p:nvSpPr>
          <p:spPr bwMode="auto">
            <a:xfrm>
              <a:off x="1191" y="2963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8" name="Freeform 60"/>
            <p:cNvSpPr>
              <a:spLocks/>
            </p:cNvSpPr>
            <p:nvPr/>
          </p:nvSpPr>
          <p:spPr bwMode="auto">
            <a:xfrm>
              <a:off x="5140" y="2964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69" name="Freeform 61"/>
            <p:cNvSpPr>
              <a:spLocks/>
            </p:cNvSpPr>
            <p:nvPr/>
          </p:nvSpPr>
          <p:spPr bwMode="auto">
            <a:xfrm>
              <a:off x="5132" y="2964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0" name="Freeform 62"/>
            <p:cNvSpPr>
              <a:spLocks/>
            </p:cNvSpPr>
            <p:nvPr/>
          </p:nvSpPr>
          <p:spPr bwMode="auto">
            <a:xfrm>
              <a:off x="1208" y="2815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1" name="Freeform 63"/>
            <p:cNvSpPr>
              <a:spLocks/>
            </p:cNvSpPr>
            <p:nvPr/>
          </p:nvSpPr>
          <p:spPr bwMode="auto">
            <a:xfrm>
              <a:off x="1201" y="2815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2" name="Freeform 64"/>
            <p:cNvSpPr>
              <a:spLocks/>
            </p:cNvSpPr>
            <p:nvPr/>
          </p:nvSpPr>
          <p:spPr bwMode="auto">
            <a:xfrm>
              <a:off x="1199" y="2814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3" name="Freeform 65"/>
            <p:cNvSpPr>
              <a:spLocks/>
            </p:cNvSpPr>
            <p:nvPr/>
          </p:nvSpPr>
          <p:spPr bwMode="auto">
            <a:xfrm>
              <a:off x="1191" y="2814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4" name="Freeform 66"/>
            <p:cNvSpPr>
              <a:spLocks/>
            </p:cNvSpPr>
            <p:nvPr/>
          </p:nvSpPr>
          <p:spPr bwMode="auto">
            <a:xfrm>
              <a:off x="5140" y="2816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5" name="Freeform 67"/>
            <p:cNvSpPr>
              <a:spLocks/>
            </p:cNvSpPr>
            <p:nvPr/>
          </p:nvSpPr>
          <p:spPr bwMode="auto">
            <a:xfrm>
              <a:off x="5132" y="2816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6" name="Freeform 68"/>
            <p:cNvSpPr>
              <a:spLocks/>
            </p:cNvSpPr>
            <p:nvPr/>
          </p:nvSpPr>
          <p:spPr bwMode="auto">
            <a:xfrm>
              <a:off x="1208" y="2650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7" name="Freeform 69"/>
            <p:cNvSpPr>
              <a:spLocks/>
            </p:cNvSpPr>
            <p:nvPr/>
          </p:nvSpPr>
          <p:spPr bwMode="auto">
            <a:xfrm>
              <a:off x="1201" y="2650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8" name="Freeform 70"/>
            <p:cNvSpPr>
              <a:spLocks/>
            </p:cNvSpPr>
            <p:nvPr/>
          </p:nvSpPr>
          <p:spPr bwMode="auto">
            <a:xfrm>
              <a:off x="1199" y="2649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79" name="Freeform 71"/>
            <p:cNvSpPr>
              <a:spLocks/>
            </p:cNvSpPr>
            <p:nvPr/>
          </p:nvSpPr>
          <p:spPr bwMode="auto">
            <a:xfrm>
              <a:off x="1191" y="2649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0" name="Freeform 72"/>
            <p:cNvSpPr>
              <a:spLocks/>
            </p:cNvSpPr>
            <p:nvPr/>
          </p:nvSpPr>
          <p:spPr bwMode="auto">
            <a:xfrm>
              <a:off x="5140" y="2651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1" name="Freeform 73"/>
            <p:cNvSpPr>
              <a:spLocks/>
            </p:cNvSpPr>
            <p:nvPr/>
          </p:nvSpPr>
          <p:spPr bwMode="auto">
            <a:xfrm>
              <a:off x="5132" y="2651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2" name="Freeform 74"/>
            <p:cNvSpPr>
              <a:spLocks/>
            </p:cNvSpPr>
            <p:nvPr/>
          </p:nvSpPr>
          <p:spPr bwMode="auto">
            <a:xfrm>
              <a:off x="1208" y="3923"/>
              <a:ext cx="3954" cy="116"/>
            </a:xfrm>
            <a:custGeom>
              <a:avLst/>
              <a:gdLst>
                <a:gd name="T0" fmla="*/ 0 w 3954"/>
                <a:gd name="T1" fmla="*/ 0 h 116"/>
                <a:gd name="T2" fmla="*/ 3953 w 3954"/>
                <a:gd name="T3" fmla="*/ 0 h 116"/>
                <a:gd name="T4" fmla="*/ 3953 w 3954"/>
                <a:gd name="T5" fmla="*/ 115 h 116"/>
                <a:gd name="T6" fmla="*/ 0 w 3954"/>
                <a:gd name="T7" fmla="*/ 115 h 116"/>
                <a:gd name="T8" fmla="*/ 0 w 3954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116">
                  <a:moveTo>
                    <a:pt x="0" y="0"/>
                  </a:moveTo>
                  <a:lnTo>
                    <a:pt x="3953" y="0"/>
                  </a:lnTo>
                  <a:lnTo>
                    <a:pt x="3953" y="115"/>
                  </a:lnTo>
                  <a:lnTo>
                    <a:pt x="0" y="11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3" name="Freeform 75"/>
            <p:cNvSpPr>
              <a:spLocks/>
            </p:cNvSpPr>
            <p:nvPr/>
          </p:nvSpPr>
          <p:spPr bwMode="auto">
            <a:xfrm>
              <a:off x="1201" y="3923"/>
              <a:ext cx="3961" cy="122"/>
            </a:xfrm>
            <a:custGeom>
              <a:avLst/>
              <a:gdLst>
                <a:gd name="T0" fmla="*/ 0 w 3961"/>
                <a:gd name="T1" fmla="*/ 0 h 122"/>
                <a:gd name="T2" fmla="*/ 3960 w 3961"/>
                <a:gd name="T3" fmla="*/ 0 h 122"/>
                <a:gd name="T4" fmla="*/ 3960 w 3961"/>
                <a:gd name="T5" fmla="*/ 121 h 122"/>
                <a:gd name="T6" fmla="*/ 0 w 3961"/>
                <a:gd name="T7" fmla="*/ 121 h 122"/>
                <a:gd name="T8" fmla="*/ 0 w 3961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122">
                  <a:moveTo>
                    <a:pt x="0" y="0"/>
                  </a:moveTo>
                  <a:lnTo>
                    <a:pt x="3960" y="0"/>
                  </a:lnTo>
                  <a:lnTo>
                    <a:pt x="3960" y="121"/>
                  </a:lnTo>
                  <a:lnTo>
                    <a:pt x="0" y="1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4" name="Freeform 76"/>
            <p:cNvSpPr>
              <a:spLocks/>
            </p:cNvSpPr>
            <p:nvPr/>
          </p:nvSpPr>
          <p:spPr bwMode="auto">
            <a:xfrm>
              <a:off x="1199" y="3923"/>
              <a:ext cx="20" cy="116"/>
            </a:xfrm>
            <a:custGeom>
              <a:avLst/>
              <a:gdLst>
                <a:gd name="T0" fmla="*/ 19 w 20"/>
                <a:gd name="T1" fmla="*/ 0 h 116"/>
                <a:gd name="T2" fmla="*/ 0 w 20"/>
                <a:gd name="T3" fmla="*/ 0 h 116"/>
                <a:gd name="T4" fmla="*/ 0 w 20"/>
                <a:gd name="T5" fmla="*/ 115 h 116"/>
                <a:gd name="T6" fmla="*/ 19 w 20"/>
                <a:gd name="T7" fmla="*/ 115 h 116"/>
                <a:gd name="T8" fmla="*/ 19 w 20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6">
                  <a:moveTo>
                    <a:pt x="19" y="0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19" y="11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5" name="Freeform 77"/>
            <p:cNvSpPr>
              <a:spLocks/>
            </p:cNvSpPr>
            <p:nvPr/>
          </p:nvSpPr>
          <p:spPr bwMode="auto">
            <a:xfrm>
              <a:off x="1191" y="3923"/>
              <a:ext cx="28" cy="122"/>
            </a:xfrm>
            <a:custGeom>
              <a:avLst/>
              <a:gdLst>
                <a:gd name="T0" fmla="*/ 27 w 28"/>
                <a:gd name="T1" fmla="*/ 0 h 122"/>
                <a:gd name="T2" fmla="*/ 0 w 28"/>
                <a:gd name="T3" fmla="*/ 0 h 122"/>
                <a:gd name="T4" fmla="*/ 0 w 28"/>
                <a:gd name="T5" fmla="*/ 121 h 122"/>
                <a:gd name="T6" fmla="*/ 27 w 28"/>
                <a:gd name="T7" fmla="*/ 121 h 122"/>
                <a:gd name="T8" fmla="*/ 27 w 28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2">
                  <a:moveTo>
                    <a:pt x="27" y="0"/>
                  </a:moveTo>
                  <a:lnTo>
                    <a:pt x="0" y="0"/>
                  </a:lnTo>
                  <a:lnTo>
                    <a:pt x="0" y="121"/>
                  </a:lnTo>
                  <a:lnTo>
                    <a:pt x="27" y="12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6" name="Freeform 78"/>
            <p:cNvSpPr>
              <a:spLocks/>
            </p:cNvSpPr>
            <p:nvPr/>
          </p:nvSpPr>
          <p:spPr bwMode="auto">
            <a:xfrm>
              <a:off x="5140" y="3925"/>
              <a:ext cx="22" cy="116"/>
            </a:xfrm>
            <a:custGeom>
              <a:avLst/>
              <a:gdLst>
                <a:gd name="T0" fmla="*/ 21 w 22"/>
                <a:gd name="T1" fmla="*/ 0 h 116"/>
                <a:gd name="T2" fmla="*/ 0 w 22"/>
                <a:gd name="T3" fmla="*/ 0 h 116"/>
                <a:gd name="T4" fmla="*/ 0 w 22"/>
                <a:gd name="T5" fmla="*/ 115 h 116"/>
                <a:gd name="T6" fmla="*/ 21 w 22"/>
                <a:gd name="T7" fmla="*/ 115 h 116"/>
                <a:gd name="T8" fmla="*/ 21 w 22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6">
                  <a:moveTo>
                    <a:pt x="21" y="0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21" y="11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7" name="Freeform 79"/>
            <p:cNvSpPr>
              <a:spLocks/>
            </p:cNvSpPr>
            <p:nvPr/>
          </p:nvSpPr>
          <p:spPr bwMode="auto">
            <a:xfrm>
              <a:off x="5132" y="3925"/>
              <a:ext cx="30" cy="122"/>
            </a:xfrm>
            <a:custGeom>
              <a:avLst/>
              <a:gdLst>
                <a:gd name="T0" fmla="*/ 29 w 30"/>
                <a:gd name="T1" fmla="*/ 0 h 122"/>
                <a:gd name="T2" fmla="*/ 0 w 30"/>
                <a:gd name="T3" fmla="*/ 0 h 122"/>
                <a:gd name="T4" fmla="*/ 0 w 30"/>
                <a:gd name="T5" fmla="*/ 121 h 122"/>
                <a:gd name="T6" fmla="*/ 29 w 30"/>
                <a:gd name="T7" fmla="*/ 121 h 122"/>
                <a:gd name="T8" fmla="*/ 29 w 30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22">
                  <a:moveTo>
                    <a:pt x="29" y="0"/>
                  </a:moveTo>
                  <a:lnTo>
                    <a:pt x="0" y="0"/>
                  </a:lnTo>
                  <a:lnTo>
                    <a:pt x="0" y="121"/>
                  </a:lnTo>
                  <a:lnTo>
                    <a:pt x="29" y="12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8" name="Freeform 80"/>
            <p:cNvSpPr>
              <a:spLocks/>
            </p:cNvSpPr>
            <p:nvPr/>
          </p:nvSpPr>
          <p:spPr bwMode="auto">
            <a:xfrm>
              <a:off x="1208" y="2484"/>
              <a:ext cx="3954" cy="76"/>
            </a:xfrm>
            <a:custGeom>
              <a:avLst/>
              <a:gdLst>
                <a:gd name="T0" fmla="*/ 0 w 3954"/>
                <a:gd name="T1" fmla="*/ 0 h 76"/>
                <a:gd name="T2" fmla="*/ 3953 w 3954"/>
                <a:gd name="T3" fmla="*/ 0 h 76"/>
                <a:gd name="T4" fmla="*/ 3953 w 3954"/>
                <a:gd name="T5" fmla="*/ 75 h 76"/>
                <a:gd name="T6" fmla="*/ 0 w 3954"/>
                <a:gd name="T7" fmla="*/ 75 h 76"/>
                <a:gd name="T8" fmla="*/ 0 w 395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6">
                  <a:moveTo>
                    <a:pt x="0" y="0"/>
                  </a:moveTo>
                  <a:lnTo>
                    <a:pt x="3953" y="0"/>
                  </a:lnTo>
                  <a:lnTo>
                    <a:pt x="3953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89" name="Freeform 81"/>
            <p:cNvSpPr>
              <a:spLocks/>
            </p:cNvSpPr>
            <p:nvPr/>
          </p:nvSpPr>
          <p:spPr bwMode="auto">
            <a:xfrm>
              <a:off x="1201" y="2484"/>
              <a:ext cx="3961" cy="82"/>
            </a:xfrm>
            <a:custGeom>
              <a:avLst/>
              <a:gdLst>
                <a:gd name="T0" fmla="*/ 0 w 3961"/>
                <a:gd name="T1" fmla="*/ 0 h 82"/>
                <a:gd name="T2" fmla="*/ 3960 w 3961"/>
                <a:gd name="T3" fmla="*/ 0 h 82"/>
                <a:gd name="T4" fmla="*/ 3960 w 3961"/>
                <a:gd name="T5" fmla="*/ 81 h 82"/>
                <a:gd name="T6" fmla="*/ 0 w 3961"/>
                <a:gd name="T7" fmla="*/ 81 h 82"/>
                <a:gd name="T8" fmla="*/ 0 w 3961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2">
                  <a:moveTo>
                    <a:pt x="0" y="0"/>
                  </a:moveTo>
                  <a:lnTo>
                    <a:pt x="3960" y="0"/>
                  </a:lnTo>
                  <a:lnTo>
                    <a:pt x="3960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0" name="Freeform 82"/>
            <p:cNvSpPr>
              <a:spLocks/>
            </p:cNvSpPr>
            <p:nvPr/>
          </p:nvSpPr>
          <p:spPr bwMode="auto">
            <a:xfrm>
              <a:off x="1199" y="2483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1" name="Freeform 83"/>
            <p:cNvSpPr>
              <a:spLocks/>
            </p:cNvSpPr>
            <p:nvPr/>
          </p:nvSpPr>
          <p:spPr bwMode="auto">
            <a:xfrm>
              <a:off x="1191" y="2483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2" name="Freeform 84"/>
            <p:cNvSpPr>
              <a:spLocks/>
            </p:cNvSpPr>
            <p:nvPr/>
          </p:nvSpPr>
          <p:spPr bwMode="auto">
            <a:xfrm>
              <a:off x="5140" y="2485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3" name="Freeform 85"/>
            <p:cNvSpPr>
              <a:spLocks/>
            </p:cNvSpPr>
            <p:nvPr/>
          </p:nvSpPr>
          <p:spPr bwMode="auto">
            <a:xfrm>
              <a:off x="5132" y="2485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4" name="Freeform 86"/>
            <p:cNvSpPr>
              <a:spLocks/>
            </p:cNvSpPr>
            <p:nvPr/>
          </p:nvSpPr>
          <p:spPr bwMode="auto">
            <a:xfrm>
              <a:off x="1208" y="2320"/>
              <a:ext cx="3954" cy="75"/>
            </a:xfrm>
            <a:custGeom>
              <a:avLst/>
              <a:gdLst>
                <a:gd name="T0" fmla="*/ 0 w 3954"/>
                <a:gd name="T1" fmla="*/ 0 h 75"/>
                <a:gd name="T2" fmla="*/ 3953 w 3954"/>
                <a:gd name="T3" fmla="*/ 0 h 75"/>
                <a:gd name="T4" fmla="*/ 3953 w 3954"/>
                <a:gd name="T5" fmla="*/ 74 h 75"/>
                <a:gd name="T6" fmla="*/ 0 w 3954"/>
                <a:gd name="T7" fmla="*/ 74 h 75"/>
                <a:gd name="T8" fmla="*/ 0 w 39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4" h="75">
                  <a:moveTo>
                    <a:pt x="0" y="0"/>
                  </a:moveTo>
                  <a:lnTo>
                    <a:pt x="3953" y="0"/>
                  </a:lnTo>
                  <a:lnTo>
                    <a:pt x="3953" y="74"/>
                  </a:lnTo>
                  <a:lnTo>
                    <a:pt x="0" y="74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5" name="Freeform 87"/>
            <p:cNvSpPr>
              <a:spLocks/>
            </p:cNvSpPr>
            <p:nvPr/>
          </p:nvSpPr>
          <p:spPr bwMode="auto">
            <a:xfrm>
              <a:off x="1201" y="2320"/>
              <a:ext cx="3961" cy="81"/>
            </a:xfrm>
            <a:custGeom>
              <a:avLst/>
              <a:gdLst>
                <a:gd name="T0" fmla="*/ 0 w 3961"/>
                <a:gd name="T1" fmla="*/ 0 h 81"/>
                <a:gd name="T2" fmla="*/ 3960 w 3961"/>
                <a:gd name="T3" fmla="*/ 0 h 81"/>
                <a:gd name="T4" fmla="*/ 3960 w 3961"/>
                <a:gd name="T5" fmla="*/ 80 h 81"/>
                <a:gd name="T6" fmla="*/ 0 w 3961"/>
                <a:gd name="T7" fmla="*/ 80 h 81"/>
                <a:gd name="T8" fmla="*/ 0 w 396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1" h="81">
                  <a:moveTo>
                    <a:pt x="0" y="0"/>
                  </a:moveTo>
                  <a:lnTo>
                    <a:pt x="3960" y="0"/>
                  </a:lnTo>
                  <a:lnTo>
                    <a:pt x="3960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6" name="Freeform 88"/>
            <p:cNvSpPr>
              <a:spLocks/>
            </p:cNvSpPr>
            <p:nvPr/>
          </p:nvSpPr>
          <p:spPr bwMode="auto">
            <a:xfrm>
              <a:off x="1199" y="2318"/>
              <a:ext cx="20" cy="77"/>
            </a:xfrm>
            <a:custGeom>
              <a:avLst/>
              <a:gdLst>
                <a:gd name="T0" fmla="*/ 19 w 20"/>
                <a:gd name="T1" fmla="*/ 0 h 77"/>
                <a:gd name="T2" fmla="*/ 0 w 20"/>
                <a:gd name="T3" fmla="*/ 0 h 77"/>
                <a:gd name="T4" fmla="*/ 0 w 20"/>
                <a:gd name="T5" fmla="*/ 76 h 77"/>
                <a:gd name="T6" fmla="*/ 19 w 20"/>
                <a:gd name="T7" fmla="*/ 76 h 77"/>
                <a:gd name="T8" fmla="*/ 19 w 2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7">
                  <a:moveTo>
                    <a:pt x="19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19" y="76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7" name="Freeform 89"/>
            <p:cNvSpPr>
              <a:spLocks/>
            </p:cNvSpPr>
            <p:nvPr/>
          </p:nvSpPr>
          <p:spPr bwMode="auto">
            <a:xfrm>
              <a:off x="1191" y="2318"/>
              <a:ext cx="28" cy="83"/>
            </a:xfrm>
            <a:custGeom>
              <a:avLst/>
              <a:gdLst>
                <a:gd name="T0" fmla="*/ 27 w 28"/>
                <a:gd name="T1" fmla="*/ 0 h 83"/>
                <a:gd name="T2" fmla="*/ 0 w 28"/>
                <a:gd name="T3" fmla="*/ 0 h 83"/>
                <a:gd name="T4" fmla="*/ 0 w 28"/>
                <a:gd name="T5" fmla="*/ 82 h 83"/>
                <a:gd name="T6" fmla="*/ 27 w 28"/>
                <a:gd name="T7" fmla="*/ 82 h 83"/>
                <a:gd name="T8" fmla="*/ 27 w 28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3">
                  <a:moveTo>
                    <a:pt x="27" y="0"/>
                  </a:moveTo>
                  <a:lnTo>
                    <a:pt x="0" y="0"/>
                  </a:lnTo>
                  <a:lnTo>
                    <a:pt x="0" y="82"/>
                  </a:lnTo>
                  <a:lnTo>
                    <a:pt x="27" y="82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8" name="Freeform 90"/>
            <p:cNvSpPr>
              <a:spLocks/>
            </p:cNvSpPr>
            <p:nvPr/>
          </p:nvSpPr>
          <p:spPr bwMode="auto">
            <a:xfrm>
              <a:off x="5140" y="2320"/>
              <a:ext cx="22" cy="76"/>
            </a:xfrm>
            <a:custGeom>
              <a:avLst/>
              <a:gdLst>
                <a:gd name="T0" fmla="*/ 21 w 22"/>
                <a:gd name="T1" fmla="*/ 0 h 76"/>
                <a:gd name="T2" fmla="*/ 0 w 22"/>
                <a:gd name="T3" fmla="*/ 0 h 76"/>
                <a:gd name="T4" fmla="*/ 0 w 22"/>
                <a:gd name="T5" fmla="*/ 75 h 76"/>
                <a:gd name="T6" fmla="*/ 21 w 22"/>
                <a:gd name="T7" fmla="*/ 75 h 76"/>
                <a:gd name="T8" fmla="*/ 21 w 2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6">
                  <a:moveTo>
                    <a:pt x="21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21" y="7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099" name="Freeform 91"/>
            <p:cNvSpPr>
              <a:spLocks/>
            </p:cNvSpPr>
            <p:nvPr/>
          </p:nvSpPr>
          <p:spPr bwMode="auto">
            <a:xfrm>
              <a:off x="5132" y="2320"/>
              <a:ext cx="30" cy="82"/>
            </a:xfrm>
            <a:custGeom>
              <a:avLst/>
              <a:gdLst>
                <a:gd name="T0" fmla="*/ 29 w 30"/>
                <a:gd name="T1" fmla="*/ 0 h 82"/>
                <a:gd name="T2" fmla="*/ 0 w 30"/>
                <a:gd name="T3" fmla="*/ 0 h 82"/>
                <a:gd name="T4" fmla="*/ 0 w 30"/>
                <a:gd name="T5" fmla="*/ 81 h 82"/>
                <a:gd name="T6" fmla="*/ 29 w 30"/>
                <a:gd name="T7" fmla="*/ 81 h 82"/>
                <a:gd name="T8" fmla="*/ 29 w 30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2">
                  <a:moveTo>
                    <a:pt x="2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9" y="8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0" name="Freeform 92"/>
            <p:cNvSpPr>
              <a:spLocks/>
            </p:cNvSpPr>
            <p:nvPr/>
          </p:nvSpPr>
          <p:spPr bwMode="auto">
            <a:xfrm>
              <a:off x="1206" y="2155"/>
              <a:ext cx="3956" cy="76"/>
            </a:xfrm>
            <a:custGeom>
              <a:avLst/>
              <a:gdLst>
                <a:gd name="T0" fmla="*/ 0 w 3956"/>
                <a:gd name="T1" fmla="*/ 0 h 76"/>
                <a:gd name="T2" fmla="*/ 3955 w 3956"/>
                <a:gd name="T3" fmla="*/ 0 h 76"/>
                <a:gd name="T4" fmla="*/ 3955 w 3956"/>
                <a:gd name="T5" fmla="*/ 75 h 76"/>
                <a:gd name="T6" fmla="*/ 0 w 3956"/>
                <a:gd name="T7" fmla="*/ 75 h 76"/>
                <a:gd name="T8" fmla="*/ 0 w 3956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6" h="76">
                  <a:moveTo>
                    <a:pt x="0" y="0"/>
                  </a:moveTo>
                  <a:lnTo>
                    <a:pt x="3955" y="0"/>
                  </a:lnTo>
                  <a:lnTo>
                    <a:pt x="3955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1" name="Freeform 93"/>
            <p:cNvSpPr>
              <a:spLocks/>
            </p:cNvSpPr>
            <p:nvPr/>
          </p:nvSpPr>
          <p:spPr bwMode="auto">
            <a:xfrm>
              <a:off x="1199" y="2155"/>
              <a:ext cx="3963" cy="82"/>
            </a:xfrm>
            <a:custGeom>
              <a:avLst/>
              <a:gdLst>
                <a:gd name="T0" fmla="*/ 0 w 3963"/>
                <a:gd name="T1" fmla="*/ 0 h 82"/>
                <a:gd name="T2" fmla="*/ 3962 w 3963"/>
                <a:gd name="T3" fmla="*/ 0 h 82"/>
                <a:gd name="T4" fmla="*/ 3962 w 3963"/>
                <a:gd name="T5" fmla="*/ 81 h 82"/>
                <a:gd name="T6" fmla="*/ 0 w 3963"/>
                <a:gd name="T7" fmla="*/ 81 h 82"/>
                <a:gd name="T8" fmla="*/ 0 w 3963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3" h="82">
                  <a:moveTo>
                    <a:pt x="0" y="0"/>
                  </a:moveTo>
                  <a:lnTo>
                    <a:pt x="3962" y="0"/>
                  </a:lnTo>
                  <a:lnTo>
                    <a:pt x="3962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2" name="Freeform 94"/>
            <p:cNvSpPr>
              <a:spLocks/>
            </p:cNvSpPr>
            <p:nvPr/>
          </p:nvSpPr>
          <p:spPr bwMode="auto">
            <a:xfrm>
              <a:off x="1198" y="2155"/>
              <a:ext cx="20" cy="76"/>
            </a:xfrm>
            <a:custGeom>
              <a:avLst/>
              <a:gdLst>
                <a:gd name="T0" fmla="*/ 19 w 20"/>
                <a:gd name="T1" fmla="*/ 0 h 76"/>
                <a:gd name="T2" fmla="*/ 0 w 20"/>
                <a:gd name="T3" fmla="*/ 0 h 76"/>
                <a:gd name="T4" fmla="*/ 0 w 20"/>
                <a:gd name="T5" fmla="*/ 75 h 76"/>
                <a:gd name="T6" fmla="*/ 19 w 20"/>
                <a:gd name="T7" fmla="*/ 75 h 76"/>
                <a:gd name="T8" fmla="*/ 19 w 20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6">
                  <a:moveTo>
                    <a:pt x="19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9" y="75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3" name="Freeform 95"/>
            <p:cNvSpPr>
              <a:spLocks/>
            </p:cNvSpPr>
            <p:nvPr/>
          </p:nvSpPr>
          <p:spPr bwMode="auto">
            <a:xfrm>
              <a:off x="1190" y="2155"/>
              <a:ext cx="28" cy="82"/>
            </a:xfrm>
            <a:custGeom>
              <a:avLst/>
              <a:gdLst>
                <a:gd name="T0" fmla="*/ 27 w 28"/>
                <a:gd name="T1" fmla="*/ 0 h 82"/>
                <a:gd name="T2" fmla="*/ 0 w 28"/>
                <a:gd name="T3" fmla="*/ 0 h 82"/>
                <a:gd name="T4" fmla="*/ 0 w 28"/>
                <a:gd name="T5" fmla="*/ 81 h 82"/>
                <a:gd name="T6" fmla="*/ 27 w 28"/>
                <a:gd name="T7" fmla="*/ 81 h 82"/>
                <a:gd name="T8" fmla="*/ 27 w 2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2">
                  <a:moveTo>
                    <a:pt x="27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27" y="81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4" name="Freeform 96"/>
            <p:cNvSpPr>
              <a:spLocks/>
            </p:cNvSpPr>
            <p:nvPr/>
          </p:nvSpPr>
          <p:spPr bwMode="auto">
            <a:xfrm>
              <a:off x="5139" y="2156"/>
              <a:ext cx="23" cy="75"/>
            </a:xfrm>
            <a:custGeom>
              <a:avLst/>
              <a:gdLst>
                <a:gd name="T0" fmla="*/ 22 w 23"/>
                <a:gd name="T1" fmla="*/ 0 h 75"/>
                <a:gd name="T2" fmla="*/ 0 w 23"/>
                <a:gd name="T3" fmla="*/ 0 h 75"/>
                <a:gd name="T4" fmla="*/ 0 w 23"/>
                <a:gd name="T5" fmla="*/ 74 h 75"/>
                <a:gd name="T6" fmla="*/ 22 w 23"/>
                <a:gd name="T7" fmla="*/ 74 h 75"/>
                <a:gd name="T8" fmla="*/ 22 w 2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5">
                  <a:moveTo>
                    <a:pt x="22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22" y="74"/>
                  </a:lnTo>
                  <a:lnTo>
                    <a:pt x="2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5" name="Freeform 97"/>
            <p:cNvSpPr>
              <a:spLocks/>
            </p:cNvSpPr>
            <p:nvPr/>
          </p:nvSpPr>
          <p:spPr bwMode="auto">
            <a:xfrm>
              <a:off x="5131" y="2156"/>
              <a:ext cx="31" cy="81"/>
            </a:xfrm>
            <a:custGeom>
              <a:avLst/>
              <a:gdLst>
                <a:gd name="T0" fmla="*/ 30 w 31"/>
                <a:gd name="T1" fmla="*/ 0 h 81"/>
                <a:gd name="T2" fmla="*/ 0 w 31"/>
                <a:gd name="T3" fmla="*/ 0 h 81"/>
                <a:gd name="T4" fmla="*/ 0 w 31"/>
                <a:gd name="T5" fmla="*/ 80 h 81"/>
                <a:gd name="T6" fmla="*/ 30 w 31"/>
                <a:gd name="T7" fmla="*/ 80 h 81"/>
                <a:gd name="T8" fmla="*/ 30 w 3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1">
                  <a:moveTo>
                    <a:pt x="30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30" y="80"/>
                  </a:lnTo>
                  <a:lnTo>
                    <a:pt x="3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6" name="Freeform 98"/>
            <p:cNvSpPr>
              <a:spLocks/>
            </p:cNvSpPr>
            <p:nvPr/>
          </p:nvSpPr>
          <p:spPr bwMode="auto">
            <a:xfrm>
              <a:off x="5159" y="3003"/>
              <a:ext cx="564" cy="12"/>
            </a:xfrm>
            <a:custGeom>
              <a:avLst/>
              <a:gdLst>
                <a:gd name="T0" fmla="*/ 563 w 564"/>
                <a:gd name="T1" fmla="*/ 6 h 12"/>
                <a:gd name="T2" fmla="*/ 563 w 564"/>
                <a:gd name="T3" fmla="*/ 1 h 12"/>
                <a:gd name="T4" fmla="*/ 0 w 564"/>
                <a:gd name="T5" fmla="*/ 0 h 12"/>
                <a:gd name="T6" fmla="*/ 0 w 564"/>
                <a:gd name="T7" fmla="*/ 11 h 12"/>
                <a:gd name="T8" fmla="*/ 563 w 564"/>
                <a:gd name="T9" fmla="*/ 11 h 12"/>
                <a:gd name="T10" fmla="*/ 563 w 564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4" h="12">
                  <a:moveTo>
                    <a:pt x="563" y="6"/>
                  </a:moveTo>
                  <a:lnTo>
                    <a:pt x="563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63" y="11"/>
                  </a:lnTo>
                  <a:lnTo>
                    <a:pt x="563" y="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7" name="Freeform 99"/>
            <p:cNvSpPr>
              <a:spLocks/>
            </p:cNvSpPr>
            <p:nvPr/>
          </p:nvSpPr>
          <p:spPr bwMode="auto">
            <a:xfrm>
              <a:off x="795" y="2521"/>
              <a:ext cx="414" cy="11"/>
            </a:xfrm>
            <a:custGeom>
              <a:avLst/>
              <a:gdLst>
                <a:gd name="T0" fmla="*/ 0 w 414"/>
                <a:gd name="T1" fmla="*/ 5 h 11"/>
                <a:gd name="T2" fmla="*/ 0 w 414"/>
                <a:gd name="T3" fmla="*/ 10 h 11"/>
                <a:gd name="T4" fmla="*/ 413 w 414"/>
                <a:gd name="T5" fmla="*/ 10 h 11"/>
                <a:gd name="T6" fmla="*/ 413 w 414"/>
                <a:gd name="T7" fmla="*/ 0 h 11"/>
                <a:gd name="T8" fmla="*/ 0 w 414"/>
                <a:gd name="T9" fmla="*/ 0 h 11"/>
                <a:gd name="T10" fmla="*/ 0 w 414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4" h="11">
                  <a:moveTo>
                    <a:pt x="0" y="5"/>
                  </a:moveTo>
                  <a:lnTo>
                    <a:pt x="0" y="10"/>
                  </a:lnTo>
                  <a:lnTo>
                    <a:pt x="413" y="10"/>
                  </a:lnTo>
                  <a:lnTo>
                    <a:pt x="413" y="0"/>
                  </a:ln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8" name="Freeform 100"/>
            <p:cNvSpPr>
              <a:spLocks/>
            </p:cNvSpPr>
            <p:nvPr/>
          </p:nvSpPr>
          <p:spPr bwMode="auto">
            <a:xfrm>
              <a:off x="1206" y="1988"/>
              <a:ext cx="3944" cy="81"/>
            </a:xfrm>
            <a:custGeom>
              <a:avLst/>
              <a:gdLst>
                <a:gd name="T0" fmla="*/ 52 w 3944"/>
                <a:gd name="T1" fmla="*/ 4 h 81"/>
                <a:gd name="T2" fmla="*/ 100 w 3944"/>
                <a:gd name="T3" fmla="*/ 14 h 81"/>
                <a:gd name="T4" fmla="*/ 164 w 3944"/>
                <a:gd name="T5" fmla="*/ 9 h 81"/>
                <a:gd name="T6" fmla="*/ 219 w 3944"/>
                <a:gd name="T7" fmla="*/ 12 h 81"/>
                <a:gd name="T8" fmla="*/ 292 w 3944"/>
                <a:gd name="T9" fmla="*/ 15 h 81"/>
                <a:gd name="T10" fmla="*/ 381 w 3944"/>
                <a:gd name="T11" fmla="*/ 7 h 81"/>
                <a:gd name="T12" fmla="*/ 432 w 3944"/>
                <a:gd name="T13" fmla="*/ 18 h 81"/>
                <a:gd name="T14" fmla="*/ 517 w 3944"/>
                <a:gd name="T15" fmla="*/ 5 h 81"/>
                <a:gd name="T16" fmla="*/ 576 w 3944"/>
                <a:gd name="T17" fmla="*/ 13 h 81"/>
                <a:gd name="T18" fmla="*/ 656 w 3944"/>
                <a:gd name="T19" fmla="*/ 6 h 81"/>
                <a:gd name="T20" fmla="*/ 714 w 3944"/>
                <a:gd name="T21" fmla="*/ 13 h 81"/>
                <a:gd name="T22" fmla="*/ 785 w 3944"/>
                <a:gd name="T23" fmla="*/ 10 h 81"/>
                <a:gd name="T24" fmla="*/ 841 w 3944"/>
                <a:gd name="T25" fmla="*/ 10 h 81"/>
                <a:gd name="T26" fmla="*/ 911 w 3944"/>
                <a:gd name="T27" fmla="*/ 15 h 81"/>
                <a:gd name="T28" fmla="*/ 995 w 3944"/>
                <a:gd name="T29" fmla="*/ 7 h 81"/>
                <a:gd name="T30" fmla="*/ 1055 w 3944"/>
                <a:gd name="T31" fmla="*/ 17 h 81"/>
                <a:gd name="T32" fmla="*/ 1139 w 3944"/>
                <a:gd name="T33" fmla="*/ 5 h 81"/>
                <a:gd name="T34" fmla="*/ 1196 w 3944"/>
                <a:gd name="T35" fmla="*/ 14 h 81"/>
                <a:gd name="T36" fmla="*/ 1281 w 3944"/>
                <a:gd name="T37" fmla="*/ 5 h 81"/>
                <a:gd name="T38" fmla="*/ 1354 w 3944"/>
                <a:gd name="T39" fmla="*/ 10 h 81"/>
                <a:gd name="T40" fmla="*/ 1413 w 3944"/>
                <a:gd name="T41" fmla="*/ 15 h 81"/>
                <a:gd name="T42" fmla="*/ 1482 w 3944"/>
                <a:gd name="T43" fmla="*/ 7 h 81"/>
                <a:gd name="T44" fmla="*/ 1549 w 3944"/>
                <a:gd name="T45" fmla="*/ 16 h 81"/>
                <a:gd name="T46" fmla="*/ 1624 w 3944"/>
                <a:gd name="T47" fmla="*/ 6 h 81"/>
                <a:gd name="T48" fmla="*/ 1675 w 3944"/>
                <a:gd name="T49" fmla="*/ 21 h 81"/>
                <a:gd name="T50" fmla="*/ 1770 w 3944"/>
                <a:gd name="T51" fmla="*/ 5 h 81"/>
                <a:gd name="T52" fmla="*/ 1819 w 3944"/>
                <a:gd name="T53" fmla="*/ 15 h 81"/>
                <a:gd name="T54" fmla="*/ 1906 w 3944"/>
                <a:gd name="T55" fmla="*/ 8 h 81"/>
                <a:gd name="T56" fmla="*/ 1979 w 3944"/>
                <a:gd name="T57" fmla="*/ 7 h 81"/>
                <a:gd name="T58" fmla="*/ 2035 w 3944"/>
                <a:gd name="T59" fmla="*/ 18 h 81"/>
                <a:gd name="T60" fmla="*/ 2121 w 3944"/>
                <a:gd name="T61" fmla="*/ 5 h 81"/>
                <a:gd name="T62" fmla="*/ 2167 w 3944"/>
                <a:gd name="T63" fmla="*/ 17 h 81"/>
                <a:gd name="T64" fmla="*/ 2266 w 3944"/>
                <a:gd name="T65" fmla="*/ 3 h 81"/>
                <a:gd name="T66" fmla="*/ 2316 w 3944"/>
                <a:gd name="T67" fmla="*/ 17 h 81"/>
                <a:gd name="T68" fmla="*/ 2397 w 3944"/>
                <a:gd name="T69" fmla="*/ 8 h 81"/>
                <a:gd name="T70" fmla="*/ 2462 w 3944"/>
                <a:gd name="T71" fmla="*/ 13 h 81"/>
                <a:gd name="T72" fmla="*/ 2532 w 3944"/>
                <a:gd name="T73" fmla="*/ 16 h 81"/>
                <a:gd name="T74" fmla="*/ 2615 w 3944"/>
                <a:gd name="T75" fmla="*/ 4 h 81"/>
                <a:gd name="T76" fmla="*/ 2671 w 3944"/>
                <a:gd name="T77" fmla="*/ 16 h 81"/>
                <a:gd name="T78" fmla="*/ 2741 w 3944"/>
                <a:gd name="T79" fmla="*/ 6 h 81"/>
                <a:gd name="T80" fmla="*/ 2805 w 3944"/>
                <a:gd name="T81" fmla="*/ 15 h 81"/>
                <a:gd name="T82" fmla="*/ 2878 w 3944"/>
                <a:gd name="T83" fmla="*/ 7 h 81"/>
                <a:gd name="T84" fmla="*/ 2926 w 3944"/>
                <a:gd name="T85" fmla="*/ 20 h 81"/>
                <a:gd name="T86" fmla="*/ 3021 w 3944"/>
                <a:gd name="T87" fmla="*/ 10 h 81"/>
                <a:gd name="T88" fmla="*/ 3097 w 3944"/>
                <a:gd name="T89" fmla="*/ 8 h 81"/>
                <a:gd name="T90" fmla="*/ 3156 w 3944"/>
                <a:gd name="T91" fmla="*/ 16 h 81"/>
                <a:gd name="T92" fmla="*/ 3243 w 3944"/>
                <a:gd name="T93" fmla="*/ 2 h 81"/>
                <a:gd name="T94" fmla="*/ 3298 w 3944"/>
                <a:gd name="T95" fmla="*/ 18 h 81"/>
                <a:gd name="T96" fmla="*/ 3388 w 3944"/>
                <a:gd name="T97" fmla="*/ 1 h 81"/>
                <a:gd name="T98" fmla="*/ 3444 w 3944"/>
                <a:gd name="T99" fmla="*/ 16 h 81"/>
                <a:gd name="T100" fmla="*/ 3517 w 3944"/>
                <a:gd name="T101" fmla="*/ 6 h 81"/>
                <a:gd name="T102" fmla="*/ 3580 w 3944"/>
                <a:gd name="T103" fmla="*/ 10 h 81"/>
                <a:gd name="T104" fmla="*/ 3645 w 3944"/>
                <a:gd name="T105" fmla="*/ 15 h 81"/>
                <a:gd name="T106" fmla="*/ 3724 w 3944"/>
                <a:gd name="T107" fmla="*/ 7 h 81"/>
                <a:gd name="T108" fmla="*/ 3779 w 3944"/>
                <a:gd name="T109" fmla="*/ 21 h 81"/>
                <a:gd name="T110" fmla="*/ 3861 w 3944"/>
                <a:gd name="T111" fmla="*/ 1 h 81"/>
                <a:gd name="T112" fmla="*/ 3897 w 3944"/>
                <a:gd name="T113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44" h="81">
                  <a:moveTo>
                    <a:pt x="3943" y="20"/>
                  </a:moveTo>
                  <a:lnTo>
                    <a:pt x="3941" y="80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0" y="9"/>
                  </a:lnTo>
                  <a:lnTo>
                    <a:pt x="37" y="6"/>
                  </a:lnTo>
                  <a:lnTo>
                    <a:pt x="52" y="4"/>
                  </a:lnTo>
                  <a:lnTo>
                    <a:pt x="63" y="3"/>
                  </a:lnTo>
                  <a:lnTo>
                    <a:pt x="72" y="4"/>
                  </a:lnTo>
                  <a:lnTo>
                    <a:pt x="79" y="6"/>
                  </a:lnTo>
                  <a:lnTo>
                    <a:pt x="85" y="7"/>
                  </a:lnTo>
                  <a:lnTo>
                    <a:pt x="91" y="10"/>
                  </a:lnTo>
                  <a:lnTo>
                    <a:pt x="96" y="12"/>
                  </a:lnTo>
                  <a:lnTo>
                    <a:pt x="100" y="14"/>
                  </a:lnTo>
                  <a:lnTo>
                    <a:pt x="106" y="16"/>
                  </a:lnTo>
                  <a:lnTo>
                    <a:pt x="111" y="17"/>
                  </a:lnTo>
                  <a:lnTo>
                    <a:pt x="118" y="17"/>
                  </a:lnTo>
                  <a:lnTo>
                    <a:pt x="126" y="17"/>
                  </a:lnTo>
                  <a:lnTo>
                    <a:pt x="137" y="15"/>
                  </a:lnTo>
                  <a:lnTo>
                    <a:pt x="150" y="11"/>
                  </a:lnTo>
                  <a:lnTo>
                    <a:pt x="164" y="9"/>
                  </a:lnTo>
                  <a:lnTo>
                    <a:pt x="173" y="6"/>
                  </a:lnTo>
                  <a:lnTo>
                    <a:pt x="183" y="5"/>
                  </a:lnTo>
                  <a:lnTo>
                    <a:pt x="191" y="6"/>
                  </a:lnTo>
                  <a:lnTo>
                    <a:pt x="200" y="7"/>
                  </a:lnTo>
                  <a:lnTo>
                    <a:pt x="206" y="9"/>
                  </a:lnTo>
                  <a:lnTo>
                    <a:pt x="212" y="10"/>
                  </a:lnTo>
                  <a:lnTo>
                    <a:pt x="219" y="12"/>
                  </a:lnTo>
                  <a:lnTo>
                    <a:pt x="225" y="14"/>
                  </a:lnTo>
                  <a:lnTo>
                    <a:pt x="233" y="16"/>
                  </a:lnTo>
                  <a:lnTo>
                    <a:pt x="242" y="18"/>
                  </a:lnTo>
                  <a:lnTo>
                    <a:pt x="251" y="19"/>
                  </a:lnTo>
                  <a:lnTo>
                    <a:pt x="264" y="19"/>
                  </a:lnTo>
                  <a:lnTo>
                    <a:pt x="277" y="17"/>
                  </a:lnTo>
                  <a:lnTo>
                    <a:pt x="292" y="15"/>
                  </a:lnTo>
                  <a:lnTo>
                    <a:pt x="310" y="10"/>
                  </a:lnTo>
                  <a:lnTo>
                    <a:pt x="327" y="7"/>
                  </a:lnTo>
                  <a:lnTo>
                    <a:pt x="342" y="5"/>
                  </a:lnTo>
                  <a:lnTo>
                    <a:pt x="355" y="4"/>
                  </a:lnTo>
                  <a:lnTo>
                    <a:pt x="365" y="4"/>
                  </a:lnTo>
                  <a:lnTo>
                    <a:pt x="373" y="5"/>
                  </a:lnTo>
                  <a:lnTo>
                    <a:pt x="381" y="7"/>
                  </a:lnTo>
                  <a:lnTo>
                    <a:pt x="387" y="9"/>
                  </a:lnTo>
                  <a:lnTo>
                    <a:pt x="395" y="10"/>
                  </a:lnTo>
                  <a:lnTo>
                    <a:pt x="401" y="13"/>
                  </a:lnTo>
                  <a:lnTo>
                    <a:pt x="407" y="15"/>
                  </a:lnTo>
                  <a:lnTo>
                    <a:pt x="415" y="17"/>
                  </a:lnTo>
                  <a:lnTo>
                    <a:pt x="422" y="18"/>
                  </a:lnTo>
                  <a:lnTo>
                    <a:pt x="432" y="18"/>
                  </a:lnTo>
                  <a:lnTo>
                    <a:pt x="443" y="17"/>
                  </a:lnTo>
                  <a:lnTo>
                    <a:pt x="456" y="15"/>
                  </a:lnTo>
                  <a:lnTo>
                    <a:pt x="470" y="10"/>
                  </a:lnTo>
                  <a:lnTo>
                    <a:pt x="484" y="8"/>
                  </a:lnTo>
                  <a:lnTo>
                    <a:pt x="497" y="6"/>
                  </a:lnTo>
                  <a:lnTo>
                    <a:pt x="508" y="5"/>
                  </a:lnTo>
                  <a:lnTo>
                    <a:pt x="517" y="5"/>
                  </a:lnTo>
                  <a:lnTo>
                    <a:pt x="526" y="5"/>
                  </a:lnTo>
                  <a:lnTo>
                    <a:pt x="535" y="6"/>
                  </a:lnTo>
                  <a:lnTo>
                    <a:pt x="544" y="7"/>
                  </a:lnTo>
                  <a:lnTo>
                    <a:pt x="551" y="10"/>
                  </a:lnTo>
                  <a:lnTo>
                    <a:pt x="560" y="10"/>
                  </a:lnTo>
                  <a:lnTo>
                    <a:pt x="568" y="12"/>
                  </a:lnTo>
                  <a:lnTo>
                    <a:pt x="576" y="13"/>
                  </a:lnTo>
                  <a:lnTo>
                    <a:pt x="585" y="15"/>
                  </a:lnTo>
                  <a:lnTo>
                    <a:pt x="594" y="15"/>
                  </a:lnTo>
                  <a:lnTo>
                    <a:pt x="606" y="14"/>
                  </a:lnTo>
                  <a:lnTo>
                    <a:pt x="617" y="12"/>
                  </a:lnTo>
                  <a:lnTo>
                    <a:pt x="630" y="10"/>
                  </a:lnTo>
                  <a:lnTo>
                    <a:pt x="644" y="7"/>
                  </a:lnTo>
                  <a:lnTo>
                    <a:pt x="656" y="6"/>
                  </a:lnTo>
                  <a:lnTo>
                    <a:pt x="665" y="5"/>
                  </a:lnTo>
                  <a:lnTo>
                    <a:pt x="675" y="6"/>
                  </a:lnTo>
                  <a:lnTo>
                    <a:pt x="683" y="7"/>
                  </a:lnTo>
                  <a:lnTo>
                    <a:pt x="691" y="9"/>
                  </a:lnTo>
                  <a:lnTo>
                    <a:pt x="698" y="10"/>
                  </a:lnTo>
                  <a:lnTo>
                    <a:pt x="706" y="12"/>
                  </a:lnTo>
                  <a:lnTo>
                    <a:pt x="714" y="13"/>
                  </a:lnTo>
                  <a:lnTo>
                    <a:pt x="721" y="15"/>
                  </a:lnTo>
                  <a:lnTo>
                    <a:pt x="729" y="16"/>
                  </a:lnTo>
                  <a:lnTo>
                    <a:pt x="739" y="17"/>
                  </a:lnTo>
                  <a:lnTo>
                    <a:pt x="748" y="16"/>
                  </a:lnTo>
                  <a:lnTo>
                    <a:pt x="758" y="15"/>
                  </a:lnTo>
                  <a:lnTo>
                    <a:pt x="771" y="13"/>
                  </a:lnTo>
                  <a:lnTo>
                    <a:pt x="785" y="10"/>
                  </a:lnTo>
                  <a:lnTo>
                    <a:pt x="794" y="7"/>
                  </a:lnTo>
                  <a:lnTo>
                    <a:pt x="804" y="6"/>
                  </a:lnTo>
                  <a:lnTo>
                    <a:pt x="812" y="6"/>
                  </a:lnTo>
                  <a:lnTo>
                    <a:pt x="819" y="6"/>
                  </a:lnTo>
                  <a:lnTo>
                    <a:pt x="827" y="7"/>
                  </a:lnTo>
                  <a:lnTo>
                    <a:pt x="834" y="9"/>
                  </a:lnTo>
                  <a:lnTo>
                    <a:pt x="841" y="10"/>
                  </a:lnTo>
                  <a:lnTo>
                    <a:pt x="848" y="12"/>
                  </a:lnTo>
                  <a:lnTo>
                    <a:pt x="855" y="13"/>
                  </a:lnTo>
                  <a:lnTo>
                    <a:pt x="865" y="15"/>
                  </a:lnTo>
                  <a:lnTo>
                    <a:pt x="874" y="16"/>
                  </a:lnTo>
                  <a:lnTo>
                    <a:pt x="884" y="17"/>
                  </a:lnTo>
                  <a:lnTo>
                    <a:pt x="898" y="16"/>
                  </a:lnTo>
                  <a:lnTo>
                    <a:pt x="911" y="15"/>
                  </a:lnTo>
                  <a:lnTo>
                    <a:pt x="926" y="13"/>
                  </a:lnTo>
                  <a:lnTo>
                    <a:pt x="946" y="10"/>
                  </a:lnTo>
                  <a:lnTo>
                    <a:pt x="958" y="7"/>
                  </a:lnTo>
                  <a:lnTo>
                    <a:pt x="969" y="6"/>
                  </a:lnTo>
                  <a:lnTo>
                    <a:pt x="978" y="6"/>
                  </a:lnTo>
                  <a:lnTo>
                    <a:pt x="987" y="6"/>
                  </a:lnTo>
                  <a:lnTo>
                    <a:pt x="995" y="7"/>
                  </a:lnTo>
                  <a:lnTo>
                    <a:pt x="1003" y="9"/>
                  </a:lnTo>
                  <a:lnTo>
                    <a:pt x="1012" y="10"/>
                  </a:lnTo>
                  <a:lnTo>
                    <a:pt x="1020" y="12"/>
                  </a:lnTo>
                  <a:lnTo>
                    <a:pt x="1028" y="13"/>
                  </a:lnTo>
                  <a:lnTo>
                    <a:pt x="1036" y="15"/>
                  </a:lnTo>
                  <a:lnTo>
                    <a:pt x="1046" y="16"/>
                  </a:lnTo>
                  <a:lnTo>
                    <a:pt x="1055" y="17"/>
                  </a:lnTo>
                  <a:lnTo>
                    <a:pt x="1066" y="16"/>
                  </a:lnTo>
                  <a:lnTo>
                    <a:pt x="1077" y="15"/>
                  </a:lnTo>
                  <a:lnTo>
                    <a:pt x="1090" y="13"/>
                  </a:lnTo>
                  <a:lnTo>
                    <a:pt x="1105" y="10"/>
                  </a:lnTo>
                  <a:lnTo>
                    <a:pt x="1118" y="7"/>
                  </a:lnTo>
                  <a:lnTo>
                    <a:pt x="1129" y="5"/>
                  </a:lnTo>
                  <a:lnTo>
                    <a:pt x="1139" y="5"/>
                  </a:lnTo>
                  <a:lnTo>
                    <a:pt x="1148" y="5"/>
                  </a:lnTo>
                  <a:lnTo>
                    <a:pt x="1156" y="6"/>
                  </a:lnTo>
                  <a:lnTo>
                    <a:pt x="1165" y="7"/>
                  </a:lnTo>
                  <a:lnTo>
                    <a:pt x="1172" y="10"/>
                  </a:lnTo>
                  <a:lnTo>
                    <a:pt x="1180" y="10"/>
                  </a:lnTo>
                  <a:lnTo>
                    <a:pt x="1188" y="12"/>
                  </a:lnTo>
                  <a:lnTo>
                    <a:pt x="1196" y="14"/>
                  </a:lnTo>
                  <a:lnTo>
                    <a:pt x="1204" y="15"/>
                  </a:lnTo>
                  <a:lnTo>
                    <a:pt x="1214" y="16"/>
                  </a:lnTo>
                  <a:lnTo>
                    <a:pt x="1226" y="15"/>
                  </a:lnTo>
                  <a:lnTo>
                    <a:pt x="1237" y="14"/>
                  </a:lnTo>
                  <a:lnTo>
                    <a:pt x="1251" y="11"/>
                  </a:lnTo>
                  <a:lnTo>
                    <a:pt x="1267" y="8"/>
                  </a:lnTo>
                  <a:lnTo>
                    <a:pt x="1281" y="5"/>
                  </a:lnTo>
                  <a:lnTo>
                    <a:pt x="1296" y="3"/>
                  </a:lnTo>
                  <a:lnTo>
                    <a:pt x="1308" y="2"/>
                  </a:lnTo>
                  <a:lnTo>
                    <a:pt x="1319" y="3"/>
                  </a:lnTo>
                  <a:lnTo>
                    <a:pt x="1328" y="4"/>
                  </a:lnTo>
                  <a:lnTo>
                    <a:pt x="1337" y="6"/>
                  </a:lnTo>
                  <a:lnTo>
                    <a:pt x="1345" y="9"/>
                  </a:lnTo>
                  <a:lnTo>
                    <a:pt x="1354" y="10"/>
                  </a:lnTo>
                  <a:lnTo>
                    <a:pt x="1361" y="13"/>
                  </a:lnTo>
                  <a:lnTo>
                    <a:pt x="1368" y="15"/>
                  </a:lnTo>
                  <a:lnTo>
                    <a:pt x="1377" y="17"/>
                  </a:lnTo>
                  <a:lnTo>
                    <a:pt x="1385" y="18"/>
                  </a:lnTo>
                  <a:lnTo>
                    <a:pt x="1392" y="19"/>
                  </a:lnTo>
                  <a:lnTo>
                    <a:pt x="1402" y="17"/>
                  </a:lnTo>
                  <a:lnTo>
                    <a:pt x="1413" y="15"/>
                  </a:lnTo>
                  <a:lnTo>
                    <a:pt x="1423" y="11"/>
                  </a:lnTo>
                  <a:lnTo>
                    <a:pt x="1434" y="9"/>
                  </a:lnTo>
                  <a:lnTo>
                    <a:pt x="1445" y="6"/>
                  </a:lnTo>
                  <a:lnTo>
                    <a:pt x="1455" y="5"/>
                  </a:lnTo>
                  <a:lnTo>
                    <a:pt x="1464" y="5"/>
                  </a:lnTo>
                  <a:lnTo>
                    <a:pt x="1473" y="6"/>
                  </a:lnTo>
                  <a:lnTo>
                    <a:pt x="1482" y="7"/>
                  </a:lnTo>
                  <a:lnTo>
                    <a:pt x="1491" y="9"/>
                  </a:lnTo>
                  <a:lnTo>
                    <a:pt x="1500" y="10"/>
                  </a:lnTo>
                  <a:lnTo>
                    <a:pt x="1509" y="12"/>
                  </a:lnTo>
                  <a:lnTo>
                    <a:pt x="1518" y="14"/>
                  </a:lnTo>
                  <a:lnTo>
                    <a:pt x="1528" y="15"/>
                  </a:lnTo>
                  <a:lnTo>
                    <a:pt x="1538" y="16"/>
                  </a:lnTo>
                  <a:lnTo>
                    <a:pt x="1549" y="16"/>
                  </a:lnTo>
                  <a:lnTo>
                    <a:pt x="1559" y="16"/>
                  </a:lnTo>
                  <a:lnTo>
                    <a:pt x="1570" y="14"/>
                  </a:lnTo>
                  <a:lnTo>
                    <a:pt x="1583" y="11"/>
                  </a:lnTo>
                  <a:lnTo>
                    <a:pt x="1595" y="8"/>
                  </a:lnTo>
                  <a:lnTo>
                    <a:pt x="1606" y="6"/>
                  </a:lnTo>
                  <a:lnTo>
                    <a:pt x="1616" y="5"/>
                  </a:lnTo>
                  <a:lnTo>
                    <a:pt x="1624" y="6"/>
                  </a:lnTo>
                  <a:lnTo>
                    <a:pt x="1632" y="7"/>
                  </a:lnTo>
                  <a:lnTo>
                    <a:pt x="1639" y="10"/>
                  </a:lnTo>
                  <a:lnTo>
                    <a:pt x="1645" y="11"/>
                  </a:lnTo>
                  <a:lnTo>
                    <a:pt x="1652" y="14"/>
                  </a:lnTo>
                  <a:lnTo>
                    <a:pt x="1659" y="17"/>
                  </a:lnTo>
                  <a:lnTo>
                    <a:pt x="1666" y="19"/>
                  </a:lnTo>
                  <a:lnTo>
                    <a:pt x="1675" y="21"/>
                  </a:lnTo>
                  <a:lnTo>
                    <a:pt x="1685" y="22"/>
                  </a:lnTo>
                  <a:lnTo>
                    <a:pt x="1697" y="21"/>
                  </a:lnTo>
                  <a:lnTo>
                    <a:pt x="1710" y="20"/>
                  </a:lnTo>
                  <a:lnTo>
                    <a:pt x="1725" y="16"/>
                  </a:lnTo>
                  <a:lnTo>
                    <a:pt x="1743" y="11"/>
                  </a:lnTo>
                  <a:lnTo>
                    <a:pt x="1758" y="7"/>
                  </a:lnTo>
                  <a:lnTo>
                    <a:pt x="1770" y="5"/>
                  </a:lnTo>
                  <a:lnTo>
                    <a:pt x="1780" y="4"/>
                  </a:lnTo>
                  <a:lnTo>
                    <a:pt x="1788" y="5"/>
                  </a:lnTo>
                  <a:lnTo>
                    <a:pt x="1795" y="6"/>
                  </a:lnTo>
                  <a:lnTo>
                    <a:pt x="1801" y="7"/>
                  </a:lnTo>
                  <a:lnTo>
                    <a:pt x="1807" y="10"/>
                  </a:lnTo>
                  <a:lnTo>
                    <a:pt x="1813" y="12"/>
                  </a:lnTo>
                  <a:lnTo>
                    <a:pt x="1819" y="15"/>
                  </a:lnTo>
                  <a:lnTo>
                    <a:pt x="1827" y="17"/>
                  </a:lnTo>
                  <a:lnTo>
                    <a:pt x="1834" y="18"/>
                  </a:lnTo>
                  <a:lnTo>
                    <a:pt x="1843" y="19"/>
                  </a:lnTo>
                  <a:lnTo>
                    <a:pt x="1855" y="19"/>
                  </a:lnTo>
                  <a:lnTo>
                    <a:pt x="1870" y="16"/>
                  </a:lnTo>
                  <a:lnTo>
                    <a:pt x="1887" y="13"/>
                  </a:lnTo>
                  <a:lnTo>
                    <a:pt x="1906" y="8"/>
                  </a:lnTo>
                  <a:lnTo>
                    <a:pt x="1923" y="3"/>
                  </a:lnTo>
                  <a:lnTo>
                    <a:pt x="1937" y="1"/>
                  </a:lnTo>
                  <a:lnTo>
                    <a:pt x="1948" y="0"/>
                  </a:lnTo>
                  <a:lnTo>
                    <a:pt x="1958" y="1"/>
                  </a:lnTo>
                  <a:lnTo>
                    <a:pt x="1966" y="2"/>
                  </a:lnTo>
                  <a:lnTo>
                    <a:pt x="1973" y="4"/>
                  </a:lnTo>
                  <a:lnTo>
                    <a:pt x="1979" y="7"/>
                  </a:lnTo>
                  <a:lnTo>
                    <a:pt x="1985" y="10"/>
                  </a:lnTo>
                  <a:lnTo>
                    <a:pt x="1991" y="12"/>
                  </a:lnTo>
                  <a:lnTo>
                    <a:pt x="1997" y="15"/>
                  </a:lnTo>
                  <a:lnTo>
                    <a:pt x="2005" y="17"/>
                  </a:lnTo>
                  <a:lnTo>
                    <a:pt x="2013" y="19"/>
                  </a:lnTo>
                  <a:lnTo>
                    <a:pt x="2023" y="19"/>
                  </a:lnTo>
                  <a:lnTo>
                    <a:pt x="2035" y="18"/>
                  </a:lnTo>
                  <a:lnTo>
                    <a:pt x="2048" y="16"/>
                  </a:lnTo>
                  <a:lnTo>
                    <a:pt x="2065" y="11"/>
                  </a:lnTo>
                  <a:lnTo>
                    <a:pt x="2080" y="8"/>
                  </a:lnTo>
                  <a:lnTo>
                    <a:pt x="2094" y="5"/>
                  </a:lnTo>
                  <a:lnTo>
                    <a:pt x="2104" y="4"/>
                  </a:lnTo>
                  <a:lnTo>
                    <a:pt x="2113" y="5"/>
                  </a:lnTo>
                  <a:lnTo>
                    <a:pt x="2121" y="5"/>
                  </a:lnTo>
                  <a:lnTo>
                    <a:pt x="2129" y="7"/>
                  </a:lnTo>
                  <a:lnTo>
                    <a:pt x="2133" y="9"/>
                  </a:lnTo>
                  <a:lnTo>
                    <a:pt x="2139" y="10"/>
                  </a:lnTo>
                  <a:lnTo>
                    <a:pt x="2144" y="13"/>
                  </a:lnTo>
                  <a:lnTo>
                    <a:pt x="2151" y="15"/>
                  </a:lnTo>
                  <a:lnTo>
                    <a:pt x="2159" y="17"/>
                  </a:lnTo>
                  <a:lnTo>
                    <a:pt x="2167" y="17"/>
                  </a:lnTo>
                  <a:lnTo>
                    <a:pt x="2177" y="17"/>
                  </a:lnTo>
                  <a:lnTo>
                    <a:pt x="2190" y="16"/>
                  </a:lnTo>
                  <a:lnTo>
                    <a:pt x="2204" y="13"/>
                  </a:lnTo>
                  <a:lnTo>
                    <a:pt x="2222" y="10"/>
                  </a:lnTo>
                  <a:lnTo>
                    <a:pt x="2239" y="6"/>
                  </a:lnTo>
                  <a:lnTo>
                    <a:pt x="2254" y="4"/>
                  </a:lnTo>
                  <a:lnTo>
                    <a:pt x="2266" y="3"/>
                  </a:lnTo>
                  <a:lnTo>
                    <a:pt x="2275" y="4"/>
                  </a:lnTo>
                  <a:lnTo>
                    <a:pt x="2284" y="6"/>
                  </a:lnTo>
                  <a:lnTo>
                    <a:pt x="2291" y="7"/>
                  </a:lnTo>
                  <a:lnTo>
                    <a:pt x="2297" y="10"/>
                  </a:lnTo>
                  <a:lnTo>
                    <a:pt x="2303" y="12"/>
                  </a:lnTo>
                  <a:lnTo>
                    <a:pt x="2309" y="15"/>
                  </a:lnTo>
                  <a:lnTo>
                    <a:pt x="2316" y="17"/>
                  </a:lnTo>
                  <a:lnTo>
                    <a:pt x="2322" y="19"/>
                  </a:lnTo>
                  <a:lnTo>
                    <a:pt x="2331" y="20"/>
                  </a:lnTo>
                  <a:lnTo>
                    <a:pt x="2341" y="20"/>
                  </a:lnTo>
                  <a:lnTo>
                    <a:pt x="2354" y="19"/>
                  </a:lnTo>
                  <a:lnTo>
                    <a:pt x="2368" y="15"/>
                  </a:lnTo>
                  <a:lnTo>
                    <a:pt x="2385" y="10"/>
                  </a:lnTo>
                  <a:lnTo>
                    <a:pt x="2397" y="8"/>
                  </a:lnTo>
                  <a:lnTo>
                    <a:pt x="2408" y="6"/>
                  </a:lnTo>
                  <a:lnTo>
                    <a:pt x="2419" y="6"/>
                  </a:lnTo>
                  <a:lnTo>
                    <a:pt x="2427" y="6"/>
                  </a:lnTo>
                  <a:lnTo>
                    <a:pt x="2437" y="7"/>
                  </a:lnTo>
                  <a:lnTo>
                    <a:pt x="2445" y="10"/>
                  </a:lnTo>
                  <a:lnTo>
                    <a:pt x="2453" y="10"/>
                  </a:lnTo>
                  <a:lnTo>
                    <a:pt x="2462" y="13"/>
                  </a:lnTo>
                  <a:lnTo>
                    <a:pt x="2471" y="16"/>
                  </a:lnTo>
                  <a:lnTo>
                    <a:pt x="2480" y="17"/>
                  </a:lnTo>
                  <a:lnTo>
                    <a:pt x="2488" y="19"/>
                  </a:lnTo>
                  <a:lnTo>
                    <a:pt x="2498" y="20"/>
                  </a:lnTo>
                  <a:lnTo>
                    <a:pt x="2509" y="20"/>
                  </a:lnTo>
                  <a:lnTo>
                    <a:pt x="2521" y="18"/>
                  </a:lnTo>
                  <a:lnTo>
                    <a:pt x="2532" y="16"/>
                  </a:lnTo>
                  <a:lnTo>
                    <a:pt x="2546" y="11"/>
                  </a:lnTo>
                  <a:lnTo>
                    <a:pt x="2560" y="7"/>
                  </a:lnTo>
                  <a:lnTo>
                    <a:pt x="2573" y="5"/>
                  </a:lnTo>
                  <a:lnTo>
                    <a:pt x="2585" y="3"/>
                  </a:lnTo>
                  <a:lnTo>
                    <a:pt x="2595" y="2"/>
                  </a:lnTo>
                  <a:lnTo>
                    <a:pt x="2605" y="3"/>
                  </a:lnTo>
                  <a:lnTo>
                    <a:pt x="2615" y="4"/>
                  </a:lnTo>
                  <a:lnTo>
                    <a:pt x="2623" y="6"/>
                  </a:lnTo>
                  <a:lnTo>
                    <a:pt x="2631" y="8"/>
                  </a:lnTo>
                  <a:lnTo>
                    <a:pt x="2639" y="10"/>
                  </a:lnTo>
                  <a:lnTo>
                    <a:pt x="2646" y="12"/>
                  </a:lnTo>
                  <a:lnTo>
                    <a:pt x="2654" y="13"/>
                  </a:lnTo>
                  <a:lnTo>
                    <a:pt x="2663" y="15"/>
                  </a:lnTo>
                  <a:lnTo>
                    <a:pt x="2671" y="16"/>
                  </a:lnTo>
                  <a:lnTo>
                    <a:pt x="2680" y="15"/>
                  </a:lnTo>
                  <a:lnTo>
                    <a:pt x="2689" y="14"/>
                  </a:lnTo>
                  <a:lnTo>
                    <a:pt x="2700" y="11"/>
                  </a:lnTo>
                  <a:lnTo>
                    <a:pt x="2711" y="9"/>
                  </a:lnTo>
                  <a:lnTo>
                    <a:pt x="2722" y="7"/>
                  </a:lnTo>
                  <a:lnTo>
                    <a:pt x="2731" y="6"/>
                  </a:lnTo>
                  <a:lnTo>
                    <a:pt x="2741" y="6"/>
                  </a:lnTo>
                  <a:lnTo>
                    <a:pt x="2749" y="7"/>
                  </a:lnTo>
                  <a:lnTo>
                    <a:pt x="2759" y="8"/>
                  </a:lnTo>
                  <a:lnTo>
                    <a:pt x="2767" y="10"/>
                  </a:lnTo>
                  <a:lnTo>
                    <a:pt x="2777" y="10"/>
                  </a:lnTo>
                  <a:lnTo>
                    <a:pt x="2785" y="12"/>
                  </a:lnTo>
                  <a:lnTo>
                    <a:pt x="2795" y="14"/>
                  </a:lnTo>
                  <a:lnTo>
                    <a:pt x="2805" y="15"/>
                  </a:lnTo>
                  <a:lnTo>
                    <a:pt x="2814" y="16"/>
                  </a:lnTo>
                  <a:lnTo>
                    <a:pt x="2825" y="16"/>
                  </a:lnTo>
                  <a:lnTo>
                    <a:pt x="2836" y="15"/>
                  </a:lnTo>
                  <a:lnTo>
                    <a:pt x="2849" y="12"/>
                  </a:lnTo>
                  <a:lnTo>
                    <a:pt x="2861" y="10"/>
                  </a:lnTo>
                  <a:lnTo>
                    <a:pt x="2870" y="7"/>
                  </a:lnTo>
                  <a:lnTo>
                    <a:pt x="2878" y="7"/>
                  </a:lnTo>
                  <a:lnTo>
                    <a:pt x="2885" y="7"/>
                  </a:lnTo>
                  <a:lnTo>
                    <a:pt x="2891" y="9"/>
                  </a:lnTo>
                  <a:lnTo>
                    <a:pt x="2897" y="10"/>
                  </a:lnTo>
                  <a:lnTo>
                    <a:pt x="2905" y="12"/>
                  </a:lnTo>
                  <a:lnTo>
                    <a:pt x="2911" y="15"/>
                  </a:lnTo>
                  <a:lnTo>
                    <a:pt x="2919" y="17"/>
                  </a:lnTo>
                  <a:lnTo>
                    <a:pt x="2926" y="20"/>
                  </a:lnTo>
                  <a:lnTo>
                    <a:pt x="2936" y="21"/>
                  </a:lnTo>
                  <a:lnTo>
                    <a:pt x="2946" y="23"/>
                  </a:lnTo>
                  <a:lnTo>
                    <a:pt x="2956" y="23"/>
                  </a:lnTo>
                  <a:lnTo>
                    <a:pt x="2970" y="22"/>
                  </a:lnTo>
                  <a:lnTo>
                    <a:pt x="2984" y="20"/>
                  </a:lnTo>
                  <a:lnTo>
                    <a:pt x="3002" y="16"/>
                  </a:lnTo>
                  <a:lnTo>
                    <a:pt x="3021" y="10"/>
                  </a:lnTo>
                  <a:lnTo>
                    <a:pt x="3038" y="6"/>
                  </a:lnTo>
                  <a:lnTo>
                    <a:pt x="3051" y="3"/>
                  </a:lnTo>
                  <a:lnTo>
                    <a:pt x="3065" y="2"/>
                  </a:lnTo>
                  <a:lnTo>
                    <a:pt x="3074" y="2"/>
                  </a:lnTo>
                  <a:lnTo>
                    <a:pt x="3083" y="3"/>
                  </a:lnTo>
                  <a:lnTo>
                    <a:pt x="3091" y="5"/>
                  </a:lnTo>
                  <a:lnTo>
                    <a:pt x="3097" y="8"/>
                  </a:lnTo>
                  <a:lnTo>
                    <a:pt x="3104" y="10"/>
                  </a:lnTo>
                  <a:lnTo>
                    <a:pt x="3112" y="12"/>
                  </a:lnTo>
                  <a:lnTo>
                    <a:pt x="3119" y="15"/>
                  </a:lnTo>
                  <a:lnTo>
                    <a:pt x="3125" y="17"/>
                  </a:lnTo>
                  <a:lnTo>
                    <a:pt x="3134" y="17"/>
                  </a:lnTo>
                  <a:lnTo>
                    <a:pt x="3144" y="17"/>
                  </a:lnTo>
                  <a:lnTo>
                    <a:pt x="3156" y="16"/>
                  </a:lnTo>
                  <a:lnTo>
                    <a:pt x="3169" y="12"/>
                  </a:lnTo>
                  <a:lnTo>
                    <a:pt x="3186" y="8"/>
                  </a:lnTo>
                  <a:lnTo>
                    <a:pt x="3201" y="3"/>
                  </a:lnTo>
                  <a:lnTo>
                    <a:pt x="3213" y="1"/>
                  </a:lnTo>
                  <a:lnTo>
                    <a:pt x="3225" y="0"/>
                  </a:lnTo>
                  <a:lnTo>
                    <a:pt x="3234" y="1"/>
                  </a:lnTo>
                  <a:lnTo>
                    <a:pt x="3243" y="2"/>
                  </a:lnTo>
                  <a:lnTo>
                    <a:pt x="3251" y="4"/>
                  </a:lnTo>
                  <a:lnTo>
                    <a:pt x="3260" y="7"/>
                  </a:lnTo>
                  <a:lnTo>
                    <a:pt x="3267" y="10"/>
                  </a:lnTo>
                  <a:lnTo>
                    <a:pt x="3274" y="12"/>
                  </a:lnTo>
                  <a:lnTo>
                    <a:pt x="3282" y="15"/>
                  </a:lnTo>
                  <a:lnTo>
                    <a:pt x="3290" y="17"/>
                  </a:lnTo>
                  <a:lnTo>
                    <a:pt x="3298" y="18"/>
                  </a:lnTo>
                  <a:lnTo>
                    <a:pt x="3308" y="19"/>
                  </a:lnTo>
                  <a:lnTo>
                    <a:pt x="3319" y="17"/>
                  </a:lnTo>
                  <a:lnTo>
                    <a:pt x="3331" y="15"/>
                  </a:lnTo>
                  <a:lnTo>
                    <a:pt x="3344" y="10"/>
                  </a:lnTo>
                  <a:lnTo>
                    <a:pt x="3362" y="6"/>
                  </a:lnTo>
                  <a:lnTo>
                    <a:pt x="3376" y="2"/>
                  </a:lnTo>
                  <a:lnTo>
                    <a:pt x="3388" y="1"/>
                  </a:lnTo>
                  <a:lnTo>
                    <a:pt x="3399" y="1"/>
                  </a:lnTo>
                  <a:lnTo>
                    <a:pt x="3409" y="2"/>
                  </a:lnTo>
                  <a:lnTo>
                    <a:pt x="3417" y="5"/>
                  </a:lnTo>
                  <a:lnTo>
                    <a:pt x="3424" y="7"/>
                  </a:lnTo>
                  <a:lnTo>
                    <a:pt x="3430" y="10"/>
                  </a:lnTo>
                  <a:lnTo>
                    <a:pt x="3438" y="13"/>
                  </a:lnTo>
                  <a:lnTo>
                    <a:pt x="3444" y="16"/>
                  </a:lnTo>
                  <a:lnTo>
                    <a:pt x="3451" y="19"/>
                  </a:lnTo>
                  <a:lnTo>
                    <a:pt x="3458" y="20"/>
                  </a:lnTo>
                  <a:lnTo>
                    <a:pt x="3467" y="20"/>
                  </a:lnTo>
                  <a:lnTo>
                    <a:pt x="3476" y="19"/>
                  </a:lnTo>
                  <a:lnTo>
                    <a:pt x="3488" y="16"/>
                  </a:lnTo>
                  <a:lnTo>
                    <a:pt x="3501" y="10"/>
                  </a:lnTo>
                  <a:lnTo>
                    <a:pt x="3517" y="6"/>
                  </a:lnTo>
                  <a:lnTo>
                    <a:pt x="3530" y="3"/>
                  </a:lnTo>
                  <a:lnTo>
                    <a:pt x="3541" y="2"/>
                  </a:lnTo>
                  <a:lnTo>
                    <a:pt x="3551" y="2"/>
                  </a:lnTo>
                  <a:lnTo>
                    <a:pt x="3559" y="3"/>
                  </a:lnTo>
                  <a:lnTo>
                    <a:pt x="3566" y="5"/>
                  </a:lnTo>
                  <a:lnTo>
                    <a:pt x="3574" y="8"/>
                  </a:lnTo>
                  <a:lnTo>
                    <a:pt x="3580" y="10"/>
                  </a:lnTo>
                  <a:lnTo>
                    <a:pt x="3586" y="14"/>
                  </a:lnTo>
                  <a:lnTo>
                    <a:pt x="3593" y="16"/>
                  </a:lnTo>
                  <a:lnTo>
                    <a:pt x="3601" y="19"/>
                  </a:lnTo>
                  <a:lnTo>
                    <a:pt x="3610" y="20"/>
                  </a:lnTo>
                  <a:lnTo>
                    <a:pt x="3619" y="20"/>
                  </a:lnTo>
                  <a:lnTo>
                    <a:pt x="3631" y="18"/>
                  </a:lnTo>
                  <a:lnTo>
                    <a:pt x="3645" y="15"/>
                  </a:lnTo>
                  <a:lnTo>
                    <a:pt x="3661" y="10"/>
                  </a:lnTo>
                  <a:lnTo>
                    <a:pt x="3676" y="5"/>
                  </a:lnTo>
                  <a:lnTo>
                    <a:pt x="3688" y="3"/>
                  </a:lnTo>
                  <a:lnTo>
                    <a:pt x="3699" y="2"/>
                  </a:lnTo>
                  <a:lnTo>
                    <a:pt x="3707" y="2"/>
                  </a:lnTo>
                  <a:lnTo>
                    <a:pt x="3716" y="4"/>
                  </a:lnTo>
                  <a:lnTo>
                    <a:pt x="3724" y="7"/>
                  </a:lnTo>
                  <a:lnTo>
                    <a:pt x="3730" y="10"/>
                  </a:lnTo>
                  <a:lnTo>
                    <a:pt x="3737" y="12"/>
                  </a:lnTo>
                  <a:lnTo>
                    <a:pt x="3744" y="16"/>
                  </a:lnTo>
                  <a:lnTo>
                    <a:pt x="3752" y="19"/>
                  </a:lnTo>
                  <a:lnTo>
                    <a:pt x="3760" y="20"/>
                  </a:lnTo>
                  <a:lnTo>
                    <a:pt x="3769" y="22"/>
                  </a:lnTo>
                  <a:lnTo>
                    <a:pt x="3779" y="21"/>
                  </a:lnTo>
                  <a:lnTo>
                    <a:pt x="3790" y="20"/>
                  </a:lnTo>
                  <a:lnTo>
                    <a:pt x="3803" y="16"/>
                  </a:lnTo>
                  <a:lnTo>
                    <a:pt x="3818" y="10"/>
                  </a:lnTo>
                  <a:lnTo>
                    <a:pt x="3831" y="6"/>
                  </a:lnTo>
                  <a:lnTo>
                    <a:pt x="3843" y="3"/>
                  </a:lnTo>
                  <a:lnTo>
                    <a:pt x="3853" y="1"/>
                  </a:lnTo>
                  <a:lnTo>
                    <a:pt x="3861" y="1"/>
                  </a:lnTo>
                  <a:lnTo>
                    <a:pt x="3867" y="2"/>
                  </a:lnTo>
                  <a:lnTo>
                    <a:pt x="3872" y="3"/>
                  </a:lnTo>
                  <a:lnTo>
                    <a:pt x="3878" y="6"/>
                  </a:lnTo>
                  <a:lnTo>
                    <a:pt x="3883" y="9"/>
                  </a:lnTo>
                  <a:lnTo>
                    <a:pt x="3886" y="11"/>
                  </a:lnTo>
                  <a:lnTo>
                    <a:pt x="3891" y="15"/>
                  </a:lnTo>
                  <a:lnTo>
                    <a:pt x="3897" y="17"/>
                  </a:lnTo>
                  <a:lnTo>
                    <a:pt x="3903" y="20"/>
                  </a:lnTo>
                  <a:lnTo>
                    <a:pt x="3912" y="21"/>
                  </a:lnTo>
                  <a:lnTo>
                    <a:pt x="3920" y="23"/>
                  </a:lnTo>
                  <a:lnTo>
                    <a:pt x="3931" y="22"/>
                  </a:lnTo>
                  <a:lnTo>
                    <a:pt x="3943" y="20"/>
                  </a:lnTo>
                </a:path>
              </a:pathLst>
            </a:custGeom>
            <a:solidFill>
              <a:srgbClr val="E5E5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09" name="Freeform 101"/>
            <p:cNvSpPr>
              <a:spLocks/>
            </p:cNvSpPr>
            <p:nvPr/>
          </p:nvSpPr>
          <p:spPr bwMode="auto">
            <a:xfrm>
              <a:off x="1199" y="1988"/>
              <a:ext cx="3951" cy="87"/>
            </a:xfrm>
            <a:custGeom>
              <a:avLst/>
              <a:gdLst>
                <a:gd name="T0" fmla="*/ 52 w 3951"/>
                <a:gd name="T1" fmla="*/ 4 h 87"/>
                <a:gd name="T2" fmla="*/ 100 w 3951"/>
                <a:gd name="T3" fmla="*/ 15 h 87"/>
                <a:gd name="T4" fmla="*/ 164 w 3951"/>
                <a:gd name="T5" fmla="*/ 9 h 87"/>
                <a:gd name="T6" fmla="*/ 219 w 3951"/>
                <a:gd name="T7" fmla="*/ 13 h 87"/>
                <a:gd name="T8" fmla="*/ 293 w 3951"/>
                <a:gd name="T9" fmla="*/ 16 h 87"/>
                <a:gd name="T10" fmla="*/ 382 w 3951"/>
                <a:gd name="T11" fmla="*/ 7 h 87"/>
                <a:gd name="T12" fmla="*/ 433 w 3951"/>
                <a:gd name="T13" fmla="*/ 19 h 87"/>
                <a:gd name="T14" fmla="*/ 518 w 3951"/>
                <a:gd name="T15" fmla="*/ 5 h 87"/>
                <a:gd name="T16" fmla="*/ 577 w 3951"/>
                <a:gd name="T17" fmla="*/ 14 h 87"/>
                <a:gd name="T18" fmla="*/ 657 w 3951"/>
                <a:gd name="T19" fmla="*/ 6 h 87"/>
                <a:gd name="T20" fmla="*/ 715 w 3951"/>
                <a:gd name="T21" fmla="*/ 14 h 87"/>
                <a:gd name="T22" fmla="*/ 786 w 3951"/>
                <a:gd name="T23" fmla="*/ 10 h 87"/>
                <a:gd name="T24" fmla="*/ 843 w 3951"/>
                <a:gd name="T25" fmla="*/ 10 h 87"/>
                <a:gd name="T26" fmla="*/ 912 w 3951"/>
                <a:gd name="T27" fmla="*/ 16 h 87"/>
                <a:gd name="T28" fmla="*/ 997 w 3951"/>
                <a:gd name="T29" fmla="*/ 7 h 87"/>
                <a:gd name="T30" fmla="*/ 1057 w 3951"/>
                <a:gd name="T31" fmla="*/ 18 h 87"/>
                <a:gd name="T32" fmla="*/ 1141 w 3951"/>
                <a:gd name="T33" fmla="*/ 5 h 87"/>
                <a:gd name="T34" fmla="*/ 1198 w 3951"/>
                <a:gd name="T35" fmla="*/ 15 h 87"/>
                <a:gd name="T36" fmla="*/ 1284 w 3951"/>
                <a:gd name="T37" fmla="*/ 5 h 87"/>
                <a:gd name="T38" fmla="*/ 1356 w 3951"/>
                <a:gd name="T39" fmla="*/ 11 h 87"/>
                <a:gd name="T40" fmla="*/ 1415 w 3951"/>
                <a:gd name="T41" fmla="*/ 16 h 87"/>
                <a:gd name="T42" fmla="*/ 1485 w 3951"/>
                <a:gd name="T43" fmla="*/ 7 h 87"/>
                <a:gd name="T44" fmla="*/ 1551 w 3951"/>
                <a:gd name="T45" fmla="*/ 17 h 87"/>
                <a:gd name="T46" fmla="*/ 1627 w 3951"/>
                <a:gd name="T47" fmla="*/ 6 h 87"/>
                <a:gd name="T48" fmla="*/ 1678 w 3951"/>
                <a:gd name="T49" fmla="*/ 23 h 87"/>
                <a:gd name="T50" fmla="*/ 1773 w 3951"/>
                <a:gd name="T51" fmla="*/ 5 h 87"/>
                <a:gd name="T52" fmla="*/ 1823 w 3951"/>
                <a:gd name="T53" fmla="*/ 16 h 87"/>
                <a:gd name="T54" fmla="*/ 1909 w 3951"/>
                <a:gd name="T55" fmla="*/ 8 h 87"/>
                <a:gd name="T56" fmla="*/ 1983 w 3951"/>
                <a:gd name="T57" fmla="*/ 7 h 87"/>
                <a:gd name="T58" fmla="*/ 2038 w 3951"/>
                <a:gd name="T59" fmla="*/ 19 h 87"/>
                <a:gd name="T60" fmla="*/ 2125 w 3951"/>
                <a:gd name="T61" fmla="*/ 5 h 87"/>
                <a:gd name="T62" fmla="*/ 2171 w 3951"/>
                <a:gd name="T63" fmla="*/ 18 h 87"/>
                <a:gd name="T64" fmla="*/ 2270 w 3951"/>
                <a:gd name="T65" fmla="*/ 3 h 87"/>
                <a:gd name="T66" fmla="*/ 2320 w 3951"/>
                <a:gd name="T67" fmla="*/ 18 h 87"/>
                <a:gd name="T68" fmla="*/ 2401 w 3951"/>
                <a:gd name="T69" fmla="*/ 8 h 87"/>
                <a:gd name="T70" fmla="*/ 2466 w 3951"/>
                <a:gd name="T71" fmla="*/ 14 h 87"/>
                <a:gd name="T72" fmla="*/ 2536 w 3951"/>
                <a:gd name="T73" fmla="*/ 17 h 87"/>
                <a:gd name="T74" fmla="*/ 2619 w 3951"/>
                <a:gd name="T75" fmla="*/ 4 h 87"/>
                <a:gd name="T76" fmla="*/ 2676 w 3951"/>
                <a:gd name="T77" fmla="*/ 17 h 87"/>
                <a:gd name="T78" fmla="*/ 2746 w 3951"/>
                <a:gd name="T79" fmla="*/ 6 h 87"/>
                <a:gd name="T80" fmla="*/ 2810 w 3951"/>
                <a:gd name="T81" fmla="*/ 16 h 87"/>
                <a:gd name="T82" fmla="*/ 2883 w 3951"/>
                <a:gd name="T83" fmla="*/ 7 h 87"/>
                <a:gd name="T84" fmla="*/ 2931 w 3951"/>
                <a:gd name="T85" fmla="*/ 22 h 87"/>
                <a:gd name="T86" fmla="*/ 3027 w 3951"/>
                <a:gd name="T87" fmla="*/ 11 h 87"/>
                <a:gd name="T88" fmla="*/ 3103 w 3951"/>
                <a:gd name="T89" fmla="*/ 8 h 87"/>
                <a:gd name="T90" fmla="*/ 3162 w 3951"/>
                <a:gd name="T91" fmla="*/ 17 h 87"/>
                <a:gd name="T92" fmla="*/ 3248 w 3951"/>
                <a:gd name="T93" fmla="*/ 2 h 87"/>
                <a:gd name="T94" fmla="*/ 3304 w 3951"/>
                <a:gd name="T95" fmla="*/ 19 h 87"/>
                <a:gd name="T96" fmla="*/ 3394 w 3951"/>
                <a:gd name="T97" fmla="*/ 1 h 87"/>
                <a:gd name="T98" fmla="*/ 3450 w 3951"/>
                <a:gd name="T99" fmla="*/ 17 h 87"/>
                <a:gd name="T100" fmla="*/ 3523 w 3951"/>
                <a:gd name="T101" fmla="*/ 6 h 87"/>
                <a:gd name="T102" fmla="*/ 3586 w 3951"/>
                <a:gd name="T103" fmla="*/ 11 h 87"/>
                <a:gd name="T104" fmla="*/ 3651 w 3951"/>
                <a:gd name="T105" fmla="*/ 16 h 87"/>
                <a:gd name="T106" fmla="*/ 3731 w 3951"/>
                <a:gd name="T107" fmla="*/ 7 h 87"/>
                <a:gd name="T108" fmla="*/ 3786 w 3951"/>
                <a:gd name="T109" fmla="*/ 23 h 87"/>
                <a:gd name="T110" fmla="*/ 3868 w 3951"/>
                <a:gd name="T111" fmla="*/ 1 h 87"/>
                <a:gd name="T112" fmla="*/ 3904 w 3951"/>
                <a:gd name="T113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51" h="87">
                  <a:moveTo>
                    <a:pt x="3950" y="22"/>
                  </a:moveTo>
                  <a:lnTo>
                    <a:pt x="3948" y="86"/>
                  </a:lnTo>
                  <a:lnTo>
                    <a:pt x="0" y="85"/>
                  </a:lnTo>
                  <a:lnTo>
                    <a:pt x="0" y="14"/>
                  </a:lnTo>
                  <a:lnTo>
                    <a:pt x="20" y="9"/>
                  </a:lnTo>
                  <a:lnTo>
                    <a:pt x="37" y="6"/>
                  </a:lnTo>
                  <a:lnTo>
                    <a:pt x="52" y="4"/>
                  </a:lnTo>
                  <a:lnTo>
                    <a:pt x="63" y="3"/>
                  </a:lnTo>
                  <a:lnTo>
                    <a:pt x="72" y="4"/>
                  </a:lnTo>
                  <a:lnTo>
                    <a:pt x="80" y="6"/>
                  </a:lnTo>
                  <a:lnTo>
                    <a:pt x="86" y="7"/>
                  </a:lnTo>
                  <a:lnTo>
                    <a:pt x="92" y="10"/>
                  </a:lnTo>
                  <a:lnTo>
                    <a:pt x="96" y="13"/>
                  </a:lnTo>
                  <a:lnTo>
                    <a:pt x="100" y="15"/>
                  </a:lnTo>
                  <a:lnTo>
                    <a:pt x="106" y="17"/>
                  </a:lnTo>
                  <a:lnTo>
                    <a:pt x="111" y="18"/>
                  </a:lnTo>
                  <a:lnTo>
                    <a:pt x="118" y="18"/>
                  </a:lnTo>
                  <a:lnTo>
                    <a:pt x="127" y="18"/>
                  </a:lnTo>
                  <a:lnTo>
                    <a:pt x="137" y="16"/>
                  </a:lnTo>
                  <a:lnTo>
                    <a:pt x="151" y="12"/>
                  </a:lnTo>
                  <a:lnTo>
                    <a:pt x="164" y="9"/>
                  </a:lnTo>
                  <a:lnTo>
                    <a:pt x="174" y="6"/>
                  </a:lnTo>
                  <a:lnTo>
                    <a:pt x="183" y="5"/>
                  </a:lnTo>
                  <a:lnTo>
                    <a:pt x="192" y="6"/>
                  </a:lnTo>
                  <a:lnTo>
                    <a:pt x="200" y="7"/>
                  </a:lnTo>
                  <a:lnTo>
                    <a:pt x="206" y="9"/>
                  </a:lnTo>
                  <a:lnTo>
                    <a:pt x="212" y="10"/>
                  </a:lnTo>
                  <a:lnTo>
                    <a:pt x="219" y="13"/>
                  </a:lnTo>
                  <a:lnTo>
                    <a:pt x="225" y="15"/>
                  </a:lnTo>
                  <a:lnTo>
                    <a:pt x="234" y="17"/>
                  </a:lnTo>
                  <a:lnTo>
                    <a:pt x="242" y="19"/>
                  </a:lnTo>
                  <a:lnTo>
                    <a:pt x="252" y="20"/>
                  </a:lnTo>
                  <a:lnTo>
                    <a:pt x="264" y="20"/>
                  </a:lnTo>
                  <a:lnTo>
                    <a:pt x="277" y="18"/>
                  </a:lnTo>
                  <a:lnTo>
                    <a:pt x="293" y="16"/>
                  </a:lnTo>
                  <a:lnTo>
                    <a:pt x="311" y="11"/>
                  </a:lnTo>
                  <a:lnTo>
                    <a:pt x="328" y="7"/>
                  </a:lnTo>
                  <a:lnTo>
                    <a:pt x="342" y="5"/>
                  </a:lnTo>
                  <a:lnTo>
                    <a:pt x="356" y="4"/>
                  </a:lnTo>
                  <a:lnTo>
                    <a:pt x="365" y="4"/>
                  </a:lnTo>
                  <a:lnTo>
                    <a:pt x="374" y="5"/>
                  </a:lnTo>
                  <a:lnTo>
                    <a:pt x="382" y="7"/>
                  </a:lnTo>
                  <a:lnTo>
                    <a:pt x="388" y="9"/>
                  </a:lnTo>
                  <a:lnTo>
                    <a:pt x="395" y="11"/>
                  </a:lnTo>
                  <a:lnTo>
                    <a:pt x="401" y="14"/>
                  </a:lnTo>
                  <a:lnTo>
                    <a:pt x="407" y="16"/>
                  </a:lnTo>
                  <a:lnTo>
                    <a:pt x="416" y="18"/>
                  </a:lnTo>
                  <a:lnTo>
                    <a:pt x="423" y="19"/>
                  </a:lnTo>
                  <a:lnTo>
                    <a:pt x="433" y="19"/>
                  </a:lnTo>
                  <a:lnTo>
                    <a:pt x="444" y="18"/>
                  </a:lnTo>
                  <a:lnTo>
                    <a:pt x="457" y="16"/>
                  </a:lnTo>
                  <a:lnTo>
                    <a:pt x="471" y="11"/>
                  </a:lnTo>
                  <a:lnTo>
                    <a:pt x="485" y="8"/>
                  </a:lnTo>
                  <a:lnTo>
                    <a:pt x="498" y="6"/>
                  </a:lnTo>
                  <a:lnTo>
                    <a:pt x="509" y="5"/>
                  </a:lnTo>
                  <a:lnTo>
                    <a:pt x="518" y="5"/>
                  </a:lnTo>
                  <a:lnTo>
                    <a:pt x="527" y="5"/>
                  </a:lnTo>
                  <a:lnTo>
                    <a:pt x="536" y="6"/>
                  </a:lnTo>
                  <a:lnTo>
                    <a:pt x="545" y="7"/>
                  </a:lnTo>
                  <a:lnTo>
                    <a:pt x="552" y="10"/>
                  </a:lnTo>
                  <a:lnTo>
                    <a:pt x="560" y="11"/>
                  </a:lnTo>
                  <a:lnTo>
                    <a:pt x="569" y="13"/>
                  </a:lnTo>
                  <a:lnTo>
                    <a:pt x="577" y="14"/>
                  </a:lnTo>
                  <a:lnTo>
                    <a:pt x="586" y="16"/>
                  </a:lnTo>
                  <a:lnTo>
                    <a:pt x="595" y="16"/>
                  </a:lnTo>
                  <a:lnTo>
                    <a:pt x="608" y="15"/>
                  </a:lnTo>
                  <a:lnTo>
                    <a:pt x="618" y="13"/>
                  </a:lnTo>
                  <a:lnTo>
                    <a:pt x="632" y="10"/>
                  </a:lnTo>
                  <a:lnTo>
                    <a:pt x="645" y="7"/>
                  </a:lnTo>
                  <a:lnTo>
                    <a:pt x="657" y="6"/>
                  </a:lnTo>
                  <a:lnTo>
                    <a:pt x="667" y="5"/>
                  </a:lnTo>
                  <a:lnTo>
                    <a:pt x="676" y="6"/>
                  </a:lnTo>
                  <a:lnTo>
                    <a:pt x="685" y="7"/>
                  </a:lnTo>
                  <a:lnTo>
                    <a:pt x="692" y="9"/>
                  </a:lnTo>
                  <a:lnTo>
                    <a:pt x="699" y="10"/>
                  </a:lnTo>
                  <a:lnTo>
                    <a:pt x="708" y="13"/>
                  </a:lnTo>
                  <a:lnTo>
                    <a:pt x="715" y="14"/>
                  </a:lnTo>
                  <a:lnTo>
                    <a:pt x="722" y="16"/>
                  </a:lnTo>
                  <a:lnTo>
                    <a:pt x="730" y="17"/>
                  </a:lnTo>
                  <a:lnTo>
                    <a:pt x="740" y="18"/>
                  </a:lnTo>
                  <a:lnTo>
                    <a:pt x="750" y="17"/>
                  </a:lnTo>
                  <a:lnTo>
                    <a:pt x="759" y="16"/>
                  </a:lnTo>
                  <a:lnTo>
                    <a:pt x="773" y="14"/>
                  </a:lnTo>
                  <a:lnTo>
                    <a:pt x="786" y="10"/>
                  </a:lnTo>
                  <a:lnTo>
                    <a:pt x="796" y="7"/>
                  </a:lnTo>
                  <a:lnTo>
                    <a:pt x="805" y="6"/>
                  </a:lnTo>
                  <a:lnTo>
                    <a:pt x="814" y="6"/>
                  </a:lnTo>
                  <a:lnTo>
                    <a:pt x="821" y="6"/>
                  </a:lnTo>
                  <a:lnTo>
                    <a:pt x="828" y="7"/>
                  </a:lnTo>
                  <a:lnTo>
                    <a:pt x="835" y="9"/>
                  </a:lnTo>
                  <a:lnTo>
                    <a:pt x="843" y="10"/>
                  </a:lnTo>
                  <a:lnTo>
                    <a:pt x="850" y="13"/>
                  </a:lnTo>
                  <a:lnTo>
                    <a:pt x="857" y="14"/>
                  </a:lnTo>
                  <a:lnTo>
                    <a:pt x="867" y="16"/>
                  </a:lnTo>
                  <a:lnTo>
                    <a:pt x="875" y="17"/>
                  </a:lnTo>
                  <a:lnTo>
                    <a:pt x="886" y="18"/>
                  </a:lnTo>
                  <a:lnTo>
                    <a:pt x="899" y="17"/>
                  </a:lnTo>
                  <a:lnTo>
                    <a:pt x="912" y="16"/>
                  </a:lnTo>
                  <a:lnTo>
                    <a:pt x="928" y="14"/>
                  </a:lnTo>
                  <a:lnTo>
                    <a:pt x="947" y="10"/>
                  </a:lnTo>
                  <a:lnTo>
                    <a:pt x="959" y="7"/>
                  </a:lnTo>
                  <a:lnTo>
                    <a:pt x="970" y="6"/>
                  </a:lnTo>
                  <a:lnTo>
                    <a:pt x="980" y="6"/>
                  </a:lnTo>
                  <a:lnTo>
                    <a:pt x="988" y="6"/>
                  </a:lnTo>
                  <a:lnTo>
                    <a:pt x="997" y="7"/>
                  </a:lnTo>
                  <a:lnTo>
                    <a:pt x="1005" y="9"/>
                  </a:lnTo>
                  <a:lnTo>
                    <a:pt x="1014" y="11"/>
                  </a:lnTo>
                  <a:lnTo>
                    <a:pt x="1022" y="13"/>
                  </a:lnTo>
                  <a:lnTo>
                    <a:pt x="1029" y="14"/>
                  </a:lnTo>
                  <a:lnTo>
                    <a:pt x="1038" y="16"/>
                  </a:lnTo>
                  <a:lnTo>
                    <a:pt x="1047" y="17"/>
                  </a:lnTo>
                  <a:lnTo>
                    <a:pt x="1057" y="18"/>
                  </a:lnTo>
                  <a:lnTo>
                    <a:pt x="1068" y="17"/>
                  </a:lnTo>
                  <a:lnTo>
                    <a:pt x="1079" y="16"/>
                  </a:lnTo>
                  <a:lnTo>
                    <a:pt x="1092" y="14"/>
                  </a:lnTo>
                  <a:lnTo>
                    <a:pt x="1107" y="10"/>
                  </a:lnTo>
                  <a:lnTo>
                    <a:pt x="1120" y="7"/>
                  </a:lnTo>
                  <a:lnTo>
                    <a:pt x="1131" y="5"/>
                  </a:lnTo>
                  <a:lnTo>
                    <a:pt x="1141" y="5"/>
                  </a:lnTo>
                  <a:lnTo>
                    <a:pt x="1150" y="5"/>
                  </a:lnTo>
                  <a:lnTo>
                    <a:pt x="1158" y="6"/>
                  </a:lnTo>
                  <a:lnTo>
                    <a:pt x="1167" y="7"/>
                  </a:lnTo>
                  <a:lnTo>
                    <a:pt x="1174" y="10"/>
                  </a:lnTo>
                  <a:lnTo>
                    <a:pt x="1182" y="11"/>
                  </a:lnTo>
                  <a:lnTo>
                    <a:pt x="1190" y="13"/>
                  </a:lnTo>
                  <a:lnTo>
                    <a:pt x="1198" y="15"/>
                  </a:lnTo>
                  <a:lnTo>
                    <a:pt x="1207" y="16"/>
                  </a:lnTo>
                  <a:lnTo>
                    <a:pt x="1216" y="17"/>
                  </a:lnTo>
                  <a:lnTo>
                    <a:pt x="1228" y="16"/>
                  </a:lnTo>
                  <a:lnTo>
                    <a:pt x="1239" y="15"/>
                  </a:lnTo>
                  <a:lnTo>
                    <a:pt x="1254" y="12"/>
                  </a:lnTo>
                  <a:lnTo>
                    <a:pt x="1269" y="8"/>
                  </a:lnTo>
                  <a:lnTo>
                    <a:pt x="1284" y="5"/>
                  </a:lnTo>
                  <a:lnTo>
                    <a:pt x="1298" y="3"/>
                  </a:lnTo>
                  <a:lnTo>
                    <a:pt x="1310" y="2"/>
                  </a:lnTo>
                  <a:lnTo>
                    <a:pt x="1321" y="3"/>
                  </a:lnTo>
                  <a:lnTo>
                    <a:pt x="1331" y="4"/>
                  </a:lnTo>
                  <a:lnTo>
                    <a:pt x="1339" y="6"/>
                  </a:lnTo>
                  <a:lnTo>
                    <a:pt x="1348" y="9"/>
                  </a:lnTo>
                  <a:lnTo>
                    <a:pt x="1356" y="11"/>
                  </a:lnTo>
                  <a:lnTo>
                    <a:pt x="1363" y="14"/>
                  </a:lnTo>
                  <a:lnTo>
                    <a:pt x="1371" y="16"/>
                  </a:lnTo>
                  <a:lnTo>
                    <a:pt x="1379" y="18"/>
                  </a:lnTo>
                  <a:lnTo>
                    <a:pt x="1387" y="19"/>
                  </a:lnTo>
                  <a:lnTo>
                    <a:pt x="1395" y="20"/>
                  </a:lnTo>
                  <a:lnTo>
                    <a:pt x="1404" y="18"/>
                  </a:lnTo>
                  <a:lnTo>
                    <a:pt x="1415" y="16"/>
                  </a:lnTo>
                  <a:lnTo>
                    <a:pt x="1426" y="12"/>
                  </a:lnTo>
                  <a:lnTo>
                    <a:pt x="1437" y="9"/>
                  </a:lnTo>
                  <a:lnTo>
                    <a:pt x="1448" y="6"/>
                  </a:lnTo>
                  <a:lnTo>
                    <a:pt x="1457" y="5"/>
                  </a:lnTo>
                  <a:lnTo>
                    <a:pt x="1467" y="5"/>
                  </a:lnTo>
                  <a:lnTo>
                    <a:pt x="1475" y="6"/>
                  </a:lnTo>
                  <a:lnTo>
                    <a:pt x="1485" y="7"/>
                  </a:lnTo>
                  <a:lnTo>
                    <a:pt x="1493" y="9"/>
                  </a:lnTo>
                  <a:lnTo>
                    <a:pt x="1503" y="11"/>
                  </a:lnTo>
                  <a:lnTo>
                    <a:pt x="1512" y="13"/>
                  </a:lnTo>
                  <a:lnTo>
                    <a:pt x="1521" y="15"/>
                  </a:lnTo>
                  <a:lnTo>
                    <a:pt x="1531" y="16"/>
                  </a:lnTo>
                  <a:lnTo>
                    <a:pt x="1540" y="17"/>
                  </a:lnTo>
                  <a:lnTo>
                    <a:pt x="1551" y="17"/>
                  </a:lnTo>
                  <a:lnTo>
                    <a:pt x="1562" y="17"/>
                  </a:lnTo>
                  <a:lnTo>
                    <a:pt x="1573" y="15"/>
                  </a:lnTo>
                  <a:lnTo>
                    <a:pt x="1586" y="12"/>
                  </a:lnTo>
                  <a:lnTo>
                    <a:pt x="1598" y="8"/>
                  </a:lnTo>
                  <a:lnTo>
                    <a:pt x="1609" y="6"/>
                  </a:lnTo>
                  <a:lnTo>
                    <a:pt x="1619" y="5"/>
                  </a:lnTo>
                  <a:lnTo>
                    <a:pt x="1627" y="6"/>
                  </a:lnTo>
                  <a:lnTo>
                    <a:pt x="1634" y="7"/>
                  </a:lnTo>
                  <a:lnTo>
                    <a:pt x="1642" y="10"/>
                  </a:lnTo>
                  <a:lnTo>
                    <a:pt x="1648" y="12"/>
                  </a:lnTo>
                  <a:lnTo>
                    <a:pt x="1655" y="15"/>
                  </a:lnTo>
                  <a:lnTo>
                    <a:pt x="1662" y="18"/>
                  </a:lnTo>
                  <a:lnTo>
                    <a:pt x="1669" y="20"/>
                  </a:lnTo>
                  <a:lnTo>
                    <a:pt x="1678" y="23"/>
                  </a:lnTo>
                  <a:lnTo>
                    <a:pt x="1688" y="24"/>
                  </a:lnTo>
                  <a:lnTo>
                    <a:pt x="1700" y="23"/>
                  </a:lnTo>
                  <a:lnTo>
                    <a:pt x="1713" y="22"/>
                  </a:lnTo>
                  <a:lnTo>
                    <a:pt x="1729" y="17"/>
                  </a:lnTo>
                  <a:lnTo>
                    <a:pt x="1747" y="12"/>
                  </a:lnTo>
                  <a:lnTo>
                    <a:pt x="1761" y="7"/>
                  </a:lnTo>
                  <a:lnTo>
                    <a:pt x="1773" y="5"/>
                  </a:lnTo>
                  <a:lnTo>
                    <a:pt x="1783" y="4"/>
                  </a:lnTo>
                  <a:lnTo>
                    <a:pt x="1791" y="5"/>
                  </a:lnTo>
                  <a:lnTo>
                    <a:pt x="1798" y="6"/>
                  </a:lnTo>
                  <a:lnTo>
                    <a:pt x="1804" y="7"/>
                  </a:lnTo>
                  <a:lnTo>
                    <a:pt x="1810" y="10"/>
                  </a:lnTo>
                  <a:lnTo>
                    <a:pt x="1816" y="13"/>
                  </a:lnTo>
                  <a:lnTo>
                    <a:pt x="1823" y="16"/>
                  </a:lnTo>
                  <a:lnTo>
                    <a:pt x="1830" y="18"/>
                  </a:lnTo>
                  <a:lnTo>
                    <a:pt x="1837" y="19"/>
                  </a:lnTo>
                  <a:lnTo>
                    <a:pt x="1847" y="20"/>
                  </a:lnTo>
                  <a:lnTo>
                    <a:pt x="1859" y="20"/>
                  </a:lnTo>
                  <a:lnTo>
                    <a:pt x="1873" y="17"/>
                  </a:lnTo>
                  <a:lnTo>
                    <a:pt x="1890" y="14"/>
                  </a:lnTo>
                  <a:lnTo>
                    <a:pt x="1909" y="8"/>
                  </a:lnTo>
                  <a:lnTo>
                    <a:pt x="1926" y="3"/>
                  </a:lnTo>
                  <a:lnTo>
                    <a:pt x="1941" y="1"/>
                  </a:lnTo>
                  <a:lnTo>
                    <a:pt x="1951" y="0"/>
                  </a:lnTo>
                  <a:lnTo>
                    <a:pt x="1961" y="1"/>
                  </a:lnTo>
                  <a:lnTo>
                    <a:pt x="1970" y="2"/>
                  </a:lnTo>
                  <a:lnTo>
                    <a:pt x="1977" y="4"/>
                  </a:lnTo>
                  <a:lnTo>
                    <a:pt x="1983" y="7"/>
                  </a:lnTo>
                  <a:lnTo>
                    <a:pt x="1989" y="10"/>
                  </a:lnTo>
                  <a:lnTo>
                    <a:pt x="1995" y="13"/>
                  </a:lnTo>
                  <a:lnTo>
                    <a:pt x="2001" y="16"/>
                  </a:lnTo>
                  <a:lnTo>
                    <a:pt x="2008" y="18"/>
                  </a:lnTo>
                  <a:lnTo>
                    <a:pt x="2017" y="20"/>
                  </a:lnTo>
                  <a:lnTo>
                    <a:pt x="2026" y="20"/>
                  </a:lnTo>
                  <a:lnTo>
                    <a:pt x="2038" y="19"/>
                  </a:lnTo>
                  <a:lnTo>
                    <a:pt x="2052" y="17"/>
                  </a:lnTo>
                  <a:lnTo>
                    <a:pt x="2068" y="12"/>
                  </a:lnTo>
                  <a:lnTo>
                    <a:pt x="2084" y="8"/>
                  </a:lnTo>
                  <a:lnTo>
                    <a:pt x="2097" y="5"/>
                  </a:lnTo>
                  <a:lnTo>
                    <a:pt x="2108" y="4"/>
                  </a:lnTo>
                  <a:lnTo>
                    <a:pt x="2117" y="5"/>
                  </a:lnTo>
                  <a:lnTo>
                    <a:pt x="2125" y="5"/>
                  </a:lnTo>
                  <a:lnTo>
                    <a:pt x="2132" y="7"/>
                  </a:lnTo>
                  <a:lnTo>
                    <a:pt x="2137" y="9"/>
                  </a:lnTo>
                  <a:lnTo>
                    <a:pt x="2143" y="11"/>
                  </a:lnTo>
                  <a:lnTo>
                    <a:pt x="2148" y="14"/>
                  </a:lnTo>
                  <a:lnTo>
                    <a:pt x="2155" y="16"/>
                  </a:lnTo>
                  <a:lnTo>
                    <a:pt x="2162" y="18"/>
                  </a:lnTo>
                  <a:lnTo>
                    <a:pt x="2171" y="18"/>
                  </a:lnTo>
                  <a:lnTo>
                    <a:pt x="2181" y="18"/>
                  </a:lnTo>
                  <a:lnTo>
                    <a:pt x="2194" y="17"/>
                  </a:lnTo>
                  <a:lnTo>
                    <a:pt x="2208" y="14"/>
                  </a:lnTo>
                  <a:lnTo>
                    <a:pt x="2226" y="10"/>
                  </a:lnTo>
                  <a:lnTo>
                    <a:pt x="2243" y="6"/>
                  </a:lnTo>
                  <a:lnTo>
                    <a:pt x="2258" y="4"/>
                  </a:lnTo>
                  <a:lnTo>
                    <a:pt x="2270" y="3"/>
                  </a:lnTo>
                  <a:lnTo>
                    <a:pt x="2279" y="4"/>
                  </a:lnTo>
                  <a:lnTo>
                    <a:pt x="2288" y="6"/>
                  </a:lnTo>
                  <a:lnTo>
                    <a:pt x="2295" y="7"/>
                  </a:lnTo>
                  <a:lnTo>
                    <a:pt x="2301" y="10"/>
                  </a:lnTo>
                  <a:lnTo>
                    <a:pt x="2307" y="13"/>
                  </a:lnTo>
                  <a:lnTo>
                    <a:pt x="2313" y="16"/>
                  </a:lnTo>
                  <a:lnTo>
                    <a:pt x="2320" y="18"/>
                  </a:lnTo>
                  <a:lnTo>
                    <a:pt x="2326" y="20"/>
                  </a:lnTo>
                  <a:lnTo>
                    <a:pt x="2335" y="22"/>
                  </a:lnTo>
                  <a:lnTo>
                    <a:pt x="2346" y="22"/>
                  </a:lnTo>
                  <a:lnTo>
                    <a:pt x="2358" y="20"/>
                  </a:lnTo>
                  <a:lnTo>
                    <a:pt x="2372" y="16"/>
                  </a:lnTo>
                  <a:lnTo>
                    <a:pt x="2389" y="11"/>
                  </a:lnTo>
                  <a:lnTo>
                    <a:pt x="2401" y="8"/>
                  </a:lnTo>
                  <a:lnTo>
                    <a:pt x="2412" y="6"/>
                  </a:lnTo>
                  <a:lnTo>
                    <a:pt x="2423" y="6"/>
                  </a:lnTo>
                  <a:lnTo>
                    <a:pt x="2431" y="6"/>
                  </a:lnTo>
                  <a:lnTo>
                    <a:pt x="2441" y="7"/>
                  </a:lnTo>
                  <a:lnTo>
                    <a:pt x="2449" y="10"/>
                  </a:lnTo>
                  <a:lnTo>
                    <a:pt x="2458" y="11"/>
                  </a:lnTo>
                  <a:lnTo>
                    <a:pt x="2466" y="14"/>
                  </a:lnTo>
                  <a:lnTo>
                    <a:pt x="2476" y="17"/>
                  </a:lnTo>
                  <a:lnTo>
                    <a:pt x="2484" y="18"/>
                  </a:lnTo>
                  <a:lnTo>
                    <a:pt x="2493" y="20"/>
                  </a:lnTo>
                  <a:lnTo>
                    <a:pt x="2502" y="22"/>
                  </a:lnTo>
                  <a:lnTo>
                    <a:pt x="2513" y="22"/>
                  </a:lnTo>
                  <a:lnTo>
                    <a:pt x="2525" y="19"/>
                  </a:lnTo>
                  <a:lnTo>
                    <a:pt x="2536" y="17"/>
                  </a:lnTo>
                  <a:lnTo>
                    <a:pt x="2551" y="12"/>
                  </a:lnTo>
                  <a:lnTo>
                    <a:pt x="2565" y="7"/>
                  </a:lnTo>
                  <a:lnTo>
                    <a:pt x="2577" y="5"/>
                  </a:lnTo>
                  <a:lnTo>
                    <a:pt x="2589" y="3"/>
                  </a:lnTo>
                  <a:lnTo>
                    <a:pt x="2600" y="2"/>
                  </a:lnTo>
                  <a:lnTo>
                    <a:pt x="2610" y="3"/>
                  </a:lnTo>
                  <a:lnTo>
                    <a:pt x="2619" y="4"/>
                  </a:lnTo>
                  <a:lnTo>
                    <a:pt x="2628" y="6"/>
                  </a:lnTo>
                  <a:lnTo>
                    <a:pt x="2636" y="8"/>
                  </a:lnTo>
                  <a:lnTo>
                    <a:pt x="2643" y="10"/>
                  </a:lnTo>
                  <a:lnTo>
                    <a:pt x="2651" y="13"/>
                  </a:lnTo>
                  <a:lnTo>
                    <a:pt x="2659" y="14"/>
                  </a:lnTo>
                  <a:lnTo>
                    <a:pt x="2667" y="16"/>
                  </a:lnTo>
                  <a:lnTo>
                    <a:pt x="2676" y="17"/>
                  </a:lnTo>
                  <a:lnTo>
                    <a:pt x="2684" y="16"/>
                  </a:lnTo>
                  <a:lnTo>
                    <a:pt x="2694" y="15"/>
                  </a:lnTo>
                  <a:lnTo>
                    <a:pt x="2705" y="12"/>
                  </a:lnTo>
                  <a:lnTo>
                    <a:pt x="2716" y="9"/>
                  </a:lnTo>
                  <a:lnTo>
                    <a:pt x="2727" y="7"/>
                  </a:lnTo>
                  <a:lnTo>
                    <a:pt x="2736" y="6"/>
                  </a:lnTo>
                  <a:lnTo>
                    <a:pt x="2746" y="6"/>
                  </a:lnTo>
                  <a:lnTo>
                    <a:pt x="2754" y="7"/>
                  </a:lnTo>
                  <a:lnTo>
                    <a:pt x="2764" y="8"/>
                  </a:lnTo>
                  <a:lnTo>
                    <a:pt x="2772" y="10"/>
                  </a:lnTo>
                  <a:lnTo>
                    <a:pt x="2782" y="11"/>
                  </a:lnTo>
                  <a:lnTo>
                    <a:pt x="2790" y="13"/>
                  </a:lnTo>
                  <a:lnTo>
                    <a:pt x="2800" y="15"/>
                  </a:lnTo>
                  <a:lnTo>
                    <a:pt x="2810" y="16"/>
                  </a:lnTo>
                  <a:lnTo>
                    <a:pt x="2819" y="17"/>
                  </a:lnTo>
                  <a:lnTo>
                    <a:pt x="2830" y="17"/>
                  </a:lnTo>
                  <a:lnTo>
                    <a:pt x="2841" y="16"/>
                  </a:lnTo>
                  <a:lnTo>
                    <a:pt x="2854" y="13"/>
                  </a:lnTo>
                  <a:lnTo>
                    <a:pt x="2866" y="10"/>
                  </a:lnTo>
                  <a:lnTo>
                    <a:pt x="2875" y="7"/>
                  </a:lnTo>
                  <a:lnTo>
                    <a:pt x="2883" y="7"/>
                  </a:lnTo>
                  <a:lnTo>
                    <a:pt x="2890" y="7"/>
                  </a:lnTo>
                  <a:lnTo>
                    <a:pt x="2897" y="9"/>
                  </a:lnTo>
                  <a:lnTo>
                    <a:pt x="2903" y="10"/>
                  </a:lnTo>
                  <a:lnTo>
                    <a:pt x="2910" y="13"/>
                  </a:lnTo>
                  <a:lnTo>
                    <a:pt x="2916" y="16"/>
                  </a:lnTo>
                  <a:lnTo>
                    <a:pt x="2924" y="18"/>
                  </a:lnTo>
                  <a:lnTo>
                    <a:pt x="2931" y="22"/>
                  </a:lnTo>
                  <a:lnTo>
                    <a:pt x="2941" y="23"/>
                  </a:lnTo>
                  <a:lnTo>
                    <a:pt x="2951" y="25"/>
                  </a:lnTo>
                  <a:lnTo>
                    <a:pt x="2962" y="25"/>
                  </a:lnTo>
                  <a:lnTo>
                    <a:pt x="2975" y="24"/>
                  </a:lnTo>
                  <a:lnTo>
                    <a:pt x="2989" y="22"/>
                  </a:lnTo>
                  <a:lnTo>
                    <a:pt x="3007" y="17"/>
                  </a:lnTo>
                  <a:lnTo>
                    <a:pt x="3027" y="11"/>
                  </a:lnTo>
                  <a:lnTo>
                    <a:pt x="3044" y="6"/>
                  </a:lnTo>
                  <a:lnTo>
                    <a:pt x="3057" y="3"/>
                  </a:lnTo>
                  <a:lnTo>
                    <a:pt x="3070" y="2"/>
                  </a:lnTo>
                  <a:lnTo>
                    <a:pt x="3080" y="2"/>
                  </a:lnTo>
                  <a:lnTo>
                    <a:pt x="3088" y="3"/>
                  </a:lnTo>
                  <a:lnTo>
                    <a:pt x="3097" y="5"/>
                  </a:lnTo>
                  <a:lnTo>
                    <a:pt x="3103" y="8"/>
                  </a:lnTo>
                  <a:lnTo>
                    <a:pt x="3110" y="11"/>
                  </a:lnTo>
                  <a:lnTo>
                    <a:pt x="3117" y="13"/>
                  </a:lnTo>
                  <a:lnTo>
                    <a:pt x="3124" y="16"/>
                  </a:lnTo>
                  <a:lnTo>
                    <a:pt x="3130" y="18"/>
                  </a:lnTo>
                  <a:lnTo>
                    <a:pt x="3140" y="18"/>
                  </a:lnTo>
                  <a:lnTo>
                    <a:pt x="3150" y="18"/>
                  </a:lnTo>
                  <a:lnTo>
                    <a:pt x="3162" y="17"/>
                  </a:lnTo>
                  <a:lnTo>
                    <a:pt x="3175" y="13"/>
                  </a:lnTo>
                  <a:lnTo>
                    <a:pt x="3192" y="8"/>
                  </a:lnTo>
                  <a:lnTo>
                    <a:pt x="3206" y="3"/>
                  </a:lnTo>
                  <a:lnTo>
                    <a:pt x="3218" y="1"/>
                  </a:lnTo>
                  <a:lnTo>
                    <a:pt x="3230" y="0"/>
                  </a:lnTo>
                  <a:lnTo>
                    <a:pt x="3240" y="1"/>
                  </a:lnTo>
                  <a:lnTo>
                    <a:pt x="3248" y="2"/>
                  </a:lnTo>
                  <a:lnTo>
                    <a:pt x="3257" y="4"/>
                  </a:lnTo>
                  <a:lnTo>
                    <a:pt x="3265" y="7"/>
                  </a:lnTo>
                  <a:lnTo>
                    <a:pt x="3273" y="10"/>
                  </a:lnTo>
                  <a:lnTo>
                    <a:pt x="3280" y="13"/>
                  </a:lnTo>
                  <a:lnTo>
                    <a:pt x="3288" y="16"/>
                  </a:lnTo>
                  <a:lnTo>
                    <a:pt x="3295" y="18"/>
                  </a:lnTo>
                  <a:lnTo>
                    <a:pt x="3304" y="19"/>
                  </a:lnTo>
                  <a:lnTo>
                    <a:pt x="3314" y="20"/>
                  </a:lnTo>
                  <a:lnTo>
                    <a:pt x="3324" y="18"/>
                  </a:lnTo>
                  <a:lnTo>
                    <a:pt x="3336" y="16"/>
                  </a:lnTo>
                  <a:lnTo>
                    <a:pt x="3350" y="11"/>
                  </a:lnTo>
                  <a:lnTo>
                    <a:pt x="3368" y="6"/>
                  </a:lnTo>
                  <a:lnTo>
                    <a:pt x="3382" y="2"/>
                  </a:lnTo>
                  <a:lnTo>
                    <a:pt x="3394" y="1"/>
                  </a:lnTo>
                  <a:lnTo>
                    <a:pt x="3405" y="1"/>
                  </a:lnTo>
                  <a:lnTo>
                    <a:pt x="3415" y="2"/>
                  </a:lnTo>
                  <a:lnTo>
                    <a:pt x="3423" y="5"/>
                  </a:lnTo>
                  <a:lnTo>
                    <a:pt x="3430" y="7"/>
                  </a:lnTo>
                  <a:lnTo>
                    <a:pt x="3437" y="11"/>
                  </a:lnTo>
                  <a:lnTo>
                    <a:pt x="3444" y="14"/>
                  </a:lnTo>
                  <a:lnTo>
                    <a:pt x="3450" y="17"/>
                  </a:lnTo>
                  <a:lnTo>
                    <a:pt x="3457" y="20"/>
                  </a:lnTo>
                  <a:lnTo>
                    <a:pt x="3464" y="22"/>
                  </a:lnTo>
                  <a:lnTo>
                    <a:pt x="3473" y="22"/>
                  </a:lnTo>
                  <a:lnTo>
                    <a:pt x="3482" y="20"/>
                  </a:lnTo>
                  <a:lnTo>
                    <a:pt x="3494" y="17"/>
                  </a:lnTo>
                  <a:lnTo>
                    <a:pt x="3508" y="11"/>
                  </a:lnTo>
                  <a:lnTo>
                    <a:pt x="3523" y="6"/>
                  </a:lnTo>
                  <a:lnTo>
                    <a:pt x="3537" y="3"/>
                  </a:lnTo>
                  <a:lnTo>
                    <a:pt x="3547" y="2"/>
                  </a:lnTo>
                  <a:lnTo>
                    <a:pt x="3557" y="2"/>
                  </a:lnTo>
                  <a:lnTo>
                    <a:pt x="3565" y="3"/>
                  </a:lnTo>
                  <a:lnTo>
                    <a:pt x="3573" y="5"/>
                  </a:lnTo>
                  <a:lnTo>
                    <a:pt x="3580" y="8"/>
                  </a:lnTo>
                  <a:lnTo>
                    <a:pt x="3586" y="11"/>
                  </a:lnTo>
                  <a:lnTo>
                    <a:pt x="3592" y="15"/>
                  </a:lnTo>
                  <a:lnTo>
                    <a:pt x="3599" y="17"/>
                  </a:lnTo>
                  <a:lnTo>
                    <a:pt x="3608" y="20"/>
                  </a:lnTo>
                  <a:lnTo>
                    <a:pt x="3616" y="22"/>
                  </a:lnTo>
                  <a:lnTo>
                    <a:pt x="3626" y="22"/>
                  </a:lnTo>
                  <a:lnTo>
                    <a:pt x="3638" y="19"/>
                  </a:lnTo>
                  <a:lnTo>
                    <a:pt x="3651" y="16"/>
                  </a:lnTo>
                  <a:lnTo>
                    <a:pt x="3668" y="10"/>
                  </a:lnTo>
                  <a:lnTo>
                    <a:pt x="3682" y="5"/>
                  </a:lnTo>
                  <a:lnTo>
                    <a:pt x="3694" y="3"/>
                  </a:lnTo>
                  <a:lnTo>
                    <a:pt x="3705" y="2"/>
                  </a:lnTo>
                  <a:lnTo>
                    <a:pt x="3714" y="2"/>
                  </a:lnTo>
                  <a:lnTo>
                    <a:pt x="3722" y="4"/>
                  </a:lnTo>
                  <a:lnTo>
                    <a:pt x="3731" y="7"/>
                  </a:lnTo>
                  <a:lnTo>
                    <a:pt x="3737" y="10"/>
                  </a:lnTo>
                  <a:lnTo>
                    <a:pt x="3744" y="13"/>
                  </a:lnTo>
                  <a:lnTo>
                    <a:pt x="3751" y="17"/>
                  </a:lnTo>
                  <a:lnTo>
                    <a:pt x="3758" y="20"/>
                  </a:lnTo>
                  <a:lnTo>
                    <a:pt x="3767" y="22"/>
                  </a:lnTo>
                  <a:lnTo>
                    <a:pt x="3775" y="24"/>
                  </a:lnTo>
                  <a:lnTo>
                    <a:pt x="3786" y="23"/>
                  </a:lnTo>
                  <a:lnTo>
                    <a:pt x="3797" y="22"/>
                  </a:lnTo>
                  <a:lnTo>
                    <a:pt x="3810" y="17"/>
                  </a:lnTo>
                  <a:lnTo>
                    <a:pt x="3825" y="11"/>
                  </a:lnTo>
                  <a:lnTo>
                    <a:pt x="3838" y="6"/>
                  </a:lnTo>
                  <a:lnTo>
                    <a:pt x="3850" y="3"/>
                  </a:lnTo>
                  <a:lnTo>
                    <a:pt x="3860" y="1"/>
                  </a:lnTo>
                  <a:lnTo>
                    <a:pt x="3868" y="1"/>
                  </a:lnTo>
                  <a:lnTo>
                    <a:pt x="3874" y="2"/>
                  </a:lnTo>
                  <a:lnTo>
                    <a:pt x="3879" y="3"/>
                  </a:lnTo>
                  <a:lnTo>
                    <a:pt x="3885" y="6"/>
                  </a:lnTo>
                  <a:lnTo>
                    <a:pt x="3890" y="9"/>
                  </a:lnTo>
                  <a:lnTo>
                    <a:pt x="3893" y="12"/>
                  </a:lnTo>
                  <a:lnTo>
                    <a:pt x="3898" y="16"/>
                  </a:lnTo>
                  <a:lnTo>
                    <a:pt x="3904" y="18"/>
                  </a:lnTo>
                  <a:lnTo>
                    <a:pt x="3910" y="22"/>
                  </a:lnTo>
                  <a:lnTo>
                    <a:pt x="3919" y="23"/>
                  </a:lnTo>
                  <a:lnTo>
                    <a:pt x="3927" y="25"/>
                  </a:lnTo>
                  <a:lnTo>
                    <a:pt x="3938" y="24"/>
                  </a:lnTo>
                  <a:lnTo>
                    <a:pt x="3950" y="22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0" name="Freeform 102"/>
            <p:cNvSpPr>
              <a:spLocks/>
            </p:cNvSpPr>
            <p:nvPr/>
          </p:nvSpPr>
          <p:spPr bwMode="auto">
            <a:xfrm>
              <a:off x="5140" y="1873"/>
              <a:ext cx="22" cy="196"/>
            </a:xfrm>
            <a:custGeom>
              <a:avLst/>
              <a:gdLst>
                <a:gd name="T0" fmla="*/ 21 w 22"/>
                <a:gd name="T1" fmla="*/ 0 h 196"/>
                <a:gd name="T2" fmla="*/ 0 w 22"/>
                <a:gd name="T3" fmla="*/ 0 h 196"/>
                <a:gd name="T4" fmla="*/ 0 w 22"/>
                <a:gd name="T5" fmla="*/ 195 h 196"/>
                <a:gd name="T6" fmla="*/ 21 w 22"/>
                <a:gd name="T7" fmla="*/ 195 h 196"/>
                <a:gd name="T8" fmla="*/ 21 w 22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6">
                  <a:moveTo>
                    <a:pt x="21" y="0"/>
                  </a:moveTo>
                  <a:lnTo>
                    <a:pt x="0" y="0"/>
                  </a:lnTo>
                  <a:lnTo>
                    <a:pt x="0" y="195"/>
                  </a:lnTo>
                  <a:lnTo>
                    <a:pt x="21" y="195"/>
                  </a:lnTo>
                  <a:lnTo>
                    <a:pt x="2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1" name="Freeform 103"/>
            <p:cNvSpPr>
              <a:spLocks/>
            </p:cNvSpPr>
            <p:nvPr/>
          </p:nvSpPr>
          <p:spPr bwMode="auto">
            <a:xfrm>
              <a:off x="5132" y="1873"/>
              <a:ext cx="30" cy="202"/>
            </a:xfrm>
            <a:custGeom>
              <a:avLst/>
              <a:gdLst>
                <a:gd name="T0" fmla="*/ 29 w 30"/>
                <a:gd name="T1" fmla="*/ 0 h 202"/>
                <a:gd name="T2" fmla="*/ 0 w 30"/>
                <a:gd name="T3" fmla="*/ 0 h 202"/>
                <a:gd name="T4" fmla="*/ 0 w 30"/>
                <a:gd name="T5" fmla="*/ 201 h 202"/>
                <a:gd name="T6" fmla="*/ 29 w 30"/>
                <a:gd name="T7" fmla="*/ 201 h 202"/>
                <a:gd name="T8" fmla="*/ 29 w 30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2">
                  <a:moveTo>
                    <a:pt x="29" y="0"/>
                  </a:moveTo>
                  <a:lnTo>
                    <a:pt x="0" y="0"/>
                  </a:lnTo>
                  <a:lnTo>
                    <a:pt x="0" y="201"/>
                  </a:lnTo>
                  <a:lnTo>
                    <a:pt x="29" y="201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2" name="Freeform 104"/>
            <p:cNvSpPr>
              <a:spLocks/>
            </p:cNvSpPr>
            <p:nvPr/>
          </p:nvSpPr>
          <p:spPr bwMode="auto">
            <a:xfrm>
              <a:off x="1199" y="1877"/>
              <a:ext cx="20" cy="192"/>
            </a:xfrm>
            <a:custGeom>
              <a:avLst/>
              <a:gdLst>
                <a:gd name="T0" fmla="*/ 19 w 20"/>
                <a:gd name="T1" fmla="*/ 0 h 192"/>
                <a:gd name="T2" fmla="*/ 0 w 20"/>
                <a:gd name="T3" fmla="*/ 0 h 192"/>
                <a:gd name="T4" fmla="*/ 0 w 20"/>
                <a:gd name="T5" fmla="*/ 191 h 192"/>
                <a:gd name="T6" fmla="*/ 19 w 20"/>
                <a:gd name="T7" fmla="*/ 191 h 192"/>
                <a:gd name="T8" fmla="*/ 19 w 20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2">
                  <a:moveTo>
                    <a:pt x="19" y="0"/>
                  </a:moveTo>
                  <a:lnTo>
                    <a:pt x="0" y="0"/>
                  </a:lnTo>
                  <a:lnTo>
                    <a:pt x="0" y="191"/>
                  </a:lnTo>
                  <a:lnTo>
                    <a:pt x="19" y="191"/>
                  </a:lnTo>
                  <a:lnTo>
                    <a:pt x="1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3" name="Freeform 105"/>
            <p:cNvSpPr>
              <a:spLocks/>
            </p:cNvSpPr>
            <p:nvPr/>
          </p:nvSpPr>
          <p:spPr bwMode="auto">
            <a:xfrm>
              <a:off x="1191" y="1877"/>
              <a:ext cx="28" cy="198"/>
            </a:xfrm>
            <a:custGeom>
              <a:avLst/>
              <a:gdLst>
                <a:gd name="T0" fmla="*/ 27 w 28"/>
                <a:gd name="T1" fmla="*/ 0 h 198"/>
                <a:gd name="T2" fmla="*/ 0 w 28"/>
                <a:gd name="T3" fmla="*/ 0 h 198"/>
                <a:gd name="T4" fmla="*/ 0 w 28"/>
                <a:gd name="T5" fmla="*/ 197 h 198"/>
                <a:gd name="T6" fmla="*/ 27 w 28"/>
                <a:gd name="T7" fmla="*/ 197 h 198"/>
                <a:gd name="T8" fmla="*/ 27 w 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8">
                  <a:moveTo>
                    <a:pt x="27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7" y="197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4" name="Freeform 106"/>
            <p:cNvSpPr>
              <a:spLocks/>
            </p:cNvSpPr>
            <p:nvPr/>
          </p:nvSpPr>
          <p:spPr bwMode="auto">
            <a:xfrm>
              <a:off x="1209" y="3553"/>
              <a:ext cx="2230" cy="319"/>
            </a:xfrm>
            <a:custGeom>
              <a:avLst/>
              <a:gdLst>
                <a:gd name="T0" fmla="*/ 729 w 2230"/>
                <a:gd name="T1" fmla="*/ 17 h 319"/>
                <a:gd name="T2" fmla="*/ 697 w 2230"/>
                <a:gd name="T3" fmla="*/ 32 h 319"/>
                <a:gd name="T4" fmla="*/ 727 w 2230"/>
                <a:gd name="T5" fmla="*/ 39 h 319"/>
                <a:gd name="T6" fmla="*/ 807 w 2230"/>
                <a:gd name="T7" fmla="*/ 42 h 319"/>
                <a:gd name="T8" fmla="*/ 924 w 2230"/>
                <a:gd name="T9" fmla="*/ 41 h 319"/>
                <a:gd name="T10" fmla="*/ 1063 w 2230"/>
                <a:gd name="T11" fmla="*/ 37 h 319"/>
                <a:gd name="T12" fmla="*/ 1216 w 2230"/>
                <a:gd name="T13" fmla="*/ 35 h 319"/>
                <a:gd name="T14" fmla="*/ 1365 w 2230"/>
                <a:gd name="T15" fmla="*/ 32 h 319"/>
                <a:gd name="T16" fmla="*/ 1391 w 2230"/>
                <a:gd name="T17" fmla="*/ 47 h 319"/>
                <a:gd name="T18" fmla="*/ 1408 w 2230"/>
                <a:gd name="T19" fmla="*/ 59 h 319"/>
                <a:gd name="T20" fmla="*/ 1453 w 2230"/>
                <a:gd name="T21" fmla="*/ 66 h 319"/>
                <a:gd name="T22" fmla="*/ 1524 w 2230"/>
                <a:gd name="T23" fmla="*/ 70 h 319"/>
                <a:gd name="T24" fmla="*/ 1620 w 2230"/>
                <a:gd name="T25" fmla="*/ 71 h 319"/>
                <a:gd name="T26" fmla="*/ 1735 w 2230"/>
                <a:gd name="T27" fmla="*/ 72 h 319"/>
                <a:gd name="T28" fmla="*/ 1870 w 2230"/>
                <a:gd name="T29" fmla="*/ 75 h 319"/>
                <a:gd name="T30" fmla="*/ 2020 w 2230"/>
                <a:gd name="T31" fmla="*/ 80 h 319"/>
                <a:gd name="T32" fmla="*/ 1944 w 2230"/>
                <a:gd name="T33" fmla="*/ 100 h 319"/>
                <a:gd name="T34" fmla="*/ 1831 w 2230"/>
                <a:gd name="T35" fmla="*/ 114 h 319"/>
                <a:gd name="T36" fmla="*/ 1766 w 2230"/>
                <a:gd name="T37" fmla="*/ 120 h 319"/>
                <a:gd name="T38" fmla="*/ 1753 w 2230"/>
                <a:gd name="T39" fmla="*/ 123 h 319"/>
                <a:gd name="T40" fmla="*/ 1799 w 2230"/>
                <a:gd name="T41" fmla="*/ 122 h 319"/>
                <a:gd name="T42" fmla="*/ 1893 w 2230"/>
                <a:gd name="T43" fmla="*/ 123 h 319"/>
                <a:gd name="T44" fmla="*/ 2036 w 2230"/>
                <a:gd name="T45" fmla="*/ 129 h 319"/>
                <a:gd name="T46" fmla="*/ 2229 w 2230"/>
                <a:gd name="T47" fmla="*/ 142 h 319"/>
                <a:gd name="T48" fmla="*/ 2118 w 2230"/>
                <a:gd name="T49" fmla="*/ 157 h 319"/>
                <a:gd name="T50" fmla="*/ 1986 w 2230"/>
                <a:gd name="T51" fmla="*/ 167 h 319"/>
                <a:gd name="T52" fmla="*/ 1850 w 2230"/>
                <a:gd name="T53" fmla="*/ 177 h 319"/>
                <a:gd name="T54" fmla="*/ 1726 w 2230"/>
                <a:gd name="T55" fmla="*/ 187 h 319"/>
                <a:gd name="T56" fmla="*/ 1626 w 2230"/>
                <a:gd name="T57" fmla="*/ 198 h 319"/>
                <a:gd name="T58" fmla="*/ 1565 w 2230"/>
                <a:gd name="T59" fmla="*/ 213 h 319"/>
                <a:gd name="T60" fmla="*/ 1557 w 2230"/>
                <a:gd name="T61" fmla="*/ 233 h 319"/>
                <a:gd name="T62" fmla="*/ 1621 w 2230"/>
                <a:gd name="T63" fmla="*/ 260 h 319"/>
                <a:gd name="T64" fmla="*/ 1522 w 2230"/>
                <a:gd name="T65" fmla="*/ 268 h 319"/>
                <a:gd name="T66" fmla="*/ 1403 w 2230"/>
                <a:gd name="T67" fmla="*/ 273 h 319"/>
                <a:gd name="T68" fmla="*/ 1281 w 2230"/>
                <a:gd name="T69" fmla="*/ 277 h 319"/>
                <a:gd name="T70" fmla="*/ 1172 w 2230"/>
                <a:gd name="T71" fmla="*/ 281 h 319"/>
                <a:gd name="T72" fmla="*/ 1092 w 2230"/>
                <a:gd name="T73" fmla="*/ 285 h 319"/>
                <a:gd name="T74" fmla="*/ 1062 w 2230"/>
                <a:gd name="T75" fmla="*/ 292 h 319"/>
                <a:gd name="T76" fmla="*/ 1098 w 2230"/>
                <a:gd name="T77" fmla="*/ 303 h 319"/>
                <a:gd name="T78" fmla="*/ 1218 w 2230"/>
                <a:gd name="T79" fmla="*/ 318 h 319"/>
                <a:gd name="T80" fmla="*/ 1050 w 2230"/>
                <a:gd name="T81" fmla="*/ 316 h 319"/>
                <a:gd name="T82" fmla="*/ 895 w 2230"/>
                <a:gd name="T83" fmla="*/ 312 h 319"/>
                <a:gd name="T84" fmla="*/ 747 w 2230"/>
                <a:gd name="T85" fmla="*/ 306 h 319"/>
                <a:gd name="T86" fmla="*/ 604 w 2230"/>
                <a:gd name="T87" fmla="*/ 297 h 319"/>
                <a:gd name="T88" fmla="*/ 461 w 2230"/>
                <a:gd name="T89" fmla="*/ 286 h 319"/>
                <a:gd name="T90" fmla="*/ 316 w 2230"/>
                <a:gd name="T91" fmla="*/ 272 h 319"/>
                <a:gd name="T92" fmla="*/ 162 w 2230"/>
                <a:gd name="T93" fmla="*/ 254 h 319"/>
                <a:gd name="T94" fmla="*/ 0 w 2230"/>
                <a:gd name="T95" fmla="*/ 232 h 319"/>
                <a:gd name="T96" fmla="*/ 135 w 2230"/>
                <a:gd name="T97" fmla="*/ 76 h 319"/>
                <a:gd name="T98" fmla="*/ 261 w 2230"/>
                <a:gd name="T99" fmla="*/ 65 h 319"/>
                <a:gd name="T100" fmla="*/ 341 w 2230"/>
                <a:gd name="T101" fmla="*/ 51 h 319"/>
                <a:gd name="T102" fmla="*/ 395 w 2230"/>
                <a:gd name="T103" fmla="*/ 36 h 319"/>
                <a:gd name="T104" fmla="*/ 445 w 2230"/>
                <a:gd name="T105" fmla="*/ 22 h 319"/>
                <a:gd name="T106" fmla="*/ 507 w 2230"/>
                <a:gd name="T107" fmla="*/ 10 h 319"/>
                <a:gd name="T108" fmla="*/ 604 w 2230"/>
                <a:gd name="T109" fmla="*/ 2 h 319"/>
                <a:gd name="T110" fmla="*/ 756 w 2230"/>
                <a:gd name="T11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30" h="319">
                  <a:moveTo>
                    <a:pt x="804" y="1"/>
                  </a:moveTo>
                  <a:lnTo>
                    <a:pt x="774" y="6"/>
                  </a:lnTo>
                  <a:lnTo>
                    <a:pt x="750" y="12"/>
                  </a:lnTo>
                  <a:lnTo>
                    <a:pt x="729" y="17"/>
                  </a:lnTo>
                  <a:lnTo>
                    <a:pt x="715" y="21"/>
                  </a:lnTo>
                  <a:lnTo>
                    <a:pt x="704" y="25"/>
                  </a:lnTo>
                  <a:lnTo>
                    <a:pt x="699" y="29"/>
                  </a:lnTo>
                  <a:lnTo>
                    <a:pt x="697" y="32"/>
                  </a:lnTo>
                  <a:lnTo>
                    <a:pt x="699" y="34"/>
                  </a:lnTo>
                  <a:lnTo>
                    <a:pt x="704" y="36"/>
                  </a:lnTo>
                  <a:lnTo>
                    <a:pt x="715" y="38"/>
                  </a:lnTo>
                  <a:lnTo>
                    <a:pt x="727" y="39"/>
                  </a:lnTo>
                  <a:lnTo>
                    <a:pt x="743" y="40"/>
                  </a:lnTo>
                  <a:lnTo>
                    <a:pt x="762" y="41"/>
                  </a:lnTo>
                  <a:lnTo>
                    <a:pt x="783" y="42"/>
                  </a:lnTo>
                  <a:lnTo>
                    <a:pt x="807" y="42"/>
                  </a:lnTo>
                  <a:lnTo>
                    <a:pt x="834" y="42"/>
                  </a:lnTo>
                  <a:lnTo>
                    <a:pt x="862" y="42"/>
                  </a:lnTo>
                  <a:lnTo>
                    <a:pt x="892" y="41"/>
                  </a:lnTo>
                  <a:lnTo>
                    <a:pt x="924" y="41"/>
                  </a:lnTo>
                  <a:lnTo>
                    <a:pt x="958" y="40"/>
                  </a:lnTo>
                  <a:lnTo>
                    <a:pt x="993" y="39"/>
                  </a:lnTo>
                  <a:lnTo>
                    <a:pt x="1027" y="39"/>
                  </a:lnTo>
                  <a:lnTo>
                    <a:pt x="1063" y="37"/>
                  </a:lnTo>
                  <a:lnTo>
                    <a:pt x="1102" y="37"/>
                  </a:lnTo>
                  <a:lnTo>
                    <a:pt x="1139" y="36"/>
                  </a:lnTo>
                  <a:lnTo>
                    <a:pt x="1178" y="35"/>
                  </a:lnTo>
                  <a:lnTo>
                    <a:pt x="1216" y="35"/>
                  </a:lnTo>
                  <a:lnTo>
                    <a:pt x="1253" y="33"/>
                  </a:lnTo>
                  <a:lnTo>
                    <a:pt x="1292" y="33"/>
                  </a:lnTo>
                  <a:lnTo>
                    <a:pt x="1328" y="33"/>
                  </a:lnTo>
                  <a:lnTo>
                    <a:pt x="1365" y="32"/>
                  </a:lnTo>
                  <a:lnTo>
                    <a:pt x="1400" y="32"/>
                  </a:lnTo>
                  <a:lnTo>
                    <a:pt x="1395" y="37"/>
                  </a:lnTo>
                  <a:lnTo>
                    <a:pt x="1393" y="42"/>
                  </a:lnTo>
                  <a:lnTo>
                    <a:pt x="1391" y="47"/>
                  </a:lnTo>
                  <a:lnTo>
                    <a:pt x="1393" y="50"/>
                  </a:lnTo>
                  <a:lnTo>
                    <a:pt x="1396" y="54"/>
                  </a:lnTo>
                  <a:lnTo>
                    <a:pt x="1401" y="57"/>
                  </a:lnTo>
                  <a:lnTo>
                    <a:pt x="1408" y="59"/>
                  </a:lnTo>
                  <a:lnTo>
                    <a:pt x="1417" y="62"/>
                  </a:lnTo>
                  <a:lnTo>
                    <a:pt x="1426" y="63"/>
                  </a:lnTo>
                  <a:lnTo>
                    <a:pt x="1440" y="65"/>
                  </a:lnTo>
                  <a:lnTo>
                    <a:pt x="1453" y="66"/>
                  </a:lnTo>
                  <a:lnTo>
                    <a:pt x="1468" y="67"/>
                  </a:lnTo>
                  <a:lnTo>
                    <a:pt x="1485" y="69"/>
                  </a:lnTo>
                  <a:lnTo>
                    <a:pt x="1504" y="69"/>
                  </a:lnTo>
                  <a:lnTo>
                    <a:pt x="1524" y="70"/>
                  </a:lnTo>
                  <a:lnTo>
                    <a:pt x="1546" y="70"/>
                  </a:lnTo>
                  <a:lnTo>
                    <a:pt x="1569" y="71"/>
                  </a:lnTo>
                  <a:lnTo>
                    <a:pt x="1593" y="71"/>
                  </a:lnTo>
                  <a:lnTo>
                    <a:pt x="1620" y="71"/>
                  </a:lnTo>
                  <a:lnTo>
                    <a:pt x="1646" y="71"/>
                  </a:lnTo>
                  <a:lnTo>
                    <a:pt x="1675" y="71"/>
                  </a:lnTo>
                  <a:lnTo>
                    <a:pt x="1705" y="72"/>
                  </a:lnTo>
                  <a:lnTo>
                    <a:pt x="1735" y="72"/>
                  </a:lnTo>
                  <a:lnTo>
                    <a:pt x="1768" y="73"/>
                  </a:lnTo>
                  <a:lnTo>
                    <a:pt x="1800" y="73"/>
                  </a:lnTo>
                  <a:lnTo>
                    <a:pt x="1835" y="74"/>
                  </a:lnTo>
                  <a:lnTo>
                    <a:pt x="1870" y="75"/>
                  </a:lnTo>
                  <a:lnTo>
                    <a:pt x="1906" y="76"/>
                  </a:lnTo>
                  <a:lnTo>
                    <a:pt x="1943" y="77"/>
                  </a:lnTo>
                  <a:lnTo>
                    <a:pt x="1981" y="78"/>
                  </a:lnTo>
                  <a:lnTo>
                    <a:pt x="2020" y="80"/>
                  </a:lnTo>
                  <a:lnTo>
                    <a:pt x="2060" y="82"/>
                  </a:lnTo>
                  <a:lnTo>
                    <a:pt x="2018" y="89"/>
                  </a:lnTo>
                  <a:lnTo>
                    <a:pt x="1979" y="95"/>
                  </a:lnTo>
                  <a:lnTo>
                    <a:pt x="1944" y="100"/>
                  </a:lnTo>
                  <a:lnTo>
                    <a:pt x="1911" y="104"/>
                  </a:lnTo>
                  <a:lnTo>
                    <a:pt x="1882" y="108"/>
                  </a:lnTo>
                  <a:lnTo>
                    <a:pt x="1854" y="111"/>
                  </a:lnTo>
                  <a:lnTo>
                    <a:pt x="1831" y="114"/>
                  </a:lnTo>
                  <a:lnTo>
                    <a:pt x="1810" y="116"/>
                  </a:lnTo>
                  <a:lnTo>
                    <a:pt x="1793" y="118"/>
                  </a:lnTo>
                  <a:lnTo>
                    <a:pt x="1777" y="119"/>
                  </a:lnTo>
                  <a:lnTo>
                    <a:pt x="1766" y="120"/>
                  </a:lnTo>
                  <a:lnTo>
                    <a:pt x="1758" y="122"/>
                  </a:lnTo>
                  <a:lnTo>
                    <a:pt x="1752" y="122"/>
                  </a:lnTo>
                  <a:lnTo>
                    <a:pt x="1750" y="122"/>
                  </a:lnTo>
                  <a:lnTo>
                    <a:pt x="1753" y="123"/>
                  </a:lnTo>
                  <a:lnTo>
                    <a:pt x="1760" y="122"/>
                  </a:lnTo>
                  <a:lnTo>
                    <a:pt x="1770" y="122"/>
                  </a:lnTo>
                  <a:lnTo>
                    <a:pt x="1782" y="122"/>
                  </a:lnTo>
                  <a:lnTo>
                    <a:pt x="1799" y="122"/>
                  </a:lnTo>
                  <a:lnTo>
                    <a:pt x="1817" y="122"/>
                  </a:lnTo>
                  <a:lnTo>
                    <a:pt x="1840" y="123"/>
                  </a:lnTo>
                  <a:lnTo>
                    <a:pt x="1864" y="123"/>
                  </a:lnTo>
                  <a:lnTo>
                    <a:pt x="1893" y="123"/>
                  </a:lnTo>
                  <a:lnTo>
                    <a:pt x="1924" y="124"/>
                  </a:lnTo>
                  <a:lnTo>
                    <a:pt x="1957" y="126"/>
                  </a:lnTo>
                  <a:lnTo>
                    <a:pt x="1996" y="127"/>
                  </a:lnTo>
                  <a:lnTo>
                    <a:pt x="2036" y="129"/>
                  </a:lnTo>
                  <a:lnTo>
                    <a:pt x="2079" y="131"/>
                  </a:lnTo>
                  <a:lnTo>
                    <a:pt x="2127" y="134"/>
                  </a:lnTo>
                  <a:lnTo>
                    <a:pt x="2176" y="138"/>
                  </a:lnTo>
                  <a:lnTo>
                    <a:pt x="2229" y="142"/>
                  </a:lnTo>
                  <a:lnTo>
                    <a:pt x="2204" y="146"/>
                  </a:lnTo>
                  <a:lnTo>
                    <a:pt x="2177" y="150"/>
                  </a:lnTo>
                  <a:lnTo>
                    <a:pt x="2147" y="153"/>
                  </a:lnTo>
                  <a:lnTo>
                    <a:pt x="2118" y="157"/>
                  </a:lnTo>
                  <a:lnTo>
                    <a:pt x="2086" y="159"/>
                  </a:lnTo>
                  <a:lnTo>
                    <a:pt x="2054" y="161"/>
                  </a:lnTo>
                  <a:lnTo>
                    <a:pt x="2020" y="164"/>
                  </a:lnTo>
                  <a:lnTo>
                    <a:pt x="1986" y="167"/>
                  </a:lnTo>
                  <a:lnTo>
                    <a:pt x="1953" y="170"/>
                  </a:lnTo>
                  <a:lnTo>
                    <a:pt x="1919" y="172"/>
                  </a:lnTo>
                  <a:lnTo>
                    <a:pt x="1885" y="175"/>
                  </a:lnTo>
                  <a:lnTo>
                    <a:pt x="1850" y="177"/>
                  </a:lnTo>
                  <a:lnTo>
                    <a:pt x="1818" y="179"/>
                  </a:lnTo>
                  <a:lnTo>
                    <a:pt x="1786" y="182"/>
                  </a:lnTo>
                  <a:lnTo>
                    <a:pt x="1756" y="184"/>
                  </a:lnTo>
                  <a:lnTo>
                    <a:pt x="1726" y="187"/>
                  </a:lnTo>
                  <a:lnTo>
                    <a:pt x="1697" y="189"/>
                  </a:lnTo>
                  <a:lnTo>
                    <a:pt x="1671" y="192"/>
                  </a:lnTo>
                  <a:lnTo>
                    <a:pt x="1646" y="195"/>
                  </a:lnTo>
                  <a:lnTo>
                    <a:pt x="1626" y="198"/>
                  </a:lnTo>
                  <a:lnTo>
                    <a:pt x="1605" y="201"/>
                  </a:lnTo>
                  <a:lnTo>
                    <a:pt x="1589" y="205"/>
                  </a:lnTo>
                  <a:lnTo>
                    <a:pt x="1575" y="209"/>
                  </a:lnTo>
                  <a:lnTo>
                    <a:pt x="1565" y="213"/>
                  </a:lnTo>
                  <a:lnTo>
                    <a:pt x="1557" y="217"/>
                  </a:lnTo>
                  <a:lnTo>
                    <a:pt x="1554" y="222"/>
                  </a:lnTo>
                  <a:lnTo>
                    <a:pt x="1554" y="227"/>
                  </a:lnTo>
                  <a:lnTo>
                    <a:pt x="1557" y="233"/>
                  </a:lnTo>
                  <a:lnTo>
                    <a:pt x="1567" y="239"/>
                  </a:lnTo>
                  <a:lnTo>
                    <a:pt x="1580" y="246"/>
                  </a:lnTo>
                  <a:lnTo>
                    <a:pt x="1598" y="252"/>
                  </a:lnTo>
                  <a:lnTo>
                    <a:pt x="1621" y="260"/>
                  </a:lnTo>
                  <a:lnTo>
                    <a:pt x="1599" y="262"/>
                  </a:lnTo>
                  <a:lnTo>
                    <a:pt x="1575" y="265"/>
                  </a:lnTo>
                  <a:lnTo>
                    <a:pt x="1550" y="266"/>
                  </a:lnTo>
                  <a:lnTo>
                    <a:pt x="1522" y="268"/>
                  </a:lnTo>
                  <a:lnTo>
                    <a:pt x="1495" y="270"/>
                  </a:lnTo>
                  <a:lnTo>
                    <a:pt x="1465" y="271"/>
                  </a:lnTo>
                  <a:lnTo>
                    <a:pt x="1435" y="272"/>
                  </a:lnTo>
                  <a:lnTo>
                    <a:pt x="1403" y="273"/>
                  </a:lnTo>
                  <a:lnTo>
                    <a:pt x="1372" y="274"/>
                  </a:lnTo>
                  <a:lnTo>
                    <a:pt x="1341" y="275"/>
                  </a:lnTo>
                  <a:lnTo>
                    <a:pt x="1310" y="276"/>
                  </a:lnTo>
                  <a:lnTo>
                    <a:pt x="1281" y="277"/>
                  </a:lnTo>
                  <a:lnTo>
                    <a:pt x="1251" y="278"/>
                  </a:lnTo>
                  <a:lnTo>
                    <a:pt x="1223" y="278"/>
                  </a:lnTo>
                  <a:lnTo>
                    <a:pt x="1196" y="280"/>
                  </a:lnTo>
                  <a:lnTo>
                    <a:pt x="1172" y="281"/>
                  </a:lnTo>
                  <a:lnTo>
                    <a:pt x="1148" y="281"/>
                  </a:lnTo>
                  <a:lnTo>
                    <a:pt x="1127" y="282"/>
                  </a:lnTo>
                  <a:lnTo>
                    <a:pt x="1108" y="284"/>
                  </a:lnTo>
                  <a:lnTo>
                    <a:pt x="1092" y="285"/>
                  </a:lnTo>
                  <a:lnTo>
                    <a:pt x="1080" y="286"/>
                  </a:lnTo>
                  <a:lnTo>
                    <a:pt x="1071" y="288"/>
                  </a:lnTo>
                  <a:lnTo>
                    <a:pt x="1065" y="290"/>
                  </a:lnTo>
                  <a:lnTo>
                    <a:pt x="1062" y="292"/>
                  </a:lnTo>
                  <a:lnTo>
                    <a:pt x="1065" y="294"/>
                  </a:lnTo>
                  <a:lnTo>
                    <a:pt x="1072" y="297"/>
                  </a:lnTo>
                  <a:lnTo>
                    <a:pt x="1083" y="300"/>
                  </a:lnTo>
                  <a:lnTo>
                    <a:pt x="1098" y="303"/>
                  </a:lnTo>
                  <a:lnTo>
                    <a:pt x="1120" y="306"/>
                  </a:lnTo>
                  <a:lnTo>
                    <a:pt x="1148" y="310"/>
                  </a:lnTo>
                  <a:lnTo>
                    <a:pt x="1180" y="314"/>
                  </a:lnTo>
                  <a:lnTo>
                    <a:pt x="1218" y="318"/>
                  </a:lnTo>
                  <a:lnTo>
                    <a:pt x="1175" y="318"/>
                  </a:lnTo>
                  <a:lnTo>
                    <a:pt x="1132" y="317"/>
                  </a:lnTo>
                  <a:lnTo>
                    <a:pt x="1091" y="316"/>
                  </a:lnTo>
                  <a:lnTo>
                    <a:pt x="1050" y="316"/>
                  </a:lnTo>
                  <a:lnTo>
                    <a:pt x="1011" y="315"/>
                  </a:lnTo>
                  <a:lnTo>
                    <a:pt x="971" y="314"/>
                  </a:lnTo>
                  <a:lnTo>
                    <a:pt x="934" y="313"/>
                  </a:lnTo>
                  <a:lnTo>
                    <a:pt x="895" y="312"/>
                  </a:lnTo>
                  <a:lnTo>
                    <a:pt x="858" y="311"/>
                  </a:lnTo>
                  <a:lnTo>
                    <a:pt x="821" y="309"/>
                  </a:lnTo>
                  <a:lnTo>
                    <a:pt x="783" y="308"/>
                  </a:lnTo>
                  <a:lnTo>
                    <a:pt x="747" y="306"/>
                  </a:lnTo>
                  <a:lnTo>
                    <a:pt x="711" y="304"/>
                  </a:lnTo>
                  <a:lnTo>
                    <a:pt x="675" y="302"/>
                  </a:lnTo>
                  <a:lnTo>
                    <a:pt x="639" y="300"/>
                  </a:lnTo>
                  <a:lnTo>
                    <a:pt x="604" y="297"/>
                  </a:lnTo>
                  <a:lnTo>
                    <a:pt x="568" y="295"/>
                  </a:lnTo>
                  <a:lnTo>
                    <a:pt x="534" y="292"/>
                  </a:lnTo>
                  <a:lnTo>
                    <a:pt x="497" y="289"/>
                  </a:lnTo>
                  <a:lnTo>
                    <a:pt x="461" y="286"/>
                  </a:lnTo>
                  <a:lnTo>
                    <a:pt x="425" y="284"/>
                  </a:lnTo>
                  <a:lnTo>
                    <a:pt x="389" y="280"/>
                  </a:lnTo>
                  <a:lnTo>
                    <a:pt x="353" y="276"/>
                  </a:lnTo>
                  <a:lnTo>
                    <a:pt x="316" y="272"/>
                  </a:lnTo>
                  <a:lnTo>
                    <a:pt x="279" y="268"/>
                  </a:lnTo>
                  <a:lnTo>
                    <a:pt x="240" y="263"/>
                  </a:lnTo>
                  <a:lnTo>
                    <a:pt x="202" y="259"/>
                  </a:lnTo>
                  <a:lnTo>
                    <a:pt x="162" y="254"/>
                  </a:lnTo>
                  <a:lnTo>
                    <a:pt x="124" y="249"/>
                  </a:lnTo>
                  <a:lnTo>
                    <a:pt x="83" y="243"/>
                  </a:lnTo>
                  <a:lnTo>
                    <a:pt x="42" y="238"/>
                  </a:lnTo>
                  <a:lnTo>
                    <a:pt x="0" y="232"/>
                  </a:lnTo>
                  <a:lnTo>
                    <a:pt x="0" y="82"/>
                  </a:lnTo>
                  <a:lnTo>
                    <a:pt x="49" y="81"/>
                  </a:lnTo>
                  <a:lnTo>
                    <a:pt x="94" y="78"/>
                  </a:lnTo>
                  <a:lnTo>
                    <a:pt x="135" y="76"/>
                  </a:lnTo>
                  <a:lnTo>
                    <a:pt x="172" y="74"/>
                  </a:lnTo>
                  <a:lnTo>
                    <a:pt x="204" y="71"/>
                  </a:lnTo>
                  <a:lnTo>
                    <a:pt x="234" y="68"/>
                  </a:lnTo>
                  <a:lnTo>
                    <a:pt x="261" y="65"/>
                  </a:lnTo>
                  <a:lnTo>
                    <a:pt x="284" y="62"/>
                  </a:lnTo>
                  <a:lnTo>
                    <a:pt x="305" y="58"/>
                  </a:lnTo>
                  <a:lnTo>
                    <a:pt x="324" y="55"/>
                  </a:lnTo>
                  <a:lnTo>
                    <a:pt x="341" y="51"/>
                  </a:lnTo>
                  <a:lnTo>
                    <a:pt x="356" y="47"/>
                  </a:lnTo>
                  <a:lnTo>
                    <a:pt x="370" y="43"/>
                  </a:lnTo>
                  <a:lnTo>
                    <a:pt x="383" y="40"/>
                  </a:lnTo>
                  <a:lnTo>
                    <a:pt x="395" y="36"/>
                  </a:lnTo>
                  <a:lnTo>
                    <a:pt x="407" y="32"/>
                  </a:lnTo>
                  <a:lnTo>
                    <a:pt x="419" y="29"/>
                  </a:lnTo>
                  <a:lnTo>
                    <a:pt x="431" y="25"/>
                  </a:lnTo>
                  <a:lnTo>
                    <a:pt x="445" y="22"/>
                  </a:lnTo>
                  <a:lnTo>
                    <a:pt x="458" y="19"/>
                  </a:lnTo>
                  <a:lnTo>
                    <a:pt x="473" y="16"/>
                  </a:lnTo>
                  <a:lnTo>
                    <a:pt x="489" y="13"/>
                  </a:lnTo>
                  <a:lnTo>
                    <a:pt x="507" y="10"/>
                  </a:lnTo>
                  <a:lnTo>
                    <a:pt x="528" y="8"/>
                  </a:lnTo>
                  <a:lnTo>
                    <a:pt x="550" y="6"/>
                  </a:lnTo>
                  <a:lnTo>
                    <a:pt x="576" y="4"/>
                  </a:lnTo>
                  <a:lnTo>
                    <a:pt x="604" y="2"/>
                  </a:lnTo>
                  <a:lnTo>
                    <a:pt x="636" y="1"/>
                  </a:lnTo>
                  <a:lnTo>
                    <a:pt x="672" y="1"/>
                  </a:lnTo>
                  <a:lnTo>
                    <a:pt x="711" y="0"/>
                  </a:lnTo>
                  <a:lnTo>
                    <a:pt x="756" y="0"/>
                  </a:lnTo>
                  <a:lnTo>
                    <a:pt x="804" y="1"/>
                  </a:lnTo>
                </a:path>
              </a:pathLst>
            </a:cu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5" name="Freeform 107"/>
            <p:cNvSpPr>
              <a:spLocks/>
            </p:cNvSpPr>
            <p:nvPr/>
          </p:nvSpPr>
          <p:spPr bwMode="auto">
            <a:xfrm>
              <a:off x="1203" y="3553"/>
              <a:ext cx="2236" cy="325"/>
            </a:xfrm>
            <a:custGeom>
              <a:avLst/>
              <a:gdLst>
                <a:gd name="T0" fmla="*/ 752 w 2236"/>
                <a:gd name="T1" fmla="*/ 12 h 325"/>
                <a:gd name="T2" fmla="*/ 701 w 2236"/>
                <a:gd name="T3" fmla="*/ 29 h 325"/>
                <a:gd name="T4" fmla="*/ 717 w 2236"/>
                <a:gd name="T5" fmla="*/ 39 h 325"/>
                <a:gd name="T6" fmla="*/ 786 w 2236"/>
                <a:gd name="T7" fmla="*/ 43 h 325"/>
                <a:gd name="T8" fmla="*/ 894 w 2236"/>
                <a:gd name="T9" fmla="*/ 42 h 325"/>
                <a:gd name="T10" fmla="*/ 1030 w 2236"/>
                <a:gd name="T11" fmla="*/ 40 h 325"/>
                <a:gd name="T12" fmla="*/ 1181 w 2236"/>
                <a:gd name="T13" fmla="*/ 36 h 325"/>
                <a:gd name="T14" fmla="*/ 1331 w 2236"/>
                <a:gd name="T15" fmla="*/ 34 h 325"/>
                <a:gd name="T16" fmla="*/ 1396 w 2236"/>
                <a:gd name="T17" fmla="*/ 43 h 325"/>
                <a:gd name="T18" fmla="*/ 1405 w 2236"/>
                <a:gd name="T19" fmla="*/ 58 h 325"/>
                <a:gd name="T20" fmla="*/ 1443 w 2236"/>
                <a:gd name="T21" fmla="*/ 66 h 325"/>
                <a:gd name="T22" fmla="*/ 1508 w 2236"/>
                <a:gd name="T23" fmla="*/ 70 h 325"/>
                <a:gd name="T24" fmla="*/ 1598 w 2236"/>
                <a:gd name="T25" fmla="*/ 72 h 325"/>
                <a:gd name="T26" fmla="*/ 1710 w 2236"/>
                <a:gd name="T27" fmla="*/ 73 h 325"/>
                <a:gd name="T28" fmla="*/ 1840 w 2236"/>
                <a:gd name="T29" fmla="*/ 75 h 325"/>
                <a:gd name="T30" fmla="*/ 1987 w 2236"/>
                <a:gd name="T31" fmla="*/ 79 h 325"/>
                <a:gd name="T32" fmla="*/ 1984 w 2236"/>
                <a:gd name="T33" fmla="*/ 96 h 325"/>
                <a:gd name="T34" fmla="*/ 1859 w 2236"/>
                <a:gd name="T35" fmla="*/ 113 h 325"/>
                <a:gd name="T36" fmla="*/ 1782 w 2236"/>
                <a:gd name="T37" fmla="*/ 121 h 325"/>
                <a:gd name="T38" fmla="*/ 1754 w 2236"/>
                <a:gd name="T39" fmla="*/ 124 h 325"/>
                <a:gd name="T40" fmla="*/ 1787 w 2236"/>
                <a:gd name="T41" fmla="*/ 124 h 325"/>
                <a:gd name="T42" fmla="*/ 1869 w 2236"/>
                <a:gd name="T43" fmla="*/ 125 h 325"/>
                <a:gd name="T44" fmla="*/ 2001 w 2236"/>
                <a:gd name="T45" fmla="*/ 129 h 325"/>
                <a:gd name="T46" fmla="*/ 2182 w 2236"/>
                <a:gd name="T47" fmla="*/ 140 h 325"/>
                <a:gd name="T48" fmla="*/ 2153 w 2236"/>
                <a:gd name="T49" fmla="*/ 155 h 325"/>
                <a:gd name="T50" fmla="*/ 2025 w 2236"/>
                <a:gd name="T51" fmla="*/ 168 h 325"/>
                <a:gd name="T52" fmla="*/ 1890 w 2236"/>
                <a:gd name="T53" fmla="*/ 179 h 325"/>
                <a:gd name="T54" fmla="*/ 1760 w 2236"/>
                <a:gd name="T55" fmla="*/ 188 h 325"/>
                <a:gd name="T56" fmla="*/ 1651 w 2236"/>
                <a:gd name="T57" fmla="*/ 199 h 325"/>
                <a:gd name="T58" fmla="*/ 1580 w 2236"/>
                <a:gd name="T59" fmla="*/ 213 h 325"/>
                <a:gd name="T60" fmla="*/ 1558 w 2236"/>
                <a:gd name="T61" fmla="*/ 232 h 325"/>
                <a:gd name="T62" fmla="*/ 1602 w 2236"/>
                <a:gd name="T63" fmla="*/ 257 h 325"/>
                <a:gd name="T64" fmla="*/ 1554 w 2236"/>
                <a:gd name="T65" fmla="*/ 271 h 325"/>
                <a:gd name="T66" fmla="*/ 1439 w 2236"/>
                <a:gd name="T67" fmla="*/ 277 h 325"/>
                <a:gd name="T68" fmla="*/ 1313 w 2236"/>
                <a:gd name="T69" fmla="*/ 281 h 325"/>
                <a:gd name="T70" fmla="*/ 1199 w 2236"/>
                <a:gd name="T71" fmla="*/ 285 h 325"/>
                <a:gd name="T72" fmla="*/ 1111 w 2236"/>
                <a:gd name="T73" fmla="*/ 289 h 325"/>
                <a:gd name="T74" fmla="*/ 1067 w 2236"/>
                <a:gd name="T75" fmla="*/ 296 h 325"/>
                <a:gd name="T76" fmla="*/ 1086 w 2236"/>
                <a:gd name="T77" fmla="*/ 306 h 325"/>
                <a:gd name="T78" fmla="*/ 1183 w 2236"/>
                <a:gd name="T79" fmla="*/ 320 h 325"/>
                <a:gd name="T80" fmla="*/ 1094 w 2236"/>
                <a:gd name="T81" fmla="*/ 322 h 325"/>
                <a:gd name="T82" fmla="*/ 936 w 2236"/>
                <a:gd name="T83" fmla="*/ 319 h 325"/>
                <a:gd name="T84" fmla="*/ 786 w 2236"/>
                <a:gd name="T85" fmla="*/ 314 h 325"/>
                <a:gd name="T86" fmla="*/ 641 w 2236"/>
                <a:gd name="T87" fmla="*/ 306 h 325"/>
                <a:gd name="T88" fmla="*/ 499 w 2236"/>
                <a:gd name="T89" fmla="*/ 295 h 325"/>
                <a:gd name="T90" fmla="*/ 354 w 2236"/>
                <a:gd name="T91" fmla="*/ 281 h 325"/>
                <a:gd name="T92" fmla="*/ 202 w 2236"/>
                <a:gd name="T93" fmla="*/ 264 h 325"/>
                <a:gd name="T94" fmla="*/ 42 w 2236"/>
                <a:gd name="T95" fmla="*/ 243 h 325"/>
                <a:gd name="T96" fmla="*/ 94 w 2236"/>
                <a:gd name="T97" fmla="*/ 79 h 325"/>
                <a:gd name="T98" fmla="*/ 235 w 2236"/>
                <a:gd name="T99" fmla="*/ 69 h 325"/>
                <a:gd name="T100" fmla="*/ 325 w 2236"/>
                <a:gd name="T101" fmla="*/ 56 h 325"/>
                <a:gd name="T102" fmla="*/ 384 w 2236"/>
                <a:gd name="T103" fmla="*/ 41 h 325"/>
                <a:gd name="T104" fmla="*/ 433 w 2236"/>
                <a:gd name="T105" fmla="*/ 25 h 325"/>
                <a:gd name="T106" fmla="*/ 490 w 2236"/>
                <a:gd name="T107" fmla="*/ 13 h 325"/>
                <a:gd name="T108" fmla="*/ 577 w 2236"/>
                <a:gd name="T109" fmla="*/ 4 h 325"/>
                <a:gd name="T110" fmla="*/ 713 w 2236"/>
                <a:gd name="T11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36" h="325">
                  <a:moveTo>
                    <a:pt x="806" y="1"/>
                  </a:moveTo>
                  <a:lnTo>
                    <a:pt x="806" y="1"/>
                  </a:lnTo>
                  <a:lnTo>
                    <a:pt x="776" y="6"/>
                  </a:lnTo>
                  <a:lnTo>
                    <a:pt x="752" y="12"/>
                  </a:lnTo>
                  <a:lnTo>
                    <a:pt x="731" y="17"/>
                  </a:lnTo>
                  <a:lnTo>
                    <a:pt x="717" y="21"/>
                  </a:lnTo>
                  <a:lnTo>
                    <a:pt x="706" y="25"/>
                  </a:lnTo>
                  <a:lnTo>
                    <a:pt x="701" y="29"/>
                  </a:lnTo>
                  <a:lnTo>
                    <a:pt x="699" y="33"/>
                  </a:lnTo>
                  <a:lnTo>
                    <a:pt x="701" y="35"/>
                  </a:lnTo>
                  <a:lnTo>
                    <a:pt x="706" y="37"/>
                  </a:lnTo>
                  <a:lnTo>
                    <a:pt x="717" y="39"/>
                  </a:lnTo>
                  <a:lnTo>
                    <a:pt x="729" y="40"/>
                  </a:lnTo>
                  <a:lnTo>
                    <a:pt x="745" y="41"/>
                  </a:lnTo>
                  <a:lnTo>
                    <a:pt x="764" y="42"/>
                  </a:lnTo>
                  <a:lnTo>
                    <a:pt x="786" y="43"/>
                  </a:lnTo>
                  <a:lnTo>
                    <a:pt x="810" y="43"/>
                  </a:lnTo>
                  <a:lnTo>
                    <a:pt x="836" y="43"/>
                  </a:lnTo>
                  <a:lnTo>
                    <a:pt x="864" y="43"/>
                  </a:lnTo>
                  <a:lnTo>
                    <a:pt x="894" y="42"/>
                  </a:lnTo>
                  <a:lnTo>
                    <a:pt x="927" y="42"/>
                  </a:lnTo>
                  <a:lnTo>
                    <a:pt x="960" y="41"/>
                  </a:lnTo>
                  <a:lnTo>
                    <a:pt x="995" y="40"/>
                  </a:lnTo>
                  <a:lnTo>
                    <a:pt x="1030" y="40"/>
                  </a:lnTo>
                  <a:lnTo>
                    <a:pt x="1066" y="38"/>
                  </a:lnTo>
                  <a:lnTo>
                    <a:pt x="1105" y="38"/>
                  </a:lnTo>
                  <a:lnTo>
                    <a:pt x="1142" y="37"/>
                  </a:lnTo>
                  <a:lnTo>
                    <a:pt x="1181" y="36"/>
                  </a:lnTo>
                  <a:lnTo>
                    <a:pt x="1219" y="36"/>
                  </a:lnTo>
                  <a:lnTo>
                    <a:pt x="1257" y="34"/>
                  </a:lnTo>
                  <a:lnTo>
                    <a:pt x="1295" y="34"/>
                  </a:lnTo>
                  <a:lnTo>
                    <a:pt x="1331" y="34"/>
                  </a:lnTo>
                  <a:lnTo>
                    <a:pt x="1369" y="33"/>
                  </a:lnTo>
                  <a:lnTo>
                    <a:pt x="1404" y="33"/>
                  </a:lnTo>
                  <a:lnTo>
                    <a:pt x="1399" y="38"/>
                  </a:lnTo>
                  <a:lnTo>
                    <a:pt x="1396" y="43"/>
                  </a:lnTo>
                  <a:lnTo>
                    <a:pt x="1395" y="48"/>
                  </a:lnTo>
                  <a:lnTo>
                    <a:pt x="1396" y="51"/>
                  </a:lnTo>
                  <a:lnTo>
                    <a:pt x="1400" y="55"/>
                  </a:lnTo>
                  <a:lnTo>
                    <a:pt x="1405" y="58"/>
                  </a:lnTo>
                  <a:lnTo>
                    <a:pt x="1412" y="60"/>
                  </a:lnTo>
                  <a:lnTo>
                    <a:pt x="1421" y="63"/>
                  </a:lnTo>
                  <a:lnTo>
                    <a:pt x="1430" y="64"/>
                  </a:lnTo>
                  <a:lnTo>
                    <a:pt x="1443" y="66"/>
                  </a:lnTo>
                  <a:lnTo>
                    <a:pt x="1457" y="67"/>
                  </a:lnTo>
                  <a:lnTo>
                    <a:pt x="1472" y="68"/>
                  </a:lnTo>
                  <a:lnTo>
                    <a:pt x="1489" y="70"/>
                  </a:lnTo>
                  <a:lnTo>
                    <a:pt x="1508" y="70"/>
                  </a:lnTo>
                  <a:lnTo>
                    <a:pt x="1528" y="71"/>
                  </a:lnTo>
                  <a:lnTo>
                    <a:pt x="1551" y="71"/>
                  </a:lnTo>
                  <a:lnTo>
                    <a:pt x="1574" y="72"/>
                  </a:lnTo>
                  <a:lnTo>
                    <a:pt x="1598" y="72"/>
                  </a:lnTo>
                  <a:lnTo>
                    <a:pt x="1624" y="72"/>
                  </a:lnTo>
                  <a:lnTo>
                    <a:pt x="1651" y="72"/>
                  </a:lnTo>
                  <a:lnTo>
                    <a:pt x="1680" y="72"/>
                  </a:lnTo>
                  <a:lnTo>
                    <a:pt x="1710" y="73"/>
                  </a:lnTo>
                  <a:lnTo>
                    <a:pt x="1740" y="73"/>
                  </a:lnTo>
                  <a:lnTo>
                    <a:pt x="1772" y="74"/>
                  </a:lnTo>
                  <a:lnTo>
                    <a:pt x="1805" y="74"/>
                  </a:lnTo>
                  <a:lnTo>
                    <a:pt x="1840" y="75"/>
                  </a:lnTo>
                  <a:lnTo>
                    <a:pt x="1875" y="76"/>
                  </a:lnTo>
                  <a:lnTo>
                    <a:pt x="1911" y="77"/>
                  </a:lnTo>
                  <a:lnTo>
                    <a:pt x="1948" y="78"/>
                  </a:lnTo>
                  <a:lnTo>
                    <a:pt x="1987" y="79"/>
                  </a:lnTo>
                  <a:lnTo>
                    <a:pt x="2025" y="81"/>
                  </a:lnTo>
                  <a:lnTo>
                    <a:pt x="2065" y="83"/>
                  </a:lnTo>
                  <a:lnTo>
                    <a:pt x="2023" y="90"/>
                  </a:lnTo>
                  <a:lnTo>
                    <a:pt x="1984" y="96"/>
                  </a:lnTo>
                  <a:lnTo>
                    <a:pt x="1949" y="102"/>
                  </a:lnTo>
                  <a:lnTo>
                    <a:pt x="1916" y="106"/>
                  </a:lnTo>
                  <a:lnTo>
                    <a:pt x="1887" y="110"/>
                  </a:lnTo>
                  <a:lnTo>
                    <a:pt x="1859" y="113"/>
                  </a:lnTo>
                  <a:lnTo>
                    <a:pt x="1836" y="116"/>
                  </a:lnTo>
                  <a:lnTo>
                    <a:pt x="1815" y="118"/>
                  </a:lnTo>
                  <a:lnTo>
                    <a:pt x="1798" y="120"/>
                  </a:lnTo>
                  <a:lnTo>
                    <a:pt x="1782" y="121"/>
                  </a:lnTo>
                  <a:lnTo>
                    <a:pt x="1771" y="122"/>
                  </a:lnTo>
                  <a:lnTo>
                    <a:pt x="1763" y="124"/>
                  </a:lnTo>
                  <a:lnTo>
                    <a:pt x="1757" y="124"/>
                  </a:lnTo>
                  <a:lnTo>
                    <a:pt x="1754" y="124"/>
                  </a:lnTo>
                  <a:lnTo>
                    <a:pt x="1758" y="125"/>
                  </a:lnTo>
                  <a:lnTo>
                    <a:pt x="1765" y="124"/>
                  </a:lnTo>
                  <a:lnTo>
                    <a:pt x="1775" y="124"/>
                  </a:lnTo>
                  <a:lnTo>
                    <a:pt x="1787" y="124"/>
                  </a:lnTo>
                  <a:lnTo>
                    <a:pt x="1804" y="124"/>
                  </a:lnTo>
                  <a:lnTo>
                    <a:pt x="1822" y="124"/>
                  </a:lnTo>
                  <a:lnTo>
                    <a:pt x="1845" y="125"/>
                  </a:lnTo>
                  <a:lnTo>
                    <a:pt x="1869" y="125"/>
                  </a:lnTo>
                  <a:lnTo>
                    <a:pt x="1898" y="125"/>
                  </a:lnTo>
                  <a:lnTo>
                    <a:pt x="1929" y="126"/>
                  </a:lnTo>
                  <a:lnTo>
                    <a:pt x="1963" y="128"/>
                  </a:lnTo>
                  <a:lnTo>
                    <a:pt x="2001" y="129"/>
                  </a:lnTo>
                  <a:lnTo>
                    <a:pt x="2041" y="131"/>
                  </a:lnTo>
                  <a:lnTo>
                    <a:pt x="2084" y="133"/>
                  </a:lnTo>
                  <a:lnTo>
                    <a:pt x="2133" y="136"/>
                  </a:lnTo>
                  <a:lnTo>
                    <a:pt x="2182" y="140"/>
                  </a:lnTo>
                  <a:lnTo>
                    <a:pt x="2235" y="144"/>
                  </a:lnTo>
                  <a:lnTo>
                    <a:pt x="2210" y="148"/>
                  </a:lnTo>
                  <a:lnTo>
                    <a:pt x="2183" y="152"/>
                  </a:lnTo>
                  <a:lnTo>
                    <a:pt x="2153" y="155"/>
                  </a:lnTo>
                  <a:lnTo>
                    <a:pt x="2124" y="159"/>
                  </a:lnTo>
                  <a:lnTo>
                    <a:pt x="2092" y="163"/>
                  </a:lnTo>
                  <a:lnTo>
                    <a:pt x="2059" y="165"/>
                  </a:lnTo>
                  <a:lnTo>
                    <a:pt x="2025" y="168"/>
                  </a:lnTo>
                  <a:lnTo>
                    <a:pt x="1992" y="171"/>
                  </a:lnTo>
                  <a:lnTo>
                    <a:pt x="1958" y="174"/>
                  </a:lnTo>
                  <a:lnTo>
                    <a:pt x="1924" y="176"/>
                  </a:lnTo>
                  <a:lnTo>
                    <a:pt x="1890" y="179"/>
                  </a:lnTo>
                  <a:lnTo>
                    <a:pt x="1855" y="181"/>
                  </a:lnTo>
                  <a:lnTo>
                    <a:pt x="1823" y="183"/>
                  </a:lnTo>
                  <a:lnTo>
                    <a:pt x="1790" y="186"/>
                  </a:lnTo>
                  <a:lnTo>
                    <a:pt x="1760" y="188"/>
                  </a:lnTo>
                  <a:lnTo>
                    <a:pt x="1730" y="191"/>
                  </a:lnTo>
                  <a:lnTo>
                    <a:pt x="1701" y="193"/>
                  </a:lnTo>
                  <a:lnTo>
                    <a:pt x="1676" y="196"/>
                  </a:lnTo>
                  <a:lnTo>
                    <a:pt x="1651" y="199"/>
                  </a:lnTo>
                  <a:lnTo>
                    <a:pt x="1630" y="202"/>
                  </a:lnTo>
                  <a:lnTo>
                    <a:pt x="1610" y="205"/>
                  </a:lnTo>
                  <a:lnTo>
                    <a:pt x="1593" y="209"/>
                  </a:lnTo>
                  <a:lnTo>
                    <a:pt x="1580" y="213"/>
                  </a:lnTo>
                  <a:lnTo>
                    <a:pt x="1569" y="217"/>
                  </a:lnTo>
                  <a:lnTo>
                    <a:pt x="1561" y="221"/>
                  </a:lnTo>
                  <a:lnTo>
                    <a:pt x="1558" y="226"/>
                  </a:lnTo>
                  <a:lnTo>
                    <a:pt x="1558" y="232"/>
                  </a:lnTo>
                  <a:lnTo>
                    <a:pt x="1561" y="238"/>
                  </a:lnTo>
                  <a:lnTo>
                    <a:pt x="1571" y="244"/>
                  </a:lnTo>
                  <a:lnTo>
                    <a:pt x="1584" y="251"/>
                  </a:lnTo>
                  <a:lnTo>
                    <a:pt x="1602" y="257"/>
                  </a:lnTo>
                  <a:lnTo>
                    <a:pt x="1625" y="265"/>
                  </a:lnTo>
                  <a:lnTo>
                    <a:pt x="1604" y="267"/>
                  </a:lnTo>
                  <a:lnTo>
                    <a:pt x="1580" y="270"/>
                  </a:lnTo>
                  <a:lnTo>
                    <a:pt x="1554" y="271"/>
                  </a:lnTo>
                  <a:lnTo>
                    <a:pt x="1527" y="273"/>
                  </a:lnTo>
                  <a:lnTo>
                    <a:pt x="1499" y="275"/>
                  </a:lnTo>
                  <a:lnTo>
                    <a:pt x="1469" y="276"/>
                  </a:lnTo>
                  <a:lnTo>
                    <a:pt x="1439" y="277"/>
                  </a:lnTo>
                  <a:lnTo>
                    <a:pt x="1407" y="278"/>
                  </a:lnTo>
                  <a:lnTo>
                    <a:pt x="1376" y="279"/>
                  </a:lnTo>
                  <a:lnTo>
                    <a:pt x="1345" y="280"/>
                  </a:lnTo>
                  <a:lnTo>
                    <a:pt x="1313" y="281"/>
                  </a:lnTo>
                  <a:lnTo>
                    <a:pt x="1284" y="282"/>
                  </a:lnTo>
                  <a:lnTo>
                    <a:pt x="1254" y="283"/>
                  </a:lnTo>
                  <a:lnTo>
                    <a:pt x="1227" y="283"/>
                  </a:lnTo>
                  <a:lnTo>
                    <a:pt x="1199" y="285"/>
                  </a:lnTo>
                  <a:lnTo>
                    <a:pt x="1175" y="286"/>
                  </a:lnTo>
                  <a:lnTo>
                    <a:pt x="1151" y="286"/>
                  </a:lnTo>
                  <a:lnTo>
                    <a:pt x="1130" y="287"/>
                  </a:lnTo>
                  <a:lnTo>
                    <a:pt x="1111" y="289"/>
                  </a:lnTo>
                  <a:lnTo>
                    <a:pt x="1095" y="290"/>
                  </a:lnTo>
                  <a:lnTo>
                    <a:pt x="1083" y="291"/>
                  </a:lnTo>
                  <a:lnTo>
                    <a:pt x="1074" y="294"/>
                  </a:lnTo>
                  <a:lnTo>
                    <a:pt x="1067" y="296"/>
                  </a:lnTo>
                  <a:lnTo>
                    <a:pt x="1065" y="298"/>
                  </a:lnTo>
                  <a:lnTo>
                    <a:pt x="1067" y="300"/>
                  </a:lnTo>
                  <a:lnTo>
                    <a:pt x="1075" y="303"/>
                  </a:lnTo>
                  <a:lnTo>
                    <a:pt x="1086" y="306"/>
                  </a:lnTo>
                  <a:lnTo>
                    <a:pt x="1101" y="309"/>
                  </a:lnTo>
                  <a:lnTo>
                    <a:pt x="1123" y="312"/>
                  </a:lnTo>
                  <a:lnTo>
                    <a:pt x="1151" y="316"/>
                  </a:lnTo>
                  <a:lnTo>
                    <a:pt x="1183" y="320"/>
                  </a:lnTo>
                  <a:lnTo>
                    <a:pt x="1222" y="324"/>
                  </a:lnTo>
                  <a:lnTo>
                    <a:pt x="1178" y="324"/>
                  </a:lnTo>
                  <a:lnTo>
                    <a:pt x="1135" y="323"/>
                  </a:lnTo>
                  <a:lnTo>
                    <a:pt x="1094" y="322"/>
                  </a:lnTo>
                  <a:lnTo>
                    <a:pt x="1053" y="322"/>
                  </a:lnTo>
                  <a:lnTo>
                    <a:pt x="1013" y="321"/>
                  </a:lnTo>
                  <a:lnTo>
                    <a:pt x="974" y="320"/>
                  </a:lnTo>
                  <a:lnTo>
                    <a:pt x="936" y="319"/>
                  </a:lnTo>
                  <a:lnTo>
                    <a:pt x="898" y="318"/>
                  </a:lnTo>
                  <a:lnTo>
                    <a:pt x="860" y="317"/>
                  </a:lnTo>
                  <a:lnTo>
                    <a:pt x="823" y="315"/>
                  </a:lnTo>
                  <a:lnTo>
                    <a:pt x="786" y="314"/>
                  </a:lnTo>
                  <a:lnTo>
                    <a:pt x="749" y="312"/>
                  </a:lnTo>
                  <a:lnTo>
                    <a:pt x="713" y="310"/>
                  </a:lnTo>
                  <a:lnTo>
                    <a:pt x="677" y="308"/>
                  </a:lnTo>
                  <a:lnTo>
                    <a:pt x="641" y="306"/>
                  </a:lnTo>
                  <a:lnTo>
                    <a:pt x="606" y="303"/>
                  </a:lnTo>
                  <a:lnTo>
                    <a:pt x="570" y="301"/>
                  </a:lnTo>
                  <a:lnTo>
                    <a:pt x="535" y="298"/>
                  </a:lnTo>
                  <a:lnTo>
                    <a:pt x="499" y="295"/>
                  </a:lnTo>
                  <a:lnTo>
                    <a:pt x="463" y="291"/>
                  </a:lnTo>
                  <a:lnTo>
                    <a:pt x="427" y="289"/>
                  </a:lnTo>
                  <a:lnTo>
                    <a:pt x="390" y="285"/>
                  </a:lnTo>
                  <a:lnTo>
                    <a:pt x="354" y="281"/>
                  </a:lnTo>
                  <a:lnTo>
                    <a:pt x="317" y="277"/>
                  </a:lnTo>
                  <a:lnTo>
                    <a:pt x="280" y="273"/>
                  </a:lnTo>
                  <a:lnTo>
                    <a:pt x="241" y="268"/>
                  </a:lnTo>
                  <a:lnTo>
                    <a:pt x="202" y="264"/>
                  </a:lnTo>
                  <a:lnTo>
                    <a:pt x="163" y="259"/>
                  </a:lnTo>
                  <a:lnTo>
                    <a:pt x="124" y="254"/>
                  </a:lnTo>
                  <a:lnTo>
                    <a:pt x="83" y="248"/>
                  </a:lnTo>
                  <a:lnTo>
                    <a:pt x="42" y="243"/>
                  </a:lnTo>
                  <a:lnTo>
                    <a:pt x="0" y="237"/>
                  </a:lnTo>
                  <a:lnTo>
                    <a:pt x="0" y="83"/>
                  </a:lnTo>
                  <a:lnTo>
                    <a:pt x="49" y="82"/>
                  </a:lnTo>
                  <a:lnTo>
                    <a:pt x="94" y="79"/>
                  </a:lnTo>
                  <a:lnTo>
                    <a:pt x="135" y="77"/>
                  </a:lnTo>
                  <a:lnTo>
                    <a:pt x="172" y="75"/>
                  </a:lnTo>
                  <a:lnTo>
                    <a:pt x="205" y="72"/>
                  </a:lnTo>
                  <a:lnTo>
                    <a:pt x="235" y="69"/>
                  </a:lnTo>
                  <a:lnTo>
                    <a:pt x="261" y="66"/>
                  </a:lnTo>
                  <a:lnTo>
                    <a:pt x="284" y="63"/>
                  </a:lnTo>
                  <a:lnTo>
                    <a:pt x="306" y="59"/>
                  </a:lnTo>
                  <a:lnTo>
                    <a:pt x="325" y="56"/>
                  </a:lnTo>
                  <a:lnTo>
                    <a:pt x="342" y="52"/>
                  </a:lnTo>
                  <a:lnTo>
                    <a:pt x="357" y="48"/>
                  </a:lnTo>
                  <a:lnTo>
                    <a:pt x="371" y="44"/>
                  </a:lnTo>
                  <a:lnTo>
                    <a:pt x="384" y="41"/>
                  </a:lnTo>
                  <a:lnTo>
                    <a:pt x="396" y="37"/>
                  </a:lnTo>
                  <a:lnTo>
                    <a:pt x="408" y="33"/>
                  </a:lnTo>
                  <a:lnTo>
                    <a:pt x="420" y="29"/>
                  </a:lnTo>
                  <a:lnTo>
                    <a:pt x="433" y="25"/>
                  </a:lnTo>
                  <a:lnTo>
                    <a:pt x="446" y="22"/>
                  </a:lnTo>
                  <a:lnTo>
                    <a:pt x="459" y="19"/>
                  </a:lnTo>
                  <a:lnTo>
                    <a:pt x="475" y="16"/>
                  </a:lnTo>
                  <a:lnTo>
                    <a:pt x="490" y="13"/>
                  </a:lnTo>
                  <a:lnTo>
                    <a:pt x="508" y="10"/>
                  </a:lnTo>
                  <a:lnTo>
                    <a:pt x="529" y="8"/>
                  </a:lnTo>
                  <a:lnTo>
                    <a:pt x="552" y="6"/>
                  </a:lnTo>
                  <a:lnTo>
                    <a:pt x="577" y="4"/>
                  </a:lnTo>
                  <a:lnTo>
                    <a:pt x="606" y="2"/>
                  </a:lnTo>
                  <a:lnTo>
                    <a:pt x="637" y="1"/>
                  </a:lnTo>
                  <a:lnTo>
                    <a:pt x="674" y="1"/>
                  </a:lnTo>
                  <a:lnTo>
                    <a:pt x="713" y="0"/>
                  </a:lnTo>
                  <a:lnTo>
                    <a:pt x="758" y="0"/>
                  </a:lnTo>
                  <a:lnTo>
                    <a:pt x="806" y="1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6" name="Freeform 108"/>
            <p:cNvSpPr>
              <a:spLocks/>
            </p:cNvSpPr>
            <p:nvPr/>
          </p:nvSpPr>
          <p:spPr bwMode="auto">
            <a:xfrm>
              <a:off x="1216" y="3630"/>
              <a:ext cx="921" cy="141"/>
            </a:xfrm>
            <a:custGeom>
              <a:avLst/>
              <a:gdLst>
                <a:gd name="T0" fmla="*/ 39 w 921"/>
                <a:gd name="T1" fmla="*/ 49 h 141"/>
                <a:gd name="T2" fmla="*/ 108 w 921"/>
                <a:gd name="T3" fmla="*/ 37 h 141"/>
                <a:gd name="T4" fmla="*/ 170 w 921"/>
                <a:gd name="T5" fmla="*/ 26 h 141"/>
                <a:gd name="T6" fmla="*/ 227 w 921"/>
                <a:gd name="T7" fmla="*/ 18 h 141"/>
                <a:gd name="T8" fmla="*/ 280 w 921"/>
                <a:gd name="T9" fmla="*/ 10 h 141"/>
                <a:gd name="T10" fmla="*/ 330 w 921"/>
                <a:gd name="T11" fmla="*/ 5 h 141"/>
                <a:gd name="T12" fmla="*/ 378 w 921"/>
                <a:gd name="T13" fmla="*/ 1 h 141"/>
                <a:gd name="T14" fmla="*/ 424 w 921"/>
                <a:gd name="T15" fmla="*/ 0 h 141"/>
                <a:gd name="T16" fmla="*/ 470 w 921"/>
                <a:gd name="T17" fmla="*/ 0 h 141"/>
                <a:gd name="T18" fmla="*/ 517 w 921"/>
                <a:gd name="T19" fmla="*/ 3 h 141"/>
                <a:gd name="T20" fmla="*/ 567 w 921"/>
                <a:gd name="T21" fmla="*/ 8 h 141"/>
                <a:gd name="T22" fmla="*/ 620 w 921"/>
                <a:gd name="T23" fmla="*/ 16 h 141"/>
                <a:gd name="T24" fmla="*/ 676 w 921"/>
                <a:gd name="T25" fmla="*/ 26 h 141"/>
                <a:gd name="T26" fmla="*/ 737 w 921"/>
                <a:gd name="T27" fmla="*/ 40 h 141"/>
                <a:gd name="T28" fmla="*/ 805 w 921"/>
                <a:gd name="T29" fmla="*/ 56 h 141"/>
                <a:gd name="T30" fmla="*/ 879 w 921"/>
                <a:gd name="T31" fmla="*/ 76 h 141"/>
                <a:gd name="T32" fmla="*/ 871 w 921"/>
                <a:gd name="T33" fmla="*/ 87 h 141"/>
                <a:gd name="T34" fmla="*/ 786 w 921"/>
                <a:gd name="T35" fmla="*/ 88 h 141"/>
                <a:gd name="T36" fmla="*/ 717 w 921"/>
                <a:gd name="T37" fmla="*/ 92 h 141"/>
                <a:gd name="T38" fmla="*/ 660 w 921"/>
                <a:gd name="T39" fmla="*/ 97 h 141"/>
                <a:gd name="T40" fmla="*/ 616 w 921"/>
                <a:gd name="T41" fmla="*/ 102 h 141"/>
                <a:gd name="T42" fmla="*/ 579 w 921"/>
                <a:gd name="T43" fmla="*/ 108 h 141"/>
                <a:gd name="T44" fmla="*/ 548 w 921"/>
                <a:gd name="T45" fmla="*/ 115 h 141"/>
                <a:gd name="T46" fmla="*/ 519 w 921"/>
                <a:gd name="T47" fmla="*/ 121 h 141"/>
                <a:gd name="T48" fmla="*/ 491 w 921"/>
                <a:gd name="T49" fmla="*/ 126 h 141"/>
                <a:gd name="T50" fmla="*/ 458 w 921"/>
                <a:gd name="T51" fmla="*/ 131 h 141"/>
                <a:gd name="T52" fmla="*/ 422 w 921"/>
                <a:gd name="T53" fmla="*/ 135 h 141"/>
                <a:gd name="T54" fmla="*/ 377 w 921"/>
                <a:gd name="T55" fmla="*/ 138 h 141"/>
                <a:gd name="T56" fmla="*/ 321 w 921"/>
                <a:gd name="T57" fmla="*/ 140 h 141"/>
                <a:gd name="T58" fmla="*/ 251 w 921"/>
                <a:gd name="T59" fmla="*/ 140 h 141"/>
                <a:gd name="T60" fmla="*/ 166 w 921"/>
                <a:gd name="T61" fmla="*/ 137 h 141"/>
                <a:gd name="T62" fmla="*/ 61 w 921"/>
                <a:gd name="T63" fmla="*/ 132 h 141"/>
                <a:gd name="T64" fmla="*/ 2 w 921"/>
                <a:gd name="T65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1" h="141">
                  <a:moveTo>
                    <a:pt x="2" y="55"/>
                  </a:moveTo>
                  <a:lnTo>
                    <a:pt x="39" y="49"/>
                  </a:lnTo>
                  <a:lnTo>
                    <a:pt x="74" y="43"/>
                  </a:lnTo>
                  <a:lnTo>
                    <a:pt x="108" y="37"/>
                  </a:lnTo>
                  <a:lnTo>
                    <a:pt x="140" y="31"/>
                  </a:lnTo>
                  <a:lnTo>
                    <a:pt x="170" y="26"/>
                  </a:lnTo>
                  <a:lnTo>
                    <a:pt x="199" y="22"/>
                  </a:lnTo>
                  <a:lnTo>
                    <a:pt x="227" y="18"/>
                  </a:lnTo>
                  <a:lnTo>
                    <a:pt x="254" y="14"/>
                  </a:lnTo>
                  <a:lnTo>
                    <a:pt x="280" y="10"/>
                  </a:lnTo>
                  <a:lnTo>
                    <a:pt x="305" y="8"/>
                  </a:lnTo>
                  <a:lnTo>
                    <a:pt x="330" y="5"/>
                  </a:lnTo>
                  <a:lnTo>
                    <a:pt x="353" y="2"/>
                  </a:lnTo>
                  <a:lnTo>
                    <a:pt x="378" y="1"/>
                  </a:lnTo>
                  <a:lnTo>
                    <a:pt x="401" y="0"/>
                  </a:lnTo>
                  <a:lnTo>
                    <a:pt x="424" y="0"/>
                  </a:lnTo>
                  <a:lnTo>
                    <a:pt x="447" y="0"/>
                  </a:lnTo>
                  <a:lnTo>
                    <a:pt x="470" y="0"/>
                  </a:lnTo>
                  <a:lnTo>
                    <a:pt x="493" y="1"/>
                  </a:lnTo>
                  <a:lnTo>
                    <a:pt x="517" y="3"/>
                  </a:lnTo>
                  <a:lnTo>
                    <a:pt x="542" y="5"/>
                  </a:lnTo>
                  <a:lnTo>
                    <a:pt x="567" y="8"/>
                  </a:lnTo>
                  <a:lnTo>
                    <a:pt x="592" y="12"/>
                  </a:lnTo>
                  <a:lnTo>
                    <a:pt x="620" y="16"/>
                  </a:lnTo>
                  <a:lnTo>
                    <a:pt x="647" y="20"/>
                  </a:lnTo>
                  <a:lnTo>
                    <a:pt x="676" y="26"/>
                  </a:lnTo>
                  <a:lnTo>
                    <a:pt x="706" y="32"/>
                  </a:lnTo>
                  <a:lnTo>
                    <a:pt x="737" y="40"/>
                  </a:lnTo>
                  <a:lnTo>
                    <a:pt x="770" y="48"/>
                  </a:lnTo>
                  <a:lnTo>
                    <a:pt x="805" y="56"/>
                  </a:lnTo>
                  <a:lnTo>
                    <a:pt x="841" y="65"/>
                  </a:lnTo>
                  <a:lnTo>
                    <a:pt x="879" y="76"/>
                  </a:lnTo>
                  <a:lnTo>
                    <a:pt x="920" y="87"/>
                  </a:lnTo>
                  <a:lnTo>
                    <a:pt x="871" y="87"/>
                  </a:lnTo>
                  <a:lnTo>
                    <a:pt x="827" y="88"/>
                  </a:lnTo>
                  <a:lnTo>
                    <a:pt x="786" y="88"/>
                  </a:lnTo>
                  <a:lnTo>
                    <a:pt x="749" y="90"/>
                  </a:lnTo>
                  <a:lnTo>
                    <a:pt x="717" y="92"/>
                  </a:lnTo>
                  <a:lnTo>
                    <a:pt x="687" y="94"/>
                  </a:lnTo>
                  <a:lnTo>
                    <a:pt x="660" y="97"/>
                  </a:lnTo>
                  <a:lnTo>
                    <a:pt x="638" y="99"/>
                  </a:lnTo>
                  <a:lnTo>
                    <a:pt x="616" y="102"/>
                  </a:lnTo>
                  <a:lnTo>
                    <a:pt x="597" y="105"/>
                  </a:lnTo>
                  <a:lnTo>
                    <a:pt x="579" y="108"/>
                  </a:lnTo>
                  <a:lnTo>
                    <a:pt x="562" y="111"/>
                  </a:lnTo>
                  <a:lnTo>
                    <a:pt x="548" y="115"/>
                  </a:lnTo>
                  <a:lnTo>
                    <a:pt x="534" y="117"/>
                  </a:lnTo>
                  <a:lnTo>
                    <a:pt x="519" y="121"/>
                  </a:lnTo>
                  <a:lnTo>
                    <a:pt x="505" y="123"/>
                  </a:lnTo>
                  <a:lnTo>
                    <a:pt x="491" y="126"/>
                  </a:lnTo>
                  <a:lnTo>
                    <a:pt x="475" y="129"/>
                  </a:lnTo>
                  <a:lnTo>
                    <a:pt x="458" y="131"/>
                  </a:lnTo>
                  <a:lnTo>
                    <a:pt x="441" y="133"/>
                  </a:lnTo>
                  <a:lnTo>
                    <a:pt x="422" y="135"/>
                  </a:lnTo>
                  <a:lnTo>
                    <a:pt x="401" y="137"/>
                  </a:lnTo>
                  <a:lnTo>
                    <a:pt x="377" y="138"/>
                  </a:lnTo>
                  <a:lnTo>
                    <a:pt x="351" y="140"/>
                  </a:lnTo>
                  <a:lnTo>
                    <a:pt x="321" y="140"/>
                  </a:lnTo>
                  <a:lnTo>
                    <a:pt x="288" y="140"/>
                  </a:lnTo>
                  <a:lnTo>
                    <a:pt x="251" y="140"/>
                  </a:lnTo>
                  <a:lnTo>
                    <a:pt x="211" y="139"/>
                  </a:lnTo>
                  <a:lnTo>
                    <a:pt x="166" y="137"/>
                  </a:lnTo>
                  <a:lnTo>
                    <a:pt x="116" y="135"/>
                  </a:lnTo>
                  <a:lnTo>
                    <a:pt x="61" y="132"/>
                  </a:lnTo>
                  <a:lnTo>
                    <a:pt x="0" y="129"/>
                  </a:lnTo>
                  <a:lnTo>
                    <a:pt x="2" y="55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7" name="Freeform 109"/>
            <p:cNvSpPr>
              <a:spLocks/>
            </p:cNvSpPr>
            <p:nvPr/>
          </p:nvSpPr>
          <p:spPr bwMode="auto">
            <a:xfrm>
              <a:off x="1209" y="3630"/>
              <a:ext cx="928" cy="147"/>
            </a:xfrm>
            <a:custGeom>
              <a:avLst/>
              <a:gdLst>
                <a:gd name="T0" fmla="*/ 2 w 928"/>
                <a:gd name="T1" fmla="*/ 58 h 147"/>
                <a:gd name="T2" fmla="*/ 75 w 928"/>
                <a:gd name="T3" fmla="*/ 45 h 147"/>
                <a:gd name="T4" fmla="*/ 141 w 928"/>
                <a:gd name="T5" fmla="*/ 32 h 147"/>
                <a:gd name="T6" fmla="*/ 200 w 928"/>
                <a:gd name="T7" fmla="*/ 23 h 147"/>
                <a:gd name="T8" fmla="*/ 256 w 928"/>
                <a:gd name="T9" fmla="*/ 14 h 147"/>
                <a:gd name="T10" fmla="*/ 307 w 928"/>
                <a:gd name="T11" fmla="*/ 8 h 147"/>
                <a:gd name="T12" fmla="*/ 356 w 928"/>
                <a:gd name="T13" fmla="*/ 2 h 147"/>
                <a:gd name="T14" fmla="*/ 404 w 928"/>
                <a:gd name="T15" fmla="*/ 0 h 147"/>
                <a:gd name="T16" fmla="*/ 451 w 928"/>
                <a:gd name="T17" fmla="*/ 0 h 147"/>
                <a:gd name="T18" fmla="*/ 497 w 928"/>
                <a:gd name="T19" fmla="*/ 1 h 147"/>
                <a:gd name="T20" fmla="*/ 546 w 928"/>
                <a:gd name="T21" fmla="*/ 5 h 147"/>
                <a:gd name="T22" fmla="*/ 597 w 928"/>
                <a:gd name="T23" fmla="*/ 12 h 147"/>
                <a:gd name="T24" fmla="*/ 652 w 928"/>
                <a:gd name="T25" fmla="*/ 21 h 147"/>
                <a:gd name="T26" fmla="*/ 711 w 928"/>
                <a:gd name="T27" fmla="*/ 33 h 147"/>
                <a:gd name="T28" fmla="*/ 776 w 928"/>
                <a:gd name="T29" fmla="*/ 50 h 147"/>
                <a:gd name="T30" fmla="*/ 847 w 928"/>
                <a:gd name="T31" fmla="*/ 68 h 147"/>
                <a:gd name="T32" fmla="*/ 927 w 928"/>
                <a:gd name="T33" fmla="*/ 90 h 147"/>
                <a:gd name="T34" fmla="*/ 833 w 928"/>
                <a:gd name="T35" fmla="*/ 91 h 147"/>
                <a:gd name="T36" fmla="*/ 755 w 928"/>
                <a:gd name="T37" fmla="*/ 94 h 147"/>
                <a:gd name="T38" fmla="*/ 692 w 928"/>
                <a:gd name="T39" fmla="*/ 98 h 147"/>
                <a:gd name="T40" fmla="*/ 643 w 928"/>
                <a:gd name="T41" fmla="*/ 103 h 147"/>
                <a:gd name="T42" fmla="*/ 602 w 928"/>
                <a:gd name="T43" fmla="*/ 110 h 147"/>
                <a:gd name="T44" fmla="*/ 567 w 928"/>
                <a:gd name="T45" fmla="*/ 116 h 147"/>
                <a:gd name="T46" fmla="*/ 538 w 928"/>
                <a:gd name="T47" fmla="*/ 122 h 147"/>
                <a:gd name="T48" fmla="*/ 509 w 928"/>
                <a:gd name="T49" fmla="*/ 129 h 147"/>
                <a:gd name="T50" fmla="*/ 479 w 928"/>
                <a:gd name="T51" fmla="*/ 135 h 147"/>
                <a:gd name="T52" fmla="*/ 445 w 928"/>
                <a:gd name="T53" fmla="*/ 139 h 147"/>
                <a:gd name="T54" fmla="*/ 404 w 928"/>
                <a:gd name="T55" fmla="*/ 143 h 147"/>
                <a:gd name="T56" fmla="*/ 353 w 928"/>
                <a:gd name="T57" fmla="*/ 146 h 147"/>
                <a:gd name="T58" fmla="*/ 291 w 928"/>
                <a:gd name="T59" fmla="*/ 146 h 147"/>
                <a:gd name="T60" fmla="*/ 212 w 928"/>
                <a:gd name="T61" fmla="*/ 145 h 147"/>
                <a:gd name="T62" fmla="*/ 117 w 928"/>
                <a:gd name="T63" fmla="*/ 141 h 147"/>
                <a:gd name="T64" fmla="*/ 0 w 928"/>
                <a:gd name="T65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8" h="147">
                  <a:moveTo>
                    <a:pt x="2" y="58"/>
                  </a:moveTo>
                  <a:lnTo>
                    <a:pt x="2" y="58"/>
                  </a:lnTo>
                  <a:lnTo>
                    <a:pt x="40" y="51"/>
                  </a:lnTo>
                  <a:lnTo>
                    <a:pt x="75" y="45"/>
                  </a:lnTo>
                  <a:lnTo>
                    <a:pt x="108" y="39"/>
                  </a:lnTo>
                  <a:lnTo>
                    <a:pt x="141" y="32"/>
                  </a:lnTo>
                  <a:lnTo>
                    <a:pt x="171" y="27"/>
                  </a:lnTo>
                  <a:lnTo>
                    <a:pt x="200" y="23"/>
                  </a:lnTo>
                  <a:lnTo>
                    <a:pt x="229" y="18"/>
                  </a:lnTo>
                  <a:lnTo>
                    <a:pt x="256" y="14"/>
                  </a:lnTo>
                  <a:lnTo>
                    <a:pt x="282" y="10"/>
                  </a:lnTo>
                  <a:lnTo>
                    <a:pt x="307" y="8"/>
                  </a:lnTo>
                  <a:lnTo>
                    <a:pt x="333" y="5"/>
                  </a:lnTo>
                  <a:lnTo>
                    <a:pt x="356" y="2"/>
                  </a:lnTo>
                  <a:lnTo>
                    <a:pt x="381" y="1"/>
                  </a:lnTo>
                  <a:lnTo>
                    <a:pt x="404" y="0"/>
                  </a:lnTo>
                  <a:lnTo>
                    <a:pt x="427" y="0"/>
                  </a:lnTo>
                  <a:lnTo>
                    <a:pt x="451" y="0"/>
                  </a:lnTo>
                  <a:lnTo>
                    <a:pt x="474" y="0"/>
                  </a:lnTo>
                  <a:lnTo>
                    <a:pt x="497" y="1"/>
                  </a:lnTo>
                  <a:lnTo>
                    <a:pt x="521" y="3"/>
                  </a:lnTo>
                  <a:lnTo>
                    <a:pt x="546" y="5"/>
                  </a:lnTo>
                  <a:lnTo>
                    <a:pt x="571" y="8"/>
                  </a:lnTo>
                  <a:lnTo>
                    <a:pt x="597" y="12"/>
                  </a:lnTo>
                  <a:lnTo>
                    <a:pt x="624" y="16"/>
                  </a:lnTo>
                  <a:lnTo>
                    <a:pt x="652" y="21"/>
                  </a:lnTo>
                  <a:lnTo>
                    <a:pt x="681" y="27"/>
                  </a:lnTo>
                  <a:lnTo>
                    <a:pt x="711" y="33"/>
                  </a:lnTo>
                  <a:lnTo>
                    <a:pt x="743" y="42"/>
                  </a:lnTo>
                  <a:lnTo>
                    <a:pt x="776" y="50"/>
                  </a:lnTo>
                  <a:lnTo>
                    <a:pt x="811" y="59"/>
                  </a:lnTo>
                  <a:lnTo>
                    <a:pt x="847" y="68"/>
                  </a:lnTo>
                  <a:lnTo>
                    <a:pt x="886" y="79"/>
                  </a:lnTo>
                  <a:lnTo>
                    <a:pt x="927" y="90"/>
                  </a:lnTo>
                  <a:lnTo>
                    <a:pt x="878" y="90"/>
                  </a:lnTo>
                  <a:lnTo>
                    <a:pt x="833" y="91"/>
                  </a:lnTo>
                  <a:lnTo>
                    <a:pt x="792" y="92"/>
                  </a:lnTo>
                  <a:lnTo>
                    <a:pt x="755" y="94"/>
                  </a:lnTo>
                  <a:lnTo>
                    <a:pt x="722" y="96"/>
                  </a:lnTo>
                  <a:lnTo>
                    <a:pt x="692" y="98"/>
                  </a:lnTo>
                  <a:lnTo>
                    <a:pt x="665" y="101"/>
                  </a:lnTo>
                  <a:lnTo>
                    <a:pt x="643" y="103"/>
                  </a:lnTo>
                  <a:lnTo>
                    <a:pt x="621" y="106"/>
                  </a:lnTo>
                  <a:lnTo>
                    <a:pt x="602" y="110"/>
                  </a:lnTo>
                  <a:lnTo>
                    <a:pt x="583" y="113"/>
                  </a:lnTo>
                  <a:lnTo>
                    <a:pt x="567" y="116"/>
                  </a:lnTo>
                  <a:lnTo>
                    <a:pt x="552" y="120"/>
                  </a:lnTo>
                  <a:lnTo>
                    <a:pt x="538" y="122"/>
                  </a:lnTo>
                  <a:lnTo>
                    <a:pt x="523" y="126"/>
                  </a:lnTo>
                  <a:lnTo>
                    <a:pt x="509" y="129"/>
                  </a:lnTo>
                  <a:lnTo>
                    <a:pt x="494" y="132"/>
                  </a:lnTo>
                  <a:lnTo>
                    <a:pt x="479" y="135"/>
                  </a:lnTo>
                  <a:lnTo>
                    <a:pt x="462" y="137"/>
                  </a:lnTo>
                  <a:lnTo>
                    <a:pt x="445" y="139"/>
                  </a:lnTo>
                  <a:lnTo>
                    <a:pt x="426" y="141"/>
                  </a:lnTo>
                  <a:lnTo>
                    <a:pt x="404" y="143"/>
                  </a:lnTo>
                  <a:lnTo>
                    <a:pt x="380" y="144"/>
                  </a:lnTo>
                  <a:lnTo>
                    <a:pt x="353" y="146"/>
                  </a:lnTo>
                  <a:lnTo>
                    <a:pt x="323" y="146"/>
                  </a:lnTo>
                  <a:lnTo>
                    <a:pt x="291" y="146"/>
                  </a:lnTo>
                  <a:lnTo>
                    <a:pt x="253" y="146"/>
                  </a:lnTo>
                  <a:lnTo>
                    <a:pt x="212" y="145"/>
                  </a:lnTo>
                  <a:lnTo>
                    <a:pt x="168" y="143"/>
                  </a:lnTo>
                  <a:lnTo>
                    <a:pt x="117" y="141"/>
                  </a:lnTo>
                  <a:lnTo>
                    <a:pt x="61" y="138"/>
                  </a:lnTo>
                  <a:lnTo>
                    <a:pt x="0" y="135"/>
                  </a:lnTo>
                  <a:lnTo>
                    <a:pt x="2" y="58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8" name="Freeform 110"/>
            <p:cNvSpPr>
              <a:spLocks/>
            </p:cNvSpPr>
            <p:nvPr/>
          </p:nvSpPr>
          <p:spPr bwMode="auto">
            <a:xfrm>
              <a:off x="1120" y="3546"/>
              <a:ext cx="75" cy="332"/>
            </a:xfrm>
            <a:custGeom>
              <a:avLst/>
              <a:gdLst>
                <a:gd name="T0" fmla="*/ 0 w 75"/>
                <a:gd name="T1" fmla="*/ 0 h 332"/>
                <a:gd name="T2" fmla="*/ 74 w 75"/>
                <a:gd name="T3" fmla="*/ 0 h 332"/>
                <a:gd name="T4" fmla="*/ 74 w 75"/>
                <a:gd name="T5" fmla="*/ 331 h 332"/>
                <a:gd name="T6" fmla="*/ 0 w 75"/>
                <a:gd name="T7" fmla="*/ 331 h 332"/>
                <a:gd name="T8" fmla="*/ 0 w 75"/>
                <a:gd name="T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2">
                  <a:moveTo>
                    <a:pt x="0" y="0"/>
                  </a:moveTo>
                  <a:lnTo>
                    <a:pt x="74" y="0"/>
                  </a:lnTo>
                  <a:lnTo>
                    <a:pt x="74" y="331"/>
                  </a:lnTo>
                  <a:lnTo>
                    <a:pt x="0" y="33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19" name="Freeform 111"/>
            <p:cNvSpPr>
              <a:spLocks/>
            </p:cNvSpPr>
            <p:nvPr/>
          </p:nvSpPr>
          <p:spPr bwMode="auto">
            <a:xfrm>
              <a:off x="908" y="3611"/>
              <a:ext cx="213" cy="194"/>
            </a:xfrm>
            <a:custGeom>
              <a:avLst/>
              <a:gdLst>
                <a:gd name="T0" fmla="*/ 212 w 213"/>
                <a:gd name="T1" fmla="*/ 0 h 194"/>
                <a:gd name="T2" fmla="*/ 0 w 213"/>
                <a:gd name="T3" fmla="*/ 0 h 194"/>
                <a:gd name="T4" fmla="*/ 0 w 213"/>
                <a:gd name="T5" fmla="*/ 193 h 194"/>
                <a:gd name="T6" fmla="*/ 212 w 213"/>
                <a:gd name="T7" fmla="*/ 193 h 194"/>
                <a:gd name="T8" fmla="*/ 212 w 213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94">
                  <a:moveTo>
                    <a:pt x="212" y="0"/>
                  </a:moveTo>
                  <a:lnTo>
                    <a:pt x="0" y="0"/>
                  </a:lnTo>
                  <a:lnTo>
                    <a:pt x="0" y="193"/>
                  </a:lnTo>
                  <a:lnTo>
                    <a:pt x="212" y="193"/>
                  </a:lnTo>
                  <a:lnTo>
                    <a:pt x="21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0" name="Freeform 112"/>
            <p:cNvSpPr>
              <a:spLocks/>
            </p:cNvSpPr>
            <p:nvPr/>
          </p:nvSpPr>
          <p:spPr bwMode="auto">
            <a:xfrm>
              <a:off x="672" y="3551"/>
              <a:ext cx="381" cy="11"/>
            </a:xfrm>
            <a:custGeom>
              <a:avLst/>
              <a:gdLst>
                <a:gd name="T0" fmla="*/ 380 w 381"/>
                <a:gd name="T1" fmla="*/ 5 h 11"/>
                <a:gd name="T2" fmla="*/ 380 w 381"/>
                <a:gd name="T3" fmla="*/ 0 h 11"/>
                <a:gd name="T4" fmla="*/ 0 w 381"/>
                <a:gd name="T5" fmla="*/ 0 h 11"/>
                <a:gd name="T6" fmla="*/ 0 w 381"/>
                <a:gd name="T7" fmla="*/ 10 h 11"/>
                <a:gd name="T8" fmla="*/ 380 w 381"/>
                <a:gd name="T9" fmla="*/ 10 h 11"/>
                <a:gd name="T10" fmla="*/ 380 w 381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11">
                  <a:moveTo>
                    <a:pt x="380" y="5"/>
                  </a:moveTo>
                  <a:lnTo>
                    <a:pt x="38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80" y="10"/>
                  </a:lnTo>
                  <a:lnTo>
                    <a:pt x="380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1" name="Freeform 113"/>
            <p:cNvSpPr>
              <a:spLocks/>
            </p:cNvSpPr>
            <p:nvPr/>
          </p:nvSpPr>
          <p:spPr bwMode="auto">
            <a:xfrm>
              <a:off x="1006" y="3531"/>
              <a:ext cx="100" cy="53"/>
            </a:xfrm>
            <a:custGeom>
              <a:avLst/>
              <a:gdLst>
                <a:gd name="T0" fmla="*/ 50 w 100"/>
                <a:gd name="T1" fmla="*/ 26 h 53"/>
                <a:gd name="T2" fmla="*/ 0 w 100"/>
                <a:gd name="T3" fmla="*/ 0 h 53"/>
                <a:gd name="T4" fmla="*/ 50 w 100"/>
                <a:gd name="T5" fmla="*/ 0 h 53"/>
                <a:gd name="T6" fmla="*/ 99 w 100"/>
                <a:gd name="T7" fmla="*/ 26 h 53"/>
                <a:gd name="T8" fmla="*/ 50 w 100"/>
                <a:gd name="T9" fmla="*/ 52 h 53"/>
                <a:gd name="T10" fmla="*/ 0 w 100"/>
                <a:gd name="T11" fmla="*/ 52 h 53"/>
                <a:gd name="T12" fmla="*/ 0 w 100"/>
                <a:gd name="T13" fmla="*/ 26 h 53"/>
                <a:gd name="T14" fmla="*/ 0 w 100"/>
                <a:gd name="T15" fmla="*/ 0 h 53"/>
                <a:gd name="T16" fmla="*/ 50 w 100"/>
                <a:gd name="T1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53">
                  <a:moveTo>
                    <a:pt x="50" y="26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99" y="26"/>
                  </a:lnTo>
                  <a:lnTo>
                    <a:pt x="50" y="52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5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2" name="Freeform 114"/>
            <p:cNvSpPr>
              <a:spLocks/>
            </p:cNvSpPr>
            <p:nvPr/>
          </p:nvSpPr>
          <p:spPr bwMode="auto">
            <a:xfrm>
              <a:off x="4291" y="363"/>
              <a:ext cx="377" cy="11"/>
            </a:xfrm>
            <a:custGeom>
              <a:avLst/>
              <a:gdLst>
                <a:gd name="T0" fmla="*/ 376 w 377"/>
                <a:gd name="T1" fmla="*/ 5 h 11"/>
                <a:gd name="T2" fmla="*/ 376 w 377"/>
                <a:gd name="T3" fmla="*/ 0 h 11"/>
                <a:gd name="T4" fmla="*/ 0 w 377"/>
                <a:gd name="T5" fmla="*/ 0 h 11"/>
                <a:gd name="T6" fmla="*/ 0 w 377"/>
                <a:gd name="T7" fmla="*/ 10 h 11"/>
                <a:gd name="T8" fmla="*/ 376 w 377"/>
                <a:gd name="T9" fmla="*/ 10 h 11"/>
                <a:gd name="T10" fmla="*/ 376 w 377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11">
                  <a:moveTo>
                    <a:pt x="376" y="5"/>
                  </a:moveTo>
                  <a:lnTo>
                    <a:pt x="37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76" y="10"/>
                  </a:lnTo>
                  <a:lnTo>
                    <a:pt x="376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3" name="Freeform 115"/>
            <p:cNvSpPr>
              <a:spLocks/>
            </p:cNvSpPr>
            <p:nvPr/>
          </p:nvSpPr>
          <p:spPr bwMode="auto">
            <a:xfrm>
              <a:off x="4622" y="342"/>
              <a:ext cx="102" cy="53"/>
            </a:xfrm>
            <a:custGeom>
              <a:avLst/>
              <a:gdLst>
                <a:gd name="T0" fmla="*/ 50 w 102"/>
                <a:gd name="T1" fmla="*/ 26 h 53"/>
                <a:gd name="T2" fmla="*/ 0 w 102"/>
                <a:gd name="T3" fmla="*/ 0 h 53"/>
                <a:gd name="T4" fmla="*/ 50 w 102"/>
                <a:gd name="T5" fmla="*/ 0 h 53"/>
                <a:gd name="T6" fmla="*/ 101 w 102"/>
                <a:gd name="T7" fmla="*/ 26 h 53"/>
                <a:gd name="T8" fmla="*/ 50 w 102"/>
                <a:gd name="T9" fmla="*/ 52 h 53"/>
                <a:gd name="T10" fmla="*/ 0 w 102"/>
                <a:gd name="T11" fmla="*/ 52 h 53"/>
                <a:gd name="T12" fmla="*/ 0 w 102"/>
                <a:gd name="T13" fmla="*/ 26 h 53"/>
                <a:gd name="T14" fmla="*/ 0 w 102"/>
                <a:gd name="T15" fmla="*/ 0 h 53"/>
                <a:gd name="T16" fmla="*/ 50 w 102"/>
                <a:gd name="T17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53">
                  <a:moveTo>
                    <a:pt x="50" y="26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101" y="26"/>
                  </a:lnTo>
                  <a:lnTo>
                    <a:pt x="50" y="52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5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4" name="Freeform 116"/>
            <p:cNvSpPr>
              <a:spLocks/>
            </p:cNvSpPr>
            <p:nvPr/>
          </p:nvSpPr>
          <p:spPr bwMode="auto">
            <a:xfrm>
              <a:off x="507" y="3698"/>
              <a:ext cx="380" cy="11"/>
            </a:xfrm>
            <a:custGeom>
              <a:avLst/>
              <a:gdLst>
                <a:gd name="T0" fmla="*/ 379 w 380"/>
                <a:gd name="T1" fmla="*/ 5 h 11"/>
                <a:gd name="T2" fmla="*/ 379 w 380"/>
                <a:gd name="T3" fmla="*/ 0 h 11"/>
                <a:gd name="T4" fmla="*/ 0 w 380"/>
                <a:gd name="T5" fmla="*/ 0 h 11"/>
                <a:gd name="T6" fmla="*/ 0 w 380"/>
                <a:gd name="T7" fmla="*/ 10 h 11"/>
                <a:gd name="T8" fmla="*/ 379 w 380"/>
                <a:gd name="T9" fmla="*/ 10 h 11"/>
                <a:gd name="T10" fmla="*/ 379 w 380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" h="11">
                  <a:moveTo>
                    <a:pt x="379" y="5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79" y="10"/>
                  </a:lnTo>
                  <a:lnTo>
                    <a:pt x="379" y="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5" name="Freeform 117"/>
            <p:cNvSpPr>
              <a:spLocks/>
            </p:cNvSpPr>
            <p:nvPr/>
          </p:nvSpPr>
          <p:spPr bwMode="auto">
            <a:xfrm>
              <a:off x="840" y="3677"/>
              <a:ext cx="99" cy="54"/>
            </a:xfrm>
            <a:custGeom>
              <a:avLst/>
              <a:gdLst>
                <a:gd name="T0" fmla="*/ 48 w 99"/>
                <a:gd name="T1" fmla="*/ 27 h 54"/>
                <a:gd name="T2" fmla="*/ 0 w 99"/>
                <a:gd name="T3" fmla="*/ 0 h 54"/>
                <a:gd name="T4" fmla="*/ 48 w 99"/>
                <a:gd name="T5" fmla="*/ 0 h 54"/>
                <a:gd name="T6" fmla="*/ 98 w 99"/>
                <a:gd name="T7" fmla="*/ 27 h 54"/>
                <a:gd name="T8" fmla="*/ 48 w 99"/>
                <a:gd name="T9" fmla="*/ 53 h 54"/>
                <a:gd name="T10" fmla="*/ 0 w 99"/>
                <a:gd name="T11" fmla="*/ 53 h 54"/>
                <a:gd name="T12" fmla="*/ 0 w 99"/>
                <a:gd name="T13" fmla="*/ 27 h 54"/>
                <a:gd name="T14" fmla="*/ 0 w 99"/>
                <a:gd name="T15" fmla="*/ 0 h 54"/>
                <a:gd name="T16" fmla="*/ 48 w 99"/>
                <a:gd name="T17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48" y="27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98" y="27"/>
                  </a:lnTo>
                  <a:lnTo>
                    <a:pt x="48" y="53"/>
                  </a:lnTo>
                  <a:lnTo>
                    <a:pt x="0" y="5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48" y="2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6" name="Freeform 118"/>
            <p:cNvSpPr>
              <a:spLocks/>
            </p:cNvSpPr>
            <p:nvPr/>
          </p:nvSpPr>
          <p:spPr bwMode="auto">
            <a:xfrm>
              <a:off x="134" y="3654"/>
              <a:ext cx="58" cy="89"/>
            </a:xfrm>
            <a:custGeom>
              <a:avLst/>
              <a:gdLst>
                <a:gd name="T0" fmla="*/ 0 w 58"/>
                <a:gd name="T1" fmla="*/ 88 h 89"/>
                <a:gd name="T2" fmla="*/ 0 w 58"/>
                <a:gd name="T3" fmla="*/ 0 h 89"/>
                <a:gd name="T4" fmla="*/ 57 w 58"/>
                <a:gd name="T5" fmla="*/ 0 h 89"/>
                <a:gd name="T6" fmla="*/ 57 w 58"/>
                <a:gd name="T7" fmla="*/ 9 h 89"/>
                <a:gd name="T8" fmla="*/ 12 w 58"/>
                <a:gd name="T9" fmla="*/ 9 h 89"/>
                <a:gd name="T10" fmla="*/ 12 w 58"/>
                <a:gd name="T11" fmla="*/ 37 h 89"/>
                <a:gd name="T12" fmla="*/ 51 w 58"/>
                <a:gd name="T13" fmla="*/ 37 h 89"/>
                <a:gd name="T14" fmla="*/ 51 w 58"/>
                <a:gd name="T15" fmla="*/ 47 h 89"/>
                <a:gd name="T16" fmla="*/ 12 w 58"/>
                <a:gd name="T17" fmla="*/ 47 h 89"/>
                <a:gd name="T18" fmla="*/ 12 w 58"/>
                <a:gd name="T19" fmla="*/ 88 h 89"/>
                <a:gd name="T20" fmla="*/ 0 w 58"/>
                <a:gd name="T21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89">
                  <a:moveTo>
                    <a:pt x="0" y="88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9"/>
                  </a:lnTo>
                  <a:lnTo>
                    <a:pt x="12" y="9"/>
                  </a:lnTo>
                  <a:lnTo>
                    <a:pt x="12" y="37"/>
                  </a:lnTo>
                  <a:lnTo>
                    <a:pt x="51" y="37"/>
                  </a:lnTo>
                  <a:lnTo>
                    <a:pt x="51" y="47"/>
                  </a:lnTo>
                  <a:lnTo>
                    <a:pt x="12" y="47"/>
                  </a:lnTo>
                  <a:lnTo>
                    <a:pt x="12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7" name="Freeform 119"/>
            <p:cNvSpPr>
              <a:spLocks/>
            </p:cNvSpPr>
            <p:nvPr/>
          </p:nvSpPr>
          <p:spPr bwMode="auto">
            <a:xfrm>
              <a:off x="215" y="3654"/>
              <a:ext cx="69" cy="91"/>
            </a:xfrm>
            <a:custGeom>
              <a:avLst/>
              <a:gdLst>
                <a:gd name="T0" fmla="*/ 68 w 69"/>
                <a:gd name="T1" fmla="*/ 0 h 91"/>
                <a:gd name="T2" fmla="*/ 68 w 69"/>
                <a:gd name="T3" fmla="*/ 55 h 91"/>
                <a:gd name="T4" fmla="*/ 68 w 69"/>
                <a:gd name="T5" fmla="*/ 61 h 91"/>
                <a:gd name="T6" fmla="*/ 67 w 69"/>
                <a:gd name="T7" fmla="*/ 66 h 91"/>
                <a:gd name="T8" fmla="*/ 66 w 69"/>
                <a:gd name="T9" fmla="*/ 70 h 91"/>
                <a:gd name="T10" fmla="*/ 64 w 69"/>
                <a:gd name="T11" fmla="*/ 76 h 91"/>
                <a:gd name="T12" fmla="*/ 58 w 69"/>
                <a:gd name="T13" fmla="*/ 82 h 91"/>
                <a:gd name="T14" fmla="*/ 53 w 69"/>
                <a:gd name="T15" fmla="*/ 86 h 91"/>
                <a:gd name="T16" fmla="*/ 48 w 69"/>
                <a:gd name="T17" fmla="*/ 88 h 91"/>
                <a:gd name="T18" fmla="*/ 43 w 69"/>
                <a:gd name="T19" fmla="*/ 89 h 91"/>
                <a:gd name="T20" fmla="*/ 37 w 69"/>
                <a:gd name="T21" fmla="*/ 90 h 91"/>
                <a:gd name="T22" fmla="*/ 32 w 69"/>
                <a:gd name="T23" fmla="*/ 90 h 91"/>
                <a:gd name="T24" fmla="*/ 26 w 69"/>
                <a:gd name="T25" fmla="*/ 89 h 91"/>
                <a:gd name="T26" fmla="*/ 21 w 69"/>
                <a:gd name="T27" fmla="*/ 88 h 91"/>
                <a:gd name="T28" fmla="*/ 16 w 69"/>
                <a:gd name="T29" fmla="*/ 87 h 91"/>
                <a:gd name="T30" fmla="*/ 11 w 69"/>
                <a:gd name="T31" fmla="*/ 83 h 91"/>
                <a:gd name="T32" fmla="*/ 5 w 69"/>
                <a:gd name="T33" fmla="*/ 78 h 91"/>
                <a:gd name="T34" fmla="*/ 3 w 69"/>
                <a:gd name="T35" fmla="*/ 72 h 91"/>
                <a:gd name="T36" fmla="*/ 1 w 69"/>
                <a:gd name="T37" fmla="*/ 66 h 91"/>
                <a:gd name="T38" fmla="*/ 1 w 69"/>
                <a:gd name="T39" fmla="*/ 61 h 91"/>
                <a:gd name="T40" fmla="*/ 0 w 69"/>
                <a:gd name="T41" fmla="*/ 55 h 91"/>
                <a:gd name="T42" fmla="*/ 0 w 69"/>
                <a:gd name="T43" fmla="*/ 0 h 91"/>
                <a:gd name="T44" fmla="*/ 12 w 69"/>
                <a:gd name="T45" fmla="*/ 51 h 91"/>
                <a:gd name="T46" fmla="*/ 12 w 69"/>
                <a:gd name="T47" fmla="*/ 57 h 91"/>
                <a:gd name="T48" fmla="*/ 12 w 69"/>
                <a:gd name="T49" fmla="*/ 62 h 91"/>
                <a:gd name="T50" fmla="*/ 13 w 69"/>
                <a:gd name="T51" fmla="*/ 65 h 91"/>
                <a:gd name="T52" fmla="*/ 14 w 69"/>
                <a:gd name="T53" fmla="*/ 68 h 91"/>
                <a:gd name="T54" fmla="*/ 16 w 69"/>
                <a:gd name="T55" fmla="*/ 73 h 91"/>
                <a:gd name="T56" fmla="*/ 21 w 69"/>
                <a:gd name="T57" fmla="*/ 77 h 91"/>
                <a:gd name="T58" fmla="*/ 26 w 69"/>
                <a:gd name="T59" fmla="*/ 78 h 91"/>
                <a:gd name="T60" fmla="*/ 34 w 69"/>
                <a:gd name="T61" fmla="*/ 79 h 91"/>
                <a:gd name="T62" fmla="*/ 45 w 69"/>
                <a:gd name="T63" fmla="*/ 77 h 91"/>
                <a:gd name="T64" fmla="*/ 50 w 69"/>
                <a:gd name="T65" fmla="*/ 74 h 91"/>
                <a:gd name="T66" fmla="*/ 54 w 69"/>
                <a:gd name="T67" fmla="*/ 70 h 91"/>
                <a:gd name="T68" fmla="*/ 55 w 69"/>
                <a:gd name="T69" fmla="*/ 65 h 91"/>
                <a:gd name="T70" fmla="*/ 56 w 69"/>
                <a:gd name="T71" fmla="*/ 59 h 91"/>
                <a:gd name="T72" fmla="*/ 57 w 69"/>
                <a:gd name="T73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91">
                  <a:moveTo>
                    <a:pt x="57" y="0"/>
                  </a:moveTo>
                  <a:lnTo>
                    <a:pt x="68" y="0"/>
                  </a:lnTo>
                  <a:lnTo>
                    <a:pt x="68" y="51"/>
                  </a:lnTo>
                  <a:lnTo>
                    <a:pt x="68" y="55"/>
                  </a:lnTo>
                  <a:lnTo>
                    <a:pt x="68" y="58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67" y="66"/>
                  </a:lnTo>
                  <a:lnTo>
                    <a:pt x="67" y="68"/>
                  </a:lnTo>
                  <a:lnTo>
                    <a:pt x="66" y="70"/>
                  </a:lnTo>
                  <a:lnTo>
                    <a:pt x="66" y="73"/>
                  </a:lnTo>
                  <a:lnTo>
                    <a:pt x="64" y="76"/>
                  </a:lnTo>
                  <a:lnTo>
                    <a:pt x="61" y="80"/>
                  </a:lnTo>
                  <a:lnTo>
                    <a:pt x="58" y="82"/>
                  </a:lnTo>
                  <a:lnTo>
                    <a:pt x="55" y="85"/>
                  </a:lnTo>
                  <a:lnTo>
                    <a:pt x="53" y="86"/>
                  </a:lnTo>
                  <a:lnTo>
                    <a:pt x="50" y="87"/>
                  </a:lnTo>
                  <a:lnTo>
                    <a:pt x="48" y="88"/>
                  </a:lnTo>
                  <a:lnTo>
                    <a:pt x="46" y="88"/>
                  </a:lnTo>
                  <a:lnTo>
                    <a:pt x="43" y="89"/>
                  </a:lnTo>
                  <a:lnTo>
                    <a:pt x="41" y="90"/>
                  </a:lnTo>
                  <a:lnTo>
                    <a:pt x="37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29" y="90"/>
                  </a:lnTo>
                  <a:lnTo>
                    <a:pt x="26" y="89"/>
                  </a:lnTo>
                  <a:lnTo>
                    <a:pt x="24" y="89"/>
                  </a:lnTo>
                  <a:lnTo>
                    <a:pt x="21" y="88"/>
                  </a:lnTo>
                  <a:lnTo>
                    <a:pt x="19" y="88"/>
                  </a:lnTo>
                  <a:lnTo>
                    <a:pt x="16" y="87"/>
                  </a:lnTo>
                  <a:lnTo>
                    <a:pt x="15" y="86"/>
                  </a:lnTo>
                  <a:lnTo>
                    <a:pt x="11" y="83"/>
                  </a:lnTo>
                  <a:lnTo>
                    <a:pt x="9" y="81"/>
                  </a:lnTo>
                  <a:lnTo>
                    <a:pt x="5" y="78"/>
                  </a:lnTo>
                  <a:lnTo>
                    <a:pt x="4" y="74"/>
                  </a:lnTo>
                  <a:lnTo>
                    <a:pt x="3" y="72"/>
                  </a:lnTo>
                  <a:lnTo>
                    <a:pt x="2" y="69"/>
                  </a:lnTo>
                  <a:lnTo>
                    <a:pt x="1" y="66"/>
                  </a:lnTo>
                  <a:lnTo>
                    <a:pt x="1" y="64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1"/>
                  </a:lnTo>
                  <a:lnTo>
                    <a:pt x="12" y="54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2" y="62"/>
                  </a:lnTo>
                  <a:lnTo>
                    <a:pt x="13" y="63"/>
                  </a:lnTo>
                  <a:lnTo>
                    <a:pt x="13" y="65"/>
                  </a:lnTo>
                  <a:lnTo>
                    <a:pt x="13" y="66"/>
                  </a:lnTo>
                  <a:lnTo>
                    <a:pt x="14" y="68"/>
                  </a:lnTo>
                  <a:lnTo>
                    <a:pt x="15" y="70"/>
                  </a:lnTo>
                  <a:lnTo>
                    <a:pt x="16" y="73"/>
                  </a:lnTo>
                  <a:lnTo>
                    <a:pt x="18" y="75"/>
                  </a:lnTo>
                  <a:lnTo>
                    <a:pt x="21" y="77"/>
                  </a:lnTo>
                  <a:lnTo>
                    <a:pt x="24" y="78"/>
                  </a:lnTo>
                  <a:lnTo>
                    <a:pt x="26" y="78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9" y="78"/>
                  </a:lnTo>
                  <a:lnTo>
                    <a:pt x="45" y="77"/>
                  </a:lnTo>
                  <a:lnTo>
                    <a:pt x="48" y="76"/>
                  </a:lnTo>
                  <a:lnTo>
                    <a:pt x="50" y="74"/>
                  </a:lnTo>
                  <a:lnTo>
                    <a:pt x="53" y="72"/>
                  </a:lnTo>
                  <a:lnTo>
                    <a:pt x="54" y="70"/>
                  </a:lnTo>
                  <a:lnTo>
                    <a:pt x="54" y="68"/>
                  </a:lnTo>
                  <a:lnTo>
                    <a:pt x="55" y="65"/>
                  </a:lnTo>
                  <a:lnTo>
                    <a:pt x="56" y="63"/>
                  </a:lnTo>
                  <a:lnTo>
                    <a:pt x="56" y="59"/>
                  </a:lnTo>
                  <a:lnTo>
                    <a:pt x="57" y="55"/>
                  </a:lnTo>
                  <a:lnTo>
                    <a:pt x="57" y="51"/>
                  </a:lnTo>
                  <a:lnTo>
                    <a:pt x="5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8" name="Freeform 120"/>
            <p:cNvSpPr>
              <a:spLocks/>
            </p:cNvSpPr>
            <p:nvPr/>
          </p:nvSpPr>
          <p:spPr bwMode="auto">
            <a:xfrm>
              <a:off x="311" y="3654"/>
              <a:ext cx="67" cy="89"/>
            </a:xfrm>
            <a:custGeom>
              <a:avLst/>
              <a:gdLst>
                <a:gd name="T0" fmla="*/ 0 w 67"/>
                <a:gd name="T1" fmla="*/ 88 h 89"/>
                <a:gd name="T2" fmla="*/ 0 w 67"/>
                <a:gd name="T3" fmla="*/ 0 h 89"/>
                <a:gd name="T4" fmla="*/ 64 w 67"/>
                <a:gd name="T5" fmla="*/ 0 h 89"/>
                <a:gd name="T6" fmla="*/ 64 w 67"/>
                <a:gd name="T7" fmla="*/ 9 h 89"/>
                <a:gd name="T8" fmla="*/ 12 w 67"/>
                <a:gd name="T9" fmla="*/ 9 h 89"/>
                <a:gd name="T10" fmla="*/ 12 w 67"/>
                <a:gd name="T11" fmla="*/ 37 h 89"/>
                <a:gd name="T12" fmla="*/ 59 w 67"/>
                <a:gd name="T13" fmla="*/ 37 h 89"/>
                <a:gd name="T14" fmla="*/ 59 w 67"/>
                <a:gd name="T15" fmla="*/ 47 h 89"/>
                <a:gd name="T16" fmla="*/ 12 w 67"/>
                <a:gd name="T17" fmla="*/ 47 h 89"/>
                <a:gd name="T18" fmla="*/ 12 w 67"/>
                <a:gd name="T19" fmla="*/ 78 h 89"/>
                <a:gd name="T20" fmla="*/ 66 w 67"/>
                <a:gd name="T21" fmla="*/ 78 h 89"/>
                <a:gd name="T22" fmla="*/ 66 w 67"/>
                <a:gd name="T23" fmla="*/ 88 h 89"/>
                <a:gd name="T24" fmla="*/ 0 w 67"/>
                <a:gd name="T25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89">
                  <a:moveTo>
                    <a:pt x="0" y="88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64" y="9"/>
                  </a:lnTo>
                  <a:lnTo>
                    <a:pt x="12" y="9"/>
                  </a:lnTo>
                  <a:lnTo>
                    <a:pt x="12" y="37"/>
                  </a:lnTo>
                  <a:lnTo>
                    <a:pt x="59" y="37"/>
                  </a:lnTo>
                  <a:lnTo>
                    <a:pt x="59" y="47"/>
                  </a:lnTo>
                  <a:lnTo>
                    <a:pt x="12" y="47"/>
                  </a:lnTo>
                  <a:lnTo>
                    <a:pt x="12" y="78"/>
                  </a:lnTo>
                  <a:lnTo>
                    <a:pt x="66" y="78"/>
                  </a:lnTo>
                  <a:lnTo>
                    <a:pt x="66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29" name="Freeform 121"/>
            <p:cNvSpPr>
              <a:spLocks/>
            </p:cNvSpPr>
            <p:nvPr/>
          </p:nvSpPr>
          <p:spPr bwMode="auto">
            <a:xfrm>
              <a:off x="400" y="3654"/>
              <a:ext cx="54" cy="89"/>
            </a:xfrm>
            <a:custGeom>
              <a:avLst/>
              <a:gdLst>
                <a:gd name="T0" fmla="*/ 0 w 54"/>
                <a:gd name="T1" fmla="*/ 88 h 89"/>
                <a:gd name="T2" fmla="*/ 0 w 54"/>
                <a:gd name="T3" fmla="*/ 0 h 89"/>
                <a:gd name="T4" fmla="*/ 11 w 54"/>
                <a:gd name="T5" fmla="*/ 0 h 89"/>
                <a:gd name="T6" fmla="*/ 11 w 54"/>
                <a:gd name="T7" fmla="*/ 78 h 89"/>
                <a:gd name="T8" fmla="*/ 53 w 54"/>
                <a:gd name="T9" fmla="*/ 78 h 89"/>
                <a:gd name="T10" fmla="*/ 53 w 54"/>
                <a:gd name="T11" fmla="*/ 88 h 89"/>
                <a:gd name="T12" fmla="*/ 0 w 54"/>
                <a:gd name="T13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89">
                  <a:moveTo>
                    <a:pt x="0" y="8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53" y="78"/>
                  </a:lnTo>
                  <a:lnTo>
                    <a:pt x="53" y="88"/>
                  </a:lnTo>
                  <a:lnTo>
                    <a:pt x="0" y="8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0" name="Freeform 122"/>
            <p:cNvSpPr>
              <a:spLocks/>
            </p:cNvSpPr>
            <p:nvPr/>
          </p:nvSpPr>
          <p:spPr bwMode="auto">
            <a:xfrm>
              <a:off x="407" y="3492"/>
              <a:ext cx="83" cy="91"/>
            </a:xfrm>
            <a:custGeom>
              <a:avLst/>
              <a:gdLst>
                <a:gd name="T0" fmla="*/ 0 w 83"/>
                <a:gd name="T1" fmla="*/ 90 h 91"/>
                <a:gd name="T2" fmla="*/ 33 w 83"/>
                <a:gd name="T3" fmla="*/ 0 h 91"/>
                <a:gd name="T4" fmla="*/ 47 w 83"/>
                <a:gd name="T5" fmla="*/ 0 h 91"/>
                <a:gd name="T6" fmla="*/ 82 w 83"/>
                <a:gd name="T7" fmla="*/ 90 h 91"/>
                <a:gd name="T8" fmla="*/ 70 w 83"/>
                <a:gd name="T9" fmla="*/ 90 h 91"/>
                <a:gd name="T10" fmla="*/ 59 w 83"/>
                <a:gd name="T11" fmla="*/ 63 h 91"/>
                <a:gd name="T12" fmla="*/ 23 w 83"/>
                <a:gd name="T13" fmla="*/ 63 h 91"/>
                <a:gd name="T14" fmla="*/ 13 w 83"/>
                <a:gd name="T15" fmla="*/ 90 h 91"/>
                <a:gd name="T16" fmla="*/ 0 w 83"/>
                <a:gd name="T17" fmla="*/ 90 h 91"/>
                <a:gd name="T18" fmla="*/ 25 w 83"/>
                <a:gd name="T19" fmla="*/ 54 h 91"/>
                <a:gd name="T20" fmla="*/ 57 w 83"/>
                <a:gd name="T21" fmla="*/ 54 h 91"/>
                <a:gd name="T22" fmla="*/ 47 w 83"/>
                <a:gd name="T23" fmla="*/ 29 h 91"/>
                <a:gd name="T24" fmla="*/ 45 w 83"/>
                <a:gd name="T25" fmla="*/ 26 h 91"/>
                <a:gd name="T26" fmla="*/ 44 w 83"/>
                <a:gd name="T27" fmla="*/ 23 h 91"/>
                <a:gd name="T28" fmla="*/ 44 w 83"/>
                <a:gd name="T29" fmla="*/ 21 h 91"/>
                <a:gd name="T30" fmla="*/ 43 w 83"/>
                <a:gd name="T31" fmla="*/ 19 h 91"/>
                <a:gd name="T32" fmla="*/ 42 w 83"/>
                <a:gd name="T33" fmla="*/ 16 h 91"/>
                <a:gd name="T34" fmla="*/ 41 w 83"/>
                <a:gd name="T35" fmla="*/ 14 h 91"/>
                <a:gd name="T36" fmla="*/ 41 w 83"/>
                <a:gd name="T37" fmla="*/ 12 h 91"/>
                <a:gd name="T38" fmla="*/ 40 w 83"/>
                <a:gd name="T39" fmla="*/ 11 h 91"/>
                <a:gd name="T40" fmla="*/ 40 w 83"/>
                <a:gd name="T41" fmla="*/ 12 h 91"/>
                <a:gd name="T42" fmla="*/ 40 w 83"/>
                <a:gd name="T43" fmla="*/ 14 h 91"/>
                <a:gd name="T44" fmla="*/ 39 w 83"/>
                <a:gd name="T45" fmla="*/ 16 h 91"/>
                <a:gd name="T46" fmla="*/ 38 w 83"/>
                <a:gd name="T47" fmla="*/ 18 h 91"/>
                <a:gd name="T48" fmla="*/ 38 w 83"/>
                <a:gd name="T49" fmla="*/ 20 h 91"/>
                <a:gd name="T50" fmla="*/ 37 w 83"/>
                <a:gd name="T51" fmla="*/ 23 h 91"/>
                <a:gd name="T52" fmla="*/ 35 w 83"/>
                <a:gd name="T53" fmla="*/ 25 h 91"/>
                <a:gd name="T54" fmla="*/ 35 w 83"/>
                <a:gd name="T55" fmla="*/ 27 h 91"/>
                <a:gd name="T56" fmla="*/ 25 w 83"/>
                <a:gd name="T57" fmla="*/ 54 h 91"/>
                <a:gd name="T58" fmla="*/ 0 w 83"/>
                <a:gd name="T5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91">
                  <a:moveTo>
                    <a:pt x="0" y="90"/>
                  </a:moveTo>
                  <a:lnTo>
                    <a:pt x="33" y="0"/>
                  </a:lnTo>
                  <a:lnTo>
                    <a:pt x="47" y="0"/>
                  </a:lnTo>
                  <a:lnTo>
                    <a:pt x="82" y="90"/>
                  </a:lnTo>
                  <a:lnTo>
                    <a:pt x="70" y="90"/>
                  </a:lnTo>
                  <a:lnTo>
                    <a:pt x="59" y="63"/>
                  </a:lnTo>
                  <a:lnTo>
                    <a:pt x="23" y="63"/>
                  </a:lnTo>
                  <a:lnTo>
                    <a:pt x="13" y="90"/>
                  </a:lnTo>
                  <a:lnTo>
                    <a:pt x="0" y="90"/>
                  </a:lnTo>
                  <a:lnTo>
                    <a:pt x="25" y="54"/>
                  </a:lnTo>
                  <a:lnTo>
                    <a:pt x="57" y="54"/>
                  </a:lnTo>
                  <a:lnTo>
                    <a:pt x="47" y="29"/>
                  </a:lnTo>
                  <a:lnTo>
                    <a:pt x="45" y="26"/>
                  </a:lnTo>
                  <a:lnTo>
                    <a:pt x="44" y="23"/>
                  </a:lnTo>
                  <a:lnTo>
                    <a:pt x="44" y="21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9" y="16"/>
                  </a:lnTo>
                  <a:lnTo>
                    <a:pt x="38" y="18"/>
                  </a:lnTo>
                  <a:lnTo>
                    <a:pt x="38" y="20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35" y="27"/>
                  </a:lnTo>
                  <a:lnTo>
                    <a:pt x="25" y="54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1" name="Freeform 123"/>
            <p:cNvSpPr>
              <a:spLocks/>
            </p:cNvSpPr>
            <p:nvPr/>
          </p:nvSpPr>
          <p:spPr bwMode="auto">
            <a:xfrm>
              <a:off x="509" y="3492"/>
              <a:ext cx="7" cy="91"/>
            </a:xfrm>
            <a:custGeom>
              <a:avLst/>
              <a:gdLst>
                <a:gd name="T0" fmla="*/ 0 w 7"/>
                <a:gd name="T1" fmla="*/ 90 h 91"/>
                <a:gd name="T2" fmla="*/ 0 w 7"/>
                <a:gd name="T3" fmla="*/ 0 h 91"/>
                <a:gd name="T4" fmla="*/ 6 w 7"/>
                <a:gd name="T5" fmla="*/ 0 h 91"/>
                <a:gd name="T6" fmla="*/ 6 w 7"/>
                <a:gd name="T7" fmla="*/ 90 h 91"/>
                <a:gd name="T8" fmla="*/ 0 w 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1">
                  <a:moveTo>
                    <a:pt x="0" y="9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0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2" name="Freeform 124"/>
            <p:cNvSpPr>
              <a:spLocks/>
            </p:cNvSpPr>
            <p:nvPr/>
          </p:nvSpPr>
          <p:spPr bwMode="auto">
            <a:xfrm>
              <a:off x="545" y="3492"/>
              <a:ext cx="75" cy="91"/>
            </a:xfrm>
            <a:custGeom>
              <a:avLst/>
              <a:gdLst>
                <a:gd name="T0" fmla="*/ 0 w 75"/>
                <a:gd name="T1" fmla="*/ 0 h 91"/>
                <a:gd name="T2" fmla="*/ 44 w 75"/>
                <a:gd name="T3" fmla="*/ 0 h 91"/>
                <a:gd name="T4" fmla="*/ 52 w 75"/>
                <a:gd name="T5" fmla="*/ 2 h 91"/>
                <a:gd name="T6" fmla="*/ 58 w 75"/>
                <a:gd name="T7" fmla="*/ 4 h 91"/>
                <a:gd name="T8" fmla="*/ 62 w 75"/>
                <a:gd name="T9" fmla="*/ 9 h 91"/>
                <a:gd name="T10" fmla="*/ 65 w 75"/>
                <a:gd name="T11" fmla="*/ 15 h 91"/>
                <a:gd name="T12" fmla="*/ 69 w 75"/>
                <a:gd name="T13" fmla="*/ 22 h 91"/>
                <a:gd name="T14" fmla="*/ 69 w 75"/>
                <a:gd name="T15" fmla="*/ 30 h 91"/>
                <a:gd name="T16" fmla="*/ 65 w 75"/>
                <a:gd name="T17" fmla="*/ 37 h 91"/>
                <a:gd name="T18" fmla="*/ 59 w 75"/>
                <a:gd name="T19" fmla="*/ 44 h 91"/>
                <a:gd name="T20" fmla="*/ 50 w 75"/>
                <a:gd name="T21" fmla="*/ 48 h 91"/>
                <a:gd name="T22" fmla="*/ 47 w 75"/>
                <a:gd name="T23" fmla="*/ 51 h 91"/>
                <a:gd name="T24" fmla="*/ 50 w 75"/>
                <a:gd name="T25" fmla="*/ 54 h 91"/>
                <a:gd name="T26" fmla="*/ 53 w 75"/>
                <a:gd name="T27" fmla="*/ 56 h 91"/>
                <a:gd name="T28" fmla="*/ 58 w 75"/>
                <a:gd name="T29" fmla="*/ 62 h 91"/>
                <a:gd name="T30" fmla="*/ 74 w 75"/>
                <a:gd name="T31" fmla="*/ 90 h 91"/>
                <a:gd name="T32" fmla="*/ 50 w 75"/>
                <a:gd name="T33" fmla="*/ 72 h 91"/>
                <a:gd name="T34" fmla="*/ 45 w 75"/>
                <a:gd name="T35" fmla="*/ 64 h 91"/>
                <a:gd name="T36" fmla="*/ 41 w 75"/>
                <a:gd name="T37" fmla="*/ 59 h 91"/>
                <a:gd name="T38" fmla="*/ 38 w 75"/>
                <a:gd name="T39" fmla="*/ 56 h 91"/>
                <a:gd name="T40" fmla="*/ 36 w 75"/>
                <a:gd name="T41" fmla="*/ 54 h 91"/>
                <a:gd name="T42" fmla="*/ 33 w 75"/>
                <a:gd name="T43" fmla="*/ 52 h 91"/>
                <a:gd name="T44" fmla="*/ 30 w 75"/>
                <a:gd name="T45" fmla="*/ 51 h 91"/>
                <a:gd name="T46" fmla="*/ 26 w 75"/>
                <a:gd name="T47" fmla="*/ 51 h 91"/>
                <a:gd name="T48" fmla="*/ 12 w 75"/>
                <a:gd name="T49" fmla="*/ 51 h 91"/>
                <a:gd name="T50" fmla="*/ 0 w 75"/>
                <a:gd name="T51" fmla="*/ 90 h 91"/>
                <a:gd name="T52" fmla="*/ 36 w 75"/>
                <a:gd name="T53" fmla="*/ 40 h 91"/>
                <a:gd name="T54" fmla="*/ 42 w 75"/>
                <a:gd name="T55" fmla="*/ 39 h 91"/>
                <a:gd name="T56" fmla="*/ 48 w 75"/>
                <a:gd name="T57" fmla="*/ 38 h 91"/>
                <a:gd name="T58" fmla="*/ 51 w 75"/>
                <a:gd name="T59" fmla="*/ 36 h 91"/>
                <a:gd name="T60" fmla="*/ 54 w 75"/>
                <a:gd name="T61" fmla="*/ 34 h 91"/>
                <a:gd name="T62" fmla="*/ 56 w 75"/>
                <a:gd name="T63" fmla="*/ 30 h 91"/>
                <a:gd name="T64" fmla="*/ 57 w 75"/>
                <a:gd name="T65" fmla="*/ 26 h 91"/>
                <a:gd name="T66" fmla="*/ 56 w 75"/>
                <a:gd name="T67" fmla="*/ 20 h 91"/>
                <a:gd name="T68" fmla="*/ 52 w 75"/>
                <a:gd name="T69" fmla="*/ 15 h 91"/>
                <a:gd name="T70" fmla="*/ 47 w 75"/>
                <a:gd name="T71" fmla="*/ 12 h 91"/>
                <a:gd name="T72" fmla="*/ 37 w 75"/>
                <a:gd name="T73" fmla="*/ 11 h 91"/>
                <a:gd name="T74" fmla="*/ 12 w 75"/>
                <a:gd name="T75" fmla="*/ 4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91">
                  <a:moveTo>
                    <a:pt x="0" y="90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48" y="1"/>
                  </a:lnTo>
                  <a:lnTo>
                    <a:pt x="52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9"/>
                  </a:lnTo>
                  <a:lnTo>
                    <a:pt x="64" y="11"/>
                  </a:lnTo>
                  <a:lnTo>
                    <a:pt x="65" y="15"/>
                  </a:lnTo>
                  <a:lnTo>
                    <a:pt x="67" y="18"/>
                  </a:lnTo>
                  <a:lnTo>
                    <a:pt x="69" y="22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7" y="34"/>
                  </a:lnTo>
                  <a:lnTo>
                    <a:pt x="65" y="37"/>
                  </a:lnTo>
                  <a:lnTo>
                    <a:pt x="62" y="41"/>
                  </a:lnTo>
                  <a:lnTo>
                    <a:pt x="59" y="44"/>
                  </a:lnTo>
                  <a:lnTo>
                    <a:pt x="56" y="47"/>
                  </a:lnTo>
                  <a:lnTo>
                    <a:pt x="50" y="48"/>
                  </a:lnTo>
                  <a:lnTo>
                    <a:pt x="45" y="49"/>
                  </a:lnTo>
                  <a:lnTo>
                    <a:pt x="47" y="51"/>
                  </a:lnTo>
                  <a:lnTo>
                    <a:pt x="48" y="52"/>
                  </a:lnTo>
                  <a:lnTo>
                    <a:pt x="50" y="54"/>
                  </a:lnTo>
                  <a:lnTo>
                    <a:pt x="51" y="55"/>
                  </a:lnTo>
                  <a:lnTo>
                    <a:pt x="53" y="56"/>
                  </a:lnTo>
                  <a:lnTo>
                    <a:pt x="56" y="59"/>
                  </a:lnTo>
                  <a:lnTo>
                    <a:pt x="58" y="62"/>
                  </a:lnTo>
                  <a:lnTo>
                    <a:pt x="60" y="65"/>
                  </a:lnTo>
                  <a:lnTo>
                    <a:pt x="74" y="90"/>
                  </a:lnTo>
                  <a:lnTo>
                    <a:pt x="61" y="90"/>
                  </a:lnTo>
                  <a:lnTo>
                    <a:pt x="50" y="72"/>
                  </a:lnTo>
                  <a:lnTo>
                    <a:pt x="48" y="68"/>
                  </a:lnTo>
                  <a:lnTo>
                    <a:pt x="45" y="64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30" y="51"/>
                  </a:lnTo>
                  <a:lnTo>
                    <a:pt x="28" y="51"/>
                  </a:lnTo>
                  <a:lnTo>
                    <a:pt x="26" y="51"/>
                  </a:lnTo>
                  <a:lnTo>
                    <a:pt x="24" y="51"/>
                  </a:lnTo>
                  <a:lnTo>
                    <a:pt x="12" y="51"/>
                  </a:lnTo>
                  <a:lnTo>
                    <a:pt x="12" y="90"/>
                  </a:lnTo>
                  <a:lnTo>
                    <a:pt x="0" y="90"/>
                  </a:lnTo>
                  <a:lnTo>
                    <a:pt x="12" y="40"/>
                  </a:lnTo>
                  <a:lnTo>
                    <a:pt x="36" y="40"/>
                  </a:lnTo>
                  <a:lnTo>
                    <a:pt x="39" y="40"/>
                  </a:lnTo>
                  <a:lnTo>
                    <a:pt x="42" y="39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49" y="37"/>
                  </a:lnTo>
                  <a:lnTo>
                    <a:pt x="51" y="36"/>
                  </a:lnTo>
                  <a:lnTo>
                    <a:pt x="53" y="35"/>
                  </a:lnTo>
                  <a:lnTo>
                    <a:pt x="54" y="34"/>
                  </a:lnTo>
                  <a:lnTo>
                    <a:pt x="56" y="33"/>
                  </a:lnTo>
                  <a:lnTo>
                    <a:pt x="56" y="30"/>
                  </a:lnTo>
                  <a:lnTo>
                    <a:pt x="57" y="28"/>
                  </a:lnTo>
                  <a:lnTo>
                    <a:pt x="57" y="26"/>
                  </a:lnTo>
                  <a:lnTo>
                    <a:pt x="57" y="22"/>
                  </a:lnTo>
                  <a:lnTo>
                    <a:pt x="56" y="20"/>
                  </a:lnTo>
                  <a:lnTo>
                    <a:pt x="53" y="17"/>
                  </a:lnTo>
                  <a:lnTo>
                    <a:pt x="52" y="15"/>
                  </a:lnTo>
                  <a:lnTo>
                    <a:pt x="49" y="13"/>
                  </a:lnTo>
                  <a:lnTo>
                    <a:pt x="47" y="12"/>
                  </a:lnTo>
                  <a:lnTo>
                    <a:pt x="42" y="11"/>
                  </a:lnTo>
                  <a:lnTo>
                    <a:pt x="37" y="11"/>
                  </a:lnTo>
                  <a:lnTo>
                    <a:pt x="12" y="11"/>
                  </a:lnTo>
                  <a:lnTo>
                    <a:pt x="12" y="40"/>
                  </a:lnTo>
                  <a:lnTo>
                    <a:pt x="0" y="9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3" name="Freeform 125"/>
            <p:cNvSpPr>
              <a:spLocks/>
            </p:cNvSpPr>
            <p:nvPr/>
          </p:nvSpPr>
          <p:spPr bwMode="auto">
            <a:xfrm>
              <a:off x="476" y="4011"/>
              <a:ext cx="67" cy="90"/>
            </a:xfrm>
            <a:custGeom>
              <a:avLst/>
              <a:gdLst>
                <a:gd name="T0" fmla="*/ 0 w 67"/>
                <a:gd name="T1" fmla="*/ 0 h 90"/>
                <a:gd name="T2" fmla="*/ 37 w 67"/>
                <a:gd name="T3" fmla="*/ 1 h 90"/>
                <a:gd name="T4" fmla="*/ 45 w 67"/>
                <a:gd name="T5" fmla="*/ 2 h 90"/>
                <a:gd name="T6" fmla="*/ 52 w 67"/>
                <a:gd name="T7" fmla="*/ 5 h 90"/>
                <a:gd name="T8" fmla="*/ 56 w 67"/>
                <a:gd name="T9" fmla="*/ 9 h 90"/>
                <a:gd name="T10" fmla="*/ 59 w 67"/>
                <a:gd name="T11" fmla="*/ 13 h 90"/>
                <a:gd name="T12" fmla="*/ 62 w 67"/>
                <a:gd name="T13" fmla="*/ 20 h 90"/>
                <a:gd name="T14" fmla="*/ 62 w 67"/>
                <a:gd name="T15" fmla="*/ 26 h 90"/>
                <a:gd name="T16" fmla="*/ 61 w 67"/>
                <a:gd name="T17" fmla="*/ 31 h 90"/>
                <a:gd name="T18" fmla="*/ 57 w 67"/>
                <a:gd name="T19" fmla="*/ 36 h 90"/>
                <a:gd name="T20" fmla="*/ 53 w 67"/>
                <a:gd name="T21" fmla="*/ 40 h 90"/>
                <a:gd name="T22" fmla="*/ 53 w 67"/>
                <a:gd name="T23" fmla="*/ 44 h 90"/>
                <a:gd name="T24" fmla="*/ 58 w 67"/>
                <a:gd name="T25" fmla="*/ 47 h 90"/>
                <a:gd name="T26" fmla="*/ 63 w 67"/>
                <a:gd name="T27" fmla="*/ 53 h 90"/>
                <a:gd name="T28" fmla="*/ 66 w 67"/>
                <a:gd name="T29" fmla="*/ 60 h 90"/>
                <a:gd name="T30" fmla="*/ 66 w 67"/>
                <a:gd name="T31" fmla="*/ 66 h 90"/>
                <a:gd name="T32" fmla="*/ 65 w 67"/>
                <a:gd name="T33" fmla="*/ 73 h 90"/>
                <a:gd name="T34" fmla="*/ 63 w 67"/>
                <a:gd name="T35" fmla="*/ 78 h 90"/>
                <a:gd name="T36" fmla="*/ 59 w 67"/>
                <a:gd name="T37" fmla="*/ 81 h 90"/>
                <a:gd name="T38" fmla="*/ 56 w 67"/>
                <a:gd name="T39" fmla="*/ 84 h 90"/>
                <a:gd name="T40" fmla="*/ 51 w 67"/>
                <a:gd name="T41" fmla="*/ 86 h 90"/>
                <a:gd name="T42" fmla="*/ 45 w 67"/>
                <a:gd name="T43" fmla="*/ 88 h 90"/>
                <a:gd name="T44" fmla="*/ 37 w 67"/>
                <a:gd name="T45" fmla="*/ 89 h 90"/>
                <a:gd name="T46" fmla="*/ 0 w 67"/>
                <a:gd name="T47" fmla="*/ 89 h 90"/>
                <a:gd name="T48" fmla="*/ 31 w 67"/>
                <a:gd name="T49" fmla="*/ 38 h 90"/>
                <a:gd name="T50" fmla="*/ 36 w 67"/>
                <a:gd name="T51" fmla="*/ 38 h 90"/>
                <a:gd name="T52" fmla="*/ 41 w 67"/>
                <a:gd name="T53" fmla="*/ 37 h 90"/>
                <a:gd name="T54" fmla="*/ 45 w 67"/>
                <a:gd name="T55" fmla="*/ 35 h 90"/>
                <a:gd name="T56" fmla="*/ 48 w 67"/>
                <a:gd name="T57" fmla="*/ 33 h 90"/>
                <a:gd name="T58" fmla="*/ 50 w 67"/>
                <a:gd name="T59" fmla="*/ 29 h 90"/>
                <a:gd name="T60" fmla="*/ 50 w 67"/>
                <a:gd name="T61" fmla="*/ 25 h 90"/>
                <a:gd name="T62" fmla="*/ 50 w 67"/>
                <a:gd name="T63" fmla="*/ 20 h 90"/>
                <a:gd name="T64" fmla="*/ 48 w 67"/>
                <a:gd name="T65" fmla="*/ 16 h 90"/>
                <a:gd name="T66" fmla="*/ 45 w 67"/>
                <a:gd name="T67" fmla="*/ 13 h 90"/>
                <a:gd name="T68" fmla="*/ 42 w 67"/>
                <a:gd name="T69" fmla="*/ 12 h 90"/>
                <a:gd name="T70" fmla="*/ 37 w 67"/>
                <a:gd name="T71" fmla="*/ 11 h 90"/>
                <a:gd name="T72" fmla="*/ 29 w 67"/>
                <a:gd name="T73" fmla="*/ 10 h 90"/>
                <a:gd name="T74" fmla="*/ 12 w 67"/>
                <a:gd name="T75" fmla="*/ 38 h 90"/>
                <a:gd name="T76" fmla="*/ 33 w 67"/>
                <a:gd name="T77" fmla="*/ 79 h 90"/>
                <a:gd name="T78" fmla="*/ 37 w 67"/>
                <a:gd name="T79" fmla="*/ 79 h 90"/>
                <a:gd name="T80" fmla="*/ 41 w 67"/>
                <a:gd name="T81" fmla="*/ 79 h 90"/>
                <a:gd name="T82" fmla="*/ 45 w 67"/>
                <a:gd name="T83" fmla="*/ 77 h 90"/>
                <a:gd name="T84" fmla="*/ 48 w 67"/>
                <a:gd name="T85" fmla="*/ 76 h 90"/>
                <a:gd name="T86" fmla="*/ 51 w 67"/>
                <a:gd name="T87" fmla="*/ 74 h 90"/>
                <a:gd name="T88" fmla="*/ 53 w 67"/>
                <a:gd name="T89" fmla="*/ 71 h 90"/>
                <a:gd name="T90" fmla="*/ 54 w 67"/>
                <a:gd name="T91" fmla="*/ 67 h 90"/>
                <a:gd name="T92" fmla="*/ 54 w 67"/>
                <a:gd name="T93" fmla="*/ 62 h 90"/>
                <a:gd name="T94" fmla="*/ 54 w 67"/>
                <a:gd name="T95" fmla="*/ 59 h 90"/>
                <a:gd name="T96" fmla="*/ 52 w 67"/>
                <a:gd name="T97" fmla="*/ 55 h 90"/>
                <a:gd name="T98" fmla="*/ 48 w 67"/>
                <a:gd name="T99" fmla="*/ 51 h 90"/>
                <a:gd name="T100" fmla="*/ 44 w 67"/>
                <a:gd name="T101" fmla="*/ 49 h 90"/>
                <a:gd name="T102" fmla="*/ 39 w 67"/>
                <a:gd name="T103" fmla="*/ 48 h 90"/>
                <a:gd name="T104" fmla="*/ 31 w 67"/>
                <a:gd name="T105" fmla="*/ 48 h 90"/>
                <a:gd name="T106" fmla="*/ 12 w 67"/>
                <a:gd name="T107" fmla="*/ 7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" h="90">
                  <a:moveTo>
                    <a:pt x="0" y="89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2" y="5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58" y="11"/>
                  </a:lnTo>
                  <a:lnTo>
                    <a:pt x="59" y="13"/>
                  </a:lnTo>
                  <a:lnTo>
                    <a:pt x="62" y="17"/>
                  </a:lnTo>
                  <a:lnTo>
                    <a:pt x="62" y="20"/>
                  </a:lnTo>
                  <a:lnTo>
                    <a:pt x="63" y="23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1" y="31"/>
                  </a:lnTo>
                  <a:lnTo>
                    <a:pt x="58" y="33"/>
                  </a:lnTo>
                  <a:lnTo>
                    <a:pt x="57" y="36"/>
                  </a:lnTo>
                  <a:lnTo>
                    <a:pt x="55" y="38"/>
                  </a:lnTo>
                  <a:lnTo>
                    <a:pt x="53" y="40"/>
                  </a:lnTo>
                  <a:lnTo>
                    <a:pt x="50" y="42"/>
                  </a:lnTo>
                  <a:lnTo>
                    <a:pt x="53" y="44"/>
                  </a:lnTo>
                  <a:lnTo>
                    <a:pt x="56" y="45"/>
                  </a:lnTo>
                  <a:lnTo>
                    <a:pt x="58" y="47"/>
                  </a:lnTo>
                  <a:lnTo>
                    <a:pt x="62" y="50"/>
                  </a:lnTo>
                  <a:lnTo>
                    <a:pt x="63" y="53"/>
                  </a:lnTo>
                  <a:lnTo>
                    <a:pt x="65" y="56"/>
                  </a:lnTo>
                  <a:lnTo>
                    <a:pt x="66" y="60"/>
                  </a:lnTo>
                  <a:lnTo>
                    <a:pt x="66" y="63"/>
                  </a:lnTo>
                  <a:lnTo>
                    <a:pt x="66" y="66"/>
                  </a:lnTo>
                  <a:lnTo>
                    <a:pt x="65" y="69"/>
                  </a:lnTo>
                  <a:lnTo>
                    <a:pt x="65" y="73"/>
                  </a:lnTo>
                  <a:lnTo>
                    <a:pt x="64" y="76"/>
                  </a:lnTo>
                  <a:lnTo>
                    <a:pt x="63" y="78"/>
                  </a:lnTo>
                  <a:lnTo>
                    <a:pt x="61" y="80"/>
                  </a:lnTo>
                  <a:lnTo>
                    <a:pt x="59" y="81"/>
                  </a:lnTo>
                  <a:lnTo>
                    <a:pt x="57" y="83"/>
                  </a:lnTo>
                  <a:lnTo>
                    <a:pt x="56" y="84"/>
                  </a:lnTo>
                  <a:lnTo>
                    <a:pt x="53" y="85"/>
                  </a:lnTo>
                  <a:lnTo>
                    <a:pt x="51" y="86"/>
                  </a:lnTo>
                  <a:lnTo>
                    <a:pt x="48" y="87"/>
                  </a:lnTo>
                  <a:lnTo>
                    <a:pt x="45" y="88"/>
                  </a:lnTo>
                  <a:lnTo>
                    <a:pt x="41" y="88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0" y="89"/>
                  </a:lnTo>
                  <a:lnTo>
                    <a:pt x="12" y="38"/>
                  </a:lnTo>
                  <a:lnTo>
                    <a:pt x="31" y="38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40" y="37"/>
                  </a:lnTo>
                  <a:lnTo>
                    <a:pt x="41" y="37"/>
                  </a:lnTo>
                  <a:lnTo>
                    <a:pt x="43" y="36"/>
                  </a:lnTo>
                  <a:lnTo>
                    <a:pt x="45" y="35"/>
                  </a:lnTo>
                  <a:lnTo>
                    <a:pt x="46" y="34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6" y="15"/>
                  </a:lnTo>
                  <a:lnTo>
                    <a:pt x="45" y="13"/>
                  </a:lnTo>
                  <a:lnTo>
                    <a:pt x="44" y="13"/>
                  </a:lnTo>
                  <a:lnTo>
                    <a:pt x="42" y="12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10"/>
                  </a:lnTo>
                  <a:lnTo>
                    <a:pt x="29" y="10"/>
                  </a:lnTo>
                  <a:lnTo>
                    <a:pt x="12" y="10"/>
                  </a:lnTo>
                  <a:lnTo>
                    <a:pt x="12" y="38"/>
                  </a:lnTo>
                  <a:lnTo>
                    <a:pt x="12" y="79"/>
                  </a:lnTo>
                  <a:lnTo>
                    <a:pt x="33" y="79"/>
                  </a:lnTo>
                  <a:lnTo>
                    <a:pt x="36" y="79"/>
                  </a:lnTo>
                  <a:lnTo>
                    <a:pt x="37" y="79"/>
                  </a:lnTo>
                  <a:lnTo>
                    <a:pt x="40" y="79"/>
                  </a:lnTo>
                  <a:lnTo>
                    <a:pt x="41" y="79"/>
                  </a:lnTo>
                  <a:lnTo>
                    <a:pt x="43" y="78"/>
                  </a:lnTo>
                  <a:lnTo>
                    <a:pt x="45" y="77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50" y="75"/>
                  </a:lnTo>
                  <a:lnTo>
                    <a:pt x="51" y="74"/>
                  </a:lnTo>
                  <a:lnTo>
                    <a:pt x="52" y="73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4" y="67"/>
                  </a:lnTo>
                  <a:lnTo>
                    <a:pt x="54" y="65"/>
                  </a:lnTo>
                  <a:lnTo>
                    <a:pt x="54" y="62"/>
                  </a:lnTo>
                  <a:lnTo>
                    <a:pt x="54" y="61"/>
                  </a:lnTo>
                  <a:lnTo>
                    <a:pt x="54" y="59"/>
                  </a:lnTo>
                  <a:lnTo>
                    <a:pt x="53" y="56"/>
                  </a:lnTo>
                  <a:lnTo>
                    <a:pt x="52" y="55"/>
                  </a:lnTo>
                  <a:lnTo>
                    <a:pt x="50" y="53"/>
                  </a:lnTo>
                  <a:lnTo>
                    <a:pt x="48" y="51"/>
                  </a:lnTo>
                  <a:lnTo>
                    <a:pt x="46" y="50"/>
                  </a:lnTo>
                  <a:lnTo>
                    <a:pt x="44" y="49"/>
                  </a:lnTo>
                  <a:lnTo>
                    <a:pt x="42" y="48"/>
                  </a:lnTo>
                  <a:lnTo>
                    <a:pt x="39" y="48"/>
                  </a:lnTo>
                  <a:lnTo>
                    <a:pt x="35" y="48"/>
                  </a:lnTo>
                  <a:lnTo>
                    <a:pt x="31" y="48"/>
                  </a:lnTo>
                  <a:lnTo>
                    <a:pt x="12" y="48"/>
                  </a:lnTo>
                  <a:lnTo>
                    <a:pt x="12" y="7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4" name="Freeform 126"/>
            <p:cNvSpPr>
              <a:spLocks/>
            </p:cNvSpPr>
            <p:nvPr/>
          </p:nvSpPr>
          <p:spPr bwMode="auto">
            <a:xfrm>
              <a:off x="566" y="4011"/>
              <a:ext cx="69" cy="91"/>
            </a:xfrm>
            <a:custGeom>
              <a:avLst/>
              <a:gdLst>
                <a:gd name="T0" fmla="*/ 68 w 69"/>
                <a:gd name="T1" fmla="*/ 0 h 91"/>
                <a:gd name="T2" fmla="*/ 68 w 69"/>
                <a:gd name="T3" fmla="*/ 55 h 91"/>
                <a:gd name="T4" fmla="*/ 67 w 69"/>
                <a:gd name="T5" fmla="*/ 62 h 91"/>
                <a:gd name="T6" fmla="*/ 67 w 69"/>
                <a:gd name="T7" fmla="*/ 66 h 91"/>
                <a:gd name="T8" fmla="*/ 65 w 69"/>
                <a:gd name="T9" fmla="*/ 71 h 91"/>
                <a:gd name="T10" fmla="*/ 63 w 69"/>
                <a:gd name="T11" fmla="*/ 77 h 91"/>
                <a:gd name="T12" fmla="*/ 58 w 69"/>
                <a:gd name="T13" fmla="*/ 83 h 91"/>
                <a:gd name="T14" fmla="*/ 52 w 69"/>
                <a:gd name="T15" fmla="*/ 87 h 91"/>
                <a:gd name="T16" fmla="*/ 47 w 69"/>
                <a:gd name="T17" fmla="*/ 88 h 91"/>
                <a:gd name="T18" fmla="*/ 43 w 69"/>
                <a:gd name="T19" fmla="*/ 90 h 91"/>
                <a:gd name="T20" fmla="*/ 37 w 69"/>
                <a:gd name="T21" fmla="*/ 90 h 91"/>
                <a:gd name="T22" fmla="*/ 31 w 69"/>
                <a:gd name="T23" fmla="*/ 90 h 91"/>
                <a:gd name="T24" fmla="*/ 25 w 69"/>
                <a:gd name="T25" fmla="*/ 90 h 91"/>
                <a:gd name="T26" fmla="*/ 21 w 69"/>
                <a:gd name="T27" fmla="*/ 88 h 91"/>
                <a:gd name="T28" fmla="*/ 16 w 69"/>
                <a:gd name="T29" fmla="*/ 87 h 91"/>
                <a:gd name="T30" fmla="*/ 10 w 69"/>
                <a:gd name="T31" fmla="*/ 84 h 91"/>
                <a:gd name="T32" fmla="*/ 5 w 69"/>
                <a:gd name="T33" fmla="*/ 78 h 91"/>
                <a:gd name="T34" fmla="*/ 2 w 69"/>
                <a:gd name="T35" fmla="*/ 72 h 91"/>
                <a:gd name="T36" fmla="*/ 1 w 69"/>
                <a:gd name="T37" fmla="*/ 67 h 91"/>
                <a:gd name="T38" fmla="*/ 0 w 69"/>
                <a:gd name="T39" fmla="*/ 62 h 91"/>
                <a:gd name="T40" fmla="*/ 0 w 69"/>
                <a:gd name="T41" fmla="*/ 55 h 91"/>
                <a:gd name="T42" fmla="*/ 0 w 69"/>
                <a:gd name="T43" fmla="*/ 0 h 91"/>
                <a:gd name="T44" fmla="*/ 12 w 69"/>
                <a:gd name="T45" fmla="*/ 52 h 91"/>
                <a:gd name="T46" fmla="*/ 12 w 69"/>
                <a:gd name="T47" fmla="*/ 57 h 91"/>
                <a:gd name="T48" fmla="*/ 12 w 69"/>
                <a:gd name="T49" fmla="*/ 62 h 91"/>
                <a:gd name="T50" fmla="*/ 13 w 69"/>
                <a:gd name="T51" fmla="*/ 65 h 91"/>
                <a:gd name="T52" fmla="*/ 13 w 69"/>
                <a:gd name="T53" fmla="*/ 69 h 91"/>
                <a:gd name="T54" fmla="*/ 16 w 69"/>
                <a:gd name="T55" fmla="*/ 73 h 91"/>
                <a:gd name="T56" fmla="*/ 20 w 69"/>
                <a:gd name="T57" fmla="*/ 77 h 91"/>
                <a:gd name="T58" fmla="*/ 26 w 69"/>
                <a:gd name="T59" fmla="*/ 79 h 91"/>
                <a:gd name="T60" fmla="*/ 33 w 69"/>
                <a:gd name="T61" fmla="*/ 80 h 91"/>
                <a:gd name="T62" fmla="*/ 44 w 69"/>
                <a:gd name="T63" fmla="*/ 78 h 91"/>
                <a:gd name="T64" fmla="*/ 50 w 69"/>
                <a:gd name="T65" fmla="*/ 74 h 91"/>
                <a:gd name="T66" fmla="*/ 53 w 69"/>
                <a:gd name="T67" fmla="*/ 70 h 91"/>
                <a:gd name="T68" fmla="*/ 55 w 69"/>
                <a:gd name="T69" fmla="*/ 65 h 91"/>
                <a:gd name="T70" fmla="*/ 56 w 69"/>
                <a:gd name="T71" fmla="*/ 60 h 91"/>
                <a:gd name="T72" fmla="*/ 56 w 69"/>
                <a:gd name="T73" fmla="*/ 5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91">
                  <a:moveTo>
                    <a:pt x="56" y="0"/>
                  </a:moveTo>
                  <a:lnTo>
                    <a:pt x="68" y="0"/>
                  </a:lnTo>
                  <a:lnTo>
                    <a:pt x="68" y="52"/>
                  </a:lnTo>
                  <a:lnTo>
                    <a:pt x="68" y="55"/>
                  </a:lnTo>
                  <a:lnTo>
                    <a:pt x="68" y="59"/>
                  </a:lnTo>
                  <a:lnTo>
                    <a:pt x="67" y="62"/>
                  </a:lnTo>
                  <a:lnTo>
                    <a:pt x="67" y="63"/>
                  </a:lnTo>
                  <a:lnTo>
                    <a:pt x="67" y="66"/>
                  </a:lnTo>
                  <a:lnTo>
                    <a:pt x="66" y="69"/>
                  </a:lnTo>
                  <a:lnTo>
                    <a:pt x="65" y="71"/>
                  </a:lnTo>
                  <a:lnTo>
                    <a:pt x="65" y="73"/>
                  </a:lnTo>
                  <a:lnTo>
                    <a:pt x="63" y="77"/>
                  </a:lnTo>
                  <a:lnTo>
                    <a:pt x="60" y="80"/>
                  </a:lnTo>
                  <a:lnTo>
                    <a:pt x="58" y="83"/>
                  </a:lnTo>
                  <a:lnTo>
                    <a:pt x="54" y="85"/>
                  </a:lnTo>
                  <a:lnTo>
                    <a:pt x="52" y="87"/>
                  </a:lnTo>
                  <a:lnTo>
                    <a:pt x="50" y="88"/>
                  </a:lnTo>
                  <a:lnTo>
                    <a:pt x="47" y="88"/>
                  </a:lnTo>
                  <a:lnTo>
                    <a:pt x="45" y="89"/>
                  </a:lnTo>
                  <a:lnTo>
                    <a:pt x="43" y="90"/>
                  </a:lnTo>
                  <a:lnTo>
                    <a:pt x="39" y="90"/>
                  </a:lnTo>
                  <a:lnTo>
                    <a:pt x="37" y="90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9" y="90"/>
                  </a:lnTo>
                  <a:lnTo>
                    <a:pt x="25" y="90"/>
                  </a:lnTo>
                  <a:lnTo>
                    <a:pt x="23" y="89"/>
                  </a:lnTo>
                  <a:lnTo>
                    <a:pt x="21" y="88"/>
                  </a:lnTo>
                  <a:lnTo>
                    <a:pt x="18" y="88"/>
                  </a:lnTo>
                  <a:lnTo>
                    <a:pt x="16" y="87"/>
                  </a:lnTo>
                  <a:lnTo>
                    <a:pt x="14" y="86"/>
                  </a:lnTo>
                  <a:lnTo>
                    <a:pt x="10" y="84"/>
                  </a:lnTo>
                  <a:lnTo>
                    <a:pt x="8" y="81"/>
                  </a:lnTo>
                  <a:lnTo>
                    <a:pt x="5" y="78"/>
                  </a:lnTo>
                  <a:lnTo>
                    <a:pt x="3" y="74"/>
                  </a:lnTo>
                  <a:lnTo>
                    <a:pt x="2" y="72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2"/>
                  </a:lnTo>
                  <a:lnTo>
                    <a:pt x="12" y="55"/>
                  </a:lnTo>
                  <a:lnTo>
                    <a:pt x="12" y="57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2" y="63"/>
                  </a:lnTo>
                  <a:lnTo>
                    <a:pt x="13" y="65"/>
                  </a:lnTo>
                  <a:lnTo>
                    <a:pt x="13" y="67"/>
                  </a:lnTo>
                  <a:lnTo>
                    <a:pt x="13" y="69"/>
                  </a:lnTo>
                  <a:lnTo>
                    <a:pt x="14" y="71"/>
                  </a:lnTo>
                  <a:lnTo>
                    <a:pt x="16" y="73"/>
                  </a:lnTo>
                  <a:lnTo>
                    <a:pt x="18" y="76"/>
                  </a:lnTo>
                  <a:lnTo>
                    <a:pt x="20" y="77"/>
                  </a:lnTo>
                  <a:lnTo>
                    <a:pt x="23" y="78"/>
                  </a:lnTo>
                  <a:lnTo>
                    <a:pt x="26" y="79"/>
                  </a:lnTo>
                  <a:lnTo>
                    <a:pt x="30" y="80"/>
                  </a:lnTo>
                  <a:lnTo>
                    <a:pt x="33" y="80"/>
                  </a:lnTo>
                  <a:lnTo>
                    <a:pt x="38" y="79"/>
                  </a:lnTo>
                  <a:lnTo>
                    <a:pt x="44" y="78"/>
                  </a:lnTo>
                  <a:lnTo>
                    <a:pt x="47" y="76"/>
                  </a:lnTo>
                  <a:lnTo>
                    <a:pt x="50" y="74"/>
                  </a:lnTo>
                  <a:lnTo>
                    <a:pt x="52" y="72"/>
                  </a:lnTo>
                  <a:lnTo>
                    <a:pt x="53" y="70"/>
                  </a:lnTo>
                  <a:lnTo>
                    <a:pt x="54" y="68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5" name="Freeform 127"/>
            <p:cNvSpPr>
              <a:spLocks/>
            </p:cNvSpPr>
            <p:nvPr/>
          </p:nvSpPr>
          <p:spPr bwMode="auto">
            <a:xfrm>
              <a:off x="662" y="4011"/>
              <a:ext cx="76" cy="90"/>
            </a:xfrm>
            <a:custGeom>
              <a:avLst/>
              <a:gdLst>
                <a:gd name="T0" fmla="*/ 0 w 76"/>
                <a:gd name="T1" fmla="*/ 0 h 90"/>
                <a:gd name="T2" fmla="*/ 43 w 76"/>
                <a:gd name="T3" fmla="*/ 0 h 90"/>
                <a:gd name="T4" fmla="*/ 52 w 76"/>
                <a:gd name="T5" fmla="*/ 2 h 90"/>
                <a:gd name="T6" fmla="*/ 58 w 76"/>
                <a:gd name="T7" fmla="*/ 4 h 90"/>
                <a:gd name="T8" fmla="*/ 63 w 76"/>
                <a:gd name="T9" fmla="*/ 9 h 90"/>
                <a:gd name="T10" fmla="*/ 67 w 76"/>
                <a:gd name="T11" fmla="*/ 14 h 90"/>
                <a:gd name="T12" fmla="*/ 68 w 76"/>
                <a:gd name="T13" fmla="*/ 22 h 90"/>
                <a:gd name="T14" fmla="*/ 68 w 76"/>
                <a:gd name="T15" fmla="*/ 29 h 90"/>
                <a:gd name="T16" fmla="*/ 66 w 76"/>
                <a:gd name="T17" fmla="*/ 37 h 90"/>
                <a:gd name="T18" fmla="*/ 60 w 76"/>
                <a:gd name="T19" fmla="*/ 44 h 90"/>
                <a:gd name="T20" fmla="*/ 51 w 76"/>
                <a:gd name="T21" fmla="*/ 47 h 90"/>
                <a:gd name="T22" fmla="*/ 47 w 76"/>
                <a:gd name="T23" fmla="*/ 49 h 90"/>
                <a:gd name="T24" fmla="*/ 51 w 76"/>
                <a:gd name="T25" fmla="*/ 52 h 90"/>
                <a:gd name="T26" fmla="*/ 54 w 76"/>
                <a:gd name="T27" fmla="*/ 56 h 90"/>
                <a:gd name="T28" fmla="*/ 58 w 76"/>
                <a:gd name="T29" fmla="*/ 62 h 90"/>
                <a:gd name="T30" fmla="*/ 75 w 76"/>
                <a:gd name="T31" fmla="*/ 89 h 90"/>
                <a:gd name="T32" fmla="*/ 51 w 76"/>
                <a:gd name="T33" fmla="*/ 71 h 90"/>
                <a:gd name="T34" fmla="*/ 46 w 76"/>
                <a:gd name="T35" fmla="*/ 63 h 90"/>
                <a:gd name="T36" fmla="*/ 42 w 76"/>
                <a:gd name="T37" fmla="*/ 59 h 90"/>
                <a:gd name="T38" fmla="*/ 39 w 76"/>
                <a:gd name="T39" fmla="*/ 55 h 90"/>
                <a:gd name="T40" fmla="*/ 38 w 76"/>
                <a:gd name="T41" fmla="*/ 52 h 90"/>
                <a:gd name="T42" fmla="*/ 34 w 76"/>
                <a:gd name="T43" fmla="*/ 51 h 90"/>
                <a:gd name="T44" fmla="*/ 31 w 76"/>
                <a:gd name="T45" fmla="*/ 50 h 90"/>
                <a:gd name="T46" fmla="*/ 29 w 76"/>
                <a:gd name="T47" fmla="*/ 50 h 90"/>
                <a:gd name="T48" fmla="*/ 24 w 76"/>
                <a:gd name="T49" fmla="*/ 49 h 90"/>
                <a:gd name="T50" fmla="*/ 12 w 76"/>
                <a:gd name="T51" fmla="*/ 89 h 90"/>
                <a:gd name="T52" fmla="*/ 12 w 76"/>
                <a:gd name="T53" fmla="*/ 40 h 90"/>
                <a:gd name="T54" fmla="*/ 40 w 76"/>
                <a:gd name="T55" fmla="*/ 40 h 90"/>
                <a:gd name="T56" fmla="*/ 46 w 76"/>
                <a:gd name="T57" fmla="*/ 38 h 90"/>
                <a:gd name="T58" fmla="*/ 51 w 76"/>
                <a:gd name="T59" fmla="*/ 37 h 90"/>
                <a:gd name="T60" fmla="*/ 54 w 76"/>
                <a:gd name="T61" fmla="*/ 35 h 90"/>
                <a:gd name="T62" fmla="*/ 56 w 76"/>
                <a:gd name="T63" fmla="*/ 31 h 90"/>
                <a:gd name="T64" fmla="*/ 57 w 76"/>
                <a:gd name="T65" fmla="*/ 27 h 90"/>
                <a:gd name="T66" fmla="*/ 56 w 76"/>
                <a:gd name="T67" fmla="*/ 22 h 90"/>
                <a:gd name="T68" fmla="*/ 55 w 76"/>
                <a:gd name="T69" fmla="*/ 17 h 90"/>
                <a:gd name="T70" fmla="*/ 51 w 76"/>
                <a:gd name="T71" fmla="*/ 13 h 90"/>
                <a:gd name="T72" fmla="*/ 43 w 76"/>
                <a:gd name="T73" fmla="*/ 11 h 90"/>
                <a:gd name="T74" fmla="*/ 12 w 76"/>
                <a:gd name="T75" fmla="*/ 10 h 90"/>
                <a:gd name="T76" fmla="*/ 0 w 76"/>
                <a:gd name="T77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90">
                  <a:moveTo>
                    <a:pt x="0" y="8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9" y="1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3" y="9"/>
                  </a:lnTo>
                  <a:lnTo>
                    <a:pt x="65" y="11"/>
                  </a:lnTo>
                  <a:lnTo>
                    <a:pt x="67" y="14"/>
                  </a:lnTo>
                  <a:lnTo>
                    <a:pt x="68" y="17"/>
                  </a:lnTo>
                  <a:lnTo>
                    <a:pt x="68" y="22"/>
                  </a:lnTo>
                  <a:lnTo>
                    <a:pt x="69" y="26"/>
                  </a:lnTo>
                  <a:lnTo>
                    <a:pt x="68" y="29"/>
                  </a:lnTo>
                  <a:lnTo>
                    <a:pt x="68" y="33"/>
                  </a:lnTo>
                  <a:lnTo>
                    <a:pt x="66" y="37"/>
                  </a:lnTo>
                  <a:lnTo>
                    <a:pt x="63" y="40"/>
                  </a:lnTo>
                  <a:lnTo>
                    <a:pt x="60" y="44"/>
                  </a:lnTo>
                  <a:lnTo>
                    <a:pt x="55" y="45"/>
                  </a:lnTo>
                  <a:lnTo>
                    <a:pt x="51" y="47"/>
                  </a:lnTo>
                  <a:lnTo>
                    <a:pt x="45" y="48"/>
                  </a:lnTo>
                  <a:lnTo>
                    <a:pt x="47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2" y="54"/>
                  </a:lnTo>
                  <a:lnTo>
                    <a:pt x="54" y="56"/>
                  </a:lnTo>
                  <a:lnTo>
                    <a:pt x="56" y="59"/>
                  </a:lnTo>
                  <a:lnTo>
                    <a:pt x="58" y="62"/>
                  </a:lnTo>
                  <a:lnTo>
                    <a:pt x="61" y="64"/>
                  </a:lnTo>
                  <a:lnTo>
                    <a:pt x="75" y="89"/>
                  </a:lnTo>
                  <a:lnTo>
                    <a:pt x="62" y="89"/>
                  </a:lnTo>
                  <a:lnTo>
                    <a:pt x="51" y="71"/>
                  </a:lnTo>
                  <a:lnTo>
                    <a:pt x="47" y="66"/>
                  </a:lnTo>
                  <a:lnTo>
                    <a:pt x="46" y="63"/>
                  </a:lnTo>
                  <a:lnTo>
                    <a:pt x="44" y="61"/>
                  </a:lnTo>
                  <a:lnTo>
                    <a:pt x="42" y="59"/>
                  </a:lnTo>
                  <a:lnTo>
                    <a:pt x="41" y="56"/>
                  </a:lnTo>
                  <a:lnTo>
                    <a:pt x="39" y="55"/>
                  </a:lnTo>
                  <a:lnTo>
                    <a:pt x="38" y="54"/>
                  </a:lnTo>
                  <a:lnTo>
                    <a:pt x="38" y="52"/>
                  </a:lnTo>
                  <a:lnTo>
                    <a:pt x="35" y="51"/>
                  </a:lnTo>
                  <a:lnTo>
                    <a:pt x="34" y="51"/>
                  </a:lnTo>
                  <a:lnTo>
                    <a:pt x="32" y="50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29" y="50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2" y="49"/>
                  </a:lnTo>
                  <a:lnTo>
                    <a:pt x="12" y="89"/>
                  </a:lnTo>
                  <a:lnTo>
                    <a:pt x="0" y="89"/>
                  </a:lnTo>
                  <a:lnTo>
                    <a:pt x="12" y="40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43" y="39"/>
                  </a:lnTo>
                  <a:lnTo>
                    <a:pt x="46" y="38"/>
                  </a:lnTo>
                  <a:lnTo>
                    <a:pt x="49" y="38"/>
                  </a:lnTo>
                  <a:lnTo>
                    <a:pt x="51" y="37"/>
                  </a:lnTo>
                  <a:lnTo>
                    <a:pt x="52" y="36"/>
                  </a:lnTo>
                  <a:lnTo>
                    <a:pt x="54" y="35"/>
                  </a:lnTo>
                  <a:lnTo>
                    <a:pt x="55" y="33"/>
                  </a:lnTo>
                  <a:lnTo>
                    <a:pt x="56" y="31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7" y="26"/>
                  </a:lnTo>
                  <a:lnTo>
                    <a:pt x="56" y="22"/>
                  </a:lnTo>
                  <a:lnTo>
                    <a:pt x="56" y="19"/>
                  </a:lnTo>
                  <a:lnTo>
                    <a:pt x="55" y="17"/>
                  </a:lnTo>
                  <a:lnTo>
                    <a:pt x="53" y="15"/>
                  </a:lnTo>
                  <a:lnTo>
                    <a:pt x="51" y="13"/>
                  </a:lnTo>
                  <a:lnTo>
                    <a:pt x="46" y="12"/>
                  </a:lnTo>
                  <a:lnTo>
                    <a:pt x="43" y="11"/>
                  </a:lnTo>
                  <a:lnTo>
                    <a:pt x="39" y="10"/>
                  </a:lnTo>
                  <a:lnTo>
                    <a:pt x="12" y="10"/>
                  </a:lnTo>
                  <a:lnTo>
                    <a:pt x="12" y="40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6" name="Freeform 128"/>
            <p:cNvSpPr>
              <a:spLocks/>
            </p:cNvSpPr>
            <p:nvPr/>
          </p:nvSpPr>
          <p:spPr bwMode="auto">
            <a:xfrm>
              <a:off x="759" y="4011"/>
              <a:ext cx="68" cy="90"/>
            </a:xfrm>
            <a:custGeom>
              <a:avLst/>
              <a:gdLst>
                <a:gd name="T0" fmla="*/ 0 w 68"/>
                <a:gd name="T1" fmla="*/ 89 h 90"/>
                <a:gd name="T2" fmla="*/ 0 w 68"/>
                <a:gd name="T3" fmla="*/ 0 h 90"/>
                <a:gd name="T4" fmla="*/ 12 w 68"/>
                <a:gd name="T5" fmla="*/ 0 h 90"/>
                <a:gd name="T6" fmla="*/ 56 w 68"/>
                <a:gd name="T7" fmla="*/ 68 h 90"/>
                <a:gd name="T8" fmla="*/ 56 w 68"/>
                <a:gd name="T9" fmla="*/ 0 h 90"/>
                <a:gd name="T10" fmla="*/ 67 w 68"/>
                <a:gd name="T11" fmla="*/ 0 h 90"/>
                <a:gd name="T12" fmla="*/ 67 w 68"/>
                <a:gd name="T13" fmla="*/ 89 h 90"/>
                <a:gd name="T14" fmla="*/ 54 w 68"/>
                <a:gd name="T15" fmla="*/ 89 h 90"/>
                <a:gd name="T16" fmla="*/ 12 w 68"/>
                <a:gd name="T17" fmla="*/ 22 h 90"/>
                <a:gd name="T18" fmla="*/ 12 w 68"/>
                <a:gd name="T19" fmla="*/ 89 h 90"/>
                <a:gd name="T20" fmla="*/ 0 w 68"/>
                <a:gd name="T21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90">
                  <a:moveTo>
                    <a:pt x="0" y="8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56" y="68"/>
                  </a:lnTo>
                  <a:lnTo>
                    <a:pt x="56" y="0"/>
                  </a:lnTo>
                  <a:lnTo>
                    <a:pt x="67" y="0"/>
                  </a:lnTo>
                  <a:lnTo>
                    <a:pt x="67" y="89"/>
                  </a:lnTo>
                  <a:lnTo>
                    <a:pt x="54" y="89"/>
                  </a:lnTo>
                  <a:lnTo>
                    <a:pt x="12" y="22"/>
                  </a:lnTo>
                  <a:lnTo>
                    <a:pt x="12" y="8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7" name="Freeform 129"/>
            <p:cNvSpPr>
              <a:spLocks/>
            </p:cNvSpPr>
            <p:nvPr/>
          </p:nvSpPr>
          <p:spPr bwMode="auto">
            <a:xfrm>
              <a:off x="854" y="4011"/>
              <a:ext cx="65" cy="90"/>
            </a:xfrm>
            <a:custGeom>
              <a:avLst/>
              <a:gdLst>
                <a:gd name="T0" fmla="*/ 0 w 65"/>
                <a:gd name="T1" fmla="*/ 89 h 90"/>
                <a:gd name="T2" fmla="*/ 0 w 65"/>
                <a:gd name="T3" fmla="*/ 0 h 90"/>
                <a:gd name="T4" fmla="*/ 62 w 65"/>
                <a:gd name="T5" fmla="*/ 0 h 90"/>
                <a:gd name="T6" fmla="*/ 62 w 65"/>
                <a:gd name="T7" fmla="*/ 10 h 90"/>
                <a:gd name="T8" fmla="*/ 13 w 65"/>
                <a:gd name="T9" fmla="*/ 10 h 90"/>
                <a:gd name="T10" fmla="*/ 13 w 65"/>
                <a:gd name="T11" fmla="*/ 38 h 90"/>
                <a:gd name="T12" fmla="*/ 58 w 65"/>
                <a:gd name="T13" fmla="*/ 38 h 90"/>
                <a:gd name="T14" fmla="*/ 58 w 65"/>
                <a:gd name="T15" fmla="*/ 48 h 90"/>
                <a:gd name="T16" fmla="*/ 13 w 65"/>
                <a:gd name="T17" fmla="*/ 48 h 90"/>
                <a:gd name="T18" fmla="*/ 13 w 65"/>
                <a:gd name="T19" fmla="*/ 79 h 90"/>
                <a:gd name="T20" fmla="*/ 64 w 65"/>
                <a:gd name="T21" fmla="*/ 79 h 90"/>
                <a:gd name="T22" fmla="*/ 64 w 65"/>
                <a:gd name="T23" fmla="*/ 89 h 90"/>
                <a:gd name="T24" fmla="*/ 0 w 65"/>
                <a:gd name="T2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90">
                  <a:moveTo>
                    <a:pt x="0" y="89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0"/>
                  </a:lnTo>
                  <a:lnTo>
                    <a:pt x="13" y="10"/>
                  </a:lnTo>
                  <a:lnTo>
                    <a:pt x="13" y="38"/>
                  </a:lnTo>
                  <a:lnTo>
                    <a:pt x="58" y="38"/>
                  </a:lnTo>
                  <a:lnTo>
                    <a:pt x="58" y="48"/>
                  </a:lnTo>
                  <a:lnTo>
                    <a:pt x="13" y="48"/>
                  </a:lnTo>
                  <a:lnTo>
                    <a:pt x="13" y="79"/>
                  </a:lnTo>
                  <a:lnTo>
                    <a:pt x="64" y="79"/>
                  </a:lnTo>
                  <a:lnTo>
                    <a:pt x="64" y="89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8" name="Freeform 130"/>
            <p:cNvSpPr>
              <a:spLocks/>
            </p:cNvSpPr>
            <p:nvPr/>
          </p:nvSpPr>
          <p:spPr bwMode="auto">
            <a:xfrm>
              <a:off x="942" y="4011"/>
              <a:ext cx="77" cy="90"/>
            </a:xfrm>
            <a:custGeom>
              <a:avLst/>
              <a:gdLst>
                <a:gd name="T0" fmla="*/ 0 w 77"/>
                <a:gd name="T1" fmla="*/ 0 h 90"/>
                <a:gd name="T2" fmla="*/ 45 w 77"/>
                <a:gd name="T3" fmla="*/ 0 h 90"/>
                <a:gd name="T4" fmla="*/ 54 w 77"/>
                <a:gd name="T5" fmla="*/ 2 h 90"/>
                <a:gd name="T6" fmla="*/ 59 w 77"/>
                <a:gd name="T7" fmla="*/ 4 h 90"/>
                <a:gd name="T8" fmla="*/ 65 w 77"/>
                <a:gd name="T9" fmla="*/ 9 h 90"/>
                <a:gd name="T10" fmla="*/ 68 w 77"/>
                <a:gd name="T11" fmla="*/ 14 h 90"/>
                <a:gd name="T12" fmla="*/ 70 w 77"/>
                <a:gd name="T13" fmla="*/ 22 h 90"/>
                <a:gd name="T14" fmla="*/ 70 w 77"/>
                <a:gd name="T15" fmla="*/ 29 h 90"/>
                <a:gd name="T16" fmla="*/ 67 w 77"/>
                <a:gd name="T17" fmla="*/ 37 h 90"/>
                <a:gd name="T18" fmla="*/ 61 w 77"/>
                <a:gd name="T19" fmla="*/ 44 h 90"/>
                <a:gd name="T20" fmla="*/ 51 w 77"/>
                <a:gd name="T21" fmla="*/ 47 h 90"/>
                <a:gd name="T22" fmla="*/ 48 w 77"/>
                <a:gd name="T23" fmla="*/ 49 h 90"/>
                <a:gd name="T24" fmla="*/ 51 w 77"/>
                <a:gd name="T25" fmla="*/ 52 h 90"/>
                <a:gd name="T26" fmla="*/ 55 w 77"/>
                <a:gd name="T27" fmla="*/ 56 h 90"/>
                <a:gd name="T28" fmla="*/ 60 w 77"/>
                <a:gd name="T29" fmla="*/ 62 h 90"/>
                <a:gd name="T30" fmla="*/ 76 w 77"/>
                <a:gd name="T31" fmla="*/ 89 h 90"/>
                <a:gd name="T32" fmla="*/ 51 w 77"/>
                <a:gd name="T33" fmla="*/ 71 h 90"/>
                <a:gd name="T34" fmla="*/ 47 w 77"/>
                <a:gd name="T35" fmla="*/ 63 h 90"/>
                <a:gd name="T36" fmla="*/ 44 w 77"/>
                <a:gd name="T37" fmla="*/ 59 h 90"/>
                <a:gd name="T38" fmla="*/ 40 w 77"/>
                <a:gd name="T39" fmla="*/ 55 h 90"/>
                <a:gd name="T40" fmla="*/ 38 w 77"/>
                <a:gd name="T41" fmla="*/ 52 h 90"/>
                <a:gd name="T42" fmla="*/ 35 w 77"/>
                <a:gd name="T43" fmla="*/ 51 h 90"/>
                <a:gd name="T44" fmla="*/ 31 w 77"/>
                <a:gd name="T45" fmla="*/ 50 h 90"/>
                <a:gd name="T46" fmla="*/ 28 w 77"/>
                <a:gd name="T47" fmla="*/ 49 h 90"/>
                <a:gd name="T48" fmla="*/ 12 w 77"/>
                <a:gd name="T49" fmla="*/ 49 h 90"/>
                <a:gd name="T50" fmla="*/ 0 w 77"/>
                <a:gd name="T51" fmla="*/ 89 h 90"/>
                <a:gd name="T52" fmla="*/ 37 w 77"/>
                <a:gd name="T53" fmla="*/ 40 h 90"/>
                <a:gd name="T54" fmla="*/ 44 w 77"/>
                <a:gd name="T55" fmla="*/ 39 h 90"/>
                <a:gd name="T56" fmla="*/ 49 w 77"/>
                <a:gd name="T57" fmla="*/ 38 h 90"/>
                <a:gd name="T58" fmla="*/ 53 w 77"/>
                <a:gd name="T59" fmla="*/ 36 h 90"/>
                <a:gd name="T60" fmla="*/ 56 w 77"/>
                <a:gd name="T61" fmla="*/ 33 h 90"/>
                <a:gd name="T62" fmla="*/ 58 w 77"/>
                <a:gd name="T63" fmla="*/ 29 h 90"/>
                <a:gd name="T64" fmla="*/ 58 w 77"/>
                <a:gd name="T65" fmla="*/ 26 h 90"/>
                <a:gd name="T66" fmla="*/ 57 w 77"/>
                <a:gd name="T67" fmla="*/ 19 h 90"/>
                <a:gd name="T68" fmla="*/ 54 w 77"/>
                <a:gd name="T69" fmla="*/ 15 h 90"/>
                <a:gd name="T70" fmla="*/ 48 w 77"/>
                <a:gd name="T71" fmla="*/ 12 h 90"/>
                <a:gd name="T72" fmla="*/ 39 w 77"/>
                <a:gd name="T73" fmla="*/ 10 h 90"/>
                <a:gd name="T74" fmla="*/ 12 w 77"/>
                <a:gd name="T7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0">
                  <a:moveTo>
                    <a:pt x="0" y="89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49" y="1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3" y="6"/>
                  </a:lnTo>
                  <a:lnTo>
                    <a:pt x="65" y="9"/>
                  </a:lnTo>
                  <a:lnTo>
                    <a:pt x="66" y="11"/>
                  </a:lnTo>
                  <a:lnTo>
                    <a:pt x="68" y="14"/>
                  </a:lnTo>
                  <a:lnTo>
                    <a:pt x="69" y="17"/>
                  </a:lnTo>
                  <a:lnTo>
                    <a:pt x="70" y="22"/>
                  </a:lnTo>
                  <a:lnTo>
                    <a:pt x="70" y="26"/>
                  </a:lnTo>
                  <a:lnTo>
                    <a:pt x="70" y="29"/>
                  </a:lnTo>
                  <a:lnTo>
                    <a:pt x="69" y="33"/>
                  </a:lnTo>
                  <a:lnTo>
                    <a:pt x="67" y="37"/>
                  </a:lnTo>
                  <a:lnTo>
                    <a:pt x="65" y="40"/>
                  </a:lnTo>
                  <a:lnTo>
                    <a:pt x="61" y="44"/>
                  </a:lnTo>
                  <a:lnTo>
                    <a:pt x="57" y="45"/>
                  </a:lnTo>
                  <a:lnTo>
                    <a:pt x="51" y="47"/>
                  </a:lnTo>
                  <a:lnTo>
                    <a:pt x="46" y="48"/>
                  </a:lnTo>
                  <a:lnTo>
                    <a:pt x="48" y="49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3" y="54"/>
                  </a:lnTo>
                  <a:lnTo>
                    <a:pt x="55" y="56"/>
                  </a:lnTo>
                  <a:lnTo>
                    <a:pt x="57" y="59"/>
                  </a:lnTo>
                  <a:lnTo>
                    <a:pt x="60" y="62"/>
                  </a:lnTo>
                  <a:lnTo>
                    <a:pt x="61" y="64"/>
                  </a:lnTo>
                  <a:lnTo>
                    <a:pt x="76" y="89"/>
                  </a:lnTo>
                  <a:lnTo>
                    <a:pt x="63" y="89"/>
                  </a:lnTo>
                  <a:lnTo>
                    <a:pt x="51" y="71"/>
                  </a:lnTo>
                  <a:lnTo>
                    <a:pt x="49" y="66"/>
                  </a:lnTo>
                  <a:lnTo>
                    <a:pt x="47" y="63"/>
                  </a:lnTo>
                  <a:lnTo>
                    <a:pt x="45" y="61"/>
                  </a:lnTo>
                  <a:lnTo>
                    <a:pt x="44" y="59"/>
                  </a:lnTo>
                  <a:lnTo>
                    <a:pt x="41" y="56"/>
                  </a:lnTo>
                  <a:lnTo>
                    <a:pt x="40" y="55"/>
                  </a:lnTo>
                  <a:lnTo>
                    <a:pt x="38" y="54"/>
                  </a:lnTo>
                  <a:lnTo>
                    <a:pt x="38" y="52"/>
                  </a:lnTo>
                  <a:lnTo>
                    <a:pt x="36" y="51"/>
                  </a:lnTo>
                  <a:lnTo>
                    <a:pt x="35" y="51"/>
                  </a:lnTo>
                  <a:lnTo>
                    <a:pt x="32" y="50"/>
                  </a:lnTo>
                  <a:lnTo>
                    <a:pt x="31" y="50"/>
                  </a:lnTo>
                  <a:lnTo>
                    <a:pt x="29" y="50"/>
                  </a:lnTo>
                  <a:lnTo>
                    <a:pt x="28" y="49"/>
                  </a:lnTo>
                  <a:lnTo>
                    <a:pt x="25" y="49"/>
                  </a:lnTo>
                  <a:lnTo>
                    <a:pt x="12" y="49"/>
                  </a:lnTo>
                  <a:lnTo>
                    <a:pt x="12" y="89"/>
                  </a:lnTo>
                  <a:lnTo>
                    <a:pt x="0" y="89"/>
                  </a:lnTo>
                  <a:lnTo>
                    <a:pt x="12" y="40"/>
                  </a:lnTo>
                  <a:lnTo>
                    <a:pt x="37" y="40"/>
                  </a:lnTo>
                  <a:lnTo>
                    <a:pt x="40" y="40"/>
                  </a:lnTo>
                  <a:lnTo>
                    <a:pt x="44" y="39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51" y="37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56" y="33"/>
                  </a:lnTo>
                  <a:lnTo>
                    <a:pt x="57" y="31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58" y="26"/>
                  </a:lnTo>
                  <a:lnTo>
                    <a:pt x="58" y="22"/>
                  </a:lnTo>
                  <a:lnTo>
                    <a:pt x="57" y="19"/>
                  </a:lnTo>
                  <a:lnTo>
                    <a:pt x="56" y="17"/>
                  </a:lnTo>
                  <a:lnTo>
                    <a:pt x="54" y="15"/>
                  </a:lnTo>
                  <a:lnTo>
                    <a:pt x="51" y="13"/>
                  </a:lnTo>
                  <a:lnTo>
                    <a:pt x="48" y="12"/>
                  </a:lnTo>
                  <a:lnTo>
                    <a:pt x="44" y="11"/>
                  </a:lnTo>
                  <a:lnTo>
                    <a:pt x="39" y="10"/>
                  </a:lnTo>
                  <a:lnTo>
                    <a:pt x="12" y="10"/>
                  </a:lnTo>
                  <a:lnTo>
                    <a:pt x="12" y="40"/>
                  </a:lnTo>
                  <a:lnTo>
                    <a:pt x="0" y="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39" name="Freeform 131"/>
            <p:cNvSpPr>
              <a:spLocks/>
            </p:cNvSpPr>
            <p:nvPr/>
          </p:nvSpPr>
          <p:spPr bwMode="auto">
            <a:xfrm>
              <a:off x="3673" y="3604"/>
              <a:ext cx="62" cy="76"/>
            </a:xfrm>
            <a:custGeom>
              <a:avLst/>
              <a:gdLst>
                <a:gd name="T0" fmla="*/ 61 w 62"/>
                <a:gd name="T1" fmla="*/ 51 h 76"/>
                <a:gd name="T2" fmla="*/ 59 w 62"/>
                <a:gd name="T3" fmla="*/ 56 h 76"/>
                <a:gd name="T4" fmla="*/ 58 w 62"/>
                <a:gd name="T5" fmla="*/ 61 h 76"/>
                <a:gd name="T6" fmla="*/ 55 w 62"/>
                <a:gd name="T7" fmla="*/ 66 h 76"/>
                <a:gd name="T8" fmla="*/ 52 w 62"/>
                <a:gd name="T9" fmla="*/ 69 h 76"/>
                <a:gd name="T10" fmla="*/ 47 w 62"/>
                <a:gd name="T11" fmla="*/ 72 h 76"/>
                <a:gd name="T12" fmla="*/ 43 w 62"/>
                <a:gd name="T13" fmla="*/ 74 h 76"/>
                <a:gd name="T14" fmla="*/ 38 w 62"/>
                <a:gd name="T15" fmla="*/ 75 h 76"/>
                <a:gd name="T16" fmla="*/ 33 w 62"/>
                <a:gd name="T17" fmla="*/ 75 h 76"/>
                <a:gd name="T18" fmla="*/ 27 w 62"/>
                <a:gd name="T19" fmla="*/ 75 h 76"/>
                <a:gd name="T20" fmla="*/ 22 w 62"/>
                <a:gd name="T21" fmla="*/ 74 h 76"/>
                <a:gd name="T22" fmla="*/ 18 w 62"/>
                <a:gd name="T23" fmla="*/ 73 h 76"/>
                <a:gd name="T24" fmla="*/ 14 w 62"/>
                <a:gd name="T25" fmla="*/ 71 h 76"/>
                <a:gd name="T26" fmla="*/ 8 w 62"/>
                <a:gd name="T27" fmla="*/ 65 h 76"/>
                <a:gd name="T28" fmla="*/ 3 w 62"/>
                <a:gd name="T29" fmla="*/ 57 h 76"/>
                <a:gd name="T30" fmla="*/ 2 w 62"/>
                <a:gd name="T31" fmla="*/ 53 h 76"/>
                <a:gd name="T32" fmla="*/ 1 w 62"/>
                <a:gd name="T33" fmla="*/ 48 h 76"/>
                <a:gd name="T34" fmla="*/ 1 w 62"/>
                <a:gd name="T35" fmla="*/ 43 h 76"/>
                <a:gd name="T36" fmla="*/ 0 w 62"/>
                <a:gd name="T37" fmla="*/ 38 h 76"/>
                <a:gd name="T38" fmla="*/ 1 w 62"/>
                <a:gd name="T39" fmla="*/ 32 h 76"/>
                <a:gd name="T40" fmla="*/ 1 w 62"/>
                <a:gd name="T41" fmla="*/ 27 h 76"/>
                <a:gd name="T42" fmla="*/ 2 w 62"/>
                <a:gd name="T43" fmla="*/ 23 h 76"/>
                <a:gd name="T44" fmla="*/ 4 w 62"/>
                <a:gd name="T45" fmla="*/ 18 h 76"/>
                <a:gd name="T46" fmla="*/ 9 w 62"/>
                <a:gd name="T47" fmla="*/ 10 h 76"/>
                <a:gd name="T48" fmla="*/ 15 w 62"/>
                <a:gd name="T49" fmla="*/ 5 h 76"/>
                <a:gd name="T50" fmla="*/ 24 w 62"/>
                <a:gd name="T51" fmla="*/ 1 h 76"/>
                <a:gd name="T52" fmla="*/ 33 w 62"/>
                <a:gd name="T53" fmla="*/ 0 h 76"/>
                <a:gd name="T54" fmla="*/ 42 w 62"/>
                <a:gd name="T55" fmla="*/ 2 h 76"/>
                <a:gd name="T56" fmla="*/ 49 w 62"/>
                <a:gd name="T57" fmla="*/ 6 h 76"/>
                <a:gd name="T58" fmla="*/ 53 w 62"/>
                <a:gd name="T59" fmla="*/ 8 h 76"/>
                <a:gd name="T60" fmla="*/ 56 w 62"/>
                <a:gd name="T61" fmla="*/ 12 h 76"/>
                <a:gd name="T62" fmla="*/ 58 w 62"/>
                <a:gd name="T63" fmla="*/ 17 h 76"/>
                <a:gd name="T64" fmla="*/ 60 w 62"/>
                <a:gd name="T65" fmla="*/ 22 h 76"/>
                <a:gd name="T66" fmla="*/ 49 w 62"/>
                <a:gd name="T67" fmla="*/ 20 h 76"/>
                <a:gd name="T68" fmla="*/ 45 w 62"/>
                <a:gd name="T69" fmla="*/ 15 h 76"/>
                <a:gd name="T70" fmla="*/ 41 w 62"/>
                <a:gd name="T71" fmla="*/ 11 h 76"/>
                <a:gd name="T72" fmla="*/ 35 w 62"/>
                <a:gd name="T73" fmla="*/ 9 h 76"/>
                <a:gd name="T74" fmla="*/ 28 w 62"/>
                <a:gd name="T75" fmla="*/ 9 h 76"/>
                <a:gd name="T76" fmla="*/ 21 w 62"/>
                <a:gd name="T77" fmla="*/ 11 h 76"/>
                <a:gd name="T78" fmla="*/ 17 w 62"/>
                <a:gd name="T79" fmla="*/ 15 h 76"/>
                <a:gd name="T80" fmla="*/ 13 w 62"/>
                <a:gd name="T81" fmla="*/ 20 h 76"/>
                <a:gd name="T82" fmla="*/ 11 w 62"/>
                <a:gd name="T83" fmla="*/ 26 h 76"/>
                <a:gd name="T84" fmla="*/ 9 w 62"/>
                <a:gd name="T85" fmla="*/ 34 h 76"/>
                <a:gd name="T86" fmla="*/ 9 w 62"/>
                <a:gd name="T87" fmla="*/ 42 h 76"/>
                <a:gd name="T88" fmla="*/ 11 w 62"/>
                <a:gd name="T89" fmla="*/ 50 h 76"/>
                <a:gd name="T90" fmla="*/ 14 w 62"/>
                <a:gd name="T91" fmla="*/ 56 h 76"/>
                <a:gd name="T92" fmla="*/ 17 w 62"/>
                <a:gd name="T93" fmla="*/ 61 h 76"/>
                <a:gd name="T94" fmla="*/ 22 w 62"/>
                <a:gd name="T95" fmla="*/ 65 h 76"/>
                <a:gd name="T96" fmla="*/ 28 w 62"/>
                <a:gd name="T97" fmla="*/ 67 h 76"/>
                <a:gd name="T98" fmla="*/ 35 w 62"/>
                <a:gd name="T99" fmla="*/ 66 h 76"/>
                <a:gd name="T100" fmla="*/ 42 w 62"/>
                <a:gd name="T101" fmla="*/ 64 h 76"/>
                <a:gd name="T102" fmla="*/ 47 w 62"/>
                <a:gd name="T103" fmla="*/ 60 h 76"/>
                <a:gd name="T104" fmla="*/ 50 w 62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6">
                  <a:moveTo>
                    <a:pt x="53" y="49"/>
                  </a:moveTo>
                  <a:lnTo>
                    <a:pt x="61" y="51"/>
                  </a:lnTo>
                  <a:lnTo>
                    <a:pt x="61" y="53"/>
                  </a:lnTo>
                  <a:lnTo>
                    <a:pt x="59" y="56"/>
                  </a:lnTo>
                  <a:lnTo>
                    <a:pt x="58" y="59"/>
                  </a:lnTo>
                  <a:lnTo>
                    <a:pt x="58" y="61"/>
                  </a:lnTo>
                  <a:lnTo>
                    <a:pt x="56" y="64"/>
                  </a:lnTo>
                  <a:lnTo>
                    <a:pt x="55" y="66"/>
                  </a:lnTo>
                  <a:lnTo>
                    <a:pt x="54" y="68"/>
                  </a:lnTo>
                  <a:lnTo>
                    <a:pt x="52" y="69"/>
                  </a:lnTo>
                  <a:lnTo>
                    <a:pt x="49" y="71"/>
                  </a:lnTo>
                  <a:lnTo>
                    <a:pt x="47" y="72"/>
                  </a:lnTo>
                  <a:lnTo>
                    <a:pt x="45" y="73"/>
                  </a:lnTo>
                  <a:lnTo>
                    <a:pt x="43" y="74"/>
                  </a:lnTo>
                  <a:lnTo>
                    <a:pt x="40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7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8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6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6" y="12"/>
                  </a:lnTo>
                  <a:lnTo>
                    <a:pt x="57" y="15"/>
                  </a:lnTo>
                  <a:lnTo>
                    <a:pt x="58" y="17"/>
                  </a:lnTo>
                  <a:lnTo>
                    <a:pt x="59" y="19"/>
                  </a:lnTo>
                  <a:lnTo>
                    <a:pt x="60" y="22"/>
                  </a:lnTo>
                  <a:lnTo>
                    <a:pt x="50" y="24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4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2" y="24"/>
                  </a:lnTo>
                  <a:lnTo>
                    <a:pt x="11" y="26"/>
                  </a:lnTo>
                  <a:lnTo>
                    <a:pt x="9" y="30"/>
                  </a:lnTo>
                  <a:lnTo>
                    <a:pt x="9" y="34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9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7"/>
                  </a:lnTo>
                  <a:lnTo>
                    <a:pt x="32" y="67"/>
                  </a:lnTo>
                  <a:lnTo>
                    <a:pt x="35" y="66"/>
                  </a:lnTo>
                  <a:lnTo>
                    <a:pt x="39" y="66"/>
                  </a:lnTo>
                  <a:lnTo>
                    <a:pt x="42" y="64"/>
                  </a:lnTo>
                  <a:lnTo>
                    <a:pt x="45" y="62"/>
                  </a:lnTo>
                  <a:lnTo>
                    <a:pt x="47" y="60"/>
                  </a:lnTo>
                  <a:lnTo>
                    <a:pt x="49" y="56"/>
                  </a:lnTo>
                  <a:lnTo>
                    <a:pt x="50" y="53"/>
                  </a:lnTo>
                  <a:lnTo>
                    <a:pt x="53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0" name="Freeform 132"/>
            <p:cNvSpPr>
              <a:spLocks/>
            </p:cNvSpPr>
            <p:nvPr/>
          </p:nvSpPr>
          <p:spPr bwMode="auto">
            <a:xfrm>
              <a:off x="3751" y="3604"/>
              <a:ext cx="67" cy="76"/>
            </a:xfrm>
            <a:custGeom>
              <a:avLst/>
              <a:gdLst>
                <a:gd name="T0" fmla="*/ 0 w 67"/>
                <a:gd name="T1" fmla="*/ 34 h 76"/>
                <a:gd name="T2" fmla="*/ 1 w 67"/>
                <a:gd name="T3" fmla="*/ 26 h 76"/>
                <a:gd name="T4" fmla="*/ 4 w 67"/>
                <a:gd name="T5" fmla="*/ 19 h 76"/>
                <a:gd name="T6" fmla="*/ 7 w 67"/>
                <a:gd name="T7" fmla="*/ 13 h 76"/>
                <a:gd name="T8" fmla="*/ 12 w 67"/>
                <a:gd name="T9" fmla="*/ 8 h 76"/>
                <a:gd name="T10" fmla="*/ 17 w 67"/>
                <a:gd name="T11" fmla="*/ 5 h 76"/>
                <a:gd name="T12" fmla="*/ 23 w 67"/>
                <a:gd name="T13" fmla="*/ 2 h 76"/>
                <a:gd name="T14" fmla="*/ 30 w 67"/>
                <a:gd name="T15" fmla="*/ 0 h 76"/>
                <a:gd name="T16" fmla="*/ 37 w 67"/>
                <a:gd name="T17" fmla="*/ 1 h 76"/>
                <a:gd name="T18" fmla="*/ 47 w 67"/>
                <a:gd name="T19" fmla="*/ 3 h 76"/>
                <a:gd name="T20" fmla="*/ 54 w 67"/>
                <a:gd name="T21" fmla="*/ 8 h 76"/>
                <a:gd name="T22" fmla="*/ 61 w 67"/>
                <a:gd name="T23" fmla="*/ 15 h 76"/>
                <a:gd name="T24" fmla="*/ 64 w 67"/>
                <a:gd name="T25" fmla="*/ 21 h 76"/>
                <a:gd name="T26" fmla="*/ 65 w 67"/>
                <a:gd name="T27" fmla="*/ 25 h 76"/>
                <a:gd name="T28" fmla="*/ 66 w 67"/>
                <a:gd name="T29" fmla="*/ 30 h 76"/>
                <a:gd name="T30" fmla="*/ 66 w 67"/>
                <a:gd name="T31" fmla="*/ 36 h 76"/>
                <a:gd name="T32" fmla="*/ 66 w 67"/>
                <a:gd name="T33" fmla="*/ 41 h 76"/>
                <a:gd name="T34" fmla="*/ 66 w 67"/>
                <a:gd name="T35" fmla="*/ 46 h 76"/>
                <a:gd name="T36" fmla="*/ 65 w 67"/>
                <a:gd name="T37" fmla="*/ 51 h 76"/>
                <a:gd name="T38" fmla="*/ 64 w 67"/>
                <a:gd name="T39" fmla="*/ 55 h 76"/>
                <a:gd name="T40" fmla="*/ 60 w 67"/>
                <a:gd name="T41" fmla="*/ 62 h 76"/>
                <a:gd name="T42" fmla="*/ 54 w 67"/>
                <a:gd name="T43" fmla="*/ 68 h 76"/>
                <a:gd name="T44" fmla="*/ 46 w 67"/>
                <a:gd name="T45" fmla="*/ 73 h 76"/>
                <a:gd name="T46" fmla="*/ 37 w 67"/>
                <a:gd name="T47" fmla="*/ 75 h 76"/>
                <a:gd name="T48" fmla="*/ 29 w 67"/>
                <a:gd name="T49" fmla="*/ 75 h 76"/>
                <a:gd name="T50" fmla="*/ 20 w 67"/>
                <a:gd name="T51" fmla="*/ 72 h 76"/>
                <a:gd name="T52" fmla="*/ 12 w 67"/>
                <a:gd name="T53" fmla="*/ 68 h 76"/>
                <a:gd name="T54" fmla="*/ 6 w 67"/>
                <a:gd name="T55" fmla="*/ 61 h 76"/>
                <a:gd name="T56" fmla="*/ 4 w 67"/>
                <a:gd name="T57" fmla="*/ 54 h 76"/>
                <a:gd name="T58" fmla="*/ 2 w 67"/>
                <a:gd name="T59" fmla="*/ 51 h 76"/>
                <a:gd name="T60" fmla="*/ 1 w 67"/>
                <a:gd name="T61" fmla="*/ 46 h 76"/>
                <a:gd name="T62" fmla="*/ 0 w 67"/>
                <a:gd name="T63" fmla="*/ 41 h 76"/>
                <a:gd name="T64" fmla="*/ 0 w 67"/>
                <a:gd name="T65" fmla="*/ 38 h 76"/>
                <a:gd name="T66" fmla="*/ 10 w 67"/>
                <a:gd name="T67" fmla="*/ 42 h 76"/>
                <a:gd name="T68" fmla="*/ 11 w 67"/>
                <a:gd name="T69" fmla="*/ 48 h 76"/>
                <a:gd name="T70" fmla="*/ 13 w 67"/>
                <a:gd name="T71" fmla="*/ 53 h 76"/>
                <a:gd name="T72" fmla="*/ 15 w 67"/>
                <a:gd name="T73" fmla="*/ 57 h 76"/>
                <a:gd name="T74" fmla="*/ 20 w 67"/>
                <a:gd name="T75" fmla="*/ 62 h 76"/>
                <a:gd name="T76" fmla="*/ 28 w 67"/>
                <a:gd name="T77" fmla="*/ 66 h 76"/>
                <a:gd name="T78" fmla="*/ 38 w 67"/>
                <a:gd name="T79" fmla="*/ 66 h 76"/>
                <a:gd name="T80" fmla="*/ 47 w 67"/>
                <a:gd name="T81" fmla="*/ 62 h 76"/>
                <a:gd name="T82" fmla="*/ 52 w 67"/>
                <a:gd name="T83" fmla="*/ 57 h 76"/>
                <a:gd name="T84" fmla="*/ 55 w 67"/>
                <a:gd name="T85" fmla="*/ 53 h 76"/>
                <a:gd name="T86" fmla="*/ 56 w 67"/>
                <a:gd name="T87" fmla="*/ 48 h 76"/>
                <a:gd name="T88" fmla="*/ 57 w 67"/>
                <a:gd name="T89" fmla="*/ 42 h 76"/>
                <a:gd name="T90" fmla="*/ 57 w 67"/>
                <a:gd name="T91" fmla="*/ 34 h 76"/>
                <a:gd name="T92" fmla="*/ 55 w 67"/>
                <a:gd name="T93" fmla="*/ 26 h 76"/>
                <a:gd name="T94" fmla="*/ 52 w 67"/>
                <a:gd name="T95" fmla="*/ 20 h 76"/>
                <a:gd name="T96" fmla="*/ 48 w 67"/>
                <a:gd name="T97" fmla="*/ 15 h 76"/>
                <a:gd name="T98" fmla="*/ 44 w 67"/>
                <a:gd name="T99" fmla="*/ 11 h 76"/>
                <a:gd name="T100" fmla="*/ 36 w 67"/>
                <a:gd name="T101" fmla="*/ 9 h 76"/>
                <a:gd name="T102" fmla="*/ 29 w 67"/>
                <a:gd name="T103" fmla="*/ 10 h 76"/>
                <a:gd name="T104" fmla="*/ 20 w 67"/>
                <a:gd name="T105" fmla="*/ 13 h 76"/>
                <a:gd name="T106" fmla="*/ 15 w 67"/>
                <a:gd name="T107" fmla="*/ 18 h 76"/>
                <a:gd name="T108" fmla="*/ 13 w 67"/>
                <a:gd name="T109" fmla="*/ 23 h 76"/>
                <a:gd name="T110" fmla="*/ 11 w 67"/>
                <a:gd name="T111" fmla="*/ 28 h 76"/>
                <a:gd name="T112" fmla="*/ 10 w 67"/>
                <a:gd name="T113" fmla="*/ 36 h 76"/>
                <a:gd name="T114" fmla="*/ 10 w 67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5" y="16"/>
                  </a:lnTo>
                  <a:lnTo>
                    <a:pt x="7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3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3" y="1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4" y="8"/>
                  </a:lnTo>
                  <a:lnTo>
                    <a:pt x="57" y="11"/>
                  </a:lnTo>
                  <a:lnTo>
                    <a:pt x="61" y="15"/>
                  </a:lnTo>
                  <a:lnTo>
                    <a:pt x="62" y="19"/>
                  </a:lnTo>
                  <a:lnTo>
                    <a:pt x="64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0"/>
                  </a:lnTo>
                  <a:lnTo>
                    <a:pt x="66" y="33"/>
                  </a:lnTo>
                  <a:lnTo>
                    <a:pt x="66" y="36"/>
                  </a:lnTo>
                  <a:lnTo>
                    <a:pt x="66" y="38"/>
                  </a:lnTo>
                  <a:lnTo>
                    <a:pt x="66" y="41"/>
                  </a:lnTo>
                  <a:lnTo>
                    <a:pt x="66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4" y="53"/>
                  </a:lnTo>
                  <a:lnTo>
                    <a:pt x="64" y="55"/>
                  </a:lnTo>
                  <a:lnTo>
                    <a:pt x="62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8"/>
                  </a:lnTo>
                  <a:lnTo>
                    <a:pt x="51" y="71"/>
                  </a:lnTo>
                  <a:lnTo>
                    <a:pt x="46" y="73"/>
                  </a:lnTo>
                  <a:lnTo>
                    <a:pt x="42" y="74"/>
                  </a:lnTo>
                  <a:lnTo>
                    <a:pt x="37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4" y="74"/>
                  </a:lnTo>
                  <a:lnTo>
                    <a:pt x="20" y="72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20" y="62"/>
                  </a:lnTo>
                  <a:lnTo>
                    <a:pt x="23" y="65"/>
                  </a:lnTo>
                  <a:lnTo>
                    <a:pt x="28" y="66"/>
                  </a:lnTo>
                  <a:lnTo>
                    <a:pt x="33" y="67"/>
                  </a:lnTo>
                  <a:lnTo>
                    <a:pt x="38" y="66"/>
                  </a:lnTo>
                  <a:lnTo>
                    <a:pt x="44" y="65"/>
                  </a:lnTo>
                  <a:lnTo>
                    <a:pt x="47" y="62"/>
                  </a:lnTo>
                  <a:lnTo>
                    <a:pt x="51" y="60"/>
                  </a:lnTo>
                  <a:lnTo>
                    <a:pt x="52" y="57"/>
                  </a:lnTo>
                  <a:lnTo>
                    <a:pt x="53" y="55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3" y="23"/>
                  </a:lnTo>
                  <a:lnTo>
                    <a:pt x="52" y="20"/>
                  </a:lnTo>
                  <a:lnTo>
                    <a:pt x="51" y="17"/>
                  </a:lnTo>
                  <a:lnTo>
                    <a:pt x="48" y="15"/>
                  </a:lnTo>
                  <a:lnTo>
                    <a:pt x="46" y="12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29" y="10"/>
                  </a:lnTo>
                  <a:lnTo>
                    <a:pt x="24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1" name="Freeform 133"/>
            <p:cNvSpPr>
              <a:spLocks/>
            </p:cNvSpPr>
            <p:nvPr/>
          </p:nvSpPr>
          <p:spPr bwMode="auto">
            <a:xfrm>
              <a:off x="3839" y="3605"/>
              <a:ext cx="70" cy="74"/>
            </a:xfrm>
            <a:custGeom>
              <a:avLst/>
              <a:gdLst>
                <a:gd name="T0" fmla="*/ 0 w 70"/>
                <a:gd name="T1" fmla="*/ 73 h 74"/>
                <a:gd name="T2" fmla="*/ 0 w 70"/>
                <a:gd name="T3" fmla="*/ 0 h 74"/>
                <a:gd name="T4" fmla="*/ 15 w 70"/>
                <a:gd name="T5" fmla="*/ 0 h 74"/>
                <a:gd name="T6" fmla="*/ 31 w 70"/>
                <a:gd name="T7" fmla="*/ 52 h 74"/>
                <a:gd name="T8" fmla="*/ 32 w 70"/>
                <a:gd name="T9" fmla="*/ 55 h 74"/>
                <a:gd name="T10" fmla="*/ 33 w 70"/>
                <a:gd name="T11" fmla="*/ 59 h 74"/>
                <a:gd name="T12" fmla="*/ 35 w 70"/>
                <a:gd name="T13" fmla="*/ 61 h 74"/>
                <a:gd name="T14" fmla="*/ 35 w 70"/>
                <a:gd name="T15" fmla="*/ 63 h 74"/>
                <a:gd name="T16" fmla="*/ 36 w 70"/>
                <a:gd name="T17" fmla="*/ 61 h 74"/>
                <a:gd name="T18" fmla="*/ 36 w 70"/>
                <a:gd name="T19" fmla="*/ 58 h 74"/>
                <a:gd name="T20" fmla="*/ 37 w 70"/>
                <a:gd name="T21" fmla="*/ 54 h 74"/>
                <a:gd name="T22" fmla="*/ 39 w 70"/>
                <a:gd name="T23" fmla="*/ 51 h 74"/>
                <a:gd name="T24" fmla="*/ 56 w 70"/>
                <a:gd name="T25" fmla="*/ 0 h 74"/>
                <a:gd name="T26" fmla="*/ 69 w 70"/>
                <a:gd name="T27" fmla="*/ 0 h 74"/>
                <a:gd name="T28" fmla="*/ 69 w 70"/>
                <a:gd name="T29" fmla="*/ 73 h 74"/>
                <a:gd name="T30" fmla="*/ 59 w 70"/>
                <a:gd name="T31" fmla="*/ 73 h 74"/>
                <a:gd name="T32" fmla="*/ 59 w 70"/>
                <a:gd name="T33" fmla="*/ 13 h 74"/>
                <a:gd name="T34" fmla="*/ 39 w 70"/>
                <a:gd name="T35" fmla="*/ 73 h 74"/>
                <a:gd name="T36" fmla="*/ 30 w 70"/>
                <a:gd name="T37" fmla="*/ 73 h 74"/>
                <a:gd name="T38" fmla="*/ 11 w 70"/>
                <a:gd name="T39" fmla="*/ 11 h 74"/>
                <a:gd name="T40" fmla="*/ 11 w 70"/>
                <a:gd name="T41" fmla="*/ 73 h 74"/>
                <a:gd name="T42" fmla="*/ 0 w 70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74">
                  <a:moveTo>
                    <a:pt x="0" y="7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31" y="52"/>
                  </a:lnTo>
                  <a:lnTo>
                    <a:pt x="32" y="55"/>
                  </a:lnTo>
                  <a:lnTo>
                    <a:pt x="33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6" y="61"/>
                  </a:lnTo>
                  <a:lnTo>
                    <a:pt x="36" y="58"/>
                  </a:lnTo>
                  <a:lnTo>
                    <a:pt x="37" y="54"/>
                  </a:lnTo>
                  <a:lnTo>
                    <a:pt x="39" y="51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69" y="73"/>
                  </a:lnTo>
                  <a:lnTo>
                    <a:pt x="59" y="73"/>
                  </a:lnTo>
                  <a:lnTo>
                    <a:pt x="59" y="13"/>
                  </a:lnTo>
                  <a:lnTo>
                    <a:pt x="39" y="73"/>
                  </a:lnTo>
                  <a:lnTo>
                    <a:pt x="30" y="73"/>
                  </a:lnTo>
                  <a:lnTo>
                    <a:pt x="11" y="11"/>
                  </a:lnTo>
                  <a:lnTo>
                    <a:pt x="1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2" name="Freeform 134"/>
            <p:cNvSpPr>
              <a:spLocks/>
            </p:cNvSpPr>
            <p:nvPr/>
          </p:nvSpPr>
          <p:spPr bwMode="auto">
            <a:xfrm>
              <a:off x="3931" y="3605"/>
              <a:ext cx="55" cy="74"/>
            </a:xfrm>
            <a:custGeom>
              <a:avLst/>
              <a:gdLst>
                <a:gd name="T0" fmla="*/ 0 w 55"/>
                <a:gd name="T1" fmla="*/ 0 h 74"/>
                <a:gd name="T2" fmla="*/ 30 w 55"/>
                <a:gd name="T3" fmla="*/ 0 h 74"/>
                <a:gd name="T4" fmla="*/ 37 w 55"/>
                <a:gd name="T5" fmla="*/ 2 h 74"/>
                <a:gd name="T6" fmla="*/ 41 w 55"/>
                <a:gd name="T7" fmla="*/ 4 h 74"/>
                <a:gd name="T8" fmla="*/ 45 w 55"/>
                <a:gd name="T9" fmla="*/ 7 h 74"/>
                <a:gd name="T10" fmla="*/ 49 w 55"/>
                <a:gd name="T11" fmla="*/ 12 h 74"/>
                <a:gd name="T12" fmla="*/ 51 w 55"/>
                <a:gd name="T13" fmla="*/ 17 h 74"/>
                <a:gd name="T14" fmla="*/ 51 w 55"/>
                <a:gd name="T15" fmla="*/ 22 h 74"/>
                <a:gd name="T16" fmla="*/ 49 w 55"/>
                <a:gd name="T17" fmla="*/ 26 h 74"/>
                <a:gd name="T18" fmla="*/ 46 w 55"/>
                <a:gd name="T19" fmla="*/ 30 h 74"/>
                <a:gd name="T20" fmla="*/ 42 w 55"/>
                <a:gd name="T21" fmla="*/ 33 h 74"/>
                <a:gd name="T22" fmla="*/ 43 w 55"/>
                <a:gd name="T23" fmla="*/ 36 h 74"/>
                <a:gd name="T24" fmla="*/ 49 w 55"/>
                <a:gd name="T25" fmla="*/ 38 h 74"/>
                <a:gd name="T26" fmla="*/ 52 w 55"/>
                <a:gd name="T27" fmla="*/ 43 h 74"/>
                <a:gd name="T28" fmla="*/ 54 w 55"/>
                <a:gd name="T29" fmla="*/ 49 h 74"/>
                <a:gd name="T30" fmla="*/ 54 w 55"/>
                <a:gd name="T31" fmla="*/ 54 h 74"/>
                <a:gd name="T32" fmla="*/ 52 w 55"/>
                <a:gd name="T33" fmla="*/ 60 h 74"/>
                <a:gd name="T34" fmla="*/ 51 w 55"/>
                <a:gd name="T35" fmla="*/ 64 h 74"/>
                <a:gd name="T36" fmla="*/ 48 w 55"/>
                <a:gd name="T37" fmla="*/ 67 h 74"/>
                <a:gd name="T38" fmla="*/ 45 w 55"/>
                <a:gd name="T39" fmla="*/ 70 h 74"/>
                <a:gd name="T40" fmla="*/ 41 w 55"/>
                <a:gd name="T41" fmla="*/ 71 h 74"/>
                <a:gd name="T42" fmla="*/ 36 w 55"/>
                <a:gd name="T43" fmla="*/ 73 h 74"/>
                <a:gd name="T44" fmla="*/ 30 w 55"/>
                <a:gd name="T45" fmla="*/ 73 h 74"/>
                <a:gd name="T46" fmla="*/ 0 w 55"/>
                <a:gd name="T47" fmla="*/ 73 h 74"/>
                <a:gd name="T48" fmla="*/ 25 w 55"/>
                <a:gd name="T49" fmla="*/ 31 h 74"/>
                <a:gd name="T50" fmla="*/ 30 w 55"/>
                <a:gd name="T51" fmla="*/ 31 h 74"/>
                <a:gd name="T52" fmla="*/ 33 w 55"/>
                <a:gd name="T53" fmla="*/ 31 h 74"/>
                <a:gd name="T54" fmla="*/ 36 w 55"/>
                <a:gd name="T55" fmla="*/ 29 h 74"/>
                <a:gd name="T56" fmla="*/ 39 w 55"/>
                <a:gd name="T57" fmla="*/ 26 h 74"/>
                <a:gd name="T58" fmla="*/ 40 w 55"/>
                <a:gd name="T59" fmla="*/ 24 h 74"/>
                <a:gd name="T60" fmla="*/ 40 w 55"/>
                <a:gd name="T61" fmla="*/ 21 h 74"/>
                <a:gd name="T62" fmla="*/ 40 w 55"/>
                <a:gd name="T63" fmla="*/ 17 h 74"/>
                <a:gd name="T64" fmla="*/ 39 w 55"/>
                <a:gd name="T65" fmla="*/ 14 h 74"/>
                <a:gd name="T66" fmla="*/ 38 w 55"/>
                <a:gd name="T67" fmla="*/ 11 h 74"/>
                <a:gd name="T68" fmla="*/ 35 w 55"/>
                <a:gd name="T69" fmla="*/ 10 h 74"/>
                <a:gd name="T70" fmla="*/ 29 w 55"/>
                <a:gd name="T71" fmla="*/ 9 h 74"/>
                <a:gd name="T72" fmla="*/ 24 w 55"/>
                <a:gd name="T73" fmla="*/ 9 h 74"/>
                <a:gd name="T74" fmla="*/ 10 w 55"/>
                <a:gd name="T75" fmla="*/ 31 h 74"/>
                <a:gd name="T76" fmla="*/ 27 w 55"/>
                <a:gd name="T77" fmla="*/ 65 h 74"/>
                <a:gd name="T78" fmla="*/ 31 w 55"/>
                <a:gd name="T79" fmla="*/ 65 h 74"/>
                <a:gd name="T80" fmla="*/ 35 w 55"/>
                <a:gd name="T81" fmla="*/ 65 h 74"/>
                <a:gd name="T82" fmla="*/ 38 w 55"/>
                <a:gd name="T83" fmla="*/ 64 h 74"/>
                <a:gd name="T84" fmla="*/ 39 w 55"/>
                <a:gd name="T85" fmla="*/ 63 h 74"/>
                <a:gd name="T86" fmla="*/ 41 w 55"/>
                <a:gd name="T87" fmla="*/ 61 h 74"/>
                <a:gd name="T88" fmla="*/ 43 w 55"/>
                <a:gd name="T89" fmla="*/ 59 h 74"/>
                <a:gd name="T90" fmla="*/ 44 w 55"/>
                <a:gd name="T91" fmla="*/ 55 h 74"/>
                <a:gd name="T92" fmla="*/ 44 w 55"/>
                <a:gd name="T93" fmla="*/ 52 h 74"/>
                <a:gd name="T94" fmla="*/ 43 w 55"/>
                <a:gd name="T95" fmla="*/ 49 h 74"/>
                <a:gd name="T96" fmla="*/ 42 w 55"/>
                <a:gd name="T97" fmla="*/ 46 h 74"/>
                <a:gd name="T98" fmla="*/ 39 w 55"/>
                <a:gd name="T99" fmla="*/ 43 h 74"/>
                <a:gd name="T100" fmla="*/ 36 w 55"/>
                <a:gd name="T101" fmla="*/ 41 h 74"/>
                <a:gd name="T102" fmla="*/ 31 w 55"/>
                <a:gd name="T103" fmla="*/ 40 h 74"/>
                <a:gd name="T104" fmla="*/ 26 w 55"/>
                <a:gd name="T105" fmla="*/ 39 h 74"/>
                <a:gd name="T106" fmla="*/ 10 w 55"/>
                <a:gd name="T107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74">
                  <a:moveTo>
                    <a:pt x="0" y="73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3" y="6"/>
                  </a:lnTo>
                  <a:lnTo>
                    <a:pt x="45" y="7"/>
                  </a:lnTo>
                  <a:lnTo>
                    <a:pt x="46" y="9"/>
                  </a:lnTo>
                  <a:lnTo>
                    <a:pt x="49" y="12"/>
                  </a:lnTo>
                  <a:lnTo>
                    <a:pt x="50" y="14"/>
                  </a:lnTo>
                  <a:lnTo>
                    <a:pt x="51" y="17"/>
                  </a:lnTo>
                  <a:lnTo>
                    <a:pt x="51" y="19"/>
                  </a:lnTo>
                  <a:lnTo>
                    <a:pt x="51" y="22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8" y="28"/>
                  </a:lnTo>
                  <a:lnTo>
                    <a:pt x="46" y="30"/>
                  </a:lnTo>
                  <a:lnTo>
                    <a:pt x="44" y="32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43" y="36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1" y="41"/>
                  </a:lnTo>
                  <a:lnTo>
                    <a:pt x="52" y="43"/>
                  </a:lnTo>
                  <a:lnTo>
                    <a:pt x="53" y="46"/>
                  </a:lnTo>
                  <a:lnTo>
                    <a:pt x="54" y="49"/>
                  </a:lnTo>
                  <a:lnTo>
                    <a:pt x="54" y="52"/>
                  </a:lnTo>
                  <a:lnTo>
                    <a:pt x="54" y="54"/>
                  </a:lnTo>
                  <a:lnTo>
                    <a:pt x="54" y="57"/>
                  </a:lnTo>
                  <a:lnTo>
                    <a:pt x="52" y="60"/>
                  </a:lnTo>
                  <a:lnTo>
                    <a:pt x="52" y="61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8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3" y="71"/>
                  </a:lnTo>
                  <a:lnTo>
                    <a:pt x="41" y="71"/>
                  </a:lnTo>
                  <a:lnTo>
                    <a:pt x="39" y="73"/>
                  </a:lnTo>
                  <a:lnTo>
                    <a:pt x="36" y="73"/>
                  </a:lnTo>
                  <a:lnTo>
                    <a:pt x="33" y="73"/>
                  </a:lnTo>
                  <a:lnTo>
                    <a:pt x="30" y="73"/>
                  </a:lnTo>
                  <a:lnTo>
                    <a:pt x="27" y="73"/>
                  </a:lnTo>
                  <a:lnTo>
                    <a:pt x="0" y="73"/>
                  </a:lnTo>
                  <a:lnTo>
                    <a:pt x="10" y="31"/>
                  </a:lnTo>
                  <a:lnTo>
                    <a:pt x="25" y="31"/>
                  </a:lnTo>
                  <a:lnTo>
                    <a:pt x="27" y="31"/>
                  </a:lnTo>
                  <a:lnTo>
                    <a:pt x="30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5" y="30"/>
                  </a:lnTo>
                  <a:lnTo>
                    <a:pt x="36" y="29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0" y="24"/>
                  </a:lnTo>
                  <a:lnTo>
                    <a:pt x="40" y="22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8" y="11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2" y="10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10" y="65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31" y="65"/>
                  </a:lnTo>
                  <a:lnTo>
                    <a:pt x="33" y="65"/>
                  </a:lnTo>
                  <a:lnTo>
                    <a:pt x="35" y="65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40" y="62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3" y="47"/>
                  </a:lnTo>
                  <a:lnTo>
                    <a:pt x="42" y="46"/>
                  </a:lnTo>
                  <a:lnTo>
                    <a:pt x="40" y="44"/>
                  </a:lnTo>
                  <a:lnTo>
                    <a:pt x="39" y="43"/>
                  </a:lnTo>
                  <a:lnTo>
                    <a:pt x="38" y="42"/>
                  </a:lnTo>
                  <a:lnTo>
                    <a:pt x="36" y="41"/>
                  </a:lnTo>
                  <a:lnTo>
                    <a:pt x="35" y="40"/>
                  </a:lnTo>
                  <a:lnTo>
                    <a:pt x="31" y="40"/>
                  </a:lnTo>
                  <a:lnTo>
                    <a:pt x="29" y="39"/>
                  </a:lnTo>
                  <a:lnTo>
                    <a:pt x="26" y="39"/>
                  </a:lnTo>
                  <a:lnTo>
                    <a:pt x="10" y="39"/>
                  </a:lnTo>
                  <a:lnTo>
                    <a:pt x="10" y="6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3" name="Freeform 135"/>
            <p:cNvSpPr>
              <a:spLocks/>
            </p:cNvSpPr>
            <p:nvPr/>
          </p:nvSpPr>
          <p:spPr bwMode="auto">
            <a:xfrm>
              <a:off x="4006" y="3605"/>
              <a:ext cx="57" cy="75"/>
            </a:xfrm>
            <a:custGeom>
              <a:avLst/>
              <a:gdLst>
                <a:gd name="T0" fmla="*/ 46 w 57"/>
                <a:gd name="T1" fmla="*/ 0 h 75"/>
                <a:gd name="T2" fmla="*/ 56 w 57"/>
                <a:gd name="T3" fmla="*/ 0 h 75"/>
                <a:gd name="T4" fmla="*/ 56 w 57"/>
                <a:gd name="T5" fmla="*/ 42 h 75"/>
                <a:gd name="T6" fmla="*/ 56 w 57"/>
                <a:gd name="T7" fmla="*/ 45 h 75"/>
                <a:gd name="T8" fmla="*/ 56 w 57"/>
                <a:gd name="T9" fmla="*/ 48 h 75"/>
                <a:gd name="T10" fmla="*/ 56 w 57"/>
                <a:gd name="T11" fmla="*/ 50 h 75"/>
                <a:gd name="T12" fmla="*/ 55 w 57"/>
                <a:gd name="T13" fmla="*/ 52 h 75"/>
                <a:gd name="T14" fmla="*/ 55 w 57"/>
                <a:gd name="T15" fmla="*/ 54 h 75"/>
                <a:gd name="T16" fmla="*/ 54 w 57"/>
                <a:gd name="T17" fmla="*/ 56 h 75"/>
                <a:gd name="T18" fmla="*/ 54 w 57"/>
                <a:gd name="T19" fmla="*/ 59 h 75"/>
                <a:gd name="T20" fmla="*/ 54 w 57"/>
                <a:gd name="T21" fmla="*/ 60 h 75"/>
                <a:gd name="T22" fmla="*/ 52 w 57"/>
                <a:gd name="T23" fmla="*/ 64 h 75"/>
                <a:gd name="T24" fmla="*/ 50 w 57"/>
                <a:gd name="T25" fmla="*/ 67 h 75"/>
                <a:gd name="T26" fmla="*/ 47 w 57"/>
                <a:gd name="T27" fmla="*/ 68 h 75"/>
                <a:gd name="T28" fmla="*/ 44 w 57"/>
                <a:gd name="T29" fmla="*/ 70 h 75"/>
                <a:gd name="T30" fmla="*/ 41 w 57"/>
                <a:gd name="T31" fmla="*/ 72 h 75"/>
                <a:gd name="T32" fmla="*/ 37 w 57"/>
                <a:gd name="T33" fmla="*/ 73 h 75"/>
                <a:gd name="T34" fmla="*/ 32 w 57"/>
                <a:gd name="T35" fmla="*/ 74 h 75"/>
                <a:gd name="T36" fmla="*/ 28 w 57"/>
                <a:gd name="T37" fmla="*/ 74 h 75"/>
                <a:gd name="T38" fmla="*/ 24 w 57"/>
                <a:gd name="T39" fmla="*/ 74 h 75"/>
                <a:gd name="T40" fmla="*/ 19 w 57"/>
                <a:gd name="T41" fmla="*/ 73 h 75"/>
                <a:gd name="T42" fmla="*/ 15 w 57"/>
                <a:gd name="T43" fmla="*/ 72 h 75"/>
                <a:gd name="T44" fmla="*/ 12 w 57"/>
                <a:gd name="T45" fmla="*/ 71 h 75"/>
                <a:gd name="T46" fmla="*/ 9 w 57"/>
                <a:gd name="T47" fmla="*/ 68 h 75"/>
                <a:gd name="T48" fmla="*/ 6 w 57"/>
                <a:gd name="T49" fmla="*/ 67 h 75"/>
                <a:gd name="T50" fmla="*/ 4 w 57"/>
                <a:gd name="T51" fmla="*/ 64 h 75"/>
                <a:gd name="T52" fmla="*/ 3 w 57"/>
                <a:gd name="T53" fmla="*/ 61 h 75"/>
                <a:gd name="T54" fmla="*/ 2 w 57"/>
                <a:gd name="T55" fmla="*/ 59 h 75"/>
                <a:gd name="T56" fmla="*/ 2 w 57"/>
                <a:gd name="T57" fmla="*/ 57 h 75"/>
                <a:gd name="T58" fmla="*/ 1 w 57"/>
                <a:gd name="T59" fmla="*/ 54 h 75"/>
                <a:gd name="T60" fmla="*/ 1 w 57"/>
                <a:gd name="T61" fmla="*/ 52 h 75"/>
                <a:gd name="T62" fmla="*/ 1 w 57"/>
                <a:gd name="T63" fmla="*/ 51 h 75"/>
                <a:gd name="T64" fmla="*/ 0 w 57"/>
                <a:gd name="T65" fmla="*/ 48 h 75"/>
                <a:gd name="T66" fmla="*/ 0 w 57"/>
                <a:gd name="T67" fmla="*/ 45 h 75"/>
                <a:gd name="T68" fmla="*/ 0 w 57"/>
                <a:gd name="T69" fmla="*/ 42 h 75"/>
                <a:gd name="T70" fmla="*/ 0 w 57"/>
                <a:gd name="T71" fmla="*/ 0 h 75"/>
                <a:gd name="T72" fmla="*/ 10 w 57"/>
                <a:gd name="T73" fmla="*/ 0 h 75"/>
                <a:gd name="T74" fmla="*/ 10 w 57"/>
                <a:gd name="T75" fmla="*/ 42 h 75"/>
                <a:gd name="T76" fmla="*/ 10 w 57"/>
                <a:gd name="T77" fmla="*/ 47 h 75"/>
                <a:gd name="T78" fmla="*/ 10 w 57"/>
                <a:gd name="T79" fmla="*/ 51 h 75"/>
                <a:gd name="T80" fmla="*/ 11 w 57"/>
                <a:gd name="T81" fmla="*/ 53 h 75"/>
                <a:gd name="T82" fmla="*/ 12 w 57"/>
                <a:gd name="T83" fmla="*/ 56 h 75"/>
                <a:gd name="T84" fmla="*/ 12 w 57"/>
                <a:gd name="T85" fmla="*/ 58 h 75"/>
                <a:gd name="T86" fmla="*/ 13 w 57"/>
                <a:gd name="T87" fmla="*/ 60 h 75"/>
                <a:gd name="T88" fmla="*/ 15 w 57"/>
                <a:gd name="T89" fmla="*/ 62 h 75"/>
                <a:gd name="T90" fmla="*/ 17 w 57"/>
                <a:gd name="T91" fmla="*/ 63 h 75"/>
                <a:gd name="T92" fmla="*/ 19 w 57"/>
                <a:gd name="T93" fmla="*/ 64 h 75"/>
                <a:gd name="T94" fmla="*/ 22 w 57"/>
                <a:gd name="T95" fmla="*/ 64 h 75"/>
                <a:gd name="T96" fmla="*/ 25 w 57"/>
                <a:gd name="T97" fmla="*/ 65 h 75"/>
                <a:gd name="T98" fmla="*/ 27 w 57"/>
                <a:gd name="T99" fmla="*/ 65 h 75"/>
                <a:gd name="T100" fmla="*/ 32 w 57"/>
                <a:gd name="T101" fmla="*/ 65 h 75"/>
                <a:gd name="T102" fmla="*/ 37 w 57"/>
                <a:gd name="T103" fmla="*/ 64 h 75"/>
                <a:gd name="T104" fmla="*/ 40 w 57"/>
                <a:gd name="T105" fmla="*/ 63 h 75"/>
                <a:gd name="T106" fmla="*/ 41 w 57"/>
                <a:gd name="T107" fmla="*/ 61 h 75"/>
                <a:gd name="T108" fmla="*/ 42 w 57"/>
                <a:gd name="T109" fmla="*/ 60 h 75"/>
                <a:gd name="T110" fmla="*/ 44 w 57"/>
                <a:gd name="T111" fmla="*/ 58 h 75"/>
                <a:gd name="T112" fmla="*/ 44 w 57"/>
                <a:gd name="T113" fmla="*/ 56 h 75"/>
                <a:gd name="T114" fmla="*/ 45 w 57"/>
                <a:gd name="T115" fmla="*/ 53 h 75"/>
                <a:gd name="T116" fmla="*/ 45 w 57"/>
                <a:gd name="T117" fmla="*/ 51 h 75"/>
                <a:gd name="T118" fmla="*/ 46 w 57"/>
                <a:gd name="T119" fmla="*/ 49 h 75"/>
                <a:gd name="T120" fmla="*/ 46 w 57"/>
                <a:gd name="T121" fmla="*/ 46 h 75"/>
                <a:gd name="T122" fmla="*/ 46 w 57"/>
                <a:gd name="T123" fmla="*/ 42 h 75"/>
                <a:gd name="T124" fmla="*/ 46 w 57"/>
                <a:gd name="T1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" h="75">
                  <a:moveTo>
                    <a:pt x="46" y="0"/>
                  </a:moveTo>
                  <a:lnTo>
                    <a:pt x="56" y="0"/>
                  </a:lnTo>
                  <a:lnTo>
                    <a:pt x="56" y="42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0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4" y="60"/>
                  </a:lnTo>
                  <a:lnTo>
                    <a:pt x="52" y="64"/>
                  </a:lnTo>
                  <a:lnTo>
                    <a:pt x="50" y="67"/>
                  </a:lnTo>
                  <a:lnTo>
                    <a:pt x="47" y="68"/>
                  </a:lnTo>
                  <a:lnTo>
                    <a:pt x="44" y="70"/>
                  </a:lnTo>
                  <a:lnTo>
                    <a:pt x="41" y="72"/>
                  </a:lnTo>
                  <a:lnTo>
                    <a:pt x="37" y="73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4" y="74"/>
                  </a:lnTo>
                  <a:lnTo>
                    <a:pt x="19" y="73"/>
                  </a:lnTo>
                  <a:lnTo>
                    <a:pt x="15" y="72"/>
                  </a:lnTo>
                  <a:lnTo>
                    <a:pt x="12" y="71"/>
                  </a:lnTo>
                  <a:lnTo>
                    <a:pt x="9" y="68"/>
                  </a:lnTo>
                  <a:lnTo>
                    <a:pt x="6" y="67"/>
                  </a:lnTo>
                  <a:lnTo>
                    <a:pt x="4" y="64"/>
                  </a:lnTo>
                  <a:lnTo>
                    <a:pt x="3" y="61"/>
                  </a:lnTo>
                  <a:lnTo>
                    <a:pt x="2" y="59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2"/>
                  </a:lnTo>
                  <a:lnTo>
                    <a:pt x="10" y="47"/>
                  </a:lnTo>
                  <a:lnTo>
                    <a:pt x="10" y="51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5" y="62"/>
                  </a:lnTo>
                  <a:lnTo>
                    <a:pt x="17" y="63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5" y="65"/>
                  </a:lnTo>
                  <a:lnTo>
                    <a:pt x="27" y="65"/>
                  </a:lnTo>
                  <a:lnTo>
                    <a:pt x="32" y="65"/>
                  </a:lnTo>
                  <a:lnTo>
                    <a:pt x="37" y="64"/>
                  </a:lnTo>
                  <a:lnTo>
                    <a:pt x="40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5" y="53"/>
                  </a:lnTo>
                  <a:lnTo>
                    <a:pt x="45" y="51"/>
                  </a:lnTo>
                  <a:lnTo>
                    <a:pt x="46" y="49"/>
                  </a:lnTo>
                  <a:lnTo>
                    <a:pt x="46" y="46"/>
                  </a:lnTo>
                  <a:lnTo>
                    <a:pt x="46" y="42"/>
                  </a:lnTo>
                  <a:lnTo>
                    <a:pt x="4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4" name="Freeform 136"/>
            <p:cNvSpPr>
              <a:spLocks/>
            </p:cNvSpPr>
            <p:nvPr/>
          </p:nvSpPr>
          <p:spPr bwMode="auto">
            <a:xfrm>
              <a:off x="4083" y="3604"/>
              <a:ext cx="55" cy="76"/>
            </a:xfrm>
            <a:custGeom>
              <a:avLst/>
              <a:gdLst>
                <a:gd name="T0" fmla="*/ 8 w 55"/>
                <a:gd name="T1" fmla="*/ 52 h 76"/>
                <a:gd name="T2" fmla="*/ 12 w 55"/>
                <a:gd name="T3" fmla="*/ 59 h 76"/>
                <a:gd name="T4" fmla="*/ 16 w 55"/>
                <a:gd name="T5" fmla="*/ 64 h 76"/>
                <a:gd name="T6" fmla="*/ 23 w 55"/>
                <a:gd name="T7" fmla="*/ 66 h 76"/>
                <a:gd name="T8" fmla="*/ 31 w 55"/>
                <a:gd name="T9" fmla="*/ 67 h 76"/>
                <a:gd name="T10" fmla="*/ 37 w 55"/>
                <a:gd name="T11" fmla="*/ 65 h 76"/>
                <a:gd name="T12" fmla="*/ 41 w 55"/>
                <a:gd name="T13" fmla="*/ 62 h 76"/>
                <a:gd name="T14" fmla="*/ 44 w 55"/>
                <a:gd name="T15" fmla="*/ 58 h 76"/>
                <a:gd name="T16" fmla="*/ 46 w 55"/>
                <a:gd name="T17" fmla="*/ 53 h 76"/>
                <a:gd name="T18" fmla="*/ 43 w 55"/>
                <a:gd name="T19" fmla="*/ 49 h 76"/>
                <a:gd name="T20" fmla="*/ 39 w 55"/>
                <a:gd name="T21" fmla="*/ 46 h 76"/>
                <a:gd name="T22" fmla="*/ 33 w 55"/>
                <a:gd name="T23" fmla="*/ 43 h 76"/>
                <a:gd name="T24" fmla="*/ 21 w 55"/>
                <a:gd name="T25" fmla="*/ 40 h 76"/>
                <a:gd name="T26" fmla="*/ 12 w 55"/>
                <a:gd name="T27" fmla="*/ 37 h 76"/>
                <a:gd name="T28" fmla="*/ 5 w 55"/>
                <a:gd name="T29" fmla="*/ 32 h 76"/>
                <a:gd name="T30" fmla="*/ 2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1 w 55"/>
                <a:gd name="T37" fmla="*/ 4 h 76"/>
                <a:gd name="T38" fmla="*/ 20 w 55"/>
                <a:gd name="T39" fmla="*/ 1 h 76"/>
                <a:gd name="T40" fmla="*/ 30 w 55"/>
                <a:gd name="T41" fmla="*/ 0 h 76"/>
                <a:gd name="T42" fmla="*/ 40 w 55"/>
                <a:gd name="T43" fmla="*/ 2 h 76"/>
                <a:gd name="T44" fmla="*/ 48 w 55"/>
                <a:gd name="T45" fmla="*/ 8 h 76"/>
                <a:gd name="T46" fmla="*/ 52 w 55"/>
                <a:gd name="T47" fmla="*/ 16 h 76"/>
                <a:gd name="T48" fmla="*/ 43 w 55"/>
                <a:gd name="T49" fmla="*/ 23 h 76"/>
                <a:gd name="T50" fmla="*/ 40 w 55"/>
                <a:gd name="T51" fmla="*/ 14 h 76"/>
                <a:gd name="T52" fmla="*/ 34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2 w 55"/>
                <a:gd name="T59" fmla="*/ 18 h 76"/>
                <a:gd name="T60" fmla="*/ 13 w 55"/>
                <a:gd name="T61" fmla="*/ 23 h 76"/>
                <a:gd name="T62" fmla="*/ 16 w 55"/>
                <a:gd name="T63" fmla="*/ 27 h 76"/>
                <a:gd name="T64" fmla="*/ 28 w 55"/>
                <a:gd name="T65" fmla="*/ 32 h 76"/>
                <a:gd name="T66" fmla="*/ 40 w 55"/>
                <a:gd name="T67" fmla="*/ 36 h 76"/>
                <a:gd name="T68" fmla="*/ 48 w 55"/>
                <a:gd name="T69" fmla="*/ 39 h 76"/>
                <a:gd name="T70" fmla="*/ 53 w 55"/>
                <a:gd name="T71" fmla="*/ 46 h 76"/>
                <a:gd name="T72" fmla="*/ 54 w 55"/>
                <a:gd name="T73" fmla="*/ 53 h 76"/>
                <a:gd name="T74" fmla="*/ 53 w 55"/>
                <a:gd name="T75" fmla="*/ 62 h 76"/>
                <a:gd name="T76" fmla="*/ 48 w 55"/>
                <a:gd name="T77" fmla="*/ 69 h 76"/>
                <a:gd name="T78" fmla="*/ 38 w 55"/>
                <a:gd name="T79" fmla="*/ 74 h 76"/>
                <a:gd name="T80" fmla="*/ 29 w 55"/>
                <a:gd name="T81" fmla="*/ 75 h 76"/>
                <a:gd name="T82" fmla="*/ 16 w 55"/>
                <a:gd name="T83" fmla="*/ 74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50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1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5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5" y="66"/>
                  </a:lnTo>
                  <a:lnTo>
                    <a:pt x="37" y="65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6" y="53"/>
                  </a:lnTo>
                  <a:lnTo>
                    <a:pt x="44" y="51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9" y="46"/>
                  </a:lnTo>
                  <a:lnTo>
                    <a:pt x="37" y="44"/>
                  </a:lnTo>
                  <a:lnTo>
                    <a:pt x="36" y="44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4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2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43" y="23"/>
                  </a:lnTo>
                  <a:lnTo>
                    <a:pt x="42" y="19"/>
                  </a:lnTo>
                  <a:lnTo>
                    <a:pt x="41" y="17"/>
                  </a:lnTo>
                  <a:lnTo>
                    <a:pt x="40" y="14"/>
                  </a:lnTo>
                  <a:lnTo>
                    <a:pt x="38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2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7" y="34"/>
                  </a:lnTo>
                  <a:lnTo>
                    <a:pt x="40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8" y="39"/>
                  </a:lnTo>
                  <a:lnTo>
                    <a:pt x="50" y="41"/>
                  </a:lnTo>
                  <a:lnTo>
                    <a:pt x="52" y="43"/>
                  </a:lnTo>
                  <a:lnTo>
                    <a:pt x="53" y="46"/>
                  </a:lnTo>
                  <a:lnTo>
                    <a:pt x="53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3" y="59"/>
                  </a:lnTo>
                  <a:lnTo>
                    <a:pt x="53" y="62"/>
                  </a:lnTo>
                  <a:lnTo>
                    <a:pt x="52" y="65"/>
                  </a:lnTo>
                  <a:lnTo>
                    <a:pt x="50" y="68"/>
                  </a:lnTo>
                  <a:lnTo>
                    <a:pt x="48" y="69"/>
                  </a:lnTo>
                  <a:lnTo>
                    <a:pt x="44" y="71"/>
                  </a:lnTo>
                  <a:lnTo>
                    <a:pt x="41" y="72"/>
                  </a:lnTo>
                  <a:lnTo>
                    <a:pt x="38" y="74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3" y="72"/>
                  </a:lnTo>
                  <a:lnTo>
                    <a:pt x="10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5" name="Freeform 137"/>
            <p:cNvSpPr>
              <a:spLocks/>
            </p:cNvSpPr>
            <p:nvPr/>
          </p:nvSpPr>
          <p:spPr bwMode="auto">
            <a:xfrm>
              <a:off x="4154" y="3605"/>
              <a:ext cx="57" cy="74"/>
            </a:xfrm>
            <a:custGeom>
              <a:avLst/>
              <a:gdLst>
                <a:gd name="T0" fmla="*/ 23 w 57"/>
                <a:gd name="T1" fmla="*/ 73 h 74"/>
                <a:gd name="T2" fmla="*/ 23 w 57"/>
                <a:gd name="T3" fmla="*/ 9 h 74"/>
                <a:gd name="T4" fmla="*/ 0 w 57"/>
                <a:gd name="T5" fmla="*/ 9 h 74"/>
                <a:gd name="T6" fmla="*/ 0 w 57"/>
                <a:gd name="T7" fmla="*/ 0 h 74"/>
                <a:gd name="T8" fmla="*/ 56 w 57"/>
                <a:gd name="T9" fmla="*/ 0 h 74"/>
                <a:gd name="T10" fmla="*/ 56 w 57"/>
                <a:gd name="T11" fmla="*/ 9 h 74"/>
                <a:gd name="T12" fmla="*/ 32 w 57"/>
                <a:gd name="T13" fmla="*/ 9 h 74"/>
                <a:gd name="T14" fmla="*/ 32 w 57"/>
                <a:gd name="T15" fmla="*/ 73 h 74"/>
                <a:gd name="T16" fmla="*/ 23 w 57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4">
                  <a:moveTo>
                    <a:pt x="23" y="73"/>
                  </a:moveTo>
                  <a:lnTo>
                    <a:pt x="23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9"/>
                  </a:lnTo>
                  <a:lnTo>
                    <a:pt x="32" y="9"/>
                  </a:lnTo>
                  <a:lnTo>
                    <a:pt x="32" y="73"/>
                  </a:lnTo>
                  <a:lnTo>
                    <a:pt x="23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6" name="Freeform 138"/>
            <p:cNvSpPr>
              <a:spLocks/>
            </p:cNvSpPr>
            <p:nvPr/>
          </p:nvSpPr>
          <p:spPr bwMode="auto">
            <a:xfrm>
              <a:off x="4230" y="3605"/>
              <a:ext cx="4" cy="74"/>
            </a:xfrm>
            <a:custGeom>
              <a:avLst/>
              <a:gdLst>
                <a:gd name="T0" fmla="*/ 0 w 4"/>
                <a:gd name="T1" fmla="*/ 73 h 74"/>
                <a:gd name="T2" fmla="*/ 0 w 4"/>
                <a:gd name="T3" fmla="*/ 0 h 74"/>
                <a:gd name="T4" fmla="*/ 3 w 4"/>
                <a:gd name="T5" fmla="*/ 0 h 74"/>
                <a:gd name="T6" fmla="*/ 3 w 4"/>
                <a:gd name="T7" fmla="*/ 73 h 74"/>
                <a:gd name="T8" fmla="*/ 0 w 4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4">
                  <a:moveTo>
                    <a:pt x="0" y="7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7" name="Freeform 139"/>
            <p:cNvSpPr>
              <a:spLocks/>
            </p:cNvSpPr>
            <p:nvPr/>
          </p:nvSpPr>
          <p:spPr bwMode="auto">
            <a:xfrm>
              <a:off x="4256" y="3604"/>
              <a:ext cx="67" cy="76"/>
            </a:xfrm>
            <a:custGeom>
              <a:avLst/>
              <a:gdLst>
                <a:gd name="T0" fmla="*/ 0 w 67"/>
                <a:gd name="T1" fmla="*/ 34 h 76"/>
                <a:gd name="T2" fmla="*/ 1 w 67"/>
                <a:gd name="T3" fmla="*/ 26 h 76"/>
                <a:gd name="T4" fmla="*/ 3 w 67"/>
                <a:gd name="T5" fmla="*/ 19 h 76"/>
                <a:gd name="T6" fmla="*/ 6 w 67"/>
                <a:gd name="T7" fmla="*/ 13 h 76"/>
                <a:gd name="T8" fmla="*/ 11 w 67"/>
                <a:gd name="T9" fmla="*/ 8 h 76"/>
                <a:gd name="T10" fmla="*/ 17 w 67"/>
                <a:gd name="T11" fmla="*/ 5 h 76"/>
                <a:gd name="T12" fmla="*/ 22 w 67"/>
                <a:gd name="T13" fmla="*/ 2 h 76"/>
                <a:gd name="T14" fmla="*/ 30 w 67"/>
                <a:gd name="T15" fmla="*/ 0 h 76"/>
                <a:gd name="T16" fmla="*/ 37 w 67"/>
                <a:gd name="T17" fmla="*/ 1 h 76"/>
                <a:gd name="T18" fmla="*/ 47 w 67"/>
                <a:gd name="T19" fmla="*/ 3 h 76"/>
                <a:gd name="T20" fmla="*/ 54 w 67"/>
                <a:gd name="T21" fmla="*/ 8 h 76"/>
                <a:gd name="T22" fmla="*/ 60 w 67"/>
                <a:gd name="T23" fmla="*/ 15 h 76"/>
                <a:gd name="T24" fmla="*/ 63 w 67"/>
                <a:gd name="T25" fmla="*/ 21 h 76"/>
                <a:gd name="T26" fmla="*/ 65 w 67"/>
                <a:gd name="T27" fmla="*/ 25 h 76"/>
                <a:gd name="T28" fmla="*/ 66 w 67"/>
                <a:gd name="T29" fmla="*/ 30 h 76"/>
                <a:gd name="T30" fmla="*/ 66 w 67"/>
                <a:gd name="T31" fmla="*/ 36 h 76"/>
                <a:gd name="T32" fmla="*/ 66 w 67"/>
                <a:gd name="T33" fmla="*/ 41 h 76"/>
                <a:gd name="T34" fmla="*/ 66 w 67"/>
                <a:gd name="T35" fmla="*/ 46 h 76"/>
                <a:gd name="T36" fmla="*/ 65 w 67"/>
                <a:gd name="T37" fmla="*/ 51 h 76"/>
                <a:gd name="T38" fmla="*/ 63 w 67"/>
                <a:gd name="T39" fmla="*/ 55 h 76"/>
                <a:gd name="T40" fmla="*/ 60 w 67"/>
                <a:gd name="T41" fmla="*/ 62 h 76"/>
                <a:gd name="T42" fmla="*/ 54 w 67"/>
                <a:gd name="T43" fmla="*/ 68 h 76"/>
                <a:gd name="T44" fmla="*/ 46 w 67"/>
                <a:gd name="T45" fmla="*/ 73 h 76"/>
                <a:gd name="T46" fmla="*/ 37 w 67"/>
                <a:gd name="T47" fmla="*/ 75 h 76"/>
                <a:gd name="T48" fmla="*/ 29 w 67"/>
                <a:gd name="T49" fmla="*/ 75 h 76"/>
                <a:gd name="T50" fmla="*/ 19 w 67"/>
                <a:gd name="T51" fmla="*/ 72 h 76"/>
                <a:gd name="T52" fmla="*/ 12 w 67"/>
                <a:gd name="T53" fmla="*/ 68 h 76"/>
                <a:gd name="T54" fmla="*/ 6 w 67"/>
                <a:gd name="T55" fmla="*/ 61 h 76"/>
                <a:gd name="T56" fmla="*/ 3 w 67"/>
                <a:gd name="T57" fmla="*/ 54 h 76"/>
                <a:gd name="T58" fmla="*/ 2 w 67"/>
                <a:gd name="T59" fmla="*/ 51 h 76"/>
                <a:gd name="T60" fmla="*/ 1 w 67"/>
                <a:gd name="T61" fmla="*/ 46 h 76"/>
                <a:gd name="T62" fmla="*/ 0 w 67"/>
                <a:gd name="T63" fmla="*/ 41 h 76"/>
                <a:gd name="T64" fmla="*/ 0 w 67"/>
                <a:gd name="T65" fmla="*/ 38 h 76"/>
                <a:gd name="T66" fmla="*/ 10 w 67"/>
                <a:gd name="T67" fmla="*/ 42 h 76"/>
                <a:gd name="T68" fmla="*/ 11 w 67"/>
                <a:gd name="T69" fmla="*/ 48 h 76"/>
                <a:gd name="T70" fmla="*/ 13 w 67"/>
                <a:gd name="T71" fmla="*/ 53 h 76"/>
                <a:gd name="T72" fmla="*/ 15 w 67"/>
                <a:gd name="T73" fmla="*/ 57 h 76"/>
                <a:gd name="T74" fmla="*/ 19 w 67"/>
                <a:gd name="T75" fmla="*/ 62 h 76"/>
                <a:gd name="T76" fmla="*/ 28 w 67"/>
                <a:gd name="T77" fmla="*/ 66 h 76"/>
                <a:gd name="T78" fmla="*/ 38 w 67"/>
                <a:gd name="T79" fmla="*/ 66 h 76"/>
                <a:gd name="T80" fmla="*/ 47 w 67"/>
                <a:gd name="T81" fmla="*/ 62 h 76"/>
                <a:gd name="T82" fmla="*/ 51 w 67"/>
                <a:gd name="T83" fmla="*/ 57 h 76"/>
                <a:gd name="T84" fmla="*/ 54 w 67"/>
                <a:gd name="T85" fmla="*/ 53 h 76"/>
                <a:gd name="T86" fmla="*/ 55 w 67"/>
                <a:gd name="T87" fmla="*/ 48 h 76"/>
                <a:gd name="T88" fmla="*/ 57 w 67"/>
                <a:gd name="T89" fmla="*/ 42 h 76"/>
                <a:gd name="T90" fmla="*/ 57 w 67"/>
                <a:gd name="T91" fmla="*/ 34 h 76"/>
                <a:gd name="T92" fmla="*/ 55 w 67"/>
                <a:gd name="T93" fmla="*/ 26 h 76"/>
                <a:gd name="T94" fmla="*/ 52 w 67"/>
                <a:gd name="T95" fmla="*/ 20 h 76"/>
                <a:gd name="T96" fmla="*/ 48 w 67"/>
                <a:gd name="T97" fmla="*/ 15 h 76"/>
                <a:gd name="T98" fmla="*/ 43 w 67"/>
                <a:gd name="T99" fmla="*/ 11 h 76"/>
                <a:gd name="T100" fmla="*/ 36 w 67"/>
                <a:gd name="T101" fmla="*/ 9 h 76"/>
                <a:gd name="T102" fmla="*/ 29 w 67"/>
                <a:gd name="T103" fmla="*/ 10 h 76"/>
                <a:gd name="T104" fmla="*/ 20 w 67"/>
                <a:gd name="T105" fmla="*/ 13 h 76"/>
                <a:gd name="T106" fmla="*/ 15 w 67"/>
                <a:gd name="T107" fmla="*/ 18 h 76"/>
                <a:gd name="T108" fmla="*/ 13 w 67"/>
                <a:gd name="T109" fmla="*/ 23 h 76"/>
                <a:gd name="T110" fmla="*/ 11 w 67"/>
                <a:gd name="T111" fmla="*/ 28 h 76"/>
                <a:gd name="T112" fmla="*/ 10 w 67"/>
                <a:gd name="T113" fmla="*/ 36 h 76"/>
                <a:gd name="T114" fmla="*/ 10 w 67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2" y="23"/>
                  </a:lnTo>
                  <a:lnTo>
                    <a:pt x="3" y="19"/>
                  </a:lnTo>
                  <a:lnTo>
                    <a:pt x="5" y="16"/>
                  </a:lnTo>
                  <a:lnTo>
                    <a:pt x="6" y="13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19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3" y="1"/>
                  </a:lnTo>
                  <a:lnTo>
                    <a:pt x="47" y="3"/>
                  </a:lnTo>
                  <a:lnTo>
                    <a:pt x="50" y="5"/>
                  </a:lnTo>
                  <a:lnTo>
                    <a:pt x="54" y="8"/>
                  </a:lnTo>
                  <a:lnTo>
                    <a:pt x="57" y="11"/>
                  </a:lnTo>
                  <a:lnTo>
                    <a:pt x="60" y="15"/>
                  </a:lnTo>
                  <a:lnTo>
                    <a:pt x="62" y="19"/>
                  </a:lnTo>
                  <a:lnTo>
                    <a:pt x="63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0"/>
                  </a:lnTo>
                  <a:lnTo>
                    <a:pt x="66" y="33"/>
                  </a:lnTo>
                  <a:lnTo>
                    <a:pt x="66" y="36"/>
                  </a:lnTo>
                  <a:lnTo>
                    <a:pt x="66" y="38"/>
                  </a:lnTo>
                  <a:lnTo>
                    <a:pt x="66" y="41"/>
                  </a:lnTo>
                  <a:lnTo>
                    <a:pt x="66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4" y="53"/>
                  </a:lnTo>
                  <a:lnTo>
                    <a:pt x="63" y="55"/>
                  </a:lnTo>
                  <a:lnTo>
                    <a:pt x="62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8"/>
                  </a:lnTo>
                  <a:lnTo>
                    <a:pt x="50" y="71"/>
                  </a:lnTo>
                  <a:lnTo>
                    <a:pt x="46" y="73"/>
                  </a:lnTo>
                  <a:lnTo>
                    <a:pt x="42" y="74"/>
                  </a:lnTo>
                  <a:lnTo>
                    <a:pt x="37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3" y="74"/>
                  </a:lnTo>
                  <a:lnTo>
                    <a:pt x="19" y="72"/>
                  </a:lnTo>
                  <a:lnTo>
                    <a:pt x="15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1" y="48"/>
                  </a:lnTo>
                  <a:lnTo>
                    <a:pt x="11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19" y="62"/>
                  </a:lnTo>
                  <a:lnTo>
                    <a:pt x="23" y="65"/>
                  </a:lnTo>
                  <a:lnTo>
                    <a:pt x="28" y="66"/>
                  </a:lnTo>
                  <a:lnTo>
                    <a:pt x="33" y="67"/>
                  </a:lnTo>
                  <a:lnTo>
                    <a:pt x="38" y="66"/>
                  </a:lnTo>
                  <a:lnTo>
                    <a:pt x="43" y="65"/>
                  </a:lnTo>
                  <a:lnTo>
                    <a:pt x="47" y="62"/>
                  </a:lnTo>
                  <a:lnTo>
                    <a:pt x="50" y="60"/>
                  </a:lnTo>
                  <a:lnTo>
                    <a:pt x="51" y="57"/>
                  </a:lnTo>
                  <a:lnTo>
                    <a:pt x="53" y="55"/>
                  </a:lnTo>
                  <a:lnTo>
                    <a:pt x="54" y="53"/>
                  </a:lnTo>
                  <a:lnTo>
                    <a:pt x="55" y="51"/>
                  </a:lnTo>
                  <a:lnTo>
                    <a:pt x="55" y="48"/>
                  </a:lnTo>
                  <a:lnTo>
                    <a:pt x="56" y="44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3" y="23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5"/>
                  </a:lnTo>
                  <a:lnTo>
                    <a:pt x="46" y="12"/>
                  </a:lnTo>
                  <a:lnTo>
                    <a:pt x="43" y="11"/>
                  </a:lnTo>
                  <a:lnTo>
                    <a:pt x="39" y="10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29" y="10"/>
                  </a:lnTo>
                  <a:lnTo>
                    <a:pt x="23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1" y="25"/>
                  </a:lnTo>
                  <a:lnTo>
                    <a:pt x="11" y="28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8" name="Freeform 140"/>
            <p:cNvSpPr>
              <a:spLocks/>
            </p:cNvSpPr>
            <p:nvPr/>
          </p:nvSpPr>
          <p:spPr bwMode="auto">
            <a:xfrm>
              <a:off x="4345" y="3605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45 w 56"/>
                <a:gd name="T7" fmla="*/ 57 h 74"/>
                <a:gd name="T8" fmla="*/ 45 w 56"/>
                <a:gd name="T9" fmla="*/ 0 h 74"/>
                <a:gd name="T10" fmla="*/ 55 w 56"/>
                <a:gd name="T11" fmla="*/ 0 h 74"/>
                <a:gd name="T12" fmla="*/ 55 w 56"/>
                <a:gd name="T13" fmla="*/ 73 h 74"/>
                <a:gd name="T14" fmla="*/ 45 w 56"/>
                <a:gd name="T15" fmla="*/ 73 h 74"/>
                <a:gd name="T16" fmla="*/ 9 w 56"/>
                <a:gd name="T17" fmla="*/ 17 h 74"/>
                <a:gd name="T18" fmla="*/ 9 w 56"/>
                <a:gd name="T19" fmla="*/ 73 h 74"/>
                <a:gd name="T20" fmla="*/ 0 w 56"/>
                <a:gd name="T21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5" y="57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9" y="17"/>
                  </a:lnTo>
                  <a:lnTo>
                    <a:pt x="9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49" name="Freeform 141"/>
            <p:cNvSpPr>
              <a:spLocks/>
            </p:cNvSpPr>
            <p:nvPr/>
          </p:nvSpPr>
          <p:spPr bwMode="auto">
            <a:xfrm>
              <a:off x="3673" y="3727"/>
              <a:ext cx="62" cy="76"/>
            </a:xfrm>
            <a:custGeom>
              <a:avLst/>
              <a:gdLst>
                <a:gd name="T0" fmla="*/ 61 w 62"/>
                <a:gd name="T1" fmla="*/ 51 h 76"/>
                <a:gd name="T2" fmla="*/ 59 w 62"/>
                <a:gd name="T3" fmla="*/ 56 h 76"/>
                <a:gd name="T4" fmla="*/ 58 w 62"/>
                <a:gd name="T5" fmla="*/ 61 h 76"/>
                <a:gd name="T6" fmla="*/ 55 w 62"/>
                <a:gd name="T7" fmla="*/ 66 h 76"/>
                <a:gd name="T8" fmla="*/ 52 w 62"/>
                <a:gd name="T9" fmla="*/ 69 h 76"/>
                <a:gd name="T10" fmla="*/ 47 w 62"/>
                <a:gd name="T11" fmla="*/ 72 h 76"/>
                <a:gd name="T12" fmla="*/ 43 w 62"/>
                <a:gd name="T13" fmla="*/ 73 h 76"/>
                <a:gd name="T14" fmla="*/ 38 w 62"/>
                <a:gd name="T15" fmla="*/ 75 h 76"/>
                <a:gd name="T16" fmla="*/ 33 w 62"/>
                <a:gd name="T17" fmla="*/ 75 h 76"/>
                <a:gd name="T18" fmla="*/ 27 w 62"/>
                <a:gd name="T19" fmla="*/ 75 h 76"/>
                <a:gd name="T20" fmla="*/ 22 w 62"/>
                <a:gd name="T21" fmla="*/ 74 h 76"/>
                <a:gd name="T22" fmla="*/ 18 w 62"/>
                <a:gd name="T23" fmla="*/ 73 h 76"/>
                <a:gd name="T24" fmla="*/ 14 w 62"/>
                <a:gd name="T25" fmla="*/ 71 h 76"/>
                <a:gd name="T26" fmla="*/ 8 w 62"/>
                <a:gd name="T27" fmla="*/ 65 h 76"/>
                <a:gd name="T28" fmla="*/ 3 w 62"/>
                <a:gd name="T29" fmla="*/ 57 h 76"/>
                <a:gd name="T30" fmla="*/ 2 w 62"/>
                <a:gd name="T31" fmla="*/ 53 h 76"/>
                <a:gd name="T32" fmla="*/ 1 w 62"/>
                <a:gd name="T33" fmla="*/ 48 h 76"/>
                <a:gd name="T34" fmla="*/ 1 w 62"/>
                <a:gd name="T35" fmla="*/ 43 h 76"/>
                <a:gd name="T36" fmla="*/ 0 w 62"/>
                <a:gd name="T37" fmla="*/ 38 h 76"/>
                <a:gd name="T38" fmla="*/ 1 w 62"/>
                <a:gd name="T39" fmla="*/ 32 h 76"/>
                <a:gd name="T40" fmla="*/ 1 w 62"/>
                <a:gd name="T41" fmla="*/ 27 h 76"/>
                <a:gd name="T42" fmla="*/ 2 w 62"/>
                <a:gd name="T43" fmla="*/ 23 h 76"/>
                <a:gd name="T44" fmla="*/ 4 w 62"/>
                <a:gd name="T45" fmla="*/ 18 h 76"/>
                <a:gd name="T46" fmla="*/ 9 w 62"/>
                <a:gd name="T47" fmla="*/ 10 h 76"/>
                <a:gd name="T48" fmla="*/ 15 w 62"/>
                <a:gd name="T49" fmla="*/ 5 h 76"/>
                <a:gd name="T50" fmla="*/ 24 w 62"/>
                <a:gd name="T51" fmla="*/ 1 h 76"/>
                <a:gd name="T52" fmla="*/ 33 w 62"/>
                <a:gd name="T53" fmla="*/ 0 h 76"/>
                <a:gd name="T54" fmla="*/ 42 w 62"/>
                <a:gd name="T55" fmla="*/ 2 h 76"/>
                <a:gd name="T56" fmla="*/ 49 w 62"/>
                <a:gd name="T57" fmla="*/ 6 h 76"/>
                <a:gd name="T58" fmla="*/ 53 w 62"/>
                <a:gd name="T59" fmla="*/ 8 h 76"/>
                <a:gd name="T60" fmla="*/ 56 w 62"/>
                <a:gd name="T61" fmla="*/ 12 h 76"/>
                <a:gd name="T62" fmla="*/ 58 w 62"/>
                <a:gd name="T63" fmla="*/ 17 h 76"/>
                <a:gd name="T64" fmla="*/ 60 w 62"/>
                <a:gd name="T65" fmla="*/ 22 h 76"/>
                <a:gd name="T66" fmla="*/ 49 w 62"/>
                <a:gd name="T67" fmla="*/ 20 h 76"/>
                <a:gd name="T68" fmla="*/ 45 w 62"/>
                <a:gd name="T69" fmla="*/ 15 h 76"/>
                <a:gd name="T70" fmla="*/ 41 w 62"/>
                <a:gd name="T71" fmla="*/ 11 h 76"/>
                <a:gd name="T72" fmla="*/ 35 w 62"/>
                <a:gd name="T73" fmla="*/ 9 h 76"/>
                <a:gd name="T74" fmla="*/ 28 w 62"/>
                <a:gd name="T75" fmla="*/ 9 h 76"/>
                <a:gd name="T76" fmla="*/ 21 w 62"/>
                <a:gd name="T77" fmla="*/ 11 h 76"/>
                <a:gd name="T78" fmla="*/ 17 w 62"/>
                <a:gd name="T79" fmla="*/ 15 h 76"/>
                <a:gd name="T80" fmla="*/ 13 w 62"/>
                <a:gd name="T81" fmla="*/ 20 h 76"/>
                <a:gd name="T82" fmla="*/ 11 w 62"/>
                <a:gd name="T83" fmla="*/ 26 h 76"/>
                <a:gd name="T84" fmla="*/ 9 w 62"/>
                <a:gd name="T85" fmla="*/ 34 h 76"/>
                <a:gd name="T86" fmla="*/ 9 w 62"/>
                <a:gd name="T87" fmla="*/ 41 h 76"/>
                <a:gd name="T88" fmla="*/ 11 w 62"/>
                <a:gd name="T89" fmla="*/ 50 h 76"/>
                <a:gd name="T90" fmla="*/ 14 w 62"/>
                <a:gd name="T91" fmla="*/ 56 h 76"/>
                <a:gd name="T92" fmla="*/ 17 w 62"/>
                <a:gd name="T93" fmla="*/ 61 h 76"/>
                <a:gd name="T94" fmla="*/ 22 w 62"/>
                <a:gd name="T95" fmla="*/ 65 h 76"/>
                <a:gd name="T96" fmla="*/ 28 w 62"/>
                <a:gd name="T97" fmla="*/ 67 h 76"/>
                <a:gd name="T98" fmla="*/ 35 w 62"/>
                <a:gd name="T99" fmla="*/ 66 h 76"/>
                <a:gd name="T100" fmla="*/ 42 w 62"/>
                <a:gd name="T101" fmla="*/ 64 h 76"/>
                <a:gd name="T102" fmla="*/ 47 w 62"/>
                <a:gd name="T103" fmla="*/ 59 h 76"/>
                <a:gd name="T104" fmla="*/ 50 w 62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6">
                  <a:moveTo>
                    <a:pt x="53" y="49"/>
                  </a:moveTo>
                  <a:lnTo>
                    <a:pt x="61" y="51"/>
                  </a:lnTo>
                  <a:lnTo>
                    <a:pt x="61" y="53"/>
                  </a:lnTo>
                  <a:lnTo>
                    <a:pt x="59" y="56"/>
                  </a:lnTo>
                  <a:lnTo>
                    <a:pt x="58" y="59"/>
                  </a:lnTo>
                  <a:lnTo>
                    <a:pt x="58" y="61"/>
                  </a:lnTo>
                  <a:lnTo>
                    <a:pt x="56" y="64"/>
                  </a:lnTo>
                  <a:lnTo>
                    <a:pt x="55" y="66"/>
                  </a:lnTo>
                  <a:lnTo>
                    <a:pt x="54" y="68"/>
                  </a:lnTo>
                  <a:lnTo>
                    <a:pt x="52" y="69"/>
                  </a:lnTo>
                  <a:lnTo>
                    <a:pt x="49" y="71"/>
                  </a:lnTo>
                  <a:lnTo>
                    <a:pt x="47" y="72"/>
                  </a:lnTo>
                  <a:lnTo>
                    <a:pt x="45" y="73"/>
                  </a:lnTo>
                  <a:lnTo>
                    <a:pt x="43" y="73"/>
                  </a:lnTo>
                  <a:lnTo>
                    <a:pt x="40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29" y="75"/>
                  </a:lnTo>
                  <a:lnTo>
                    <a:pt x="27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3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8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6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6" y="12"/>
                  </a:lnTo>
                  <a:lnTo>
                    <a:pt x="57" y="15"/>
                  </a:lnTo>
                  <a:lnTo>
                    <a:pt x="58" y="17"/>
                  </a:lnTo>
                  <a:lnTo>
                    <a:pt x="59" y="19"/>
                  </a:lnTo>
                  <a:lnTo>
                    <a:pt x="60" y="22"/>
                  </a:lnTo>
                  <a:lnTo>
                    <a:pt x="50" y="23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4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9" y="30"/>
                  </a:lnTo>
                  <a:lnTo>
                    <a:pt x="9" y="34"/>
                  </a:lnTo>
                  <a:lnTo>
                    <a:pt x="9" y="38"/>
                  </a:lnTo>
                  <a:lnTo>
                    <a:pt x="9" y="41"/>
                  </a:lnTo>
                  <a:lnTo>
                    <a:pt x="9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7"/>
                  </a:lnTo>
                  <a:lnTo>
                    <a:pt x="32" y="67"/>
                  </a:lnTo>
                  <a:lnTo>
                    <a:pt x="35" y="66"/>
                  </a:lnTo>
                  <a:lnTo>
                    <a:pt x="39" y="66"/>
                  </a:lnTo>
                  <a:lnTo>
                    <a:pt x="42" y="64"/>
                  </a:lnTo>
                  <a:lnTo>
                    <a:pt x="45" y="62"/>
                  </a:lnTo>
                  <a:lnTo>
                    <a:pt x="47" y="59"/>
                  </a:lnTo>
                  <a:lnTo>
                    <a:pt x="49" y="56"/>
                  </a:lnTo>
                  <a:lnTo>
                    <a:pt x="50" y="53"/>
                  </a:lnTo>
                  <a:lnTo>
                    <a:pt x="53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0" name="Freeform 142"/>
            <p:cNvSpPr>
              <a:spLocks/>
            </p:cNvSpPr>
            <p:nvPr/>
          </p:nvSpPr>
          <p:spPr bwMode="auto">
            <a:xfrm>
              <a:off x="3755" y="3728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9 w 54"/>
                <a:gd name="T5" fmla="*/ 0 h 74"/>
                <a:gd name="T6" fmla="*/ 9 w 54"/>
                <a:gd name="T7" fmla="*/ 30 h 74"/>
                <a:gd name="T8" fmla="*/ 45 w 54"/>
                <a:gd name="T9" fmla="*/ 30 h 74"/>
                <a:gd name="T10" fmla="*/ 45 w 54"/>
                <a:gd name="T11" fmla="*/ 0 h 74"/>
                <a:gd name="T12" fmla="*/ 53 w 54"/>
                <a:gd name="T13" fmla="*/ 0 h 74"/>
                <a:gd name="T14" fmla="*/ 53 w 54"/>
                <a:gd name="T15" fmla="*/ 73 h 74"/>
                <a:gd name="T16" fmla="*/ 45 w 54"/>
                <a:gd name="T17" fmla="*/ 73 h 74"/>
                <a:gd name="T18" fmla="*/ 45 w 54"/>
                <a:gd name="T19" fmla="*/ 38 h 74"/>
                <a:gd name="T20" fmla="*/ 9 w 54"/>
                <a:gd name="T21" fmla="*/ 38 h 74"/>
                <a:gd name="T22" fmla="*/ 9 w 54"/>
                <a:gd name="T23" fmla="*/ 73 h 74"/>
                <a:gd name="T24" fmla="*/ 0 w 54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3" y="73"/>
                  </a:lnTo>
                  <a:lnTo>
                    <a:pt x="45" y="73"/>
                  </a:lnTo>
                  <a:lnTo>
                    <a:pt x="45" y="38"/>
                  </a:lnTo>
                  <a:lnTo>
                    <a:pt x="9" y="38"/>
                  </a:lnTo>
                  <a:lnTo>
                    <a:pt x="9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1" name="Freeform 143"/>
            <p:cNvSpPr>
              <a:spLocks/>
            </p:cNvSpPr>
            <p:nvPr/>
          </p:nvSpPr>
          <p:spPr bwMode="auto">
            <a:xfrm>
              <a:off x="3823" y="3728"/>
              <a:ext cx="69" cy="74"/>
            </a:xfrm>
            <a:custGeom>
              <a:avLst/>
              <a:gdLst>
                <a:gd name="T0" fmla="*/ 0 w 69"/>
                <a:gd name="T1" fmla="*/ 73 h 74"/>
                <a:gd name="T2" fmla="*/ 28 w 69"/>
                <a:gd name="T3" fmla="*/ 0 h 74"/>
                <a:gd name="T4" fmla="*/ 39 w 69"/>
                <a:gd name="T5" fmla="*/ 0 h 74"/>
                <a:gd name="T6" fmla="*/ 68 w 69"/>
                <a:gd name="T7" fmla="*/ 73 h 74"/>
                <a:gd name="T8" fmla="*/ 58 w 69"/>
                <a:gd name="T9" fmla="*/ 73 h 74"/>
                <a:gd name="T10" fmla="*/ 49 w 69"/>
                <a:gd name="T11" fmla="*/ 51 h 74"/>
                <a:gd name="T12" fmla="*/ 18 w 69"/>
                <a:gd name="T13" fmla="*/ 51 h 74"/>
                <a:gd name="T14" fmla="*/ 11 w 69"/>
                <a:gd name="T15" fmla="*/ 73 h 74"/>
                <a:gd name="T16" fmla="*/ 0 w 69"/>
                <a:gd name="T17" fmla="*/ 73 h 74"/>
                <a:gd name="T18" fmla="*/ 21 w 69"/>
                <a:gd name="T19" fmla="*/ 42 h 74"/>
                <a:gd name="T20" fmla="*/ 46 w 69"/>
                <a:gd name="T21" fmla="*/ 42 h 74"/>
                <a:gd name="T22" fmla="*/ 39 w 69"/>
                <a:gd name="T23" fmla="*/ 23 h 74"/>
                <a:gd name="T24" fmla="*/ 37 w 69"/>
                <a:gd name="T25" fmla="*/ 19 h 74"/>
                <a:gd name="T26" fmla="*/ 36 w 69"/>
                <a:gd name="T27" fmla="*/ 15 h 74"/>
                <a:gd name="T28" fmla="*/ 35 w 69"/>
                <a:gd name="T29" fmla="*/ 11 h 74"/>
                <a:gd name="T30" fmla="*/ 33 w 69"/>
                <a:gd name="T31" fmla="*/ 8 h 74"/>
                <a:gd name="T32" fmla="*/ 32 w 69"/>
                <a:gd name="T33" fmla="*/ 11 h 74"/>
                <a:gd name="T34" fmla="*/ 31 w 69"/>
                <a:gd name="T35" fmla="*/ 15 h 74"/>
                <a:gd name="T36" fmla="*/ 30 w 69"/>
                <a:gd name="T37" fmla="*/ 19 h 74"/>
                <a:gd name="T38" fmla="*/ 29 w 69"/>
                <a:gd name="T39" fmla="*/ 22 h 74"/>
                <a:gd name="T40" fmla="*/ 21 w 69"/>
                <a:gd name="T41" fmla="*/ 42 h 74"/>
                <a:gd name="T42" fmla="*/ 0 w 69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4">
                  <a:moveTo>
                    <a:pt x="0" y="73"/>
                  </a:moveTo>
                  <a:lnTo>
                    <a:pt x="28" y="0"/>
                  </a:lnTo>
                  <a:lnTo>
                    <a:pt x="39" y="0"/>
                  </a:lnTo>
                  <a:lnTo>
                    <a:pt x="68" y="73"/>
                  </a:lnTo>
                  <a:lnTo>
                    <a:pt x="58" y="73"/>
                  </a:lnTo>
                  <a:lnTo>
                    <a:pt x="49" y="51"/>
                  </a:lnTo>
                  <a:lnTo>
                    <a:pt x="18" y="51"/>
                  </a:lnTo>
                  <a:lnTo>
                    <a:pt x="11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6" y="42"/>
                  </a:lnTo>
                  <a:lnTo>
                    <a:pt x="39" y="23"/>
                  </a:lnTo>
                  <a:lnTo>
                    <a:pt x="37" y="19"/>
                  </a:lnTo>
                  <a:lnTo>
                    <a:pt x="36" y="15"/>
                  </a:lnTo>
                  <a:lnTo>
                    <a:pt x="35" y="11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5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2" name="Freeform 144"/>
            <p:cNvSpPr>
              <a:spLocks/>
            </p:cNvSpPr>
            <p:nvPr/>
          </p:nvSpPr>
          <p:spPr bwMode="auto">
            <a:xfrm>
              <a:off x="3907" y="3728"/>
              <a:ext cx="70" cy="74"/>
            </a:xfrm>
            <a:custGeom>
              <a:avLst/>
              <a:gdLst>
                <a:gd name="T0" fmla="*/ 0 w 70"/>
                <a:gd name="T1" fmla="*/ 73 h 74"/>
                <a:gd name="T2" fmla="*/ 0 w 70"/>
                <a:gd name="T3" fmla="*/ 0 h 74"/>
                <a:gd name="T4" fmla="*/ 14 w 70"/>
                <a:gd name="T5" fmla="*/ 0 h 74"/>
                <a:gd name="T6" fmla="*/ 32 w 70"/>
                <a:gd name="T7" fmla="*/ 52 h 74"/>
                <a:gd name="T8" fmla="*/ 32 w 70"/>
                <a:gd name="T9" fmla="*/ 55 h 74"/>
                <a:gd name="T10" fmla="*/ 33 w 70"/>
                <a:gd name="T11" fmla="*/ 58 h 74"/>
                <a:gd name="T12" fmla="*/ 34 w 70"/>
                <a:gd name="T13" fmla="*/ 61 h 74"/>
                <a:gd name="T14" fmla="*/ 35 w 70"/>
                <a:gd name="T15" fmla="*/ 63 h 74"/>
                <a:gd name="T16" fmla="*/ 35 w 70"/>
                <a:gd name="T17" fmla="*/ 61 h 74"/>
                <a:gd name="T18" fmla="*/ 36 w 70"/>
                <a:gd name="T19" fmla="*/ 58 h 74"/>
                <a:gd name="T20" fmla="*/ 37 w 70"/>
                <a:gd name="T21" fmla="*/ 54 h 74"/>
                <a:gd name="T22" fmla="*/ 39 w 70"/>
                <a:gd name="T23" fmla="*/ 51 h 74"/>
                <a:gd name="T24" fmla="*/ 56 w 70"/>
                <a:gd name="T25" fmla="*/ 0 h 74"/>
                <a:gd name="T26" fmla="*/ 69 w 70"/>
                <a:gd name="T27" fmla="*/ 0 h 74"/>
                <a:gd name="T28" fmla="*/ 69 w 70"/>
                <a:gd name="T29" fmla="*/ 73 h 74"/>
                <a:gd name="T30" fmla="*/ 60 w 70"/>
                <a:gd name="T31" fmla="*/ 73 h 74"/>
                <a:gd name="T32" fmla="*/ 60 w 70"/>
                <a:gd name="T33" fmla="*/ 13 h 74"/>
                <a:gd name="T34" fmla="*/ 39 w 70"/>
                <a:gd name="T35" fmla="*/ 73 h 74"/>
                <a:gd name="T36" fmla="*/ 31 w 70"/>
                <a:gd name="T37" fmla="*/ 73 h 74"/>
                <a:gd name="T38" fmla="*/ 10 w 70"/>
                <a:gd name="T39" fmla="*/ 11 h 74"/>
                <a:gd name="T40" fmla="*/ 10 w 70"/>
                <a:gd name="T41" fmla="*/ 73 h 74"/>
                <a:gd name="T42" fmla="*/ 0 w 70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74">
                  <a:moveTo>
                    <a:pt x="0" y="7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52"/>
                  </a:lnTo>
                  <a:lnTo>
                    <a:pt x="32" y="55"/>
                  </a:lnTo>
                  <a:lnTo>
                    <a:pt x="33" y="58"/>
                  </a:lnTo>
                  <a:lnTo>
                    <a:pt x="34" y="61"/>
                  </a:lnTo>
                  <a:lnTo>
                    <a:pt x="35" y="63"/>
                  </a:lnTo>
                  <a:lnTo>
                    <a:pt x="35" y="61"/>
                  </a:lnTo>
                  <a:lnTo>
                    <a:pt x="36" y="58"/>
                  </a:lnTo>
                  <a:lnTo>
                    <a:pt x="37" y="54"/>
                  </a:lnTo>
                  <a:lnTo>
                    <a:pt x="39" y="51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69" y="73"/>
                  </a:lnTo>
                  <a:lnTo>
                    <a:pt x="60" y="73"/>
                  </a:lnTo>
                  <a:lnTo>
                    <a:pt x="60" y="13"/>
                  </a:lnTo>
                  <a:lnTo>
                    <a:pt x="39" y="73"/>
                  </a:lnTo>
                  <a:lnTo>
                    <a:pt x="31" y="73"/>
                  </a:lnTo>
                  <a:lnTo>
                    <a:pt x="10" y="11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3" name="Freeform 145"/>
            <p:cNvSpPr>
              <a:spLocks/>
            </p:cNvSpPr>
            <p:nvPr/>
          </p:nvSpPr>
          <p:spPr bwMode="auto">
            <a:xfrm>
              <a:off x="3998" y="3728"/>
              <a:ext cx="57" cy="74"/>
            </a:xfrm>
            <a:custGeom>
              <a:avLst/>
              <a:gdLst>
                <a:gd name="T0" fmla="*/ 0 w 57"/>
                <a:gd name="T1" fmla="*/ 0 h 74"/>
                <a:gd name="T2" fmla="*/ 31 w 57"/>
                <a:gd name="T3" fmla="*/ 0 h 74"/>
                <a:gd name="T4" fmla="*/ 37 w 57"/>
                <a:gd name="T5" fmla="*/ 2 h 74"/>
                <a:gd name="T6" fmla="*/ 43 w 57"/>
                <a:gd name="T7" fmla="*/ 4 h 74"/>
                <a:gd name="T8" fmla="*/ 47 w 57"/>
                <a:gd name="T9" fmla="*/ 7 h 74"/>
                <a:gd name="T10" fmla="*/ 49 w 57"/>
                <a:gd name="T11" fmla="*/ 12 h 74"/>
                <a:gd name="T12" fmla="*/ 52 w 57"/>
                <a:gd name="T13" fmla="*/ 17 h 74"/>
                <a:gd name="T14" fmla="*/ 52 w 57"/>
                <a:gd name="T15" fmla="*/ 22 h 74"/>
                <a:gd name="T16" fmla="*/ 49 w 57"/>
                <a:gd name="T17" fmla="*/ 26 h 74"/>
                <a:gd name="T18" fmla="*/ 47 w 57"/>
                <a:gd name="T19" fmla="*/ 30 h 74"/>
                <a:gd name="T20" fmla="*/ 44 w 57"/>
                <a:gd name="T21" fmla="*/ 33 h 74"/>
                <a:gd name="T22" fmla="*/ 44 w 57"/>
                <a:gd name="T23" fmla="*/ 36 h 74"/>
                <a:gd name="T24" fmla="*/ 49 w 57"/>
                <a:gd name="T25" fmla="*/ 38 h 74"/>
                <a:gd name="T26" fmla="*/ 53 w 57"/>
                <a:gd name="T27" fmla="*/ 43 h 74"/>
                <a:gd name="T28" fmla="*/ 55 w 57"/>
                <a:gd name="T29" fmla="*/ 49 h 74"/>
                <a:gd name="T30" fmla="*/ 56 w 57"/>
                <a:gd name="T31" fmla="*/ 54 h 74"/>
                <a:gd name="T32" fmla="*/ 54 w 57"/>
                <a:gd name="T33" fmla="*/ 60 h 74"/>
                <a:gd name="T34" fmla="*/ 52 w 57"/>
                <a:gd name="T35" fmla="*/ 64 h 74"/>
                <a:gd name="T36" fmla="*/ 49 w 57"/>
                <a:gd name="T37" fmla="*/ 67 h 74"/>
                <a:gd name="T38" fmla="*/ 46 w 57"/>
                <a:gd name="T39" fmla="*/ 70 h 74"/>
                <a:gd name="T40" fmla="*/ 43 w 57"/>
                <a:gd name="T41" fmla="*/ 71 h 74"/>
                <a:gd name="T42" fmla="*/ 37 w 57"/>
                <a:gd name="T43" fmla="*/ 72 h 74"/>
                <a:gd name="T44" fmla="*/ 31 w 57"/>
                <a:gd name="T45" fmla="*/ 73 h 74"/>
                <a:gd name="T46" fmla="*/ 0 w 57"/>
                <a:gd name="T47" fmla="*/ 73 h 74"/>
                <a:gd name="T48" fmla="*/ 25 w 57"/>
                <a:gd name="T49" fmla="*/ 31 h 74"/>
                <a:gd name="T50" fmla="*/ 31 w 57"/>
                <a:gd name="T51" fmla="*/ 31 h 74"/>
                <a:gd name="T52" fmla="*/ 35 w 57"/>
                <a:gd name="T53" fmla="*/ 31 h 74"/>
                <a:gd name="T54" fmla="*/ 37 w 57"/>
                <a:gd name="T55" fmla="*/ 29 h 74"/>
                <a:gd name="T56" fmla="*/ 40 w 57"/>
                <a:gd name="T57" fmla="*/ 26 h 74"/>
                <a:gd name="T58" fmla="*/ 41 w 57"/>
                <a:gd name="T59" fmla="*/ 24 h 74"/>
                <a:gd name="T60" fmla="*/ 42 w 57"/>
                <a:gd name="T61" fmla="*/ 21 h 74"/>
                <a:gd name="T62" fmla="*/ 41 w 57"/>
                <a:gd name="T63" fmla="*/ 17 h 74"/>
                <a:gd name="T64" fmla="*/ 41 w 57"/>
                <a:gd name="T65" fmla="*/ 14 h 74"/>
                <a:gd name="T66" fmla="*/ 38 w 57"/>
                <a:gd name="T67" fmla="*/ 11 h 74"/>
                <a:gd name="T68" fmla="*/ 35 w 57"/>
                <a:gd name="T69" fmla="*/ 10 h 74"/>
                <a:gd name="T70" fmla="*/ 31 w 57"/>
                <a:gd name="T71" fmla="*/ 9 h 74"/>
                <a:gd name="T72" fmla="*/ 24 w 57"/>
                <a:gd name="T73" fmla="*/ 8 h 74"/>
                <a:gd name="T74" fmla="*/ 11 w 57"/>
                <a:gd name="T75" fmla="*/ 31 h 74"/>
                <a:gd name="T76" fmla="*/ 27 w 57"/>
                <a:gd name="T77" fmla="*/ 65 h 74"/>
                <a:gd name="T78" fmla="*/ 32 w 57"/>
                <a:gd name="T79" fmla="*/ 65 h 74"/>
                <a:gd name="T80" fmla="*/ 35 w 57"/>
                <a:gd name="T81" fmla="*/ 65 h 74"/>
                <a:gd name="T82" fmla="*/ 38 w 57"/>
                <a:gd name="T83" fmla="*/ 64 h 74"/>
                <a:gd name="T84" fmla="*/ 41 w 57"/>
                <a:gd name="T85" fmla="*/ 63 h 74"/>
                <a:gd name="T86" fmla="*/ 43 w 57"/>
                <a:gd name="T87" fmla="*/ 61 h 74"/>
                <a:gd name="T88" fmla="*/ 44 w 57"/>
                <a:gd name="T89" fmla="*/ 58 h 74"/>
                <a:gd name="T90" fmla="*/ 45 w 57"/>
                <a:gd name="T91" fmla="*/ 55 h 74"/>
                <a:gd name="T92" fmla="*/ 45 w 57"/>
                <a:gd name="T93" fmla="*/ 52 h 74"/>
                <a:gd name="T94" fmla="*/ 45 w 57"/>
                <a:gd name="T95" fmla="*/ 49 h 74"/>
                <a:gd name="T96" fmla="*/ 43 w 57"/>
                <a:gd name="T97" fmla="*/ 46 h 74"/>
                <a:gd name="T98" fmla="*/ 41 w 57"/>
                <a:gd name="T99" fmla="*/ 43 h 74"/>
                <a:gd name="T100" fmla="*/ 37 w 57"/>
                <a:gd name="T101" fmla="*/ 40 h 74"/>
                <a:gd name="T102" fmla="*/ 33 w 57"/>
                <a:gd name="T103" fmla="*/ 40 h 74"/>
                <a:gd name="T104" fmla="*/ 26 w 57"/>
                <a:gd name="T105" fmla="*/ 39 h 74"/>
                <a:gd name="T106" fmla="*/ 11 w 57"/>
                <a:gd name="T107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" h="74">
                  <a:moveTo>
                    <a:pt x="0" y="73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9" y="12"/>
                  </a:lnTo>
                  <a:lnTo>
                    <a:pt x="52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2" y="24"/>
                  </a:lnTo>
                  <a:lnTo>
                    <a:pt x="49" y="26"/>
                  </a:lnTo>
                  <a:lnTo>
                    <a:pt x="49" y="28"/>
                  </a:lnTo>
                  <a:lnTo>
                    <a:pt x="47" y="30"/>
                  </a:lnTo>
                  <a:lnTo>
                    <a:pt x="45" y="32"/>
                  </a:lnTo>
                  <a:lnTo>
                    <a:pt x="44" y="33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7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4" y="46"/>
                  </a:lnTo>
                  <a:lnTo>
                    <a:pt x="55" y="49"/>
                  </a:lnTo>
                  <a:lnTo>
                    <a:pt x="56" y="52"/>
                  </a:lnTo>
                  <a:lnTo>
                    <a:pt x="56" y="54"/>
                  </a:lnTo>
                  <a:lnTo>
                    <a:pt x="55" y="57"/>
                  </a:lnTo>
                  <a:lnTo>
                    <a:pt x="54" y="60"/>
                  </a:lnTo>
                  <a:lnTo>
                    <a:pt x="53" y="61"/>
                  </a:lnTo>
                  <a:lnTo>
                    <a:pt x="52" y="64"/>
                  </a:lnTo>
                  <a:lnTo>
                    <a:pt x="51" y="66"/>
                  </a:lnTo>
                  <a:lnTo>
                    <a:pt x="49" y="67"/>
                  </a:lnTo>
                  <a:lnTo>
                    <a:pt x="47" y="68"/>
                  </a:lnTo>
                  <a:lnTo>
                    <a:pt x="46" y="70"/>
                  </a:lnTo>
                  <a:lnTo>
                    <a:pt x="44" y="71"/>
                  </a:lnTo>
                  <a:lnTo>
                    <a:pt x="43" y="71"/>
                  </a:lnTo>
                  <a:lnTo>
                    <a:pt x="40" y="72"/>
                  </a:lnTo>
                  <a:lnTo>
                    <a:pt x="37" y="72"/>
                  </a:lnTo>
                  <a:lnTo>
                    <a:pt x="34" y="73"/>
                  </a:lnTo>
                  <a:lnTo>
                    <a:pt x="31" y="73"/>
                  </a:lnTo>
                  <a:lnTo>
                    <a:pt x="27" y="73"/>
                  </a:lnTo>
                  <a:lnTo>
                    <a:pt x="0" y="73"/>
                  </a:lnTo>
                  <a:lnTo>
                    <a:pt x="11" y="31"/>
                  </a:lnTo>
                  <a:lnTo>
                    <a:pt x="25" y="31"/>
                  </a:lnTo>
                  <a:lnTo>
                    <a:pt x="29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5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4"/>
                  </a:lnTo>
                  <a:lnTo>
                    <a:pt x="42" y="22"/>
                  </a:lnTo>
                  <a:lnTo>
                    <a:pt x="42" y="21"/>
                  </a:lnTo>
                  <a:lnTo>
                    <a:pt x="42" y="19"/>
                  </a:lnTo>
                  <a:lnTo>
                    <a:pt x="41" y="17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3" y="10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11" y="8"/>
                  </a:lnTo>
                  <a:lnTo>
                    <a:pt x="11" y="31"/>
                  </a:lnTo>
                  <a:lnTo>
                    <a:pt x="11" y="65"/>
                  </a:lnTo>
                  <a:lnTo>
                    <a:pt x="27" y="65"/>
                  </a:lnTo>
                  <a:lnTo>
                    <a:pt x="31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5" y="65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1" y="63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4" y="47"/>
                  </a:lnTo>
                  <a:lnTo>
                    <a:pt x="43" y="46"/>
                  </a:lnTo>
                  <a:lnTo>
                    <a:pt x="42" y="44"/>
                  </a:lnTo>
                  <a:lnTo>
                    <a:pt x="41" y="43"/>
                  </a:lnTo>
                  <a:lnTo>
                    <a:pt x="40" y="42"/>
                  </a:lnTo>
                  <a:lnTo>
                    <a:pt x="37" y="40"/>
                  </a:lnTo>
                  <a:lnTo>
                    <a:pt x="35" y="40"/>
                  </a:lnTo>
                  <a:lnTo>
                    <a:pt x="33" y="40"/>
                  </a:lnTo>
                  <a:lnTo>
                    <a:pt x="30" y="39"/>
                  </a:lnTo>
                  <a:lnTo>
                    <a:pt x="26" y="39"/>
                  </a:lnTo>
                  <a:lnTo>
                    <a:pt x="11" y="39"/>
                  </a:lnTo>
                  <a:lnTo>
                    <a:pt x="11" y="6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4" name="Freeform 146"/>
            <p:cNvSpPr>
              <a:spLocks/>
            </p:cNvSpPr>
            <p:nvPr/>
          </p:nvSpPr>
          <p:spPr bwMode="auto">
            <a:xfrm>
              <a:off x="4075" y="3728"/>
              <a:ext cx="53" cy="74"/>
            </a:xfrm>
            <a:custGeom>
              <a:avLst/>
              <a:gdLst>
                <a:gd name="T0" fmla="*/ 0 w 53"/>
                <a:gd name="T1" fmla="*/ 73 h 74"/>
                <a:gd name="T2" fmla="*/ 0 w 53"/>
                <a:gd name="T3" fmla="*/ 0 h 74"/>
                <a:gd name="T4" fmla="*/ 50 w 53"/>
                <a:gd name="T5" fmla="*/ 0 h 74"/>
                <a:gd name="T6" fmla="*/ 50 w 53"/>
                <a:gd name="T7" fmla="*/ 8 h 74"/>
                <a:gd name="T8" fmla="*/ 8 w 53"/>
                <a:gd name="T9" fmla="*/ 8 h 74"/>
                <a:gd name="T10" fmla="*/ 8 w 53"/>
                <a:gd name="T11" fmla="*/ 31 h 74"/>
                <a:gd name="T12" fmla="*/ 48 w 53"/>
                <a:gd name="T13" fmla="*/ 31 h 74"/>
                <a:gd name="T14" fmla="*/ 48 w 53"/>
                <a:gd name="T15" fmla="*/ 39 h 74"/>
                <a:gd name="T16" fmla="*/ 8 w 53"/>
                <a:gd name="T17" fmla="*/ 39 h 74"/>
                <a:gd name="T18" fmla="*/ 8 w 53"/>
                <a:gd name="T19" fmla="*/ 65 h 74"/>
                <a:gd name="T20" fmla="*/ 52 w 53"/>
                <a:gd name="T21" fmla="*/ 65 h 74"/>
                <a:gd name="T22" fmla="*/ 52 w 53"/>
                <a:gd name="T23" fmla="*/ 73 h 74"/>
                <a:gd name="T24" fmla="*/ 0 w 53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8" y="8"/>
                  </a:lnTo>
                  <a:lnTo>
                    <a:pt x="8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8" y="39"/>
                  </a:lnTo>
                  <a:lnTo>
                    <a:pt x="8" y="65"/>
                  </a:lnTo>
                  <a:lnTo>
                    <a:pt x="52" y="65"/>
                  </a:lnTo>
                  <a:lnTo>
                    <a:pt x="5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5" name="Freeform 147"/>
            <p:cNvSpPr>
              <a:spLocks/>
            </p:cNvSpPr>
            <p:nvPr/>
          </p:nvSpPr>
          <p:spPr bwMode="auto">
            <a:xfrm>
              <a:off x="4148" y="3728"/>
              <a:ext cx="64" cy="74"/>
            </a:xfrm>
            <a:custGeom>
              <a:avLst/>
              <a:gdLst>
                <a:gd name="T0" fmla="*/ 0 w 64"/>
                <a:gd name="T1" fmla="*/ 0 h 74"/>
                <a:gd name="T2" fmla="*/ 36 w 64"/>
                <a:gd name="T3" fmla="*/ 0 h 74"/>
                <a:gd name="T4" fmla="*/ 43 w 64"/>
                <a:gd name="T5" fmla="*/ 2 h 74"/>
                <a:gd name="T6" fmla="*/ 49 w 64"/>
                <a:gd name="T7" fmla="*/ 4 h 74"/>
                <a:gd name="T8" fmla="*/ 53 w 64"/>
                <a:gd name="T9" fmla="*/ 7 h 74"/>
                <a:gd name="T10" fmla="*/ 55 w 64"/>
                <a:gd name="T11" fmla="*/ 12 h 74"/>
                <a:gd name="T12" fmla="*/ 57 w 64"/>
                <a:gd name="T13" fmla="*/ 18 h 74"/>
                <a:gd name="T14" fmla="*/ 57 w 64"/>
                <a:gd name="T15" fmla="*/ 24 h 74"/>
                <a:gd name="T16" fmla="*/ 55 w 64"/>
                <a:gd name="T17" fmla="*/ 31 h 74"/>
                <a:gd name="T18" fmla="*/ 51 w 64"/>
                <a:gd name="T19" fmla="*/ 36 h 74"/>
                <a:gd name="T20" fmla="*/ 42 w 64"/>
                <a:gd name="T21" fmla="*/ 38 h 74"/>
                <a:gd name="T22" fmla="*/ 39 w 64"/>
                <a:gd name="T23" fmla="*/ 40 h 74"/>
                <a:gd name="T24" fmla="*/ 42 w 64"/>
                <a:gd name="T25" fmla="*/ 43 h 74"/>
                <a:gd name="T26" fmla="*/ 45 w 64"/>
                <a:gd name="T27" fmla="*/ 46 h 74"/>
                <a:gd name="T28" fmla="*/ 49 w 64"/>
                <a:gd name="T29" fmla="*/ 51 h 74"/>
                <a:gd name="T30" fmla="*/ 63 w 64"/>
                <a:gd name="T31" fmla="*/ 73 h 74"/>
                <a:gd name="T32" fmla="*/ 42 w 64"/>
                <a:gd name="T33" fmla="*/ 58 h 74"/>
                <a:gd name="T34" fmla="*/ 38 w 64"/>
                <a:gd name="T35" fmla="*/ 52 h 74"/>
                <a:gd name="T36" fmla="*/ 34 w 64"/>
                <a:gd name="T37" fmla="*/ 49 h 74"/>
                <a:gd name="T38" fmla="*/ 32 w 64"/>
                <a:gd name="T39" fmla="*/ 45 h 74"/>
                <a:gd name="T40" fmla="*/ 30 w 64"/>
                <a:gd name="T41" fmla="*/ 43 h 74"/>
                <a:gd name="T42" fmla="*/ 28 w 64"/>
                <a:gd name="T43" fmla="*/ 42 h 74"/>
                <a:gd name="T44" fmla="*/ 25 w 64"/>
                <a:gd name="T45" fmla="*/ 40 h 74"/>
                <a:gd name="T46" fmla="*/ 23 w 64"/>
                <a:gd name="T47" fmla="*/ 40 h 74"/>
                <a:gd name="T48" fmla="*/ 20 w 64"/>
                <a:gd name="T49" fmla="*/ 40 h 74"/>
                <a:gd name="T50" fmla="*/ 9 w 64"/>
                <a:gd name="T51" fmla="*/ 73 h 74"/>
                <a:gd name="T52" fmla="*/ 9 w 64"/>
                <a:gd name="T53" fmla="*/ 32 h 74"/>
                <a:gd name="T54" fmla="*/ 33 w 64"/>
                <a:gd name="T55" fmla="*/ 32 h 74"/>
                <a:gd name="T56" fmla="*/ 39 w 64"/>
                <a:gd name="T57" fmla="*/ 32 h 74"/>
                <a:gd name="T58" fmla="*/ 42 w 64"/>
                <a:gd name="T59" fmla="*/ 31 h 74"/>
                <a:gd name="T60" fmla="*/ 45 w 64"/>
                <a:gd name="T61" fmla="*/ 28 h 74"/>
                <a:gd name="T62" fmla="*/ 46 w 64"/>
                <a:gd name="T63" fmla="*/ 25 h 74"/>
                <a:gd name="T64" fmla="*/ 49 w 64"/>
                <a:gd name="T65" fmla="*/ 22 h 74"/>
                <a:gd name="T66" fmla="*/ 49 w 64"/>
                <a:gd name="T67" fmla="*/ 18 h 74"/>
                <a:gd name="T68" fmla="*/ 45 w 64"/>
                <a:gd name="T69" fmla="*/ 14 h 74"/>
                <a:gd name="T70" fmla="*/ 42 w 64"/>
                <a:gd name="T71" fmla="*/ 11 h 74"/>
                <a:gd name="T72" fmla="*/ 35 w 64"/>
                <a:gd name="T73" fmla="*/ 9 h 74"/>
                <a:gd name="T74" fmla="*/ 9 w 64"/>
                <a:gd name="T75" fmla="*/ 8 h 74"/>
                <a:gd name="T76" fmla="*/ 0 w 64"/>
                <a:gd name="T7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74">
                  <a:moveTo>
                    <a:pt x="0" y="7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1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9" y="4"/>
                  </a:lnTo>
                  <a:lnTo>
                    <a:pt x="51" y="5"/>
                  </a:lnTo>
                  <a:lnTo>
                    <a:pt x="53" y="7"/>
                  </a:lnTo>
                  <a:lnTo>
                    <a:pt x="54" y="9"/>
                  </a:lnTo>
                  <a:lnTo>
                    <a:pt x="55" y="12"/>
                  </a:lnTo>
                  <a:lnTo>
                    <a:pt x="57" y="14"/>
                  </a:lnTo>
                  <a:lnTo>
                    <a:pt x="57" y="18"/>
                  </a:lnTo>
                  <a:lnTo>
                    <a:pt x="59" y="21"/>
                  </a:lnTo>
                  <a:lnTo>
                    <a:pt x="57" y="24"/>
                  </a:lnTo>
                  <a:lnTo>
                    <a:pt x="57" y="27"/>
                  </a:lnTo>
                  <a:lnTo>
                    <a:pt x="55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46" y="37"/>
                  </a:lnTo>
                  <a:lnTo>
                    <a:pt x="42" y="38"/>
                  </a:lnTo>
                  <a:lnTo>
                    <a:pt x="38" y="39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2" y="43"/>
                  </a:lnTo>
                  <a:lnTo>
                    <a:pt x="43" y="44"/>
                  </a:lnTo>
                  <a:lnTo>
                    <a:pt x="45" y="46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1" y="53"/>
                  </a:lnTo>
                  <a:lnTo>
                    <a:pt x="63" y="73"/>
                  </a:lnTo>
                  <a:lnTo>
                    <a:pt x="51" y="73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2"/>
                  </a:lnTo>
                  <a:lnTo>
                    <a:pt x="36" y="50"/>
                  </a:lnTo>
                  <a:lnTo>
                    <a:pt x="34" y="49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1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8" y="42"/>
                  </a:lnTo>
                  <a:lnTo>
                    <a:pt x="27" y="41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20" y="40"/>
                  </a:lnTo>
                  <a:lnTo>
                    <a:pt x="9" y="40"/>
                  </a:lnTo>
                  <a:lnTo>
                    <a:pt x="9" y="73"/>
                  </a:lnTo>
                  <a:lnTo>
                    <a:pt x="0" y="73"/>
                  </a:lnTo>
                  <a:lnTo>
                    <a:pt x="9" y="32"/>
                  </a:lnTo>
                  <a:lnTo>
                    <a:pt x="30" y="32"/>
                  </a:lnTo>
                  <a:lnTo>
                    <a:pt x="33" y="32"/>
                  </a:lnTo>
                  <a:lnTo>
                    <a:pt x="36" y="32"/>
                  </a:lnTo>
                  <a:lnTo>
                    <a:pt x="39" y="32"/>
                  </a:lnTo>
                  <a:lnTo>
                    <a:pt x="40" y="31"/>
                  </a:lnTo>
                  <a:lnTo>
                    <a:pt x="42" y="31"/>
                  </a:lnTo>
                  <a:lnTo>
                    <a:pt x="43" y="29"/>
                  </a:lnTo>
                  <a:lnTo>
                    <a:pt x="45" y="28"/>
                  </a:lnTo>
                  <a:lnTo>
                    <a:pt x="46" y="27"/>
                  </a:lnTo>
                  <a:lnTo>
                    <a:pt x="46" y="25"/>
                  </a:lnTo>
                  <a:lnTo>
                    <a:pt x="48" y="24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8" y="16"/>
                  </a:lnTo>
                  <a:lnTo>
                    <a:pt x="45" y="14"/>
                  </a:lnTo>
                  <a:lnTo>
                    <a:pt x="44" y="13"/>
                  </a:lnTo>
                  <a:lnTo>
                    <a:pt x="42" y="11"/>
                  </a:lnTo>
                  <a:lnTo>
                    <a:pt x="39" y="10"/>
                  </a:lnTo>
                  <a:lnTo>
                    <a:pt x="35" y="9"/>
                  </a:lnTo>
                  <a:lnTo>
                    <a:pt x="32" y="8"/>
                  </a:lnTo>
                  <a:lnTo>
                    <a:pt x="9" y="8"/>
                  </a:lnTo>
                  <a:lnTo>
                    <a:pt x="9" y="3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6" name="Line 148"/>
            <p:cNvSpPr>
              <a:spLocks noChangeShapeType="1"/>
            </p:cNvSpPr>
            <p:nvPr/>
          </p:nvSpPr>
          <p:spPr bwMode="auto">
            <a:xfrm>
              <a:off x="3362" y="3820"/>
              <a:ext cx="17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7" name="Freeform 149"/>
            <p:cNvSpPr>
              <a:spLocks/>
            </p:cNvSpPr>
            <p:nvPr/>
          </p:nvSpPr>
          <p:spPr bwMode="auto">
            <a:xfrm>
              <a:off x="3511" y="3796"/>
              <a:ext cx="36" cy="22"/>
            </a:xfrm>
            <a:custGeom>
              <a:avLst/>
              <a:gdLst>
                <a:gd name="T0" fmla="*/ 35 w 36"/>
                <a:gd name="T1" fmla="*/ 21 h 22"/>
                <a:gd name="T2" fmla="*/ 35 w 36"/>
                <a:gd name="T3" fmla="*/ 16 h 22"/>
                <a:gd name="T4" fmla="*/ 4 w 36"/>
                <a:gd name="T5" fmla="*/ 0 h 22"/>
                <a:gd name="T6" fmla="*/ 0 w 36"/>
                <a:gd name="T7" fmla="*/ 5 h 22"/>
                <a:gd name="T8" fmla="*/ 31 w 36"/>
                <a:gd name="T9" fmla="*/ 21 h 22"/>
                <a:gd name="T10" fmla="*/ 31 w 36"/>
                <a:gd name="T11" fmla="*/ 16 h 22"/>
                <a:gd name="T12" fmla="*/ 35 w 36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35" y="21"/>
                  </a:moveTo>
                  <a:lnTo>
                    <a:pt x="35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1" y="21"/>
                  </a:lnTo>
                  <a:lnTo>
                    <a:pt x="31" y="16"/>
                  </a:lnTo>
                  <a:lnTo>
                    <a:pt x="35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8" name="Freeform 150"/>
            <p:cNvSpPr>
              <a:spLocks/>
            </p:cNvSpPr>
            <p:nvPr/>
          </p:nvSpPr>
          <p:spPr bwMode="auto">
            <a:xfrm>
              <a:off x="3553" y="381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59" name="Freeform 151"/>
            <p:cNvSpPr>
              <a:spLocks/>
            </p:cNvSpPr>
            <p:nvPr/>
          </p:nvSpPr>
          <p:spPr bwMode="auto">
            <a:xfrm>
              <a:off x="3511" y="3816"/>
              <a:ext cx="36" cy="23"/>
            </a:xfrm>
            <a:custGeom>
              <a:avLst/>
              <a:gdLst>
                <a:gd name="T0" fmla="*/ 2 w 36"/>
                <a:gd name="T1" fmla="*/ 19 h 23"/>
                <a:gd name="T2" fmla="*/ 4 w 36"/>
                <a:gd name="T3" fmla="*/ 22 h 23"/>
                <a:gd name="T4" fmla="*/ 35 w 36"/>
                <a:gd name="T5" fmla="*/ 6 h 23"/>
                <a:gd name="T6" fmla="*/ 31 w 36"/>
                <a:gd name="T7" fmla="*/ 0 h 23"/>
                <a:gd name="T8" fmla="*/ 0 w 36"/>
                <a:gd name="T9" fmla="*/ 17 h 23"/>
                <a:gd name="T10" fmla="*/ 2 w 36"/>
                <a:gd name="T1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2" y="19"/>
                  </a:moveTo>
                  <a:lnTo>
                    <a:pt x="4" y="22"/>
                  </a:lnTo>
                  <a:lnTo>
                    <a:pt x="35" y="6"/>
                  </a:lnTo>
                  <a:lnTo>
                    <a:pt x="31" y="0"/>
                  </a:lnTo>
                  <a:lnTo>
                    <a:pt x="0" y="17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0" name="Freeform 152"/>
            <p:cNvSpPr>
              <a:spLocks/>
            </p:cNvSpPr>
            <p:nvPr/>
          </p:nvSpPr>
          <p:spPr bwMode="auto">
            <a:xfrm>
              <a:off x="891" y="2595"/>
              <a:ext cx="269" cy="145"/>
            </a:xfrm>
            <a:custGeom>
              <a:avLst/>
              <a:gdLst>
                <a:gd name="T0" fmla="*/ 0 w 269"/>
                <a:gd name="T1" fmla="*/ 144 h 145"/>
                <a:gd name="T2" fmla="*/ 0 w 269"/>
                <a:gd name="T3" fmla="*/ 144 h 145"/>
                <a:gd name="T4" fmla="*/ 6 w 269"/>
                <a:gd name="T5" fmla="*/ 123 h 145"/>
                <a:gd name="T6" fmla="*/ 13 w 269"/>
                <a:gd name="T7" fmla="*/ 104 h 145"/>
                <a:gd name="T8" fmla="*/ 23 w 269"/>
                <a:gd name="T9" fmla="*/ 87 h 145"/>
                <a:gd name="T10" fmla="*/ 35 w 269"/>
                <a:gd name="T11" fmla="*/ 72 h 145"/>
                <a:gd name="T12" fmla="*/ 49 w 269"/>
                <a:gd name="T13" fmla="*/ 59 h 145"/>
                <a:gd name="T14" fmla="*/ 65 w 269"/>
                <a:gd name="T15" fmla="*/ 47 h 145"/>
                <a:gd name="T16" fmla="*/ 81 w 269"/>
                <a:gd name="T17" fmla="*/ 37 h 145"/>
                <a:gd name="T18" fmla="*/ 100 w 269"/>
                <a:gd name="T19" fmla="*/ 27 h 145"/>
                <a:gd name="T20" fmla="*/ 120 w 269"/>
                <a:gd name="T21" fmla="*/ 21 h 145"/>
                <a:gd name="T22" fmla="*/ 139 w 269"/>
                <a:gd name="T23" fmla="*/ 14 h 145"/>
                <a:gd name="T24" fmla="*/ 161 w 269"/>
                <a:gd name="T25" fmla="*/ 10 h 145"/>
                <a:gd name="T26" fmla="*/ 181 w 269"/>
                <a:gd name="T27" fmla="*/ 6 h 145"/>
                <a:gd name="T28" fmla="*/ 203 w 269"/>
                <a:gd name="T29" fmla="*/ 3 h 145"/>
                <a:gd name="T30" fmla="*/ 226 w 269"/>
                <a:gd name="T31" fmla="*/ 2 h 145"/>
                <a:gd name="T32" fmla="*/ 247 w 269"/>
                <a:gd name="T33" fmla="*/ 0 h 145"/>
                <a:gd name="T34" fmla="*/ 268 w 269"/>
                <a:gd name="T3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9" h="145">
                  <a:moveTo>
                    <a:pt x="0" y="144"/>
                  </a:moveTo>
                  <a:lnTo>
                    <a:pt x="0" y="144"/>
                  </a:lnTo>
                  <a:lnTo>
                    <a:pt x="6" y="123"/>
                  </a:lnTo>
                  <a:lnTo>
                    <a:pt x="13" y="104"/>
                  </a:lnTo>
                  <a:lnTo>
                    <a:pt x="23" y="87"/>
                  </a:lnTo>
                  <a:lnTo>
                    <a:pt x="35" y="72"/>
                  </a:lnTo>
                  <a:lnTo>
                    <a:pt x="49" y="59"/>
                  </a:lnTo>
                  <a:lnTo>
                    <a:pt x="65" y="47"/>
                  </a:lnTo>
                  <a:lnTo>
                    <a:pt x="81" y="37"/>
                  </a:lnTo>
                  <a:lnTo>
                    <a:pt x="100" y="27"/>
                  </a:lnTo>
                  <a:lnTo>
                    <a:pt x="120" y="21"/>
                  </a:lnTo>
                  <a:lnTo>
                    <a:pt x="139" y="14"/>
                  </a:lnTo>
                  <a:lnTo>
                    <a:pt x="161" y="10"/>
                  </a:lnTo>
                  <a:lnTo>
                    <a:pt x="181" y="6"/>
                  </a:lnTo>
                  <a:lnTo>
                    <a:pt x="203" y="3"/>
                  </a:lnTo>
                  <a:lnTo>
                    <a:pt x="226" y="2"/>
                  </a:lnTo>
                  <a:lnTo>
                    <a:pt x="247" y="0"/>
                  </a:lnTo>
                  <a:lnTo>
                    <a:pt x="2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1" name="Freeform 153"/>
            <p:cNvSpPr>
              <a:spLocks/>
            </p:cNvSpPr>
            <p:nvPr/>
          </p:nvSpPr>
          <p:spPr bwMode="auto">
            <a:xfrm>
              <a:off x="1133" y="2570"/>
              <a:ext cx="37" cy="24"/>
            </a:xfrm>
            <a:custGeom>
              <a:avLst/>
              <a:gdLst>
                <a:gd name="T0" fmla="*/ 35 w 37"/>
                <a:gd name="T1" fmla="*/ 23 h 24"/>
                <a:gd name="T2" fmla="*/ 36 w 37"/>
                <a:gd name="T3" fmla="*/ 17 h 24"/>
                <a:gd name="T4" fmla="*/ 4 w 37"/>
                <a:gd name="T5" fmla="*/ 0 h 24"/>
                <a:gd name="T6" fmla="*/ 0 w 37"/>
                <a:gd name="T7" fmla="*/ 6 h 24"/>
                <a:gd name="T8" fmla="*/ 31 w 37"/>
                <a:gd name="T9" fmla="*/ 23 h 24"/>
                <a:gd name="T10" fmla="*/ 31 w 37"/>
                <a:gd name="T11" fmla="*/ 17 h 24"/>
                <a:gd name="T12" fmla="*/ 35 w 37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35" y="23"/>
                  </a:moveTo>
                  <a:lnTo>
                    <a:pt x="36" y="17"/>
                  </a:lnTo>
                  <a:lnTo>
                    <a:pt x="4" y="0"/>
                  </a:lnTo>
                  <a:lnTo>
                    <a:pt x="0" y="6"/>
                  </a:lnTo>
                  <a:lnTo>
                    <a:pt x="31" y="23"/>
                  </a:lnTo>
                  <a:lnTo>
                    <a:pt x="31" y="17"/>
                  </a:lnTo>
                  <a:lnTo>
                    <a:pt x="35" y="2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2" name="Freeform 154"/>
            <p:cNvSpPr>
              <a:spLocks/>
            </p:cNvSpPr>
            <p:nvPr/>
          </p:nvSpPr>
          <p:spPr bwMode="auto">
            <a:xfrm>
              <a:off x="1175" y="2592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3" name="Freeform 155"/>
            <p:cNvSpPr>
              <a:spLocks/>
            </p:cNvSpPr>
            <p:nvPr/>
          </p:nvSpPr>
          <p:spPr bwMode="auto">
            <a:xfrm>
              <a:off x="1132" y="2592"/>
              <a:ext cx="37" cy="22"/>
            </a:xfrm>
            <a:custGeom>
              <a:avLst/>
              <a:gdLst>
                <a:gd name="T0" fmla="*/ 2 w 37"/>
                <a:gd name="T1" fmla="*/ 19 h 22"/>
                <a:gd name="T2" fmla="*/ 5 w 37"/>
                <a:gd name="T3" fmla="*/ 21 h 22"/>
                <a:gd name="T4" fmla="*/ 36 w 37"/>
                <a:gd name="T5" fmla="*/ 5 h 22"/>
                <a:gd name="T6" fmla="*/ 32 w 37"/>
                <a:gd name="T7" fmla="*/ 0 h 22"/>
                <a:gd name="T8" fmla="*/ 0 w 37"/>
                <a:gd name="T9" fmla="*/ 16 h 22"/>
                <a:gd name="T10" fmla="*/ 2 w 37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2" y="19"/>
                  </a:moveTo>
                  <a:lnTo>
                    <a:pt x="5" y="21"/>
                  </a:lnTo>
                  <a:lnTo>
                    <a:pt x="36" y="5"/>
                  </a:lnTo>
                  <a:lnTo>
                    <a:pt x="32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4" name="Line 156"/>
            <p:cNvSpPr>
              <a:spLocks noChangeShapeType="1"/>
            </p:cNvSpPr>
            <p:nvPr/>
          </p:nvSpPr>
          <p:spPr bwMode="auto">
            <a:xfrm flipV="1">
              <a:off x="1906" y="2925"/>
              <a:ext cx="171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5" name="Freeform 157"/>
            <p:cNvSpPr>
              <a:spLocks/>
            </p:cNvSpPr>
            <p:nvPr/>
          </p:nvSpPr>
          <p:spPr bwMode="auto">
            <a:xfrm>
              <a:off x="2055" y="2906"/>
              <a:ext cx="40" cy="22"/>
            </a:xfrm>
            <a:custGeom>
              <a:avLst/>
              <a:gdLst>
                <a:gd name="T0" fmla="*/ 39 w 40"/>
                <a:gd name="T1" fmla="*/ 21 h 22"/>
                <a:gd name="T2" fmla="*/ 38 w 40"/>
                <a:gd name="T3" fmla="*/ 16 h 22"/>
                <a:gd name="T4" fmla="*/ 4 w 40"/>
                <a:gd name="T5" fmla="*/ 0 h 22"/>
                <a:gd name="T6" fmla="*/ 0 w 40"/>
                <a:gd name="T7" fmla="*/ 5 h 22"/>
                <a:gd name="T8" fmla="*/ 34 w 40"/>
                <a:gd name="T9" fmla="*/ 21 h 22"/>
                <a:gd name="T10" fmla="*/ 34 w 40"/>
                <a:gd name="T11" fmla="*/ 16 h 22"/>
                <a:gd name="T12" fmla="*/ 39 w 40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2">
                  <a:moveTo>
                    <a:pt x="39" y="21"/>
                  </a:moveTo>
                  <a:lnTo>
                    <a:pt x="38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9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6" name="Freeform 158"/>
            <p:cNvSpPr>
              <a:spLocks/>
            </p:cNvSpPr>
            <p:nvPr/>
          </p:nvSpPr>
          <p:spPr bwMode="auto">
            <a:xfrm>
              <a:off x="2099" y="292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7" name="Freeform 159"/>
            <p:cNvSpPr>
              <a:spLocks/>
            </p:cNvSpPr>
            <p:nvPr/>
          </p:nvSpPr>
          <p:spPr bwMode="auto">
            <a:xfrm>
              <a:off x="2055" y="2926"/>
              <a:ext cx="40" cy="24"/>
            </a:xfrm>
            <a:custGeom>
              <a:avLst/>
              <a:gdLst>
                <a:gd name="T0" fmla="*/ 3 w 40"/>
                <a:gd name="T1" fmla="*/ 20 h 24"/>
                <a:gd name="T2" fmla="*/ 4 w 40"/>
                <a:gd name="T3" fmla="*/ 23 h 24"/>
                <a:gd name="T4" fmla="*/ 39 w 40"/>
                <a:gd name="T5" fmla="*/ 6 h 24"/>
                <a:gd name="T6" fmla="*/ 34 w 40"/>
                <a:gd name="T7" fmla="*/ 0 h 24"/>
                <a:gd name="T8" fmla="*/ 0 w 40"/>
                <a:gd name="T9" fmla="*/ 17 h 24"/>
                <a:gd name="T10" fmla="*/ 3 w 40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3" y="20"/>
                  </a:moveTo>
                  <a:lnTo>
                    <a:pt x="4" y="23"/>
                  </a:lnTo>
                  <a:lnTo>
                    <a:pt x="39" y="6"/>
                  </a:lnTo>
                  <a:lnTo>
                    <a:pt x="34" y="0"/>
                  </a:lnTo>
                  <a:lnTo>
                    <a:pt x="0" y="17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8" name="Line 160"/>
            <p:cNvSpPr>
              <a:spLocks noChangeShapeType="1"/>
            </p:cNvSpPr>
            <p:nvPr/>
          </p:nvSpPr>
          <p:spPr bwMode="auto">
            <a:xfrm flipV="1">
              <a:off x="4433" y="2612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69" name="Freeform 161"/>
            <p:cNvSpPr>
              <a:spLocks/>
            </p:cNvSpPr>
            <p:nvPr/>
          </p:nvSpPr>
          <p:spPr bwMode="auto">
            <a:xfrm>
              <a:off x="4583" y="2592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7 w 39"/>
                <a:gd name="T3" fmla="*/ 16 h 22"/>
                <a:gd name="T4" fmla="*/ 4 w 39"/>
                <a:gd name="T5" fmla="*/ 0 h 22"/>
                <a:gd name="T6" fmla="*/ 0 w 39"/>
                <a:gd name="T7" fmla="*/ 5 h 22"/>
                <a:gd name="T8" fmla="*/ 33 w 39"/>
                <a:gd name="T9" fmla="*/ 21 h 22"/>
                <a:gd name="T10" fmla="*/ 33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7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0" name="Freeform 162"/>
            <p:cNvSpPr>
              <a:spLocks/>
            </p:cNvSpPr>
            <p:nvPr/>
          </p:nvSpPr>
          <p:spPr bwMode="auto">
            <a:xfrm>
              <a:off x="4626" y="2612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1" name="Freeform 163"/>
            <p:cNvSpPr>
              <a:spLocks/>
            </p:cNvSpPr>
            <p:nvPr/>
          </p:nvSpPr>
          <p:spPr bwMode="auto">
            <a:xfrm>
              <a:off x="4583" y="2612"/>
              <a:ext cx="39" cy="23"/>
            </a:xfrm>
            <a:custGeom>
              <a:avLst/>
              <a:gdLst>
                <a:gd name="T0" fmla="*/ 3 w 39"/>
                <a:gd name="T1" fmla="*/ 19 h 23"/>
                <a:gd name="T2" fmla="*/ 5 w 39"/>
                <a:gd name="T3" fmla="*/ 22 h 23"/>
                <a:gd name="T4" fmla="*/ 38 w 39"/>
                <a:gd name="T5" fmla="*/ 6 h 23"/>
                <a:gd name="T6" fmla="*/ 33 w 39"/>
                <a:gd name="T7" fmla="*/ 0 h 23"/>
                <a:gd name="T8" fmla="*/ 0 w 39"/>
                <a:gd name="T9" fmla="*/ 17 h 23"/>
                <a:gd name="T10" fmla="*/ 3 w 39"/>
                <a:gd name="T11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" y="19"/>
                  </a:moveTo>
                  <a:lnTo>
                    <a:pt x="5" y="22"/>
                  </a:lnTo>
                  <a:lnTo>
                    <a:pt x="38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3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2" name="Line 164"/>
            <p:cNvSpPr>
              <a:spLocks noChangeShapeType="1"/>
            </p:cNvSpPr>
            <p:nvPr/>
          </p:nvSpPr>
          <p:spPr bwMode="auto">
            <a:xfrm flipV="1">
              <a:off x="2552" y="2605"/>
              <a:ext cx="171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3" name="Freeform 165"/>
            <p:cNvSpPr>
              <a:spLocks/>
            </p:cNvSpPr>
            <p:nvPr/>
          </p:nvSpPr>
          <p:spPr bwMode="auto">
            <a:xfrm>
              <a:off x="2700" y="2586"/>
              <a:ext cx="38" cy="22"/>
            </a:xfrm>
            <a:custGeom>
              <a:avLst/>
              <a:gdLst>
                <a:gd name="T0" fmla="*/ 37 w 38"/>
                <a:gd name="T1" fmla="*/ 21 h 22"/>
                <a:gd name="T2" fmla="*/ 37 w 38"/>
                <a:gd name="T3" fmla="*/ 16 h 22"/>
                <a:gd name="T4" fmla="*/ 5 w 38"/>
                <a:gd name="T5" fmla="*/ 0 h 22"/>
                <a:gd name="T6" fmla="*/ 0 w 38"/>
                <a:gd name="T7" fmla="*/ 5 h 22"/>
                <a:gd name="T8" fmla="*/ 32 w 38"/>
                <a:gd name="T9" fmla="*/ 21 h 22"/>
                <a:gd name="T10" fmla="*/ 32 w 38"/>
                <a:gd name="T11" fmla="*/ 16 h 22"/>
                <a:gd name="T12" fmla="*/ 37 w 38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37" y="21"/>
                  </a:moveTo>
                  <a:lnTo>
                    <a:pt x="37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2" y="21"/>
                  </a:lnTo>
                  <a:lnTo>
                    <a:pt x="32" y="16"/>
                  </a:lnTo>
                  <a:lnTo>
                    <a:pt x="37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4" name="Freeform 166"/>
            <p:cNvSpPr>
              <a:spLocks/>
            </p:cNvSpPr>
            <p:nvPr/>
          </p:nvSpPr>
          <p:spPr bwMode="auto">
            <a:xfrm>
              <a:off x="2743" y="2606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5" name="Freeform 167"/>
            <p:cNvSpPr>
              <a:spLocks/>
            </p:cNvSpPr>
            <p:nvPr/>
          </p:nvSpPr>
          <p:spPr bwMode="auto">
            <a:xfrm>
              <a:off x="2701" y="2606"/>
              <a:ext cx="37" cy="22"/>
            </a:xfrm>
            <a:custGeom>
              <a:avLst/>
              <a:gdLst>
                <a:gd name="T0" fmla="*/ 2 w 37"/>
                <a:gd name="T1" fmla="*/ 19 h 22"/>
                <a:gd name="T2" fmla="*/ 4 w 37"/>
                <a:gd name="T3" fmla="*/ 21 h 22"/>
                <a:gd name="T4" fmla="*/ 36 w 37"/>
                <a:gd name="T5" fmla="*/ 5 h 22"/>
                <a:gd name="T6" fmla="*/ 31 w 37"/>
                <a:gd name="T7" fmla="*/ 0 h 22"/>
                <a:gd name="T8" fmla="*/ 0 w 37"/>
                <a:gd name="T9" fmla="*/ 16 h 22"/>
                <a:gd name="T10" fmla="*/ 2 w 37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2" y="19"/>
                  </a:moveTo>
                  <a:lnTo>
                    <a:pt x="4" y="21"/>
                  </a:lnTo>
                  <a:lnTo>
                    <a:pt x="36" y="5"/>
                  </a:lnTo>
                  <a:lnTo>
                    <a:pt x="31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6" name="Freeform 168"/>
            <p:cNvSpPr>
              <a:spLocks/>
            </p:cNvSpPr>
            <p:nvPr/>
          </p:nvSpPr>
          <p:spPr bwMode="auto">
            <a:xfrm>
              <a:off x="898" y="3279"/>
              <a:ext cx="185" cy="98"/>
            </a:xfrm>
            <a:custGeom>
              <a:avLst/>
              <a:gdLst>
                <a:gd name="T0" fmla="*/ 184 w 185"/>
                <a:gd name="T1" fmla="*/ 97 h 98"/>
                <a:gd name="T2" fmla="*/ 184 w 185"/>
                <a:gd name="T3" fmla="*/ 97 h 98"/>
                <a:gd name="T4" fmla="*/ 159 w 185"/>
                <a:gd name="T5" fmla="*/ 96 h 98"/>
                <a:gd name="T6" fmla="*/ 136 w 185"/>
                <a:gd name="T7" fmla="*/ 95 h 98"/>
                <a:gd name="T8" fmla="*/ 115 w 185"/>
                <a:gd name="T9" fmla="*/ 94 h 98"/>
                <a:gd name="T10" fmla="*/ 96 w 185"/>
                <a:gd name="T11" fmla="*/ 93 h 98"/>
                <a:gd name="T12" fmla="*/ 79 w 185"/>
                <a:gd name="T13" fmla="*/ 91 h 98"/>
                <a:gd name="T14" fmla="*/ 64 w 185"/>
                <a:gd name="T15" fmla="*/ 89 h 98"/>
                <a:gd name="T16" fmla="*/ 51 w 185"/>
                <a:gd name="T17" fmla="*/ 87 h 98"/>
                <a:gd name="T18" fmla="*/ 40 w 185"/>
                <a:gd name="T19" fmla="*/ 83 h 98"/>
                <a:gd name="T20" fmla="*/ 30 w 185"/>
                <a:gd name="T21" fmla="*/ 78 h 98"/>
                <a:gd name="T22" fmla="*/ 23 w 185"/>
                <a:gd name="T23" fmla="*/ 71 h 98"/>
                <a:gd name="T24" fmla="*/ 16 w 185"/>
                <a:gd name="T25" fmla="*/ 64 h 98"/>
                <a:gd name="T26" fmla="*/ 10 w 185"/>
                <a:gd name="T27" fmla="*/ 55 h 98"/>
                <a:gd name="T28" fmla="*/ 6 w 185"/>
                <a:gd name="T29" fmla="*/ 45 h 98"/>
                <a:gd name="T30" fmla="*/ 4 w 185"/>
                <a:gd name="T31" fmla="*/ 32 h 98"/>
                <a:gd name="T32" fmla="*/ 1 w 185"/>
                <a:gd name="T33" fmla="*/ 17 h 98"/>
                <a:gd name="T34" fmla="*/ 0 w 185"/>
                <a:gd name="T3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98">
                  <a:moveTo>
                    <a:pt x="184" y="97"/>
                  </a:moveTo>
                  <a:lnTo>
                    <a:pt x="184" y="97"/>
                  </a:lnTo>
                  <a:lnTo>
                    <a:pt x="159" y="96"/>
                  </a:lnTo>
                  <a:lnTo>
                    <a:pt x="136" y="95"/>
                  </a:lnTo>
                  <a:lnTo>
                    <a:pt x="115" y="94"/>
                  </a:lnTo>
                  <a:lnTo>
                    <a:pt x="96" y="93"/>
                  </a:lnTo>
                  <a:lnTo>
                    <a:pt x="79" y="91"/>
                  </a:lnTo>
                  <a:lnTo>
                    <a:pt x="64" y="89"/>
                  </a:lnTo>
                  <a:lnTo>
                    <a:pt x="51" y="87"/>
                  </a:lnTo>
                  <a:lnTo>
                    <a:pt x="40" y="83"/>
                  </a:lnTo>
                  <a:lnTo>
                    <a:pt x="30" y="78"/>
                  </a:lnTo>
                  <a:lnTo>
                    <a:pt x="23" y="71"/>
                  </a:lnTo>
                  <a:lnTo>
                    <a:pt x="16" y="64"/>
                  </a:lnTo>
                  <a:lnTo>
                    <a:pt x="10" y="55"/>
                  </a:lnTo>
                  <a:lnTo>
                    <a:pt x="6" y="45"/>
                  </a:lnTo>
                  <a:lnTo>
                    <a:pt x="4" y="32"/>
                  </a:lnTo>
                  <a:lnTo>
                    <a:pt x="1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7" name="Freeform 169"/>
            <p:cNvSpPr>
              <a:spLocks/>
            </p:cNvSpPr>
            <p:nvPr/>
          </p:nvSpPr>
          <p:spPr bwMode="auto">
            <a:xfrm>
              <a:off x="879" y="3270"/>
              <a:ext cx="25" cy="33"/>
            </a:xfrm>
            <a:custGeom>
              <a:avLst/>
              <a:gdLst>
                <a:gd name="T0" fmla="*/ 24 w 25"/>
                <a:gd name="T1" fmla="*/ 0 h 33"/>
                <a:gd name="T2" fmla="*/ 18 w 25"/>
                <a:gd name="T3" fmla="*/ 1 h 33"/>
                <a:gd name="T4" fmla="*/ 0 w 25"/>
                <a:gd name="T5" fmla="*/ 29 h 33"/>
                <a:gd name="T6" fmla="*/ 6 w 25"/>
                <a:gd name="T7" fmla="*/ 32 h 33"/>
                <a:gd name="T8" fmla="*/ 24 w 25"/>
                <a:gd name="T9" fmla="*/ 4 h 33"/>
                <a:gd name="T10" fmla="*/ 18 w 25"/>
                <a:gd name="T11" fmla="*/ 4 h 33"/>
                <a:gd name="T12" fmla="*/ 24 w 25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4" y="0"/>
                  </a:moveTo>
                  <a:lnTo>
                    <a:pt x="18" y="1"/>
                  </a:lnTo>
                  <a:lnTo>
                    <a:pt x="0" y="29"/>
                  </a:lnTo>
                  <a:lnTo>
                    <a:pt x="6" y="32"/>
                  </a:lnTo>
                  <a:lnTo>
                    <a:pt x="24" y="4"/>
                  </a:lnTo>
                  <a:lnTo>
                    <a:pt x="18" y="4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8" name="Freeform 170"/>
            <p:cNvSpPr>
              <a:spLocks/>
            </p:cNvSpPr>
            <p:nvPr/>
          </p:nvSpPr>
          <p:spPr bwMode="auto">
            <a:xfrm>
              <a:off x="902" y="3265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79" name="Freeform 171"/>
            <p:cNvSpPr>
              <a:spLocks/>
            </p:cNvSpPr>
            <p:nvPr/>
          </p:nvSpPr>
          <p:spPr bwMode="auto">
            <a:xfrm>
              <a:off x="903" y="3270"/>
              <a:ext cx="27" cy="32"/>
            </a:xfrm>
            <a:custGeom>
              <a:avLst/>
              <a:gdLst>
                <a:gd name="T0" fmla="*/ 23 w 27"/>
                <a:gd name="T1" fmla="*/ 29 h 32"/>
                <a:gd name="T2" fmla="*/ 26 w 27"/>
                <a:gd name="T3" fmla="*/ 27 h 32"/>
                <a:gd name="T4" fmla="*/ 6 w 27"/>
                <a:gd name="T5" fmla="*/ 0 h 32"/>
                <a:gd name="T6" fmla="*/ 0 w 27"/>
                <a:gd name="T7" fmla="*/ 4 h 32"/>
                <a:gd name="T8" fmla="*/ 20 w 27"/>
                <a:gd name="T9" fmla="*/ 31 h 32"/>
                <a:gd name="T10" fmla="*/ 23 w 2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3" y="29"/>
                  </a:moveTo>
                  <a:lnTo>
                    <a:pt x="26" y="27"/>
                  </a:lnTo>
                  <a:lnTo>
                    <a:pt x="6" y="0"/>
                  </a:lnTo>
                  <a:lnTo>
                    <a:pt x="0" y="4"/>
                  </a:lnTo>
                  <a:lnTo>
                    <a:pt x="20" y="31"/>
                  </a:lnTo>
                  <a:lnTo>
                    <a:pt x="23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0" name="Freeform 172"/>
            <p:cNvSpPr>
              <a:spLocks/>
            </p:cNvSpPr>
            <p:nvPr/>
          </p:nvSpPr>
          <p:spPr bwMode="auto">
            <a:xfrm>
              <a:off x="974" y="2774"/>
              <a:ext cx="178" cy="103"/>
            </a:xfrm>
            <a:custGeom>
              <a:avLst/>
              <a:gdLst>
                <a:gd name="T0" fmla="*/ 0 w 178"/>
                <a:gd name="T1" fmla="*/ 102 h 103"/>
                <a:gd name="T2" fmla="*/ 0 w 178"/>
                <a:gd name="T3" fmla="*/ 102 h 103"/>
                <a:gd name="T4" fmla="*/ 2 w 178"/>
                <a:gd name="T5" fmla="*/ 83 h 103"/>
                <a:gd name="T6" fmla="*/ 6 w 178"/>
                <a:gd name="T7" fmla="*/ 65 h 103"/>
                <a:gd name="T8" fmla="*/ 11 w 178"/>
                <a:gd name="T9" fmla="*/ 51 h 103"/>
                <a:gd name="T10" fmla="*/ 17 w 178"/>
                <a:gd name="T11" fmla="*/ 39 h 103"/>
                <a:gd name="T12" fmla="*/ 25 w 178"/>
                <a:gd name="T13" fmla="*/ 29 h 103"/>
                <a:gd name="T14" fmla="*/ 34 w 178"/>
                <a:gd name="T15" fmla="*/ 20 h 103"/>
                <a:gd name="T16" fmla="*/ 45 w 178"/>
                <a:gd name="T17" fmla="*/ 13 h 103"/>
                <a:gd name="T18" fmla="*/ 57 w 178"/>
                <a:gd name="T19" fmla="*/ 9 h 103"/>
                <a:gd name="T20" fmla="*/ 69 w 178"/>
                <a:gd name="T21" fmla="*/ 5 h 103"/>
                <a:gd name="T22" fmla="*/ 82 w 178"/>
                <a:gd name="T23" fmla="*/ 3 h 103"/>
                <a:gd name="T24" fmla="*/ 96 w 178"/>
                <a:gd name="T25" fmla="*/ 1 h 103"/>
                <a:gd name="T26" fmla="*/ 111 w 178"/>
                <a:gd name="T27" fmla="*/ 0 h 103"/>
                <a:gd name="T28" fmla="*/ 126 w 178"/>
                <a:gd name="T29" fmla="*/ 0 h 103"/>
                <a:gd name="T30" fmla="*/ 143 w 178"/>
                <a:gd name="T31" fmla="*/ 0 h 103"/>
                <a:gd name="T32" fmla="*/ 160 w 178"/>
                <a:gd name="T33" fmla="*/ 0 h 103"/>
                <a:gd name="T34" fmla="*/ 177 w 178"/>
                <a:gd name="T3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03">
                  <a:moveTo>
                    <a:pt x="0" y="102"/>
                  </a:moveTo>
                  <a:lnTo>
                    <a:pt x="0" y="102"/>
                  </a:lnTo>
                  <a:lnTo>
                    <a:pt x="2" y="83"/>
                  </a:lnTo>
                  <a:lnTo>
                    <a:pt x="6" y="65"/>
                  </a:lnTo>
                  <a:lnTo>
                    <a:pt x="11" y="51"/>
                  </a:lnTo>
                  <a:lnTo>
                    <a:pt x="17" y="39"/>
                  </a:lnTo>
                  <a:lnTo>
                    <a:pt x="25" y="29"/>
                  </a:lnTo>
                  <a:lnTo>
                    <a:pt x="34" y="20"/>
                  </a:lnTo>
                  <a:lnTo>
                    <a:pt x="45" y="13"/>
                  </a:lnTo>
                  <a:lnTo>
                    <a:pt x="57" y="9"/>
                  </a:lnTo>
                  <a:lnTo>
                    <a:pt x="69" y="5"/>
                  </a:lnTo>
                  <a:lnTo>
                    <a:pt x="82" y="3"/>
                  </a:lnTo>
                  <a:lnTo>
                    <a:pt x="96" y="1"/>
                  </a:lnTo>
                  <a:lnTo>
                    <a:pt x="111" y="0"/>
                  </a:lnTo>
                  <a:lnTo>
                    <a:pt x="126" y="0"/>
                  </a:lnTo>
                  <a:lnTo>
                    <a:pt x="143" y="0"/>
                  </a:lnTo>
                  <a:lnTo>
                    <a:pt x="160" y="0"/>
                  </a:lnTo>
                  <a:lnTo>
                    <a:pt x="17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1" name="Freeform 173"/>
            <p:cNvSpPr>
              <a:spLocks/>
            </p:cNvSpPr>
            <p:nvPr/>
          </p:nvSpPr>
          <p:spPr bwMode="auto">
            <a:xfrm>
              <a:off x="1123" y="2750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7 w 39"/>
                <a:gd name="T3" fmla="*/ 16 h 22"/>
                <a:gd name="T4" fmla="*/ 4 w 39"/>
                <a:gd name="T5" fmla="*/ 0 h 22"/>
                <a:gd name="T6" fmla="*/ 0 w 39"/>
                <a:gd name="T7" fmla="*/ 5 h 22"/>
                <a:gd name="T8" fmla="*/ 33 w 39"/>
                <a:gd name="T9" fmla="*/ 21 h 22"/>
                <a:gd name="T10" fmla="*/ 33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7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2" name="Freeform 174"/>
            <p:cNvSpPr>
              <a:spLocks/>
            </p:cNvSpPr>
            <p:nvPr/>
          </p:nvSpPr>
          <p:spPr bwMode="auto">
            <a:xfrm>
              <a:off x="1165" y="2770"/>
              <a:ext cx="3" cy="2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0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3" name="Freeform 175"/>
            <p:cNvSpPr>
              <a:spLocks/>
            </p:cNvSpPr>
            <p:nvPr/>
          </p:nvSpPr>
          <p:spPr bwMode="auto">
            <a:xfrm>
              <a:off x="1123" y="2770"/>
              <a:ext cx="39" cy="24"/>
            </a:xfrm>
            <a:custGeom>
              <a:avLst/>
              <a:gdLst>
                <a:gd name="T0" fmla="*/ 3 w 39"/>
                <a:gd name="T1" fmla="*/ 20 h 24"/>
                <a:gd name="T2" fmla="*/ 5 w 39"/>
                <a:gd name="T3" fmla="*/ 23 h 24"/>
                <a:gd name="T4" fmla="*/ 38 w 39"/>
                <a:gd name="T5" fmla="*/ 6 h 24"/>
                <a:gd name="T6" fmla="*/ 33 w 39"/>
                <a:gd name="T7" fmla="*/ 0 h 24"/>
                <a:gd name="T8" fmla="*/ 0 w 39"/>
                <a:gd name="T9" fmla="*/ 17 h 24"/>
                <a:gd name="T10" fmla="*/ 3 w 39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4">
                  <a:moveTo>
                    <a:pt x="3" y="20"/>
                  </a:moveTo>
                  <a:lnTo>
                    <a:pt x="5" y="23"/>
                  </a:lnTo>
                  <a:lnTo>
                    <a:pt x="38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4" name="Line 176"/>
            <p:cNvSpPr>
              <a:spLocks noChangeShapeType="1"/>
            </p:cNvSpPr>
            <p:nvPr/>
          </p:nvSpPr>
          <p:spPr bwMode="auto">
            <a:xfrm flipH="1" flipV="1">
              <a:off x="4667" y="2274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5" name="Freeform 177"/>
            <p:cNvSpPr>
              <a:spLocks/>
            </p:cNvSpPr>
            <p:nvPr/>
          </p:nvSpPr>
          <p:spPr bwMode="auto">
            <a:xfrm>
              <a:off x="4667" y="2274"/>
              <a:ext cx="37" cy="24"/>
            </a:xfrm>
            <a:custGeom>
              <a:avLst/>
              <a:gdLst>
                <a:gd name="T0" fmla="*/ 1 w 37"/>
                <a:gd name="T1" fmla="*/ 0 h 24"/>
                <a:gd name="T2" fmla="*/ 0 w 37"/>
                <a:gd name="T3" fmla="*/ 6 h 24"/>
                <a:gd name="T4" fmla="*/ 32 w 37"/>
                <a:gd name="T5" fmla="*/ 23 h 24"/>
                <a:gd name="T6" fmla="*/ 36 w 37"/>
                <a:gd name="T7" fmla="*/ 17 h 24"/>
                <a:gd name="T8" fmla="*/ 5 w 37"/>
                <a:gd name="T9" fmla="*/ 0 h 24"/>
                <a:gd name="T10" fmla="*/ 5 w 37"/>
                <a:gd name="T11" fmla="*/ 6 h 24"/>
                <a:gd name="T12" fmla="*/ 1 w 3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4">
                  <a:moveTo>
                    <a:pt x="1" y="0"/>
                  </a:moveTo>
                  <a:lnTo>
                    <a:pt x="0" y="6"/>
                  </a:lnTo>
                  <a:lnTo>
                    <a:pt x="32" y="23"/>
                  </a:lnTo>
                  <a:lnTo>
                    <a:pt x="36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6" name="Freeform 178"/>
            <p:cNvSpPr>
              <a:spLocks/>
            </p:cNvSpPr>
            <p:nvPr/>
          </p:nvSpPr>
          <p:spPr bwMode="auto">
            <a:xfrm>
              <a:off x="4661" y="227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7" name="Freeform 179"/>
            <p:cNvSpPr>
              <a:spLocks/>
            </p:cNvSpPr>
            <p:nvPr/>
          </p:nvSpPr>
          <p:spPr bwMode="auto">
            <a:xfrm>
              <a:off x="4669" y="2254"/>
              <a:ext cx="36" cy="22"/>
            </a:xfrm>
            <a:custGeom>
              <a:avLst/>
              <a:gdLst>
                <a:gd name="T0" fmla="*/ 33 w 36"/>
                <a:gd name="T1" fmla="*/ 2 h 22"/>
                <a:gd name="T2" fmla="*/ 30 w 36"/>
                <a:gd name="T3" fmla="*/ 0 h 22"/>
                <a:gd name="T4" fmla="*/ 0 w 36"/>
                <a:gd name="T5" fmla="*/ 16 h 22"/>
                <a:gd name="T6" fmla="*/ 4 w 36"/>
                <a:gd name="T7" fmla="*/ 21 h 22"/>
                <a:gd name="T8" fmla="*/ 35 w 36"/>
                <a:gd name="T9" fmla="*/ 5 h 22"/>
                <a:gd name="T10" fmla="*/ 33 w 36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5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8" name="Line 180"/>
            <p:cNvSpPr>
              <a:spLocks noChangeShapeType="1"/>
            </p:cNvSpPr>
            <p:nvPr/>
          </p:nvSpPr>
          <p:spPr bwMode="auto">
            <a:xfrm flipV="1">
              <a:off x="3825" y="2931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89" name="Freeform 181"/>
            <p:cNvSpPr>
              <a:spLocks/>
            </p:cNvSpPr>
            <p:nvPr/>
          </p:nvSpPr>
          <p:spPr bwMode="auto">
            <a:xfrm>
              <a:off x="3976" y="2910"/>
              <a:ext cx="38" cy="24"/>
            </a:xfrm>
            <a:custGeom>
              <a:avLst/>
              <a:gdLst>
                <a:gd name="T0" fmla="*/ 37 w 38"/>
                <a:gd name="T1" fmla="*/ 23 h 24"/>
                <a:gd name="T2" fmla="*/ 37 w 38"/>
                <a:gd name="T3" fmla="*/ 17 h 24"/>
                <a:gd name="T4" fmla="*/ 4 w 38"/>
                <a:gd name="T5" fmla="*/ 0 h 24"/>
                <a:gd name="T6" fmla="*/ 0 w 38"/>
                <a:gd name="T7" fmla="*/ 6 h 24"/>
                <a:gd name="T8" fmla="*/ 33 w 38"/>
                <a:gd name="T9" fmla="*/ 23 h 24"/>
                <a:gd name="T10" fmla="*/ 33 w 38"/>
                <a:gd name="T11" fmla="*/ 17 h 24"/>
                <a:gd name="T12" fmla="*/ 37 w 38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4">
                  <a:moveTo>
                    <a:pt x="37" y="23"/>
                  </a:moveTo>
                  <a:lnTo>
                    <a:pt x="37" y="17"/>
                  </a:lnTo>
                  <a:lnTo>
                    <a:pt x="4" y="0"/>
                  </a:lnTo>
                  <a:lnTo>
                    <a:pt x="0" y="6"/>
                  </a:lnTo>
                  <a:lnTo>
                    <a:pt x="33" y="23"/>
                  </a:lnTo>
                  <a:lnTo>
                    <a:pt x="33" y="17"/>
                  </a:lnTo>
                  <a:lnTo>
                    <a:pt x="37" y="2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0" name="Freeform 182"/>
            <p:cNvSpPr>
              <a:spLocks/>
            </p:cNvSpPr>
            <p:nvPr/>
          </p:nvSpPr>
          <p:spPr bwMode="auto">
            <a:xfrm>
              <a:off x="4019" y="2932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1" name="Freeform 183"/>
            <p:cNvSpPr>
              <a:spLocks/>
            </p:cNvSpPr>
            <p:nvPr/>
          </p:nvSpPr>
          <p:spPr bwMode="auto">
            <a:xfrm>
              <a:off x="3976" y="2932"/>
              <a:ext cx="38" cy="22"/>
            </a:xfrm>
            <a:custGeom>
              <a:avLst/>
              <a:gdLst>
                <a:gd name="T0" fmla="*/ 2 w 38"/>
                <a:gd name="T1" fmla="*/ 19 h 22"/>
                <a:gd name="T2" fmla="*/ 4 w 38"/>
                <a:gd name="T3" fmla="*/ 21 h 22"/>
                <a:gd name="T4" fmla="*/ 37 w 38"/>
                <a:gd name="T5" fmla="*/ 5 h 22"/>
                <a:gd name="T6" fmla="*/ 33 w 38"/>
                <a:gd name="T7" fmla="*/ 0 h 22"/>
                <a:gd name="T8" fmla="*/ 0 w 38"/>
                <a:gd name="T9" fmla="*/ 16 h 22"/>
                <a:gd name="T10" fmla="*/ 2 w 38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2" y="19"/>
                  </a:moveTo>
                  <a:lnTo>
                    <a:pt x="4" y="21"/>
                  </a:lnTo>
                  <a:lnTo>
                    <a:pt x="37" y="5"/>
                  </a:lnTo>
                  <a:lnTo>
                    <a:pt x="33" y="0"/>
                  </a:lnTo>
                  <a:lnTo>
                    <a:pt x="0" y="16"/>
                  </a:lnTo>
                  <a:lnTo>
                    <a:pt x="2" y="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2" name="Line 184"/>
            <p:cNvSpPr>
              <a:spLocks noChangeShapeType="1"/>
            </p:cNvSpPr>
            <p:nvPr/>
          </p:nvSpPr>
          <p:spPr bwMode="auto">
            <a:xfrm flipH="1" flipV="1">
              <a:off x="3784" y="2438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3" name="Freeform 185"/>
            <p:cNvSpPr>
              <a:spLocks/>
            </p:cNvSpPr>
            <p:nvPr/>
          </p:nvSpPr>
          <p:spPr bwMode="auto">
            <a:xfrm>
              <a:off x="3785" y="2438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1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1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4" name="Freeform 186"/>
            <p:cNvSpPr>
              <a:spLocks/>
            </p:cNvSpPr>
            <p:nvPr/>
          </p:nvSpPr>
          <p:spPr bwMode="auto">
            <a:xfrm>
              <a:off x="3778" y="2438"/>
              <a:ext cx="3" cy="2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1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5" name="Freeform 187"/>
            <p:cNvSpPr>
              <a:spLocks/>
            </p:cNvSpPr>
            <p:nvPr/>
          </p:nvSpPr>
          <p:spPr bwMode="auto">
            <a:xfrm>
              <a:off x="3785" y="2417"/>
              <a:ext cx="37" cy="23"/>
            </a:xfrm>
            <a:custGeom>
              <a:avLst/>
              <a:gdLst>
                <a:gd name="T0" fmla="*/ 34 w 37"/>
                <a:gd name="T1" fmla="*/ 3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3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6" name="Line 188"/>
            <p:cNvSpPr>
              <a:spLocks noChangeShapeType="1"/>
            </p:cNvSpPr>
            <p:nvPr/>
          </p:nvSpPr>
          <p:spPr bwMode="auto">
            <a:xfrm flipH="1" flipV="1">
              <a:off x="2001" y="2444"/>
              <a:ext cx="188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7" name="Freeform 189"/>
            <p:cNvSpPr>
              <a:spLocks/>
            </p:cNvSpPr>
            <p:nvPr/>
          </p:nvSpPr>
          <p:spPr bwMode="auto">
            <a:xfrm>
              <a:off x="2001" y="2445"/>
              <a:ext cx="37" cy="22"/>
            </a:xfrm>
            <a:custGeom>
              <a:avLst/>
              <a:gdLst>
                <a:gd name="T0" fmla="*/ 0 w 37"/>
                <a:gd name="T1" fmla="*/ 0 h 22"/>
                <a:gd name="T2" fmla="*/ 0 w 37"/>
                <a:gd name="T3" fmla="*/ 5 h 22"/>
                <a:gd name="T4" fmla="*/ 31 w 37"/>
                <a:gd name="T5" fmla="*/ 21 h 22"/>
                <a:gd name="T6" fmla="*/ 36 w 37"/>
                <a:gd name="T7" fmla="*/ 16 h 22"/>
                <a:gd name="T8" fmla="*/ 4 w 37"/>
                <a:gd name="T9" fmla="*/ 0 h 22"/>
                <a:gd name="T10" fmla="*/ 4 w 37"/>
                <a:gd name="T11" fmla="*/ 5 h 22"/>
                <a:gd name="T12" fmla="*/ 0 w 3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0" y="0"/>
                  </a:moveTo>
                  <a:lnTo>
                    <a:pt x="0" y="5"/>
                  </a:lnTo>
                  <a:lnTo>
                    <a:pt x="31" y="21"/>
                  </a:lnTo>
                  <a:lnTo>
                    <a:pt x="36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8" name="Freeform 190"/>
            <p:cNvSpPr>
              <a:spLocks/>
            </p:cNvSpPr>
            <p:nvPr/>
          </p:nvSpPr>
          <p:spPr bwMode="auto">
            <a:xfrm>
              <a:off x="1994" y="2445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199" name="Freeform 191"/>
            <p:cNvSpPr>
              <a:spLocks/>
            </p:cNvSpPr>
            <p:nvPr/>
          </p:nvSpPr>
          <p:spPr bwMode="auto">
            <a:xfrm>
              <a:off x="2001" y="2424"/>
              <a:ext cx="38" cy="23"/>
            </a:xfrm>
            <a:custGeom>
              <a:avLst/>
              <a:gdLst>
                <a:gd name="T0" fmla="*/ 34 w 38"/>
                <a:gd name="T1" fmla="*/ 2 h 23"/>
                <a:gd name="T2" fmla="*/ 32 w 38"/>
                <a:gd name="T3" fmla="*/ 0 h 23"/>
                <a:gd name="T4" fmla="*/ 0 w 38"/>
                <a:gd name="T5" fmla="*/ 16 h 23"/>
                <a:gd name="T6" fmla="*/ 4 w 38"/>
                <a:gd name="T7" fmla="*/ 22 h 23"/>
                <a:gd name="T8" fmla="*/ 37 w 38"/>
                <a:gd name="T9" fmla="*/ 5 h 23"/>
                <a:gd name="T10" fmla="*/ 34 w 3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7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0" name="Freeform 192"/>
            <p:cNvSpPr>
              <a:spLocks/>
            </p:cNvSpPr>
            <p:nvPr/>
          </p:nvSpPr>
          <p:spPr bwMode="auto">
            <a:xfrm>
              <a:off x="5260" y="2287"/>
              <a:ext cx="252" cy="198"/>
            </a:xfrm>
            <a:custGeom>
              <a:avLst/>
              <a:gdLst>
                <a:gd name="T0" fmla="*/ 251 w 252"/>
                <a:gd name="T1" fmla="*/ 197 h 198"/>
                <a:gd name="T2" fmla="*/ 251 w 252"/>
                <a:gd name="T3" fmla="*/ 197 h 198"/>
                <a:gd name="T4" fmla="*/ 250 w 252"/>
                <a:gd name="T5" fmla="*/ 167 h 198"/>
                <a:gd name="T6" fmla="*/ 246 w 252"/>
                <a:gd name="T7" fmla="*/ 140 h 198"/>
                <a:gd name="T8" fmla="*/ 241 w 252"/>
                <a:gd name="T9" fmla="*/ 116 h 198"/>
                <a:gd name="T10" fmla="*/ 235 w 252"/>
                <a:gd name="T11" fmla="*/ 96 h 198"/>
                <a:gd name="T12" fmla="*/ 226 w 252"/>
                <a:gd name="T13" fmla="*/ 78 h 198"/>
                <a:gd name="T14" fmla="*/ 216 w 252"/>
                <a:gd name="T15" fmla="*/ 62 h 198"/>
                <a:gd name="T16" fmla="*/ 204 w 252"/>
                <a:gd name="T17" fmla="*/ 48 h 198"/>
                <a:gd name="T18" fmla="*/ 189 w 252"/>
                <a:gd name="T19" fmla="*/ 37 h 198"/>
                <a:gd name="T20" fmla="*/ 174 w 252"/>
                <a:gd name="T21" fmla="*/ 28 h 198"/>
                <a:gd name="T22" fmla="*/ 156 w 252"/>
                <a:gd name="T23" fmla="*/ 20 h 198"/>
                <a:gd name="T24" fmla="*/ 134 w 252"/>
                <a:gd name="T25" fmla="*/ 15 h 198"/>
                <a:gd name="T26" fmla="*/ 112 w 252"/>
                <a:gd name="T27" fmla="*/ 10 h 198"/>
                <a:gd name="T28" fmla="*/ 87 w 252"/>
                <a:gd name="T29" fmla="*/ 6 h 198"/>
                <a:gd name="T30" fmla="*/ 60 w 252"/>
                <a:gd name="T31" fmla="*/ 3 h 198"/>
                <a:gd name="T32" fmla="*/ 31 w 252"/>
                <a:gd name="T33" fmla="*/ 1 h 198"/>
                <a:gd name="T34" fmla="*/ 0 w 252"/>
                <a:gd name="T3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98">
                  <a:moveTo>
                    <a:pt x="251" y="197"/>
                  </a:moveTo>
                  <a:lnTo>
                    <a:pt x="251" y="197"/>
                  </a:lnTo>
                  <a:lnTo>
                    <a:pt x="250" y="167"/>
                  </a:lnTo>
                  <a:lnTo>
                    <a:pt x="246" y="140"/>
                  </a:lnTo>
                  <a:lnTo>
                    <a:pt x="241" y="116"/>
                  </a:lnTo>
                  <a:lnTo>
                    <a:pt x="235" y="96"/>
                  </a:lnTo>
                  <a:lnTo>
                    <a:pt x="226" y="78"/>
                  </a:lnTo>
                  <a:lnTo>
                    <a:pt x="216" y="62"/>
                  </a:lnTo>
                  <a:lnTo>
                    <a:pt x="204" y="48"/>
                  </a:lnTo>
                  <a:lnTo>
                    <a:pt x="189" y="37"/>
                  </a:lnTo>
                  <a:lnTo>
                    <a:pt x="174" y="28"/>
                  </a:lnTo>
                  <a:lnTo>
                    <a:pt x="156" y="20"/>
                  </a:lnTo>
                  <a:lnTo>
                    <a:pt x="134" y="15"/>
                  </a:lnTo>
                  <a:lnTo>
                    <a:pt x="112" y="10"/>
                  </a:lnTo>
                  <a:lnTo>
                    <a:pt x="87" y="6"/>
                  </a:lnTo>
                  <a:lnTo>
                    <a:pt x="60" y="3"/>
                  </a:lnTo>
                  <a:lnTo>
                    <a:pt x="31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1" name="Freeform 193"/>
            <p:cNvSpPr>
              <a:spLocks/>
            </p:cNvSpPr>
            <p:nvPr/>
          </p:nvSpPr>
          <p:spPr bwMode="auto">
            <a:xfrm>
              <a:off x="5257" y="2282"/>
              <a:ext cx="36" cy="26"/>
            </a:xfrm>
            <a:custGeom>
              <a:avLst/>
              <a:gdLst>
                <a:gd name="T0" fmla="*/ 1 w 36"/>
                <a:gd name="T1" fmla="*/ 0 h 26"/>
                <a:gd name="T2" fmla="*/ 0 w 36"/>
                <a:gd name="T3" fmla="*/ 6 h 26"/>
                <a:gd name="T4" fmla="*/ 30 w 36"/>
                <a:gd name="T5" fmla="*/ 25 h 26"/>
                <a:gd name="T6" fmla="*/ 35 w 36"/>
                <a:gd name="T7" fmla="*/ 19 h 26"/>
                <a:gd name="T8" fmla="*/ 5 w 36"/>
                <a:gd name="T9" fmla="*/ 1 h 26"/>
                <a:gd name="T10" fmla="*/ 5 w 36"/>
                <a:gd name="T11" fmla="*/ 6 h 26"/>
                <a:gd name="T12" fmla="*/ 1 w 3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6">
                  <a:moveTo>
                    <a:pt x="1" y="0"/>
                  </a:moveTo>
                  <a:lnTo>
                    <a:pt x="0" y="6"/>
                  </a:lnTo>
                  <a:lnTo>
                    <a:pt x="30" y="25"/>
                  </a:lnTo>
                  <a:lnTo>
                    <a:pt x="35" y="19"/>
                  </a:lnTo>
                  <a:lnTo>
                    <a:pt x="5" y="1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2" name="Freeform 194"/>
            <p:cNvSpPr>
              <a:spLocks/>
            </p:cNvSpPr>
            <p:nvPr/>
          </p:nvSpPr>
          <p:spPr bwMode="auto">
            <a:xfrm>
              <a:off x="5251" y="2282"/>
              <a:ext cx="1" cy="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2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3" name="Freeform 195"/>
            <p:cNvSpPr>
              <a:spLocks/>
            </p:cNvSpPr>
            <p:nvPr/>
          </p:nvSpPr>
          <p:spPr bwMode="auto">
            <a:xfrm>
              <a:off x="5258" y="2263"/>
              <a:ext cx="36" cy="22"/>
            </a:xfrm>
            <a:custGeom>
              <a:avLst/>
              <a:gdLst>
                <a:gd name="T0" fmla="*/ 33 w 36"/>
                <a:gd name="T1" fmla="*/ 3 h 22"/>
                <a:gd name="T2" fmla="*/ 31 w 36"/>
                <a:gd name="T3" fmla="*/ 0 h 22"/>
                <a:gd name="T4" fmla="*/ 0 w 36"/>
                <a:gd name="T5" fmla="*/ 15 h 22"/>
                <a:gd name="T6" fmla="*/ 4 w 36"/>
                <a:gd name="T7" fmla="*/ 21 h 22"/>
                <a:gd name="T8" fmla="*/ 35 w 36"/>
                <a:gd name="T9" fmla="*/ 6 h 22"/>
                <a:gd name="T10" fmla="*/ 33 w 36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33" y="3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4" y="21"/>
                  </a:lnTo>
                  <a:lnTo>
                    <a:pt x="35" y="6"/>
                  </a:lnTo>
                  <a:lnTo>
                    <a:pt x="33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4" name="Freeform 196"/>
            <p:cNvSpPr>
              <a:spLocks/>
            </p:cNvSpPr>
            <p:nvPr/>
          </p:nvSpPr>
          <p:spPr bwMode="auto">
            <a:xfrm>
              <a:off x="5245" y="2771"/>
              <a:ext cx="256" cy="167"/>
            </a:xfrm>
            <a:custGeom>
              <a:avLst/>
              <a:gdLst>
                <a:gd name="T0" fmla="*/ 0 w 256"/>
                <a:gd name="T1" fmla="*/ 165 h 167"/>
                <a:gd name="T2" fmla="*/ 0 w 256"/>
                <a:gd name="T3" fmla="*/ 165 h 167"/>
                <a:gd name="T4" fmla="*/ 23 w 256"/>
                <a:gd name="T5" fmla="*/ 166 h 167"/>
                <a:gd name="T6" fmla="*/ 46 w 256"/>
                <a:gd name="T7" fmla="*/ 165 h 167"/>
                <a:gd name="T8" fmla="*/ 68 w 256"/>
                <a:gd name="T9" fmla="*/ 165 h 167"/>
                <a:gd name="T10" fmla="*/ 90 w 256"/>
                <a:gd name="T11" fmla="*/ 162 h 167"/>
                <a:gd name="T12" fmla="*/ 112 w 256"/>
                <a:gd name="T13" fmla="*/ 159 h 167"/>
                <a:gd name="T14" fmla="*/ 134 w 256"/>
                <a:gd name="T15" fmla="*/ 154 h 167"/>
                <a:gd name="T16" fmla="*/ 153 w 256"/>
                <a:gd name="T17" fmla="*/ 147 h 167"/>
                <a:gd name="T18" fmla="*/ 171 w 256"/>
                <a:gd name="T19" fmla="*/ 139 h 167"/>
                <a:gd name="T20" fmla="*/ 188 w 256"/>
                <a:gd name="T21" fmla="*/ 129 h 167"/>
                <a:gd name="T22" fmla="*/ 204 w 256"/>
                <a:gd name="T23" fmla="*/ 117 h 167"/>
                <a:gd name="T24" fmla="*/ 219 w 256"/>
                <a:gd name="T25" fmla="*/ 104 h 167"/>
                <a:gd name="T26" fmla="*/ 231 w 256"/>
                <a:gd name="T27" fmla="*/ 88 h 167"/>
                <a:gd name="T28" fmla="*/ 240 w 256"/>
                <a:gd name="T29" fmla="*/ 69 h 167"/>
                <a:gd name="T30" fmla="*/ 248 w 256"/>
                <a:gd name="T31" fmla="*/ 49 h 167"/>
                <a:gd name="T32" fmla="*/ 253 w 256"/>
                <a:gd name="T33" fmla="*/ 25 h 167"/>
                <a:gd name="T34" fmla="*/ 255 w 256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67">
                  <a:moveTo>
                    <a:pt x="0" y="165"/>
                  </a:moveTo>
                  <a:lnTo>
                    <a:pt x="0" y="165"/>
                  </a:lnTo>
                  <a:lnTo>
                    <a:pt x="23" y="166"/>
                  </a:lnTo>
                  <a:lnTo>
                    <a:pt x="46" y="165"/>
                  </a:lnTo>
                  <a:lnTo>
                    <a:pt x="68" y="165"/>
                  </a:lnTo>
                  <a:lnTo>
                    <a:pt x="90" y="162"/>
                  </a:lnTo>
                  <a:lnTo>
                    <a:pt x="112" y="159"/>
                  </a:lnTo>
                  <a:lnTo>
                    <a:pt x="134" y="154"/>
                  </a:lnTo>
                  <a:lnTo>
                    <a:pt x="153" y="147"/>
                  </a:lnTo>
                  <a:lnTo>
                    <a:pt x="171" y="139"/>
                  </a:lnTo>
                  <a:lnTo>
                    <a:pt x="188" y="129"/>
                  </a:lnTo>
                  <a:lnTo>
                    <a:pt x="204" y="117"/>
                  </a:lnTo>
                  <a:lnTo>
                    <a:pt x="219" y="104"/>
                  </a:lnTo>
                  <a:lnTo>
                    <a:pt x="231" y="88"/>
                  </a:lnTo>
                  <a:lnTo>
                    <a:pt x="240" y="69"/>
                  </a:lnTo>
                  <a:lnTo>
                    <a:pt x="248" y="49"/>
                  </a:lnTo>
                  <a:lnTo>
                    <a:pt x="253" y="25"/>
                  </a:lnTo>
                  <a:lnTo>
                    <a:pt x="25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5" name="Freeform 197"/>
            <p:cNvSpPr>
              <a:spLocks/>
            </p:cNvSpPr>
            <p:nvPr/>
          </p:nvSpPr>
          <p:spPr bwMode="auto">
            <a:xfrm>
              <a:off x="5475" y="2762"/>
              <a:ext cx="31" cy="32"/>
            </a:xfrm>
            <a:custGeom>
              <a:avLst/>
              <a:gdLst>
                <a:gd name="T0" fmla="*/ 30 w 31"/>
                <a:gd name="T1" fmla="*/ 1 h 32"/>
                <a:gd name="T2" fmla="*/ 23 w 31"/>
                <a:gd name="T3" fmla="*/ 0 h 32"/>
                <a:gd name="T4" fmla="*/ 0 w 31"/>
                <a:gd name="T5" fmla="*/ 27 h 32"/>
                <a:gd name="T6" fmla="*/ 7 w 31"/>
                <a:gd name="T7" fmla="*/ 31 h 32"/>
                <a:gd name="T8" fmla="*/ 29 w 31"/>
                <a:gd name="T9" fmla="*/ 4 h 32"/>
                <a:gd name="T10" fmla="*/ 23 w 31"/>
                <a:gd name="T11" fmla="*/ 4 h 32"/>
                <a:gd name="T12" fmla="*/ 30 w 31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30" y="1"/>
                  </a:moveTo>
                  <a:lnTo>
                    <a:pt x="23" y="0"/>
                  </a:lnTo>
                  <a:lnTo>
                    <a:pt x="0" y="27"/>
                  </a:lnTo>
                  <a:lnTo>
                    <a:pt x="7" y="31"/>
                  </a:lnTo>
                  <a:lnTo>
                    <a:pt x="29" y="4"/>
                  </a:lnTo>
                  <a:lnTo>
                    <a:pt x="23" y="4"/>
                  </a:lnTo>
                  <a:lnTo>
                    <a:pt x="3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6" name="Freeform 198"/>
            <p:cNvSpPr>
              <a:spLocks/>
            </p:cNvSpPr>
            <p:nvPr/>
          </p:nvSpPr>
          <p:spPr bwMode="auto">
            <a:xfrm>
              <a:off x="5504" y="2757"/>
              <a:ext cx="2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7" name="Freeform 199"/>
            <p:cNvSpPr>
              <a:spLocks/>
            </p:cNvSpPr>
            <p:nvPr/>
          </p:nvSpPr>
          <p:spPr bwMode="auto">
            <a:xfrm>
              <a:off x="5504" y="2763"/>
              <a:ext cx="24" cy="32"/>
            </a:xfrm>
            <a:custGeom>
              <a:avLst/>
              <a:gdLst>
                <a:gd name="T0" fmla="*/ 20 w 24"/>
                <a:gd name="T1" fmla="*/ 29 h 32"/>
                <a:gd name="T2" fmla="*/ 23 w 24"/>
                <a:gd name="T3" fmla="*/ 28 h 32"/>
                <a:gd name="T4" fmla="*/ 6 w 24"/>
                <a:gd name="T5" fmla="*/ 0 h 32"/>
                <a:gd name="T6" fmla="*/ 0 w 24"/>
                <a:gd name="T7" fmla="*/ 3 h 32"/>
                <a:gd name="T8" fmla="*/ 18 w 24"/>
                <a:gd name="T9" fmla="*/ 31 h 32"/>
                <a:gd name="T10" fmla="*/ 20 w 24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0" y="29"/>
                  </a:moveTo>
                  <a:lnTo>
                    <a:pt x="23" y="28"/>
                  </a:lnTo>
                  <a:lnTo>
                    <a:pt x="6" y="0"/>
                  </a:lnTo>
                  <a:lnTo>
                    <a:pt x="0" y="3"/>
                  </a:lnTo>
                  <a:lnTo>
                    <a:pt x="18" y="31"/>
                  </a:lnTo>
                  <a:lnTo>
                    <a:pt x="2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8" name="Freeform 200"/>
            <p:cNvSpPr>
              <a:spLocks/>
            </p:cNvSpPr>
            <p:nvPr/>
          </p:nvSpPr>
          <p:spPr bwMode="auto">
            <a:xfrm>
              <a:off x="5220" y="2450"/>
              <a:ext cx="134" cy="159"/>
            </a:xfrm>
            <a:custGeom>
              <a:avLst/>
              <a:gdLst>
                <a:gd name="T0" fmla="*/ 27 w 134"/>
                <a:gd name="T1" fmla="*/ 158 h 159"/>
                <a:gd name="T2" fmla="*/ 27 w 134"/>
                <a:gd name="T3" fmla="*/ 158 h 159"/>
                <a:gd name="T4" fmla="*/ 51 w 134"/>
                <a:gd name="T5" fmla="*/ 154 h 159"/>
                <a:gd name="T6" fmla="*/ 73 w 134"/>
                <a:gd name="T7" fmla="*/ 147 h 159"/>
                <a:gd name="T8" fmla="*/ 91 w 134"/>
                <a:gd name="T9" fmla="*/ 139 h 159"/>
                <a:gd name="T10" fmla="*/ 106 w 134"/>
                <a:gd name="T11" fmla="*/ 128 h 159"/>
                <a:gd name="T12" fmla="*/ 118 w 134"/>
                <a:gd name="T13" fmla="*/ 114 h 159"/>
                <a:gd name="T14" fmla="*/ 127 w 134"/>
                <a:gd name="T15" fmla="*/ 101 h 159"/>
                <a:gd name="T16" fmla="*/ 132 w 134"/>
                <a:gd name="T17" fmla="*/ 87 h 159"/>
                <a:gd name="T18" fmla="*/ 133 w 134"/>
                <a:gd name="T19" fmla="*/ 74 h 159"/>
                <a:gd name="T20" fmla="*/ 132 w 134"/>
                <a:gd name="T21" fmla="*/ 60 h 159"/>
                <a:gd name="T22" fmla="*/ 126 w 134"/>
                <a:gd name="T23" fmla="*/ 46 h 159"/>
                <a:gd name="T24" fmla="*/ 115 w 134"/>
                <a:gd name="T25" fmla="*/ 33 h 159"/>
                <a:gd name="T26" fmla="*/ 100 w 134"/>
                <a:gd name="T27" fmla="*/ 22 h 159"/>
                <a:gd name="T28" fmla="*/ 82 w 134"/>
                <a:gd name="T29" fmla="*/ 13 h 159"/>
                <a:gd name="T30" fmla="*/ 59 w 134"/>
                <a:gd name="T31" fmla="*/ 6 h 159"/>
                <a:gd name="T32" fmla="*/ 33 w 134"/>
                <a:gd name="T33" fmla="*/ 2 h 159"/>
                <a:gd name="T34" fmla="*/ 0 w 134"/>
                <a:gd name="T3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59">
                  <a:moveTo>
                    <a:pt x="27" y="158"/>
                  </a:moveTo>
                  <a:lnTo>
                    <a:pt x="27" y="158"/>
                  </a:lnTo>
                  <a:lnTo>
                    <a:pt x="51" y="154"/>
                  </a:lnTo>
                  <a:lnTo>
                    <a:pt x="73" y="147"/>
                  </a:lnTo>
                  <a:lnTo>
                    <a:pt x="91" y="139"/>
                  </a:lnTo>
                  <a:lnTo>
                    <a:pt x="106" y="128"/>
                  </a:lnTo>
                  <a:lnTo>
                    <a:pt x="118" y="114"/>
                  </a:lnTo>
                  <a:lnTo>
                    <a:pt x="127" y="101"/>
                  </a:lnTo>
                  <a:lnTo>
                    <a:pt x="132" y="87"/>
                  </a:lnTo>
                  <a:lnTo>
                    <a:pt x="133" y="74"/>
                  </a:lnTo>
                  <a:lnTo>
                    <a:pt x="132" y="60"/>
                  </a:lnTo>
                  <a:lnTo>
                    <a:pt x="126" y="46"/>
                  </a:lnTo>
                  <a:lnTo>
                    <a:pt x="115" y="33"/>
                  </a:lnTo>
                  <a:lnTo>
                    <a:pt x="100" y="22"/>
                  </a:lnTo>
                  <a:lnTo>
                    <a:pt x="82" y="13"/>
                  </a:lnTo>
                  <a:lnTo>
                    <a:pt x="59" y="6"/>
                  </a:lnTo>
                  <a:lnTo>
                    <a:pt x="33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09" name="Freeform 201"/>
            <p:cNvSpPr>
              <a:spLocks/>
            </p:cNvSpPr>
            <p:nvPr/>
          </p:nvSpPr>
          <p:spPr bwMode="auto">
            <a:xfrm>
              <a:off x="5218" y="2447"/>
              <a:ext cx="37" cy="22"/>
            </a:xfrm>
            <a:custGeom>
              <a:avLst/>
              <a:gdLst>
                <a:gd name="T0" fmla="*/ 0 w 37"/>
                <a:gd name="T1" fmla="*/ 0 h 22"/>
                <a:gd name="T2" fmla="*/ 0 w 37"/>
                <a:gd name="T3" fmla="*/ 5 h 22"/>
                <a:gd name="T4" fmla="*/ 32 w 37"/>
                <a:gd name="T5" fmla="*/ 21 h 22"/>
                <a:gd name="T6" fmla="*/ 36 w 37"/>
                <a:gd name="T7" fmla="*/ 16 h 22"/>
                <a:gd name="T8" fmla="*/ 4 w 37"/>
                <a:gd name="T9" fmla="*/ 0 h 22"/>
                <a:gd name="T10" fmla="*/ 4 w 37"/>
                <a:gd name="T11" fmla="*/ 5 h 22"/>
                <a:gd name="T12" fmla="*/ 0 w 3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0" y="0"/>
                  </a:moveTo>
                  <a:lnTo>
                    <a:pt x="0" y="5"/>
                  </a:lnTo>
                  <a:lnTo>
                    <a:pt x="32" y="21"/>
                  </a:lnTo>
                  <a:lnTo>
                    <a:pt x="36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0" name="Freeform 202"/>
            <p:cNvSpPr>
              <a:spLocks/>
            </p:cNvSpPr>
            <p:nvPr/>
          </p:nvSpPr>
          <p:spPr bwMode="auto">
            <a:xfrm>
              <a:off x="5211" y="2447"/>
              <a:ext cx="2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1" name="Freeform 203"/>
            <p:cNvSpPr>
              <a:spLocks/>
            </p:cNvSpPr>
            <p:nvPr/>
          </p:nvSpPr>
          <p:spPr bwMode="auto">
            <a:xfrm>
              <a:off x="5218" y="2425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7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7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2" name="Line 204"/>
            <p:cNvSpPr>
              <a:spLocks noChangeShapeType="1"/>
            </p:cNvSpPr>
            <p:nvPr/>
          </p:nvSpPr>
          <p:spPr bwMode="auto">
            <a:xfrm flipV="1">
              <a:off x="1273" y="2770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3" name="Freeform 205"/>
            <p:cNvSpPr>
              <a:spLocks/>
            </p:cNvSpPr>
            <p:nvPr/>
          </p:nvSpPr>
          <p:spPr bwMode="auto">
            <a:xfrm>
              <a:off x="1422" y="2751"/>
              <a:ext cx="39" cy="22"/>
            </a:xfrm>
            <a:custGeom>
              <a:avLst/>
              <a:gdLst>
                <a:gd name="T0" fmla="*/ 38 w 39"/>
                <a:gd name="T1" fmla="*/ 21 h 22"/>
                <a:gd name="T2" fmla="*/ 38 w 39"/>
                <a:gd name="T3" fmla="*/ 16 h 22"/>
                <a:gd name="T4" fmla="*/ 5 w 39"/>
                <a:gd name="T5" fmla="*/ 0 h 22"/>
                <a:gd name="T6" fmla="*/ 0 w 39"/>
                <a:gd name="T7" fmla="*/ 5 h 22"/>
                <a:gd name="T8" fmla="*/ 34 w 39"/>
                <a:gd name="T9" fmla="*/ 21 h 22"/>
                <a:gd name="T10" fmla="*/ 34 w 39"/>
                <a:gd name="T11" fmla="*/ 16 h 22"/>
                <a:gd name="T12" fmla="*/ 38 w 39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38" y="21"/>
                  </a:moveTo>
                  <a:lnTo>
                    <a:pt x="38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8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4" name="Freeform 206"/>
            <p:cNvSpPr>
              <a:spLocks/>
            </p:cNvSpPr>
            <p:nvPr/>
          </p:nvSpPr>
          <p:spPr bwMode="auto">
            <a:xfrm>
              <a:off x="1465" y="2771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5" name="Freeform 207"/>
            <p:cNvSpPr>
              <a:spLocks/>
            </p:cNvSpPr>
            <p:nvPr/>
          </p:nvSpPr>
          <p:spPr bwMode="auto">
            <a:xfrm>
              <a:off x="1423" y="2771"/>
              <a:ext cx="38" cy="23"/>
            </a:xfrm>
            <a:custGeom>
              <a:avLst/>
              <a:gdLst>
                <a:gd name="T0" fmla="*/ 2 w 38"/>
                <a:gd name="T1" fmla="*/ 20 h 23"/>
                <a:gd name="T2" fmla="*/ 5 w 38"/>
                <a:gd name="T3" fmla="*/ 22 h 23"/>
                <a:gd name="T4" fmla="*/ 37 w 38"/>
                <a:gd name="T5" fmla="*/ 6 h 23"/>
                <a:gd name="T6" fmla="*/ 33 w 38"/>
                <a:gd name="T7" fmla="*/ 0 h 23"/>
                <a:gd name="T8" fmla="*/ 0 w 38"/>
                <a:gd name="T9" fmla="*/ 17 h 23"/>
                <a:gd name="T10" fmla="*/ 2 w 38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3">
                  <a:moveTo>
                    <a:pt x="2" y="20"/>
                  </a:moveTo>
                  <a:lnTo>
                    <a:pt x="5" y="22"/>
                  </a:lnTo>
                  <a:lnTo>
                    <a:pt x="37" y="6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2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6" name="Line 208"/>
            <p:cNvSpPr>
              <a:spLocks noChangeShapeType="1"/>
            </p:cNvSpPr>
            <p:nvPr/>
          </p:nvSpPr>
          <p:spPr bwMode="auto">
            <a:xfrm flipV="1">
              <a:off x="3161" y="2770"/>
              <a:ext cx="173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7" name="Freeform 209"/>
            <p:cNvSpPr>
              <a:spLocks/>
            </p:cNvSpPr>
            <p:nvPr/>
          </p:nvSpPr>
          <p:spPr bwMode="auto">
            <a:xfrm>
              <a:off x="3312" y="2751"/>
              <a:ext cx="37" cy="22"/>
            </a:xfrm>
            <a:custGeom>
              <a:avLst/>
              <a:gdLst>
                <a:gd name="T0" fmla="*/ 36 w 37"/>
                <a:gd name="T1" fmla="*/ 21 h 22"/>
                <a:gd name="T2" fmla="*/ 35 w 37"/>
                <a:gd name="T3" fmla="*/ 16 h 22"/>
                <a:gd name="T4" fmla="*/ 5 w 37"/>
                <a:gd name="T5" fmla="*/ 0 h 22"/>
                <a:gd name="T6" fmla="*/ 0 w 37"/>
                <a:gd name="T7" fmla="*/ 5 h 22"/>
                <a:gd name="T8" fmla="*/ 31 w 37"/>
                <a:gd name="T9" fmla="*/ 21 h 22"/>
                <a:gd name="T10" fmla="*/ 31 w 37"/>
                <a:gd name="T11" fmla="*/ 16 h 22"/>
                <a:gd name="T12" fmla="*/ 36 w 37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36" y="21"/>
                  </a:moveTo>
                  <a:lnTo>
                    <a:pt x="35" y="16"/>
                  </a:lnTo>
                  <a:lnTo>
                    <a:pt x="5" y="0"/>
                  </a:lnTo>
                  <a:lnTo>
                    <a:pt x="0" y="5"/>
                  </a:lnTo>
                  <a:lnTo>
                    <a:pt x="31" y="21"/>
                  </a:lnTo>
                  <a:lnTo>
                    <a:pt x="31" y="16"/>
                  </a:lnTo>
                  <a:lnTo>
                    <a:pt x="36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8" name="Freeform 210"/>
            <p:cNvSpPr>
              <a:spLocks/>
            </p:cNvSpPr>
            <p:nvPr/>
          </p:nvSpPr>
          <p:spPr bwMode="auto">
            <a:xfrm>
              <a:off x="3354" y="2771"/>
              <a:ext cx="1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19" name="Freeform 211"/>
            <p:cNvSpPr>
              <a:spLocks/>
            </p:cNvSpPr>
            <p:nvPr/>
          </p:nvSpPr>
          <p:spPr bwMode="auto">
            <a:xfrm>
              <a:off x="3313" y="2771"/>
              <a:ext cx="36" cy="23"/>
            </a:xfrm>
            <a:custGeom>
              <a:avLst/>
              <a:gdLst>
                <a:gd name="T0" fmla="*/ 2 w 36"/>
                <a:gd name="T1" fmla="*/ 20 h 23"/>
                <a:gd name="T2" fmla="*/ 4 w 36"/>
                <a:gd name="T3" fmla="*/ 22 h 23"/>
                <a:gd name="T4" fmla="*/ 35 w 36"/>
                <a:gd name="T5" fmla="*/ 6 h 23"/>
                <a:gd name="T6" fmla="*/ 30 w 36"/>
                <a:gd name="T7" fmla="*/ 0 h 23"/>
                <a:gd name="T8" fmla="*/ 0 w 36"/>
                <a:gd name="T9" fmla="*/ 17 h 23"/>
                <a:gd name="T10" fmla="*/ 2 w 36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2" y="20"/>
                  </a:moveTo>
                  <a:lnTo>
                    <a:pt x="4" y="22"/>
                  </a:lnTo>
                  <a:lnTo>
                    <a:pt x="35" y="6"/>
                  </a:lnTo>
                  <a:lnTo>
                    <a:pt x="30" y="0"/>
                  </a:lnTo>
                  <a:lnTo>
                    <a:pt x="0" y="17"/>
                  </a:lnTo>
                  <a:lnTo>
                    <a:pt x="2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0" name="Freeform 212"/>
            <p:cNvSpPr>
              <a:spLocks/>
            </p:cNvSpPr>
            <p:nvPr/>
          </p:nvSpPr>
          <p:spPr bwMode="auto">
            <a:xfrm>
              <a:off x="947" y="2299"/>
              <a:ext cx="208" cy="146"/>
            </a:xfrm>
            <a:custGeom>
              <a:avLst/>
              <a:gdLst>
                <a:gd name="T0" fmla="*/ 207 w 208"/>
                <a:gd name="T1" fmla="*/ 145 h 146"/>
                <a:gd name="T2" fmla="*/ 207 w 208"/>
                <a:gd name="T3" fmla="*/ 145 h 146"/>
                <a:gd name="T4" fmla="*/ 184 w 208"/>
                <a:gd name="T5" fmla="*/ 145 h 146"/>
                <a:gd name="T6" fmla="*/ 162 w 208"/>
                <a:gd name="T7" fmla="*/ 145 h 146"/>
                <a:gd name="T8" fmla="*/ 142 w 208"/>
                <a:gd name="T9" fmla="*/ 144 h 146"/>
                <a:gd name="T10" fmla="*/ 122 w 208"/>
                <a:gd name="T11" fmla="*/ 144 h 146"/>
                <a:gd name="T12" fmla="*/ 103 w 208"/>
                <a:gd name="T13" fmla="*/ 142 h 146"/>
                <a:gd name="T14" fmla="*/ 86 w 208"/>
                <a:gd name="T15" fmla="*/ 139 h 146"/>
                <a:gd name="T16" fmla="*/ 69 w 208"/>
                <a:gd name="T17" fmla="*/ 135 h 146"/>
                <a:gd name="T18" fmla="*/ 54 w 208"/>
                <a:gd name="T19" fmla="*/ 129 h 146"/>
                <a:gd name="T20" fmla="*/ 42 w 208"/>
                <a:gd name="T21" fmla="*/ 122 h 146"/>
                <a:gd name="T22" fmla="*/ 30 w 208"/>
                <a:gd name="T23" fmla="*/ 112 h 146"/>
                <a:gd name="T24" fmla="*/ 22 w 208"/>
                <a:gd name="T25" fmla="*/ 100 h 146"/>
                <a:gd name="T26" fmla="*/ 13 w 208"/>
                <a:gd name="T27" fmla="*/ 86 h 146"/>
                <a:gd name="T28" fmla="*/ 6 w 208"/>
                <a:gd name="T29" fmla="*/ 69 h 146"/>
                <a:gd name="T30" fmla="*/ 2 w 208"/>
                <a:gd name="T31" fmla="*/ 50 h 146"/>
                <a:gd name="T32" fmla="*/ 0 w 208"/>
                <a:gd name="T33" fmla="*/ 26 h 146"/>
                <a:gd name="T34" fmla="*/ 0 w 208"/>
                <a:gd name="T3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46">
                  <a:moveTo>
                    <a:pt x="207" y="145"/>
                  </a:moveTo>
                  <a:lnTo>
                    <a:pt x="207" y="145"/>
                  </a:lnTo>
                  <a:lnTo>
                    <a:pt x="184" y="145"/>
                  </a:lnTo>
                  <a:lnTo>
                    <a:pt x="162" y="145"/>
                  </a:lnTo>
                  <a:lnTo>
                    <a:pt x="142" y="144"/>
                  </a:lnTo>
                  <a:lnTo>
                    <a:pt x="122" y="144"/>
                  </a:lnTo>
                  <a:lnTo>
                    <a:pt x="103" y="142"/>
                  </a:lnTo>
                  <a:lnTo>
                    <a:pt x="86" y="139"/>
                  </a:lnTo>
                  <a:lnTo>
                    <a:pt x="69" y="135"/>
                  </a:lnTo>
                  <a:lnTo>
                    <a:pt x="54" y="129"/>
                  </a:lnTo>
                  <a:lnTo>
                    <a:pt x="42" y="122"/>
                  </a:lnTo>
                  <a:lnTo>
                    <a:pt x="30" y="112"/>
                  </a:lnTo>
                  <a:lnTo>
                    <a:pt x="22" y="100"/>
                  </a:lnTo>
                  <a:lnTo>
                    <a:pt x="13" y="86"/>
                  </a:lnTo>
                  <a:lnTo>
                    <a:pt x="6" y="69"/>
                  </a:lnTo>
                  <a:lnTo>
                    <a:pt x="2" y="50"/>
                  </a:lnTo>
                  <a:lnTo>
                    <a:pt x="0" y="2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1" name="Freeform 213"/>
            <p:cNvSpPr>
              <a:spLocks/>
            </p:cNvSpPr>
            <p:nvPr/>
          </p:nvSpPr>
          <p:spPr bwMode="auto">
            <a:xfrm>
              <a:off x="926" y="2290"/>
              <a:ext cx="27" cy="31"/>
            </a:xfrm>
            <a:custGeom>
              <a:avLst/>
              <a:gdLst>
                <a:gd name="T0" fmla="*/ 26 w 27"/>
                <a:gd name="T1" fmla="*/ 1 h 31"/>
                <a:gd name="T2" fmla="*/ 20 w 27"/>
                <a:gd name="T3" fmla="*/ 0 h 31"/>
                <a:gd name="T4" fmla="*/ 0 w 27"/>
                <a:gd name="T5" fmla="*/ 27 h 31"/>
                <a:gd name="T6" fmla="*/ 6 w 27"/>
                <a:gd name="T7" fmla="*/ 30 h 31"/>
                <a:gd name="T8" fmla="*/ 26 w 27"/>
                <a:gd name="T9" fmla="*/ 4 h 31"/>
                <a:gd name="T10" fmla="*/ 20 w 27"/>
                <a:gd name="T11" fmla="*/ 4 h 31"/>
                <a:gd name="T12" fmla="*/ 26 w 27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1">
                  <a:moveTo>
                    <a:pt x="26" y="1"/>
                  </a:moveTo>
                  <a:lnTo>
                    <a:pt x="20" y="0"/>
                  </a:lnTo>
                  <a:lnTo>
                    <a:pt x="0" y="27"/>
                  </a:lnTo>
                  <a:lnTo>
                    <a:pt x="6" y="30"/>
                  </a:lnTo>
                  <a:lnTo>
                    <a:pt x="26" y="4"/>
                  </a:lnTo>
                  <a:lnTo>
                    <a:pt x="20" y="4"/>
                  </a:lnTo>
                  <a:lnTo>
                    <a:pt x="26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2" name="Freeform 214"/>
            <p:cNvSpPr>
              <a:spLocks/>
            </p:cNvSpPr>
            <p:nvPr/>
          </p:nvSpPr>
          <p:spPr bwMode="auto">
            <a:xfrm>
              <a:off x="951" y="2285"/>
              <a:ext cx="2" cy="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3" name="Freeform 215"/>
            <p:cNvSpPr>
              <a:spLocks/>
            </p:cNvSpPr>
            <p:nvPr/>
          </p:nvSpPr>
          <p:spPr bwMode="auto">
            <a:xfrm>
              <a:off x="951" y="2291"/>
              <a:ext cx="27" cy="31"/>
            </a:xfrm>
            <a:custGeom>
              <a:avLst/>
              <a:gdLst>
                <a:gd name="T0" fmla="*/ 23 w 27"/>
                <a:gd name="T1" fmla="*/ 28 h 31"/>
                <a:gd name="T2" fmla="*/ 26 w 27"/>
                <a:gd name="T3" fmla="*/ 27 h 31"/>
                <a:gd name="T4" fmla="*/ 7 w 27"/>
                <a:gd name="T5" fmla="*/ 0 h 31"/>
                <a:gd name="T6" fmla="*/ 0 w 27"/>
                <a:gd name="T7" fmla="*/ 3 h 31"/>
                <a:gd name="T8" fmla="*/ 19 w 27"/>
                <a:gd name="T9" fmla="*/ 30 h 31"/>
                <a:gd name="T10" fmla="*/ 23 w 2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1">
                  <a:moveTo>
                    <a:pt x="23" y="28"/>
                  </a:moveTo>
                  <a:lnTo>
                    <a:pt x="26" y="27"/>
                  </a:lnTo>
                  <a:lnTo>
                    <a:pt x="7" y="0"/>
                  </a:lnTo>
                  <a:lnTo>
                    <a:pt x="0" y="3"/>
                  </a:lnTo>
                  <a:lnTo>
                    <a:pt x="19" y="30"/>
                  </a:lnTo>
                  <a:lnTo>
                    <a:pt x="23" y="2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4" name="Line 216"/>
            <p:cNvSpPr>
              <a:spLocks noChangeShapeType="1"/>
            </p:cNvSpPr>
            <p:nvPr/>
          </p:nvSpPr>
          <p:spPr bwMode="auto">
            <a:xfrm flipV="1">
              <a:off x="934" y="1887"/>
              <a:ext cx="1" cy="18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5" name="Freeform 217"/>
            <p:cNvSpPr>
              <a:spLocks/>
            </p:cNvSpPr>
            <p:nvPr/>
          </p:nvSpPr>
          <p:spPr bwMode="auto">
            <a:xfrm>
              <a:off x="914" y="1883"/>
              <a:ext cx="25" cy="31"/>
            </a:xfrm>
            <a:custGeom>
              <a:avLst/>
              <a:gdLst>
                <a:gd name="T0" fmla="*/ 24 w 25"/>
                <a:gd name="T1" fmla="*/ 0 h 31"/>
                <a:gd name="T2" fmla="*/ 18 w 25"/>
                <a:gd name="T3" fmla="*/ 0 h 31"/>
                <a:gd name="T4" fmla="*/ 0 w 25"/>
                <a:gd name="T5" fmla="*/ 27 h 31"/>
                <a:gd name="T6" fmla="*/ 6 w 25"/>
                <a:gd name="T7" fmla="*/ 30 h 31"/>
                <a:gd name="T8" fmla="*/ 24 w 25"/>
                <a:gd name="T9" fmla="*/ 3 h 31"/>
                <a:gd name="T10" fmla="*/ 18 w 25"/>
                <a:gd name="T11" fmla="*/ 3 h 31"/>
                <a:gd name="T12" fmla="*/ 24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lnTo>
                    <a:pt x="18" y="0"/>
                  </a:lnTo>
                  <a:lnTo>
                    <a:pt x="0" y="27"/>
                  </a:lnTo>
                  <a:lnTo>
                    <a:pt x="6" y="30"/>
                  </a:lnTo>
                  <a:lnTo>
                    <a:pt x="24" y="3"/>
                  </a:lnTo>
                  <a:lnTo>
                    <a:pt x="18" y="3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6" name="Freeform 218"/>
            <p:cNvSpPr>
              <a:spLocks/>
            </p:cNvSpPr>
            <p:nvPr/>
          </p:nvSpPr>
          <p:spPr bwMode="auto">
            <a:xfrm>
              <a:off x="937" y="1877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7" name="Freeform 219"/>
            <p:cNvSpPr>
              <a:spLocks/>
            </p:cNvSpPr>
            <p:nvPr/>
          </p:nvSpPr>
          <p:spPr bwMode="auto">
            <a:xfrm>
              <a:off x="937" y="1883"/>
              <a:ext cx="30" cy="31"/>
            </a:xfrm>
            <a:custGeom>
              <a:avLst/>
              <a:gdLst>
                <a:gd name="T0" fmla="*/ 26 w 30"/>
                <a:gd name="T1" fmla="*/ 28 h 31"/>
                <a:gd name="T2" fmla="*/ 29 w 30"/>
                <a:gd name="T3" fmla="*/ 27 h 31"/>
                <a:gd name="T4" fmla="*/ 7 w 30"/>
                <a:gd name="T5" fmla="*/ 0 h 31"/>
                <a:gd name="T6" fmla="*/ 0 w 30"/>
                <a:gd name="T7" fmla="*/ 3 h 31"/>
                <a:gd name="T8" fmla="*/ 22 w 30"/>
                <a:gd name="T9" fmla="*/ 30 h 31"/>
                <a:gd name="T10" fmla="*/ 26 w 30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6" y="28"/>
                  </a:moveTo>
                  <a:lnTo>
                    <a:pt x="29" y="27"/>
                  </a:lnTo>
                  <a:lnTo>
                    <a:pt x="7" y="0"/>
                  </a:lnTo>
                  <a:lnTo>
                    <a:pt x="0" y="3"/>
                  </a:lnTo>
                  <a:lnTo>
                    <a:pt x="22" y="30"/>
                  </a:lnTo>
                  <a:lnTo>
                    <a:pt x="26" y="2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8" name="Line 220"/>
            <p:cNvSpPr>
              <a:spLocks noChangeShapeType="1"/>
            </p:cNvSpPr>
            <p:nvPr/>
          </p:nvSpPr>
          <p:spPr bwMode="auto">
            <a:xfrm flipV="1">
              <a:off x="1086" y="1189"/>
              <a:ext cx="1" cy="18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29" name="Freeform 221"/>
            <p:cNvSpPr>
              <a:spLocks/>
            </p:cNvSpPr>
            <p:nvPr/>
          </p:nvSpPr>
          <p:spPr bwMode="auto">
            <a:xfrm>
              <a:off x="1065" y="1185"/>
              <a:ext cx="26" cy="32"/>
            </a:xfrm>
            <a:custGeom>
              <a:avLst/>
              <a:gdLst>
                <a:gd name="T0" fmla="*/ 25 w 26"/>
                <a:gd name="T1" fmla="*/ 0 h 32"/>
                <a:gd name="T2" fmla="*/ 19 w 26"/>
                <a:gd name="T3" fmla="*/ 0 h 32"/>
                <a:gd name="T4" fmla="*/ 0 w 26"/>
                <a:gd name="T5" fmla="*/ 28 h 32"/>
                <a:gd name="T6" fmla="*/ 6 w 26"/>
                <a:gd name="T7" fmla="*/ 31 h 32"/>
                <a:gd name="T8" fmla="*/ 25 w 26"/>
                <a:gd name="T9" fmla="*/ 3 h 32"/>
                <a:gd name="T10" fmla="*/ 19 w 26"/>
                <a:gd name="T11" fmla="*/ 3 h 32"/>
                <a:gd name="T12" fmla="*/ 2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25" y="0"/>
                  </a:moveTo>
                  <a:lnTo>
                    <a:pt x="19" y="0"/>
                  </a:lnTo>
                  <a:lnTo>
                    <a:pt x="0" y="28"/>
                  </a:lnTo>
                  <a:lnTo>
                    <a:pt x="6" y="31"/>
                  </a:lnTo>
                  <a:lnTo>
                    <a:pt x="25" y="3"/>
                  </a:lnTo>
                  <a:lnTo>
                    <a:pt x="19" y="3"/>
                  </a:lnTo>
                  <a:lnTo>
                    <a:pt x="2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0" name="Freeform 222"/>
            <p:cNvSpPr>
              <a:spLocks/>
            </p:cNvSpPr>
            <p:nvPr/>
          </p:nvSpPr>
          <p:spPr bwMode="auto">
            <a:xfrm>
              <a:off x="1089" y="1179"/>
              <a:ext cx="2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1" name="Freeform 223"/>
            <p:cNvSpPr>
              <a:spLocks/>
            </p:cNvSpPr>
            <p:nvPr/>
          </p:nvSpPr>
          <p:spPr bwMode="auto">
            <a:xfrm>
              <a:off x="1089" y="1185"/>
              <a:ext cx="27" cy="32"/>
            </a:xfrm>
            <a:custGeom>
              <a:avLst/>
              <a:gdLst>
                <a:gd name="T0" fmla="*/ 23 w 27"/>
                <a:gd name="T1" fmla="*/ 29 h 32"/>
                <a:gd name="T2" fmla="*/ 26 w 27"/>
                <a:gd name="T3" fmla="*/ 28 h 32"/>
                <a:gd name="T4" fmla="*/ 7 w 27"/>
                <a:gd name="T5" fmla="*/ 0 h 32"/>
                <a:gd name="T6" fmla="*/ 0 w 27"/>
                <a:gd name="T7" fmla="*/ 3 h 32"/>
                <a:gd name="T8" fmla="*/ 20 w 27"/>
                <a:gd name="T9" fmla="*/ 31 h 32"/>
                <a:gd name="T10" fmla="*/ 23 w 2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2">
                  <a:moveTo>
                    <a:pt x="23" y="29"/>
                  </a:moveTo>
                  <a:lnTo>
                    <a:pt x="26" y="28"/>
                  </a:lnTo>
                  <a:lnTo>
                    <a:pt x="7" y="0"/>
                  </a:lnTo>
                  <a:lnTo>
                    <a:pt x="0" y="3"/>
                  </a:lnTo>
                  <a:lnTo>
                    <a:pt x="20" y="31"/>
                  </a:lnTo>
                  <a:lnTo>
                    <a:pt x="23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2" name="Line 224"/>
            <p:cNvSpPr>
              <a:spLocks noChangeShapeType="1"/>
            </p:cNvSpPr>
            <p:nvPr/>
          </p:nvSpPr>
          <p:spPr bwMode="auto">
            <a:xfrm flipH="1" flipV="1">
              <a:off x="2668" y="2267"/>
              <a:ext cx="189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3" name="Freeform 225"/>
            <p:cNvSpPr>
              <a:spLocks/>
            </p:cNvSpPr>
            <p:nvPr/>
          </p:nvSpPr>
          <p:spPr bwMode="auto">
            <a:xfrm>
              <a:off x="2669" y="2268"/>
              <a:ext cx="39" cy="24"/>
            </a:xfrm>
            <a:custGeom>
              <a:avLst/>
              <a:gdLst>
                <a:gd name="T0" fmla="*/ 1 w 39"/>
                <a:gd name="T1" fmla="*/ 0 h 24"/>
                <a:gd name="T2" fmla="*/ 0 w 39"/>
                <a:gd name="T3" fmla="*/ 6 h 24"/>
                <a:gd name="T4" fmla="*/ 33 w 39"/>
                <a:gd name="T5" fmla="*/ 23 h 24"/>
                <a:gd name="T6" fmla="*/ 38 w 39"/>
                <a:gd name="T7" fmla="*/ 17 h 24"/>
                <a:gd name="T8" fmla="*/ 5 w 39"/>
                <a:gd name="T9" fmla="*/ 0 h 24"/>
                <a:gd name="T10" fmla="*/ 5 w 39"/>
                <a:gd name="T11" fmla="*/ 6 h 24"/>
                <a:gd name="T12" fmla="*/ 1 w 3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4">
                  <a:moveTo>
                    <a:pt x="1" y="0"/>
                  </a:moveTo>
                  <a:lnTo>
                    <a:pt x="0" y="6"/>
                  </a:lnTo>
                  <a:lnTo>
                    <a:pt x="33" y="23"/>
                  </a:lnTo>
                  <a:lnTo>
                    <a:pt x="38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4" name="Freeform 226"/>
            <p:cNvSpPr>
              <a:spLocks/>
            </p:cNvSpPr>
            <p:nvPr/>
          </p:nvSpPr>
          <p:spPr bwMode="auto">
            <a:xfrm>
              <a:off x="2664" y="2268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5" name="Freeform 227"/>
            <p:cNvSpPr>
              <a:spLocks/>
            </p:cNvSpPr>
            <p:nvPr/>
          </p:nvSpPr>
          <p:spPr bwMode="auto">
            <a:xfrm>
              <a:off x="2671" y="2248"/>
              <a:ext cx="37" cy="22"/>
            </a:xfrm>
            <a:custGeom>
              <a:avLst/>
              <a:gdLst>
                <a:gd name="T0" fmla="*/ 34 w 37"/>
                <a:gd name="T1" fmla="*/ 2 h 22"/>
                <a:gd name="T2" fmla="*/ 32 w 37"/>
                <a:gd name="T3" fmla="*/ 0 h 22"/>
                <a:gd name="T4" fmla="*/ 0 w 37"/>
                <a:gd name="T5" fmla="*/ 16 h 22"/>
                <a:gd name="T6" fmla="*/ 4 w 37"/>
                <a:gd name="T7" fmla="*/ 21 h 22"/>
                <a:gd name="T8" fmla="*/ 36 w 37"/>
                <a:gd name="T9" fmla="*/ 5 h 22"/>
                <a:gd name="T10" fmla="*/ 34 w 37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6" name="Line 228"/>
            <p:cNvSpPr>
              <a:spLocks noChangeShapeType="1"/>
            </p:cNvSpPr>
            <p:nvPr/>
          </p:nvSpPr>
          <p:spPr bwMode="auto">
            <a:xfrm flipH="1" flipV="1">
              <a:off x="1441" y="2108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7" name="Freeform 229"/>
            <p:cNvSpPr>
              <a:spLocks/>
            </p:cNvSpPr>
            <p:nvPr/>
          </p:nvSpPr>
          <p:spPr bwMode="auto">
            <a:xfrm>
              <a:off x="1442" y="2109"/>
              <a:ext cx="36" cy="22"/>
            </a:xfrm>
            <a:custGeom>
              <a:avLst/>
              <a:gdLst>
                <a:gd name="T0" fmla="*/ 0 w 36"/>
                <a:gd name="T1" fmla="*/ 0 h 22"/>
                <a:gd name="T2" fmla="*/ 0 w 36"/>
                <a:gd name="T3" fmla="*/ 5 h 22"/>
                <a:gd name="T4" fmla="*/ 31 w 36"/>
                <a:gd name="T5" fmla="*/ 21 h 22"/>
                <a:gd name="T6" fmla="*/ 35 w 36"/>
                <a:gd name="T7" fmla="*/ 16 h 22"/>
                <a:gd name="T8" fmla="*/ 4 w 36"/>
                <a:gd name="T9" fmla="*/ 0 h 22"/>
                <a:gd name="T10" fmla="*/ 4 w 36"/>
                <a:gd name="T11" fmla="*/ 5 h 22"/>
                <a:gd name="T12" fmla="*/ 0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0" y="0"/>
                  </a:moveTo>
                  <a:lnTo>
                    <a:pt x="0" y="5"/>
                  </a:lnTo>
                  <a:lnTo>
                    <a:pt x="31" y="21"/>
                  </a:lnTo>
                  <a:lnTo>
                    <a:pt x="35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8" name="Freeform 230"/>
            <p:cNvSpPr>
              <a:spLocks/>
            </p:cNvSpPr>
            <p:nvPr/>
          </p:nvSpPr>
          <p:spPr bwMode="auto">
            <a:xfrm>
              <a:off x="1436" y="2109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39" name="Freeform 231"/>
            <p:cNvSpPr>
              <a:spLocks/>
            </p:cNvSpPr>
            <p:nvPr/>
          </p:nvSpPr>
          <p:spPr bwMode="auto">
            <a:xfrm>
              <a:off x="1442" y="2088"/>
              <a:ext cx="36" cy="23"/>
            </a:xfrm>
            <a:custGeom>
              <a:avLst/>
              <a:gdLst>
                <a:gd name="T0" fmla="*/ 33 w 36"/>
                <a:gd name="T1" fmla="*/ 2 h 23"/>
                <a:gd name="T2" fmla="*/ 31 w 36"/>
                <a:gd name="T3" fmla="*/ 0 h 23"/>
                <a:gd name="T4" fmla="*/ 0 w 36"/>
                <a:gd name="T5" fmla="*/ 17 h 23"/>
                <a:gd name="T6" fmla="*/ 4 w 36"/>
                <a:gd name="T7" fmla="*/ 22 h 23"/>
                <a:gd name="T8" fmla="*/ 35 w 36"/>
                <a:gd name="T9" fmla="*/ 6 h 23"/>
                <a:gd name="T10" fmla="*/ 33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3" y="2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2"/>
                  </a:lnTo>
                  <a:lnTo>
                    <a:pt x="35" y="6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0" name="Line 232"/>
            <p:cNvSpPr>
              <a:spLocks noChangeShapeType="1"/>
            </p:cNvSpPr>
            <p:nvPr/>
          </p:nvSpPr>
          <p:spPr bwMode="auto">
            <a:xfrm flipH="1">
              <a:off x="3352" y="2110"/>
              <a:ext cx="18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1" name="Freeform 233"/>
            <p:cNvSpPr>
              <a:spLocks/>
            </p:cNvSpPr>
            <p:nvPr/>
          </p:nvSpPr>
          <p:spPr bwMode="auto">
            <a:xfrm>
              <a:off x="3353" y="2106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2" name="Freeform 234"/>
            <p:cNvSpPr>
              <a:spLocks/>
            </p:cNvSpPr>
            <p:nvPr/>
          </p:nvSpPr>
          <p:spPr bwMode="auto">
            <a:xfrm>
              <a:off x="3346" y="2106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3" name="Freeform 235"/>
            <p:cNvSpPr>
              <a:spLocks/>
            </p:cNvSpPr>
            <p:nvPr/>
          </p:nvSpPr>
          <p:spPr bwMode="auto">
            <a:xfrm>
              <a:off x="3353" y="2086"/>
              <a:ext cx="37" cy="22"/>
            </a:xfrm>
            <a:custGeom>
              <a:avLst/>
              <a:gdLst>
                <a:gd name="T0" fmla="*/ 34 w 37"/>
                <a:gd name="T1" fmla="*/ 2 h 22"/>
                <a:gd name="T2" fmla="*/ 32 w 37"/>
                <a:gd name="T3" fmla="*/ 0 h 22"/>
                <a:gd name="T4" fmla="*/ 0 w 37"/>
                <a:gd name="T5" fmla="*/ 16 h 22"/>
                <a:gd name="T6" fmla="*/ 4 w 37"/>
                <a:gd name="T7" fmla="*/ 21 h 22"/>
                <a:gd name="T8" fmla="*/ 36 w 37"/>
                <a:gd name="T9" fmla="*/ 5 h 22"/>
                <a:gd name="T10" fmla="*/ 34 w 37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1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4" name="Line 236"/>
            <p:cNvSpPr>
              <a:spLocks noChangeShapeType="1"/>
            </p:cNvSpPr>
            <p:nvPr/>
          </p:nvSpPr>
          <p:spPr bwMode="auto">
            <a:xfrm flipV="1">
              <a:off x="4712" y="3780"/>
              <a:ext cx="172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5" name="Freeform 237"/>
            <p:cNvSpPr>
              <a:spLocks/>
            </p:cNvSpPr>
            <p:nvPr/>
          </p:nvSpPr>
          <p:spPr bwMode="auto">
            <a:xfrm>
              <a:off x="4860" y="3761"/>
              <a:ext cx="40" cy="22"/>
            </a:xfrm>
            <a:custGeom>
              <a:avLst/>
              <a:gdLst>
                <a:gd name="T0" fmla="*/ 39 w 40"/>
                <a:gd name="T1" fmla="*/ 21 h 22"/>
                <a:gd name="T2" fmla="*/ 38 w 40"/>
                <a:gd name="T3" fmla="*/ 16 h 22"/>
                <a:gd name="T4" fmla="*/ 4 w 40"/>
                <a:gd name="T5" fmla="*/ 0 h 22"/>
                <a:gd name="T6" fmla="*/ 0 w 40"/>
                <a:gd name="T7" fmla="*/ 5 h 22"/>
                <a:gd name="T8" fmla="*/ 34 w 40"/>
                <a:gd name="T9" fmla="*/ 21 h 22"/>
                <a:gd name="T10" fmla="*/ 34 w 40"/>
                <a:gd name="T11" fmla="*/ 16 h 22"/>
                <a:gd name="T12" fmla="*/ 39 w 40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2">
                  <a:moveTo>
                    <a:pt x="39" y="21"/>
                  </a:moveTo>
                  <a:lnTo>
                    <a:pt x="38" y="16"/>
                  </a:lnTo>
                  <a:lnTo>
                    <a:pt x="4" y="0"/>
                  </a:lnTo>
                  <a:lnTo>
                    <a:pt x="0" y="5"/>
                  </a:lnTo>
                  <a:lnTo>
                    <a:pt x="34" y="21"/>
                  </a:lnTo>
                  <a:lnTo>
                    <a:pt x="34" y="16"/>
                  </a:lnTo>
                  <a:lnTo>
                    <a:pt x="39" y="2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6" name="Freeform 238"/>
            <p:cNvSpPr>
              <a:spLocks/>
            </p:cNvSpPr>
            <p:nvPr/>
          </p:nvSpPr>
          <p:spPr bwMode="auto">
            <a:xfrm>
              <a:off x="4904" y="3781"/>
              <a:ext cx="2" cy="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7" name="Freeform 239"/>
            <p:cNvSpPr>
              <a:spLocks/>
            </p:cNvSpPr>
            <p:nvPr/>
          </p:nvSpPr>
          <p:spPr bwMode="auto">
            <a:xfrm>
              <a:off x="4860" y="3781"/>
              <a:ext cx="40" cy="23"/>
            </a:xfrm>
            <a:custGeom>
              <a:avLst/>
              <a:gdLst>
                <a:gd name="T0" fmla="*/ 3 w 40"/>
                <a:gd name="T1" fmla="*/ 20 h 23"/>
                <a:gd name="T2" fmla="*/ 4 w 40"/>
                <a:gd name="T3" fmla="*/ 22 h 23"/>
                <a:gd name="T4" fmla="*/ 39 w 40"/>
                <a:gd name="T5" fmla="*/ 6 h 23"/>
                <a:gd name="T6" fmla="*/ 34 w 40"/>
                <a:gd name="T7" fmla="*/ 0 h 23"/>
                <a:gd name="T8" fmla="*/ 0 w 40"/>
                <a:gd name="T9" fmla="*/ 16 h 23"/>
                <a:gd name="T10" fmla="*/ 3 w 40"/>
                <a:gd name="T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3">
                  <a:moveTo>
                    <a:pt x="3" y="20"/>
                  </a:moveTo>
                  <a:lnTo>
                    <a:pt x="4" y="22"/>
                  </a:lnTo>
                  <a:lnTo>
                    <a:pt x="39" y="6"/>
                  </a:lnTo>
                  <a:lnTo>
                    <a:pt x="34" y="0"/>
                  </a:lnTo>
                  <a:lnTo>
                    <a:pt x="0" y="16"/>
                  </a:lnTo>
                  <a:lnTo>
                    <a:pt x="3" y="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8" name="Freeform 240"/>
            <p:cNvSpPr>
              <a:spLocks/>
            </p:cNvSpPr>
            <p:nvPr/>
          </p:nvSpPr>
          <p:spPr bwMode="auto">
            <a:xfrm>
              <a:off x="5240" y="3619"/>
              <a:ext cx="138" cy="137"/>
            </a:xfrm>
            <a:custGeom>
              <a:avLst/>
              <a:gdLst>
                <a:gd name="T0" fmla="*/ 0 w 138"/>
                <a:gd name="T1" fmla="*/ 136 h 137"/>
                <a:gd name="T2" fmla="*/ 0 w 138"/>
                <a:gd name="T3" fmla="*/ 136 h 137"/>
                <a:gd name="T4" fmla="*/ 15 w 138"/>
                <a:gd name="T5" fmla="*/ 129 h 137"/>
                <a:gd name="T6" fmla="*/ 28 w 138"/>
                <a:gd name="T7" fmla="*/ 124 h 137"/>
                <a:gd name="T8" fmla="*/ 41 w 138"/>
                <a:gd name="T9" fmla="*/ 118 h 137"/>
                <a:gd name="T10" fmla="*/ 53 w 138"/>
                <a:gd name="T11" fmla="*/ 112 h 137"/>
                <a:gd name="T12" fmla="*/ 65 w 138"/>
                <a:gd name="T13" fmla="*/ 106 h 137"/>
                <a:gd name="T14" fmla="*/ 75 w 138"/>
                <a:gd name="T15" fmla="*/ 98 h 137"/>
                <a:gd name="T16" fmla="*/ 85 w 138"/>
                <a:gd name="T17" fmla="*/ 92 h 137"/>
                <a:gd name="T18" fmla="*/ 95 w 138"/>
                <a:gd name="T19" fmla="*/ 85 h 137"/>
                <a:gd name="T20" fmla="*/ 103 w 138"/>
                <a:gd name="T21" fmla="*/ 77 h 137"/>
                <a:gd name="T22" fmla="*/ 110 w 138"/>
                <a:gd name="T23" fmla="*/ 69 h 137"/>
                <a:gd name="T24" fmla="*/ 116 w 138"/>
                <a:gd name="T25" fmla="*/ 60 h 137"/>
                <a:gd name="T26" fmla="*/ 122 w 138"/>
                <a:gd name="T27" fmla="*/ 50 h 137"/>
                <a:gd name="T28" fmla="*/ 127 w 138"/>
                <a:gd name="T29" fmla="*/ 39 h 137"/>
                <a:gd name="T30" fmla="*/ 131 w 138"/>
                <a:gd name="T31" fmla="*/ 27 h 137"/>
                <a:gd name="T32" fmla="*/ 135 w 138"/>
                <a:gd name="T33" fmla="*/ 13 h 137"/>
                <a:gd name="T34" fmla="*/ 137 w 138"/>
                <a:gd name="T3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137">
                  <a:moveTo>
                    <a:pt x="0" y="136"/>
                  </a:moveTo>
                  <a:lnTo>
                    <a:pt x="0" y="136"/>
                  </a:lnTo>
                  <a:lnTo>
                    <a:pt x="15" y="129"/>
                  </a:lnTo>
                  <a:lnTo>
                    <a:pt x="28" y="124"/>
                  </a:lnTo>
                  <a:lnTo>
                    <a:pt x="41" y="118"/>
                  </a:lnTo>
                  <a:lnTo>
                    <a:pt x="53" y="112"/>
                  </a:lnTo>
                  <a:lnTo>
                    <a:pt x="65" y="106"/>
                  </a:lnTo>
                  <a:lnTo>
                    <a:pt x="75" y="98"/>
                  </a:lnTo>
                  <a:lnTo>
                    <a:pt x="85" y="92"/>
                  </a:lnTo>
                  <a:lnTo>
                    <a:pt x="95" y="85"/>
                  </a:lnTo>
                  <a:lnTo>
                    <a:pt x="103" y="77"/>
                  </a:lnTo>
                  <a:lnTo>
                    <a:pt x="110" y="69"/>
                  </a:lnTo>
                  <a:lnTo>
                    <a:pt x="116" y="60"/>
                  </a:lnTo>
                  <a:lnTo>
                    <a:pt x="122" y="50"/>
                  </a:lnTo>
                  <a:lnTo>
                    <a:pt x="127" y="39"/>
                  </a:lnTo>
                  <a:lnTo>
                    <a:pt x="131" y="27"/>
                  </a:lnTo>
                  <a:lnTo>
                    <a:pt x="135" y="13"/>
                  </a:lnTo>
                  <a:lnTo>
                    <a:pt x="13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49" name="Freeform 241"/>
            <p:cNvSpPr>
              <a:spLocks/>
            </p:cNvSpPr>
            <p:nvPr/>
          </p:nvSpPr>
          <p:spPr bwMode="auto">
            <a:xfrm>
              <a:off x="5353" y="3610"/>
              <a:ext cx="30" cy="29"/>
            </a:xfrm>
            <a:custGeom>
              <a:avLst/>
              <a:gdLst>
                <a:gd name="T0" fmla="*/ 29 w 30"/>
                <a:gd name="T1" fmla="*/ 1 h 29"/>
                <a:gd name="T2" fmla="*/ 23 w 30"/>
                <a:gd name="T3" fmla="*/ 0 h 29"/>
                <a:gd name="T4" fmla="*/ 0 w 30"/>
                <a:gd name="T5" fmla="*/ 24 h 29"/>
                <a:gd name="T6" fmla="*/ 6 w 30"/>
                <a:gd name="T7" fmla="*/ 28 h 29"/>
                <a:gd name="T8" fmla="*/ 28 w 30"/>
                <a:gd name="T9" fmla="*/ 4 h 29"/>
                <a:gd name="T10" fmla="*/ 22 w 30"/>
                <a:gd name="T11" fmla="*/ 3 h 29"/>
                <a:gd name="T12" fmla="*/ 29 w 30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29" y="1"/>
                  </a:moveTo>
                  <a:lnTo>
                    <a:pt x="23" y="0"/>
                  </a:lnTo>
                  <a:lnTo>
                    <a:pt x="0" y="24"/>
                  </a:lnTo>
                  <a:lnTo>
                    <a:pt x="6" y="28"/>
                  </a:lnTo>
                  <a:lnTo>
                    <a:pt x="28" y="4"/>
                  </a:lnTo>
                  <a:lnTo>
                    <a:pt x="22" y="3"/>
                  </a:lnTo>
                  <a:lnTo>
                    <a:pt x="29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0" name="Freeform 242"/>
            <p:cNvSpPr>
              <a:spLocks/>
            </p:cNvSpPr>
            <p:nvPr/>
          </p:nvSpPr>
          <p:spPr bwMode="auto">
            <a:xfrm>
              <a:off x="5382" y="360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1" name="Freeform 243"/>
            <p:cNvSpPr>
              <a:spLocks/>
            </p:cNvSpPr>
            <p:nvPr/>
          </p:nvSpPr>
          <p:spPr bwMode="auto">
            <a:xfrm>
              <a:off x="5381" y="3611"/>
              <a:ext cx="24" cy="32"/>
            </a:xfrm>
            <a:custGeom>
              <a:avLst/>
              <a:gdLst>
                <a:gd name="T0" fmla="*/ 20 w 24"/>
                <a:gd name="T1" fmla="*/ 29 h 32"/>
                <a:gd name="T2" fmla="*/ 23 w 24"/>
                <a:gd name="T3" fmla="*/ 28 h 32"/>
                <a:gd name="T4" fmla="*/ 7 w 24"/>
                <a:gd name="T5" fmla="*/ 0 h 32"/>
                <a:gd name="T6" fmla="*/ 0 w 24"/>
                <a:gd name="T7" fmla="*/ 3 h 32"/>
                <a:gd name="T8" fmla="*/ 16 w 24"/>
                <a:gd name="T9" fmla="*/ 31 h 32"/>
                <a:gd name="T10" fmla="*/ 20 w 24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20" y="29"/>
                  </a:moveTo>
                  <a:lnTo>
                    <a:pt x="23" y="28"/>
                  </a:lnTo>
                  <a:lnTo>
                    <a:pt x="7" y="0"/>
                  </a:lnTo>
                  <a:lnTo>
                    <a:pt x="0" y="3"/>
                  </a:lnTo>
                  <a:lnTo>
                    <a:pt x="16" y="31"/>
                  </a:lnTo>
                  <a:lnTo>
                    <a:pt x="2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2" name="Line 244"/>
            <p:cNvSpPr>
              <a:spLocks noChangeShapeType="1"/>
            </p:cNvSpPr>
            <p:nvPr/>
          </p:nvSpPr>
          <p:spPr bwMode="auto">
            <a:xfrm flipH="1" flipV="1">
              <a:off x="1286" y="3078"/>
              <a:ext cx="186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3" name="Freeform 245"/>
            <p:cNvSpPr>
              <a:spLocks/>
            </p:cNvSpPr>
            <p:nvPr/>
          </p:nvSpPr>
          <p:spPr bwMode="auto">
            <a:xfrm>
              <a:off x="1286" y="3079"/>
              <a:ext cx="39" cy="22"/>
            </a:xfrm>
            <a:custGeom>
              <a:avLst/>
              <a:gdLst>
                <a:gd name="T0" fmla="*/ 0 w 39"/>
                <a:gd name="T1" fmla="*/ 0 h 22"/>
                <a:gd name="T2" fmla="*/ 0 w 39"/>
                <a:gd name="T3" fmla="*/ 5 h 22"/>
                <a:gd name="T4" fmla="*/ 34 w 39"/>
                <a:gd name="T5" fmla="*/ 21 h 22"/>
                <a:gd name="T6" fmla="*/ 38 w 39"/>
                <a:gd name="T7" fmla="*/ 16 h 22"/>
                <a:gd name="T8" fmla="*/ 4 w 39"/>
                <a:gd name="T9" fmla="*/ 0 h 22"/>
                <a:gd name="T10" fmla="*/ 4 w 39"/>
                <a:gd name="T11" fmla="*/ 5 h 22"/>
                <a:gd name="T12" fmla="*/ 0 w 3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0" y="0"/>
                  </a:moveTo>
                  <a:lnTo>
                    <a:pt x="0" y="5"/>
                  </a:lnTo>
                  <a:lnTo>
                    <a:pt x="34" y="21"/>
                  </a:lnTo>
                  <a:lnTo>
                    <a:pt x="38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4" name="Freeform 246"/>
            <p:cNvSpPr>
              <a:spLocks/>
            </p:cNvSpPr>
            <p:nvPr/>
          </p:nvSpPr>
          <p:spPr bwMode="auto">
            <a:xfrm>
              <a:off x="1279" y="307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5" name="Freeform 247"/>
            <p:cNvSpPr>
              <a:spLocks/>
            </p:cNvSpPr>
            <p:nvPr/>
          </p:nvSpPr>
          <p:spPr bwMode="auto">
            <a:xfrm>
              <a:off x="1286" y="3058"/>
              <a:ext cx="39" cy="23"/>
            </a:xfrm>
            <a:custGeom>
              <a:avLst/>
              <a:gdLst>
                <a:gd name="T0" fmla="*/ 37 w 39"/>
                <a:gd name="T1" fmla="*/ 2 h 23"/>
                <a:gd name="T2" fmla="*/ 34 w 39"/>
                <a:gd name="T3" fmla="*/ 0 h 23"/>
                <a:gd name="T4" fmla="*/ 0 w 39"/>
                <a:gd name="T5" fmla="*/ 16 h 23"/>
                <a:gd name="T6" fmla="*/ 4 w 39"/>
                <a:gd name="T7" fmla="*/ 22 h 23"/>
                <a:gd name="T8" fmla="*/ 38 w 39"/>
                <a:gd name="T9" fmla="*/ 5 h 23"/>
                <a:gd name="T10" fmla="*/ 37 w 39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lnTo>
                    <a:pt x="34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8" y="5"/>
                  </a:lnTo>
                  <a:lnTo>
                    <a:pt x="37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6" name="Line 248"/>
            <p:cNvSpPr>
              <a:spLocks noChangeShapeType="1"/>
            </p:cNvSpPr>
            <p:nvPr/>
          </p:nvSpPr>
          <p:spPr bwMode="auto">
            <a:xfrm flipH="1" flipV="1">
              <a:off x="2355" y="3372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7" name="Freeform 249"/>
            <p:cNvSpPr>
              <a:spLocks/>
            </p:cNvSpPr>
            <p:nvPr/>
          </p:nvSpPr>
          <p:spPr bwMode="auto">
            <a:xfrm>
              <a:off x="2355" y="3372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8" name="Freeform 250"/>
            <p:cNvSpPr>
              <a:spLocks/>
            </p:cNvSpPr>
            <p:nvPr/>
          </p:nvSpPr>
          <p:spPr bwMode="auto">
            <a:xfrm>
              <a:off x="2348" y="337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59" name="Freeform 251"/>
            <p:cNvSpPr>
              <a:spLocks/>
            </p:cNvSpPr>
            <p:nvPr/>
          </p:nvSpPr>
          <p:spPr bwMode="auto">
            <a:xfrm>
              <a:off x="2355" y="3351"/>
              <a:ext cx="37" cy="23"/>
            </a:xfrm>
            <a:custGeom>
              <a:avLst/>
              <a:gdLst>
                <a:gd name="T0" fmla="*/ 35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5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5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5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0" name="Line 252"/>
            <p:cNvSpPr>
              <a:spLocks noChangeShapeType="1"/>
            </p:cNvSpPr>
            <p:nvPr/>
          </p:nvSpPr>
          <p:spPr bwMode="auto">
            <a:xfrm flipH="1" flipV="1">
              <a:off x="3647" y="3222"/>
              <a:ext cx="188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1" name="Freeform 253"/>
            <p:cNvSpPr>
              <a:spLocks/>
            </p:cNvSpPr>
            <p:nvPr/>
          </p:nvSpPr>
          <p:spPr bwMode="auto">
            <a:xfrm>
              <a:off x="3647" y="3223"/>
              <a:ext cx="38" cy="23"/>
            </a:xfrm>
            <a:custGeom>
              <a:avLst/>
              <a:gdLst>
                <a:gd name="T0" fmla="*/ 1 w 38"/>
                <a:gd name="T1" fmla="*/ 0 h 23"/>
                <a:gd name="T2" fmla="*/ 0 w 38"/>
                <a:gd name="T3" fmla="*/ 6 h 23"/>
                <a:gd name="T4" fmla="*/ 32 w 38"/>
                <a:gd name="T5" fmla="*/ 22 h 23"/>
                <a:gd name="T6" fmla="*/ 37 w 38"/>
                <a:gd name="T7" fmla="*/ 17 h 23"/>
                <a:gd name="T8" fmla="*/ 5 w 38"/>
                <a:gd name="T9" fmla="*/ 0 h 23"/>
                <a:gd name="T10" fmla="*/ 5 w 38"/>
                <a:gd name="T11" fmla="*/ 6 h 23"/>
                <a:gd name="T12" fmla="*/ 1 w 3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3">
                  <a:moveTo>
                    <a:pt x="1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7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2" name="Freeform 254"/>
            <p:cNvSpPr>
              <a:spLocks/>
            </p:cNvSpPr>
            <p:nvPr/>
          </p:nvSpPr>
          <p:spPr bwMode="auto">
            <a:xfrm>
              <a:off x="3640" y="3223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3" name="Freeform 255"/>
            <p:cNvSpPr>
              <a:spLocks/>
            </p:cNvSpPr>
            <p:nvPr/>
          </p:nvSpPr>
          <p:spPr bwMode="auto">
            <a:xfrm>
              <a:off x="3648" y="3202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5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5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4" name="Freeform 256"/>
            <p:cNvSpPr>
              <a:spLocks/>
            </p:cNvSpPr>
            <p:nvPr/>
          </p:nvSpPr>
          <p:spPr bwMode="auto">
            <a:xfrm>
              <a:off x="5200" y="3378"/>
              <a:ext cx="92" cy="184"/>
            </a:xfrm>
            <a:custGeom>
              <a:avLst/>
              <a:gdLst>
                <a:gd name="T0" fmla="*/ 5 w 92"/>
                <a:gd name="T1" fmla="*/ 183 h 184"/>
                <a:gd name="T2" fmla="*/ 5 w 92"/>
                <a:gd name="T3" fmla="*/ 183 h 184"/>
                <a:gd name="T4" fmla="*/ 27 w 92"/>
                <a:gd name="T5" fmla="*/ 181 h 184"/>
                <a:gd name="T6" fmla="*/ 45 w 92"/>
                <a:gd name="T7" fmla="*/ 174 h 184"/>
                <a:gd name="T8" fmla="*/ 61 w 92"/>
                <a:gd name="T9" fmla="*/ 165 h 184"/>
                <a:gd name="T10" fmla="*/ 73 w 92"/>
                <a:gd name="T11" fmla="*/ 153 h 184"/>
                <a:gd name="T12" fmla="*/ 81 w 92"/>
                <a:gd name="T13" fmla="*/ 139 h 184"/>
                <a:gd name="T14" fmla="*/ 87 w 92"/>
                <a:gd name="T15" fmla="*/ 123 h 184"/>
                <a:gd name="T16" fmla="*/ 90 w 92"/>
                <a:gd name="T17" fmla="*/ 107 h 184"/>
                <a:gd name="T18" fmla="*/ 91 w 92"/>
                <a:gd name="T19" fmla="*/ 90 h 184"/>
                <a:gd name="T20" fmla="*/ 87 w 92"/>
                <a:gd name="T21" fmla="*/ 73 h 184"/>
                <a:gd name="T22" fmla="*/ 83 w 92"/>
                <a:gd name="T23" fmla="*/ 57 h 184"/>
                <a:gd name="T24" fmla="*/ 74 w 92"/>
                <a:gd name="T25" fmla="*/ 41 h 184"/>
                <a:gd name="T26" fmla="*/ 64 w 92"/>
                <a:gd name="T27" fmla="*/ 27 h 184"/>
                <a:gd name="T28" fmla="*/ 51 w 92"/>
                <a:gd name="T29" fmla="*/ 16 h 184"/>
                <a:gd name="T30" fmla="*/ 36 w 92"/>
                <a:gd name="T31" fmla="*/ 7 h 184"/>
                <a:gd name="T32" fmla="*/ 19 w 92"/>
                <a:gd name="T33" fmla="*/ 1 h 184"/>
                <a:gd name="T34" fmla="*/ 0 w 92"/>
                <a:gd name="T3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84">
                  <a:moveTo>
                    <a:pt x="5" y="183"/>
                  </a:moveTo>
                  <a:lnTo>
                    <a:pt x="5" y="183"/>
                  </a:lnTo>
                  <a:lnTo>
                    <a:pt x="27" y="181"/>
                  </a:lnTo>
                  <a:lnTo>
                    <a:pt x="45" y="174"/>
                  </a:lnTo>
                  <a:lnTo>
                    <a:pt x="61" y="165"/>
                  </a:lnTo>
                  <a:lnTo>
                    <a:pt x="73" y="153"/>
                  </a:lnTo>
                  <a:lnTo>
                    <a:pt x="81" y="139"/>
                  </a:lnTo>
                  <a:lnTo>
                    <a:pt x="87" y="123"/>
                  </a:lnTo>
                  <a:lnTo>
                    <a:pt x="90" y="107"/>
                  </a:lnTo>
                  <a:lnTo>
                    <a:pt x="91" y="90"/>
                  </a:lnTo>
                  <a:lnTo>
                    <a:pt x="87" y="73"/>
                  </a:lnTo>
                  <a:lnTo>
                    <a:pt x="83" y="57"/>
                  </a:lnTo>
                  <a:lnTo>
                    <a:pt x="74" y="41"/>
                  </a:lnTo>
                  <a:lnTo>
                    <a:pt x="64" y="27"/>
                  </a:lnTo>
                  <a:lnTo>
                    <a:pt x="51" y="16"/>
                  </a:lnTo>
                  <a:lnTo>
                    <a:pt x="36" y="7"/>
                  </a:lnTo>
                  <a:lnTo>
                    <a:pt x="19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5" name="Freeform 257"/>
            <p:cNvSpPr>
              <a:spLocks/>
            </p:cNvSpPr>
            <p:nvPr/>
          </p:nvSpPr>
          <p:spPr bwMode="auto">
            <a:xfrm>
              <a:off x="5198" y="3374"/>
              <a:ext cx="39" cy="22"/>
            </a:xfrm>
            <a:custGeom>
              <a:avLst/>
              <a:gdLst>
                <a:gd name="T0" fmla="*/ 0 w 39"/>
                <a:gd name="T1" fmla="*/ 0 h 22"/>
                <a:gd name="T2" fmla="*/ 0 w 39"/>
                <a:gd name="T3" fmla="*/ 5 h 22"/>
                <a:gd name="T4" fmla="*/ 33 w 39"/>
                <a:gd name="T5" fmla="*/ 21 h 22"/>
                <a:gd name="T6" fmla="*/ 38 w 39"/>
                <a:gd name="T7" fmla="*/ 16 h 22"/>
                <a:gd name="T8" fmla="*/ 4 w 39"/>
                <a:gd name="T9" fmla="*/ 0 h 22"/>
                <a:gd name="T10" fmla="*/ 4 w 39"/>
                <a:gd name="T11" fmla="*/ 5 h 22"/>
                <a:gd name="T12" fmla="*/ 0 w 3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2">
                  <a:moveTo>
                    <a:pt x="0" y="0"/>
                  </a:moveTo>
                  <a:lnTo>
                    <a:pt x="0" y="5"/>
                  </a:lnTo>
                  <a:lnTo>
                    <a:pt x="33" y="21"/>
                  </a:lnTo>
                  <a:lnTo>
                    <a:pt x="38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6" name="Freeform 258"/>
            <p:cNvSpPr>
              <a:spLocks/>
            </p:cNvSpPr>
            <p:nvPr/>
          </p:nvSpPr>
          <p:spPr bwMode="auto">
            <a:xfrm>
              <a:off x="5191" y="3374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7" name="Freeform 259"/>
            <p:cNvSpPr>
              <a:spLocks/>
            </p:cNvSpPr>
            <p:nvPr/>
          </p:nvSpPr>
          <p:spPr bwMode="auto">
            <a:xfrm>
              <a:off x="5198" y="3352"/>
              <a:ext cx="37" cy="24"/>
            </a:xfrm>
            <a:custGeom>
              <a:avLst/>
              <a:gdLst>
                <a:gd name="T0" fmla="*/ 34 w 37"/>
                <a:gd name="T1" fmla="*/ 2 h 24"/>
                <a:gd name="T2" fmla="*/ 31 w 37"/>
                <a:gd name="T3" fmla="*/ 0 h 24"/>
                <a:gd name="T4" fmla="*/ 0 w 37"/>
                <a:gd name="T5" fmla="*/ 17 h 24"/>
                <a:gd name="T6" fmla="*/ 4 w 37"/>
                <a:gd name="T7" fmla="*/ 23 h 24"/>
                <a:gd name="T8" fmla="*/ 36 w 37"/>
                <a:gd name="T9" fmla="*/ 6 h 24"/>
                <a:gd name="T10" fmla="*/ 34 w 37"/>
                <a:gd name="T1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4">
                  <a:moveTo>
                    <a:pt x="34" y="2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8" name="Freeform 260"/>
            <p:cNvSpPr>
              <a:spLocks/>
            </p:cNvSpPr>
            <p:nvPr/>
          </p:nvSpPr>
          <p:spPr bwMode="auto">
            <a:xfrm>
              <a:off x="5200" y="3226"/>
              <a:ext cx="155" cy="216"/>
            </a:xfrm>
            <a:custGeom>
              <a:avLst/>
              <a:gdLst>
                <a:gd name="T0" fmla="*/ 152 w 155"/>
                <a:gd name="T1" fmla="*/ 215 h 216"/>
                <a:gd name="T2" fmla="*/ 152 w 155"/>
                <a:gd name="T3" fmla="*/ 215 h 216"/>
                <a:gd name="T4" fmla="*/ 153 w 155"/>
                <a:gd name="T5" fmla="*/ 195 h 216"/>
                <a:gd name="T6" fmla="*/ 154 w 155"/>
                <a:gd name="T7" fmla="*/ 174 h 216"/>
                <a:gd name="T8" fmla="*/ 154 w 155"/>
                <a:gd name="T9" fmla="*/ 155 h 216"/>
                <a:gd name="T10" fmla="*/ 153 w 155"/>
                <a:gd name="T11" fmla="*/ 136 h 216"/>
                <a:gd name="T12" fmla="*/ 150 w 155"/>
                <a:gd name="T13" fmla="*/ 117 h 216"/>
                <a:gd name="T14" fmla="*/ 147 w 155"/>
                <a:gd name="T15" fmla="*/ 99 h 216"/>
                <a:gd name="T16" fmla="*/ 141 w 155"/>
                <a:gd name="T17" fmla="*/ 83 h 216"/>
                <a:gd name="T18" fmla="*/ 133 w 155"/>
                <a:gd name="T19" fmla="*/ 68 h 216"/>
                <a:gd name="T20" fmla="*/ 125 w 155"/>
                <a:gd name="T21" fmla="*/ 53 h 216"/>
                <a:gd name="T22" fmla="*/ 114 w 155"/>
                <a:gd name="T23" fmla="*/ 41 h 216"/>
                <a:gd name="T24" fmla="*/ 101 w 155"/>
                <a:gd name="T25" fmla="*/ 29 h 216"/>
                <a:gd name="T26" fmla="*/ 86 w 155"/>
                <a:gd name="T27" fmla="*/ 20 h 216"/>
                <a:gd name="T28" fmla="*/ 68 w 155"/>
                <a:gd name="T29" fmla="*/ 11 h 216"/>
                <a:gd name="T30" fmla="*/ 47 w 155"/>
                <a:gd name="T31" fmla="*/ 6 h 216"/>
                <a:gd name="T32" fmla="*/ 25 w 155"/>
                <a:gd name="T33" fmla="*/ 2 h 216"/>
                <a:gd name="T34" fmla="*/ 0 w 155"/>
                <a:gd name="T3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16">
                  <a:moveTo>
                    <a:pt x="152" y="215"/>
                  </a:moveTo>
                  <a:lnTo>
                    <a:pt x="152" y="215"/>
                  </a:lnTo>
                  <a:lnTo>
                    <a:pt x="153" y="195"/>
                  </a:lnTo>
                  <a:lnTo>
                    <a:pt x="154" y="174"/>
                  </a:lnTo>
                  <a:lnTo>
                    <a:pt x="154" y="155"/>
                  </a:lnTo>
                  <a:lnTo>
                    <a:pt x="153" y="136"/>
                  </a:lnTo>
                  <a:lnTo>
                    <a:pt x="150" y="117"/>
                  </a:lnTo>
                  <a:lnTo>
                    <a:pt x="147" y="99"/>
                  </a:lnTo>
                  <a:lnTo>
                    <a:pt x="141" y="83"/>
                  </a:lnTo>
                  <a:lnTo>
                    <a:pt x="133" y="68"/>
                  </a:lnTo>
                  <a:lnTo>
                    <a:pt x="125" y="53"/>
                  </a:lnTo>
                  <a:lnTo>
                    <a:pt x="114" y="41"/>
                  </a:lnTo>
                  <a:lnTo>
                    <a:pt x="101" y="29"/>
                  </a:lnTo>
                  <a:lnTo>
                    <a:pt x="86" y="20"/>
                  </a:lnTo>
                  <a:lnTo>
                    <a:pt x="68" y="11"/>
                  </a:lnTo>
                  <a:lnTo>
                    <a:pt x="47" y="6"/>
                  </a:lnTo>
                  <a:lnTo>
                    <a:pt x="25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69" name="Freeform 261"/>
            <p:cNvSpPr>
              <a:spLocks/>
            </p:cNvSpPr>
            <p:nvPr/>
          </p:nvSpPr>
          <p:spPr bwMode="auto">
            <a:xfrm>
              <a:off x="5197" y="3223"/>
              <a:ext cx="37" cy="23"/>
            </a:xfrm>
            <a:custGeom>
              <a:avLst/>
              <a:gdLst>
                <a:gd name="T0" fmla="*/ 1 w 37"/>
                <a:gd name="T1" fmla="*/ 0 h 23"/>
                <a:gd name="T2" fmla="*/ 0 w 37"/>
                <a:gd name="T3" fmla="*/ 6 h 23"/>
                <a:gd name="T4" fmla="*/ 32 w 37"/>
                <a:gd name="T5" fmla="*/ 22 h 23"/>
                <a:gd name="T6" fmla="*/ 36 w 37"/>
                <a:gd name="T7" fmla="*/ 17 h 23"/>
                <a:gd name="T8" fmla="*/ 5 w 37"/>
                <a:gd name="T9" fmla="*/ 0 h 23"/>
                <a:gd name="T10" fmla="*/ 5 w 37"/>
                <a:gd name="T11" fmla="*/ 6 h 23"/>
                <a:gd name="T12" fmla="*/ 1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1" y="0"/>
                  </a:moveTo>
                  <a:lnTo>
                    <a:pt x="0" y="6"/>
                  </a:lnTo>
                  <a:lnTo>
                    <a:pt x="32" y="22"/>
                  </a:lnTo>
                  <a:lnTo>
                    <a:pt x="36" y="17"/>
                  </a:lnTo>
                  <a:lnTo>
                    <a:pt x="5" y="0"/>
                  </a:lnTo>
                  <a:lnTo>
                    <a:pt x="5" y="6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0" name="Freeform 262"/>
            <p:cNvSpPr>
              <a:spLocks/>
            </p:cNvSpPr>
            <p:nvPr/>
          </p:nvSpPr>
          <p:spPr bwMode="auto">
            <a:xfrm>
              <a:off x="5191" y="322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1" name="Freeform 263"/>
            <p:cNvSpPr>
              <a:spLocks/>
            </p:cNvSpPr>
            <p:nvPr/>
          </p:nvSpPr>
          <p:spPr bwMode="auto">
            <a:xfrm>
              <a:off x="5198" y="3202"/>
              <a:ext cx="37" cy="23"/>
            </a:xfrm>
            <a:custGeom>
              <a:avLst/>
              <a:gdLst>
                <a:gd name="T0" fmla="*/ 34 w 37"/>
                <a:gd name="T1" fmla="*/ 2 h 23"/>
                <a:gd name="T2" fmla="*/ 32 w 37"/>
                <a:gd name="T3" fmla="*/ 0 h 23"/>
                <a:gd name="T4" fmla="*/ 0 w 37"/>
                <a:gd name="T5" fmla="*/ 16 h 23"/>
                <a:gd name="T6" fmla="*/ 4 w 37"/>
                <a:gd name="T7" fmla="*/ 22 h 23"/>
                <a:gd name="T8" fmla="*/ 36 w 37"/>
                <a:gd name="T9" fmla="*/ 6 h 23"/>
                <a:gd name="T10" fmla="*/ 34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34" y="2"/>
                  </a:moveTo>
                  <a:lnTo>
                    <a:pt x="32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6" y="6"/>
                  </a:lnTo>
                  <a:lnTo>
                    <a:pt x="34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2" name="Line 264"/>
            <p:cNvSpPr>
              <a:spLocks noChangeShapeType="1"/>
            </p:cNvSpPr>
            <p:nvPr/>
          </p:nvSpPr>
          <p:spPr bwMode="auto">
            <a:xfrm flipH="1">
              <a:off x="1921" y="3228"/>
              <a:ext cx="18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3" name="Freeform 265"/>
            <p:cNvSpPr>
              <a:spLocks/>
            </p:cNvSpPr>
            <p:nvPr/>
          </p:nvSpPr>
          <p:spPr bwMode="auto">
            <a:xfrm>
              <a:off x="1923" y="3224"/>
              <a:ext cx="35" cy="23"/>
            </a:xfrm>
            <a:custGeom>
              <a:avLst/>
              <a:gdLst>
                <a:gd name="T0" fmla="*/ 0 w 35"/>
                <a:gd name="T1" fmla="*/ 0 h 23"/>
                <a:gd name="T2" fmla="*/ 0 w 35"/>
                <a:gd name="T3" fmla="*/ 6 h 23"/>
                <a:gd name="T4" fmla="*/ 30 w 35"/>
                <a:gd name="T5" fmla="*/ 22 h 23"/>
                <a:gd name="T6" fmla="*/ 34 w 35"/>
                <a:gd name="T7" fmla="*/ 17 h 23"/>
                <a:gd name="T8" fmla="*/ 4 w 35"/>
                <a:gd name="T9" fmla="*/ 0 h 23"/>
                <a:gd name="T10" fmla="*/ 4 w 35"/>
                <a:gd name="T11" fmla="*/ 6 h 23"/>
                <a:gd name="T12" fmla="*/ 0 w 3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0"/>
                  </a:moveTo>
                  <a:lnTo>
                    <a:pt x="0" y="6"/>
                  </a:lnTo>
                  <a:lnTo>
                    <a:pt x="30" y="22"/>
                  </a:lnTo>
                  <a:lnTo>
                    <a:pt x="34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4" name="Freeform 266"/>
            <p:cNvSpPr>
              <a:spLocks/>
            </p:cNvSpPr>
            <p:nvPr/>
          </p:nvSpPr>
          <p:spPr bwMode="auto">
            <a:xfrm>
              <a:off x="1914" y="322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5" name="Freeform 267"/>
            <p:cNvSpPr>
              <a:spLocks/>
            </p:cNvSpPr>
            <p:nvPr/>
          </p:nvSpPr>
          <p:spPr bwMode="auto">
            <a:xfrm>
              <a:off x="1923" y="3203"/>
              <a:ext cx="35" cy="23"/>
            </a:xfrm>
            <a:custGeom>
              <a:avLst/>
              <a:gdLst>
                <a:gd name="T0" fmla="*/ 33 w 35"/>
                <a:gd name="T1" fmla="*/ 2 h 23"/>
                <a:gd name="T2" fmla="*/ 30 w 35"/>
                <a:gd name="T3" fmla="*/ 0 h 23"/>
                <a:gd name="T4" fmla="*/ 0 w 35"/>
                <a:gd name="T5" fmla="*/ 16 h 23"/>
                <a:gd name="T6" fmla="*/ 4 w 35"/>
                <a:gd name="T7" fmla="*/ 22 h 23"/>
                <a:gd name="T8" fmla="*/ 34 w 35"/>
                <a:gd name="T9" fmla="*/ 5 h 23"/>
                <a:gd name="T10" fmla="*/ 33 w 3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4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6" name="Line 268"/>
            <p:cNvSpPr>
              <a:spLocks noChangeShapeType="1"/>
            </p:cNvSpPr>
            <p:nvPr/>
          </p:nvSpPr>
          <p:spPr bwMode="auto">
            <a:xfrm flipH="1" flipV="1">
              <a:off x="3073" y="3077"/>
              <a:ext cx="187" cy="9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7" name="Freeform 269"/>
            <p:cNvSpPr>
              <a:spLocks/>
            </p:cNvSpPr>
            <p:nvPr/>
          </p:nvSpPr>
          <p:spPr bwMode="auto">
            <a:xfrm>
              <a:off x="3075" y="3078"/>
              <a:ext cx="36" cy="22"/>
            </a:xfrm>
            <a:custGeom>
              <a:avLst/>
              <a:gdLst>
                <a:gd name="T0" fmla="*/ 0 w 36"/>
                <a:gd name="T1" fmla="*/ 0 h 22"/>
                <a:gd name="T2" fmla="*/ 0 w 36"/>
                <a:gd name="T3" fmla="*/ 5 h 22"/>
                <a:gd name="T4" fmla="*/ 30 w 36"/>
                <a:gd name="T5" fmla="*/ 21 h 22"/>
                <a:gd name="T6" fmla="*/ 35 w 36"/>
                <a:gd name="T7" fmla="*/ 16 h 22"/>
                <a:gd name="T8" fmla="*/ 4 w 36"/>
                <a:gd name="T9" fmla="*/ 0 h 22"/>
                <a:gd name="T10" fmla="*/ 4 w 36"/>
                <a:gd name="T11" fmla="*/ 5 h 22"/>
                <a:gd name="T12" fmla="*/ 0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0" y="0"/>
                  </a:moveTo>
                  <a:lnTo>
                    <a:pt x="0" y="5"/>
                  </a:lnTo>
                  <a:lnTo>
                    <a:pt x="30" y="21"/>
                  </a:lnTo>
                  <a:lnTo>
                    <a:pt x="35" y="16"/>
                  </a:lnTo>
                  <a:lnTo>
                    <a:pt x="4" y="0"/>
                  </a:lnTo>
                  <a:lnTo>
                    <a:pt x="4" y="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8" name="Freeform 270"/>
            <p:cNvSpPr>
              <a:spLocks/>
            </p:cNvSpPr>
            <p:nvPr/>
          </p:nvSpPr>
          <p:spPr bwMode="auto">
            <a:xfrm>
              <a:off x="3068" y="3078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79" name="Freeform 271"/>
            <p:cNvSpPr>
              <a:spLocks/>
            </p:cNvSpPr>
            <p:nvPr/>
          </p:nvSpPr>
          <p:spPr bwMode="auto">
            <a:xfrm>
              <a:off x="3075" y="3056"/>
              <a:ext cx="37" cy="24"/>
            </a:xfrm>
            <a:custGeom>
              <a:avLst/>
              <a:gdLst>
                <a:gd name="T0" fmla="*/ 33 w 37"/>
                <a:gd name="T1" fmla="*/ 3 h 24"/>
                <a:gd name="T2" fmla="*/ 31 w 37"/>
                <a:gd name="T3" fmla="*/ 0 h 24"/>
                <a:gd name="T4" fmla="*/ 0 w 37"/>
                <a:gd name="T5" fmla="*/ 17 h 24"/>
                <a:gd name="T6" fmla="*/ 4 w 37"/>
                <a:gd name="T7" fmla="*/ 23 h 24"/>
                <a:gd name="T8" fmla="*/ 36 w 37"/>
                <a:gd name="T9" fmla="*/ 6 h 24"/>
                <a:gd name="T10" fmla="*/ 33 w 37"/>
                <a:gd name="T11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4">
                  <a:moveTo>
                    <a:pt x="33" y="3"/>
                  </a:moveTo>
                  <a:lnTo>
                    <a:pt x="3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36" y="6"/>
                  </a:lnTo>
                  <a:lnTo>
                    <a:pt x="33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0" name="Line 272"/>
            <p:cNvSpPr>
              <a:spLocks noChangeShapeType="1"/>
            </p:cNvSpPr>
            <p:nvPr/>
          </p:nvSpPr>
          <p:spPr bwMode="auto">
            <a:xfrm flipH="1">
              <a:off x="4281" y="3378"/>
              <a:ext cx="185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1" name="Freeform 273"/>
            <p:cNvSpPr>
              <a:spLocks/>
            </p:cNvSpPr>
            <p:nvPr/>
          </p:nvSpPr>
          <p:spPr bwMode="auto">
            <a:xfrm>
              <a:off x="4282" y="3374"/>
              <a:ext cx="35" cy="23"/>
            </a:xfrm>
            <a:custGeom>
              <a:avLst/>
              <a:gdLst>
                <a:gd name="T0" fmla="*/ 0 w 35"/>
                <a:gd name="T1" fmla="*/ 0 h 23"/>
                <a:gd name="T2" fmla="*/ 0 w 35"/>
                <a:gd name="T3" fmla="*/ 6 h 23"/>
                <a:gd name="T4" fmla="*/ 30 w 35"/>
                <a:gd name="T5" fmla="*/ 22 h 23"/>
                <a:gd name="T6" fmla="*/ 34 w 35"/>
                <a:gd name="T7" fmla="*/ 17 h 23"/>
                <a:gd name="T8" fmla="*/ 4 w 35"/>
                <a:gd name="T9" fmla="*/ 0 h 23"/>
                <a:gd name="T10" fmla="*/ 4 w 35"/>
                <a:gd name="T11" fmla="*/ 6 h 23"/>
                <a:gd name="T12" fmla="*/ 0 w 3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0"/>
                  </a:moveTo>
                  <a:lnTo>
                    <a:pt x="0" y="6"/>
                  </a:lnTo>
                  <a:lnTo>
                    <a:pt x="30" y="22"/>
                  </a:lnTo>
                  <a:lnTo>
                    <a:pt x="34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2" name="Freeform 274"/>
            <p:cNvSpPr>
              <a:spLocks/>
            </p:cNvSpPr>
            <p:nvPr/>
          </p:nvSpPr>
          <p:spPr bwMode="auto">
            <a:xfrm>
              <a:off x="4274" y="3374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3" name="Freeform 275"/>
            <p:cNvSpPr>
              <a:spLocks/>
            </p:cNvSpPr>
            <p:nvPr/>
          </p:nvSpPr>
          <p:spPr bwMode="auto">
            <a:xfrm>
              <a:off x="4282" y="3353"/>
              <a:ext cx="35" cy="23"/>
            </a:xfrm>
            <a:custGeom>
              <a:avLst/>
              <a:gdLst>
                <a:gd name="T0" fmla="*/ 33 w 35"/>
                <a:gd name="T1" fmla="*/ 2 h 23"/>
                <a:gd name="T2" fmla="*/ 30 w 35"/>
                <a:gd name="T3" fmla="*/ 0 h 23"/>
                <a:gd name="T4" fmla="*/ 0 w 35"/>
                <a:gd name="T5" fmla="*/ 16 h 23"/>
                <a:gd name="T6" fmla="*/ 4 w 35"/>
                <a:gd name="T7" fmla="*/ 22 h 23"/>
                <a:gd name="T8" fmla="*/ 34 w 35"/>
                <a:gd name="T9" fmla="*/ 5 h 23"/>
                <a:gd name="T10" fmla="*/ 33 w 3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33" y="2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4" y="5"/>
                  </a:lnTo>
                  <a:lnTo>
                    <a:pt x="33" y="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4" name="Freeform 276"/>
            <p:cNvSpPr>
              <a:spLocks/>
            </p:cNvSpPr>
            <p:nvPr/>
          </p:nvSpPr>
          <p:spPr bwMode="auto">
            <a:xfrm>
              <a:off x="5200" y="3079"/>
              <a:ext cx="143" cy="74"/>
            </a:xfrm>
            <a:custGeom>
              <a:avLst/>
              <a:gdLst>
                <a:gd name="T0" fmla="*/ 142 w 143"/>
                <a:gd name="T1" fmla="*/ 73 h 74"/>
                <a:gd name="T2" fmla="*/ 142 w 143"/>
                <a:gd name="T3" fmla="*/ 73 h 74"/>
                <a:gd name="T4" fmla="*/ 134 w 143"/>
                <a:gd name="T5" fmla="*/ 59 h 74"/>
                <a:gd name="T6" fmla="*/ 125 w 143"/>
                <a:gd name="T7" fmla="*/ 47 h 74"/>
                <a:gd name="T8" fmla="*/ 117 w 143"/>
                <a:gd name="T9" fmla="*/ 35 h 74"/>
                <a:gd name="T10" fmla="*/ 109 w 143"/>
                <a:gd name="T11" fmla="*/ 26 h 74"/>
                <a:gd name="T12" fmla="*/ 101 w 143"/>
                <a:gd name="T13" fmla="*/ 19 h 74"/>
                <a:gd name="T14" fmla="*/ 93 w 143"/>
                <a:gd name="T15" fmla="*/ 14 h 74"/>
                <a:gd name="T16" fmla="*/ 85 w 143"/>
                <a:gd name="T17" fmla="*/ 9 h 74"/>
                <a:gd name="T18" fmla="*/ 78 w 143"/>
                <a:gd name="T19" fmla="*/ 6 h 74"/>
                <a:gd name="T20" fmla="*/ 69 w 143"/>
                <a:gd name="T21" fmla="*/ 3 h 74"/>
                <a:gd name="T22" fmla="*/ 61 w 143"/>
                <a:gd name="T23" fmla="*/ 1 h 74"/>
                <a:gd name="T24" fmla="*/ 52 w 143"/>
                <a:gd name="T25" fmla="*/ 0 h 74"/>
                <a:gd name="T26" fmla="*/ 42 w 143"/>
                <a:gd name="T27" fmla="*/ 0 h 74"/>
                <a:gd name="T28" fmla="*/ 33 w 143"/>
                <a:gd name="T29" fmla="*/ 0 h 74"/>
                <a:gd name="T30" fmla="*/ 23 w 143"/>
                <a:gd name="T31" fmla="*/ 0 h 74"/>
                <a:gd name="T32" fmla="*/ 12 w 143"/>
                <a:gd name="T33" fmla="*/ 0 h 74"/>
                <a:gd name="T34" fmla="*/ 0 w 143"/>
                <a:gd name="T3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74">
                  <a:moveTo>
                    <a:pt x="142" y="73"/>
                  </a:moveTo>
                  <a:lnTo>
                    <a:pt x="142" y="73"/>
                  </a:lnTo>
                  <a:lnTo>
                    <a:pt x="134" y="59"/>
                  </a:lnTo>
                  <a:lnTo>
                    <a:pt x="125" y="47"/>
                  </a:lnTo>
                  <a:lnTo>
                    <a:pt x="117" y="35"/>
                  </a:lnTo>
                  <a:lnTo>
                    <a:pt x="109" y="26"/>
                  </a:lnTo>
                  <a:lnTo>
                    <a:pt x="101" y="19"/>
                  </a:lnTo>
                  <a:lnTo>
                    <a:pt x="93" y="14"/>
                  </a:lnTo>
                  <a:lnTo>
                    <a:pt x="85" y="9"/>
                  </a:lnTo>
                  <a:lnTo>
                    <a:pt x="78" y="6"/>
                  </a:lnTo>
                  <a:lnTo>
                    <a:pt x="69" y="3"/>
                  </a:lnTo>
                  <a:lnTo>
                    <a:pt x="61" y="1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5" name="Freeform 277"/>
            <p:cNvSpPr>
              <a:spLocks/>
            </p:cNvSpPr>
            <p:nvPr/>
          </p:nvSpPr>
          <p:spPr bwMode="auto">
            <a:xfrm>
              <a:off x="5198" y="3075"/>
              <a:ext cx="37" cy="23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6 h 23"/>
                <a:gd name="T4" fmla="*/ 31 w 37"/>
                <a:gd name="T5" fmla="*/ 22 h 23"/>
                <a:gd name="T6" fmla="*/ 36 w 37"/>
                <a:gd name="T7" fmla="*/ 17 h 23"/>
                <a:gd name="T8" fmla="*/ 4 w 37"/>
                <a:gd name="T9" fmla="*/ 0 h 23"/>
                <a:gd name="T10" fmla="*/ 4 w 37"/>
                <a:gd name="T11" fmla="*/ 6 h 23"/>
                <a:gd name="T12" fmla="*/ 0 w 3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lnTo>
                    <a:pt x="0" y="6"/>
                  </a:lnTo>
                  <a:lnTo>
                    <a:pt x="31" y="22"/>
                  </a:lnTo>
                  <a:lnTo>
                    <a:pt x="36" y="17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6" name="Freeform 278"/>
            <p:cNvSpPr>
              <a:spLocks/>
            </p:cNvSpPr>
            <p:nvPr/>
          </p:nvSpPr>
          <p:spPr bwMode="auto">
            <a:xfrm>
              <a:off x="5191" y="3075"/>
              <a:ext cx="2" cy="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7" name="Freeform 279"/>
            <p:cNvSpPr>
              <a:spLocks/>
            </p:cNvSpPr>
            <p:nvPr/>
          </p:nvSpPr>
          <p:spPr bwMode="auto">
            <a:xfrm>
              <a:off x="5198" y="3054"/>
              <a:ext cx="39" cy="23"/>
            </a:xfrm>
            <a:custGeom>
              <a:avLst/>
              <a:gdLst>
                <a:gd name="T0" fmla="*/ 35 w 39"/>
                <a:gd name="T1" fmla="*/ 3 h 23"/>
                <a:gd name="T2" fmla="*/ 33 w 39"/>
                <a:gd name="T3" fmla="*/ 0 h 23"/>
                <a:gd name="T4" fmla="*/ 0 w 39"/>
                <a:gd name="T5" fmla="*/ 16 h 23"/>
                <a:gd name="T6" fmla="*/ 4 w 39"/>
                <a:gd name="T7" fmla="*/ 22 h 23"/>
                <a:gd name="T8" fmla="*/ 38 w 39"/>
                <a:gd name="T9" fmla="*/ 6 h 23"/>
                <a:gd name="T10" fmla="*/ 35 w 39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3">
                  <a:moveTo>
                    <a:pt x="35" y="3"/>
                  </a:moveTo>
                  <a:lnTo>
                    <a:pt x="33" y="0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38" y="6"/>
                  </a:lnTo>
                  <a:lnTo>
                    <a:pt x="35" y="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8" name="Freeform 280"/>
            <p:cNvSpPr>
              <a:spLocks/>
            </p:cNvSpPr>
            <p:nvPr/>
          </p:nvSpPr>
          <p:spPr bwMode="auto">
            <a:xfrm>
              <a:off x="2093" y="935"/>
              <a:ext cx="2704" cy="623"/>
            </a:xfrm>
            <a:custGeom>
              <a:avLst/>
              <a:gdLst>
                <a:gd name="T0" fmla="*/ 2449 w 2704"/>
                <a:gd name="T1" fmla="*/ 0 h 623"/>
                <a:gd name="T2" fmla="*/ 2501 w 2704"/>
                <a:gd name="T3" fmla="*/ 6 h 623"/>
                <a:gd name="T4" fmla="*/ 2548 w 2704"/>
                <a:gd name="T5" fmla="*/ 24 h 623"/>
                <a:gd name="T6" fmla="*/ 2591 w 2704"/>
                <a:gd name="T7" fmla="*/ 53 h 623"/>
                <a:gd name="T8" fmla="*/ 2628 w 2704"/>
                <a:gd name="T9" fmla="*/ 91 h 623"/>
                <a:gd name="T10" fmla="*/ 2660 w 2704"/>
                <a:gd name="T11" fmla="*/ 138 h 623"/>
                <a:gd name="T12" fmla="*/ 2683 w 2704"/>
                <a:gd name="T13" fmla="*/ 190 h 623"/>
                <a:gd name="T14" fmla="*/ 2698 w 2704"/>
                <a:gd name="T15" fmla="*/ 249 h 623"/>
                <a:gd name="T16" fmla="*/ 2703 w 2704"/>
                <a:gd name="T17" fmla="*/ 311 h 623"/>
                <a:gd name="T18" fmla="*/ 2698 w 2704"/>
                <a:gd name="T19" fmla="*/ 374 h 623"/>
                <a:gd name="T20" fmla="*/ 2683 w 2704"/>
                <a:gd name="T21" fmla="*/ 433 h 623"/>
                <a:gd name="T22" fmla="*/ 2660 w 2704"/>
                <a:gd name="T23" fmla="*/ 485 h 623"/>
                <a:gd name="T24" fmla="*/ 2628 w 2704"/>
                <a:gd name="T25" fmla="*/ 531 h 623"/>
                <a:gd name="T26" fmla="*/ 2591 w 2704"/>
                <a:gd name="T27" fmla="*/ 569 h 623"/>
                <a:gd name="T28" fmla="*/ 2548 w 2704"/>
                <a:gd name="T29" fmla="*/ 598 h 623"/>
                <a:gd name="T30" fmla="*/ 2501 w 2704"/>
                <a:gd name="T31" fmla="*/ 616 h 623"/>
                <a:gd name="T32" fmla="*/ 2449 w 2704"/>
                <a:gd name="T33" fmla="*/ 622 h 623"/>
                <a:gd name="T34" fmla="*/ 228 w 2704"/>
                <a:gd name="T35" fmla="*/ 621 h 623"/>
                <a:gd name="T36" fmla="*/ 178 w 2704"/>
                <a:gd name="T37" fmla="*/ 609 h 623"/>
                <a:gd name="T38" fmla="*/ 133 w 2704"/>
                <a:gd name="T39" fmla="*/ 585 h 623"/>
                <a:gd name="T40" fmla="*/ 93 w 2704"/>
                <a:gd name="T41" fmla="*/ 551 h 623"/>
                <a:gd name="T42" fmla="*/ 58 w 2704"/>
                <a:gd name="T43" fmla="*/ 509 h 623"/>
                <a:gd name="T44" fmla="*/ 30 w 2704"/>
                <a:gd name="T45" fmla="*/ 459 h 623"/>
                <a:gd name="T46" fmla="*/ 11 w 2704"/>
                <a:gd name="T47" fmla="*/ 403 h 623"/>
                <a:gd name="T48" fmla="*/ 1 w 2704"/>
                <a:gd name="T49" fmla="*/ 343 h 623"/>
                <a:gd name="T50" fmla="*/ 1 w 2704"/>
                <a:gd name="T51" fmla="*/ 280 h 623"/>
                <a:gd name="T52" fmla="*/ 11 w 2704"/>
                <a:gd name="T53" fmla="*/ 219 h 623"/>
                <a:gd name="T54" fmla="*/ 30 w 2704"/>
                <a:gd name="T55" fmla="*/ 163 h 623"/>
                <a:gd name="T56" fmla="*/ 58 w 2704"/>
                <a:gd name="T57" fmla="*/ 113 h 623"/>
                <a:gd name="T58" fmla="*/ 93 w 2704"/>
                <a:gd name="T59" fmla="*/ 71 h 623"/>
                <a:gd name="T60" fmla="*/ 133 w 2704"/>
                <a:gd name="T61" fmla="*/ 37 h 623"/>
                <a:gd name="T62" fmla="*/ 178 w 2704"/>
                <a:gd name="T63" fmla="*/ 14 h 623"/>
                <a:gd name="T64" fmla="*/ 228 w 2704"/>
                <a:gd name="T65" fmla="*/ 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4" h="623">
                  <a:moveTo>
                    <a:pt x="253" y="0"/>
                  </a:moveTo>
                  <a:lnTo>
                    <a:pt x="2449" y="0"/>
                  </a:lnTo>
                  <a:lnTo>
                    <a:pt x="2474" y="2"/>
                  </a:lnTo>
                  <a:lnTo>
                    <a:pt x="2501" y="6"/>
                  </a:lnTo>
                  <a:lnTo>
                    <a:pt x="2525" y="14"/>
                  </a:lnTo>
                  <a:lnTo>
                    <a:pt x="2548" y="24"/>
                  </a:lnTo>
                  <a:lnTo>
                    <a:pt x="2569" y="37"/>
                  </a:lnTo>
                  <a:lnTo>
                    <a:pt x="2591" y="53"/>
                  </a:lnTo>
                  <a:lnTo>
                    <a:pt x="2610" y="71"/>
                  </a:lnTo>
                  <a:lnTo>
                    <a:pt x="2628" y="91"/>
                  </a:lnTo>
                  <a:lnTo>
                    <a:pt x="2645" y="113"/>
                  </a:lnTo>
                  <a:lnTo>
                    <a:pt x="2660" y="138"/>
                  </a:lnTo>
                  <a:lnTo>
                    <a:pt x="2673" y="163"/>
                  </a:lnTo>
                  <a:lnTo>
                    <a:pt x="2683" y="190"/>
                  </a:lnTo>
                  <a:lnTo>
                    <a:pt x="2692" y="219"/>
                  </a:lnTo>
                  <a:lnTo>
                    <a:pt x="2698" y="249"/>
                  </a:lnTo>
                  <a:lnTo>
                    <a:pt x="2702" y="280"/>
                  </a:lnTo>
                  <a:lnTo>
                    <a:pt x="2703" y="311"/>
                  </a:lnTo>
                  <a:lnTo>
                    <a:pt x="2702" y="343"/>
                  </a:lnTo>
                  <a:lnTo>
                    <a:pt x="2698" y="374"/>
                  </a:lnTo>
                  <a:lnTo>
                    <a:pt x="2692" y="403"/>
                  </a:lnTo>
                  <a:lnTo>
                    <a:pt x="2683" y="433"/>
                  </a:lnTo>
                  <a:lnTo>
                    <a:pt x="2673" y="459"/>
                  </a:lnTo>
                  <a:lnTo>
                    <a:pt x="2660" y="485"/>
                  </a:lnTo>
                  <a:lnTo>
                    <a:pt x="2645" y="509"/>
                  </a:lnTo>
                  <a:lnTo>
                    <a:pt x="2628" y="531"/>
                  </a:lnTo>
                  <a:lnTo>
                    <a:pt x="2610" y="551"/>
                  </a:lnTo>
                  <a:lnTo>
                    <a:pt x="2591" y="569"/>
                  </a:lnTo>
                  <a:lnTo>
                    <a:pt x="2569" y="585"/>
                  </a:lnTo>
                  <a:lnTo>
                    <a:pt x="2548" y="598"/>
                  </a:lnTo>
                  <a:lnTo>
                    <a:pt x="2525" y="609"/>
                  </a:lnTo>
                  <a:lnTo>
                    <a:pt x="2501" y="616"/>
                  </a:lnTo>
                  <a:lnTo>
                    <a:pt x="2474" y="621"/>
                  </a:lnTo>
                  <a:lnTo>
                    <a:pt x="2449" y="622"/>
                  </a:lnTo>
                  <a:lnTo>
                    <a:pt x="253" y="622"/>
                  </a:lnTo>
                  <a:lnTo>
                    <a:pt x="228" y="621"/>
                  </a:lnTo>
                  <a:lnTo>
                    <a:pt x="202" y="616"/>
                  </a:lnTo>
                  <a:lnTo>
                    <a:pt x="178" y="609"/>
                  </a:lnTo>
                  <a:lnTo>
                    <a:pt x="154" y="598"/>
                  </a:lnTo>
                  <a:lnTo>
                    <a:pt x="133" y="585"/>
                  </a:lnTo>
                  <a:lnTo>
                    <a:pt x="112" y="569"/>
                  </a:lnTo>
                  <a:lnTo>
                    <a:pt x="93" y="551"/>
                  </a:lnTo>
                  <a:lnTo>
                    <a:pt x="75" y="531"/>
                  </a:lnTo>
                  <a:lnTo>
                    <a:pt x="58" y="509"/>
                  </a:lnTo>
                  <a:lnTo>
                    <a:pt x="43" y="485"/>
                  </a:lnTo>
                  <a:lnTo>
                    <a:pt x="30" y="459"/>
                  </a:lnTo>
                  <a:lnTo>
                    <a:pt x="20" y="433"/>
                  </a:lnTo>
                  <a:lnTo>
                    <a:pt x="11" y="403"/>
                  </a:lnTo>
                  <a:lnTo>
                    <a:pt x="5" y="374"/>
                  </a:lnTo>
                  <a:lnTo>
                    <a:pt x="1" y="343"/>
                  </a:lnTo>
                  <a:lnTo>
                    <a:pt x="0" y="311"/>
                  </a:lnTo>
                  <a:lnTo>
                    <a:pt x="1" y="280"/>
                  </a:lnTo>
                  <a:lnTo>
                    <a:pt x="5" y="249"/>
                  </a:lnTo>
                  <a:lnTo>
                    <a:pt x="11" y="219"/>
                  </a:lnTo>
                  <a:lnTo>
                    <a:pt x="20" y="190"/>
                  </a:lnTo>
                  <a:lnTo>
                    <a:pt x="30" y="163"/>
                  </a:lnTo>
                  <a:lnTo>
                    <a:pt x="43" y="138"/>
                  </a:lnTo>
                  <a:lnTo>
                    <a:pt x="58" y="113"/>
                  </a:lnTo>
                  <a:lnTo>
                    <a:pt x="75" y="91"/>
                  </a:lnTo>
                  <a:lnTo>
                    <a:pt x="93" y="71"/>
                  </a:lnTo>
                  <a:lnTo>
                    <a:pt x="112" y="53"/>
                  </a:lnTo>
                  <a:lnTo>
                    <a:pt x="133" y="37"/>
                  </a:lnTo>
                  <a:lnTo>
                    <a:pt x="154" y="24"/>
                  </a:lnTo>
                  <a:lnTo>
                    <a:pt x="178" y="14"/>
                  </a:lnTo>
                  <a:lnTo>
                    <a:pt x="202" y="6"/>
                  </a:lnTo>
                  <a:lnTo>
                    <a:pt x="228" y="2"/>
                  </a:lnTo>
                  <a:lnTo>
                    <a:pt x="253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89" name="Freeform 281"/>
            <p:cNvSpPr>
              <a:spLocks/>
            </p:cNvSpPr>
            <p:nvPr/>
          </p:nvSpPr>
          <p:spPr bwMode="auto">
            <a:xfrm>
              <a:off x="5389" y="3054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10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9 h 74"/>
                <a:gd name="T20" fmla="*/ 10 w 56"/>
                <a:gd name="T21" fmla="*/ 39 h 74"/>
                <a:gd name="T22" fmla="*/ 10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9"/>
                  </a:lnTo>
                  <a:lnTo>
                    <a:pt x="10" y="39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0" name="Freeform 282"/>
            <p:cNvSpPr>
              <a:spLocks/>
            </p:cNvSpPr>
            <p:nvPr/>
          </p:nvSpPr>
          <p:spPr bwMode="auto">
            <a:xfrm>
              <a:off x="5465" y="3054"/>
              <a:ext cx="70" cy="75"/>
            </a:xfrm>
            <a:custGeom>
              <a:avLst/>
              <a:gdLst>
                <a:gd name="T0" fmla="*/ 0 w 70"/>
                <a:gd name="T1" fmla="*/ 34 h 75"/>
                <a:gd name="T2" fmla="*/ 1 w 70"/>
                <a:gd name="T3" fmla="*/ 25 h 75"/>
                <a:gd name="T4" fmla="*/ 3 w 70"/>
                <a:gd name="T5" fmla="*/ 19 h 75"/>
                <a:gd name="T6" fmla="*/ 7 w 70"/>
                <a:gd name="T7" fmla="*/ 12 h 75"/>
                <a:gd name="T8" fmla="*/ 11 w 70"/>
                <a:gd name="T9" fmla="*/ 7 h 75"/>
                <a:gd name="T10" fmla="*/ 17 w 70"/>
                <a:gd name="T11" fmla="*/ 4 h 75"/>
                <a:gd name="T12" fmla="*/ 23 w 70"/>
                <a:gd name="T13" fmla="*/ 1 h 75"/>
                <a:gd name="T14" fmla="*/ 30 w 70"/>
                <a:gd name="T15" fmla="*/ 0 h 75"/>
                <a:gd name="T16" fmla="*/ 39 w 70"/>
                <a:gd name="T17" fmla="*/ 0 h 75"/>
                <a:gd name="T18" fmla="*/ 48 w 70"/>
                <a:gd name="T19" fmla="*/ 2 h 75"/>
                <a:gd name="T20" fmla="*/ 56 w 70"/>
                <a:gd name="T21" fmla="*/ 7 h 75"/>
                <a:gd name="T22" fmla="*/ 62 w 70"/>
                <a:gd name="T23" fmla="*/ 14 h 75"/>
                <a:gd name="T24" fmla="*/ 66 w 70"/>
                <a:gd name="T25" fmla="*/ 20 h 75"/>
                <a:gd name="T26" fmla="*/ 67 w 70"/>
                <a:gd name="T27" fmla="*/ 24 h 75"/>
                <a:gd name="T28" fmla="*/ 68 w 70"/>
                <a:gd name="T29" fmla="*/ 30 h 75"/>
                <a:gd name="T30" fmla="*/ 69 w 70"/>
                <a:gd name="T31" fmla="*/ 36 h 75"/>
                <a:gd name="T32" fmla="*/ 69 w 70"/>
                <a:gd name="T33" fmla="*/ 40 h 75"/>
                <a:gd name="T34" fmla="*/ 68 w 70"/>
                <a:gd name="T35" fmla="*/ 46 h 75"/>
                <a:gd name="T36" fmla="*/ 67 w 70"/>
                <a:gd name="T37" fmla="*/ 51 h 75"/>
                <a:gd name="T38" fmla="*/ 66 w 70"/>
                <a:gd name="T39" fmla="*/ 55 h 75"/>
                <a:gd name="T40" fmla="*/ 62 w 70"/>
                <a:gd name="T41" fmla="*/ 61 h 75"/>
                <a:gd name="T42" fmla="*/ 56 w 70"/>
                <a:gd name="T43" fmla="*/ 68 h 75"/>
                <a:gd name="T44" fmla="*/ 48 w 70"/>
                <a:gd name="T45" fmla="*/ 72 h 75"/>
                <a:gd name="T46" fmla="*/ 39 w 70"/>
                <a:gd name="T47" fmla="*/ 74 h 75"/>
                <a:gd name="T48" fmla="*/ 29 w 70"/>
                <a:gd name="T49" fmla="*/ 74 h 75"/>
                <a:gd name="T50" fmla="*/ 20 w 70"/>
                <a:gd name="T51" fmla="*/ 72 h 75"/>
                <a:gd name="T52" fmla="*/ 12 w 70"/>
                <a:gd name="T53" fmla="*/ 67 h 75"/>
                <a:gd name="T54" fmla="*/ 6 w 70"/>
                <a:gd name="T55" fmla="*/ 60 h 75"/>
                <a:gd name="T56" fmla="*/ 3 w 70"/>
                <a:gd name="T57" fmla="*/ 53 h 75"/>
                <a:gd name="T58" fmla="*/ 1 w 70"/>
                <a:gd name="T59" fmla="*/ 50 h 75"/>
                <a:gd name="T60" fmla="*/ 1 w 70"/>
                <a:gd name="T61" fmla="*/ 46 h 75"/>
                <a:gd name="T62" fmla="*/ 0 w 70"/>
                <a:gd name="T63" fmla="*/ 40 h 75"/>
                <a:gd name="T64" fmla="*/ 0 w 70"/>
                <a:gd name="T65" fmla="*/ 37 h 75"/>
                <a:gd name="T66" fmla="*/ 10 w 70"/>
                <a:gd name="T67" fmla="*/ 41 h 75"/>
                <a:gd name="T68" fmla="*/ 11 w 70"/>
                <a:gd name="T69" fmla="*/ 47 h 75"/>
                <a:gd name="T70" fmla="*/ 12 w 70"/>
                <a:gd name="T71" fmla="*/ 52 h 75"/>
                <a:gd name="T72" fmla="*/ 16 w 70"/>
                <a:gd name="T73" fmla="*/ 56 h 75"/>
                <a:gd name="T74" fmla="*/ 20 w 70"/>
                <a:gd name="T75" fmla="*/ 62 h 75"/>
                <a:gd name="T76" fmla="*/ 29 w 70"/>
                <a:gd name="T77" fmla="*/ 66 h 75"/>
                <a:gd name="T78" fmla="*/ 39 w 70"/>
                <a:gd name="T79" fmla="*/ 66 h 75"/>
                <a:gd name="T80" fmla="*/ 48 w 70"/>
                <a:gd name="T81" fmla="*/ 62 h 75"/>
                <a:gd name="T82" fmla="*/ 53 w 70"/>
                <a:gd name="T83" fmla="*/ 57 h 75"/>
                <a:gd name="T84" fmla="*/ 57 w 70"/>
                <a:gd name="T85" fmla="*/ 52 h 75"/>
                <a:gd name="T86" fmla="*/ 58 w 70"/>
                <a:gd name="T87" fmla="*/ 47 h 75"/>
                <a:gd name="T88" fmla="*/ 59 w 70"/>
                <a:gd name="T89" fmla="*/ 41 h 75"/>
                <a:gd name="T90" fmla="*/ 59 w 70"/>
                <a:gd name="T91" fmla="*/ 34 h 75"/>
                <a:gd name="T92" fmla="*/ 57 w 70"/>
                <a:gd name="T93" fmla="*/ 25 h 75"/>
                <a:gd name="T94" fmla="*/ 53 w 70"/>
                <a:gd name="T95" fmla="*/ 19 h 75"/>
                <a:gd name="T96" fmla="*/ 50 w 70"/>
                <a:gd name="T97" fmla="*/ 14 h 75"/>
                <a:gd name="T98" fmla="*/ 45 w 70"/>
                <a:gd name="T99" fmla="*/ 10 h 75"/>
                <a:gd name="T100" fmla="*/ 37 w 70"/>
                <a:gd name="T101" fmla="*/ 8 h 75"/>
                <a:gd name="T102" fmla="*/ 29 w 70"/>
                <a:gd name="T103" fmla="*/ 8 h 75"/>
                <a:gd name="T104" fmla="*/ 20 w 70"/>
                <a:gd name="T105" fmla="*/ 12 h 75"/>
                <a:gd name="T106" fmla="*/ 16 w 70"/>
                <a:gd name="T107" fmla="*/ 17 h 75"/>
                <a:gd name="T108" fmla="*/ 12 w 70"/>
                <a:gd name="T109" fmla="*/ 22 h 75"/>
                <a:gd name="T110" fmla="*/ 11 w 70"/>
                <a:gd name="T111" fmla="*/ 28 h 75"/>
                <a:gd name="T112" fmla="*/ 10 w 70"/>
                <a:gd name="T113" fmla="*/ 35 h 75"/>
                <a:gd name="T114" fmla="*/ 10 w 70"/>
                <a:gd name="T115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5">
                  <a:moveTo>
                    <a:pt x="0" y="37"/>
                  </a:moveTo>
                  <a:lnTo>
                    <a:pt x="0" y="34"/>
                  </a:lnTo>
                  <a:lnTo>
                    <a:pt x="1" y="29"/>
                  </a:lnTo>
                  <a:lnTo>
                    <a:pt x="1" y="25"/>
                  </a:lnTo>
                  <a:lnTo>
                    <a:pt x="2" y="22"/>
                  </a:lnTo>
                  <a:lnTo>
                    <a:pt x="3" y="19"/>
                  </a:lnTo>
                  <a:lnTo>
                    <a:pt x="4" y="15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4" y="6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2" y="14"/>
                  </a:lnTo>
                  <a:lnTo>
                    <a:pt x="65" y="18"/>
                  </a:lnTo>
                  <a:lnTo>
                    <a:pt x="66" y="20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8" y="27"/>
                  </a:lnTo>
                  <a:lnTo>
                    <a:pt x="68" y="30"/>
                  </a:lnTo>
                  <a:lnTo>
                    <a:pt x="69" y="33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69" y="40"/>
                  </a:lnTo>
                  <a:lnTo>
                    <a:pt x="69" y="43"/>
                  </a:lnTo>
                  <a:lnTo>
                    <a:pt x="68" y="46"/>
                  </a:lnTo>
                  <a:lnTo>
                    <a:pt x="68" y="48"/>
                  </a:lnTo>
                  <a:lnTo>
                    <a:pt x="67" y="51"/>
                  </a:lnTo>
                  <a:lnTo>
                    <a:pt x="67" y="53"/>
                  </a:lnTo>
                  <a:lnTo>
                    <a:pt x="66" y="55"/>
                  </a:lnTo>
                  <a:lnTo>
                    <a:pt x="65" y="57"/>
                  </a:lnTo>
                  <a:lnTo>
                    <a:pt x="62" y="61"/>
                  </a:lnTo>
                  <a:lnTo>
                    <a:pt x="59" y="65"/>
                  </a:lnTo>
                  <a:lnTo>
                    <a:pt x="56" y="68"/>
                  </a:lnTo>
                  <a:lnTo>
                    <a:pt x="52" y="70"/>
                  </a:lnTo>
                  <a:lnTo>
                    <a:pt x="48" y="72"/>
                  </a:lnTo>
                  <a:lnTo>
                    <a:pt x="43" y="73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29" y="74"/>
                  </a:lnTo>
                  <a:lnTo>
                    <a:pt x="24" y="73"/>
                  </a:lnTo>
                  <a:lnTo>
                    <a:pt x="20" y="72"/>
                  </a:lnTo>
                  <a:lnTo>
                    <a:pt x="16" y="69"/>
                  </a:lnTo>
                  <a:lnTo>
                    <a:pt x="12" y="67"/>
                  </a:lnTo>
                  <a:lnTo>
                    <a:pt x="9" y="64"/>
                  </a:lnTo>
                  <a:lnTo>
                    <a:pt x="6" y="60"/>
                  </a:lnTo>
                  <a:lnTo>
                    <a:pt x="3" y="55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0" y="37"/>
                  </a:lnTo>
                  <a:lnTo>
                    <a:pt x="10" y="41"/>
                  </a:lnTo>
                  <a:lnTo>
                    <a:pt x="10" y="44"/>
                  </a:lnTo>
                  <a:lnTo>
                    <a:pt x="11" y="47"/>
                  </a:lnTo>
                  <a:lnTo>
                    <a:pt x="11" y="50"/>
                  </a:lnTo>
                  <a:lnTo>
                    <a:pt x="12" y="52"/>
                  </a:lnTo>
                  <a:lnTo>
                    <a:pt x="13" y="54"/>
                  </a:lnTo>
                  <a:lnTo>
                    <a:pt x="16" y="56"/>
                  </a:lnTo>
                  <a:lnTo>
                    <a:pt x="17" y="58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9" y="66"/>
                  </a:lnTo>
                  <a:lnTo>
                    <a:pt x="33" y="66"/>
                  </a:lnTo>
                  <a:lnTo>
                    <a:pt x="39" y="66"/>
                  </a:lnTo>
                  <a:lnTo>
                    <a:pt x="45" y="65"/>
                  </a:lnTo>
                  <a:lnTo>
                    <a:pt x="48" y="62"/>
                  </a:lnTo>
                  <a:lnTo>
                    <a:pt x="52" y="59"/>
                  </a:lnTo>
                  <a:lnTo>
                    <a:pt x="53" y="57"/>
                  </a:lnTo>
                  <a:lnTo>
                    <a:pt x="56" y="54"/>
                  </a:lnTo>
                  <a:lnTo>
                    <a:pt x="57" y="52"/>
                  </a:lnTo>
                  <a:lnTo>
                    <a:pt x="57" y="50"/>
                  </a:lnTo>
                  <a:lnTo>
                    <a:pt x="58" y="47"/>
                  </a:lnTo>
                  <a:lnTo>
                    <a:pt x="58" y="44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8" y="29"/>
                  </a:lnTo>
                  <a:lnTo>
                    <a:pt x="57" y="25"/>
                  </a:lnTo>
                  <a:lnTo>
                    <a:pt x="56" y="22"/>
                  </a:lnTo>
                  <a:lnTo>
                    <a:pt x="53" y="19"/>
                  </a:lnTo>
                  <a:lnTo>
                    <a:pt x="52" y="16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10"/>
                  </a:lnTo>
                  <a:lnTo>
                    <a:pt x="41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29" y="8"/>
                  </a:lnTo>
                  <a:lnTo>
                    <a:pt x="24" y="10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6" y="17"/>
                  </a:lnTo>
                  <a:lnTo>
                    <a:pt x="13" y="19"/>
                  </a:lnTo>
                  <a:lnTo>
                    <a:pt x="12" y="22"/>
                  </a:lnTo>
                  <a:lnTo>
                    <a:pt x="11" y="24"/>
                  </a:lnTo>
                  <a:lnTo>
                    <a:pt x="11" y="28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37"/>
                  </a:lnTo>
                  <a:lnTo>
                    <a:pt x="0" y="3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1" name="Freeform 283"/>
            <p:cNvSpPr>
              <a:spLocks/>
            </p:cNvSpPr>
            <p:nvPr/>
          </p:nvSpPr>
          <p:spPr bwMode="auto">
            <a:xfrm>
              <a:off x="5550" y="3054"/>
              <a:ext cx="56" cy="74"/>
            </a:xfrm>
            <a:custGeom>
              <a:avLst/>
              <a:gdLst>
                <a:gd name="T0" fmla="*/ 22 w 56"/>
                <a:gd name="T1" fmla="*/ 73 h 74"/>
                <a:gd name="T2" fmla="*/ 22 w 56"/>
                <a:gd name="T3" fmla="*/ 9 h 74"/>
                <a:gd name="T4" fmla="*/ 0 w 56"/>
                <a:gd name="T5" fmla="*/ 9 h 74"/>
                <a:gd name="T6" fmla="*/ 0 w 56"/>
                <a:gd name="T7" fmla="*/ 0 h 74"/>
                <a:gd name="T8" fmla="*/ 55 w 56"/>
                <a:gd name="T9" fmla="*/ 0 h 74"/>
                <a:gd name="T10" fmla="*/ 55 w 56"/>
                <a:gd name="T11" fmla="*/ 9 h 74"/>
                <a:gd name="T12" fmla="*/ 32 w 56"/>
                <a:gd name="T13" fmla="*/ 9 h 74"/>
                <a:gd name="T14" fmla="*/ 32 w 56"/>
                <a:gd name="T15" fmla="*/ 73 h 74"/>
                <a:gd name="T16" fmla="*/ 22 w 56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9"/>
                  </a:lnTo>
                  <a:lnTo>
                    <a:pt x="32" y="9"/>
                  </a:lnTo>
                  <a:lnTo>
                    <a:pt x="32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2" name="Freeform 284"/>
            <p:cNvSpPr>
              <a:spLocks/>
            </p:cNvSpPr>
            <p:nvPr/>
          </p:nvSpPr>
          <p:spPr bwMode="auto">
            <a:xfrm>
              <a:off x="5314" y="3177"/>
              <a:ext cx="65" cy="75"/>
            </a:xfrm>
            <a:custGeom>
              <a:avLst/>
              <a:gdLst>
                <a:gd name="T0" fmla="*/ 35 w 65"/>
                <a:gd name="T1" fmla="*/ 37 h 75"/>
                <a:gd name="T2" fmla="*/ 64 w 65"/>
                <a:gd name="T3" fmla="*/ 64 h 75"/>
                <a:gd name="T4" fmla="*/ 57 w 65"/>
                <a:gd name="T5" fmla="*/ 68 h 75"/>
                <a:gd name="T6" fmla="*/ 49 w 65"/>
                <a:gd name="T7" fmla="*/ 72 h 75"/>
                <a:gd name="T8" fmla="*/ 43 w 65"/>
                <a:gd name="T9" fmla="*/ 73 h 75"/>
                <a:gd name="T10" fmla="*/ 35 w 65"/>
                <a:gd name="T11" fmla="*/ 74 h 75"/>
                <a:gd name="T12" fmla="*/ 31 w 65"/>
                <a:gd name="T13" fmla="*/ 74 h 75"/>
                <a:gd name="T14" fmla="*/ 25 w 65"/>
                <a:gd name="T15" fmla="*/ 73 h 75"/>
                <a:gd name="T16" fmla="*/ 20 w 65"/>
                <a:gd name="T17" fmla="*/ 72 h 75"/>
                <a:gd name="T18" fmla="*/ 16 w 65"/>
                <a:gd name="T19" fmla="*/ 70 h 75"/>
                <a:gd name="T20" fmla="*/ 9 w 65"/>
                <a:gd name="T21" fmla="*/ 65 h 75"/>
                <a:gd name="T22" fmla="*/ 3 w 65"/>
                <a:gd name="T23" fmla="*/ 57 h 75"/>
                <a:gd name="T24" fmla="*/ 1 w 65"/>
                <a:gd name="T25" fmla="*/ 52 h 75"/>
                <a:gd name="T26" fmla="*/ 1 w 65"/>
                <a:gd name="T27" fmla="*/ 48 h 75"/>
                <a:gd name="T28" fmla="*/ 0 w 65"/>
                <a:gd name="T29" fmla="*/ 43 h 75"/>
                <a:gd name="T30" fmla="*/ 0 w 65"/>
                <a:gd name="T31" fmla="*/ 37 h 75"/>
                <a:gd name="T32" fmla="*/ 0 w 65"/>
                <a:gd name="T33" fmla="*/ 33 h 75"/>
                <a:gd name="T34" fmla="*/ 1 w 65"/>
                <a:gd name="T35" fmla="*/ 27 h 75"/>
                <a:gd name="T36" fmla="*/ 1 w 65"/>
                <a:gd name="T37" fmla="*/ 22 h 75"/>
                <a:gd name="T38" fmla="*/ 3 w 65"/>
                <a:gd name="T39" fmla="*/ 18 h 75"/>
                <a:gd name="T40" fmla="*/ 9 w 65"/>
                <a:gd name="T41" fmla="*/ 9 h 75"/>
                <a:gd name="T42" fmla="*/ 16 w 65"/>
                <a:gd name="T43" fmla="*/ 4 h 75"/>
                <a:gd name="T44" fmla="*/ 20 w 65"/>
                <a:gd name="T45" fmla="*/ 2 h 75"/>
                <a:gd name="T46" fmla="*/ 25 w 65"/>
                <a:gd name="T47" fmla="*/ 1 h 75"/>
                <a:gd name="T48" fmla="*/ 29 w 65"/>
                <a:gd name="T49" fmla="*/ 0 h 75"/>
                <a:gd name="T50" fmla="*/ 34 w 65"/>
                <a:gd name="T51" fmla="*/ 0 h 75"/>
                <a:gd name="T52" fmla="*/ 42 w 65"/>
                <a:gd name="T53" fmla="*/ 0 h 75"/>
                <a:gd name="T54" fmla="*/ 48 w 65"/>
                <a:gd name="T55" fmla="*/ 2 h 75"/>
                <a:gd name="T56" fmla="*/ 53 w 65"/>
                <a:gd name="T57" fmla="*/ 5 h 75"/>
                <a:gd name="T58" fmla="*/ 58 w 65"/>
                <a:gd name="T59" fmla="*/ 9 h 75"/>
                <a:gd name="T60" fmla="*/ 61 w 65"/>
                <a:gd name="T61" fmla="*/ 15 h 75"/>
                <a:gd name="T62" fmla="*/ 63 w 65"/>
                <a:gd name="T63" fmla="*/ 22 h 75"/>
                <a:gd name="T64" fmla="*/ 53 w 65"/>
                <a:gd name="T65" fmla="*/ 22 h 75"/>
                <a:gd name="T66" fmla="*/ 51 w 65"/>
                <a:gd name="T67" fmla="*/ 17 h 75"/>
                <a:gd name="T68" fmla="*/ 49 w 65"/>
                <a:gd name="T69" fmla="*/ 14 h 75"/>
                <a:gd name="T70" fmla="*/ 46 w 65"/>
                <a:gd name="T71" fmla="*/ 11 h 75"/>
                <a:gd name="T72" fmla="*/ 42 w 65"/>
                <a:gd name="T73" fmla="*/ 9 h 75"/>
                <a:gd name="T74" fmla="*/ 36 w 65"/>
                <a:gd name="T75" fmla="*/ 8 h 75"/>
                <a:gd name="T76" fmla="*/ 31 w 65"/>
                <a:gd name="T77" fmla="*/ 8 h 75"/>
                <a:gd name="T78" fmla="*/ 26 w 65"/>
                <a:gd name="T79" fmla="*/ 9 h 75"/>
                <a:gd name="T80" fmla="*/ 21 w 65"/>
                <a:gd name="T81" fmla="*/ 11 h 75"/>
                <a:gd name="T82" fmla="*/ 17 w 65"/>
                <a:gd name="T83" fmla="*/ 14 h 75"/>
                <a:gd name="T84" fmla="*/ 15 w 65"/>
                <a:gd name="T85" fmla="*/ 18 h 75"/>
                <a:gd name="T86" fmla="*/ 12 w 65"/>
                <a:gd name="T87" fmla="*/ 22 h 75"/>
                <a:gd name="T88" fmla="*/ 10 w 65"/>
                <a:gd name="T89" fmla="*/ 26 h 75"/>
                <a:gd name="T90" fmla="*/ 9 w 65"/>
                <a:gd name="T91" fmla="*/ 34 h 75"/>
                <a:gd name="T92" fmla="*/ 9 w 65"/>
                <a:gd name="T93" fmla="*/ 42 h 75"/>
                <a:gd name="T94" fmla="*/ 10 w 65"/>
                <a:gd name="T95" fmla="*/ 51 h 75"/>
                <a:gd name="T96" fmla="*/ 13 w 65"/>
                <a:gd name="T97" fmla="*/ 57 h 75"/>
                <a:gd name="T98" fmla="*/ 18 w 65"/>
                <a:gd name="T99" fmla="*/ 61 h 75"/>
                <a:gd name="T100" fmla="*/ 25 w 65"/>
                <a:gd name="T101" fmla="*/ 65 h 75"/>
                <a:gd name="T102" fmla="*/ 31 w 65"/>
                <a:gd name="T103" fmla="*/ 66 h 75"/>
                <a:gd name="T104" fmla="*/ 37 w 65"/>
                <a:gd name="T105" fmla="*/ 66 h 75"/>
                <a:gd name="T106" fmla="*/ 44 w 65"/>
                <a:gd name="T107" fmla="*/ 65 h 75"/>
                <a:gd name="T108" fmla="*/ 48 w 65"/>
                <a:gd name="T109" fmla="*/ 63 h 75"/>
                <a:gd name="T110" fmla="*/ 53 w 65"/>
                <a:gd name="T111" fmla="*/ 60 h 75"/>
                <a:gd name="T112" fmla="*/ 55 w 65"/>
                <a:gd name="T113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" h="75">
                  <a:moveTo>
                    <a:pt x="35" y="45"/>
                  </a:moveTo>
                  <a:lnTo>
                    <a:pt x="35" y="37"/>
                  </a:lnTo>
                  <a:lnTo>
                    <a:pt x="64" y="37"/>
                  </a:lnTo>
                  <a:lnTo>
                    <a:pt x="64" y="64"/>
                  </a:lnTo>
                  <a:lnTo>
                    <a:pt x="61" y="66"/>
                  </a:lnTo>
                  <a:lnTo>
                    <a:pt x="57" y="68"/>
                  </a:lnTo>
                  <a:lnTo>
                    <a:pt x="53" y="70"/>
                  </a:lnTo>
                  <a:lnTo>
                    <a:pt x="49" y="72"/>
                  </a:lnTo>
                  <a:lnTo>
                    <a:pt x="46" y="73"/>
                  </a:lnTo>
                  <a:lnTo>
                    <a:pt x="43" y="73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3" y="74"/>
                  </a:lnTo>
                  <a:lnTo>
                    <a:pt x="31" y="74"/>
                  </a:lnTo>
                  <a:lnTo>
                    <a:pt x="28" y="73"/>
                  </a:lnTo>
                  <a:lnTo>
                    <a:pt x="25" y="73"/>
                  </a:lnTo>
                  <a:lnTo>
                    <a:pt x="22" y="72"/>
                  </a:lnTo>
                  <a:lnTo>
                    <a:pt x="20" y="72"/>
                  </a:lnTo>
                  <a:lnTo>
                    <a:pt x="18" y="71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5" y="61"/>
                  </a:lnTo>
                  <a:lnTo>
                    <a:pt x="3" y="57"/>
                  </a:lnTo>
                  <a:lnTo>
                    <a:pt x="3" y="55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1" y="22"/>
                  </a:lnTo>
                  <a:lnTo>
                    <a:pt x="3" y="20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6" y="4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5" y="1"/>
                  </a:lnTo>
                  <a:lnTo>
                    <a:pt x="48" y="2"/>
                  </a:lnTo>
                  <a:lnTo>
                    <a:pt x="50" y="4"/>
                  </a:lnTo>
                  <a:lnTo>
                    <a:pt x="53" y="5"/>
                  </a:lnTo>
                  <a:lnTo>
                    <a:pt x="55" y="7"/>
                  </a:lnTo>
                  <a:lnTo>
                    <a:pt x="58" y="9"/>
                  </a:lnTo>
                  <a:lnTo>
                    <a:pt x="59" y="12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22"/>
                  </a:lnTo>
                  <a:lnTo>
                    <a:pt x="54" y="23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1" y="17"/>
                  </a:lnTo>
                  <a:lnTo>
                    <a:pt x="51" y="15"/>
                  </a:lnTo>
                  <a:lnTo>
                    <a:pt x="49" y="14"/>
                  </a:lnTo>
                  <a:lnTo>
                    <a:pt x="48" y="12"/>
                  </a:lnTo>
                  <a:lnTo>
                    <a:pt x="46" y="11"/>
                  </a:lnTo>
                  <a:lnTo>
                    <a:pt x="44" y="10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6" y="9"/>
                  </a:lnTo>
                  <a:lnTo>
                    <a:pt x="23" y="10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7" y="14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3" y="2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9" y="34"/>
                  </a:lnTo>
                  <a:lnTo>
                    <a:pt x="9" y="37"/>
                  </a:lnTo>
                  <a:lnTo>
                    <a:pt x="9" y="42"/>
                  </a:lnTo>
                  <a:lnTo>
                    <a:pt x="10" y="46"/>
                  </a:lnTo>
                  <a:lnTo>
                    <a:pt x="10" y="51"/>
                  </a:lnTo>
                  <a:lnTo>
                    <a:pt x="12" y="53"/>
                  </a:lnTo>
                  <a:lnTo>
                    <a:pt x="13" y="57"/>
                  </a:lnTo>
                  <a:lnTo>
                    <a:pt x="16" y="59"/>
                  </a:lnTo>
                  <a:lnTo>
                    <a:pt x="18" y="61"/>
                  </a:lnTo>
                  <a:lnTo>
                    <a:pt x="21" y="63"/>
                  </a:lnTo>
                  <a:lnTo>
                    <a:pt x="25" y="65"/>
                  </a:lnTo>
                  <a:lnTo>
                    <a:pt x="28" y="66"/>
                  </a:lnTo>
                  <a:lnTo>
                    <a:pt x="31" y="66"/>
                  </a:lnTo>
                  <a:lnTo>
                    <a:pt x="34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4" y="65"/>
                  </a:lnTo>
                  <a:lnTo>
                    <a:pt x="46" y="64"/>
                  </a:lnTo>
                  <a:lnTo>
                    <a:pt x="48" y="63"/>
                  </a:lnTo>
                  <a:lnTo>
                    <a:pt x="51" y="62"/>
                  </a:lnTo>
                  <a:lnTo>
                    <a:pt x="53" y="60"/>
                  </a:lnTo>
                  <a:lnTo>
                    <a:pt x="55" y="59"/>
                  </a:lnTo>
                  <a:lnTo>
                    <a:pt x="55" y="45"/>
                  </a:lnTo>
                  <a:lnTo>
                    <a:pt x="35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3" name="Freeform 285"/>
            <p:cNvSpPr>
              <a:spLocks/>
            </p:cNvSpPr>
            <p:nvPr/>
          </p:nvSpPr>
          <p:spPr bwMode="auto">
            <a:xfrm>
              <a:off x="5394" y="3177"/>
              <a:ext cx="66" cy="74"/>
            </a:xfrm>
            <a:custGeom>
              <a:avLst/>
              <a:gdLst>
                <a:gd name="T0" fmla="*/ 0 w 66"/>
                <a:gd name="T1" fmla="*/ 73 h 74"/>
                <a:gd name="T2" fmla="*/ 26 w 66"/>
                <a:gd name="T3" fmla="*/ 0 h 74"/>
                <a:gd name="T4" fmla="*/ 37 w 66"/>
                <a:gd name="T5" fmla="*/ 0 h 74"/>
                <a:gd name="T6" fmla="*/ 65 w 66"/>
                <a:gd name="T7" fmla="*/ 73 h 74"/>
                <a:gd name="T8" fmla="*/ 55 w 66"/>
                <a:gd name="T9" fmla="*/ 73 h 74"/>
                <a:gd name="T10" fmla="*/ 47 w 66"/>
                <a:gd name="T11" fmla="*/ 51 h 74"/>
                <a:gd name="T12" fmla="*/ 16 w 66"/>
                <a:gd name="T13" fmla="*/ 51 h 74"/>
                <a:gd name="T14" fmla="*/ 10 w 66"/>
                <a:gd name="T15" fmla="*/ 73 h 74"/>
                <a:gd name="T16" fmla="*/ 0 w 66"/>
                <a:gd name="T17" fmla="*/ 73 h 74"/>
                <a:gd name="T18" fmla="*/ 21 w 66"/>
                <a:gd name="T19" fmla="*/ 43 h 74"/>
                <a:gd name="T20" fmla="*/ 43 w 66"/>
                <a:gd name="T21" fmla="*/ 43 h 74"/>
                <a:gd name="T22" fmla="*/ 37 w 66"/>
                <a:gd name="T23" fmla="*/ 23 h 74"/>
                <a:gd name="T24" fmla="*/ 35 w 66"/>
                <a:gd name="T25" fmla="*/ 20 h 74"/>
                <a:gd name="T26" fmla="*/ 34 w 66"/>
                <a:gd name="T27" fmla="*/ 16 h 74"/>
                <a:gd name="T28" fmla="*/ 31 w 66"/>
                <a:gd name="T29" fmla="*/ 12 h 74"/>
                <a:gd name="T30" fmla="*/ 30 w 66"/>
                <a:gd name="T31" fmla="*/ 8 h 74"/>
                <a:gd name="T32" fmla="*/ 30 w 66"/>
                <a:gd name="T33" fmla="*/ 12 h 74"/>
                <a:gd name="T34" fmla="*/ 29 w 66"/>
                <a:gd name="T35" fmla="*/ 16 h 74"/>
                <a:gd name="T36" fmla="*/ 28 w 66"/>
                <a:gd name="T37" fmla="*/ 20 h 74"/>
                <a:gd name="T38" fmla="*/ 26 w 66"/>
                <a:gd name="T39" fmla="*/ 22 h 74"/>
                <a:gd name="T40" fmla="*/ 21 w 66"/>
                <a:gd name="T41" fmla="*/ 43 h 74"/>
                <a:gd name="T42" fmla="*/ 0 w 66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4">
                  <a:moveTo>
                    <a:pt x="0" y="73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5" y="73"/>
                  </a:lnTo>
                  <a:lnTo>
                    <a:pt x="55" y="73"/>
                  </a:lnTo>
                  <a:lnTo>
                    <a:pt x="47" y="51"/>
                  </a:lnTo>
                  <a:lnTo>
                    <a:pt x="16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3"/>
                  </a:lnTo>
                  <a:lnTo>
                    <a:pt x="43" y="43"/>
                  </a:lnTo>
                  <a:lnTo>
                    <a:pt x="37" y="23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1" y="12"/>
                  </a:lnTo>
                  <a:lnTo>
                    <a:pt x="30" y="8"/>
                  </a:lnTo>
                  <a:lnTo>
                    <a:pt x="30" y="12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6" y="22"/>
                  </a:lnTo>
                  <a:lnTo>
                    <a:pt x="21" y="4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4" name="Freeform 286"/>
            <p:cNvSpPr>
              <a:spLocks/>
            </p:cNvSpPr>
            <p:nvPr/>
          </p:nvSpPr>
          <p:spPr bwMode="auto">
            <a:xfrm>
              <a:off x="5472" y="3177"/>
              <a:ext cx="56" cy="75"/>
            </a:xfrm>
            <a:custGeom>
              <a:avLst/>
              <a:gdLst>
                <a:gd name="T0" fmla="*/ 10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4 w 56"/>
                <a:gd name="T7" fmla="*/ 66 h 75"/>
                <a:gd name="T8" fmla="*/ 31 w 56"/>
                <a:gd name="T9" fmla="*/ 66 h 75"/>
                <a:gd name="T10" fmla="*/ 38 w 56"/>
                <a:gd name="T11" fmla="*/ 64 h 75"/>
                <a:gd name="T12" fmla="*/ 43 w 56"/>
                <a:gd name="T13" fmla="*/ 61 h 75"/>
                <a:gd name="T14" fmla="*/ 45 w 56"/>
                <a:gd name="T15" fmla="*/ 57 h 75"/>
                <a:gd name="T16" fmla="*/ 46 w 56"/>
                <a:gd name="T17" fmla="*/ 52 h 75"/>
                <a:gd name="T18" fmla="*/ 44 w 56"/>
                <a:gd name="T19" fmla="*/ 48 h 75"/>
                <a:gd name="T20" fmla="*/ 41 w 56"/>
                <a:gd name="T21" fmla="*/ 44 h 75"/>
                <a:gd name="T22" fmla="*/ 33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6 w 56"/>
                <a:gd name="T29" fmla="*/ 30 h 75"/>
                <a:gd name="T30" fmla="*/ 2 w 56"/>
                <a:gd name="T31" fmla="*/ 24 h 75"/>
                <a:gd name="T32" fmla="*/ 2 w 56"/>
                <a:gd name="T33" fmla="*/ 18 h 75"/>
                <a:gd name="T34" fmla="*/ 5 w 56"/>
                <a:gd name="T35" fmla="*/ 9 h 75"/>
                <a:gd name="T36" fmla="*/ 12 w 56"/>
                <a:gd name="T37" fmla="*/ 4 h 75"/>
                <a:gd name="T38" fmla="*/ 20 w 56"/>
                <a:gd name="T39" fmla="*/ 0 h 75"/>
                <a:gd name="T40" fmla="*/ 30 w 56"/>
                <a:gd name="T41" fmla="*/ 0 h 75"/>
                <a:gd name="T42" fmla="*/ 41 w 56"/>
                <a:gd name="T43" fmla="*/ 2 h 75"/>
                <a:gd name="T44" fmla="*/ 49 w 56"/>
                <a:gd name="T45" fmla="*/ 7 h 75"/>
                <a:gd name="T46" fmla="*/ 53 w 56"/>
                <a:gd name="T47" fmla="*/ 15 h 75"/>
                <a:gd name="T48" fmla="*/ 44 w 56"/>
                <a:gd name="T49" fmla="*/ 22 h 75"/>
                <a:gd name="T50" fmla="*/ 41 w 56"/>
                <a:gd name="T51" fmla="*/ 14 h 75"/>
                <a:gd name="T52" fmla="*/ 35 w 56"/>
                <a:gd name="T53" fmla="*/ 9 h 75"/>
                <a:gd name="T54" fmla="*/ 24 w 56"/>
                <a:gd name="T55" fmla="*/ 8 h 75"/>
                <a:gd name="T56" fmla="*/ 16 w 56"/>
                <a:gd name="T57" fmla="*/ 11 h 75"/>
                <a:gd name="T58" fmla="*/ 12 w 56"/>
                <a:gd name="T59" fmla="*/ 18 h 75"/>
                <a:gd name="T60" fmla="*/ 13 w 56"/>
                <a:gd name="T61" fmla="*/ 22 h 75"/>
                <a:gd name="T62" fmla="*/ 16 w 56"/>
                <a:gd name="T63" fmla="*/ 26 h 75"/>
                <a:gd name="T64" fmla="*/ 28 w 56"/>
                <a:gd name="T65" fmla="*/ 31 h 75"/>
                <a:gd name="T66" fmla="*/ 41 w 56"/>
                <a:gd name="T67" fmla="*/ 35 h 75"/>
                <a:gd name="T68" fmla="*/ 49 w 56"/>
                <a:gd name="T69" fmla="*/ 39 h 75"/>
                <a:gd name="T70" fmla="*/ 54 w 56"/>
                <a:gd name="T71" fmla="*/ 45 h 75"/>
                <a:gd name="T72" fmla="*/ 55 w 56"/>
                <a:gd name="T73" fmla="*/ 53 h 75"/>
                <a:gd name="T74" fmla="*/ 54 w 56"/>
                <a:gd name="T75" fmla="*/ 61 h 75"/>
                <a:gd name="T76" fmla="*/ 49 w 56"/>
                <a:gd name="T77" fmla="*/ 68 h 75"/>
                <a:gd name="T78" fmla="*/ 40 w 56"/>
                <a:gd name="T79" fmla="*/ 73 h 75"/>
                <a:gd name="T80" fmla="*/ 29 w 56"/>
                <a:gd name="T81" fmla="*/ 74 h 75"/>
                <a:gd name="T82" fmla="*/ 16 w 56"/>
                <a:gd name="T83" fmla="*/ 73 h 75"/>
                <a:gd name="T84" fmla="*/ 8 w 56"/>
                <a:gd name="T85" fmla="*/ 68 h 75"/>
                <a:gd name="T86" fmla="*/ 2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59"/>
                  </a:lnTo>
                  <a:lnTo>
                    <a:pt x="14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7" y="66"/>
                  </a:lnTo>
                  <a:lnTo>
                    <a:pt x="29" y="66"/>
                  </a:lnTo>
                  <a:lnTo>
                    <a:pt x="31" y="66"/>
                  </a:lnTo>
                  <a:lnTo>
                    <a:pt x="33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41" y="62"/>
                  </a:lnTo>
                  <a:lnTo>
                    <a:pt x="43" y="61"/>
                  </a:lnTo>
                  <a:lnTo>
                    <a:pt x="44" y="60"/>
                  </a:lnTo>
                  <a:lnTo>
                    <a:pt x="45" y="58"/>
                  </a:lnTo>
                  <a:lnTo>
                    <a:pt x="45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5"/>
                  </a:lnTo>
                  <a:lnTo>
                    <a:pt x="41" y="44"/>
                  </a:lnTo>
                  <a:lnTo>
                    <a:pt x="39" y="43"/>
                  </a:lnTo>
                  <a:lnTo>
                    <a:pt x="37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9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5" y="9"/>
                  </a:lnTo>
                  <a:lnTo>
                    <a:pt x="8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6" y="5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6" y="26"/>
                  </a:lnTo>
                  <a:lnTo>
                    <a:pt x="19" y="27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49" y="39"/>
                  </a:lnTo>
                  <a:lnTo>
                    <a:pt x="51" y="40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5"/>
                  </a:lnTo>
                  <a:lnTo>
                    <a:pt x="55" y="58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1" y="66"/>
                  </a:lnTo>
                  <a:lnTo>
                    <a:pt x="49" y="68"/>
                  </a:lnTo>
                  <a:lnTo>
                    <a:pt x="45" y="70"/>
                  </a:lnTo>
                  <a:lnTo>
                    <a:pt x="42" y="72"/>
                  </a:lnTo>
                  <a:lnTo>
                    <a:pt x="40" y="73"/>
                  </a:lnTo>
                  <a:lnTo>
                    <a:pt x="37" y="73"/>
                  </a:lnTo>
                  <a:lnTo>
                    <a:pt x="33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3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1" y="70"/>
                  </a:lnTo>
                  <a:lnTo>
                    <a:pt x="8" y="68"/>
                  </a:lnTo>
                  <a:lnTo>
                    <a:pt x="5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5" name="Freeform 287"/>
            <p:cNvSpPr>
              <a:spLocks/>
            </p:cNvSpPr>
            <p:nvPr/>
          </p:nvSpPr>
          <p:spPr bwMode="auto">
            <a:xfrm>
              <a:off x="5550" y="3177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50 w 52"/>
                <a:gd name="T5" fmla="*/ 0 h 74"/>
                <a:gd name="T6" fmla="*/ 50 w 52"/>
                <a:gd name="T7" fmla="*/ 9 h 74"/>
                <a:gd name="T8" fmla="*/ 9 w 52"/>
                <a:gd name="T9" fmla="*/ 9 h 74"/>
                <a:gd name="T10" fmla="*/ 9 w 52"/>
                <a:gd name="T11" fmla="*/ 31 h 74"/>
                <a:gd name="T12" fmla="*/ 47 w 52"/>
                <a:gd name="T13" fmla="*/ 31 h 74"/>
                <a:gd name="T14" fmla="*/ 47 w 52"/>
                <a:gd name="T15" fmla="*/ 40 h 74"/>
                <a:gd name="T16" fmla="*/ 9 w 52"/>
                <a:gd name="T17" fmla="*/ 40 h 74"/>
                <a:gd name="T18" fmla="*/ 9 w 52"/>
                <a:gd name="T19" fmla="*/ 65 h 74"/>
                <a:gd name="T20" fmla="*/ 51 w 52"/>
                <a:gd name="T21" fmla="*/ 65 h 74"/>
                <a:gd name="T22" fmla="*/ 51 w 52"/>
                <a:gd name="T23" fmla="*/ 73 h 74"/>
                <a:gd name="T24" fmla="*/ 0 w 52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0"/>
                  </a:lnTo>
                  <a:lnTo>
                    <a:pt x="9" y="40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6" name="Freeform 288"/>
            <p:cNvSpPr>
              <a:spLocks/>
            </p:cNvSpPr>
            <p:nvPr/>
          </p:nvSpPr>
          <p:spPr bwMode="auto">
            <a:xfrm>
              <a:off x="5621" y="3177"/>
              <a:ext cx="56" cy="75"/>
            </a:xfrm>
            <a:custGeom>
              <a:avLst/>
              <a:gdLst>
                <a:gd name="T0" fmla="*/ 10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3 w 56"/>
                <a:gd name="T7" fmla="*/ 66 h 75"/>
                <a:gd name="T8" fmla="*/ 31 w 56"/>
                <a:gd name="T9" fmla="*/ 66 h 75"/>
                <a:gd name="T10" fmla="*/ 37 w 56"/>
                <a:gd name="T11" fmla="*/ 64 h 75"/>
                <a:gd name="T12" fmla="*/ 42 w 56"/>
                <a:gd name="T13" fmla="*/ 61 h 75"/>
                <a:gd name="T14" fmla="*/ 44 w 56"/>
                <a:gd name="T15" fmla="*/ 57 h 75"/>
                <a:gd name="T16" fmla="*/ 45 w 56"/>
                <a:gd name="T17" fmla="*/ 52 h 75"/>
                <a:gd name="T18" fmla="*/ 43 w 56"/>
                <a:gd name="T19" fmla="*/ 48 h 75"/>
                <a:gd name="T20" fmla="*/ 40 w 56"/>
                <a:gd name="T21" fmla="*/ 44 h 75"/>
                <a:gd name="T22" fmla="*/ 34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6 w 56"/>
                <a:gd name="T29" fmla="*/ 30 h 75"/>
                <a:gd name="T30" fmla="*/ 3 w 56"/>
                <a:gd name="T31" fmla="*/ 24 h 75"/>
                <a:gd name="T32" fmla="*/ 2 w 56"/>
                <a:gd name="T33" fmla="*/ 18 h 75"/>
                <a:gd name="T34" fmla="*/ 5 w 56"/>
                <a:gd name="T35" fmla="*/ 9 h 75"/>
                <a:gd name="T36" fmla="*/ 12 w 56"/>
                <a:gd name="T37" fmla="*/ 4 h 75"/>
                <a:gd name="T38" fmla="*/ 20 w 56"/>
                <a:gd name="T39" fmla="*/ 0 h 75"/>
                <a:gd name="T40" fmla="*/ 31 w 56"/>
                <a:gd name="T41" fmla="*/ 0 h 75"/>
                <a:gd name="T42" fmla="*/ 40 w 56"/>
                <a:gd name="T43" fmla="*/ 2 h 75"/>
                <a:gd name="T44" fmla="*/ 48 w 56"/>
                <a:gd name="T45" fmla="*/ 7 h 75"/>
                <a:gd name="T46" fmla="*/ 52 w 56"/>
                <a:gd name="T47" fmla="*/ 15 h 75"/>
                <a:gd name="T48" fmla="*/ 43 w 56"/>
                <a:gd name="T49" fmla="*/ 22 h 75"/>
                <a:gd name="T50" fmla="*/ 40 w 56"/>
                <a:gd name="T51" fmla="*/ 14 h 75"/>
                <a:gd name="T52" fmla="*/ 34 w 56"/>
                <a:gd name="T53" fmla="*/ 9 h 75"/>
                <a:gd name="T54" fmla="*/ 23 w 56"/>
                <a:gd name="T55" fmla="*/ 8 h 75"/>
                <a:gd name="T56" fmla="*/ 16 w 56"/>
                <a:gd name="T57" fmla="*/ 11 h 75"/>
                <a:gd name="T58" fmla="*/ 12 w 56"/>
                <a:gd name="T59" fmla="*/ 18 h 75"/>
                <a:gd name="T60" fmla="*/ 13 w 56"/>
                <a:gd name="T61" fmla="*/ 22 h 75"/>
                <a:gd name="T62" fmla="*/ 16 w 56"/>
                <a:gd name="T63" fmla="*/ 26 h 75"/>
                <a:gd name="T64" fmla="*/ 28 w 56"/>
                <a:gd name="T65" fmla="*/ 31 h 75"/>
                <a:gd name="T66" fmla="*/ 40 w 56"/>
                <a:gd name="T67" fmla="*/ 35 h 75"/>
                <a:gd name="T68" fmla="*/ 48 w 56"/>
                <a:gd name="T69" fmla="*/ 39 h 75"/>
                <a:gd name="T70" fmla="*/ 53 w 56"/>
                <a:gd name="T71" fmla="*/ 45 h 75"/>
                <a:gd name="T72" fmla="*/ 55 w 56"/>
                <a:gd name="T73" fmla="*/ 53 h 75"/>
                <a:gd name="T74" fmla="*/ 53 w 56"/>
                <a:gd name="T75" fmla="*/ 61 h 75"/>
                <a:gd name="T76" fmla="*/ 48 w 56"/>
                <a:gd name="T77" fmla="*/ 68 h 75"/>
                <a:gd name="T78" fmla="*/ 39 w 56"/>
                <a:gd name="T79" fmla="*/ 73 h 75"/>
                <a:gd name="T80" fmla="*/ 30 w 56"/>
                <a:gd name="T81" fmla="*/ 74 h 75"/>
                <a:gd name="T82" fmla="*/ 16 w 56"/>
                <a:gd name="T83" fmla="*/ 73 h 75"/>
                <a:gd name="T84" fmla="*/ 7 w 56"/>
                <a:gd name="T85" fmla="*/ 68 h 75"/>
                <a:gd name="T86" fmla="*/ 2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4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59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4" y="66"/>
                  </a:lnTo>
                  <a:lnTo>
                    <a:pt x="35" y="65"/>
                  </a:lnTo>
                  <a:lnTo>
                    <a:pt x="37" y="64"/>
                  </a:lnTo>
                  <a:lnTo>
                    <a:pt x="39" y="64"/>
                  </a:lnTo>
                  <a:lnTo>
                    <a:pt x="40" y="62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4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1" y="45"/>
                  </a:lnTo>
                  <a:lnTo>
                    <a:pt x="40" y="44"/>
                  </a:lnTo>
                  <a:lnTo>
                    <a:pt x="38" y="43"/>
                  </a:lnTo>
                  <a:lnTo>
                    <a:pt x="36" y="43"/>
                  </a:lnTo>
                  <a:lnTo>
                    <a:pt x="34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7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40" y="2"/>
                  </a:lnTo>
                  <a:lnTo>
                    <a:pt x="43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1" y="12"/>
                  </a:lnTo>
                  <a:lnTo>
                    <a:pt x="52" y="15"/>
                  </a:lnTo>
                  <a:lnTo>
                    <a:pt x="53" y="18"/>
                  </a:lnTo>
                  <a:lnTo>
                    <a:pt x="54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23" y="8"/>
                  </a:lnTo>
                  <a:lnTo>
                    <a:pt x="20" y="9"/>
                  </a:lnTo>
                  <a:lnTo>
                    <a:pt x="18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4" y="15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7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7" y="34"/>
                  </a:lnTo>
                  <a:lnTo>
                    <a:pt x="40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8" y="39"/>
                  </a:lnTo>
                  <a:lnTo>
                    <a:pt x="50" y="40"/>
                  </a:lnTo>
                  <a:lnTo>
                    <a:pt x="52" y="43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5"/>
                  </a:lnTo>
                  <a:lnTo>
                    <a:pt x="54" y="58"/>
                  </a:lnTo>
                  <a:lnTo>
                    <a:pt x="53" y="61"/>
                  </a:lnTo>
                  <a:lnTo>
                    <a:pt x="52" y="64"/>
                  </a:lnTo>
                  <a:lnTo>
                    <a:pt x="50" y="66"/>
                  </a:lnTo>
                  <a:lnTo>
                    <a:pt x="48" y="68"/>
                  </a:lnTo>
                  <a:lnTo>
                    <a:pt x="44" y="70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6" y="73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4" y="74"/>
                  </a:lnTo>
                  <a:lnTo>
                    <a:pt x="20" y="73"/>
                  </a:lnTo>
                  <a:lnTo>
                    <a:pt x="16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7" y="68"/>
                  </a:lnTo>
                  <a:lnTo>
                    <a:pt x="5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7" name="Freeform 289"/>
            <p:cNvSpPr>
              <a:spLocks/>
            </p:cNvSpPr>
            <p:nvPr/>
          </p:nvSpPr>
          <p:spPr bwMode="auto">
            <a:xfrm>
              <a:off x="898" y="2954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10 w 56"/>
                <a:gd name="T5" fmla="*/ 0 h 74"/>
                <a:gd name="T6" fmla="*/ 10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8 h 74"/>
                <a:gd name="T20" fmla="*/ 10 w 56"/>
                <a:gd name="T21" fmla="*/ 38 h 74"/>
                <a:gd name="T22" fmla="*/ 10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8"/>
                  </a:lnTo>
                  <a:lnTo>
                    <a:pt x="10" y="38"/>
                  </a:lnTo>
                  <a:lnTo>
                    <a:pt x="10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8" name="Freeform 290"/>
            <p:cNvSpPr>
              <a:spLocks/>
            </p:cNvSpPr>
            <p:nvPr/>
          </p:nvSpPr>
          <p:spPr bwMode="auto">
            <a:xfrm>
              <a:off x="977" y="2953"/>
              <a:ext cx="66" cy="75"/>
            </a:xfrm>
            <a:custGeom>
              <a:avLst/>
              <a:gdLst>
                <a:gd name="T0" fmla="*/ 0 w 66"/>
                <a:gd name="T1" fmla="*/ 34 h 75"/>
                <a:gd name="T2" fmla="*/ 1 w 66"/>
                <a:gd name="T3" fmla="*/ 26 h 75"/>
                <a:gd name="T4" fmla="*/ 3 w 66"/>
                <a:gd name="T5" fmla="*/ 19 h 75"/>
                <a:gd name="T6" fmla="*/ 6 w 66"/>
                <a:gd name="T7" fmla="*/ 13 h 75"/>
                <a:gd name="T8" fmla="*/ 10 w 66"/>
                <a:gd name="T9" fmla="*/ 8 h 75"/>
                <a:gd name="T10" fmla="*/ 17 w 66"/>
                <a:gd name="T11" fmla="*/ 5 h 75"/>
                <a:gd name="T12" fmla="*/ 22 w 66"/>
                <a:gd name="T13" fmla="*/ 2 h 75"/>
                <a:gd name="T14" fmla="*/ 29 w 66"/>
                <a:gd name="T15" fmla="*/ 0 h 75"/>
                <a:gd name="T16" fmla="*/ 37 w 66"/>
                <a:gd name="T17" fmla="*/ 1 h 75"/>
                <a:gd name="T18" fmla="*/ 45 w 66"/>
                <a:gd name="T19" fmla="*/ 3 h 75"/>
                <a:gd name="T20" fmla="*/ 52 w 66"/>
                <a:gd name="T21" fmla="*/ 7 h 75"/>
                <a:gd name="T22" fmla="*/ 59 w 66"/>
                <a:gd name="T23" fmla="*/ 14 h 75"/>
                <a:gd name="T24" fmla="*/ 62 w 66"/>
                <a:gd name="T25" fmla="*/ 21 h 75"/>
                <a:gd name="T26" fmla="*/ 63 w 66"/>
                <a:gd name="T27" fmla="*/ 24 h 75"/>
                <a:gd name="T28" fmla="*/ 65 w 66"/>
                <a:gd name="T29" fmla="*/ 30 h 75"/>
                <a:gd name="T30" fmla="*/ 65 w 66"/>
                <a:gd name="T31" fmla="*/ 35 h 75"/>
                <a:gd name="T32" fmla="*/ 65 w 66"/>
                <a:gd name="T33" fmla="*/ 40 h 75"/>
                <a:gd name="T34" fmla="*/ 65 w 66"/>
                <a:gd name="T35" fmla="*/ 46 h 75"/>
                <a:gd name="T36" fmla="*/ 63 w 66"/>
                <a:gd name="T37" fmla="*/ 51 h 75"/>
                <a:gd name="T38" fmla="*/ 62 w 66"/>
                <a:gd name="T39" fmla="*/ 55 h 75"/>
                <a:gd name="T40" fmla="*/ 59 w 66"/>
                <a:gd name="T41" fmla="*/ 62 h 75"/>
                <a:gd name="T42" fmla="*/ 52 w 66"/>
                <a:gd name="T43" fmla="*/ 68 h 75"/>
                <a:gd name="T44" fmla="*/ 45 w 66"/>
                <a:gd name="T45" fmla="*/ 72 h 75"/>
                <a:gd name="T46" fmla="*/ 37 w 66"/>
                <a:gd name="T47" fmla="*/ 74 h 75"/>
                <a:gd name="T48" fmla="*/ 28 w 66"/>
                <a:gd name="T49" fmla="*/ 74 h 75"/>
                <a:gd name="T50" fmla="*/ 19 w 66"/>
                <a:gd name="T51" fmla="*/ 72 h 75"/>
                <a:gd name="T52" fmla="*/ 12 w 66"/>
                <a:gd name="T53" fmla="*/ 67 h 75"/>
                <a:gd name="T54" fmla="*/ 6 w 66"/>
                <a:gd name="T55" fmla="*/ 60 h 75"/>
                <a:gd name="T56" fmla="*/ 3 w 66"/>
                <a:gd name="T57" fmla="*/ 54 h 75"/>
                <a:gd name="T58" fmla="*/ 2 w 66"/>
                <a:gd name="T59" fmla="*/ 50 h 75"/>
                <a:gd name="T60" fmla="*/ 1 w 66"/>
                <a:gd name="T61" fmla="*/ 45 h 75"/>
                <a:gd name="T62" fmla="*/ 0 w 66"/>
                <a:gd name="T63" fmla="*/ 41 h 75"/>
                <a:gd name="T64" fmla="*/ 0 w 66"/>
                <a:gd name="T65" fmla="*/ 37 h 75"/>
                <a:gd name="T66" fmla="*/ 9 w 66"/>
                <a:gd name="T67" fmla="*/ 41 h 75"/>
                <a:gd name="T68" fmla="*/ 10 w 66"/>
                <a:gd name="T69" fmla="*/ 47 h 75"/>
                <a:gd name="T70" fmla="*/ 12 w 66"/>
                <a:gd name="T71" fmla="*/ 52 h 75"/>
                <a:gd name="T72" fmla="*/ 15 w 66"/>
                <a:gd name="T73" fmla="*/ 56 h 75"/>
                <a:gd name="T74" fmla="*/ 19 w 66"/>
                <a:gd name="T75" fmla="*/ 62 h 75"/>
                <a:gd name="T76" fmla="*/ 27 w 66"/>
                <a:gd name="T77" fmla="*/ 66 h 75"/>
                <a:gd name="T78" fmla="*/ 37 w 66"/>
                <a:gd name="T79" fmla="*/ 66 h 75"/>
                <a:gd name="T80" fmla="*/ 45 w 66"/>
                <a:gd name="T81" fmla="*/ 62 h 75"/>
                <a:gd name="T82" fmla="*/ 50 w 66"/>
                <a:gd name="T83" fmla="*/ 57 h 75"/>
                <a:gd name="T84" fmla="*/ 53 w 66"/>
                <a:gd name="T85" fmla="*/ 52 h 75"/>
                <a:gd name="T86" fmla="*/ 55 w 66"/>
                <a:gd name="T87" fmla="*/ 47 h 75"/>
                <a:gd name="T88" fmla="*/ 57 w 66"/>
                <a:gd name="T89" fmla="*/ 41 h 75"/>
                <a:gd name="T90" fmla="*/ 56 w 66"/>
                <a:gd name="T91" fmla="*/ 34 h 75"/>
                <a:gd name="T92" fmla="*/ 53 w 66"/>
                <a:gd name="T93" fmla="*/ 26 h 75"/>
                <a:gd name="T94" fmla="*/ 51 w 66"/>
                <a:gd name="T95" fmla="*/ 20 h 75"/>
                <a:gd name="T96" fmla="*/ 47 w 66"/>
                <a:gd name="T97" fmla="*/ 14 h 75"/>
                <a:gd name="T98" fmla="*/ 42 w 66"/>
                <a:gd name="T99" fmla="*/ 10 h 75"/>
                <a:gd name="T100" fmla="*/ 36 w 66"/>
                <a:gd name="T101" fmla="*/ 9 h 75"/>
                <a:gd name="T102" fmla="*/ 28 w 66"/>
                <a:gd name="T103" fmla="*/ 9 h 75"/>
                <a:gd name="T104" fmla="*/ 19 w 66"/>
                <a:gd name="T105" fmla="*/ 12 h 75"/>
                <a:gd name="T106" fmla="*/ 15 w 66"/>
                <a:gd name="T107" fmla="*/ 17 h 75"/>
                <a:gd name="T108" fmla="*/ 12 w 66"/>
                <a:gd name="T109" fmla="*/ 22 h 75"/>
                <a:gd name="T110" fmla="*/ 10 w 66"/>
                <a:gd name="T111" fmla="*/ 27 h 75"/>
                <a:gd name="T112" fmla="*/ 9 w 66"/>
                <a:gd name="T113" fmla="*/ 35 h 75"/>
                <a:gd name="T114" fmla="*/ 9 w 66"/>
                <a:gd name="T115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75">
                  <a:moveTo>
                    <a:pt x="0" y="37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2" y="22"/>
                  </a:lnTo>
                  <a:lnTo>
                    <a:pt x="3" y="19"/>
                  </a:lnTo>
                  <a:lnTo>
                    <a:pt x="5" y="16"/>
                  </a:lnTo>
                  <a:lnTo>
                    <a:pt x="6" y="13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7" y="5"/>
                  </a:lnTo>
                  <a:lnTo>
                    <a:pt x="19" y="3"/>
                  </a:lnTo>
                  <a:lnTo>
                    <a:pt x="22" y="2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9" y="5"/>
                  </a:lnTo>
                  <a:lnTo>
                    <a:pt x="52" y="7"/>
                  </a:lnTo>
                  <a:lnTo>
                    <a:pt x="57" y="10"/>
                  </a:lnTo>
                  <a:lnTo>
                    <a:pt x="59" y="14"/>
                  </a:lnTo>
                  <a:lnTo>
                    <a:pt x="61" y="19"/>
                  </a:lnTo>
                  <a:lnTo>
                    <a:pt x="62" y="21"/>
                  </a:lnTo>
                  <a:lnTo>
                    <a:pt x="63" y="22"/>
                  </a:lnTo>
                  <a:lnTo>
                    <a:pt x="63" y="24"/>
                  </a:lnTo>
                  <a:lnTo>
                    <a:pt x="64" y="27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40"/>
                  </a:lnTo>
                  <a:lnTo>
                    <a:pt x="65" y="43"/>
                  </a:lnTo>
                  <a:lnTo>
                    <a:pt x="65" y="46"/>
                  </a:lnTo>
                  <a:lnTo>
                    <a:pt x="64" y="49"/>
                  </a:lnTo>
                  <a:lnTo>
                    <a:pt x="63" y="51"/>
                  </a:lnTo>
                  <a:lnTo>
                    <a:pt x="63" y="53"/>
                  </a:lnTo>
                  <a:lnTo>
                    <a:pt x="62" y="55"/>
                  </a:lnTo>
                  <a:lnTo>
                    <a:pt x="61" y="58"/>
                  </a:lnTo>
                  <a:lnTo>
                    <a:pt x="59" y="62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5" y="72"/>
                  </a:lnTo>
                  <a:lnTo>
                    <a:pt x="41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28" y="74"/>
                  </a:lnTo>
                  <a:lnTo>
                    <a:pt x="23" y="73"/>
                  </a:lnTo>
                  <a:lnTo>
                    <a:pt x="19" y="72"/>
                  </a:lnTo>
                  <a:lnTo>
                    <a:pt x="15" y="70"/>
                  </a:lnTo>
                  <a:lnTo>
                    <a:pt x="12" y="67"/>
                  </a:lnTo>
                  <a:lnTo>
                    <a:pt x="8" y="64"/>
                  </a:lnTo>
                  <a:lnTo>
                    <a:pt x="6" y="60"/>
                  </a:lnTo>
                  <a:lnTo>
                    <a:pt x="4" y="56"/>
                  </a:lnTo>
                  <a:lnTo>
                    <a:pt x="3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9" y="37"/>
                  </a:lnTo>
                  <a:lnTo>
                    <a:pt x="9" y="41"/>
                  </a:lnTo>
                  <a:lnTo>
                    <a:pt x="9" y="44"/>
                  </a:lnTo>
                  <a:lnTo>
                    <a:pt x="10" y="47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3" y="54"/>
                  </a:lnTo>
                  <a:lnTo>
                    <a:pt x="15" y="56"/>
                  </a:lnTo>
                  <a:lnTo>
                    <a:pt x="16" y="58"/>
                  </a:lnTo>
                  <a:lnTo>
                    <a:pt x="19" y="62"/>
                  </a:lnTo>
                  <a:lnTo>
                    <a:pt x="23" y="64"/>
                  </a:lnTo>
                  <a:lnTo>
                    <a:pt x="27" y="66"/>
                  </a:lnTo>
                  <a:lnTo>
                    <a:pt x="33" y="67"/>
                  </a:lnTo>
                  <a:lnTo>
                    <a:pt x="37" y="66"/>
                  </a:lnTo>
                  <a:lnTo>
                    <a:pt x="42" y="65"/>
                  </a:lnTo>
                  <a:lnTo>
                    <a:pt x="45" y="62"/>
                  </a:lnTo>
                  <a:lnTo>
                    <a:pt x="49" y="59"/>
                  </a:lnTo>
                  <a:lnTo>
                    <a:pt x="50" y="57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5" y="50"/>
                  </a:lnTo>
                  <a:lnTo>
                    <a:pt x="55" y="47"/>
                  </a:lnTo>
                  <a:lnTo>
                    <a:pt x="56" y="44"/>
                  </a:lnTo>
                  <a:lnTo>
                    <a:pt x="57" y="41"/>
                  </a:lnTo>
                  <a:lnTo>
                    <a:pt x="57" y="37"/>
                  </a:lnTo>
                  <a:lnTo>
                    <a:pt x="56" y="34"/>
                  </a:lnTo>
                  <a:lnTo>
                    <a:pt x="55" y="30"/>
                  </a:lnTo>
                  <a:lnTo>
                    <a:pt x="53" y="26"/>
                  </a:lnTo>
                  <a:lnTo>
                    <a:pt x="52" y="22"/>
                  </a:lnTo>
                  <a:lnTo>
                    <a:pt x="51" y="20"/>
                  </a:lnTo>
                  <a:lnTo>
                    <a:pt x="49" y="17"/>
                  </a:lnTo>
                  <a:lnTo>
                    <a:pt x="47" y="14"/>
                  </a:lnTo>
                  <a:lnTo>
                    <a:pt x="45" y="12"/>
                  </a:lnTo>
                  <a:lnTo>
                    <a:pt x="42" y="10"/>
                  </a:lnTo>
                  <a:lnTo>
                    <a:pt x="39" y="9"/>
                  </a:lnTo>
                  <a:lnTo>
                    <a:pt x="36" y="9"/>
                  </a:lnTo>
                  <a:lnTo>
                    <a:pt x="33" y="8"/>
                  </a:lnTo>
                  <a:lnTo>
                    <a:pt x="28" y="9"/>
                  </a:lnTo>
                  <a:lnTo>
                    <a:pt x="23" y="10"/>
                  </a:lnTo>
                  <a:lnTo>
                    <a:pt x="19" y="12"/>
                  </a:lnTo>
                  <a:lnTo>
                    <a:pt x="16" y="15"/>
                  </a:lnTo>
                  <a:lnTo>
                    <a:pt x="15" y="17"/>
                  </a:lnTo>
                  <a:lnTo>
                    <a:pt x="13" y="19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10" y="27"/>
                  </a:lnTo>
                  <a:lnTo>
                    <a:pt x="9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9" y="37"/>
                  </a:lnTo>
                  <a:lnTo>
                    <a:pt x="0" y="3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299" name="Freeform 291"/>
            <p:cNvSpPr>
              <a:spLocks/>
            </p:cNvSpPr>
            <p:nvPr/>
          </p:nvSpPr>
          <p:spPr bwMode="auto">
            <a:xfrm>
              <a:off x="1059" y="2954"/>
              <a:ext cx="56" cy="74"/>
            </a:xfrm>
            <a:custGeom>
              <a:avLst/>
              <a:gdLst>
                <a:gd name="T0" fmla="*/ 22 w 56"/>
                <a:gd name="T1" fmla="*/ 73 h 74"/>
                <a:gd name="T2" fmla="*/ 22 w 56"/>
                <a:gd name="T3" fmla="*/ 8 h 74"/>
                <a:gd name="T4" fmla="*/ 0 w 56"/>
                <a:gd name="T5" fmla="*/ 8 h 74"/>
                <a:gd name="T6" fmla="*/ 0 w 56"/>
                <a:gd name="T7" fmla="*/ 0 h 74"/>
                <a:gd name="T8" fmla="*/ 55 w 56"/>
                <a:gd name="T9" fmla="*/ 0 h 74"/>
                <a:gd name="T10" fmla="*/ 55 w 56"/>
                <a:gd name="T11" fmla="*/ 8 h 74"/>
                <a:gd name="T12" fmla="*/ 32 w 56"/>
                <a:gd name="T13" fmla="*/ 8 h 74"/>
                <a:gd name="T14" fmla="*/ 32 w 56"/>
                <a:gd name="T15" fmla="*/ 73 h 74"/>
                <a:gd name="T16" fmla="*/ 22 w 56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22" y="73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8"/>
                  </a:lnTo>
                  <a:lnTo>
                    <a:pt x="32" y="8"/>
                  </a:lnTo>
                  <a:lnTo>
                    <a:pt x="32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0" name="Freeform 292"/>
            <p:cNvSpPr>
              <a:spLocks/>
            </p:cNvSpPr>
            <p:nvPr/>
          </p:nvSpPr>
          <p:spPr bwMode="auto">
            <a:xfrm>
              <a:off x="822" y="3076"/>
              <a:ext cx="68" cy="75"/>
            </a:xfrm>
            <a:custGeom>
              <a:avLst/>
              <a:gdLst>
                <a:gd name="T0" fmla="*/ 37 w 68"/>
                <a:gd name="T1" fmla="*/ 37 h 75"/>
                <a:gd name="T2" fmla="*/ 67 w 68"/>
                <a:gd name="T3" fmla="*/ 64 h 75"/>
                <a:gd name="T4" fmla="*/ 59 w 68"/>
                <a:gd name="T5" fmla="*/ 68 h 75"/>
                <a:gd name="T6" fmla="*/ 51 w 68"/>
                <a:gd name="T7" fmla="*/ 72 h 75"/>
                <a:gd name="T8" fmla="*/ 45 w 68"/>
                <a:gd name="T9" fmla="*/ 74 h 75"/>
                <a:gd name="T10" fmla="*/ 37 w 68"/>
                <a:gd name="T11" fmla="*/ 74 h 75"/>
                <a:gd name="T12" fmla="*/ 32 w 68"/>
                <a:gd name="T13" fmla="*/ 74 h 75"/>
                <a:gd name="T14" fmla="*/ 26 w 68"/>
                <a:gd name="T15" fmla="*/ 73 h 75"/>
                <a:gd name="T16" fmla="*/ 21 w 68"/>
                <a:gd name="T17" fmla="*/ 72 h 75"/>
                <a:gd name="T18" fmla="*/ 17 w 68"/>
                <a:gd name="T19" fmla="*/ 70 h 75"/>
                <a:gd name="T20" fmla="*/ 9 w 68"/>
                <a:gd name="T21" fmla="*/ 66 h 75"/>
                <a:gd name="T22" fmla="*/ 4 w 68"/>
                <a:gd name="T23" fmla="*/ 58 h 75"/>
                <a:gd name="T24" fmla="*/ 2 w 68"/>
                <a:gd name="T25" fmla="*/ 52 h 75"/>
                <a:gd name="T26" fmla="*/ 1 w 68"/>
                <a:gd name="T27" fmla="*/ 48 h 75"/>
                <a:gd name="T28" fmla="*/ 0 w 68"/>
                <a:gd name="T29" fmla="*/ 42 h 75"/>
                <a:gd name="T30" fmla="*/ 0 w 68"/>
                <a:gd name="T31" fmla="*/ 37 h 75"/>
                <a:gd name="T32" fmla="*/ 0 w 68"/>
                <a:gd name="T33" fmla="*/ 33 h 75"/>
                <a:gd name="T34" fmla="*/ 1 w 68"/>
                <a:gd name="T35" fmla="*/ 28 h 75"/>
                <a:gd name="T36" fmla="*/ 2 w 68"/>
                <a:gd name="T37" fmla="*/ 23 h 75"/>
                <a:gd name="T38" fmla="*/ 4 w 68"/>
                <a:gd name="T39" fmla="*/ 18 h 75"/>
                <a:gd name="T40" fmla="*/ 9 w 68"/>
                <a:gd name="T41" fmla="*/ 10 h 75"/>
                <a:gd name="T42" fmla="*/ 17 w 68"/>
                <a:gd name="T43" fmla="*/ 4 h 75"/>
                <a:gd name="T44" fmla="*/ 21 w 68"/>
                <a:gd name="T45" fmla="*/ 3 h 75"/>
                <a:gd name="T46" fmla="*/ 26 w 68"/>
                <a:gd name="T47" fmla="*/ 1 h 75"/>
                <a:gd name="T48" fmla="*/ 30 w 68"/>
                <a:gd name="T49" fmla="*/ 0 h 75"/>
                <a:gd name="T50" fmla="*/ 36 w 68"/>
                <a:gd name="T51" fmla="*/ 0 h 75"/>
                <a:gd name="T52" fmla="*/ 44 w 68"/>
                <a:gd name="T53" fmla="*/ 0 h 75"/>
                <a:gd name="T54" fmla="*/ 50 w 68"/>
                <a:gd name="T55" fmla="*/ 2 h 75"/>
                <a:gd name="T56" fmla="*/ 56 w 68"/>
                <a:gd name="T57" fmla="*/ 6 h 75"/>
                <a:gd name="T58" fmla="*/ 60 w 68"/>
                <a:gd name="T59" fmla="*/ 9 h 75"/>
                <a:gd name="T60" fmla="*/ 64 w 68"/>
                <a:gd name="T61" fmla="*/ 15 h 75"/>
                <a:gd name="T62" fmla="*/ 66 w 68"/>
                <a:gd name="T63" fmla="*/ 22 h 75"/>
                <a:gd name="T64" fmla="*/ 56 w 68"/>
                <a:gd name="T65" fmla="*/ 22 h 75"/>
                <a:gd name="T66" fmla="*/ 55 w 68"/>
                <a:gd name="T67" fmla="*/ 17 h 75"/>
                <a:gd name="T68" fmla="*/ 51 w 68"/>
                <a:gd name="T69" fmla="*/ 13 h 75"/>
                <a:gd name="T70" fmla="*/ 48 w 68"/>
                <a:gd name="T71" fmla="*/ 12 h 75"/>
                <a:gd name="T72" fmla="*/ 44 w 68"/>
                <a:gd name="T73" fmla="*/ 9 h 75"/>
                <a:gd name="T74" fmla="*/ 38 w 68"/>
                <a:gd name="T75" fmla="*/ 8 h 75"/>
                <a:gd name="T76" fmla="*/ 32 w 68"/>
                <a:gd name="T77" fmla="*/ 8 h 75"/>
                <a:gd name="T78" fmla="*/ 27 w 68"/>
                <a:gd name="T79" fmla="*/ 9 h 75"/>
                <a:gd name="T80" fmla="*/ 22 w 68"/>
                <a:gd name="T81" fmla="*/ 12 h 75"/>
                <a:gd name="T82" fmla="*/ 18 w 68"/>
                <a:gd name="T83" fmla="*/ 14 h 75"/>
                <a:gd name="T84" fmla="*/ 16 w 68"/>
                <a:gd name="T85" fmla="*/ 18 h 75"/>
                <a:gd name="T86" fmla="*/ 12 w 68"/>
                <a:gd name="T87" fmla="*/ 22 h 75"/>
                <a:gd name="T88" fmla="*/ 11 w 68"/>
                <a:gd name="T89" fmla="*/ 26 h 75"/>
                <a:gd name="T90" fmla="*/ 9 w 68"/>
                <a:gd name="T91" fmla="*/ 34 h 75"/>
                <a:gd name="T92" fmla="*/ 9 w 68"/>
                <a:gd name="T93" fmla="*/ 40 h 75"/>
                <a:gd name="T94" fmla="*/ 9 w 68"/>
                <a:gd name="T95" fmla="*/ 44 h 75"/>
                <a:gd name="T96" fmla="*/ 10 w 68"/>
                <a:gd name="T97" fmla="*/ 49 h 75"/>
                <a:gd name="T98" fmla="*/ 11 w 68"/>
                <a:gd name="T99" fmla="*/ 52 h 75"/>
                <a:gd name="T100" fmla="*/ 13 w 68"/>
                <a:gd name="T101" fmla="*/ 57 h 75"/>
                <a:gd name="T102" fmla="*/ 19 w 68"/>
                <a:gd name="T103" fmla="*/ 62 h 75"/>
                <a:gd name="T104" fmla="*/ 26 w 68"/>
                <a:gd name="T105" fmla="*/ 64 h 75"/>
                <a:gd name="T106" fmla="*/ 32 w 68"/>
                <a:gd name="T107" fmla="*/ 66 h 75"/>
                <a:gd name="T108" fmla="*/ 39 w 68"/>
                <a:gd name="T109" fmla="*/ 67 h 75"/>
                <a:gd name="T110" fmla="*/ 46 w 68"/>
                <a:gd name="T111" fmla="*/ 65 h 75"/>
                <a:gd name="T112" fmla="*/ 50 w 68"/>
                <a:gd name="T113" fmla="*/ 63 h 75"/>
                <a:gd name="T114" fmla="*/ 56 w 68"/>
                <a:gd name="T115" fmla="*/ 60 h 75"/>
                <a:gd name="T116" fmla="*/ 58 w 68"/>
                <a:gd name="T11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75">
                  <a:moveTo>
                    <a:pt x="37" y="45"/>
                  </a:moveTo>
                  <a:lnTo>
                    <a:pt x="37" y="37"/>
                  </a:lnTo>
                  <a:lnTo>
                    <a:pt x="67" y="37"/>
                  </a:lnTo>
                  <a:lnTo>
                    <a:pt x="67" y="64"/>
                  </a:lnTo>
                  <a:lnTo>
                    <a:pt x="64" y="67"/>
                  </a:lnTo>
                  <a:lnTo>
                    <a:pt x="59" y="68"/>
                  </a:lnTo>
                  <a:lnTo>
                    <a:pt x="56" y="70"/>
                  </a:lnTo>
                  <a:lnTo>
                    <a:pt x="51" y="72"/>
                  </a:lnTo>
                  <a:lnTo>
                    <a:pt x="48" y="73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3"/>
                  </a:lnTo>
                  <a:lnTo>
                    <a:pt x="23" y="73"/>
                  </a:lnTo>
                  <a:lnTo>
                    <a:pt x="21" y="72"/>
                  </a:lnTo>
                  <a:lnTo>
                    <a:pt x="19" y="71"/>
                  </a:lnTo>
                  <a:lnTo>
                    <a:pt x="17" y="70"/>
                  </a:lnTo>
                  <a:lnTo>
                    <a:pt x="13" y="67"/>
                  </a:lnTo>
                  <a:lnTo>
                    <a:pt x="9" y="66"/>
                  </a:lnTo>
                  <a:lnTo>
                    <a:pt x="6" y="62"/>
                  </a:lnTo>
                  <a:lnTo>
                    <a:pt x="4" y="58"/>
                  </a:lnTo>
                  <a:lnTo>
                    <a:pt x="3" y="55"/>
                  </a:lnTo>
                  <a:lnTo>
                    <a:pt x="2" y="52"/>
                  </a:lnTo>
                  <a:lnTo>
                    <a:pt x="1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7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6" y="1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50" y="2"/>
                  </a:lnTo>
                  <a:lnTo>
                    <a:pt x="54" y="4"/>
                  </a:lnTo>
                  <a:lnTo>
                    <a:pt x="56" y="6"/>
                  </a:lnTo>
                  <a:lnTo>
                    <a:pt x="58" y="7"/>
                  </a:lnTo>
                  <a:lnTo>
                    <a:pt x="60" y="9"/>
                  </a:lnTo>
                  <a:lnTo>
                    <a:pt x="61" y="12"/>
                  </a:lnTo>
                  <a:lnTo>
                    <a:pt x="64" y="15"/>
                  </a:lnTo>
                  <a:lnTo>
                    <a:pt x="65" y="18"/>
                  </a:lnTo>
                  <a:lnTo>
                    <a:pt x="66" y="22"/>
                  </a:lnTo>
                  <a:lnTo>
                    <a:pt x="57" y="24"/>
                  </a:lnTo>
                  <a:lnTo>
                    <a:pt x="56" y="22"/>
                  </a:lnTo>
                  <a:lnTo>
                    <a:pt x="55" y="20"/>
                  </a:lnTo>
                  <a:lnTo>
                    <a:pt x="55" y="17"/>
                  </a:lnTo>
                  <a:lnTo>
                    <a:pt x="54" y="15"/>
                  </a:lnTo>
                  <a:lnTo>
                    <a:pt x="51" y="13"/>
                  </a:lnTo>
                  <a:lnTo>
                    <a:pt x="50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6" y="8"/>
                  </a:lnTo>
                  <a:lnTo>
                    <a:pt x="32" y="8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5" y="10"/>
                  </a:lnTo>
                  <a:lnTo>
                    <a:pt x="22" y="12"/>
                  </a:lnTo>
                  <a:lnTo>
                    <a:pt x="20" y="13"/>
                  </a:lnTo>
                  <a:lnTo>
                    <a:pt x="18" y="14"/>
                  </a:lnTo>
                  <a:lnTo>
                    <a:pt x="17" y="16"/>
                  </a:lnTo>
                  <a:lnTo>
                    <a:pt x="16" y="18"/>
                  </a:lnTo>
                  <a:lnTo>
                    <a:pt x="13" y="20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10" y="30"/>
                  </a:lnTo>
                  <a:lnTo>
                    <a:pt x="9" y="34"/>
                  </a:lnTo>
                  <a:lnTo>
                    <a:pt x="9" y="37"/>
                  </a:lnTo>
                  <a:lnTo>
                    <a:pt x="9" y="40"/>
                  </a:lnTo>
                  <a:lnTo>
                    <a:pt x="9" y="42"/>
                  </a:lnTo>
                  <a:lnTo>
                    <a:pt x="9" y="44"/>
                  </a:lnTo>
                  <a:lnTo>
                    <a:pt x="10" y="46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12" y="53"/>
                  </a:lnTo>
                  <a:lnTo>
                    <a:pt x="13" y="57"/>
                  </a:lnTo>
                  <a:lnTo>
                    <a:pt x="17" y="59"/>
                  </a:lnTo>
                  <a:lnTo>
                    <a:pt x="19" y="62"/>
                  </a:lnTo>
                  <a:lnTo>
                    <a:pt x="22" y="63"/>
                  </a:lnTo>
                  <a:lnTo>
                    <a:pt x="26" y="64"/>
                  </a:lnTo>
                  <a:lnTo>
                    <a:pt x="29" y="66"/>
                  </a:lnTo>
                  <a:lnTo>
                    <a:pt x="32" y="66"/>
                  </a:lnTo>
                  <a:lnTo>
                    <a:pt x="36" y="67"/>
                  </a:lnTo>
                  <a:lnTo>
                    <a:pt x="39" y="67"/>
                  </a:lnTo>
                  <a:lnTo>
                    <a:pt x="42" y="66"/>
                  </a:lnTo>
                  <a:lnTo>
                    <a:pt x="46" y="65"/>
                  </a:lnTo>
                  <a:lnTo>
                    <a:pt x="48" y="64"/>
                  </a:lnTo>
                  <a:lnTo>
                    <a:pt x="50" y="63"/>
                  </a:lnTo>
                  <a:lnTo>
                    <a:pt x="54" y="62"/>
                  </a:lnTo>
                  <a:lnTo>
                    <a:pt x="56" y="60"/>
                  </a:lnTo>
                  <a:lnTo>
                    <a:pt x="58" y="59"/>
                  </a:lnTo>
                  <a:lnTo>
                    <a:pt x="58" y="45"/>
                  </a:lnTo>
                  <a:lnTo>
                    <a:pt x="37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1" name="Freeform 293"/>
            <p:cNvSpPr>
              <a:spLocks/>
            </p:cNvSpPr>
            <p:nvPr/>
          </p:nvSpPr>
          <p:spPr bwMode="auto">
            <a:xfrm>
              <a:off x="904" y="3076"/>
              <a:ext cx="66" cy="75"/>
            </a:xfrm>
            <a:custGeom>
              <a:avLst/>
              <a:gdLst>
                <a:gd name="T0" fmla="*/ 0 w 66"/>
                <a:gd name="T1" fmla="*/ 74 h 75"/>
                <a:gd name="T2" fmla="*/ 26 w 66"/>
                <a:gd name="T3" fmla="*/ 0 h 75"/>
                <a:gd name="T4" fmla="*/ 37 w 66"/>
                <a:gd name="T5" fmla="*/ 0 h 75"/>
                <a:gd name="T6" fmla="*/ 65 w 66"/>
                <a:gd name="T7" fmla="*/ 74 h 75"/>
                <a:gd name="T8" fmla="*/ 55 w 66"/>
                <a:gd name="T9" fmla="*/ 74 h 75"/>
                <a:gd name="T10" fmla="*/ 47 w 66"/>
                <a:gd name="T11" fmla="*/ 52 h 75"/>
                <a:gd name="T12" fmla="*/ 16 w 66"/>
                <a:gd name="T13" fmla="*/ 52 h 75"/>
                <a:gd name="T14" fmla="*/ 10 w 66"/>
                <a:gd name="T15" fmla="*/ 74 h 75"/>
                <a:gd name="T16" fmla="*/ 0 w 66"/>
                <a:gd name="T17" fmla="*/ 74 h 75"/>
                <a:gd name="T18" fmla="*/ 21 w 66"/>
                <a:gd name="T19" fmla="*/ 43 h 75"/>
                <a:gd name="T20" fmla="*/ 43 w 66"/>
                <a:gd name="T21" fmla="*/ 43 h 75"/>
                <a:gd name="T22" fmla="*/ 37 w 66"/>
                <a:gd name="T23" fmla="*/ 24 h 75"/>
                <a:gd name="T24" fmla="*/ 35 w 66"/>
                <a:gd name="T25" fmla="*/ 20 h 75"/>
                <a:gd name="T26" fmla="*/ 34 w 66"/>
                <a:gd name="T27" fmla="*/ 16 h 75"/>
                <a:gd name="T28" fmla="*/ 31 w 66"/>
                <a:gd name="T29" fmla="*/ 12 h 75"/>
                <a:gd name="T30" fmla="*/ 30 w 66"/>
                <a:gd name="T31" fmla="*/ 8 h 75"/>
                <a:gd name="T32" fmla="*/ 30 w 66"/>
                <a:gd name="T33" fmla="*/ 12 h 75"/>
                <a:gd name="T34" fmla="*/ 29 w 66"/>
                <a:gd name="T35" fmla="*/ 16 h 75"/>
                <a:gd name="T36" fmla="*/ 28 w 66"/>
                <a:gd name="T37" fmla="*/ 20 h 75"/>
                <a:gd name="T38" fmla="*/ 26 w 66"/>
                <a:gd name="T39" fmla="*/ 23 h 75"/>
                <a:gd name="T40" fmla="*/ 21 w 66"/>
                <a:gd name="T41" fmla="*/ 43 h 75"/>
                <a:gd name="T42" fmla="*/ 0 w 66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5">
                  <a:moveTo>
                    <a:pt x="0" y="74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5" y="74"/>
                  </a:lnTo>
                  <a:lnTo>
                    <a:pt x="55" y="74"/>
                  </a:lnTo>
                  <a:lnTo>
                    <a:pt x="47" y="52"/>
                  </a:lnTo>
                  <a:lnTo>
                    <a:pt x="16" y="52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1" y="43"/>
                  </a:lnTo>
                  <a:lnTo>
                    <a:pt x="43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1" y="12"/>
                  </a:lnTo>
                  <a:lnTo>
                    <a:pt x="30" y="8"/>
                  </a:lnTo>
                  <a:lnTo>
                    <a:pt x="30" y="12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6" y="23"/>
                  </a:lnTo>
                  <a:lnTo>
                    <a:pt x="21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2" name="Freeform 294"/>
            <p:cNvSpPr>
              <a:spLocks/>
            </p:cNvSpPr>
            <p:nvPr/>
          </p:nvSpPr>
          <p:spPr bwMode="auto">
            <a:xfrm>
              <a:off x="982" y="3076"/>
              <a:ext cx="53" cy="75"/>
            </a:xfrm>
            <a:custGeom>
              <a:avLst/>
              <a:gdLst>
                <a:gd name="T0" fmla="*/ 9 w 53"/>
                <a:gd name="T1" fmla="*/ 52 h 75"/>
                <a:gd name="T2" fmla="*/ 11 w 53"/>
                <a:gd name="T3" fmla="*/ 58 h 75"/>
                <a:gd name="T4" fmla="*/ 15 w 53"/>
                <a:gd name="T5" fmla="*/ 63 h 75"/>
                <a:gd name="T6" fmla="*/ 22 w 53"/>
                <a:gd name="T7" fmla="*/ 66 h 75"/>
                <a:gd name="T8" fmla="*/ 30 w 53"/>
                <a:gd name="T9" fmla="*/ 67 h 75"/>
                <a:gd name="T10" fmla="*/ 36 w 53"/>
                <a:gd name="T11" fmla="*/ 64 h 75"/>
                <a:gd name="T12" fmla="*/ 41 w 53"/>
                <a:gd name="T13" fmla="*/ 62 h 75"/>
                <a:gd name="T14" fmla="*/ 43 w 53"/>
                <a:gd name="T15" fmla="*/ 57 h 75"/>
                <a:gd name="T16" fmla="*/ 44 w 53"/>
                <a:gd name="T17" fmla="*/ 52 h 75"/>
                <a:gd name="T18" fmla="*/ 42 w 53"/>
                <a:gd name="T19" fmla="*/ 48 h 75"/>
                <a:gd name="T20" fmla="*/ 39 w 53"/>
                <a:gd name="T21" fmla="*/ 45 h 75"/>
                <a:gd name="T22" fmla="*/ 32 w 53"/>
                <a:gd name="T23" fmla="*/ 42 h 75"/>
                <a:gd name="T24" fmla="*/ 20 w 53"/>
                <a:gd name="T25" fmla="*/ 40 h 75"/>
                <a:gd name="T26" fmla="*/ 11 w 53"/>
                <a:gd name="T27" fmla="*/ 36 h 75"/>
                <a:gd name="T28" fmla="*/ 6 w 53"/>
                <a:gd name="T29" fmla="*/ 31 h 75"/>
                <a:gd name="T30" fmla="*/ 2 w 53"/>
                <a:gd name="T31" fmla="*/ 24 h 75"/>
                <a:gd name="T32" fmla="*/ 2 w 53"/>
                <a:gd name="T33" fmla="*/ 18 h 75"/>
                <a:gd name="T34" fmla="*/ 5 w 53"/>
                <a:gd name="T35" fmla="*/ 10 h 75"/>
                <a:gd name="T36" fmla="*/ 11 w 53"/>
                <a:gd name="T37" fmla="*/ 4 h 75"/>
                <a:gd name="T38" fmla="*/ 19 w 53"/>
                <a:gd name="T39" fmla="*/ 0 h 75"/>
                <a:gd name="T40" fmla="*/ 29 w 53"/>
                <a:gd name="T41" fmla="*/ 0 h 75"/>
                <a:gd name="T42" fmla="*/ 39 w 53"/>
                <a:gd name="T43" fmla="*/ 2 h 75"/>
                <a:gd name="T44" fmla="*/ 46 w 53"/>
                <a:gd name="T45" fmla="*/ 7 h 75"/>
                <a:gd name="T46" fmla="*/ 51 w 53"/>
                <a:gd name="T47" fmla="*/ 15 h 75"/>
                <a:gd name="T48" fmla="*/ 42 w 53"/>
                <a:gd name="T49" fmla="*/ 22 h 75"/>
                <a:gd name="T50" fmla="*/ 39 w 53"/>
                <a:gd name="T51" fmla="*/ 14 h 75"/>
                <a:gd name="T52" fmla="*/ 33 w 53"/>
                <a:gd name="T53" fmla="*/ 9 h 75"/>
                <a:gd name="T54" fmla="*/ 22 w 53"/>
                <a:gd name="T55" fmla="*/ 8 h 75"/>
                <a:gd name="T56" fmla="*/ 15 w 53"/>
                <a:gd name="T57" fmla="*/ 12 h 75"/>
                <a:gd name="T58" fmla="*/ 12 w 53"/>
                <a:gd name="T59" fmla="*/ 17 h 75"/>
                <a:gd name="T60" fmla="*/ 12 w 53"/>
                <a:gd name="T61" fmla="*/ 23 h 75"/>
                <a:gd name="T62" fmla="*/ 15 w 53"/>
                <a:gd name="T63" fmla="*/ 26 h 75"/>
                <a:gd name="T64" fmla="*/ 28 w 53"/>
                <a:gd name="T65" fmla="*/ 31 h 75"/>
                <a:gd name="T66" fmla="*/ 39 w 53"/>
                <a:gd name="T67" fmla="*/ 35 h 75"/>
                <a:gd name="T68" fmla="*/ 46 w 53"/>
                <a:gd name="T69" fmla="*/ 38 h 75"/>
                <a:gd name="T70" fmla="*/ 51 w 53"/>
                <a:gd name="T71" fmla="*/ 45 h 75"/>
                <a:gd name="T72" fmla="*/ 52 w 53"/>
                <a:gd name="T73" fmla="*/ 53 h 75"/>
                <a:gd name="T74" fmla="*/ 51 w 53"/>
                <a:gd name="T75" fmla="*/ 62 h 75"/>
                <a:gd name="T76" fmla="*/ 46 w 53"/>
                <a:gd name="T77" fmla="*/ 68 h 75"/>
                <a:gd name="T78" fmla="*/ 38 w 53"/>
                <a:gd name="T79" fmla="*/ 73 h 75"/>
                <a:gd name="T80" fmla="*/ 28 w 53"/>
                <a:gd name="T81" fmla="*/ 74 h 75"/>
                <a:gd name="T82" fmla="*/ 16 w 53"/>
                <a:gd name="T83" fmla="*/ 73 h 75"/>
                <a:gd name="T84" fmla="*/ 7 w 53"/>
                <a:gd name="T85" fmla="*/ 68 h 75"/>
                <a:gd name="T86" fmla="*/ 2 w 53"/>
                <a:gd name="T87" fmla="*/ 60 h 75"/>
                <a:gd name="T88" fmla="*/ 0 w 53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2" y="60"/>
                  </a:lnTo>
                  <a:lnTo>
                    <a:pt x="13" y="62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20" y="65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6"/>
                  </a:lnTo>
                  <a:lnTo>
                    <a:pt x="35" y="66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2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0" y="46"/>
                  </a:lnTo>
                  <a:lnTo>
                    <a:pt x="39" y="45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29" y="41"/>
                  </a:lnTo>
                  <a:lnTo>
                    <a:pt x="24" y="41"/>
                  </a:lnTo>
                  <a:lnTo>
                    <a:pt x="20" y="40"/>
                  </a:lnTo>
                  <a:lnTo>
                    <a:pt x="17" y="38"/>
                  </a:lnTo>
                  <a:lnTo>
                    <a:pt x="13" y="37"/>
                  </a:lnTo>
                  <a:lnTo>
                    <a:pt x="11" y="36"/>
                  </a:lnTo>
                  <a:lnTo>
                    <a:pt x="9" y="34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8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8"/>
                  </a:lnTo>
                  <a:lnTo>
                    <a:pt x="51" y="21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1" y="16"/>
                  </a:lnTo>
                  <a:lnTo>
                    <a:pt x="39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3" y="9"/>
                  </a:lnTo>
                  <a:lnTo>
                    <a:pt x="30" y="9"/>
                  </a:lnTo>
                  <a:lnTo>
                    <a:pt x="27" y="8"/>
                  </a:lnTo>
                  <a:lnTo>
                    <a:pt x="22" y="8"/>
                  </a:lnTo>
                  <a:lnTo>
                    <a:pt x="19" y="9"/>
                  </a:lnTo>
                  <a:lnTo>
                    <a:pt x="16" y="10"/>
                  </a:lnTo>
                  <a:lnTo>
                    <a:pt x="15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2" y="17"/>
                  </a:lnTo>
                  <a:lnTo>
                    <a:pt x="11" y="20"/>
                  </a:lnTo>
                  <a:lnTo>
                    <a:pt x="11" y="21"/>
                  </a:lnTo>
                  <a:lnTo>
                    <a:pt x="12" y="23"/>
                  </a:lnTo>
                  <a:lnTo>
                    <a:pt x="12" y="24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8" y="28"/>
                  </a:lnTo>
                  <a:lnTo>
                    <a:pt x="22" y="30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4" y="37"/>
                  </a:lnTo>
                  <a:lnTo>
                    <a:pt x="46" y="38"/>
                  </a:lnTo>
                  <a:lnTo>
                    <a:pt x="48" y="41"/>
                  </a:lnTo>
                  <a:lnTo>
                    <a:pt x="50" y="43"/>
                  </a:lnTo>
                  <a:lnTo>
                    <a:pt x="51" y="45"/>
                  </a:lnTo>
                  <a:lnTo>
                    <a:pt x="52" y="48"/>
                  </a:lnTo>
                  <a:lnTo>
                    <a:pt x="52" y="51"/>
                  </a:lnTo>
                  <a:lnTo>
                    <a:pt x="52" y="53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1" y="62"/>
                  </a:lnTo>
                  <a:lnTo>
                    <a:pt x="50" y="64"/>
                  </a:lnTo>
                  <a:lnTo>
                    <a:pt x="48" y="67"/>
                  </a:lnTo>
                  <a:lnTo>
                    <a:pt x="46" y="68"/>
                  </a:lnTo>
                  <a:lnTo>
                    <a:pt x="43" y="70"/>
                  </a:lnTo>
                  <a:lnTo>
                    <a:pt x="41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3" y="74"/>
                  </a:lnTo>
                  <a:lnTo>
                    <a:pt x="19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7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3" name="Freeform 295"/>
            <p:cNvSpPr>
              <a:spLocks/>
            </p:cNvSpPr>
            <p:nvPr/>
          </p:nvSpPr>
          <p:spPr bwMode="auto">
            <a:xfrm>
              <a:off x="1059" y="3076"/>
              <a:ext cx="52" cy="75"/>
            </a:xfrm>
            <a:custGeom>
              <a:avLst/>
              <a:gdLst>
                <a:gd name="T0" fmla="*/ 0 w 52"/>
                <a:gd name="T1" fmla="*/ 74 h 75"/>
                <a:gd name="T2" fmla="*/ 0 w 52"/>
                <a:gd name="T3" fmla="*/ 0 h 75"/>
                <a:gd name="T4" fmla="*/ 50 w 52"/>
                <a:gd name="T5" fmla="*/ 0 h 75"/>
                <a:gd name="T6" fmla="*/ 50 w 52"/>
                <a:gd name="T7" fmla="*/ 9 h 75"/>
                <a:gd name="T8" fmla="*/ 9 w 52"/>
                <a:gd name="T9" fmla="*/ 9 h 75"/>
                <a:gd name="T10" fmla="*/ 9 w 52"/>
                <a:gd name="T11" fmla="*/ 31 h 75"/>
                <a:gd name="T12" fmla="*/ 47 w 52"/>
                <a:gd name="T13" fmla="*/ 31 h 75"/>
                <a:gd name="T14" fmla="*/ 47 w 52"/>
                <a:gd name="T15" fmla="*/ 40 h 75"/>
                <a:gd name="T16" fmla="*/ 9 w 52"/>
                <a:gd name="T17" fmla="*/ 40 h 75"/>
                <a:gd name="T18" fmla="*/ 9 w 52"/>
                <a:gd name="T19" fmla="*/ 65 h 75"/>
                <a:gd name="T20" fmla="*/ 51 w 52"/>
                <a:gd name="T21" fmla="*/ 65 h 75"/>
                <a:gd name="T22" fmla="*/ 51 w 52"/>
                <a:gd name="T23" fmla="*/ 74 h 75"/>
                <a:gd name="T24" fmla="*/ 0 w 52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0"/>
                  </a:lnTo>
                  <a:lnTo>
                    <a:pt x="9" y="40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4" name="Freeform 296"/>
            <p:cNvSpPr>
              <a:spLocks/>
            </p:cNvSpPr>
            <p:nvPr/>
          </p:nvSpPr>
          <p:spPr bwMode="auto">
            <a:xfrm>
              <a:off x="1129" y="3076"/>
              <a:ext cx="57" cy="75"/>
            </a:xfrm>
            <a:custGeom>
              <a:avLst/>
              <a:gdLst>
                <a:gd name="T0" fmla="*/ 10 w 57"/>
                <a:gd name="T1" fmla="*/ 52 h 75"/>
                <a:gd name="T2" fmla="*/ 12 w 57"/>
                <a:gd name="T3" fmla="*/ 58 h 75"/>
                <a:gd name="T4" fmla="*/ 16 w 57"/>
                <a:gd name="T5" fmla="*/ 63 h 75"/>
                <a:gd name="T6" fmla="*/ 24 w 57"/>
                <a:gd name="T7" fmla="*/ 66 h 75"/>
                <a:gd name="T8" fmla="*/ 31 w 57"/>
                <a:gd name="T9" fmla="*/ 67 h 75"/>
                <a:gd name="T10" fmla="*/ 39 w 57"/>
                <a:gd name="T11" fmla="*/ 64 h 75"/>
                <a:gd name="T12" fmla="*/ 43 w 57"/>
                <a:gd name="T13" fmla="*/ 62 h 75"/>
                <a:gd name="T14" fmla="*/ 46 w 57"/>
                <a:gd name="T15" fmla="*/ 57 h 75"/>
                <a:gd name="T16" fmla="*/ 46 w 57"/>
                <a:gd name="T17" fmla="*/ 52 h 75"/>
                <a:gd name="T18" fmla="*/ 44 w 57"/>
                <a:gd name="T19" fmla="*/ 48 h 75"/>
                <a:gd name="T20" fmla="*/ 41 w 57"/>
                <a:gd name="T21" fmla="*/ 45 h 75"/>
                <a:gd name="T22" fmla="*/ 34 w 57"/>
                <a:gd name="T23" fmla="*/ 42 h 75"/>
                <a:gd name="T24" fmla="*/ 23 w 57"/>
                <a:gd name="T25" fmla="*/ 40 h 75"/>
                <a:gd name="T26" fmla="*/ 12 w 57"/>
                <a:gd name="T27" fmla="*/ 36 h 75"/>
                <a:gd name="T28" fmla="*/ 6 w 57"/>
                <a:gd name="T29" fmla="*/ 31 h 75"/>
                <a:gd name="T30" fmla="*/ 3 w 57"/>
                <a:gd name="T31" fmla="*/ 24 h 75"/>
                <a:gd name="T32" fmla="*/ 2 w 57"/>
                <a:gd name="T33" fmla="*/ 18 h 75"/>
                <a:gd name="T34" fmla="*/ 5 w 57"/>
                <a:gd name="T35" fmla="*/ 10 h 75"/>
                <a:gd name="T36" fmla="*/ 12 w 57"/>
                <a:gd name="T37" fmla="*/ 4 h 75"/>
                <a:gd name="T38" fmla="*/ 20 w 57"/>
                <a:gd name="T39" fmla="*/ 0 h 75"/>
                <a:gd name="T40" fmla="*/ 31 w 57"/>
                <a:gd name="T41" fmla="*/ 0 h 75"/>
                <a:gd name="T42" fmla="*/ 41 w 57"/>
                <a:gd name="T43" fmla="*/ 2 h 75"/>
                <a:gd name="T44" fmla="*/ 48 w 57"/>
                <a:gd name="T45" fmla="*/ 7 h 75"/>
                <a:gd name="T46" fmla="*/ 54 w 57"/>
                <a:gd name="T47" fmla="*/ 15 h 75"/>
                <a:gd name="T48" fmla="*/ 44 w 57"/>
                <a:gd name="T49" fmla="*/ 22 h 75"/>
                <a:gd name="T50" fmla="*/ 41 w 57"/>
                <a:gd name="T51" fmla="*/ 14 h 75"/>
                <a:gd name="T52" fmla="*/ 36 w 57"/>
                <a:gd name="T53" fmla="*/ 9 h 75"/>
                <a:gd name="T54" fmla="*/ 24 w 57"/>
                <a:gd name="T55" fmla="*/ 8 h 75"/>
                <a:gd name="T56" fmla="*/ 16 w 57"/>
                <a:gd name="T57" fmla="*/ 12 h 75"/>
                <a:gd name="T58" fmla="*/ 13 w 57"/>
                <a:gd name="T59" fmla="*/ 17 h 75"/>
                <a:gd name="T60" fmla="*/ 13 w 57"/>
                <a:gd name="T61" fmla="*/ 23 h 75"/>
                <a:gd name="T62" fmla="*/ 16 w 57"/>
                <a:gd name="T63" fmla="*/ 26 h 75"/>
                <a:gd name="T64" fmla="*/ 29 w 57"/>
                <a:gd name="T65" fmla="*/ 31 h 75"/>
                <a:gd name="T66" fmla="*/ 41 w 57"/>
                <a:gd name="T67" fmla="*/ 35 h 75"/>
                <a:gd name="T68" fmla="*/ 48 w 57"/>
                <a:gd name="T69" fmla="*/ 38 h 75"/>
                <a:gd name="T70" fmla="*/ 54 w 57"/>
                <a:gd name="T71" fmla="*/ 45 h 75"/>
                <a:gd name="T72" fmla="*/ 56 w 57"/>
                <a:gd name="T73" fmla="*/ 53 h 75"/>
                <a:gd name="T74" fmla="*/ 54 w 57"/>
                <a:gd name="T75" fmla="*/ 62 h 75"/>
                <a:gd name="T76" fmla="*/ 48 w 57"/>
                <a:gd name="T77" fmla="*/ 68 h 75"/>
                <a:gd name="T78" fmla="*/ 40 w 57"/>
                <a:gd name="T79" fmla="*/ 73 h 75"/>
                <a:gd name="T80" fmla="*/ 30 w 57"/>
                <a:gd name="T81" fmla="*/ 74 h 75"/>
                <a:gd name="T82" fmla="*/ 17 w 57"/>
                <a:gd name="T83" fmla="*/ 73 h 75"/>
                <a:gd name="T84" fmla="*/ 8 w 57"/>
                <a:gd name="T85" fmla="*/ 68 h 75"/>
                <a:gd name="T86" fmla="*/ 2 w 57"/>
                <a:gd name="T87" fmla="*/ 60 h 75"/>
                <a:gd name="T88" fmla="*/ 0 w 57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5" y="62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1" y="67"/>
                  </a:lnTo>
                  <a:lnTo>
                    <a:pt x="34" y="66"/>
                  </a:lnTo>
                  <a:lnTo>
                    <a:pt x="37" y="66"/>
                  </a:lnTo>
                  <a:lnTo>
                    <a:pt x="39" y="64"/>
                  </a:lnTo>
                  <a:lnTo>
                    <a:pt x="40" y="64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4" y="60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6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6"/>
                  </a:lnTo>
                  <a:lnTo>
                    <a:pt x="41" y="45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4" y="42"/>
                  </a:lnTo>
                  <a:lnTo>
                    <a:pt x="30" y="41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7" y="6"/>
                  </a:lnTo>
                  <a:lnTo>
                    <a:pt x="48" y="7"/>
                  </a:lnTo>
                  <a:lnTo>
                    <a:pt x="51" y="10"/>
                  </a:lnTo>
                  <a:lnTo>
                    <a:pt x="53" y="12"/>
                  </a:lnTo>
                  <a:lnTo>
                    <a:pt x="54" y="15"/>
                  </a:lnTo>
                  <a:lnTo>
                    <a:pt x="55" y="18"/>
                  </a:lnTo>
                  <a:lnTo>
                    <a:pt x="55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1" y="9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5" y="13"/>
                  </a:lnTo>
                  <a:lnTo>
                    <a:pt x="14" y="16"/>
                  </a:lnTo>
                  <a:lnTo>
                    <a:pt x="13" y="17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4" y="30"/>
                  </a:lnTo>
                  <a:lnTo>
                    <a:pt x="29" y="31"/>
                  </a:lnTo>
                  <a:lnTo>
                    <a:pt x="34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48" y="38"/>
                  </a:lnTo>
                  <a:lnTo>
                    <a:pt x="52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5" y="59"/>
                  </a:lnTo>
                  <a:lnTo>
                    <a:pt x="54" y="62"/>
                  </a:lnTo>
                  <a:lnTo>
                    <a:pt x="53" y="64"/>
                  </a:lnTo>
                  <a:lnTo>
                    <a:pt x="52" y="67"/>
                  </a:lnTo>
                  <a:lnTo>
                    <a:pt x="48" y="68"/>
                  </a:lnTo>
                  <a:lnTo>
                    <a:pt x="46" y="70"/>
                  </a:lnTo>
                  <a:lnTo>
                    <a:pt x="43" y="72"/>
                  </a:lnTo>
                  <a:lnTo>
                    <a:pt x="40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5" name="Freeform 297"/>
            <p:cNvSpPr>
              <a:spLocks/>
            </p:cNvSpPr>
            <p:nvPr/>
          </p:nvSpPr>
          <p:spPr bwMode="auto">
            <a:xfrm>
              <a:off x="822" y="380"/>
              <a:ext cx="336" cy="1494"/>
            </a:xfrm>
            <a:custGeom>
              <a:avLst/>
              <a:gdLst>
                <a:gd name="T0" fmla="*/ 0 w 336"/>
                <a:gd name="T1" fmla="*/ 0 h 1494"/>
                <a:gd name="T2" fmla="*/ 335 w 336"/>
                <a:gd name="T3" fmla="*/ 0 h 1494"/>
                <a:gd name="T4" fmla="*/ 335 w 336"/>
                <a:gd name="T5" fmla="*/ 1493 h 1494"/>
                <a:gd name="T6" fmla="*/ 0 w 336"/>
                <a:gd name="T7" fmla="*/ 1493 h 1494"/>
                <a:gd name="T8" fmla="*/ 0 w 336"/>
                <a:gd name="T9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494">
                  <a:moveTo>
                    <a:pt x="0" y="0"/>
                  </a:moveTo>
                  <a:lnTo>
                    <a:pt x="335" y="0"/>
                  </a:lnTo>
                  <a:lnTo>
                    <a:pt x="335" y="1493"/>
                  </a:lnTo>
                  <a:lnTo>
                    <a:pt x="0" y="149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6" name="Freeform 298"/>
            <p:cNvSpPr>
              <a:spLocks/>
            </p:cNvSpPr>
            <p:nvPr/>
          </p:nvSpPr>
          <p:spPr bwMode="auto">
            <a:xfrm>
              <a:off x="821" y="1396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4 h 22"/>
                <a:gd name="T10" fmla="*/ 342 w 343"/>
                <a:gd name="T11" fmla="*/ 7 h 22"/>
                <a:gd name="T12" fmla="*/ 342 w 343"/>
                <a:gd name="T13" fmla="*/ 14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4 h 22"/>
                <a:gd name="T32" fmla="*/ 0 w 343"/>
                <a:gd name="T33" fmla="*/ 7 h 22"/>
                <a:gd name="T34" fmla="*/ 0 w 343"/>
                <a:gd name="T35" fmla="*/ 4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4"/>
                  </a:lnTo>
                  <a:lnTo>
                    <a:pt x="342" y="7"/>
                  </a:lnTo>
                  <a:lnTo>
                    <a:pt x="342" y="14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7" name="Freeform 299"/>
            <p:cNvSpPr>
              <a:spLocks/>
            </p:cNvSpPr>
            <p:nvPr/>
          </p:nvSpPr>
          <p:spPr bwMode="auto">
            <a:xfrm>
              <a:off x="814" y="1396"/>
              <a:ext cx="350" cy="29"/>
            </a:xfrm>
            <a:custGeom>
              <a:avLst/>
              <a:gdLst>
                <a:gd name="T0" fmla="*/ 7 w 350"/>
                <a:gd name="T1" fmla="*/ 0 h 29"/>
                <a:gd name="T2" fmla="*/ 342 w 350"/>
                <a:gd name="T3" fmla="*/ 0 h 29"/>
                <a:gd name="T4" fmla="*/ 344 w 350"/>
                <a:gd name="T5" fmla="*/ 1 h 29"/>
                <a:gd name="T6" fmla="*/ 347 w 350"/>
                <a:gd name="T7" fmla="*/ 3 h 29"/>
                <a:gd name="T8" fmla="*/ 348 w 350"/>
                <a:gd name="T9" fmla="*/ 5 h 29"/>
                <a:gd name="T10" fmla="*/ 349 w 350"/>
                <a:gd name="T11" fmla="*/ 9 h 29"/>
                <a:gd name="T12" fmla="*/ 349 w 350"/>
                <a:gd name="T13" fmla="*/ 19 h 29"/>
                <a:gd name="T14" fmla="*/ 348 w 350"/>
                <a:gd name="T15" fmla="*/ 23 h 29"/>
                <a:gd name="T16" fmla="*/ 347 w 350"/>
                <a:gd name="T17" fmla="*/ 26 h 29"/>
                <a:gd name="T18" fmla="*/ 344 w 350"/>
                <a:gd name="T19" fmla="*/ 27 h 29"/>
                <a:gd name="T20" fmla="*/ 342 w 350"/>
                <a:gd name="T21" fmla="*/ 28 h 29"/>
                <a:gd name="T22" fmla="*/ 7 w 350"/>
                <a:gd name="T23" fmla="*/ 28 h 29"/>
                <a:gd name="T24" fmla="*/ 5 w 350"/>
                <a:gd name="T25" fmla="*/ 27 h 29"/>
                <a:gd name="T26" fmla="*/ 1 w 350"/>
                <a:gd name="T27" fmla="*/ 26 h 29"/>
                <a:gd name="T28" fmla="*/ 0 w 350"/>
                <a:gd name="T29" fmla="*/ 23 h 29"/>
                <a:gd name="T30" fmla="*/ 0 w 350"/>
                <a:gd name="T31" fmla="*/ 19 h 29"/>
                <a:gd name="T32" fmla="*/ 0 w 350"/>
                <a:gd name="T33" fmla="*/ 9 h 29"/>
                <a:gd name="T34" fmla="*/ 0 w 350"/>
                <a:gd name="T35" fmla="*/ 5 h 29"/>
                <a:gd name="T36" fmla="*/ 1 w 350"/>
                <a:gd name="T37" fmla="*/ 3 h 29"/>
                <a:gd name="T38" fmla="*/ 5 w 350"/>
                <a:gd name="T39" fmla="*/ 1 h 29"/>
                <a:gd name="T40" fmla="*/ 7 w 350"/>
                <a:gd name="T4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9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5"/>
                  </a:lnTo>
                  <a:lnTo>
                    <a:pt x="349" y="9"/>
                  </a:lnTo>
                  <a:lnTo>
                    <a:pt x="349" y="19"/>
                  </a:lnTo>
                  <a:lnTo>
                    <a:pt x="348" y="23"/>
                  </a:lnTo>
                  <a:lnTo>
                    <a:pt x="347" y="26"/>
                  </a:lnTo>
                  <a:lnTo>
                    <a:pt x="344" y="27"/>
                  </a:lnTo>
                  <a:lnTo>
                    <a:pt x="342" y="28"/>
                  </a:lnTo>
                  <a:lnTo>
                    <a:pt x="7" y="28"/>
                  </a:lnTo>
                  <a:lnTo>
                    <a:pt x="5" y="27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8" name="Freeform 300"/>
            <p:cNvSpPr>
              <a:spLocks/>
            </p:cNvSpPr>
            <p:nvPr/>
          </p:nvSpPr>
          <p:spPr bwMode="auto">
            <a:xfrm>
              <a:off x="821" y="1080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4 h 22"/>
                <a:gd name="T10" fmla="*/ 342 w 343"/>
                <a:gd name="T11" fmla="*/ 7 h 22"/>
                <a:gd name="T12" fmla="*/ 342 w 343"/>
                <a:gd name="T13" fmla="*/ 14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4 h 22"/>
                <a:gd name="T32" fmla="*/ 0 w 343"/>
                <a:gd name="T33" fmla="*/ 7 h 22"/>
                <a:gd name="T34" fmla="*/ 0 w 343"/>
                <a:gd name="T35" fmla="*/ 4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4"/>
                  </a:lnTo>
                  <a:lnTo>
                    <a:pt x="342" y="7"/>
                  </a:lnTo>
                  <a:lnTo>
                    <a:pt x="342" y="14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09" name="Freeform 301"/>
            <p:cNvSpPr>
              <a:spLocks/>
            </p:cNvSpPr>
            <p:nvPr/>
          </p:nvSpPr>
          <p:spPr bwMode="auto">
            <a:xfrm>
              <a:off x="814" y="1080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1 h 28"/>
                <a:gd name="T6" fmla="*/ 347 w 350"/>
                <a:gd name="T7" fmla="*/ 3 h 28"/>
                <a:gd name="T8" fmla="*/ 348 w 350"/>
                <a:gd name="T9" fmla="*/ 5 h 28"/>
                <a:gd name="T10" fmla="*/ 349 w 350"/>
                <a:gd name="T11" fmla="*/ 9 h 28"/>
                <a:gd name="T12" fmla="*/ 349 w 350"/>
                <a:gd name="T13" fmla="*/ 18 h 28"/>
                <a:gd name="T14" fmla="*/ 348 w 350"/>
                <a:gd name="T15" fmla="*/ 22 h 28"/>
                <a:gd name="T16" fmla="*/ 347 w 350"/>
                <a:gd name="T17" fmla="*/ 24 h 28"/>
                <a:gd name="T18" fmla="*/ 344 w 350"/>
                <a:gd name="T19" fmla="*/ 26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6 h 28"/>
                <a:gd name="T26" fmla="*/ 1 w 350"/>
                <a:gd name="T27" fmla="*/ 24 h 28"/>
                <a:gd name="T28" fmla="*/ 0 w 350"/>
                <a:gd name="T29" fmla="*/ 22 h 28"/>
                <a:gd name="T30" fmla="*/ 0 w 350"/>
                <a:gd name="T31" fmla="*/ 18 h 28"/>
                <a:gd name="T32" fmla="*/ 0 w 350"/>
                <a:gd name="T33" fmla="*/ 9 h 28"/>
                <a:gd name="T34" fmla="*/ 0 w 350"/>
                <a:gd name="T35" fmla="*/ 5 h 28"/>
                <a:gd name="T36" fmla="*/ 1 w 350"/>
                <a:gd name="T37" fmla="*/ 3 h 28"/>
                <a:gd name="T38" fmla="*/ 5 w 350"/>
                <a:gd name="T39" fmla="*/ 1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5"/>
                  </a:lnTo>
                  <a:lnTo>
                    <a:pt x="349" y="9"/>
                  </a:lnTo>
                  <a:lnTo>
                    <a:pt x="349" y="18"/>
                  </a:lnTo>
                  <a:lnTo>
                    <a:pt x="348" y="22"/>
                  </a:lnTo>
                  <a:lnTo>
                    <a:pt x="347" y="24"/>
                  </a:lnTo>
                  <a:lnTo>
                    <a:pt x="344" y="26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0" name="Freeform 302"/>
            <p:cNvSpPr>
              <a:spLocks/>
            </p:cNvSpPr>
            <p:nvPr/>
          </p:nvSpPr>
          <p:spPr bwMode="auto">
            <a:xfrm>
              <a:off x="821" y="764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0 h 22"/>
                <a:gd name="T6" fmla="*/ 340 w 343"/>
                <a:gd name="T7" fmla="*/ 2 h 22"/>
                <a:gd name="T8" fmla="*/ 341 w 343"/>
                <a:gd name="T9" fmla="*/ 3 h 22"/>
                <a:gd name="T10" fmla="*/ 342 w 343"/>
                <a:gd name="T11" fmla="*/ 6 h 22"/>
                <a:gd name="T12" fmla="*/ 342 w 343"/>
                <a:gd name="T13" fmla="*/ 15 h 22"/>
                <a:gd name="T14" fmla="*/ 341 w 343"/>
                <a:gd name="T15" fmla="*/ 18 h 22"/>
                <a:gd name="T16" fmla="*/ 340 w 343"/>
                <a:gd name="T17" fmla="*/ 19 h 22"/>
                <a:gd name="T18" fmla="*/ 337 w 343"/>
                <a:gd name="T19" fmla="*/ 21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1 h 22"/>
                <a:gd name="T26" fmla="*/ 1 w 343"/>
                <a:gd name="T27" fmla="*/ 19 h 22"/>
                <a:gd name="T28" fmla="*/ 0 w 343"/>
                <a:gd name="T29" fmla="*/ 18 h 22"/>
                <a:gd name="T30" fmla="*/ 0 w 343"/>
                <a:gd name="T31" fmla="*/ 15 h 22"/>
                <a:gd name="T32" fmla="*/ 0 w 343"/>
                <a:gd name="T33" fmla="*/ 6 h 22"/>
                <a:gd name="T34" fmla="*/ 0 w 343"/>
                <a:gd name="T35" fmla="*/ 3 h 22"/>
                <a:gd name="T36" fmla="*/ 1 w 343"/>
                <a:gd name="T37" fmla="*/ 2 h 22"/>
                <a:gd name="T38" fmla="*/ 5 w 343"/>
                <a:gd name="T39" fmla="*/ 0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0"/>
                  </a:lnTo>
                  <a:lnTo>
                    <a:pt x="340" y="2"/>
                  </a:lnTo>
                  <a:lnTo>
                    <a:pt x="341" y="3"/>
                  </a:lnTo>
                  <a:lnTo>
                    <a:pt x="342" y="6"/>
                  </a:lnTo>
                  <a:lnTo>
                    <a:pt x="342" y="15"/>
                  </a:lnTo>
                  <a:lnTo>
                    <a:pt x="341" y="18"/>
                  </a:lnTo>
                  <a:lnTo>
                    <a:pt x="340" y="19"/>
                  </a:lnTo>
                  <a:lnTo>
                    <a:pt x="337" y="21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1" name="Freeform 303"/>
            <p:cNvSpPr>
              <a:spLocks/>
            </p:cNvSpPr>
            <p:nvPr/>
          </p:nvSpPr>
          <p:spPr bwMode="auto">
            <a:xfrm>
              <a:off x="814" y="764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0 h 28"/>
                <a:gd name="T6" fmla="*/ 347 w 350"/>
                <a:gd name="T7" fmla="*/ 2 h 28"/>
                <a:gd name="T8" fmla="*/ 348 w 350"/>
                <a:gd name="T9" fmla="*/ 4 h 28"/>
                <a:gd name="T10" fmla="*/ 349 w 350"/>
                <a:gd name="T11" fmla="*/ 8 h 28"/>
                <a:gd name="T12" fmla="*/ 349 w 350"/>
                <a:gd name="T13" fmla="*/ 19 h 28"/>
                <a:gd name="T14" fmla="*/ 348 w 350"/>
                <a:gd name="T15" fmla="*/ 23 h 28"/>
                <a:gd name="T16" fmla="*/ 347 w 350"/>
                <a:gd name="T17" fmla="*/ 25 h 28"/>
                <a:gd name="T18" fmla="*/ 344 w 350"/>
                <a:gd name="T19" fmla="*/ 27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7 h 28"/>
                <a:gd name="T26" fmla="*/ 1 w 350"/>
                <a:gd name="T27" fmla="*/ 25 h 28"/>
                <a:gd name="T28" fmla="*/ 0 w 350"/>
                <a:gd name="T29" fmla="*/ 23 h 28"/>
                <a:gd name="T30" fmla="*/ 0 w 350"/>
                <a:gd name="T31" fmla="*/ 19 h 28"/>
                <a:gd name="T32" fmla="*/ 0 w 350"/>
                <a:gd name="T33" fmla="*/ 8 h 28"/>
                <a:gd name="T34" fmla="*/ 0 w 350"/>
                <a:gd name="T35" fmla="*/ 4 h 28"/>
                <a:gd name="T36" fmla="*/ 1 w 350"/>
                <a:gd name="T37" fmla="*/ 2 h 28"/>
                <a:gd name="T38" fmla="*/ 5 w 350"/>
                <a:gd name="T39" fmla="*/ 0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0"/>
                  </a:lnTo>
                  <a:lnTo>
                    <a:pt x="347" y="2"/>
                  </a:lnTo>
                  <a:lnTo>
                    <a:pt x="348" y="4"/>
                  </a:lnTo>
                  <a:lnTo>
                    <a:pt x="349" y="8"/>
                  </a:lnTo>
                  <a:lnTo>
                    <a:pt x="349" y="19"/>
                  </a:lnTo>
                  <a:lnTo>
                    <a:pt x="348" y="23"/>
                  </a:lnTo>
                  <a:lnTo>
                    <a:pt x="347" y="25"/>
                  </a:lnTo>
                  <a:lnTo>
                    <a:pt x="344" y="27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2" name="Freeform 304"/>
            <p:cNvSpPr>
              <a:spLocks/>
            </p:cNvSpPr>
            <p:nvPr/>
          </p:nvSpPr>
          <p:spPr bwMode="auto">
            <a:xfrm>
              <a:off x="821" y="447"/>
              <a:ext cx="343" cy="22"/>
            </a:xfrm>
            <a:custGeom>
              <a:avLst/>
              <a:gdLst>
                <a:gd name="T0" fmla="*/ 7 w 343"/>
                <a:gd name="T1" fmla="*/ 0 h 22"/>
                <a:gd name="T2" fmla="*/ 335 w 343"/>
                <a:gd name="T3" fmla="*/ 0 h 22"/>
                <a:gd name="T4" fmla="*/ 337 w 343"/>
                <a:gd name="T5" fmla="*/ 1 h 22"/>
                <a:gd name="T6" fmla="*/ 340 w 343"/>
                <a:gd name="T7" fmla="*/ 2 h 22"/>
                <a:gd name="T8" fmla="*/ 341 w 343"/>
                <a:gd name="T9" fmla="*/ 5 h 22"/>
                <a:gd name="T10" fmla="*/ 342 w 343"/>
                <a:gd name="T11" fmla="*/ 7 h 22"/>
                <a:gd name="T12" fmla="*/ 342 w 343"/>
                <a:gd name="T13" fmla="*/ 15 h 22"/>
                <a:gd name="T14" fmla="*/ 341 w 343"/>
                <a:gd name="T15" fmla="*/ 17 h 22"/>
                <a:gd name="T16" fmla="*/ 340 w 343"/>
                <a:gd name="T17" fmla="*/ 19 h 22"/>
                <a:gd name="T18" fmla="*/ 337 w 343"/>
                <a:gd name="T19" fmla="*/ 20 h 22"/>
                <a:gd name="T20" fmla="*/ 335 w 343"/>
                <a:gd name="T21" fmla="*/ 21 h 22"/>
                <a:gd name="T22" fmla="*/ 7 w 343"/>
                <a:gd name="T23" fmla="*/ 21 h 22"/>
                <a:gd name="T24" fmla="*/ 5 w 343"/>
                <a:gd name="T25" fmla="*/ 20 h 22"/>
                <a:gd name="T26" fmla="*/ 1 w 343"/>
                <a:gd name="T27" fmla="*/ 19 h 22"/>
                <a:gd name="T28" fmla="*/ 0 w 343"/>
                <a:gd name="T29" fmla="*/ 17 h 22"/>
                <a:gd name="T30" fmla="*/ 0 w 343"/>
                <a:gd name="T31" fmla="*/ 15 h 22"/>
                <a:gd name="T32" fmla="*/ 0 w 343"/>
                <a:gd name="T33" fmla="*/ 7 h 22"/>
                <a:gd name="T34" fmla="*/ 0 w 343"/>
                <a:gd name="T35" fmla="*/ 5 h 22"/>
                <a:gd name="T36" fmla="*/ 1 w 343"/>
                <a:gd name="T37" fmla="*/ 2 h 22"/>
                <a:gd name="T38" fmla="*/ 5 w 343"/>
                <a:gd name="T39" fmla="*/ 1 h 22"/>
                <a:gd name="T40" fmla="*/ 7 w 343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3" h="22">
                  <a:moveTo>
                    <a:pt x="7" y="0"/>
                  </a:moveTo>
                  <a:lnTo>
                    <a:pt x="335" y="0"/>
                  </a:lnTo>
                  <a:lnTo>
                    <a:pt x="337" y="1"/>
                  </a:lnTo>
                  <a:lnTo>
                    <a:pt x="340" y="2"/>
                  </a:lnTo>
                  <a:lnTo>
                    <a:pt x="341" y="5"/>
                  </a:lnTo>
                  <a:lnTo>
                    <a:pt x="342" y="7"/>
                  </a:lnTo>
                  <a:lnTo>
                    <a:pt x="342" y="15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7" y="20"/>
                  </a:lnTo>
                  <a:lnTo>
                    <a:pt x="335" y="21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3" name="Freeform 305"/>
            <p:cNvSpPr>
              <a:spLocks/>
            </p:cNvSpPr>
            <p:nvPr/>
          </p:nvSpPr>
          <p:spPr bwMode="auto">
            <a:xfrm>
              <a:off x="814" y="447"/>
              <a:ext cx="350" cy="28"/>
            </a:xfrm>
            <a:custGeom>
              <a:avLst/>
              <a:gdLst>
                <a:gd name="T0" fmla="*/ 7 w 350"/>
                <a:gd name="T1" fmla="*/ 0 h 28"/>
                <a:gd name="T2" fmla="*/ 342 w 350"/>
                <a:gd name="T3" fmla="*/ 0 h 28"/>
                <a:gd name="T4" fmla="*/ 344 w 350"/>
                <a:gd name="T5" fmla="*/ 1 h 28"/>
                <a:gd name="T6" fmla="*/ 347 w 350"/>
                <a:gd name="T7" fmla="*/ 3 h 28"/>
                <a:gd name="T8" fmla="*/ 348 w 350"/>
                <a:gd name="T9" fmla="*/ 6 h 28"/>
                <a:gd name="T10" fmla="*/ 349 w 350"/>
                <a:gd name="T11" fmla="*/ 9 h 28"/>
                <a:gd name="T12" fmla="*/ 349 w 350"/>
                <a:gd name="T13" fmla="*/ 19 h 28"/>
                <a:gd name="T14" fmla="*/ 348 w 350"/>
                <a:gd name="T15" fmla="*/ 22 h 28"/>
                <a:gd name="T16" fmla="*/ 347 w 350"/>
                <a:gd name="T17" fmla="*/ 25 h 28"/>
                <a:gd name="T18" fmla="*/ 344 w 350"/>
                <a:gd name="T19" fmla="*/ 26 h 28"/>
                <a:gd name="T20" fmla="*/ 342 w 350"/>
                <a:gd name="T21" fmla="*/ 27 h 28"/>
                <a:gd name="T22" fmla="*/ 7 w 350"/>
                <a:gd name="T23" fmla="*/ 27 h 28"/>
                <a:gd name="T24" fmla="*/ 5 w 350"/>
                <a:gd name="T25" fmla="*/ 26 h 28"/>
                <a:gd name="T26" fmla="*/ 1 w 350"/>
                <a:gd name="T27" fmla="*/ 25 h 28"/>
                <a:gd name="T28" fmla="*/ 0 w 350"/>
                <a:gd name="T29" fmla="*/ 22 h 28"/>
                <a:gd name="T30" fmla="*/ 0 w 350"/>
                <a:gd name="T31" fmla="*/ 19 h 28"/>
                <a:gd name="T32" fmla="*/ 0 w 350"/>
                <a:gd name="T33" fmla="*/ 9 h 28"/>
                <a:gd name="T34" fmla="*/ 0 w 350"/>
                <a:gd name="T35" fmla="*/ 6 h 28"/>
                <a:gd name="T36" fmla="*/ 1 w 350"/>
                <a:gd name="T37" fmla="*/ 3 h 28"/>
                <a:gd name="T38" fmla="*/ 5 w 350"/>
                <a:gd name="T39" fmla="*/ 1 h 28"/>
                <a:gd name="T40" fmla="*/ 7 w 350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0" h="28">
                  <a:moveTo>
                    <a:pt x="7" y="0"/>
                  </a:moveTo>
                  <a:lnTo>
                    <a:pt x="342" y="0"/>
                  </a:lnTo>
                  <a:lnTo>
                    <a:pt x="344" y="1"/>
                  </a:lnTo>
                  <a:lnTo>
                    <a:pt x="347" y="3"/>
                  </a:lnTo>
                  <a:lnTo>
                    <a:pt x="348" y="6"/>
                  </a:lnTo>
                  <a:lnTo>
                    <a:pt x="349" y="9"/>
                  </a:lnTo>
                  <a:lnTo>
                    <a:pt x="349" y="19"/>
                  </a:lnTo>
                  <a:lnTo>
                    <a:pt x="348" y="22"/>
                  </a:lnTo>
                  <a:lnTo>
                    <a:pt x="347" y="25"/>
                  </a:lnTo>
                  <a:lnTo>
                    <a:pt x="344" y="26"/>
                  </a:lnTo>
                  <a:lnTo>
                    <a:pt x="342" y="27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1"/>
                  </a:lnTo>
                  <a:lnTo>
                    <a:pt x="7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4" name="Freeform 306"/>
            <p:cNvSpPr>
              <a:spLocks/>
            </p:cNvSpPr>
            <p:nvPr/>
          </p:nvSpPr>
          <p:spPr bwMode="auto">
            <a:xfrm>
              <a:off x="835" y="1846"/>
              <a:ext cx="320" cy="36"/>
            </a:xfrm>
            <a:custGeom>
              <a:avLst/>
              <a:gdLst>
                <a:gd name="T0" fmla="*/ 0 w 320"/>
                <a:gd name="T1" fmla="*/ 0 h 36"/>
                <a:gd name="T2" fmla="*/ 319 w 320"/>
                <a:gd name="T3" fmla="*/ 0 h 36"/>
                <a:gd name="T4" fmla="*/ 319 w 320"/>
                <a:gd name="T5" fmla="*/ 35 h 36"/>
                <a:gd name="T6" fmla="*/ 0 w 320"/>
                <a:gd name="T7" fmla="*/ 35 h 36"/>
                <a:gd name="T8" fmla="*/ 0 w 32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6">
                  <a:moveTo>
                    <a:pt x="0" y="0"/>
                  </a:moveTo>
                  <a:lnTo>
                    <a:pt x="319" y="0"/>
                  </a:lnTo>
                  <a:lnTo>
                    <a:pt x="319" y="35"/>
                  </a:lnTo>
                  <a:lnTo>
                    <a:pt x="0" y="35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5" name="Freeform 307"/>
            <p:cNvSpPr>
              <a:spLocks/>
            </p:cNvSpPr>
            <p:nvPr/>
          </p:nvSpPr>
          <p:spPr bwMode="auto">
            <a:xfrm>
              <a:off x="828" y="1846"/>
              <a:ext cx="327" cy="42"/>
            </a:xfrm>
            <a:custGeom>
              <a:avLst/>
              <a:gdLst>
                <a:gd name="T0" fmla="*/ 0 w 327"/>
                <a:gd name="T1" fmla="*/ 0 h 42"/>
                <a:gd name="T2" fmla="*/ 326 w 327"/>
                <a:gd name="T3" fmla="*/ 0 h 42"/>
                <a:gd name="T4" fmla="*/ 326 w 327"/>
                <a:gd name="T5" fmla="*/ 41 h 42"/>
                <a:gd name="T6" fmla="*/ 0 w 327"/>
                <a:gd name="T7" fmla="*/ 41 h 42"/>
                <a:gd name="T8" fmla="*/ 0 w 32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2">
                  <a:moveTo>
                    <a:pt x="0" y="0"/>
                  </a:moveTo>
                  <a:lnTo>
                    <a:pt x="326" y="0"/>
                  </a:lnTo>
                  <a:lnTo>
                    <a:pt x="326" y="41"/>
                  </a:lnTo>
                  <a:lnTo>
                    <a:pt x="0" y="4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6" name="Line 308"/>
            <p:cNvSpPr>
              <a:spLocks noChangeShapeType="1"/>
            </p:cNvSpPr>
            <p:nvPr/>
          </p:nvSpPr>
          <p:spPr bwMode="auto">
            <a:xfrm>
              <a:off x="2506" y="1562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7" name="Line 309"/>
            <p:cNvSpPr>
              <a:spLocks noChangeShapeType="1"/>
            </p:cNvSpPr>
            <p:nvPr/>
          </p:nvSpPr>
          <p:spPr bwMode="auto">
            <a:xfrm>
              <a:off x="2653" y="1562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8" name="Line 310"/>
            <p:cNvSpPr>
              <a:spLocks noChangeShapeType="1"/>
            </p:cNvSpPr>
            <p:nvPr/>
          </p:nvSpPr>
          <p:spPr bwMode="auto">
            <a:xfrm>
              <a:off x="4179" y="1562"/>
              <a:ext cx="0" cy="306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19" name="Line 311"/>
            <p:cNvSpPr>
              <a:spLocks noChangeShapeType="1"/>
            </p:cNvSpPr>
            <p:nvPr/>
          </p:nvSpPr>
          <p:spPr bwMode="auto">
            <a:xfrm>
              <a:off x="4324" y="1561"/>
              <a:ext cx="0" cy="307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0" name="Freeform 312"/>
            <p:cNvSpPr>
              <a:spLocks/>
            </p:cNvSpPr>
            <p:nvPr/>
          </p:nvSpPr>
          <p:spPr bwMode="auto">
            <a:xfrm>
              <a:off x="3293" y="313"/>
              <a:ext cx="965" cy="627"/>
            </a:xfrm>
            <a:custGeom>
              <a:avLst/>
              <a:gdLst>
                <a:gd name="T0" fmla="*/ 0 w 965"/>
                <a:gd name="T1" fmla="*/ 622 h 627"/>
                <a:gd name="T2" fmla="*/ 0 w 965"/>
                <a:gd name="T3" fmla="*/ 160 h 627"/>
                <a:gd name="T4" fmla="*/ 2 w 965"/>
                <a:gd name="T5" fmla="*/ 145 h 627"/>
                <a:gd name="T6" fmla="*/ 5 w 965"/>
                <a:gd name="T7" fmla="*/ 130 h 627"/>
                <a:gd name="T8" fmla="*/ 11 w 965"/>
                <a:gd name="T9" fmla="*/ 116 h 627"/>
                <a:gd name="T10" fmla="*/ 17 w 965"/>
                <a:gd name="T11" fmla="*/ 101 h 627"/>
                <a:gd name="T12" fmla="*/ 25 w 965"/>
                <a:gd name="T13" fmla="*/ 87 h 627"/>
                <a:gd name="T14" fmla="*/ 35 w 965"/>
                <a:gd name="T15" fmla="*/ 75 h 627"/>
                <a:gd name="T16" fmla="*/ 46 w 965"/>
                <a:gd name="T17" fmla="*/ 62 h 627"/>
                <a:gd name="T18" fmla="*/ 58 w 965"/>
                <a:gd name="T19" fmla="*/ 51 h 627"/>
                <a:gd name="T20" fmla="*/ 71 w 965"/>
                <a:gd name="T21" fmla="*/ 40 h 627"/>
                <a:gd name="T22" fmla="*/ 86 w 965"/>
                <a:gd name="T23" fmla="*/ 29 h 627"/>
                <a:gd name="T24" fmla="*/ 100 w 965"/>
                <a:gd name="T25" fmla="*/ 21 h 627"/>
                <a:gd name="T26" fmla="*/ 114 w 965"/>
                <a:gd name="T27" fmla="*/ 14 h 627"/>
                <a:gd name="T28" fmla="*/ 130 w 965"/>
                <a:gd name="T29" fmla="*/ 8 h 627"/>
                <a:gd name="T30" fmla="*/ 146 w 965"/>
                <a:gd name="T31" fmla="*/ 3 h 627"/>
                <a:gd name="T32" fmla="*/ 163 w 965"/>
                <a:gd name="T33" fmla="*/ 1 h 627"/>
                <a:gd name="T34" fmla="*/ 178 w 965"/>
                <a:gd name="T35" fmla="*/ 0 h 627"/>
                <a:gd name="T36" fmla="*/ 960 w 965"/>
                <a:gd name="T37" fmla="*/ 2 h 627"/>
                <a:gd name="T38" fmla="*/ 964 w 965"/>
                <a:gd name="T39" fmla="*/ 114 h 627"/>
                <a:gd name="T40" fmla="*/ 181 w 965"/>
                <a:gd name="T41" fmla="*/ 114 h 627"/>
                <a:gd name="T42" fmla="*/ 166 w 965"/>
                <a:gd name="T43" fmla="*/ 115 h 627"/>
                <a:gd name="T44" fmla="*/ 154 w 965"/>
                <a:gd name="T45" fmla="*/ 118 h 627"/>
                <a:gd name="T46" fmla="*/ 145 w 965"/>
                <a:gd name="T47" fmla="*/ 123 h 627"/>
                <a:gd name="T48" fmla="*/ 136 w 965"/>
                <a:gd name="T49" fmla="*/ 129 h 627"/>
                <a:gd name="T50" fmla="*/ 131 w 965"/>
                <a:gd name="T51" fmla="*/ 136 h 627"/>
                <a:gd name="T52" fmla="*/ 127 w 965"/>
                <a:gd name="T53" fmla="*/ 144 h 627"/>
                <a:gd name="T54" fmla="*/ 125 w 965"/>
                <a:gd name="T55" fmla="*/ 154 h 627"/>
                <a:gd name="T56" fmla="*/ 124 w 965"/>
                <a:gd name="T57" fmla="*/ 165 h 627"/>
                <a:gd name="T58" fmla="*/ 124 w 965"/>
                <a:gd name="T59" fmla="*/ 62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5" h="627">
                  <a:moveTo>
                    <a:pt x="0" y="622"/>
                  </a:moveTo>
                  <a:lnTo>
                    <a:pt x="0" y="160"/>
                  </a:lnTo>
                  <a:lnTo>
                    <a:pt x="2" y="145"/>
                  </a:lnTo>
                  <a:lnTo>
                    <a:pt x="5" y="130"/>
                  </a:lnTo>
                  <a:lnTo>
                    <a:pt x="11" y="116"/>
                  </a:lnTo>
                  <a:lnTo>
                    <a:pt x="17" y="101"/>
                  </a:lnTo>
                  <a:lnTo>
                    <a:pt x="25" y="87"/>
                  </a:lnTo>
                  <a:lnTo>
                    <a:pt x="35" y="75"/>
                  </a:lnTo>
                  <a:lnTo>
                    <a:pt x="46" y="62"/>
                  </a:lnTo>
                  <a:lnTo>
                    <a:pt x="58" y="51"/>
                  </a:lnTo>
                  <a:lnTo>
                    <a:pt x="71" y="40"/>
                  </a:lnTo>
                  <a:lnTo>
                    <a:pt x="86" y="29"/>
                  </a:lnTo>
                  <a:lnTo>
                    <a:pt x="100" y="21"/>
                  </a:lnTo>
                  <a:lnTo>
                    <a:pt x="114" y="14"/>
                  </a:lnTo>
                  <a:lnTo>
                    <a:pt x="130" y="8"/>
                  </a:lnTo>
                  <a:lnTo>
                    <a:pt x="146" y="3"/>
                  </a:lnTo>
                  <a:lnTo>
                    <a:pt x="163" y="1"/>
                  </a:lnTo>
                  <a:lnTo>
                    <a:pt x="178" y="0"/>
                  </a:lnTo>
                  <a:lnTo>
                    <a:pt x="960" y="2"/>
                  </a:lnTo>
                  <a:lnTo>
                    <a:pt x="964" y="114"/>
                  </a:lnTo>
                  <a:lnTo>
                    <a:pt x="181" y="114"/>
                  </a:lnTo>
                  <a:lnTo>
                    <a:pt x="166" y="115"/>
                  </a:lnTo>
                  <a:lnTo>
                    <a:pt x="154" y="118"/>
                  </a:lnTo>
                  <a:lnTo>
                    <a:pt x="145" y="123"/>
                  </a:lnTo>
                  <a:lnTo>
                    <a:pt x="136" y="129"/>
                  </a:lnTo>
                  <a:lnTo>
                    <a:pt x="131" y="136"/>
                  </a:lnTo>
                  <a:lnTo>
                    <a:pt x="127" y="144"/>
                  </a:lnTo>
                  <a:lnTo>
                    <a:pt x="125" y="154"/>
                  </a:lnTo>
                  <a:lnTo>
                    <a:pt x="124" y="165"/>
                  </a:lnTo>
                  <a:lnTo>
                    <a:pt x="124" y="626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1" name="Freeform 313"/>
            <p:cNvSpPr>
              <a:spLocks/>
            </p:cNvSpPr>
            <p:nvPr/>
          </p:nvSpPr>
          <p:spPr bwMode="auto">
            <a:xfrm>
              <a:off x="4251" y="284"/>
              <a:ext cx="21" cy="195"/>
            </a:xfrm>
            <a:custGeom>
              <a:avLst/>
              <a:gdLst>
                <a:gd name="T0" fmla="*/ 12 w 21"/>
                <a:gd name="T1" fmla="*/ 194 h 195"/>
                <a:gd name="T2" fmla="*/ 20 w 21"/>
                <a:gd name="T3" fmla="*/ 194 h 195"/>
                <a:gd name="T4" fmla="*/ 16 w 21"/>
                <a:gd name="T5" fmla="*/ 0 h 195"/>
                <a:gd name="T6" fmla="*/ 0 w 21"/>
                <a:gd name="T7" fmla="*/ 0 h 195"/>
                <a:gd name="T8" fmla="*/ 4 w 21"/>
                <a:gd name="T9" fmla="*/ 194 h 195"/>
                <a:gd name="T10" fmla="*/ 12 w 21"/>
                <a:gd name="T11" fmla="*/ 19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5">
                  <a:moveTo>
                    <a:pt x="12" y="194"/>
                  </a:moveTo>
                  <a:lnTo>
                    <a:pt x="20" y="19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4" y="194"/>
                  </a:lnTo>
                  <a:lnTo>
                    <a:pt x="12" y="194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2" name="Freeform 314"/>
            <p:cNvSpPr>
              <a:spLocks/>
            </p:cNvSpPr>
            <p:nvPr/>
          </p:nvSpPr>
          <p:spPr bwMode="auto">
            <a:xfrm>
              <a:off x="3304" y="921"/>
              <a:ext cx="111" cy="46"/>
            </a:xfrm>
            <a:custGeom>
              <a:avLst/>
              <a:gdLst>
                <a:gd name="T0" fmla="*/ 0 w 111"/>
                <a:gd name="T1" fmla="*/ 0 h 46"/>
                <a:gd name="T2" fmla="*/ 110 w 111"/>
                <a:gd name="T3" fmla="*/ 0 h 46"/>
                <a:gd name="T4" fmla="*/ 110 w 111"/>
                <a:gd name="T5" fmla="*/ 45 h 46"/>
                <a:gd name="T6" fmla="*/ 0 w 111"/>
                <a:gd name="T7" fmla="*/ 45 h 46"/>
                <a:gd name="T8" fmla="*/ 0 w 111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46">
                  <a:moveTo>
                    <a:pt x="0" y="0"/>
                  </a:moveTo>
                  <a:lnTo>
                    <a:pt x="110" y="0"/>
                  </a:lnTo>
                  <a:lnTo>
                    <a:pt x="110" y="45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3" name="Freeform 315"/>
            <p:cNvSpPr>
              <a:spLocks/>
            </p:cNvSpPr>
            <p:nvPr/>
          </p:nvSpPr>
          <p:spPr bwMode="auto">
            <a:xfrm>
              <a:off x="3297" y="921"/>
              <a:ext cx="118" cy="52"/>
            </a:xfrm>
            <a:custGeom>
              <a:avLst/>
              <a:gdLst>
                <a:gd name="T0" fmla="*/ 0 w 118"/>
                <a:gd name="T1" fmla="*/ 0 h 52"/>
                <a:gd name="T2" fmla="*/ 117 w 118"/>
                <a:gd name="T3" fmla="*/ 0 h 52"/>
                <a:gd name="T4" fmla="*/ 117 w 118"/>
                <a:gd name="T5" fmla="*/ 51 h 52"/>
                <a:gd name="T6" fmla="*/ 0 w 118"/>
                <a:gd name="T7" fmla="*/ 51 h 52"/>
                <a:gd name="T8" fmla="*/ 0 w 11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2">
                  <a:moveTo>
                    <a:pt x="0" y="0"/>
                  </a:moveTo>
                  <a:lnTo>
                    <a:pt x="117" y="0"/>
                  </a:lnTo>
                  <a:lnTo>
                    <a:pt x="117" y="51"/>
                  </a:lnTo>
                  <a:lnTo>
                    <a:pt x="0" y="5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4" name="Line 316"/>
            <p:cNvSpPr>
              <a:spLocks noChangeShapeType="1"/>
            </p:cNvSpPr>
            <p:nvPr/>
          </p:nvSpPr>
          <p:spPr bwMode="auto">
            <a:xfrm flipV="1">
              <a:off x="3120" y="1063"/>
              <a:ext cx="477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5" name="Freeform 317"/>
            <p:cNvSpPr>
              <a:spLocks/>
            </p:cNvSpPr>
            <p:nvPr/>
          </p:nvSpPr>
          <p:spPr bwMode="auto">
            <a:xfrm>
              <a:off x="3852" y="143"/>
              <a:ext cx="54" cy="76"/>
            </a:xfrm>
            <a:custGeom>
              <a:avLst/>
              <a:gdLst>
                <a:gd name="T0" fmla="*/ 8 w 54"/>
                <a:gd name="T1" fmla="*/ 53 h 76"/>
                <a:gd name="T2" fmla="*/ 11 w 54"/>
                <a:gd name="T3" fmla="*/ 59 h 76"/>
                <a:gd name="T4" fmla="*/ 16 w 54"/>
                <a:gd name="T5" fmla="*/ 64 h 76"/>
                <a:gd name="T6" fmla="*/ 23 w 54"/>
                <a:gd name="T7" fmla="*/ 67 h 76"/>
                <a:gd name="T8" fmla="*/ 30 w 54"/>
                <a:gd name="T9" fmla="*/ 67 h 76"/>
                <a:gd name="T10" fmla="*/ 36 w 54"/>
                <a:gd name="T11" fmla="*/ 65 h 76"/>
                <a:gd name="T12" fmla="*/ 41 w 54"/>
                <a:gd name="T13" fmla="*/ 63 h 76"/>
                <a:gd name="T14" fmla="*/ 44 w 54"/>
                <a:gd name="T15" fmla="*/ 58 h 76"/>
                <a:gd name="T16" fmla="*/ 45 w 54"/>
                <a:gd name="T17" fmla="*/ 53 h 76"/>
                <a:gd name="T18" fmla="*/ 43 w 54"/>
                <a:gd name="T19" fmla="*/ 49 h 76"/>
                <a:gd name="T20" fmla="*/ 38 w 54"/>
                <a:gd name="T21" fmla="*/ 45 h 76"/>
                <a:gd name="T22" fmla="*/ 32 w 54"/>
                <a:gd name="T23" fmla="*/ 43 h 76"/>
                <a:gd name="T24" fmla="*/ 21 w 54"/>
                <a:gd name="T25" fmla="*/ 40 h 76"/>
                <a:gd name="T26" fmla="*/ 11 w 54"/>
                <a:gd name="T27" fmla="*/ 37 h 76"/>
                <a:gd name="T28" fmla="*/ 5 w 54"/>
                <a:gd name="T29" fmla="*/ 31 h 76"/>
                <a:gd name="T30" fmla="*/ 3 w 54"/>
                <a:gd name="T31" fmla="*/ 25 h 76"/>
                <a:gd name="T32" fmla="*/ 2 w 54"/>
                <a:gd name="T33" fmla="*/ 18 h 76"/>
                <a:gd name="T34" fmla="*/ 4 w 54"/>
                <a:gd name="T35" fmla="*/ 10 h 76"/>
                <a:gd name="T36" fmla="*/ 10 w 54"/>
                <a:gd name="T37" fmla="*/ 4 h 76"/>
                <a:gd name="T38" fmla="*/ 20 w 54"/>
                <a:gd name="T39" fmla="*/ 1 h 76"/>
                <a:gd name="T40" fmla="*/ 29 w 54"/>
                <a:gd name="T41" fmla="*/ 0 h 76"/>
                <a:gd name="T42" fmla="*/ 39 w 54"/>
                <a:gd name="T43" fmla="*/ 3 h 76"/>
                <a:gd name="T44" fmla="*/ 47 w 54"/>
                <a:gd name="T45" fmla="*/ 8 h 76"/>
                <a:gd name="T46" fmla="*/ 51 w 54"/>
                <a:gd name="T47" fmla="*/ 16 h 76"/>
                <a:gd name="T48" fmla="*/ 43 w 54"/>
                <a:gd name="T49" fmla="*/ 23 h 76"/>
                <a:gd name="T50" fmla="*/ 39 w 54"/>
                <a:gd name="T51" fmla="*/ 14 h 76"/>
                <a:gd name="T52" fmla="*/ 33 w 54"/>
                <a:gd name="T53" fmla="*/ 10 h 76"/>
                <a:gd name="T54" fmla="*/ 23 w 54"/>
                <a:gd name="T55" fmla="*/ 9 h 76"/>
                <a:gd name="T56" fmla="*/ 15 w 54"/>
                <a:gd name="T57" fmla="*/ 12 h 76"/>
                <a:gd name="T58" fmla="*/ 11 w 54"/>
                <a:gd name="T59" fmla="*/ 18 h 76"/>
                <a:gd name="T60" fmla="*/ 12 w 54"/>
                <a:gd name="T61" fmla="*/ 23 h 76"/>
                <a:gd name="T62" fmla="*/ 16 w 54"/>
                <a:gd name="T63" fmla="*/ 27 h 76"/>
                <a:gd name="T64" fmla="*/ 27 w 54"/>
                <a:gd name="T65" fmla="*/ 32 h 76"/>
                <a:gd name="T66" fmla="*/ 39 w 54"/>
                <a:gd name="T67" fmla="*/ 36 h 76"/>
                <a:gd name="T68" fmla="*/ 47 w 54"/>
                <a:gd name="T69" fmla="*/ 39 h 76"/>
                <a:gd name="T70" fmla="*/ 52 w 54"/>
                <a:gd name="T71" fmla="*/ 46 h 76"/>
                <a:gd name="T72" fmla="*/ 53 w 54"/>
                <a:gd name="T73" fmla="*/ 53 h 76"/>
                <a:gd name="T74" fmla="*/ 52 w 54"/>
                <a:gd name="T75" fmla="*/ 62 h 76"/>
                <a:gd name="T76" fmla="*/ 47 w 54"/>
                <a:gd name="T77" fmla="*/ 69 h 76"/>
                <a:gd name="T78" fmla="*/ 38 w 54"/>
                <a:gd name="T79" fmla="*/ 74 h 76"/>
                <a:gd name="T80" fmla="*/ 28 w 54"/>
                <a:gd name="T81" fmla="*/ 75 h 76"/>
                <a:gd name="T82" fmla="*/ 16 w 54"/>
                <a:gd name="T83" fmla="*/ 74 h 76"/>
                <a:gd name="T84" fmla="*/ 7 w 54"/>
                <a:gd name="T85" fmla="*/ 69 h 76"/>
                <a:gd name="T86" fmla="*/ 2 w 54"/>
                <a:gd name="T87" fmla="*/ 61 h 76"/>
                <a:gd name="T88" fmla="*/ 0 w 54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76">
                  <a:moveTo>
                    <a:pt x="0" y="50"/>
                  </a:moveTo>
                  <a:lnTo>
                    <a:pt x="8" y="50"/>
                  </a:lnTo>
                  <a:lnTo>
                    <a:pt x="8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2" y="61"/>
                  </a:lnTo>
                  <a:lnTo>
                    <a:pt x="14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7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1" y="63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6"/>
                  </a:lnTo>
                  <a:lnTo>
                    <a:pt x="45" y="54"/>
                  </a:lnTo>
                  <a:lnTo>
                    <a:pt x="45" y="53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8" y="45"/>
                  </a:lnTo>
                  <a:lnTo>
                    <a:pt x="36" y="44"/>
                  </a:lnTo>
                  <a:lnTo>
                    <a:pt x="35" y="43"/>
                  </a:lnTo>
                  <a:lnTo>
                    <a:pt x="32" y="43"/>
                  </a:lnTo>
                  <a:lnTo>
                    <a:pt x="29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4" y="38"/>
                  </a:lnTo>
                  <a:lnTo>
                    <a:pt x="11" y="37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9" y="3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0"/>
                  </a:lnTo>
                  <a:lnTo>
                    <a:pt x="52" y="22"/>
                  </a:lnTo>
                  <a:lnTo>
                    <a:pt x="43" y="23"/>
                  </a:lnTo>
                  <a:lnTo>
                    <a:pt x="42" y="20"/>
                  </a:lnTo>
                  <a:lnTo>
                    <a:pt x="41" y="17"/>
                  </a:lnTo>
                  <a:lnTo>
                    <a:pt x="39" y="14"/>
                  </a:lnTo>
                  <a:lnTo>
                    <a:pt x="38" y="13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3" y="30"/>
                  </a:lnTo>
                  <a:lnTo>
                    <a:pt x="27" y="32"/>
                  </a:lnTo>
                  <a:lnTo>
                    <a:pt x="32" y="33"/>
                  </a:lnTo>
                  <a:lnTo>
                    <a:pt x="36" y="35"/>
                  </a:lnTo>
                  <a:lnTo>
                    <a:pt x="39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49" y="41"/>
                  </a:lnTo>
                  <a:lnTo>
                    <a:pt x="51" y="43"/>
                  </a:lnTo>
                  <a:lnTo>
                    <a:pt x="52" y="46"/>
                  </a:lnTo>
                  <a:lnTo>
                    <a:pt x="52" y="49"/>
                  </a:lnTo>
                  <a:lnTo>
                    <a:pt x="53" y="52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2" y="59"/>
                  </a:lnTo>
                  <a:lnTo>
                    <a:pt x="52" y="62"/>
                  </a:lnTo>
                  <a:lnTo>
                    <a:pt x="51" y="65"/>
                  </a:lnTo>
                  <a:lnTo>
                    <a:pt x="49" y="68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1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8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2" y="73"/>
                  </a:lnTo>
                  <a:lnTo>
                    <a:pt x="9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6" name="Freeform 318"/>
            <p:cNvSpPr>
              <a:spLocks/>
            </p:cNvSpPr>
            <p:nvPr/>
          </p:nvSpPr>
          <p:spPr bwMode="auto">
            <a:xfrm>
              <a:off x="3924" y="145"/>
              <a:ext cx="55" cy="73"/>
            </a:xfrm>
            <a:custGeom>
              <a:avLst/>
              <a:gdLst>
                <a:gd name="T0" fmla="*/ 22 w 55"/>
                <a:gd name="T1" fmla="*/ 72 h 73"/>
                <a:gd name="T2" fmla="*/ 22 w 55"/>
                <a:gd name="T3" fmla="*/ 8 h 73"/>
                <a:gd name="T4" fmla="*/ 0 w 55"/>
                <a:gd name="T5" fmla="*/ 8 h 73"/>
                <a:gd name="T6" fmla="*/ 0 w 55"/>
                <a:gd name="T7" fmla="*/ 0 h 73"/>
                <a:gd name="T8" fmla="*/ 54 w 55"/>
                <a:gd name="T9" fmla="*/ 0 h 73"/>
                <a:gd name="T10" fmla="*/ 54 w 55"/>
                <a:gd name="T11" fmla="*/ 8 h 73"/>
                <a:gd name="T12" fmla="*/ 31 w 55"/>
                <a:gd name="T13" fmla="*/ 8 h 73"/>
                <a:gd name="T14" fmla="*/ 31 w 55"/>
                <a:gd name="T15" fmla="*/ 72 h 73"/>
                <a:gd name="T16" fmla="*/ 22 w 55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7" name="Freeform 319"/>
            <p:cNvSpPr>
              <a:spLocks/>
            </p:cNvSpPr>
            <p:nvPr/>
          </p:nvSpPr>
          <p:spPr bwMode="auto">
            <a:xfrm>
              <a:off x="3995" y="145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0 w 53"/>
                <a:gd name="T5" fmla="*/ 0 h 73"/>
                <a:gd name="T6" fmla="*/ 50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8" name="Freeform 320"/>
            <p:cNvSpPr>
              <a:spLocks/>
            </p:cNvSpPr>
            <p:nvPr/>
          </p:nvSpPr>
          <p:spPr bwMode="auto">
            <a:xfrm>
              <a:off x="4061" y="145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8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7 w 67"/>
                <a:gd name="T13" fmla="*/ 50 h 73"/>
                <a:gd name="T14" fmla="*/ 10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8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4 w 67"/>
                <a:gd name="T29" fmla="*/ 11 h 73"/>
                <a:gd name="T30" fmla="*/ 32 w 67"/>
                <a:gd name="T31" fmla="*/ 7 h 73"/>
                <a:gd name="T32" fmla="*/ 31 w 67"/>
                <a:gd name="T33" fmla="*/ 11 h 73"/>
                <a:gd name="T34" fmla="*/ 30 w 67"/>
                <a:gd name="T35" fmla="*/ 15 h 73"/>
                <a:gd name="T36" fmla="*/ 29 w 67"/>
                <a:gd name="T37" fmla="*/ 19 h 73"/>
                <a:gd name="T38" fmla="*/ 28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7" y="5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5"/>
                  </a:lnTo>
                  <a:lnTo>
                    <a:pt x="29" y="19"/>
                  </a:lnTo>
                  <a:lnTo>
                    <a:pt x="28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29" name="Freeform 321"/>
            <p:cNvSpPr>
              <a:spLocks/>
            </p:cNvSpPr>
            <p:nvPr/>
          </p:nvSpPr>
          <p:spPr bwMode="auto">
            <a:xfrm>
              <a:off x="4142" y="145"/>
              <a:ext cx="72" cy="73"/>
            </a:xfrm>
            <a:custGeom>
              <a:avLst/>
              <a:gdLst>
                <a:gd name="T0" fmla="*/ 0 w 72"/>
                <a:gd name="T1" fmla="*/ 72 h 73"/>
                <a:gd name="T2" fmla="*/ 0 w 72"/>
                <a:gd name="T3" fmla="*/ 0 h 73"/>
                <a:gd name="T4" fmla="*/ 14 w 72"/>
                <a:gd name="T5" fmla="*/ 0 h 73"/>
                <a:gd name="T6" fmla="*/ 32 w 72"/>
                <a:gd name="T7" fmla="*/ 51 h 73"/>
                <a:gd name="T8" fmla="*/ 33 w 72"/>
                <a:gd name="T9" fmla="*/ 54 h 73"/>
                <a:gd name="T10" fmla="*/ 34 w 72"/>
                <a:gd name="T11" fmla="*/ 58 h 73"/>
                <a:gd name="T12" fmla="*/ 34 w 72"/>
                <a:gd name="T13" fmla="*/ 60 h 73"/>
                <a:gd name="T14" fmla="*/ 36 w 72"/>
                <a:gd name="T15" fmla="*/ 62 h 73"/>
                <a:gd name="T16" fmla="*/ 36 w 72"/>
                <a:gd name="T17" fmla="*/ 60 h 73"/>
                <a:gd name="T18" fmla="*/ 37 w 72"/>
                <a:gd name="T19" fmla="*/ 57 h 73"/>
                <a:gd name="T20" fmla="*/ 38 w 72"/>
                <a:gd name="T21" fmla="*/ 53 h 73"/>
                <a:gd name="T22" fmla="*/ 40 w 72"/>
                <a:gd name="T23" fmla="*/ 50 h 73"/>
                <a:gd name="T24" fmla="*/ 57 w 72"/>
                <a:gd name="T25" fmla="*/ 0 h 73"/>
                <a:gd name="T26" fmla="*/ 71 w 72"/>
                <a:gd name="T27" fmla="*/ 0 h 73"/>
                <a:gd name="T28" fmla="*/ 71 w 72"/>
                <a:gd name="T29" fmla="*/ 72 h 73"/>
                <a:gd name="T30" fmla="*/ 61 w 72"/>
                <a:gd name="T31" fmla="*/ 72 h 73"/>
                <a:gd name="T32" fmla="*/ 61 w 72"/>
                <a:gd name="T33" fmla="*/ 12 h 73"/>
                <a:gd name="T34" fmla="*/ 40 w 72"/>
                <a:gd name="T35" fmla="*/ 72 h 73"/>
                <a:gd name="T36" fmla="*/ 31 w 72"/>
                <a:gd name="T37" fmla="*/ 72 h 73"/>
                <a:gd name="T38" fmla="*/ 10 w 72"/>
                <a:gd name="T39" fmla="*/ 10 h 73"/>
                <a:gd name="T40" fmla="*/ 10 w 72"/>
                <a:gd name="T41" fmla="*/ 72 h 73"/>
                <a:gd name="T42" fmla="*/ 0 w 72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73">
                  <a:moveTo>
                    <a:pt x="0" y="7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8"/>
                  </a:lnTo>
                  <a:lnTo>
                    <a:pt x="34" y="60"/>
                  </a:lnTo>
                  <a:lnTo>
                    <a:pt x="36" y="62"/>
                  </a:lnTo>
                  <a:lnTo>
                    <a:pt x="36" y="60"/>
                  </a:lnTo>
                  <a:lnTo>
                    <a:pt x="37" y="57"/>
                  </a:lnTo>
                  <a:lnTo>
                    <a:pt x="38" y="53"/>
                  </a:lnTo>
                  <a:lnTo>
                    <a:pt x="40" y="50"/>
                  </a:lnTo>
                  <a:lnTo>
                    <a:pt x="57" y="0"/>
                  </a:lnTo>
                  <a:lnTo>
                    <a:pt x="71" y="0"/>
                  </a:lnTo>
                  <a:lnTo>
                    <a:pt x="71" y="72"/>
                  </a:lnTo>
                  <a:lnTo>
                    <a:pt x="61" y="72"/>
                  </a:lnTo>
                  <a:lnTo>
                    <a:pt x="61" y="12"/>
                  </a:lnTo>
                  <a:lnTo>
                    <a:pt x="40" y="72"/>
                  </a:lnTo>
                  <a:lnTo>
                    <a:pt x="31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0" name="Freeform 322"/>
            <p:cNvSpPr>
              <a:spLocks/>
            </p:cNvSpPr>
            <p:nvPr/>
          </p:nvSpPr>
          <p:spPr bwMode="auto">
            <a:xfrm>
              <a:off x="4294" y="145"/>
              <a:ext cx="54" cy="73"/>
            </a:xfrm>
            <a:custGeom>
              <a:avLst/>
              <a:gdLst>
                <a:gd name="T0" fmla="*/ 22 w 54"/>
                <a:gd name="T1" fmla="*/ 72 h 73"/>
                <a:gd name="T2" fmla="*/ 22 w 54"/>
                <a:gd name="T3" fmla="*/ 8 h 73"/>
                <a:gd name="T4" fmla="*/ 0 w 54"/>
                <a:gd name="T5" fmla="*/ 8 h 73"/>
                <a:gd name="T6" fmla="*/ 0 w 54"/>
                <a:gd name="T7" fmla="*/ 0 h 73"/>
                <a:gd name="T8" fmla="*/ 53 w 54"/>
                <a:gd name="T9" fmla="*/ 0 h 73"/>
                <a:gd name="T10" fmla="*/ 53 w 54"/>
                <a:gd name="T11" fmla="*/ 8 h 73"/>
                <a:gd name="T12" fmla="*/ 30 w 54"/>
                <a:gd name="T13" fmla="*/ 8 h 73"/>
                <a:gd name="T14" fmla="*/ 30 w 54"/>
                <a:gd name="T15" fmla="*/ 72 h 73"/>
                <a:gd name="T16" fmla="*/ 22 w 54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30" y="8"/>
                  </a:lnTo>
                  <a:lnTo>
                    <a:pt x="30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1" name="Freeform 323"/>
            <p:cNvSpPr>
              <a:spLocks/>
            </p:cNvSpPr>
            <p:nvPr/>
          </p:nvSpPr>
          <p:spPr bwMode="auto">
            <a:xfrm>
              <a:off x="4361" y="143"/>
              <a:ext cx="68" cy="76"/>
            </a:xfrm>
            <a:custGeom>
              <a:avLst/>
              <a:gdLst>
                <a:gd name="T0" fmla="*/ 0 w 68"/>
                <a:gd name="T1" fmla="*/ 35 h 76"/>
                <a:gd name="T2" fmla="*/ 2 w 68"/>
                <a:gd name="T3" fmla="*/ 26 h 76"/>
                <a:gd name="T4" fmla="*/ 4 w 68"/>
                <a:gd name="T5" fmla="*/ 20 h 76"/>
                <a:gd name="T6" fmla="*/ 7 w 68"/>
                <a:gd name="T7" fmla="*/ 13 h 76"/>
                <a:gd name="T8" fmla="*/ 12 w 68"/>
                <a:gd name="T9" fmla="*/ 8 h 76"/>
                <a:gd name="T10" fmla="*/ 17 w 68"/>
                <a:gd name="T11" fmla="*/ 5 h 76"/>
                <a:gd name="T12" fmla="*/ 23 w 68"/>
                <a:gd name="T13" fmla="*/ 2 h 76"/>
                <a:gd name="T14" fmla="*/ 30 w 68"/>
                <a:gd name="T15" fmla="*/ 0 h 76"/>
                <a:gd name="T16" fmla="*/ 38 w 68"/>
                <a:gd name="T17" fmla="*/ 1 h 76"/>
                <a:gd name="T18" fmla="*/ 47 w 68"/>
                <a:gd name="T19" fmla="*/ 3 h 76"/>
                <a:gd name="T20" fmla="*/ 54 w 68"/>
                <a:gd name="T21" fmla="*/ 8 h 76"/>
                <a:gd name="T22" fmla="*/ 61 w 68"/>
                <a:gd name="T23" fmla="*/ 15 h 76"/>
                <a:gd name="T24" fmla="*/ 64 w 68"/>
                <a:gd name="T25" fmla="*/ 21 h 76"/>
                <a:gd name="T26" fmla="*/ 65 w 68"/>
                <a:gd name="T27" fmla="*/ 25 h 76"/>
                <a:gd name="T28" fmla="*/ 66 w 68"/>
                <a:gd name="T29" fmla="*/ 31 h 76"/>
                <a:gd name="T30" fmla="*/ 67 w 68"/>
                <a:gd name="T31" fmla="*/ 36 h 76"/>
                <a:gd name="T32" fmla="*/ 67 w 68"/>
                <a:gd name="T33" fmla="*/ 41 h 76"/>
                <a:gd name="T34" fmla="*/ 66 w 68"/>
                <a:gd name="T35" fmla="*/ 46 h 76"/>
                <a:gd name="T36" fmla="*/ 65 w 68"/>
                <a:gd name="T37" fmla="*/ 52 h 76"/>
                <a:gd name="T38" fmla="*/ 64 w 68"/>
                <a:gd name="T39" fmla="*/ 56 h 76"/>
                <a:gd name="T40" fmla="*/ 60 w 68"/>
                <a:gd name="T41" fmla="*/ 62 h 76"/>
                <a:gd name="T42" fmla="*/ 54 w 68"/>
                <a:gd name="T43" fmla="*/ 69 h 76"/>
                <a:gd name="T44" fmla="*/ 47 w 68"/>
                <a:gd name="T45" fmla="*/ 73 h 76"/>
                <a:gd name="T46" fmla="*/ 38 w 68"/>
                <a:gd name="T47" fmla="*/ 75 h 76"/>
                <a:gd name="T48" fmla="*/ 30 w 68"/>
                <a:gd name="T49" fmla="*/ 75 h 76"/>
                <a:gd name="T50" fmla="*/ 20 w 68"/>
                <a:gd name="T51" fmla="*/ 73 h 76"/>
                <a:gd name="T52" fmla="*/ 12 w 68"/>
                <a:gd name="T53" fmla="*/ 68 h 76"/>
                <a:gd name="T54" fmla="*/ 6 w 68"/>
                <a:gd name="T55" fmla="*/ 61 h 76"/>
                <a:gd name="T56" fmla="*/ 4 w 68"/>
                <a:gd name="T57" fmla="*/ 54 h 76"/>
                <a:gd name="T58" fmla="*/ 2 w 68"/>
                <a:gd name="T59" fmla="*/ 51 h 76"/>
                <a:gd name="T60" fmla="*/ 1 w 68"/>
                <a:gd name="T61" fmla="*/ 46 h 76"/>
                <a:gd name="T62" fmla="*/ 0 w 68"/>
                <a:gd name="T63" fmla="*/ 41 h 76"/>
                <a:gd name="T64" fmla="*/ 0 w 68"/>
                <a:gd name="T65" fmla="*/ 38 h 76"/>
                <a:gd name="T66" fmla="*/ 10 w 68"/>
                <a:gd name="T67" fmla="*/ 42 h 76"/>
                <a:gd name="T68" fmla="*/ 11 w 68"/>
                <a:gd name="T69" fmla="*/ 48 h 76"/>
                <a:gd name="T70" fmla="*/ 13 w 68"/>
                <a:gd name="T71" fmla="*/ 53 h 76"/>
                <a:gd name="T72" fmla="*/ 15 w 68"/>
                <a:gd name="T73" fmla="*/ 57 h 76"/>
                <a:gd name="T74" fmla="*/ 20 w 68"/>
                <a:gd name="T75" fmla="*/ 63 h 76"/>
                <a:gd name="T76" fmla="*/ 28 w 68"/>
                <a:gd name="T77" fmla="*/ 67 h 76"/>
                <a:gd name="T78" fmla="*/ 38 w 68"/>
                <a:gd name="T79" fmla="*/ 67 h 76"/>
                <a:gd name="T80" fmla="*/ 47 w 68"/>
                <a:gd name="T81" fmla="*/ 63 h 76"/>
                <a:gd name="T82" fmla="*/ 52 w 68"/>
                <a:gd name="T83" fmla="*/ 57 h 76"/>
                <a:gd name="T84" fmla="*/ 55 w 68"/>
                <a:gd name="T85" fmla="*/ 53 h 76"/>
                <a:gd name="T86" fmla="*/ 56 w 68"/>
                <a:gd name="T87" fmla="*/ 48 h 76"/>
                <a:gd name="T88" fmla="*/ 57 w 68"/>
                <a:gd name="T89" fmla="*/ 42 h 76"/>
                <a:gd name="T90" fmla="*/ 57 w 68"/>
                <a:gd name="T91" fmla="*/ 35 h 76"/>
                <a:gd name="T92" fmla="*/ 55 w 68"/>
                <a:gd name="T93" fmla="*/ 26 h 76"/>
                <a:gd name="T94" fmla="*/ 52 w 68"/>
                <a:gd name="T95" fmla="*/ 20 h 76"/>
                <a:gd name="T96" fmla="*/ 48 w 68"/>
                <a:gd name="T97" fmla="*/ 15 h 76"/>
                <a:gd name="T98" fmla="*/ 44 w 68"/>
                <a:gd name="T99" fmla="*/ 11 h 76"/>
                <a:gd name="T100" fmla="*/ 36 w 68"/>
                <a:gd name="T101" fmla="*/ 9 h 76"/>
                <a:gd name="T102" fmla="*/ 30 w 68"/>
                <a:gd name="T103" fmla="*/ 10 h 76"/>
                <a:gd name="T104" fmla="*/ 20 w 68"/>
                <a:gd name="T105" fmla="*/ 13 h 76"/>
                <a:gd name="T106" fmla="*/ 15 w 68"/>
                <a:gd name="T107" fmla="*/ 18 h 76"/>
                <a:gd name="T108" fmla="*/ 13 w 68"/>
                <a:gd name="T109" fmla="*/ 23 h 76"/>
                <a:gd name="T110" fmla="*/ 11 w 68"/>
                <a:gd name="T111" fmla="*/ 28 h 76"/>
                <a:gd name="T112" fmla="*/ 10 w 68"/>
                <a:gd name="T113" fmla="*/ 36 h 76"/>
                <a:gd name="T114" fmla="*/ 10 w 68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76">
                  <a:moveTo>
                    <a:pt x="0" y="38"/>
                  </a:moveTo>
                  <a:lnTo>
                    <a:pt x="0" y="35"/>
                  </a:lnTo>
                  <a:lnTo>
                    <a:pt x="1" y="30"/>
                  </a:lnTo>
                  <a:lnTo>
                    <a:pt x="2" y="26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5" y="16"/>
                  </a:lnTo>
                  <a:lnTo>
                    <a:pt x="7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0" y="3"/>
                  </a:lnTo>
                  <a:lnTo>
                    <a:pt x="23" y="2"/>
                  </a:lnTo>
                  <a:lnTo>
                    <a:pt x="27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51" y="5"/>
                  </a:lnTo>
                  <a:lnTo>
                    <a:pt x="54" y="8"/>
                  </a:lnTo>
                  <a:lnTo>
                    <a:pt x="58" y="11"/>
                  </a:lnTo>
                  <a:lnTo>
                    <a:pt x="61" y="15"/>
                  </a:lnTo>
                  <a:lnTo>
                    <a:pt x="63" y="19"/>
                  </a:lnTo>
                  <a:lnTo>
                    <a:pt x="64" y="21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5" y="28"/>
                  </a:lnTo>
                  <a:lnTo>
                    <a:pt x="66" y="31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41"/>
                  </a:lnTo>
                  <a:lnTo>
                    <a:pt x="67" y="44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5" y="52"/>
                  </a:lnTo>
                  <a:lnTo>
                    <a:pt x="64" y="53"/>
                  </a:lnTo>
                  <a:lnTo>
                    <a:pt x="64" y="56"/>
                  </a:lnTo>
                  <a:lnTo>
                    <a:pt x="63" y="58"/>
                  </a:lnTo>
                  <a:lnTo>
                    <a:pt x="60" y="62"/>
                  </a:lnTo>
                  <a:lnTo>
                    <a:pt x="57" y="66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3" y="74"/>
                  </a:lnTo>
                  <a:lnTo>
                    <a:pt x="38" y="75"/>
                  </a:lnTo>
                  <a:lnTo>
                    <a:pt x="34" y="75"/>
                  </a:lnTo>
                  <a:lnTo>
                    <a:pt x="30" y="75"/>
                  </a:lnTo>
                  <a:lnTo>
                    <a:pt x="24" y="74"/>
                  </a:lnTo>
                  <a:lnTo>
                    <a:pt x="20" y="73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20" y="63"/>
                  </a:lnTo>
                  <a:lnTo>
                    <a:pt x="23" y="65"/>
                  </a:lnTo>
                  <a:lnTo>
                    <a:pt x="28" y="67"/>
                  </a:lnTo>
                  <a:lnTo>
                    <a:pt x="33" y="67"/>
                  </a:lnTo>
                  <a:lnTo>
                    <a:pt x="38" y="67"/>
                  </a:lnTo>
                  <a:lnTo>
                    <a:pt x="44" y="65"/>
                  </a:lnTo>
                  <a:lnTo>
                    <a:pt x="47" y="63"/>
                  </a:lnTo>
                  <a:lnTo>
                    <a:pt x="51" y="60"/>
                  </a:lnTo>
                  <a:lnTo>
                    <a:pt x="52" y="57"/>
                  </a:lnTo>
                  <a:lnTo>
                    <a:pt x="54" y="55"/>
                  </a:lnTo>
                  <a:lnTo>
                    <a:pt x="55" y="53"/>
                  </a:lnTo>
                  <a:lnTo>
                    <a:pt x="55" y="51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5"/>
                  </a:lnTo>
                  <a:lnTo>
                    <a:pt x="56" y="30"/>
                  </a:lnTo>
                  <a:lnTo>
                    <a:pt x="55" y="26"/>
                  </a:lnTo>
                  <a:lnTo>
                    <a:pt x="54" y="23"/>
                  </a:lnTo>
                  <a:lnTo>
                    <a:pt x="52" y="20"/>
                  </a:lnTo>
                  <a:lnTo>
                    <a:pt x="51" y="17"/>
                  </a:lnTo>
                  <a:lnTo>
                    <a:pt x="48" y="15"/>
                  </a:lnTo>
                  <a:lnTo>
                    <a:pt x="47" y="13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0" y="10"/>
                  </a:lnTo>
                  <a:lnTo>
                    <a:pt x="24" y="11"/>
                  </a:lnTo>
                  <a:lnTo>
                    <a:pt x="20" y="13"/>
                  </a:lnTo>
                  <a:lnTo>
                    <a:pt x="17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1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2" name="Freeform 324"/>
            <p:cNvSpPr>
              <a:spLocks/>
            </p:cNvSpPr>
            <p:nvPr/>
          </p:nvSpPr>
          <p:spPr bwMode="auto">
            <a:xfrm>
              <a:off x="4511" y="145"/>
              <a:ext cx="54" cy="73"/>
            </a:xfrm>
            <a:custGeom>
              <a:avLst/>
              <a:gdLst>
                <a:gd name="T0" fmla="*/ 0 w 54"/>
                <a:gd name="T1" fmla="*/ 72 h 73"/>
                <a:gd name="T2" fmla="*/ 0 w 54"/>
                <a:gd name="T3" fmla="*/ 0 h 73"/>
                <a:gd name="T4" fmla="*/ 25 w 54"/>
                <a:gd name="T5" fmla="*/ 0 h 73"/>
                <a:gd name="T6" fmla="*/ 29 w 54"/>
                <a:gd name="T7" fmla="*/ 0 h 73"/>
                <a:gd name="T8" fmla="*/ 32 w 54"/>
                <a:gd name="T9" fmla="*/ 0 h 73"/>
                <a:gd name="T10" fmla="*/ 34 w 54"/>
                <a:gd name="T11" fmla="*/ 0 h 73"/>
                <a:gd name="T12" fmla="*/ 36 w 54"/>
                <a:gd name="T13" fmla="*/ 1 h 73"/>
                <a:gd name="T14" fmla="*/ 38 w 54"/>
                <a:gd name="T15" fmla="*/ 1 h 73"/>
                <a:gd name="T16" fmla="*/ 40 w 54"/>
                <a:gd name="T17" fmla="*/ 2 h 73"/>
                <a:gd name="T18" fmla="*/ 42 w 54"/>
                <a:gd name="T19" fmla="*/ 3 h 73"/>
                <a:gd name="T20" fmla="*/ 43 w 54"/>
                <a:gd name="T21" fmla="*/ 4 h 73"/>
                <a:gd name="T22" fmla="*/ 46 w 54"/>
                <a:gd name="T23" fmla="*/ 5 h 73"/>
                <a:gd name="T24" fmla="*/ 48 w 54"/>
                <a:gd name="T25" fmla="*/ 7 h 73"/>
                <a:gd name="T26" fmla="*/ 49 w 54"/>
                <a:gd name="T27" fmla="*/ 8 h 73"/>
                <a:gd name="T28" fmla="*/ 50 w 54"/>
                <a:gd name="T29" fmla="*/ 11 h 73"/>
                <a:gd name="T30" fmla="*/ 51 w 54"/>
                <a:gd name="T31" fmla="*/ 13 h 73"/>
                <a:gd name="T32" fmla="*/ 52 w 54"/>
                <a:gd name="T33" fmla="*/ 15 h 73"/>
                <a:gd name="T34" fmla="*/ 53 w 54"/>
                <a:gd name="T35" fmla="*/ 18 h 73"/>
                <a:gd name="T36" fmla="*/ 53 w 54"/>
                <a:gd name="T37" fmla="*/ 21 h 73"/>
                <a:gd name="T38" fmla="*/ 53 w 54"/>
                <a:gd name="T39" fmla="*/ 22 h 73"/>
                <a:gd name="T40" fmla="*/ 52 w 54"/>
                <a:gd name="T41" fmla="*/ 25 h 73"/>
                <a:gd name="T42" fmla="*/ 51 w 54"/>
                <a:gd name="T43" fmla="*/ 27 h 73"/>
                <a:gd name="T44" fmla="*/ 51 w 54"/>
                <a:gd name="T45" fmla="*/ 30 h 73"/>
                <a:gd name="T46" fmla="*/ 50 w 54"/>
                <a:gd name="T47" fmla="*/ 32 h 73"/>
                <a:gd name="T48" fmla="*/ 50 w 54"/>
                <a:gd name="T49" fmla="*/ 34 h 73"/>
                <a:gd name="T50" fmla="*/ 49 w 54"/>
                <a:gd name="T51" fmla="*/ 36 h 73"/>
                <a:gd name="T52" fmla="*/ 47 w 54"/>
                <a:gd name="T53" fmla="*/ 36 h 73"/>
                <a:gd name="T54" fmla="*/ 46 w 54"/>
                <a:gd name="T55" fmla="*/ 37 h 73"/>
                <a:gd name="T56" fmla="*/ 43 w 54"/>
                <a:gd name="T57" fmla="*/ 39 h 73"/>
                <a:gd name="T58" fmla="*/ 41 w 54"/>
                <a:gd name="T59" fmla="*/ 40 h 73"/>
                <a:gd name="T60" fmla="*/ 38 w 54"/>
                <a:gd name="T61" fmla="*/ 40 h 73"/>
                <a:gd name="T62" fmla="*/ 36 w 54"/>
                <a:gd name="T63" fmla="*/ 41 h 73"/>
                <a:gd name="T64" fmla="*/ 33 w 54"/>
                <a:gd name="T65" fmla="*/ 41 h 73"/>
                <a:gd name="T66" fmla="*/ 30 w 54"/>
                <a:gd name="T67" fmla="*/ 42 h 73"/>
                <a:gd name="T68" fmla="*/ 27 w 54"/>
                <a:gd name="T69" fmla="*/ 42 h 73"/>
                <a:gd name="T70" fmla="*/ 10 w 54"/>
                <a:gd name="T71" fmla="*/ 42 h 73"/>
                <a:gd name="T72" fmla="*/ 10 w 54"/>
                <a:gd name="T73" fmla="*/ 72 h 73"/>
                <a:gd name="T74" fmla="*/ 0 w 54"/>
                <a:gd name="T75" fmla="*/ 72 h 73"/>
                <a:gd name="T76" fmla="*/ 10 w 54"/>
                <a:gd name="T77" fmla="*/ 35 h 73"/>
                <a:gd name="T78" fmla="*/ 27 w 54"/>
                <a:gd name="T79" fmla="*/ 35 h 73"/>
                <a:gd name="T80" fmla="*/ 31 w 54"/>
                <a:gd name="T81" fmla="*/ 34 h 73"/>
                <a:gd name="T82" fmla="*/ 34 w 54"/>
                <a:gd name="T83" fmla="*/ 34 h 73"/>
                <a:gd name="T84" fmla="*/ 37 w 54"/>
                <a:gd name="T85" fmla="*/ 33 h 73"/>
                <a:gd name="T86" fmla="*/ 38 w 54"/>
                <a:gd name="T87" fmla="*/ 31 h 73"/>
                <a:gd name="T88" fmla="*/ 40 w 54"/>
                <a:gd name="T89" fmla="*/ 29 h 73"/>
                <a:gd name="T90" fmla="*/ 41 w 54"/>
                <a:gd name="T91" fmla="*/ 27 h 73"/>
                <a:gd name="T92" fmla="*/ 42 w 54"/>
                <a:gd name="T93" fmla="*/ 24 h 73"/>
                <a:gd name="T94" fmla="*/ 42 w 54"/>
                <a:gd name="T95" fmla="*/ 22 h 73"/>
                <a:gd name="T96" fmla="*/ 42 w 54"/>
                <a:gd name="T97" fmla="*/ 19 h 73"/>
                <a:gd name="T98" fmla="*/ 42 w 54"/>
                <a:gd name="T99" fmla="*/ 17 h 73"/>
                <a:gd name="T100" fmla="*/ 41 w 54"/>
                <a:gd name="T101" fmla="*/ 15 h 73"/>
                <a:gd name="T102" fmla="*/ 40 w 54"/>
                <a:gd name="T103" fmla="*/ 13 h 73"/>
                <a:gd name="T104" fmla="*/ 39 w 54"/>
                <a:gd name="T105" fmla="*/ 12 h 73"/>
                <a:gd name="T106" fmla="*/ 38 w 54"/>
                <a:gd name="T107" fmla="*/ 11 h 73"/>
                <a:gd name="T108" fmla="*/ 37 w 54"/>
                <a:gd name="T109" fmla="*/ 10 h 73"/>
                <a:gd name="T110" fmla="*/ 35 w 54"/>
                <a:gd name="T111" fmla="*/ 9 h 73"/>
                <a:gd name="T112" fmla="*/ 34 w 54"/>
                <a:gd name="T113" fmla="*/ 9 h 73"/>
                <a:gd name="T114" fmla="*/ 32 w 54"/>
                <a:gd name="T115" fmla="*/ 8 h 73"/>
                <a:gd name="T116" fmla="*/ 30 w 54"/>
                <a:gd name="T117" fmla="*/ 8 h 73"/>
                <a:gd name="T118" fmla="*/ 27 w 54"/>
                <a:gd name="T119" fmla="*/ 8 h 73"/>
                <a:gd name="T120" fmla="*/ 10 w 54"/>
                <a:gd name="T121" fmla="*/ 8 h 73"/>
                <a:gd name="T122" fmla="*/ 10 w 54"/>
                <a:gd name="T123" fmla="*/ 35 h 73"/>
                <a:gd name="T124" fmla="*/ 0 w 54"/>
                <a:gd name="T1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" h="73">
                  <a:moveTo>
                    <a:pt x="0" y="72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3" y="4"/>
                  </a:lnTo>
                  <a:lnTo>
                    <a:pt x="46" y="5"/>
                  </a:lnTo>
                  <a:lnTo>
                    <a:pt x="48" y="7"/>
                  </a:lnTo>
                  <a:lnTo>
                    <a:pt x="49" y="8"/>
                  </a:lnTo>
                  <a:lnTo>
                    <a:pt x="50" y="11"/>
                  </a:lnTo>
                  <a:lnTo>
                    <a:pt x="51" y="13"/>
                  </a:lnTo>
                  <a:lnTo>
                    <a:pt x="52" y="15"/>
                  </a:lnTo>
                  <a:lnTo>
                    <a:pt x="53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2" y="25"/>
                  </a:lnTo>
                  <a:lnTo>
                    <a:pt x="51" y="27"/>
                  </a:lnTo>
                  <a:lnTo>
                    <a:pt x="51" y="30"/>
                  </a:lnTo>
                  <a:lnTo>
                    <a:pt x="50" y="32"/>
                  </a:lnTo>
                  <a:lnTo>
                    <a:pt x="50" y="34"/>
                  </a:lnTo>
                  <a:lnTo>
                    <a:pt x="49" y="36"/>
                  </a:lnTo>
                  <a:lnTo>
                    <a:pt x="47" y="36"/>
                  </a:lnTo>
                  <a:lnTo>
                    <a:pt x="46" y="37"/>
                  </a:lnTo>
                  <a:lnTo>
                    <a:pt x="43" y="39"/>
                  </a:lnTo>
                  <a:lnTo>
                    <a:pt x="41" y="40"/>
                  </a:lnTo>
                  <a:lnTo>
                    <a:pt x="38" y="40"/>
                  </a:lnTo>
                  <a:lnTo>
                    <a:pt x="36" y="41"/>
                  </a:lnTo>
                  <a:lnTo>
                    <a:pt x="33" y="41"/>
                  </a:lnTo>
                  <a:lnTo>
                    <a:pt x="30" y="42"/>
                  </a:lnTo>
                  <a:lnTo>
                    <a:pt x="27" y="42"/>
                  </a:lnTo>
                  <a:lnTo>
                    <a:pt x="10" y="42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10" y="35"/>
                  </a:lnTo>
                  <a:lnTo>
                    <a:pt x="27" y="35"/>
                  </a:lnTo>
                  <a:lnTo>
                    <a:pt x="31" y="34"/>
                  </a:lnTo>
                  <a:lnTo>
                    <a:pt x="34" y="34"/>
                  </a:lnTo>
                  <a:lnTo>
                    <a:pt x="37" y="33"/>
                  </a:lnTo>
                  <a:lnTo>
                    <a:pt x="38" y="31"/>
                  </a:lnTo>
                  <a:lnTo>
                    <a:pt x="40" y="29"/>
                  </a:lnTo>
                  <a:lnTo>
                    <a:pt x="41" y="27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2" y="17"/>
                  </a:lnTo>
                  <a:lnTo>
                    <a:pt x="41" y="15"/>
                  </a:lnTo>
                  <a:lnTo>
                    <a:pt x="40" y="13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4" y="9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7" y="8"/>
                  </a:lnTo>
                  <a:lnTo>
                    <a:pt x="10" y="8"/>
                  </a:lnTo>
                  <a:lnTo>
                    <a:pt x="10" y="35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3" name="Freeform 325"/>
            <p:cNvSpPr>
              <a:spLocks/>
            </p:cNvSpPr>
            <p:nvPr/>
          </p:nvSpPr>
          <p:spPr bwMode="auto">
            <a:xfrm>
              <a:off x="4586" y="145"/>
              <a:ext cx="63" cy="73"/>
            </a:xfrm>
            <a:custGeom>
              <a:avLst/>
              <a:gdLst>
                <a:gd name="T0" fmla="*/ 0 w 63"/>
                <a:gd name="T1" fmla="*/ 0 h 73"/>
                <a:gd name="T2" fmla="*/ 36 w 63"/>
                <a:gd name="T3" fmla="*/ 0 h 73"/>
                <a:gd name="T4" fmla="*/ 42 w 63"/>
                <a:gd name="T5" fmla="*/ 1 h 73"/>
                <a:gd name="T6" fmla="*/ 48 w 63"/>
                <a:gd name="T7" fmla="*/ 3 h 73"/>
                <a:gd name="T8" fmla="*/ 51 w 63"/>
                <a:gd name="T9" fmla="*/ 6 h 73"/>
                <a:gd name="T10" fmla="*/ 54 w 63"/>
                <a:gd name="T11" fmla="*/ 11 h 73"/>
                <a:gd name="T12" fmla="*/ 57 w 63"/>
                <a:gd name="T13" fmla="*/ 17 h 73"/>
                <a:gd name="T14" fmla="*/ 57 w 63"/>
                <a:gd name="T15" fmla="*/ 23 h 73"/>
                <a:gd name="T16" fmla="*/ 54 w 63"/>
                <a:gd name="T17" fmla="*/ 30 h 73"/>
                <a:gd name="T18" fmla="*/ 50 w 63"/>
                <a:gd name="T19" fmla="*/ 35 h 73"/>
                <a:gd name="T20" fmla="*/ 41 w 63"/>
                <a:gd name="T21" fmla="*/ 37 h 73"/>
                <a:gd name="T22" fmla="*/ 38 w 63"/>
                <a:gd name="T23" fmla="*/ 40 h 73"/>
                <a:gd name="T24" fmla="*/ 41 w 63"/>
                <a:gd name="T25" fmla="*/ 42 h 73"/>
                <a:gd name="T26" fmla="*/ 44 w 63"/>
                <a:gd name="T27" fmla="*/ 45 h 73"/>
                <a:gd name="T28" fmla="*/ 48 w 63"/>
                <a:gd name="T29" fmla="*/ 50 h 73"/>
                <a:gd name="T30" fmla="*/ 62 w 63"/>
                <a:gd name="T31" fmla="*/ 72 h 73"/>
                <a:gd name="T32" fmla="*/ 41 w 63"/>
                <a:gd name="T33" fmla="*/ 57 h 73"/>
                <a:gd name="T34" fmla="*/ 37 w 63"/>
                <a:gd name="T35" fmla="*/ 51 h 73"/>
                <a:gd name="T36" fmla="*/ 34 w 63"/>
                <a:gd name="T37" fmla="*/ 48 h 73"/>
                <a:gd name="T38" fmla="*/ 32 w 63"/>
                <a:gd name="T39" fmla="*/ 44 h 73"/>
                <a:gd name="T40" fmla="*/ 29 w 63"/>
                <a:gd name="T41" fmla="*/ 42 h 73"/>
                <a:gd name="T42" fmla="*/ 27 w 63"/>
                <a:gd name="T43" fmla="*/ 41 h 73"/>
                <a:gd name="T44" fmla="*/ 25 w 63"/>
                <a:gd name="T45" fmla="*/ 40 h 73"/>
                <a:gd name="T46" fmla="*/ 23 w 63"/>
                <a:gd name="T47" fmla="*/ 40 h 73"/>
                <a:gd name="T48" fmla="*/ 20 w 63"/>
                <a:gd name="T49" fmla="*/ 40 h 73"/>
                <a:gd name="T50" fmla="*/ 9 w 63"/>
                <a:gd name="T51" fmla="*/ 72 h 73"/>
                <a:gd name="T52" fmla="*/ 9 w 63"/>
                <a:gd name="T53" fmla="*/ 32 h 73"/>
                <a:gd name="T54" fmla="*/ 33 w 63"/>
                <a:gd name="T55" fmla="*/ 32 h 73"/>
                <a:gd name="T56" fmla="*/ 38 w 63"/>
                <a:gd name="T57" fmla="*/ 30 h 73"/>
                <a:gd name="T58" fmla="*/ 41 w 63"/>
                <a:gd name="T59" fmla="*/ 29 h 73"/>
                <a:gd name="T60" fmla="*/ 45 w 63"/>
                <a:gd name="T61" fmla="*/ 27 h 73"/>
                <a:gd name="T62" fmla="*/ 46 w 63"/>
                <a:gd name="T63" fmla="*/ 25 h 73"/>
                <a:gd name="T64" fmla="*/ 48 w 63"/>
                <a:gd name="T65" fmla="*/ 22 h 73"/>
                <a:gd name="T66" fmla="*/ 47 w 63"/>
                <a:gd name="T67" fmla="*/ 18 h 73"/>
                <a:gd name="T68" fmla="*/ 45 w 63"/>
                <a:gd name="T69" fmla="*/ 13 h 73"/>
                <a:gd name="T70" fmla="*/ 41 w 63"/>
                <a:gd name="T71" fmla="*/ 10 h 73"/>
                <a:gd name="T72" fmla="*/ 35 w 63"/>
                <a:gd name="T73" fmla="*/ 8 h 73"/>
                <a:gd name="T74" fmla="*/ 9 w 63"/>
                <a:gd name="T75" fmla="*/ 8 h 73"/>
                <a:gd name="T76" fmla="*/ 0 w 63"/>
                <a:gd name="T7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73">
                  <a:moveTo>
                    <a:pt x="0" y="7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1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1" y="6"/>
                  </a:lnTo>
                  <a:lnTo>
                    <a:pt x="53" y="8"/>
                  </a:lnTo>
                  <a:lnTo>
                    <a:pt x="54" y="11"/>
                  </a:lnTo>
                  <a:lnTo>
                    <a:pt x="55" y="13"/>
                  </a:lnTo>
                  <a:lnTo>
                    <a:pt x="57" y="17"/>
                  </a:lnTo>
                  <a:lnTo>
                    <a:pt x="58" y="20"/>
                  </a:lnTo>
                  <a:lnTo>
                    <a:pt x="57" y="23"/>
                  </a:lnTo>
                  <a:lnTo>
                    <a:pt x="55" y="26"/>
                  </a:lnTo>
                  <a:lnTo>
                    <a:pt x="54" y="30"/>
                  </a:lnTo>
                  <a:lnTo>
                    <a:pt x="52" y="33"/>
                  </a:lnTo>
                  <a:lnTo>
                    <a:pt x="50" y="35"/>
                  </a:lnTo>
                  <a:lnTo>
                    <a:pt x="46" y="36"/>
                  </a:lnTo>
                  <a:lnTo>
                    <a:pt x="41" y="37"/>
                  </a:lnTo>
                  <a:lnTo>
                    <a:pt x="37" y="39"/>
                  </a:lnTo>
                  <a:lnTo>
                    <a:pt x="38" y="40"/>
                  </a:lnTo>
                  <a:lnTo>
                    <a:pt x="39" y="41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4" y="45"/>
                  </a:lnTo>
                  <a:lnTo>
                    <a:pt x="46" y="48"/>
                  </a:lnTo>
                  <a:lnTo>
                    <a:pt x="48" y="50"/>
                  </a:lnTo>
                  <a:lnTo>
                    <a:pt x="50" y="52"/>
                  </a:lnTo>
                  <a:lnTo>
                    <a:pt x="62" y="72"/>
                  </a:lnTo>
                  <a:lnTo>
                    <a:pt x="50" y="72"/>
                  </a:lnTo>
                  <a:lnTo>
                    <a:pt x="41" y="57"/>
                  </a:lnTo>
                  <a:lnTo>
                    <a:pt x="39" y="54"/>
                  </a:lnTo>
                  <a:lnTo>
                    <a:pt x="37" y="51"/>
                  </a:lnTo>
                  <a:lnTo>
                    <a:pt x="35" y="50"/>
                  </a:lnTo>
                  <a:lnTo>
                    <a:pt x="34" y="48"/>
                  </a:lnTo>
                  <a:lnTo>
                    <a:pt x="33" y="46"/>
                  </a:lnTo>
                  <a:lnTo>
                    <a:pt x="32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8" y="41"/>
                  </a:lnTo>
                  <a:lnTo>
                    <a:pt x="27" y="41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20" y="40"/>
                  </a:lnTo>
                  <a:lnTo>
                    <a:pt x="9" y="40"/>
                  </a:lnTo>
                  <a:lnTo>
                    <a:pt x="9" y="72"/>
                  </a:lnTo>
                  <a:lnTo>
                    <a:pt x="0" y="72"/>
                  </a:lnTo>
                  <a:lnTo>
                    <a:pt x="9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5" y="31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1" y="29"/>
                  </a:lnTo>
                  <a:lnTo>
                    <a:pt x="42" y="29"/>
                  </a:lnTo>
                  <a:lnTo>
                    <a:pt x="45" y="27"/>
                  </a:lnTo>
                  <a:lnTo>
                    <a:pt x="46" y="26"/>
                  </a:lnTo>
                  <a:lnTo>
                    <a:pt x="46" y="25"/>
                  </a:lnTo>
                  <a:lnTo>
                    <a:pt x="47" y="23"/>
                  </a:lnTo>
                  <a:lnTo>
                    <a:pt x="48" y="22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5"/>
                  </a:lnTo>
                  <a:lnTo>
                    <a:pt x="45" y="13"/>
                  </a:lnTo>
                  <a:lnTo>
                    <a:pt x="44" y="12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8"/>
                  </a:lnTo>
                  <a:lnTo>
                    <a:pt x="30" y="8"/>
                  </a:lnTo>
                  <a:lnTo>
                    <a:pt x="9" y="8"/>
                  </a:lnTo>
                  <a:lnTo>
                    <a:pt x="9" y="3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4" name="Freeform 326"/>
            <p:cNvSpPr>
              <a:spLocks/>
            </p:cNvSpPr>
            <p:nvPr/>
          </p:nvSpPr>
          <p:spPr bwMode="auto">
            <a:xfrm>
              <a:off x="4661" y="143"/>
              <a:ext cx="70" cy="76"/>
            </a:xfrm>
            <a:custGeom>
              <a:avLst/>
              <a:gdLst>
                <a:gd name="T0" fmla="*/ 0 w 70"/>
                <a:gd name="T1" fmla="*/ 35 h 76"/>
                <a:gd name="T2" fmla="*/ 2 w 70"/>
                <a:gd name="T3" fmla="*/ 26 h 76"/>
                <a:gd name="T4" fmla="*/ 4 w 70"/>
                <a:gd name="T5" fmla="*/ 20 h 76"/>
                <a:gd name="T6" fmla="*/ 8 w 70"/>
                <a:gd name="T7" fmla="*/ 13 h 76"/>
                <a:gd name="T8" fmla="*/ 12 w 70"/>
                <a:gd name="T9" fmla="*/ 8 h 76"/>
                <a:gd name="T10" fmla="*/ 18 w 70"/>
                <a:gd name="T11" fmla="*/ 5 h 76"/>
                <a:gd name="T12" fmla="*/ 24 w 70"/>
                <a:gd name="T13" fmla="*/ 2 h 76"/>
                <a:gd name="T14" fmla="*/ 31 w 70"/>
                <a:gd name="T15" fmla="*/ 0 h 76"/>
                <a:gd name="T16" fmla="*/ 39 w 70"/>
                <a:gd name="T17" fmla="*/ 1 h 76"/>
                <a:gd name="T18" fmla="*/ 48 w 70"/>
                <a:gd name="T19" fmla="*/ 3 h 76"/>
                <a:gd name="T20" fmla="*/ 56 w 70"/>
                <a:gd name="T21" fmla="*/ 8 h 76"/>
                <a:gd name="T22" fmla="*/ 62 w 70"/>
                <a:gd name="T23" fmla="*/ 15 h 76"/>
                <a:gd name="T24" fmla="*/ 66 w 70"/>
                <a:gd name="T25" fmla="*/ 21 h 76"/>
                <a:gd name="T26" fmla="*/ 67 w 70"/>
                <a:gd name="T27" fmla="*/ 25 h 76"/>
                <a:gd name="T28" fmla="*/ 68 w 70"/>
                <a:gd name="T29" fmla="*/ 31 h 76"/>
                <a:gd name="T30" fmla="*/ 69 w 70"/>
                <a:gd name="T31" fmla="*/ 36 h 76"/>
                <a:gd name="T32" fmla="*/ 69 w 70"/>
                <a:gd name="T33" fmla="*/ 41 h 76"/>
                <a:gd name="T34" fmla="*/ 68 w 70"/>
                <a:gd name="T35" fmla="*/ 46 h 76"/>
                <a:gd name="T36" fmla="*/ 67 w 70"/>
                <a:gd name="T37" fmla="*/ 52 h 76"/>
                <a:gd name="T38" fmla="*/ 66 w 70"/>
                <a:gd name="T39" fmla="*/ 56 h 76"/>
                <a:gd name="T40" fmla="*/ 61 w 70"/>
                <a:gd name="T41" fmla="*/ 62 h 76"/>
                <a:gd name="T42" fmla="*/ 56 w 70"/>
                <a:gd name="T43" fmla="*/ 69 h 76"/>
                <a:gd name="T44" fmla="*/ 48 w 70"/>
                <a:gd name="T45" fmla="*/ 73 h 76"/>
                <a:gd name="T46" fmla="*/ 39 w 70"/>
                <a:gd name="T47" fmla="*/ 75 h 76"/>
                <a:gd name="T48" fmla="*/ 30 w 70"/>
                <a:gd name="T49" fmla="*/ 75 h 76"/>
                <a:gd name="T50" fmla="*/ 21 w 70"/>
                <a:gd name="T51" fmla="*/ 73 h 76"/>
                <a:gd name="T52" fmla="*/ 12 w 70"/>
                <a:gd name="T53" fmla="*/ 68 h 76"/>
                <a:gd name="T54" fmla="*/ 7 w 70"/>
                <a:gd name="T55" fmla="*/ 61 h 76"/>
                <a:gd name="T56" fmla="*/ 4 w 70"/>
                <a:gd name="T57" fmla="*/ 54 h 76"/>
                <a:gd name="T58" fmla="*/ 2 w 70"/>
                <a:gd name="T59" fmla="*/ 51 h 76"/>
                <a:gd name="T60" fmla="*/ 1 w 70"/>
                <a:gd name="T61" fmla="*/ 46 h 76"/>
                <a:gd name="T62" fmla="*/ 0 w 70"/>
                <a:gd name="T63" fmla="*/ 41 h 76"/>
                <a:gd name="T64" fmla="*/ 0 w 70"/>
                <a:gd name="T65" fmla="*/ 38 h 76"/>
                <a:gd name="T66" fmla="*/ 10 w 70"/>
                <a:gd name="T67" fmla="*/ 42 h 76"/>
                <a:gd name="T68" fmla="*/ 11 w 70"/>
                <a:gd name="T69" fmla="*/ 48 h 76"/>
                <a:gd name="T70" fmla="*/ 13 w 70"/>
                <a:gd name="T71" fmla="*/ 53 h 76"/>
                <a:gd name="T72" fmla="*/ 15 w 70"/>
                <a:gd name="T73" fmla="*/ 57 h 76"/>
                <a:gd name="T74" fmla="*/ 21 w 70"/>
                <a:gd name="T75" fmla="*/ 63 h 76"/>
                <a:gd name="T76" fmla="*/ 28 w 70"/>
                <a:gd name="T77" fmla="*/ 67 h 76"/>
                <a:gd name="T78" fmla="*/ 39 w 70"/>
                <a:gd name="T79" fmla="*/ 67 h 76"/>
                <a:gd name="T80" fmla="*/ 48 w 70"/>
                <a:gd name="T81" fmla="*/ 63 h 76"/>
                <a:gd name="T82" fmla="*/ 54 w 70"/>
                <a:gd name="T83" fmla="*/ 57 h 76"/>
                <a:gd name="T84" fmla="*/ 57 w 70"/>
                <a:gd name="T85" fmla="*/ 53 h 76"/>
                <a:gd name="T86" fmla="*/ 58 w 70"/>
                <a:gd name="T87" fmla="*/ 48 h 76"/>
                <a:gd name="T88" fmla="*/ 59 w 70"/>
                <a:gd name="T89" fmla="*/ 42 h 76"/>
                <a:gd name="T90" fmla="*/ 59 w 70"/>
                <a:gd name="T91" fmla="*/ 35 h 76"/>
                <a:gd name="T92" fmla="*/ 57 w 70"/>
                <a:gd name="T93" fmla="*/ 26 h 76"/>
                <a:gd name="T94" fmla="*/ 54 w 70"/>
                <a:gd name="T95" fmla="*/ 20 h 76"/>
                <a:gd name="T96" fmla="*/ 49 w 70"/>
                <a:gd name="T97" fmla="*/ 15 h 76"/>
                <a:gd name="T98" fmla="*/ 45 w 70"/>
                <a:gd name="T99" fmla="*/ 11 h 76"/>
                <a:gd name="T100" fmla="*/ 37 w 70"/>
                <a:gd name="T101" fmla="*/ 9 h 76"/>
                <a:gd name="T102" fmla="*/ 30 w 70"/>
                <a:gd name="T103" fmla="*/ 10 h 76"/>
                <a:gd name="T104" fmla="*/ 21 w 70"/>
                <a:gd name="T105" fmla="*/ 13 h 76"/>
                <a:gd name="T106" fmla="*/ 15 w 70"/>
                <a:gd name="T107" fmla="*/ 18 h 76"/>
                <a:gd name="T108" fmla="*/ 13 w 70"/>
                <a:gd name="T109" fmla="*/ 23 h 76"/>
                <a:gd name="T110" fmla="*/ 11 w 70"/>
                <a:gd name="T111" fmla="*/ 28 h 76"/>
                <a:gd name="T112" fmla="*/ 10 w 70"/>
                <a:gd name="T113" fmla="*/ 36 h 76"/>
                <a:gd name="T114" fmla="*/ 10 w 70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6">
                  <a:moveTo>
                    <a:pt x="0" y="38"/>
                  </a:moveTo>
                  <a:lnTo>
                    <a:pt x="0" y="35"/>
                  </a:lnTo>
                  <a:lnTo>
                    <a:pt x="1" y="30"/>
                  </a:lnTo>
                  <a:lnTo>
                    <a:pt x="2" y="26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4" y="2"/>
                  </a:lnTo>
                  <a:lnTo>
                    <a:pt x="48" y="3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60" y="11"/>
                  </a:lnTo>
                  <a:lnTo>
                    <a:pt x="62" y="15"/>
                  </a:lnTo>
                  <a:lnTo>
                    <a:pt x="65" y="19"/>
                  </a:lnTo>
                  <a:lnTo>
                    <a:pt x="66" y="21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8" y="31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69" y="41"/>
                  </a:lnTo>
                  <a:lnTo>
                    <a:pt x="69" y="44"/>
                  </a:lnTo>
                  <a:lnTo>
                    <a:pt x="68" y="46"/>
                  </a:lnTo>
                  <a:lnTo>
                    <a:pt x="67" y="49"/>
                  </a:lnTo>
                  <a:lnTo>
                    <a:pt x="67" y="52"/>
                  </a:lnTo>
                  <a:lnTo>
                    <a:pt x="66" y="53"/>
                  </a:lnTo>
                  <a:lnTo>
                    <a:pt x="66" y="56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9" y="66"/>
                  </a:lnTo>
                  <a:lnTo>
                    <a:pt x="56" y="69"/>
                  </a:lnTo>
                  <a:lnTo>
                    <a:pt x="53" y="71"/>
                  </a:lnTo>
                  <a:lnTo>
                    <a:pt x="48" y="73"/>
                  </a:lnTo>
                  <a:lnTo>
                    <a:pt x="44" y="74"/>
                  </a:lnTo>
                  <a:lnTo>
                    <a:pt x="39" y="75"/>
                  </a:lnTo>
                  <a:lnTo>
                    <a:pt x="35" y="75"/>
                  </a:lnTo>
                  <a:lnTo>
                    <a:pt x="30" y="75"/>
                  </a:lnTo>
                  <a:lnTo>
                    <a:pt x="25" y="74"/>
                  </a:lnTo>
                  <a:lnTo>
                    <a:pt x="21" y="73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12" y="51"/>
                  </a:lnTo>
                  <a:lnTo>
                    <a:pt x="13" y="53"/>
                  </a:lnTo>
                  <a:lnTo>
                    <a:pt x="14" y="55"/>
                  </a:lnTo>
                  <a:lnTo>
                    <a:pt x="15" y="57"/>
                  </a:lnTo>
                  <a:lnTo>
                    <a:pt x="18" y="59"/>
                  </a:lnTo>
                  <a:lnTo>
                    <a:pt x="21" y="63"/>
                  </a:lnTo>
                  <a:lnTo>
                    <a:pt x="24" y="65"/>
                  </a:lnTo>
                  <a:lnTo>
                    <a:pt x="28" y="67"/>
                  </a:lnTo>
                  <a:lnTo>
                    <a:pt x="34" y="67"/>
                  </a:lnTo>
                  <a:lnTo>
                    <a:pt x="39" y="67"/>
                  </a:lnTo>
                  <a:lnTo>
                    <a:pt x="45" y="65"/>
                  </a:lnTo>
                  <a:lnTo>
                    <a:pt x="48" y="63"/>
                  </a:lnTo>
                  <a:lnTo>
                    <a:pt x="53" y="60"/>
                  </a:lnTo>
                  <a:lnTo>
                    <a:pt x="54" y="57"/>
                  </a:lnTo>
                  <a:lnTo>
                    <a:pt x="56" y="55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8" y="48"/>
                  </a:lnTo>
                  <a:lnTo>
                    <a:pt x="58" y="45"/>
                  </a:lnTo>
                  <a:lnTo>
                    <a:pt x="59" y="42"/>
                  </a:lnTo>
                  <a:lnTo>
                    <a:pt x="59" y="38"/>
                  </a:lnTo>
                  <a:lnTo>
                    <a:pt x="59" y="35"/>
                  </a:lnTo>
                  <a:lnTo>
                    <a:pt x="58" y="30"/>
                  </a:lnTo>
                  <a:lnTo>
                    <a:pt x="57" y="26"/>
                  </a:lnTo>
                  <a:lnTo>
                    <a:pt x="56" y="23"/>
                  </a:lnTo>
                  <a:lnTo>
                    <a:pt x="54" y="20"/>
                  </a:lnTo>
                  <a:lnTo>
                    <a:pt x="53" y="17"/>
                  </a:lnTo>
                  <a:lnTo>
                    <a:pt x="49" y="15"/>
                  </a:lnTo>
                  <a:lnTo>
                    <a:pt x="48" y="13"/>
                  </a:lnTo>
                  <a:lnTo>
                    <a:pt x="45" y="11"/>
                  </a:lnTo>
                  <a:lnTo>
                    <a:pt x="42" y="10"/>
                  </a:lnTo>
                  <a:lnTo>
                    <a:pt x="37" y="9"/>
                  </a:lnTo>
                  <a:lnTo>
                    <a:pt x="35" y="9"/>
                  </a:lnTo>
                  <a:lnTo>
                    <a:pt x="30" y="10"/>
                  </a:lnTo>
                  <a:lnTo>
                    <a:pt x="25" y="11"/>
                  </a:lnTo>
                  <a:lnTo>
                    <a:pt x="21" y="13"/>
                  </a:lnTo>
                  <a:lnTo>
                    <a:pt x="18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3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1" y="32"/>
                  </a:lnTo>
                  <a:lnTo>
                    <a:pt x="10" y="36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5" name="Freeform 327"/>
            <p:cNvSpPr>
              <a:spLocks/>
            </p:cNvSpPr>
            <p:nvPr/>
          </p:nvSpPr>
          <p:spPr bwMode="auto">
            <a:xfrm>
              <a:off x="4748" y="143"/>
              <a:ext cx="63" cy="76"/>
            </a:xfrm>
            <a:custGeom>
              <a:avLst/>
              <a:gdLst>
                <a:gd name="T0" fmla="*/ 62 w 63"/>
                <a:gd name="T1" fmla="*/ 52 h 76"/>
                <a:gd name="T2" fmla="*/ 60 w 63"/>
                <a:gd name="T3" fmla="*/ 56 h 76"/>
                <a:gd name="T4" fmla="*/ 59 w 63"/>
                <a:gd name="T5" fmla="*/ 61 h 76"/>
                <a:gd name="T6" fmla="*/ 56 w 63"/>
                <a:gd name="T7" fmla="*/ 66 h 76"/>
                <a:gd name="T8" fmla="*/ 52 w 63"/>
                <a:gd name="T9" fmla="*/ 69 h 76"/>
                <a:gd name="T10" fmla="*/ 48 w 63"/>
                <a:gd name="T11" fmla="*/ 72 h 76"/>
                <a:gd name="T12" fmla="*/ 44 w 63"/>
                <a:gd name="T13" fmla="*/ 74 h 76"/>
                <a:gd name="T14" fmla="*/ 38 w 63"/>
                <a:gd name="T15" fmla="*/ 75 h 76"/>
                <a:gd name="T16" fmla="*/ 32 w 63"/>
                <a:gd name="T17" fmla="*/ 75 h 76"/>
                <a:gd name="T18" fmla="*/ 28 w 63"/>
                <a:gd name="T19" fmla="*/ 75 h 76"/>
                <a:gd name="T20" fmla="*/ 22 w 63"/>
                <a:gd name="T21" fmla="*/ 74 h 76"/>
                <a:gd name="T22" fmla="*/ 18 w 63"/>
                <a:gd name="T23" fmla="*/ 73 h 76"/>
                <a:gd name="T24" fmla="*/ 14 w 63"/>
                <a:gd name="T25" fmla="*/ 71 h 76"/>
                <a:gd name="T26" fmla="*/ 7 w 63"/>
                <a:gd name="T27" fmla="*/ 65 h 76"/>
                <a:gd name="T28" fmla="*/ 3 w 63"/>
                <a:gd name="T29" fmla="*/ 56 h 76"/>
                <a:gd name="T30" fmla="*/ 2 w 63"/>
                <a:gd name="T31" fmla="*/ 53 h 76"/>
                <a:gd name="T32" fmla="*/ 1 w 63"/>
                <a:gd name="T33" fmla="*/ 47 h 76"/>
                <a:gd name="T34" fmla="*/ 0 w 63"/>
                <a:gd name="T35" fmla="*/ 42 h 76"/>
                <a:gd name="T36" fmla="*/ 0 w 63"/>
                <a:gd name="T37" fmla="*/ 38 h 76"/>
                <a:gd name="T38" fmla="*/ 0 w 63"/>
                <a:gd name="T39" fmla="*/ 32 h 76"/>
                <a:gd name="T40" fmla="*/ 1 w 63"/>
                <a:gd name="T41" fmla="*/ 27 h 76"/>
                <a:gd name="T42" fmla="*/ 2 w 63"/>
                <a:gd name="T43" fmla="*/ 23 h 76"/>
                <a:gd name="T44" fmla="*/ 4 w 63"/>
                <a:gd name="T45" fmla="*/ 18 h 76"/>
                <a:gd name="T46" fmla="*/ 9 w 63"/>
                <a:gd name="T47" fmla="*/ 10 h 76"/>
                <a:gd name="T48" fmla="*/ 15 w 63"/>
                <a:gd name="T49" fmla="*/ 5 h 76"/>
                <a:gd name="T50" fmla="*/ 24 w 63"/>
                <a:gd name="T51" fmla="*/ 2 h 76"/>
                <a:gd name="T52" fmla="*/ 32 w 63"/>
                <a:gd name="T53" fmla="*/ 0 h 76"/>
                <a:gd name="T54" fmla="*/ 43 w 63"/>
                <a:gd name="T55" fmla="*/ 2 h 76"/>
                <a:gd name="T56" fmla="*/ 50 w 63"/>
                <a:gd name="T57" fmla="*/ 6 h 76"/>
                <a:gd name="T58" fmla="*/ 53 w 63"/>
                <a:gd name="T59" fmla="*/ 9 h 76"/>
                <a:gd name="T60" fmla="*/ 57 w 63"/>
                <a:gd name="T61" fmla="*/ 13 h 76"/>
                <a:gd name="T62" fmla="*/ 59 w 63"/>
                <a:gd name="T63" fmla="*/ 17 h 76"/>
                <a:gd name="T64" fmla="*/ 61 w 63"/>
                <a:gd name="T65" fmla="*/ 22 h 76"/>
                <a:gd name="T66" fmla="*/ 50 w 63"/>
                <a:gd name="T67" fmla="*/ 21 h 76"/>
                <a:gd name="T68" fmla="*/ 46 w 63"/>
                <a:gd name="T69" fmla="*/ 15 h 76"/>
                <a:gd name="T70" fmla="*/ 41 w 63"/>
                <a:gd name="T71" fmla="*/ 11 h 76"/>
                <a:gd name="T72" fmla="*/ 35 w 63"/>
                <a:gd name="T73" fmla="*/ 9 h 76"/>
                <a:gd name="T74" fmla="*/ 28 w 63"/>
                <a:gd name="T75" fmla="*/ 9 h 76"/>
                <a:gd name="T76" fmla="*/ 21 w 63"/>
                <a:gd name="T77" fmla="*/ 11 h 76"/>
                <a:gd name="T78" fmla="*/ 16 w 63"/>
                <a:gd name="T79" fmla="*/ 15 h 76"/>
                <a:gd name="T80" fmla="*/ 12 w 63"/>
                <a:gd name="T81" fmla="*/ 21 h 76"/>
                <a:gd name="T82" fmla="*/ 11 w 63"/>
                <a:gd name="T83" fmla="*/ 27 h 76"/>
                <a:gd name="T84" fmla="*/ 9 w 63"/>
                <a:gd name="T85" fmla="*/ 35 h 76"/>
                <a:gd name="T86" fmla="*/ 9 w 63"/>
                <a:gd name="T87" fmla="*/ 42 h 76"/>
                <a:gd name="T88" fmla="*/ 11 w 63"/>
                <a:gd name="T89" fmla="*/ 50 h 76"/>
                <a:gd name="T90" fmla="*/ 14 w 63"/>
                <a:gd name="T91" fmla="*/ 56 h 76"/>
                <a:gd name="T92" fmla="*/ 17 w 63"/>
                <a:gd name="T93" fmla="*/ 61 h 76"/>
                <a:gd name="T94" fmla="*/ 22 w 63"/>
                <a:gd name="T95" fmla="*/ 65 h 76"/>
                <a:gd name="T96" fmla="*/ 29 w 63"/>
                <a:gd name="T97" fmla="*/ 67 h 76"/>
                <a:gd name="T98" fmla="*/ 35 w 63"/>
                <a:gd name="T99" fmla="*/ 67 h 76"/>
                <a:gd name="T100" fmla="*/ 43 w 63"/>
                <a:gd name="T101" fmla="*/ 64 h 76"/>
                <a:gd name="T102" fmla="*/ 48 w 63"/>
                <a:gd name="T103" fmla="*/ 60 h 76"/>
                <a:gd name="T104" fmla="*/ 51 w 63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76">
                  <a:moveTo>
                    <a:pt x="52" y="49"/>
                  </a:moveTo>
                  <a:lnTo>
                    <a:pt x="62" y="52"/>
                  </a:lnTo>
                  <a:lnTo>
                    <a:pt x="61" y="53"/>
                  </a:lnTo>
                  <a:lnTo>
                    <a:pt x="60" y="56"/>
                  </a:lnTo>
                  <a:lnTo>
                    <a:pt x="59" y="59"/>
                  </a:lnTo>
                  <a:lnTo>
                    <a:pt x="59" y="61"/>
                  </a:lnTo>
                  <a:lnTo>
                    <a:pt x="57" y="64"/>
                  </a:lnTo>
                  <a:lnTo>
                    <a:pt x="56" y="66"/>
                  </a:lnTo>
                  <a:lnTo>
                    <a:pt x="55" y="68"/>
                  </a:lnTo>
                  <a:lnTo>
                    <a:pt x="52" y="69"/>
                  </a:lnTo>
                  <a:lnTo>
                    <a:pt x="50" y="71"/>
                  </a:lnTo>
                  <a:lnTo>
                    <a:pt x="48" y="72"/>
                  </a:lnTo>
                  <a:lnTo>
                    <a:pt x="45" y="73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8" y="75"/>
                  </a:lnTo>
                  <a:lnTo>
                    <a:pt x="35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28" y="75"/>
                  </a:lnTo>
                  <a:lnTo>
                    <a:pt x="25" y="74"/>
                  </a:lnTo>
                  <a:lnTo>
                    <a:pt x="22" y="74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6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7" y="65"/>
                  </a:lnTo>
                  <a:lnTo>
                    <a:pt x="5" y="61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28" y="1"/>
                  </a:lnTo>
                  <a:lnTo>
                    <a:pt x="32" y="0"/>
                  </a:lnTo>
                  <a:lnTo>
                    <a:pt x="37" y="1"/>
                  </a:lnTo>
                  <a:lnTo>
                    <a:pt x="43" y="2"/>
                  </a:lnTo>
                  <a:lnTo>
                    <a:pt x="47" y="4"/>
                  </a:lnTo>
                  <a:lnTo>
                    <a:pt x="50" y="6"/>
                  </a:lnTo>
                  <a:lnTo>
                    <a:pt x="52" y="8"/>
                  </a:lnTo>
                  <a:lnTo>
                    <a:pt x="53" y="9"/>
                  </a:lnTo>
                  <a:lnTo>
                    <a:pt x="56" y="10"/>
                  </a:lnTo>
                  <a:lnTo>
                    <a:pt x="57" y="13"/>
                  </a:lnTo>
                  <a:lnTo>
                    <a:pt x="58" y="15"/>
                  </a:lnTo>
                  <a:lnTo>
                    <a:pt x="59" y="17"/>
                  </a:lnTo>
                  <a:lnTo>
                    <a:pt x="60" y="20"/>
                  </a:lnTo>
                  <a:lnTo>
                    <a:pt x="61" y="22"/>
                  </a:lnTo>
                  <a:lnTo>
                    <a:pt x="51" y="24"/>
                  </a:lnTo>
                  <a:lnTo>
                    <a:pt x="50" y="21"/>
                  </a:lnTo>
                  <a:lnTo>
                    <a:pt x="48" y="18"/>
                  </a:lnTo>
                  <a:lnTo>
                    <a:pt x="46" y="15"/>
                  </a:lnTo>
                  <a:lnTo>
                    <a:pt x="44" y="13"/>
                  </a:lnTo>
                  <a:lnTo>
                    <a:pt x="41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9" y="13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2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2" y="53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5" y="67"/>
                  </a:lnTo>
                  <a:lnTo>
                    <a:pt x="40" y="66"/>
                  </a:lnTo>
                  <a:lnTo>
                    <a:pt x="43" y="64"/>
                  </a:lnTo>
                  <a:lnTo>
                    <a:pt x="45" y="63"/>
                  </a:lnTo>
                  <a:lnTo>
                    <a:pt x="48" y="60"/>
                  </a:lnTo>
                  <a:lnTo>
                    <a:pt x="50" y="56"/>
                  </a:lnTo>
                  <a:lnTo>
                    <a:pt x="51" y="53"/>
                  </a:lnTo>
                  <a:lnTo>
                    <a:pt x="52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6" name="Freeform 328"/>
            <p:cNvSpPr>
              <a:spLocks/>
            </p:cNvSpPr>
            <p:nvPr/>
          </p:nvSpPr>
          <p:spPr bwMode="auto">
            <a:xfrm>
              <a:off x="4831" y="145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0 w 53"/>
                <a:gd name="T5" fmla="*/ 0 h 73"/>
                <a:gd name="T6" fmla="*/ 50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7" name="Freeform 329"/>
            <p:cNvSpPr>
              <a:spLocks/>
            </p:cNvSpPr>
            <p:nvPr/>
          </p:nvSpPr>
          <p:spPr bwMode="auto">
            <a:xfrm>
              <a:off x="4902" y="143"/>
              <a:ext cx="57" cy="76"/>
            </a:xfrm>
            <a:custGeom>
              <a:avLst/>
              <a:gdLst>
                <a:gd name="T0" fmla="*/ 9 w 57"/>
                <a:gd name="T1" fmla="*/ 53 h 76"/>
                <a:gd name="T2" fmla="*/ 12 w 57"/>
                <a:gd name="T3" fmla="*/ 59 h 76"/>
                <a:gd name="T4" fmla="*/ 16 w 57"/>
                <a:gd name="T5" fmla="*/ 64 h 76"/>
                <a:gd name="T6" fmla="*/ 24 w 57"/>
                <a:gd name="T7" fmla="*/ 67 h 76"/>
                <a:gd name="T8" fmla="*/ 31 w 57"/>
                <a:gd name="T9" fmla="*/ 67 h 76"/>
                <a:gd name="T10" fmla="*/ 38 w 57"/>
                <a:gd name="T11" fmla="*/ 65 h 76"/>
                <a:gd name="T12" fmla="*/ 42 w 57"/>
                <a:gd name="T13" fmla="*/ 63 h 76"/>
                <a:gd name="T14" fmla="*/ 45 w 57"/>
                <a:gd name="T15" fmla="*/ 58 h 76"/>
                <a:gd name="T16" fmla="*/ 46 w 57"/>
                <a:gd name="T17" fmla="*/ 53 h 76"/>
                <a:gd name="T18" fmla="*/ 44 w 57"/>
                <a:gd name="T19" fmla="*/ 49 h 76"/>
                <a:gd name="T20" fmla="*/ 40 w 57"/>
                <a:gd name="T21" fmla="*/ 45 h 76"/>
                <a:gd name="T22" fmla="*/ 33 w 57"/>
                <a:gd name="T23" fmla="*/ 43 h 76"/>
                <a:gd name="T24" fmla="*/ 22 w 57"/>
                <a:gd name="T25" fmla="*/ 40 h 76"/>
                <a:gd name="T26" fmla="*/ 12 w 57"/>
                <a:gd name="T27" fmla="*/ 37 h 76"/>
                <a:gd name="T28" fmla="*/ 5 w 57"/>
                <a:gd name="T29" fmla="*/ 31 h 76"/>
                <a:gd name="T30" fmla="*/ 3 w 57"/>
                <a:gd name="T31" fmla="*/ 25 h 76"/>
                <a:gd name="T32" fmla="*/ 2 w 57"/>
                <a:gd name="T33" fmla="*/ 18 h 76"/>
                <a:gd name="T34" fmla="*/ 4 w 57"/>
                <a:gd name="T35" fmla="*/ 10 h 76"/>
                <a:gd name="T36" fmla="*/ 11 w 57"/>
                <a:gd name="T37" fmla="*/ 4 h 76"/>
                <a:gd name="T38" fmla="*/ 20 w 57"/>
                <a:gd name="T39" fmla="*/ 1 h 76"/>
                <a:gd name="T40" fmla="*/ 31 w 57"/>
                <a:gd name="T41" fmla="*/ 0 h 76"/>
                <a:gd name="T42" fmla="*/ 41 w 57"/>
                <a:gd name="T43" fmla="*/ 3 h 76"/>
                <a:gd name="T44" fmla="*/ 48 w 57"/>
                <a:gd name="T45" fmla="*/ 8 h 76"/>
                <a:gd name="T46" fmla="*/ 53 w 57"/>
                <a:gd name="T47" fmla="*/ 16 h 76"/>
                <a:gd name="T48" fmla="*/ 44 w 57"/>
                <a:gd name="T49" fmla="*/ 23 h 76"/>
                <a:gd name="T50" fmla="*/ 41 w 57"/>
                <a:gd name="T51" fmla="*/ 14 h 76"/>
                <a:gd name="T52" fmla="*/ 34 w 57"/>
                <a:gd name="T53" fmla="*/ 10 h 76"/>
                <a:gd name="T54" fmla="*/ 24 w 57"/>
                <a:gd name="T55" fmla="*/ 9 h 76"/>
                <a:gd name="T56" fmla="*/ 15 w 57"/>
                <a:gd name="T57" fmla="*/ 12 h 76"/>
                <a:gd name="T58" fmla="*/ 12 w 57"/>
                <a:gd name="T59" fmla="*/ 18 h 76"/>
                <a:gd name="T60" fmla="*/ 13 w 57"/>
                <a:gd name="T61" fmla="*/ 23 h 76"/>
                <a:gd name="T62" fmla="*/ 16 w 57"/>
                <a:gd name="T63" fmla="*/ 27 h 76"/>
                <a:gd name="T64" fmla="*/ 28 w 57"/>
                <a:gd name="T65" fmla="*/ 32 h 76"/>
                <a:gd name="T66" fmla="*/ 41 w 57"/>
                <a:gd name="T67" fmla="*/ 36 h 76"/>
                <a:gd name="T68" fmla="*/ 48 w 57"/>
                <a:gd name="T69" fmla="*/ 39 h 76"/>
                <a:gd name="T70" fmla="*/ 54 w 57"/>
                <a:gd name="T71" fmla="*/ 46 h 76"/>
                <a:gd name="T72" fmla="*/ 56 w 57"/>
                <a:gd name="T73" fmla="*/ 53 h 76"/>
                <a:gd name="T74" fmla="*/ 54 w 57"/>
                <a:gd name="T75" fmla="*/ 62 h 76"/>
                <a:gd name="T76" fmla="*/ 48 w 57"/>
                <a:gd name="T77" fmla="*/ 69 h 76"/>
                <a:gd name="T78" fmla="*/ 40 w 57"/>
                <a:gd name="T79" fmla="*/ 74 h 76"/>
                <a:gd name="T80" fmla="*/ 29 w 57"/>
                <a:gd name="T81" fmla="*/ 75 h 76"/>
                <a:gd name="T82" fmla="*/ 16 w 57"/>
                <a:gd name="T83" fmla="*/ 74 h 76"/>
                <a:gd name="T84" fmla="*/ 8 w 57"/>
                <a:gd name="T85" fmla="*/ 69 h 76"/>
                <a:gd name="T86" fmla="*/ 2 w 57"/>
                <a:gd name="T87" fmla="*/ 61 h 76"/>
                <a:gd name="T88" fmla="*/ 0 w 57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6">
                  <a:moveTo>
                    <a:pt x="0" y="50"/>
                  </a:moveTo>
                  <a:lnTo>
                    <a:pt x="9" y="50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1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4" y="67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6" y="66"/>
                  </a:lnTo>
                  <a:lnTo>
                    <a:pt x="38" y="65"/>
                  </a:lnTo>
                  <a:lnTo>
                    <a:pt x="40" y="64"/>
                  </a:lnTo>
                  <a:lnTo>
                    <a:pt x="41" y="63"/>
                  </a:lnTo>
                  <a:lnTo>
                    <a:pt x="42" y="63"/>
                  </a:lnTo>
                  <a:lnTo>
                    <a:pt x="44" y="61"/>
                  </a:lnTo>
                  <a:lnTo>
                    <a:pt x="44" y="60"/>
                  </a:lnTo>
                  <a:lnTo>
                    <a:pt x="45" y="58"/>
                  </a:lnTo>
                  <a:lnTo>
                    <a:pt x="46" y="56"/>
                  </a:lnTo>
                  <a:lnTo>
                    <a:pt x="46" y="54"/>
                  </a:lnTo>
                  <a:lnTo>
                    <a:pt x="46" y="53"/>
                  </a:lnTo>
                  <a:lnTo>
                    <a:pt x="45" y="52"/>
                  </a:lnTo>
                  <a:lnTo>
                    <a:pt x="45" y="50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2" y="47"/>
                  </a:lnTo>
                  <a:lnTo>
                    <a:pt x="40" y="45"/>
                  </a:lnTo>
                  <a:lnTo>
                    <a:pt x="38" y="44"/>
                  </a:lnTo>
                  <a:lnTo>
                    <a:pt x="37" y="43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6" y="41"/>
                  </a:lnTo>
                  <a:lnTo>
                    <a:pt x="22" y="40"/>
                  </a:lnTo>
                  <a:lnTo>
                    <a:pt x="17" y="38"/>
                  </a:lnTo>
                  <a:lnTo>
                    <a:pt x="15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8" y="34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9" y="6"/>
                  </a:lnTo>
                  <a:lnTo>
                    <a:pt x="11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2" y="13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4" y="22"/>
                  </a:lnTo>
                  <a:lnTo>
                    <a:pt x="44" y="23"/>
                  </a:lnTo>
                  <a:lnTo>
                    <a:pt x="43" y="20"/>
                  </a:lnTo>
                  <a:lnTo>
                    <a:pt x="42" y="17"/>
                  </a:lnTo>
                  <a:lnTo>
                    <a:pt x="41" y="14"/>
                  </a:lnTo>
                  <a:lnTo>
                    <a:pt x="40" y="13"/>
                  </a:lnTo>
                  <a:lnTo>
                    <a:pt x="37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4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1"/>
                  </a:lnTo>
                  <a:lnTo>
                    <a:pt x="12" y="22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4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8" y="35"/>
                  </a:lnTo>
                  <a:lnTo>
                    <a:pt x="41" y="36"/>
                  </a:lnTo>
                  <a:lnTo>
                    <a:pt x="43" y="37"/>
                  </a:lnTo>
                  <a:lnTo>
                    <a:pt x="45" y="38"/>
                  </a:lnTo>
                  <a:lnTo>
                    <a:pt x="48" y="39"/>
                  </a:lnTo>
                  <a:lnTo>
                    <a:pt x="51" y="41"/>
                  </a:lnTo>
                  <a:lnTo>
                    <a:pt x="53" y="43"/>
                  </a:lnTo>
                  <a:lnTo>
                    <a:pt x="54" y="46"/>
                  </a:lnTo>
                  <a:lnTo>
                    <a:pt x="54" y="49"/>
                  </a:lnTo>
                  <a:lnTo>
                    <a:pt x="56" y="52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4" y="59"/>
                  </a:lnTo>
                  <a:lnTo>
                    <a:pt x="54" y="62"/>
                  </a:lnTo>
                  <a:lnTo>
                    <a:pt x="53" y="65"/>
                  </a:lnTo>
                  <a:lnTo>
                    <a:pt x="51" y="68"/>
                  </a:lnTo>
                  <a:lnTo>
                    <a:pt x="48" y="69"/>
                  </a:lnTo>
                  <a:lnTo>
                    <a:pt x="45" y="71"/>
                  </a:lnTo>
                  <a:lnTo>
                    <a:pt x="42" y="73"/>
                  </a:lnTo>
                  <a:lnTo>
                    <a:pt x="40" y="74"/>
                  </a:lnTo>
                  <a:lnTo>
                    <a:pt x="37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5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3" y="73"/>
                  </a:lnTo>
                  <a:lnTo>
                    <a:pt x="11" y="71"/>
                  </a:lnTo>
                  <a:lnTo>
                    <a:pt x="8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8" name="Freeform 330"/>
            <p:cNvSpPr>
              <a:spLocks/>
            </p:cNvSpPr>
            <p:nvPr/>
          </p:nvSpPr>
          <p:spPr bwMode="auto">
            <a:xfrm>
              <a:off x="4976" y="143"/>
              <a:ext cx="55" cy="76"/>
            </a:xfrm>
            <a:custGeom>
              <a:avLst/>
              <a:gdLst>
                <a:gd name="T0" fmla="*/ 8 w 55"/>
                <a:gd name="T1" fmla="*/ 53 h 76"/>
                <a:gd name="T2" fmla="*/ 11 w 55"/>
                <a:gd name="T3" fmla="*/ 59 h 76"/>
                <a:gd name="T4" fmla="*/ 16 w 55"/>
                <a:gd name="T5" fmla="*/ 64 h 76"/>
                <a:gd name="T6" fmla="*/ 23 w 55"/>
                <a:gd name="T7" fmla="*/ 67 h 76"/>
                <a:gd name="T8" fmla="*/ 30 w 55"/>
                <a:gd name="T9" fmla="*/ 67 h 76"/>
                <a:gd name="T10" fmla="*/ 36 w 55"/>
                <a:gd name="T11" fmla="*/ 65 h 76"/>
                <a:gd name="T12" fmla="*/ 42 w 55"/>
                <a:gd name="T13" fmla="*/ 63 h 76"/>
                <a:gd name="T14" fmla="*/ 44 w 55"/>
                <a:gd name="T15" fmla="*/ 58 h 76"/>
                <a:gd name="T16" fmla="*/ 45 w 55"/>
                <a:gd name="T17" fmla="*/ 53 h 76"/>
                <a:gd name="T18" fmla="*/ 43 w 55"/>
                <a:gd name="T19" fmla="*/ 49 h 76"/>
                <a:gd name="T20" fmla="*/ 38 w 55"/>
                <a:gd name="T21" fmla="*/ 45 h 76"/>
                <a:gd name="T22" fmla="*/ 32 w 55"/>
                <a:gd name="T23" fmla="*/ 43 h 76"/>
                <a:gd name="T24" fmla="*/ 21 w 55"/>
                <a:gd name="T25" fmla="*/ 40 h 76"/>
                <a:gd name="T26" fmla="*/ 11 w 55"/>
                <a:gd name="T27" fmla="*/ 37 h 76"/>
                <a:gd name="T28" fmla="*/ 6 w 55"/>
                <a:gd name="T29" fmla="*/ 31 h 76"/>
                <a:gd name="T30" fmla="*/ 3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0 w 55"/>
                <a:gd name="T37" fmla="*/ 4 h 76"/>
                <a:gd name="T38" fmla="*/ 20 w 55"/>
                <a:gd name="T39" fmla="*/ 1 h 76"/>
                <a:gd name="T40" fmla="*/ 30 w 55"/>
                <a:gd name="T41" fmla="*/ 0 h 76"/>
                <a:gd name="T42" fmla="*/ 39 w 55"/>
                <a:gd name="T43" fmla="*/ 3 h 76"/>
                <a:gd name="T44" fmla="*/ 47 w 55"/>
                <a:gd name="T45" fmla="*/ 8 h 76"/>
                <a:gd name="T46" fmla="*/ 51 w 55"/>
                <a:gd name="T47" fmla="*/ 16 h 76"/>
                <a:gd name="T48" fmla="*/ 43 w 55"/>
                <a:gd name="T49" fmla="*/ 23 h 76"/>
                <a:gd name="T50" fmla="*/ 39 w 55"/>
                <a:gd name="T51" fmla="*/ 14 h 76"/>
                <a:gd name="T52" fmla="*/ 33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1 w 55"/>
                <a:gd name="T59" fmla="*/ 18 h 76"/>
                <a:gd name="T60" fmla="*/ 12 w 55"/>
                <a:gd name="T61" fmla="*/ 23 h 76"/>
                <a:gd name="T62" fmla="*/ 16 w 55"/>
                <a:gd name="T63" fmla="*/ 27 h 76"/>
                <a:gd name="T64" fmla="*/ 27 w 55"/>
                <a:gd name="T65" fmla="*/ 32 h 76"/>
                <a:gd name="T66" fmla="*/ 39 w 55"/>
                <a:gd name="T67" fmla="*/ 36 h 76"/>
                <a:gd name="T68" fmla="*/ 47 w 55"/>
                <a:gd name="T69" fmla="*/ 39 h 76"/>
                <a:gd name="T70" fmla="*/ 52 w 55"/>
                <a:gd name="T71" fmla="*/ 46 h 76"/>
                <a:gd name="T72" fmla="*/ 54 w 55"/>
                <a:gd name="T73" fmla="*/ 53 h 76"/>
                <a:gd name="T74" fmla="*/ 52 w 55"/>
                <a:gd name="T75" fmla="*/ 62 h 76"/>
                <a:gd name="T76" fmla="*/ 47 w 55"/>
                <a:gd name="T77" fmla="*/ 69 h 76"/>
                <a:gd name="T78" fmla="*/ 38 w 55"/>
                <a:gd name="T79" fmla="*/ 74 h 76"/>
                <a:gd name="T80" fmla="*/ 28 w 55"/>
                <a:gd name="T81" fmla="*/ 75 h 76"/>
                <a:gd name="T82" fmla="*/ 16 w 55"/>
                <a:gd name="T83" fmla="*/ 74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50"/>
                  </a:lnTo>
                  <a:lnTo>
                    <a:pt x="8" y="53"/>
                  </a:lnTo>
                  <a:lnTo>
                    <a:pt x="9" y="55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2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5"/>
                  </a:lnTo>
                  <a:lnTo>
                    <a:pt x="23" y="67"/>
                  </a:lnTo>
                  <a:lnTo>
                    <a:pt x="26" y="67"/>
                  </a:lnTo>
                  <a:lnTo>
                    <a:pt x="28" y="67"/>
                  </a:lnTo>
                  <a:lnTo>
                    <a:pt x="30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2" y="63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5" y="56"/>
                  </a:lnTo>
                  <a:lnTo>
                    <a:pt x="45" y="54"/>
                  </a:lnTo>
                  <a:lnTo>
                    <a:pt x="45" y="53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1" y="47"/>
                  </a:lnTo>
                  <a:lnTo>
                    <a:pt x="38" y="45"/>
                  </a:lnTo>
                  <a:lnTo>
                    <a:pt x="36" y="44"/>
                  </a:lnTo>
                  <a:lnTo>
                    <a:pt x="35" y="43"/>
                  </a:lnTo>
                  <a:lnTo>
                    <a:pt x="32" y="43"/>
                  </a:lnTo>
                  <a:lnTo>
                    <a:pt x="29" y="42"/>
                  </a:lnTo>
                  <a:lnTo>
                    <a:pt x="26" y="41"/>
                  </a:lnTo>
                  <a:lnTo>
                    <a:pt x="21" y="40"/>
                  </a:lnTo>
                  <a:lnTo>
                    <a:pt x="17" y="38"/>
                  </a:lnTo>
                  <a:lnTo>
                    <a:pt x="15" y="38"/>
                  </a:lnTo>
                  <a:lnTo>
                    <a:pt x="11" y="37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9" y="3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0"/>
                  </a:lnTo>
                  <a:lnTo>
                    <a:pt x="52" y="22"/>
                  </a:lnTo>
                  <a:lnTo>
                    <a:pt x="43" y="23"/>
                  </a:lnTo>
                  <a:lnTo>
                    <a:pt x="42" y="20"/>
                  </a:lnTo>
                  <a:lnTo>
                    <a:pt x="42" y="17"/>
                  </a:lnTo>
                  <a:lnTo>
                    <a:pt x="39" y="14"/>
                  </a:lnTo>
                  <a:lnTo>
                    <a:pt x="38" y="13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20" y="10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2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8"/>
                  </a:lnTo>
                  <a:lnTo>
                    <a:pt x="23" y="30"/>
                  </a:lnTo>
                  <a:lnTo>
                    <a:pt x="27" y="32"/>
                  </a:lnTo>
                  <a:lnTo>
                    <a:pt x="32" y="33"/>
                  </a:lnTo>
                  <a:lnTo>
                    <a:pt x="36" y="35"/>
                  </a:lnTo>
                  <a:lnTo>
                    <a:pt x="39" y="36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49" y="41"/>
                  </a:lnTo>
                  <a:lnTo>
                    <a:pt x="51" y="43"/>
                  </a:lnTo>
                  <a:lnTo>
                    <a:pt x="52" y="46"/>
                  </a:lnTo>
                  <a:lnTo>
                    <a:pt x="52" y="49"/>
                  </a:lnTo>
                  <a:lnTo>
                    <a:pt x="54" y="52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2" y="59"/>
                  </a:lnTo>
                  <a:lnTo>
                    <a:pt x="52" y="62"/>
                  </a:lnTo>
                  <a:lnTo>
                    <a:pt x="51" y="65"/>
                  </a:lnTo>
                  <a:lnTo>
                    <a:pt x="49" y="68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2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8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4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39" name="Freeform 331"/>
            <p:cNvSpPr>
              <a:spLocks/>
            </p:cNvSpPr>
            <p:nvPr/>
          </p:nvSpPr>
          <p:spPr bwMode="auto">
            <a:xfrm>
              <a:off x="3002" y="1281"/>
              <a:ext cx="58" cy="76"/>
            </a:xfrm>
            <a:custGeom>
              <a:avLst/>
              <a:gdLst>
                <a:gd name="T0" fmla="*/ 10 w 58"/>
                <a:gd name="T1" fmla="*/ 53 h 76"/>
                <a:gd name="T2" fmla="*/ 13 w 58"/>
                <a:gd name="T3" fmla="*/ 59 h 76"/>
                <a:gd name="T4" fmla="*/ 16 w 58"/>
                <a:gd name="T5" fmla="*/ 64 h 76"/>
                <a:gd name="T6" fmla="*/ 25 w 58"/>
                <a:gd name="T7" fmla="*/ 67 h 76"/>
                <a:gd name="T8" fmla="*/ 33 w 58"/>
                <a:gd name="T9" fmla="*/ 67 h 76"/>
                <a:gd name="T10" fmla="*/ 38 w 58"/>
                <a:gd name="T11" fmla="*/ 65 h 76"/>
                <a:gd name="T12" fmla="*/ 44 w 58"/>
                <a:gd name="T13" fmla="*/ 63 h 76"/>
                <a:gd name="T14" fmla="*/ 46 w 58"/>
                <a:gd name="T15" fmla="*/ 57 h 76"/>
                <a:gd name="T16" fmla="*/ 48 w 58"/>
                <a:gd name="T17" fmla="*/ 53 h 76"/>
                <a:gd name="T18" fmla="*/ 45 w 58"/>
                <a:gd name="T19" fmla="*/ 49 h 76"/>
                <a:gd name="T20" fmla="*/ 42 w 58"/>
                <a:gd name="T21" fmla="*/ 45 h 76"/>
                <a:gd name="T22" fmla="*/ 35 w 58"/>
                <a:gd name="T23" fmla="*/ 43 h 76"/>
                <a:gd name="T24" fmla="*/ 23 w 58"/>
                <a:gd name="T25" fmla="*/ 40 h 76"/>
                <a:gd name="T26" fmla="*/ 13 w 58"/>
                <a:gd name="T27" fmla="*/ 37 h 76"/>
                <a:gd name="T28" fmla="*/ 7 w 58"/>
                <a:gd name="T29" fmla="*/ 31 h 76"/>
                <a:gd name="T30" fmla="*/ 3 w 58"/>
                <a:gd name="T31" fmla="*/ 25 h 76"/>
                <a:gd name="T32" fmla="*/ 3 w 58"/>
                <a:gd name="T33" fmla="*/ 18 h 76"/>
                <a:gd name="T34" fmla="*/ 5 w 58"/>
                <a:gd name="T35" fmla="*/ 10 h 76"/>
                <a:gd name="T36" fmla="*/ 12 w 58"/>
                <a:gd name="T37" fmla="*/ 4 h 76"/>
                <a:gd name="T38" fmla="*/ 21 w 58"/>
                <a:gd name="T39" fmla="*/ 1 h 76"/>
                <a:gd name="T40" fmla="*/ 32 w 58"/>
                <a:gd name="T41" fmla="*/ 0 h 76"/>
                <a:gd name="T42" fmla="*/ 42 w 58"/>
                <a:gd name="T43" fmla="*/ 3 h 76"/>
                <a:gd name="T44" fmla="*/ 50 w 58"/>
                <a:gd name="T45" fmla="*/ 8 h 76"/>
                <a:gd name="T46" fmla="*/ 55 w 58"/>
                <a:gd name="T47" fmla="*/ 16 h 76"/>
                <a:gd name="T48" fmla="*/ 45 w 58"/>
                <a:gd name="T49" fmla="*/ 23 h 76"/>
                <a:gd name="T50" fmla="*/ 43 w 58"/>
                <a:gd name="T51" fmla="*/ 14 h 76"/>
                <a:gd name="T52" fmla="*/ 36 w 58"/>
                <a:gd name="T53" fmla="*/ 10 h 76"/>
                <a:gd name="T54" fmla="*/ 25 w 58"/>
                <a:gd name="T55" fmla="*/ 9 h 76"/>
                <a:gd name="T56" fmla="*/ 16 w 58"/>
                <a:gd name="T57" fmla="*/ 12 h 76"/>
                <a:gd name="T58" fmla="*/ 13 w 58"/>
                <a:gd name="T59" fmla="*/ 18 h 76"/>
                <a:gd name="T60" fmla="*/ 13 w 58"/>
                <a:gd name="T61" fmla="*/ 23 h 76"/>
                <a:gd name="T62" fmla="*/ 16 w 58"/>
                <a:gd name="T63" fmla="*/ 27 h 76"/>
                <a:gd name="T64" fmla="*/ 30 w 58"/>
                <a:gd name="T65" fmla="*/ 32 h 76"/>
                <a:gd name="T66" fmla="*/ 42 w 58"/>
                <a:gd name="T67" fmla="*/ 36 h 76"/>
                <a:gd name="T68" fmla="*/ 50 w 58"/>
                <a:gd name="T69" fmla="*/ 39 h 76"/>
                <a:gd name="T70" fmla="*/ 55 w 58"/>
                <a:gd name="T71" fmla="*/ 46 h 76"/>
                <a:gd name="T72" fmla="*/ 57 w 58"/>
                <a:gd name="T73" fmla="*/ 53 h 76"/>
                <a:gd name="T74" fmla="*/ 55 w 58"/>
                <a:gd name="T75" fmla="*/ 62 h 76"/>
                <a:gd name="T76" fmla="*/ 49 w 58"/>
                <a:gd name="T77" fmla="*/ 69 h 76"/>
                <a:gd name="T78" fmla="*/ 41 w 58"/>
                <a:gd name="T79" fmla="*/ 74 h 76"/>
                <a:gd name="T80" fmla="*/ 30 w 58"/>
                <a:gd name="T81" fmla="*/ 75 h 76"/>
                <a:gd name="T82" fmla="*/ 18 w 58"/>
                <a:gd name="T83" fmla="*/ 74 h 76"/>
                <a:gd name="T84" fmla="*/ 9 w 58"/>
                <a:gd name="T85" fmla="*/ 69 h 76"/>
                <a:gd name="T86" fmla="*/ 2 w 58"/>
                <a:gd name="T87" fmla="*/ 61 h 76"/>
                <a:gd name="T88" fmla="*/ 0 w 58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76">
                  <a:moveTo>
                    <a:pt x="0" y="50"/>
                  </a:moveTo>
                  <a:lnTo>
                    <a:pt x="10" y="50"/>
                  </a:lnTo>
                  <a:lnTo>
                    <a:pt x="10" y="53"/>
                  </a:lnTo>
                  <a:lnTo>
                    <a:pt x="11" y="55"/>
                  </a:lnTo>
                  <a:lnTo>
                    <a:pt x="12" y="57"/>
                  </a:lnTo>
                  <a:lnTo>
                    <a:pt x="13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20" y="65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3" y="67"/>
                  </a:lnTo>
                  <a:lnTo>
                    <a:pt x="34" y="67"/>
                  </a:lnTo>
                  <a:lnTo>
                    <a:pt x="37" y="66"/>
                  </a:lnTo>
                  <a:lnTo>
                    <a:pt x="38" y="65"/>
                  </a:lnTo>
                  <a:lnTo>
                    <a:pt x="41" y="64"/>
                  </a:lnTo>
                  <a:lnTo>
                    <a:pt x="43" y="63"/>
                  </a:lnTo>
                  <a:lnTo>
                    <a:pt x="44" y="63"/>
                  </a:lnTo>
                  <a:lnTo>
                    <a:pt x="45" y="62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7" y="52"/>
                  </a:lnTo>
                  <a:lnTo>
                    <a:pt x="46" y="50"/>
                  </a:lnTo>
                  <a:lnTo>
                    <a:pt x="45" y="49"/>
                  </a:lnTo>
                  <a:lnTo>
                    <a:pt x="45" y="48"/>
                  </a:lnTo>
                  <a:lnTo>
                    <a:pt x="43" y="47"/>
                  </a:lnTo>
                  <a:lnTo>
                    <a:pt x="42" y="45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9" y="38"/>
                  </a:lnTo>
                  <a:lnTo>
                    <a:pt x="15" y="38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3" y="23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6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8" y="8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8" y="2"/>
                  </a:lnTo>
                  <a:lnTo>
                    <a:pt x="21" y="1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3" y="10"/>
                  </a:lnTo>
                  <a:lnTo>
                    <a:pt x="54" y="13"/>
                  </a:lnTo>
                  <a:lnTo>
                    <a:pt x="55" y="16"/>
                  </a:lnTo>
                  <a:lnTo>
                    <a:pt x="55" y="19"/>
                  </a:lnTo>
                  <a:lnTo>
                    <a:pt x="55" y="22"/>
                  </a:lnTo>
                  <a:lnTo>
                    <a:pt x="45" y="23"/>
                  </a:lnTo>
                  <a:lnTo>
                    <a:pt x="45" y="20"/>
                  </a:lnTo>
                  <a:lnTo>
                    <a:pt x="44" y="17"/>
                  </a:lnTo>
                  <a:lnTo>
                    <a:pt x="43" y="14"/>
                  </a:lnTo>
                  <a:lnTo>
                    <a:pt x="41" y="13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5" y="9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3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6" y="27"/>
                  </a:lnTo>
                  <a:lnTo>
                    <a:pt x="20" y="28"/>
                  </a:lnTo>
                  <a:lnTo>
                    <a:pt x="24" y="30"/>
                  </a:lnTo>
                  <a:lnTo>
                    <a:pt x="30" y="32"/>
                  </a:lnTo>
                  <a:lnTo>
                    <a:pt x="34" y="33"/>
                  </a:lnTo>
                  <a:lnTo>
                    <a:pt x="38" y="35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7" y="38"/>
                  </a:lnTo>
                  <a:lnTo>
                    <a:pt x="50" y="39"/>
                  </a:lnTo>
                  <a:lnTo>
                    <a:pt x="53" y="41"/>
                  </a:lnTo>
                  <a:lnTo>
                    <a:pt x="54" y="43"/>
                  </a:lnTo>
                  <a:lnTo>
                    <a:pt x="55" y="46"/>
                  </a:lnTo>
                  <a:lnTo>
                    <a:pt x="56" y="49"/>
                  </a:lnTo>
                  <a:lnTo>
                    <a:pt x="57" y="52"/>
                  </a:lnTo>
                  <a:lnTo>
                    <a:pt x="57" y="53"/>
                  </a:lnTo>
                  <a:lnTo>
                    <a:pt x="57" y="56"/>
                  </a:lnTo>
                  <a:lnTo>
                    <a:pt x="56" y="59"/>
                  </a:lnTo>
                  <a:lnTo>
                    <a:pt x="55" y="62"/>
                  </a:lnTo>
                  <a:lnTo>
                    <a:pt x="54" y="65"/>
                  </a:lnTo>
                  <a:lnTo>
                    <a:pt x="53" y="68"/>
                  </a:lnTo>
                  <a:lnTo>
                    <a:pt x="49" y="69"/>
                  </a:lnTo>
                  <a:lnTo>
                    <a:pt x="47" y="71"/>
                  </a:lnTo>
                  <a:lnTo>
                    <a:pt x="44" y="73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4" y="75"/>
                  </a:lnTo>
                  <a:lnTo>
                    <a:pt x="30" y="75"/>
                  </a:lnTo>
                  <a:lnTo>
                    <a:pt x="25" y="75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4" y="73"/>
                  </a:lnTo>
                  <a:lnTo>
                    <a:pt x="11" y="71"/>
                  </a:lnTo>
                  <a:lnTo>
                    <a:pt x="9" y="69"/>
                  </a:lnTo>
                  <a:lnTo>
                    <a:pt x="7" y="67"/>
                  </a:lnTo>
                  <a:lnTo>
                    <a:pt x="4" y="64"/>
                  </a:lnTo>
                  <a:lnTo>
                    <a:pt x="2" y="61"/>
                  </a:lnTo>
                  <a:lnTo>
                    <a:pt x="2" y="57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0" name="Freeform 332"/>
            <p:cNvSpPr>
              <a:spLocks/>
            </p:cNvSpPr>
            <p:nvPr/>
          </p:nvSpPr>
          <p:spPr bwMode="auto">
            <a:xfrm>
              <a:off x="3075" y="1283"/>
              <a:ext cx="55" cy="73"/>
            </a:xfrm>
            <a:custGeom>
              <a:avLst/>
              <a:gdLst>
                <a:gd name="T0" fmla="*/ 22 w 55"/>
                <a:gd name="T1" fmla="*/ 72 h 73"/>
                <a:gd name="T2" fmla="*/ 22 w 55"/>
                <a:gd name="T3" fmla="*/ 8 h 73"/>
                <a:gd name="T4" fmla="*/ 0 w 55"/>
                <a:gd name="T5" fmla="*/ 8 h 73"/>
                <a:gd name="T6" fmla="*/ 0 w 55"/>
                <a:gd name="T7" fmla="*/ 0 h 73"/>
                <a:gd name="T8" fmla="*/ 54 w 55"/>
                <a:gd name="T9" fmla="*/ 0 h 73"/>
                <a:gd name="T10" fmla="*/ 54 w 55"/>
                <a:gd name="T11" fmla="*/ 8 h 73"/>
                <a:gd name="T12" fmla="*/ 31 w 55"/>
                <a:gd name="T13" fmla="*/ 8 h 73"/>
                <a:gd name="T14" fmla="*/ 31 w 55"/>
                <a:gd name="T15" fmla="*/ 72 h 73"/>
                <a:gd name="T16" fmla="*/ 22 w 55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3">
                  <a:moveTo>
                    <a:pt x="22" y="72"/>
                  </a:moveTo>
                  <a:lnTo>
                    <a:pt x="22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2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1" name="Freeform 333"/>
            <p:cNvSpPr>
              <a:spLocks/>
            </p:cNvSpPr>
            <p:nvPr/>
          </p:nvSpPr>
          <p:spPr bwMode="auto">
            <a:xfrm>
              <a:off x="3148" y="1283"/>
              <a:ext cx="52" cy="73"/>
            </a:xfrm>
            <a:custGeom>
              <a:avLst/>
              <a:gdLst>
                <a:gd name="T0" fmla="*/ 0 w 52"/>
                <a:gd name="T1" fmla="*/ 72 h 73"/>
                <a:gd name="T2" fmla="*/ 0 w 52"/>
                <a:gd name="T3" fmla="*/ 0 h 73"/>
                <a:gd name="T4" fmla="*/ 49 w 52"/>
                <a:gd name="T5" fmla="*/ 0 h 73"/>
                <a:gd name="T6" fmla="*/ 49 w 52"/>
                <a:gd name="T7" fmla="*/ 8 h 73"/>
                <a:gd name="T8" fmla="*/ 8 w 52"/>
                <a:gd name="T9" fmla="*/ 8 h 73"/>
                <a:gd name="T10" fmla="*/ 8 w 52"/>
                <a:gd name="T11" fmla="*/ 30 h 73"/>
                <a:gd name="T12" fmla="*/ 47 w 52"/>
                <a:gd name="T13" fmla="*/ 30 h 73"/>
                <a:gd name="T14" fmla="*/ 47 w 52"/>
                <a:gd name="T15" fmla="*/ 39 h 73"/>
                <a:gd name="T16" fmla="*/ 8 w 52"/>
                <a:gd name="T17" fmla="*/ 39 h 73"/>
                <a:gd name="T18" fmla="*/ 8 w 52"/>
                <a:gd name="T19" fmla="*/ 64 h 73"/>
                <a:gd name="T20" fmla="*/ 51 w 52"/>
                <a:gd name="T21" fmla="*/ 64 h 73"/>
                <a:gd name="T22" fmla="*/ 51 w 52"/>
                <a:gd name="T23" fmla="*/ 72 h 73"/>
                <a:gd name="T24" fmla="*/ 0 w 52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3">
                  <a:moveTo>
                    <a:pt x="0" y="72"/>
                  </a:moveTo>
                  <a:lnTo>
                    <a:pt x="0" y="0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8" y="8"/>
                  </a:lnTo>
                  <a:lnTo>
                    <a:pt x="8" y="30"/>
                  </a:lnTo>
                  <a:lnTo>
                    <a:pt x="47" y="30"/>
                  </a:lnTo>
                  <a:lnTo>
                    <a:pt x="47" y="39"/>
                  </a:lnTo>
                  <a:lnTo>
                    <a:pt x="8" y="39"/>
                  </a:lnTo>
                  <a:lnTo>
                    <a:pt x="8" y="64"/>
                  </a:lnTo>
                  <a:lnTo>
                    <a:pt x="51" y="64"/>
                  </a:lnTo>
                  <a:lnTo>
                    <a:pt x="51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2" name="Freeform 334"/>
            <p:cNvSpPr>
              <a:spLocks/>
            </p:cNvSpPr>
            <p:nvPr/>
          </p:nvSpPr>
          <p:spPr bwMode="auto">
            <a:xfrm>
              <a:off x="3213" y="1283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7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7 w 67"/>
                <a:gd name="T13" fmla="*/ 50 h 73"/>
                <a:gd name="T14" fmla="*/ 10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7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2 w 67"/>
                <a:gd name="T29" fmla="*/ 11 h 73"/>
                <a:gd name="T30" fmla="*/ 31 w 67"/>
                <a:gd name="T31" fmla="*/ 7 h 73"/>
                <a:gd name="T32" fmla="*/ 30 w 67"/>
                <a:gd name="T33" fmla="*/ 11 h 73"/>
                <a:gd name="T34" fmla="*/ 30 w 67"/>
                <a:gd name="T35" fmla="*/ 15 h 73"/>
                <a:gd name="T36" fmla="*/ 28 w 67"/>
                <a:gd name="T37" fmla="*/ 19 h 73"/>
                <a:gd name="T38" fmla="*/ 27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7" y="5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7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2" y="11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8" y="19"/>
                  </a:lnTo>
                  <a:lnTo>
                    <a:pt x="27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3" name="Freeform 335"/>
            <p:cNvSpPr>
              <a:spLocks/>
            </p:cNvSpPr>
            <p:nvPr/>
          </p:nvSpPr>
          <p:spPr bwMode="auto">
            <a:xfrm>
              <a:off x="3295" y="1283"/>
              <a:ext cx="69" cy="73"/>
            </a:xfrm>
            <a:custGeom>
              <a:avLst/>
              <a:gdLst>
                <a:gd name="T0" fmla="*/ 0 w 69"/>
                <a:gd name="T1" fmla="*/ 72 h 73"/>
                <a:gd name="T2" fmla="*/ 0 w 69"/>
                <a:gd name="T3" fmla="*/ 0 h 73"/>
                <a:gd name="T4" fmla="*/ 14 w 69"/>
                <a:gd name="T5" fmla="*/ 0 h 73"/>
                <a:gd name="T6" fmla="*/ 31 w 69"/>
                <a:gd name="T7" fmla="*/ 51 h 73"/>
                <a:gd name="T8" fmla="*/ 31 w 69"/>
                <a:gd name="T9" fmla="*/ 54 h 73"/>
                <a:gd name="T10" fmla="*/ 32 w 69"/>
                <a:gd name="T11" fmla="*/ 58 h 73"/>
                <a:gd name="T12" fmla="*/ 33 w 69"/>
                <a:gd name="T13" fmla="*/ 60 h 73"/>
                <a:gd name="T14" fmla="*/ 35 w 69"/>
                <a:gd name="T15" fmla="*/ 62 h 73"/>
                <a:gd name="T16" fmla="*/ 35 w 69"/>
                <a:gd name="T17" fmla="*/ 60 h 73"/>
                <a:gd name="T18" fmla="*/ 36 w 69"/>
                <a:gd name="T19" fmla="*/ 57 h 73"/>
                <a:gd name="T20" fmla="*/ 37 w 69"/>
                <a:gd name="T21" fmla="*/ 53 h 73"/>
                <a:gd name="T22" fmla="*/ 38 w 69"/>
                <a:gd name="T23" fmla="*/ 50 h 73"/>
                <a:gd name="T24" fmla="*/ 55 w 69"/>
                <a:gd name="T25" fmla="*/ 0 h 73"/>
                <a:gd name="T26" fmla="*/ 68 w 69"/>
                <a:gd name="T27" fmla="*/ 0 h 73"/>
                <a:gd name="T28" fmla="*/ 68 w 69"/>
                <a:gd name="T29" fmla="*/ 72 h 73"/>
                <a:gd name="T30" fmla="*/ 59 w 69"/>
                <a:gd name="T31" fmla="*/ 72 h 73"/>
                <a:gd name="T32" fmla="*/ 59 w 69"/>
                <a:gd name="T33" fmla="*/ 12 h 73"/>
                <a:gd name="T34" fmla="*/ 38 w 69"/>
                <a:gd name="T35" fmla="*/ 72 h 73"/>
                <a:gd name="T36" fmla="*/ 29 w 69"/>
                <a:gd name="T37" fmla="*/ 72 h 73"/>
                <a:gd name="T38" fmla="*/ 10 w 69"/>
                <a:gd name="T39" fmla="*/ 10 h 73"/>
                <a:gd name="T40" fmla="*/ 10 w 69"/>
                <a:gd name="T41" fmla="*/ 72 h 73"/>
                <a:gd name="T42" fmla="*/ 0 w 69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3">
                  <a:moveTo>
                    <a:pt x="0" y="7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31" y="51"/>
                  </a:lnTo>
                  <a:lnTo>
                    <a:pt x="31" y="54"/>
                  </a:lnTo>
                  <a:lnTo>
                    <a:pt x="32" y="58"/>
                  </a:lnTo>
                  <a:lnTo>
                    <a:pt x="33" y="60"/>
                  </a:lnTo>
                  <a:lnTo>
                    <a:pt x="35" y="62"/>
                  </a:lnTo>
                  <a:lnTo>
                    <a:pt x="35" y="60"/>
                  </a:lnTo>
                  <a:lnTo>
                    <a:pt x="36" y="57"/>
                  </a:lnTo>
                  <a:lnTo>
                    <a:pt x="37" y="53"/>
                  </a:lnTo>
                  <a:lnTo>
                    <a:pt x="38" y="50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68" y="72"/>
                  </a:lnTo>
                  <a:lnTo>
                    <a:pt x="59" y="72"/>
                  </a:lnTo>
                  <a:lnTo>
                    <a:pt x="59" y="12"/>
                  </a:lnTo>
                  <a:lnTo>
                    <a:pt x="38" y="72"/>
                  </a:lnTo>
                  <a:lnTo>
                    <a:pt x="29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4" name="Freeform 336"/>
            <p:cNvSpPr>
              <a:spLocks/>
            </p:cNvSpPr>
            <p:nvPr/>
          </p:nvSpPr>
          <p:spPr bwMode="auto">
            <a:xfrm>
              <a:off x="3420" y="1283"/>
              <a:ext cx="59" cy="73"/>
            </a:xfrm>
            <a:custGeom>
              <a:avLst/>
              <a:gdLst>
                <a:gd name="T0" fmla="*/ 0 w 59"/>
                <a:gd name="T1" fmla="*/ 0 h 73"/>
                <a:gd name="T2" fmla="*/ 27 w 59"/>
                <a:gd name="T3" fmla="*/ 0 h 73"/>
                <a:gd name="T4" fmla="*/ 34 w 59"/>
                <a:gd name="T5" fmla="*/ 0 h 73"/>
                <a:gd name="T6" fmla="*/ 39 w 59"/>
                <a:gd name="T7" fmla="*/ 2 h 73"/>
                <a:gd name="T8" fmla="*/ 44 w 59"/>
                <a:gd name="T9" fmla="*/ 5 h 73"/>
                <a:gd name="T10" fmla="*/ 50 w 59"/>
                <a:gd name="T11" fmla="*/ 8 h 73"/>
                <a:gd name="T12" fmla="*/ 53 w 59"/>
                <a:gd name="T13" fmla="*/ 15 h 73"/>
                <a:gd name="T14" fmla="*/ 55 w 59"/>
                <a:gd name="T15" fmla="*/ 20 h 73"/>
                <a:gd name="T16" fmla="*/ 57 w 59"/>
                <a:gd name="T17" fmla="*/ 24 h 73"/>
                <a:gd name="T18" fmla="*/ 57 w 59"/>
                <a:gd name="T19" fmla="*/ 29 h 73"/>
                <a:gd name="T20" fmla="*/ 58 w 59"/>
                <a:gd name="T21" fmla="*/ 34 h 73"/>
                <a:gd name="T22" fmla="*/ 58 w 59"/>
                <a:gd name="T23" fmla="*/ 40 h 73"/>
                <a:gd name="T24" fmla="*/ 56 w 59"/>
                <a:gd name="T25" fmla="*/ 48 h 73"/>
                <a:gd name="T26" fmla="*/ 54 w 59"/>
                <a:gd name="T27" fmla="*/ 53 h 73"/>
                <a:gd name="T28" fmla="*/ 52 w 59"/>
                <a:gd name="T29" fmla="*/ 58 h 73"/>
                <a:gd name="T30" fmla="*/ 50 w 59"/>
                <a:gd name="T31" fmla="*/ 63 h 73"/>
                <a:gd name="T32" fmla="*/ 46 w 59"/>
                <a:gd name="T33" fmla="*/ 66 h 73"/>
                <a:gd name="T34" fmla="*/ 42 w 59"/>
                <a:gd name="T35" fmla="*/ 68 h 73"/>
                <a:gd name="T36" fmla="*/ 39 w 59"/>
                <a:gd name="T37" fmla="*/ 71 h 73"/>
                <a:gd name="T38" fmla="*/ 34 w 59"/>
                <a:gd name="T39" fmla="*/ 72 h 73"/>
                <a:gd name="T40" fmla="*/ 27 w 59"/>
                <a:gd name="T41" fmla="*/ 72 h 73"/>
                <a:gd name="T42" fmla="*/ 0 w 59"/>
                <a:gd name="T43" fmla="*/ 72 h 73"/>
                <a:gd name="T44" fmla="*/ 24 w 59"/>
                <a:gd name="T45" fmla="*/ 64 h 73"/>
                <a:gd name="T46" fmla="*/ 31 w 59"/>
                <a:gd name="T47" fmla="*/ 64 h 73"/>
                <a:gd name="T48" fmla="*/ 35 w 59"/>
                <a:gd name="T49" fmla="*/ 63 h 73"/>
                <a:gd name="T50" fmla="*/ 38 w 59"/>
                <a:gd name="T51" fmla="*/ 61 h 73"/>
                <a:gd name="T52" fmla="*/ 41 w 59"/>
                <a:gd name="T53" fmla="*/ 60 h 73"/>
                <a:gd name="T54" fmla="*/ 43 w 59"/>
                <a:gd name="T55" fmla="*/ 55 h 73"/>
                <a:gd name="T56" fmla="*/ 46 w 59"/>
                <a:gd name="T57" fmla="*/ 50 h 73"/>
                <a:gd name="T58" fmla="*/ 47 w 59"/>
                <a:gd name="T59" fmla="*/ 43 h 73"/>
                <a:gd name="T60" fmla="*/ 49 w 59"/>
                <a:gd name="T61" fmla="*/ 36 h 73"/>
                <a:gd name="T62" fmla="*/ 47 w 59"/>
                <a:gd name="T63" fmla="*/ 30 h 73"/>
                <a:gd name="T64" fmla="*/ 47 w 59"/>
                <a:gd name="T65" fmla="*/ 25 h 73"/>
                <a:gd name="T66" fmla="*/ 46 w 59"/>
                <a:gd name="T67" fmla="*/ 22 h 73"/>
                <a:gd name="T68" fmla="*/ 44 w 59"/>
                <a:gd name="T69" fmla="*/ 19 h 73"/>
                <a:gd name="T70" fmla="*/ 40 w 59"/>
                <a:gd name="T71" fmla="*/ 13 h 73"/>
                <a:gd name="T72" fmla="*/ 35 w 59"/>
                <a:gd name="T73" fmla="*/ 10 h 73"/>
                <a:gd name="T74" fmla="*/ 31 w 59"/>
                <a:gd name="T75" fmla="*/ 8 h 73"/>
                <a:gd name="T76" fmla="*/ 23 w 59"/>
                <a:gd name="T77" fmla="*/ 8 h 73"/>
                <a:gd name="T78" fmla="*/ 9 w 59"/>
                <a:gd name="T7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73">
                  <a:moveTo>
                    <a:pt x="0" y="7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5"/>
                  </a:lnTo>
                  <a:lnTo>
                    <a:pt x="46" y="6"/>
                  </a:lnTo>
                  <a:lnTo>
                    <a:pt x="50" y="8"/>
                  </a:lnTo>
                  <a:lnTo>
                    <a:pt x="51" y="11"/>
                  </a:lnTo>
                  <a:lnTo>
                    <a:pt x="53" y="15"/>
                  </a:lnTo>
                  <a:lnTo>
                    <a:pt x="54" y="19"/>
                  </a:lnTo>
                  <a:lnTo>
                    <a:pt x="55" y="20"/>
                  </a:lnTo>
                  <a:lnTo>
                    <a:pt x="56" y="22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7" y="29"/>
                  </a:lnTo>
                  <a:lnTo>
                    <a:pt x="58" y="31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40"/>
                  </a:lnTo>
                  <a:lnTo>
                    <a:pt x="57" y="44"/>
                  </a:lnTo>
                  <a:lnTo>
                    <a:pt x="56" y="48"/>
                  </a:lnTo>
                  <a:lnTo>
                    <a:pt x="55" y="50"/>
                  </a:lnTo>
                  <a:lnTo>
                    <a:pt x="54" y="53"/>
                  </a:lnTo>
                  <a:lnTo>
                    <a:pt x="53" y="56"/>
                  </a:lnTo>
                  <a:lnTo>
                    <a:pt x="52" y="58"/>
                  </a:lnTo>
                  <a:lnTo>
                    <a:pt x="51" y="61"/>
                  </a:lnTo>
                  <a:lnTo>
                    <a:pt x="50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7"/>
                  </a:lnTo>
                  <a:lnTo>
                    <a:pt x="42" y="68"/>
                  </a:lnTo>
                  <a:lnTo>
                    <a:pt x="41" y="70"/>
                  </a:lnTo>
                  <a:lnTo>
                    <a:pt x="39" y="71"/>
                  </a:lnTo>
                  <a:lnTo>
                    <a:pt x="37" y="72"/>
                  </a:lnTo>
                  <a:lnTo>
                    <a:pt x="34" y="72"/>
                  </a:lnTo>
                  <a:lnTo>
                    <a:pt x="31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0" y="72"/>
                  </a:lnTo>
                  <a:lnTo>
                    <a:pt x="9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4"/>
                  </a:lnTo>
                  <a:lnTo>
                    <a:pt x="33" y="63"/>
                  </a:lnTo>
                  <a:lnTo>
                    <a:pt x="35" y="63"/>
                  </a:lnTo>
                  <a:lnTo>
                    <a:pt x="37" y="62"/>
                  </a:lnTo>
                  <a:lnTo>
                    <a:pt x="38" y="61"/>
                  </a:lnTo>
                  <a:lnTo>
                    <a:pt x="39" y="61"/>
                  </a:lnTo>
                  <a:lnTo>
                    <a:pt x="41" y="60"/>
                  </a:lnTo>
                  <a:lnTo>
                    <a:pt x="42" y="57"/>
                  </a:lnTo>
                  <a:lnTo>
                    <a:pt x="43" y="55"/>
                  </a:lnTo>
                  <a:lnTo>
                    <a:pt x="45" y="52"/>
                  </a:lnTo>
                  <a:lnTo>
                    <a:pt x="46" y="50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49" y="39"/>
                  </a:lnTo>
                  <a:lnTo>
                    <a:pt x="49" y="36"/>
                  </a:lnTo>
                  <a:lnTo>
                    <a:pt x="49" y="33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7" y="25"/>
                  </a:lnTo>
                  <a:lnTo>
                    <a:pt x="46" y="23"/>
                  </a:lnTo>
                  <a:lnTo>
                    <a:pt x="46" y="22"/>
                  </a:lnTo>
                  <a:lnTo>
                    <a:pt x="45" y="20"/>
                  </a:lnTo>
                  <a:lnTo>
                    <a:pt x="44" y="19"/>
                  </a:lnTo>
                  <a:lnTo>
                    <a:pt x="42" y="15"/>
                  </a:lnTo>
                  <a:lnTo>
                    <a:pt x="40" y="13"/>
                  </a:lnTo>
                  <a:lnTo>
                    <a:pt x="38" y="11"/>
                  </a:lnTo>
                  <a:lnTo>
                    <a:pt x="35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9" y="8"/>
                  </a:lnTo>
                  <a:lnTo>
                    <a:pt x="9" y="64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5" name="Freeform 337"/>
            <p:cNvSpPr>
              <a:spLocks/>
            </p:cNvSpPr>
            <p:nvPr/>
          </p:nvSpPr>
          <p:spPr bwMode="auto">
            <a:xfrm>
              <a:off x="3498" y="1283"/>
              <a:ext cx="63" cy="73"/>
            </a:xfrm>
            <a:custGeom>
              <a:avLst/>
              <a:gdLst>
                <a:gd name="T0" fmla="*/ 0 w 63"/>
                <a:gd name="T1" fmla="*/ 0 h 73"/>
                <a:gd name="T2" fmla="*/ 36 w 63"/>
                <a:gd name="T3" fmla="*/ 0 h 73"/>
                <a:gd name="T4" fmla="*/ 44 w 63"/>
                <a:gd name="T5" fmla="*/ 1 h 73"/>
                <a:gd name="T6" fmla="*/ 49 w 63"/>
                <a:gd name="T7" fmla="*/ 3 h 73"/>
                <a:gd name="T8" fmla="*/ 52 w 63"/>
                <a:gd name="T9" fmla="*/ 6 h 73"/>
                <a:gd name="T10" fmla="*/ 55 w 63"/>
                <a:gd name="T11" fmla="*/ 11 h 73"/>
                <a:gd name="T12" fmla="*/ 58 w 63"/>
                <a:gd name="T13" fmla="*/ 16 h 73"/>
                <a:gd name="T14" fmla="*/ 58 w 63"/>
                <a:gd name="T15" fmla="*/ 23 h 73"/>
                <a:gd name="T16" fmla="*/ 54 w 63"/>
                <a:gd name="T17" fmla="*/ 30 h 73"/>
                <a:gd name="T18" fmla="*/ 50 w 63"/>
                <a:gd name="T19" fmla="*/ 35 h 73"/>
                <a:gd name="T20" fmla="*/ 42 w 63"/>
                <a:gd name="T21" fmla="*/ 37 h 73"/>
                <a:gd name="T22" fmla="*/ 39 w 63"/>
                <a:gd name="T23" fmla="*/ 40 h 73"/>
                <a:gd name="T24" fmla="*/ 41 w 63"/>
                <a:gd name="T25" fmla="*/ 42 h 73"/>
                <a:gd name="T26" fmla="*/ 45 w 63"/>
                <a:gd name="T27" fmla="*/ 46 h 73"/>
                <a:gd name="T28" fmla="*/ 49 w 63"/>
                <a:gd name="T29" fmla="*/ 50 h 73"/>
                <a:gd name="T30" fmla="*/ 62 w 63"/>
                <a:gd name="T31" fmla="*/ 72 h 73"/>
                <a:gd name="T32" fmla="*/ 41 w 63"/>
                <a:gd name="T33" fmla="*/ 57 h 73"/>
                <a:gd name="T34" fmla="*/ 38 w 63"/>
                <a:gd name="T35" fmla="*/ 51 h 73"/>
                <a:gd name="T36" fmla="*/ 35 w 63"/>
                <a:gd name="T37" fmla="*/ 48 h 73"/>
                <a:gd name="T38" fmla="*/ 33 w 63"/>
                <a:gd name="T39" fmla="*/ 44 h 73"/>
                <a:gd name="T40" fmla="*/ 29 w 63"/>
                <a:gd name="T41" fmla="*/ 42 h 73"/>
                <a:gd name="T42" fmla="*/ 28 w 63"/>
                <a:gd name="T43" fmla="*/ 41 h 73"/>
                <a:gd name="T44" fmla="*/ 25 w 63"/>
                <a:gd name="T45" fmla="*/ 40 h 73"/>
                <a:gd name="T46" fmla="*/ 22 w 63"/>
                <a:gd name="T47" fmla="*/ 40 h 73"/>
                <a:gd name="T48" fmla="*/ 10 w 63"/>
                <a:gd name="T49" fmla="*/ 40 h 73"/>
                <a:gd name="T50" fmla="*/ 0 w 63"/>
                <a:gd name="T51" fmla="*/ 72 h 73"/>
                <a:gd name="T52" fmla="*/ 29 w 63"/>
                <a:gd name="T53" fmla="*/ 32 h 73"/>
                <a:gd name="T54" fmla="*/ 36 w 63"/>
                <a:gd name="T55" fmla="*/ 31 h 73"/>
                <a:gd name="T56" fmla="*/ 39 w 63"/>
                <a:gd name="T57" fmla="*/ 30 h 73"/>
                <a:gd name="T58" fmla="*/ 42 w 63"/>
                <a:gd name="T59" fmla="*/ 29 h 73"/>
                <a:gd name="T60" fmla="*/ 46 w 63"/>
                <a:gd name="T61" fmla="*/ 26 h 73"/>
                <a:gd name="T62" fmla="*/ 47 w 63"/>
                <a:gd name="T63" fmla="*/ 23 h 73"/>
                <a:gd name="T64" fmla="*/ 49 w 63"/>
                <a:gd name="T65" fmla="*/ 20 h 73"/>
                <a:gd name="T66" fmla="*/ 47 w 63"/>
                <a:gd name="T67" fmla="*/ 15 h 73"/>
                <a:gd name="T68" fmla="*/ 45 w 63"/>
                <a:gd name="T69" fmla="*/ 12 h 73"/>
                <a:gd name="T70" fmla="*/ 39 w 63"/>
                <a:gd name="T71" fmla="*/ 9 h 73"/>
                <a:gd name="T72" fmla="*/ 32 w 63"/>
                <a:gd name="T73" fmla="*/ 8 h 73"/>
                <a:gd name="T74" fmla="*/ 10 w 63"/>
                <a:gd name="T75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0" y="7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6" y="2"/>
                  </a:lnTo>
                  <a:lnTo>
                    <a:pt x="49" y="3"/>
                  </a:lnTo>
                  <a:lnTo>
                    <a:pt x="50" y="5"/>
                  </a:lnTo>
                  <a:lnTo>
                    <a:pt x="52" y="6"/>
                  </a:lnTo>
                  <a:lnTo>
                    <a:pt x="54" y="8"/>
                  </a:lnTo>
                  <a:lnTo>
                    <a:pt x="55" y="11"/>
                  </a:lnTo>
                  <a:lnTo>
                    <a:pt x="57" y="14"/>
                  </a:lnTo>
                  <a:lnTo>
                    <a:pt x="58" y="16"/>
                  </a:lnTo>
                  <a:lnTo>
                    <a:pt x="58" y="20"/>
                  </a:lnTo>
                  <a:lnTo>
                    <a:pt x="58" y="23"/>
                  </a:lnTo>
                  <a:lnTo>
                    <a:pt x="55" y="26"/>
                  </a:lnTo>
                  <a:lnTo>
                    <a:pt x="54" y="30"/>
                  </a:lnTo>
                  <a:lnTo>
                    <a:pt x="52" y="32"/>
                  </a:lnTo>
                  <a:lnTo>
                    <a:pt x="50" y="35"/>
                  </a:lnTo>
                  <a:lnTo>
                    <a:pt x="47" y="36"/>
                  </a:lnTo>
                  <a:lnTo>
                    <a:pt x="42" y="37"/>
                  </a:lnTo>
                  <a:lnTo>
                    <a:pt x="37" y="39"/>
                  </a:lnTo>
                  <a:lnTo>
                    <a:pt x="39" y="40"/>
                  </a:lnTo>
                  <a:lnTo>
                    <a:pt x="40" y="41"/>
                  </a:lnTo>
                  <a:lnTo>
                    <a:pt x="41" y="42"/>
                  </a:lnTo>
                  <a:lnTo>
                    <a:pt x="42" y="43"/>
                  </a:lnTo>
                  <a:lnTo>
                    <a:pt x="45" y="46"/>
                  </a:lnTo>
                  <a:lnTo>
                    <a:pt x="47" y="48"/>
                  </a:lnTo>
                  <a:lnTo>
                    <a:pt x="49" y="50"/>
                  </a:lnTo>
                  <a:lnTo>
                    <a:pt x="50" y="52"/>
                  </a:lnTo>
                  <a:lnTo>
                    <a:pt x="62" y="72"/>
                  </a:lnTo>
                  <a:lnTo>
                    <a:pt x="51" y="72"/>
                  </a:lnTo>
                  <a:lnTo>
                    <a:pt x="41" y="57"/>
                  </a:lnTo>
                  <a:lnTo>
                    <a:pt x="39" y="54"/>
                  </a:lnTo>
                  <a:lnTo>
                    <a:pt x="38" y="51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6"/>
                  </a:lnTo>
                  <a:lnTo>
                    <a:pt x="33" y="44"/>
                  </a:lnTo>
                  <a:lnTo>
                    <a:pt x="30" y="43"/>
                  </a:lnTo>
                  <a:lnTo>
                    <a:pt x="29" y="42"/>
                  </a:lnTo>
                  <a:lnTo>
                    <a:pt x="29" y="41"/>
                  </a:lnTo>
                  <a:lnTo>
                    <a:pt x="28" y="41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21" y="40"/>
                  </a:lnTo>
                  <a:lnTo>
                    <a:pt x="10" y="4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10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6" y="31"/>
                  </a:lnTo>
                  <a:lnTo>
                    <a:pt x="38" y="30"/>
                  </a:lnTo>
                  <a:lnTo>
                    <a:pt x="39" y="30"/>
                  </a:lnTo>
                  <a:lnTo>
                    <a:pt x="41" y="29"/>
                  </a:lnTo>
                  <a:lnTo>
                    <a:pt x="42" y="29"/>
                  </a:lnTo>
                  <a:lnTo>
                    <a:pt x="45" y="28"/>
                  </a:lnTo>
                  <a:lnTo>
                    <a:pt x="46" y="26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9" y="22"/>
                  </a:lnTo>
                  <a:lnTo>
                    <a:pt x="49" y="20"/>
                  </a:lnTo>
                  <a:lnTo>
                    <a:pt x="48" y="18"/>
                  </a:lnTo>
                  <a:lnTo>
                    <a:pt x="47" y="15"/>
                  </a:lnTo>
                  <a:lnTo>
                    <a:pt x="46" y="13"/>
                  </a:lnTo>
                  <a:lnTo>
                    <a:pt x="45" y="12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10" y="8"/>
                  </a:lnTo>
                  <a:lnTo>
                    <a:pt x="10" y="3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6" name="Freeform 338"/>
            <p:cNvSpPr>
              <a:spLocks/>
            </p:cNvSpPr>
            <p:nvPr/>
          </p:nvSpPr>
          <p:spPr bwMode="auto">
            <a:xfrm>
              <a:off x="3579" y="1283"/>
              <a:ext cx="55" cy="74"/>
            </a:xfrm>
            <a:custGeom>
              <a:avLst/>
              <a:gdLst>
                <a:gd name="T0" fmla="*/ 44 w 55"/>
                <a:gd name="T1" fmla="*/ 0 h 74"/>
                <a:gd name="T2" fmla="*/ 54 w 55"/>
                <a:gd name="T3" fmla="*/ 0 h 74"/>
                <a:gd name="T4" fmla="*/ 54 w 55"/>
                <a:gd name="T5" fmla="*/ 41 h 74"/>
                <a:gd name="T6" fmla="*/ 54 w 55"/>
                <a:gd name="T7" fmla="*/ 44 h 74"/>
                <a:gd name="T8" fmla="*/ 54 w 55"/>
                <a:gd name="T9" fmla="*/ 47 h 74"/>
                <a:gd name="T10" fmla="*/ 54 w 55"/>
                <a:gd name="T11" fmla="*/ 50 h 74"/>
                <a:gd name="T12" fmla="*/ 54 w 55"/>
                <a:gd name="T13" fmla="*/ 51 h 74"/>
                <a:gd name="T14" fmla="*/ 54 w 55"/>
                <a:gd name="T15" fmla="*/ 53 h 74"/>
                <a:gd name="T16" fmla="*/ 53 w 55"/>
                <a:gd name="T17" fmla="*/ 55 h 74"/>
                <a:gd name="T18" fmla="*/ 53 w 55"/>
                <a:gd name="T19" fmla="*/ 58 h 74"/>
                <a:gd name="T20" fmla="*/ 52 w 55"/>
                <a:gd name="T21" fmla="*/ 60 h 74"/>
                <a:gd name="T22" fmla="*/ 51 w 55"/>
                <a:gd name="T23" fmla="*/ 63 h 74"/>
                <a:gd name="T24" fmla="*/ 49 w 55"/>
                <a:gd name="T25" fmla="*/ 66 h 74"/>
                <a:gd name="T26" fmla="*/ 47 w 55"/>
                <a:gd name="T27" fmla="*/ 67 h 74"/>
                <a:gd name="T28" fmla="*/ 43 w 55"/>
                <a:gd name="T29" fmla="*/ 69 h 74"/>
                <a:gd name="T30" fmla="*/ 39 w 55"/>
                <a:gd name="T31" fmla="*/ 71 h 74"/>
                <a:gd name="T32" fmla="*/ 36 w 55"/>
                <a:gd name="T33" fmla="*/ 72 h 74"/>
                <a:gd name="T34" fmla="*/ 32 w 55"/>
                <a:gd name="T35" fmla="*/ 73 h 74"/>
                <a:gd name="T36" fmla="*/ 26 w 55"/>
                <a:gd name="T37" fmla="*/ 73 h 74"/>
                <a:gd name="T38" fmla="*/ 22 w 55"/>
                <a:gd name="T39" fmla="*/ 73 h 74"/>
                <a:gd name="T40" fmla="*/ 18 w 55"/>
                <a:gd name="T41" fmla="*/ 72 h 74"/>
                <a:gd name="T42" fmla="*/ 15 w 55"/>
                <a:gd name="T43" fmla="*/ 71 h 74"/>
                <a:gd name="T44" fmla="*/ 11 w 55"/>
                <a:gd name="T45" fmla="*/ 70 h 74"/>
                <a:gd name="T46" fmla="*/ 7 w 55"/>
                <a:gd name="T47" fmla="*/ 68 h 74"/>
                <a:gd name="T48" fmla="*/ 6 w 55"/>
                <a:gd name="T49" fmla="*/ 66 h 74"/>
                <a:gd name="T50" fmla="*/ 3 w 55"/>
                <a:gd name="T51" fmla="*/ 64 h 74"/>
                <a:gd name="T52" fmla="*/ 2 w 55"/>
                <a:gd name="T53" fmla="*/ 60 h 74"/>
                <a:gd name="T54" fmla="*/ 2 w 55"/>
                <a:gd name="T55" fmla="*/ 58 h 74"/>
                <a:gd name="T56" fmla="*/ 2 w 55"/>
                <a:gd name="T57" fmla="*/ 56 h 74"/>
                <a:gd name="T58" fmla="*/ 1 w 55"/>
                <a:gd name="T59" fmla="*/ 54 h 74"/>
                <a:gd name="T60" fmla="*/ 0 w 55"/>
                <a:gd name="T61" fmla="*/ 51 h 74"/>
                <a:gd name="T62" fmla="*/ 0 w 55"/>
                <a:gd name="T63" fmla="*/ 50 h 74"/>
                <a:gd name="T64" fmla="*/ 0 w 55"/>
                <a:gd name="T65" fmla="*/ 47 h 74"/>
                <a:gd name="T66" fmla="*/ 0 w 55"/>
                <a:gd name="T67" fmla="*/ 44 h 74"/>
                <a:gd name="T68" fmla="*/ 0 w 55"/>
                <a:gd name="T69" fmla="*/ 41 h 74"/>
                <a:gd name="T70" fmla="*/ 0 w 55"/>
                <a:gd name="T71" fmla="*/ 0 h 74"/>
                <a:gd name="T72" fmla="*/ 8 w 55"/>
                <a:gd name="T73" fmla="*/ 0 h 74"/>
                <a:gd name="T74" fmla="*/ 8 w 55"/>
                <a:gd name="T75" fmla="*/ 41 h 74"/>
                <a:gd name="T76" fmla="*/ 8 w 55"/>
                <a:gd name="T77" fmla="*/ 46 h 74"/>
                <a:gd name="T78" fmla="*/ 10 w 55"/>
                <a:gd name="T79" fmla="*/ 50 h 74"/>
                <a:gd name="T80" fmla="*/ 11 w 55"/>
                <a:gd name="T81" fmla="*/ 52 h 74"/>
                <a:gd name="T82" fmla="*/ 11 w 55"/>
                <a:gd name="T83" fmla="*/ 54 h 74"/>
                <a:gd name="T84" fmla="*/ 12 w 55"/>
                <a:gd name="T85" fmla="*/ 57 h 74"/>
                <a:gd name="T86" fmla="*/ 13 w 55"/>
                <a:gd name="T87" fmla="*/ 60 h 74"/>
                <a:gd name="T88" fmla="*/ 15 w 55"/>
                <a:gd name="T89" fmla="*/ 61 h 74"/>
                <a:gd name="T90" fmla="*/ 16 w 55"/>
                <a:gd name="T91" fmla="*/ 62 h 74"/>
                <a:gd name="T92" fmla="*/ 18 w 55"/>
                <a:gd name="T93" fmla="*/ 63 h 74"/>
                <a:gd name="T94" fmla="*/ 21 w 55"/>
                <a:gd name="T95" fmla="*/ 64 h 74"/>
                <a:gd name="T96" fmla="*/ 23 w 55"/>
                <a:gd name="T97" fmla="*/ 65 h 74"/>
                <a:gd name="T98" fmla="*/ 26 w 55"/>
                <a:gd name="T99" fmla="*/ 65 h 74"/>
                <a:gd name="T100" fmla="*/ 31 w 55"/>
                <a:gd name="T101" fmla="*/ 64 h 74"/>
                <a:gd name="T102" fmla="*/ 35 w 55"/>
                <a:gd name="T103" fmla="*/ 64 h 74"/>
                <a:gd name="T104" fmla="*/ 38 w 55"/>
                <a:gd name="T105" fmla="*/ 62 h 74"/>
                <a:gd name="T106" fmla="*/ 40 w 55"/>
                <a:gd name="T107" fmla="*/ 60 h 74"/>
                <a:gd name="T108" fmla="*/ 41 w 55"/>
                <a:gd name="T109" fmla="*/ 58 h 74"/>
                <a:gd name="T110" fmla="*/ 42 w 55"/>
                <a:gd name="T111" fmla="*/ 57 h 74"/>
                <a:gd name="T112" fmla="*/ 43 w 55"/>
                <a:gd name="T113" fmla="*/ 55 h 74"/>
                <a:gd name="T114" fmla="*/ 43 w 55"/>
                <a:gd name="T115" fmla="*/ 53 h 74"/>
                <a:gd name="T116" fmla="*/ 44 w 55"/>
                <a:gd name="T117" fmla="*/ 51 h 74"/>
                <a:gd name="T118" fmla="*/ 44 w 55"/>
                <a:gd name="T119" fmla="*/ 48 h 74"/>
                <a:gd name="T120" fmla="*/ 44 w 55"/>
                <a:gd name="T121" fmla="*/ 45 h 74"/>
                <a:gd name="T122" fmla="*/ 44 w 55"/>
                <a:gd name="T123" fmla="*/ 41 h 74"/>
                <a:gd name="T124" fmla="*/ 44 w 55"/>
                <a:gd name="T12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74">
                  <a:moveTo>
                    <a:pt x="44" y="0"/>
                  </a:moveTo>
                  <a:lnTo>
                    <a:pt x="54" y="0"/>
                  </a:lnTo>
                  <a:lnTo>
                    <a:pt x="54" y="41"/>
                  </a:lnTo>
                  <a:lnTo>
                    <a:pt x="54" y="44"/>
                  </a:lnTo>
                  <a:lnTo>
                    <a:pt x="54" y="47"/>
                  </a:lnTo>
                  <a:lnTo>
                    <a:pt x="54" y="50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3" y="55"/>
                  </a:lnTo>
                  <a:lnTo>
                    <a:pt x="53" y="58"/>
                  </a:lnTo>
                  <a:lnTo>
                    <a:pt x="52" y="60"/>
                  </a:lnTo>
                  <a:lnTo>
                    <a:pt x="51" y="63"/>
                  </a:lnTo>
                  <a:lnTo>
                    <a:pt x="49" y="66"/>
                  </a:lnTo>
                  <a:lnTo>
                    <a:pt x="47" y="67"/>
                  </a:lnTo>
                  <a:lnTo>
                    <a:pt x="43" y="69"/>
                  </a:lnTo>
                  <a:lnTo>
                    <a:pt x="39" y="71"/>
                  </a:lnTo>
                  <a:lnTo>
                    <a:pt x="36" y="72"/>
                  </a:lnTo>
                  <a:lnTo>
                    <a:pt x="32" y="73"/>
                  </a:lnTo>
                  <a:lnTo>
                    <a:pt x="26" y="73"/>
                  </a:lnTo>
                  <a:lnTo>
                    <a:pt x="22" y="73"/>
                  </a:lnTo>
                  <a:lnTo>
                    <a:pt x="18" y="72"/>
                  </a:lnTo>
                  <a:lnTo>
                    <a:pt x="15" y="71"/>
                  </a:lnTo>
                  <a:lnTo>
                    <a:pt x="11" y="70"/>
                  </a:lnTo>
                  <a:lnTo>
                    <a:pt x="7" y="68"/>
                  </a:lnTo>
                  <a:lnTo>
                    <a:pt x="6" y="66"/>
                  </a:lnTo>
                  <a:lnTo>
                    <a:pt x="3" y="64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1" y="54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41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1" y="52"/>
                  </a:lnTo>
                  <a:lnTo>
                    <a:pt x="11" y="54"/>
                  </a:lnTo>
                  <a:lnTo>
                    <a:pt x="12" y="57"/>
                  </a:lnTo>
                  <a:lnTo>
                    <a:pt x="13" y="60"/>
                  </a:lnTo>
                  <a:lnTo>
                    <a:pt x="15" y="61"/>
                  </a:lnTo>
                  <a:lnTo>
                    <a:pt x="16" y="62"/>
                  </a:lnTo>
                  <a:lnTo>
                    <a:pt x="18" y="63"/>
                  </a:lnTo>
                  <a:lnTo>
                    <a:pt x="21" y="64"/>
                  </a:lnTo>
                  <a:lnTo>
                    <a:pt x="23" y="65"/>
                  </a:lnTo>
                  <a:lnTo>
                    <a:pt x="26" y="65"/>
                  </a:lnTo>
                  <a:lnTo>
                    <a:pt x="31" y="64"/>
                  </a:lnTo>
                  <a:lnTo>
                    <a:pt x="35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1" y="58"/>
                  </a:lnTo>
                  <a:lnTo>
                    <a:pt x="42" y="57"/>
                  </a:lnTo>
                  <a:lnTo>
                    <a:pt x="43" y="55"/>
                  </a:lnTo>
                  <a:lnTo>
                    <a:pt x="43" y="53"/>
                  </a:lnTo>
                  <a:lnTo>
                    <a:pt x="44" y="51"/>
                  </a:lnTo>
                  <a:lnTo>
                    <a:pt x="44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7" name="Freeform 339"/>
            <p:cNvSpPr>
              <a:spLocks/>
            </p:cNvSpPr>
            <p:nvPr/>
          </p:nvSpPr>
          <p:spPr bwMode="auto">
            <a:xfrm>
              <a:off x="3659" y="1283"/>
              <a:ext cx="69" cy="73"/>
            </a:xfrm>
            <a:custGeom>
              <a:avLst/>
              <a:gdLst>
                <a:gd name="T0" fmla="*/ 0 w 69"/>
                <a:gd name="T1" fmla="*/ 72 h 73"/>
                <a:gd name="T2" fmla="*/ 0 w 69"/>
                <a:gd name="T3" fmla="*/ 0 h 73"/>
                <a:gd name="T4" fmla="*/ 13 w 69"/>
                <a:gd name="T5" fmla="*/ 0 h 73"/>
                <a:gd name="T6" fmla="*/ 30 w 69"/>
                <a:gd name="T7" fmla="*/ 51 h 73"/>
                <a:gd name="T8" fmla="*/ 31 w 69"/>
                <a:gd name="T9" fmla="*/ 54 h 73"/>
                <a:gd name="T10" fmla="*/ 32 w 69"/>
                <a:gd name="T11" fmla="*/ 58 h 73"/>
                <a:gd name="T12" fmla="*/ 33 w 69"/>
                <a:gd name="T13" fmla="*/ 60 h 73"/>
                <a:gd name="T14" fmla="*/ 33 w 69"/>
                <a:gd name="T15" fmla="*/ 62 h 73"/>
                <a:gd name="T16" fmla="*/ 35 w 69"/>
                <a:gd name="T17" fmla="*/ 60 h 73"/>
                <a:gd name="T18" fmla="*/ 35 w 69"/>
                <a:gd name="T19" fmla="*/ 57 h 73"/>
                <a:gd name="T20" fmla="*/ 37 w 69"/>
                <a:gd name="T21" fmla="*/ 53 h 73"/>
                <a:gd name="T22" fmla="*/ 38 w 69"/>
                <a:gd name="T23" fmla="*/ 50 h 73"/>
                <a:gd name="T24" fmla="*/ 55 w 69"/>
                <a:gd name="T25" fmla="*/ 0 h 73"/>
                <a:gd name="T26" fmla="*/ 68 w 69"/>
                <a:gd name="T27" fmla="*/ 0 h 73"/>
                <a:gd name="T28" fmla="*/ 68 w 69"/>
                <a:gd name="T29" fmla="*/ 72 h 73"/>
                <a:gd name="T30" fmla="*/ 58 w 69"/>
                <a:gd name="T31" fmla="*/ 72 h 73"/>
                <a:gd name="T32" fmla="*/ 58 w 69"/>
                <a:gd name="T33" fmla="*/ 12 h 73"/>
                <a:gd name="T34" fmla="*/ 38 w 69"/>
                <a:gd name="T35" fmla="*/ 72 h 73"/>
                <a:gd name="T36" fmla="*/ 29 w 69"/>
                <a:gd name="T37" fmla="*/ 72 h 73"/>
                <a:gd name="T38" fmla="*/ 10 w 69"/>
                <a:gd name="T39" fmla="*/ 10 h 73"/>
                <a:gd name="T40" fmla="*/ 10 w 69"/>
                <a:gd name="T41" fmla="*/ 72 h 73"/>
                <a:gd name="T42" fmla="*/ 0 w 69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3">
                  <a:moveTo>
                    <a:pt x="0" y="7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30" y="51"/>
                  </a:lnTo>
                  <a:lnTo>
                    <a:pt x="31" y="54"/>
                  </a:lnTo>
                  <a:lnTo>
                    <a:pt x="32" y="58"/>
                  </a:lnTo>
                  <a:lnTo>
                    <a:pt x="33" y="60"/>
                  </a:lnTo>
                  <a:lnTo>
                    <a:pt x="33" y="62"/>
                  </a:lnTo>
                  <a:lnTo>
                    <a:pt x="35" y="60"/>
                  </a:lnTo>
                  <a:lnTo>
                    <a:pt x="35" y="57"/>
                  </a:lnTo>
                  <a:lnTo>
                    <a:pt x="37" y="53"/>
                  </a:lnTo>
                  <a:lnTo>
                    <a:pt x="38" y="50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68" y="72"/>
                  </a:lnTo>
                  <a:lnTo>
                    <a:pt x="58" y="72"/>
                  </a:lnTo>
                  <a:lnTo>
                    <a:pt x="58" y="12"/>
                  </a:lnTo>
                  <a:lnTo>
                    <a:pt x="38" y="72"/>
                  </a:lnTo>
                  <a:lnTo>
                    <a:pt x="29" y="72"/>
                  </a:lnTo>
                  <a:lnTo>
                    <a:pt x="10" y="10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8" name="Freeform 340"/>
            <p:cNvSpPr>
              <a:spLocks/>
            </p:cNvSpPr>
            <p:nvPr/>
          </p:nvSpPr>
          <p:spPr bwMode="auto">
            <a:xfrm>
              <a:off x="1915" y="2172"/>
              <a:ext cx="37" cy="51"/>
            </a:xfrm>
            <a:custGeom>
              <a:avLst/>
              <a:gdLst>
                <a:gd name="T0" fmla="*/ 0 w 37"/>
                <a:gd name="T1" fmla="*/ 0 h 51"/>
                <a:gd name="T2" fmla="*/ 21 w 37"/>
                <a:gd name="T3" fmla="*/ 0 h 51"/>
                <a:gd name="T4" fmla="*/ 26 w 37"/>
                <a:gd name="T5" fmla="*/ 0 h 51"/>
                <a:gd name="T6" fmla="*/ 29 w 37"/>
                <a:gd name="T7" fmla="*/ 2 h 51"/>
                <a:gd name="T8" fmla="*/ 31 w 37"/>
                <a:gd name="T9" fmla="*/ 5 h 51"/>
                <a:gd name="T10" fmla="*/ 33 w 37"/>
                <a:gd name="T11" fmla="*/ 7 h 51"/>
                <a:gd name="T12" fmla="*/ 34 w 37"/>
                <a:gd name="T13" fmla="*/ 11 h 51"/>
                <a:gd name="T14" fmla="*/ 34 w 37"/>
                <a:gd name="T15" fmla="*/ 14 h 51"/>
                <a:gd name="T16" fmla="*/ 34 w 37"/>
                <a:gd name="T17" fmla="*/ 17 h 51"/>
                <a:gd name="T18" fmla="*/ 32 w 37"/>
                <a:gd name="T19" fmla="*/ 20 h 51"/>
                <a:gd name="T20" fmla="*/ 29 w 37"/>
                <a:gd name="T21" fmla="*/ 22 h 51"/>
                <a:gd name="T22" fmla="*/ 30 w 37"/>
                <a:gd name="T23" fmla="*/ 24 h 51"/>
                <a:gd name="T24" fmla="*/ 33 w 37"/>
                <a:gd name="T25" fmla="*/ 26 h 51"/>
                <a:gd name="T26" fmla="*/ 35 w 37"/>
                <a:gd name="T27" fmla="*/ 28 h 51"/>
                <a:gd name="T28" fmla="*/ 36 w 37"/>
                <a:gd name="T29" fmla="*/ 34 h 51"/>
                <a:gd name="T30" fmla="*/ 36 w 37"/>
                <a:gd name="T31" fmla="*/ 37 h 51"/>
                <a:gd name="T32" fmla="*/ 35 w 37"/>
                <a:gd name="T33" fmla="*/ 40 h 51"/>
                <a:gd name="T34" fmla="*/ 34 w 37"/>
                <a:gd name="T35" fmla="*/ 43 h 51"/>
                <a:gd name="T36" fmla="*/ 33 w 37"/>
                <a:gd name="T37" fmla="*/ 45 h 51"/>
                <a:gd name="T38" fmla="*/ 31 w 37"/>
                <a:gd name="T39" fmla="*/ 47 h 51"/>
                <a:gd name="T40" fmla="*/ 28 w 37"/>
                <a:gd name="T41" fmla="*/ 48 h 51"/>
                <a:gd name="T42" fmla="*/ 25 w 37"/>
                <a:gd name="T43" fmla="*/ 49 h 51"/>
                <a:gd name="T44" fmla="*/ 21 w 37"/>
                <a:gd name="T45" fmla="*/ 50 h 51"/>
                <a:gd name="T46" fmla="*/ 0 w 37"/>
                <a:gd name="T47" fmla="*/ 50 h 51"/>
                <a:gd name="T48" fmla="*/ 17 w 37"/>
                <a:gd name="T49" fmla="*/ 21 h 51"/>
                <a:gd name="T50" fmla="*/ 21 w 37"/>
                <a:gd name="T51" fmla="*/ 21 h 51"/>
                <a:gd name="T52" fmla="*/ 23 w 37"/>
                <a:gd name="T53" fmla="*/ 20 h 51"/>
                <a:gd name="T54" fmla="*/ 26 w 37"/>
                <a:gd name="T55" fmla="*/ 19 h 51"/>
                <a:gd name="T56" fmla="*/ 27 w 37"/>
                <a:gd name="T57" fmla="*/ 17 h 51"/>
                <a:gd name="T58" fmla="*/ 29 w 37"/>
                <a:gd name="T59" fmla="*/ 14 h 51"/>
                <a:gd name="T60" fmla="*/ 29 w 37"/>
                <a:gd name="T61" fmla="*/ 12 h 51"/>
                <a:gd name="T62" fmla="*/ 28 w 37"/>
                <a:gd name="T63" fmla="*/ 10 h 51"/>
                <a:gd name="T64" fmla="*/ 26 w 37"/>
                <a:gd name="T65" fmla="*/ 8 h 51"/>
                <a:gd name="T66" fmla="*/ 25 w 37"/>
                <a:gd name="T67" fmla="*/ 7 h 51"/>
                <a:gd name="T68" fmla="*/ 21 w 37"/>
                <a:gd name="T69" fmla="*/ 6 h 51"/>
                <a:gd name="T70" fmla="*/ 15 w 37"/>
                <a:gd name="T71" fmla="*/ 5 h 51"/>
                <a:gd name="T72" fmla="*/ 7 w 37"/>
                <a:gd name="T73" fmla="*/ 21 h 51"/>
                <a:gd name="T74" fmla="*/ 19 w 37"/>
                <a:gd name="T75" fmla="*/ 44 h 51"/>
                <a:gd name="T76" fmla="*/ 22 w 37"/>
                <a:gd name="T77" fmla="*/ 44 h 51"/>
                <a:gd name="T78" fmla="*/ 24 w 37"/>
                <a:gd name="T79" fmla="*/ 44 h 51"/>
                <a:gd name="T80" fmla="*/ 26 w 37"/>
                <a:gd name="T81" fmla="*/ 42 h 51"/>
                <a:gd name="T82" fmla="*/ 28 w 37"/>
                <a:gd name="T83" fmla="*/ 41 h 51"/>
                <a:gd name="T84" fmla="*/ 30 w 37"/>
                <a:gd name="T85" fmla="*/ 38 h 51"/>
                <a:gd name="T86" fmla="*/ 30 w 37"/>
                <a:gd name="T87" fmla="*/ 36 h 51"/>
                <a:gd name="T88" fmla="*/ 30 w 37"/>
                <a:gd name="T89" fmla="*/ 35 h 51"/>
                <a:gd name="T90" fmla="*/ 29 w 37"/>
                <a:gd name="T91" fmla="*/ 32 h 51"/>
                <a:gd name="T92" fmla="*/ 28 w 37"/>
                <a:gd name="T93" fmla="*/ 30 h 51"/>
                <a:gd name="T94" fmla="*/ 26 w 37"/>
                <a:gd name="T95" fmla="*/ 27 h 51"/>
                <a:gd name="T96" fmla="*/ 23 w 37"/>
                <a:gd name="T97" fmla="*/ 26 h 51"/>
                <a:gd name="T98" fmla="*/ 20 w 37"/>
                <a:gd name="T99" fmla="*/ 26 h 51"/>
                <a:gd name="T100" fmla="*/ 7 w 37"/>
                <a:gd name="T101" fmla="*/ 26 h 51"/>
                <a:gd name="T102" fmla="*/ 0 w 37"/>
                <a:gd name="T10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" h="51">
                  <a:moveTo>
                    <a:pt x="0" y="50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3" y="6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4"/>
                  </a:lnTo>
                  <a:lnTo>
                    <a:pt x="34" y="15"/>
                  </a:lnTo>
                  <a:lnTo>
                    <a:pt x="34" y="17"/>
                  </a:lnTo>
                  <a:lnTo>
                    <a:pt x="33" y="19"/>
                  </a:lnTo>
                  <a:lnTo>
                    <a:pt x="32" y="20"/>
                  </a:lnTo>
                  <a:lnTo>
                    <a:pt x="31" y="21"/>
                  </a:lnTo>
                  <a:lnTo>
                    <a:pt x="29" y="22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5" y="31"/>
                  </a:lnTo>
                  <a:lnTo>
                    <a:pt x="36" y="34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36" y="38"/>
                  </a:lnTo>
                  <a:lnTo>
                    <a:pt x="35" y="40"/>
                  </a:lnTo>
                  <a:lnTo>
                    <a:pt x="35" y="41"/>
                  </a:lnTo>
                  <a:lnTo>
                    <a:pt x="34" y="43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6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28" y="48"/>
                  </a:lnTo>
                  <a:lnTo>
                    <a:pt x="27" y="48"/>
                  </a:lnTo>
                  <a:lnTo>
                    <a:pt x="25" y="49"/>
                  </a:lnTo>
                  <a:lnTo>
                    <a:pt x="23" y="49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0" y="50"/>
                  </a:lnTo>
                  <a:lnTo>
                    <a:pt x="7" y="21"/>
                  </a:lnTo>
                  <a:lnTo>
                    <a:pt x="17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2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6" y="19"/>
                  </a:lnTo>
                  <a:lnTo>
                    <a:pt x="27" y="18"/>
                  </a:lnTo>
                  <a:lnTo>
                    <a:pt x="27" y="17"/>
                  </a:lnTo>
                  <a:lnTo>
                    <a:pt x="28" y="15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9" y="12"/>
                  </a:lnTo>
                  <a:lnTo>
                    <a:pt x="28" y="11"/>
                  </a:lnTo>
                  <a:lnTo>
                    <a:pt x="28" y="10"/>
                  </a:lnTo>
                  <a:lnTo>
                    <a:pt x="27" y="9"/>
                  </a:lnTo>
                  <a:lnTo>
                    <a:pt x="26" y="8"/>
                  </a:lnTo>
                  <a:lnTo>
                    <a:pt x="26" y="7"/>
                  </a:lnTo>
                  <a:lnTo>
                    <a:pt x="25" y="7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19" y="5"/>
                  </a:lnTo>
                  <a:lnTo>
                    <a:pt x="15" y="5"/>
                  </a:lnTo>
                  <a:lnTo>
                    <a:pt x="7" y="5"/>
                  </a:lnTo>
                  <a:lnTo>
                    <a:pt x="7" y="21"/>
                  </a:lnTo>
                  <a:lnTo>
                    <a:pt x="7" y="44"/>
                  </a:lnTo>
                  <a:lnTo>
                    <a:pt x="19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3" y="44"/>
                  </a:lnTo>
                  <a:lnTo>
                    <a:pt x="24" y="44"/>
                  </a:lnTo>
                  <a:lnTo>
                    <a:pt x="25" y="44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0" y="33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7" y="28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17" y="26"/>
                  </a:lnTo>
                  <a:lnTo>
                    <a:pt x="7" y="26"/>
                  </a:lnTo>
                  <a:lnTo>
                    <a:pt x="7" y="44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49" name="Freeform 341"/>
            <p:cNvSpPr>
              <a:spLocks/>
            </p:cNvSpPr>
            <p:nvPr/>
          </p:nvSpPr>
          <p:spPr bwMode="auto">
            <a:xfrm>
              <a:off x="1965" y="2171"/>
              <a:ext cx="49" cy="52"/>
            </a:xfrm>
            <a:custGeom>
              <a:avLst/>
              <a:gdLst>
                <a:gd name="T0" fmla="*/ 0 w 49"/>
                <a:gd name="T1" fmla="*/ 24 h 52"/>
                <a:gd name="T2" fmla="*/ 2 w 49"/>
                <a:gd name="T3" fmla="*/ 18 h 52"/>
                <a:gd name="T4" fmla="*/ 3 w 49"/>
                <a:gd name="T5" fmla="*/ 14 h 52"/>
                <a:gd name="T6" fmla="*/ 6 w 49"/>
                <a:gd name="T7" fmla="*/ 9 h 52"/>
                <a:gd name="T8" fmla="*/ 11 w 49"/>
                <a:gd name="T9" fmla="*/ 5 h 52"/>
                <a:gd name="T10" fmla="*/ 19 w 49"/>
                <a:gd name="T11" fmla="*/ 1 h 52"/>
                <a:gd name="T12" fmla="*/ 28 w 49"/>
                <a:gd name="T13" fmla="*/ 0 h 52"/>
                <a:gd name="T14" fmla="*/ 33 w 49"/>
                <a:gd name="T15" fmla="*/ 2 h 52"/>
                <a:gd name="T16" fmla="*/ 38 w 49"/>
                <a:gd name="T17" fmla="*/ 5 h 52"/>
                <a:gd name="T18" fmla="*/ 44 w 49"/>
                <a:gd name="T19" fmla="*/ 10 h 52"/>
                <a:gd name="T20" fmla="*/ 47 w 49"/>
                <a:gd name="T21" fmla="*/ 15 h 52"/>
                <a:gd name="T22" fmla="*/ 48 w 49"/>
                <a:gd name="T23" fmla="*/ 22 h 52"/>
                <a:gd name="T24" fmla="*/ 48 w 49"/>
                <a:gd name="T25" fmla="*/ 29 h 52"/>
                <a:gd name="T26" fmla="*/ 47 w 49"/>
                <a:gd name="T27" fmla="*/ 36 h 52"/>
                <a:gd name="T28" fmla="*/ 44 w 49"/>
                <a:gd name="T29" fmla="*/ 42 h 52"/>
                <a:gd name="T30" fmla="*/ 38 w 49"/>
                <a:gd name="T31" fmla="*/ 46 h 52"/>
                <a:gd name="T32" fmla="*/ 33 w 49"/>
                <a:gd name="T33" fmla="*/ 49 h 52"/>
                <a:gd name="T34" fmla="*/ 28 w 49"/>
                <a:gd name="T35" fmla="*/ 51 h 52"/>
                <a:gd name="T36" fmla="*/ 21 w 49"/>
                <a:gd name="T37" fmla="*/ 51 h 52"/>
                <a:gd name="T38" fmla="*/ 15 w 49"/>
                <a:gd name="T39" fmla="*/ 49 h 52"/>
                <a:gd name="T40" fmla="*/ 9 w 49"/>
                <a:gd name="T41" fmla="*/ 46 h 52"/>
                <a:gd name="T42" fmla="*/ 4 w 49"/>
                <a:gd name="T43" fmla="*/ 42 h 52"/>
                <a:gd name="T44" fmla="*/ 2 w 49"/>
                <a:gd name="T45" fmla="*/ 36 h 52"/>
                <a:gd name="T46" fmla="*/ 0 w 49"/>
                <a:gd name="T47" fmla="*/ 29 h 52"/>
                <a:gd name="T48" fmla="*/ 7 w 49"/>
                <a:gd name="T49" fmla="*/ 26 h 52"/>
                <a:gd name="T50" fmla="*/ 9 w 49"/>
                <a:gd name="T51" fmla="*/ 35 h 52"/>
                <a:gd name="T52" fmla="*/ 12 w 49"/>
                <a:gd name="T53" fmla="*/ 39 h 52"/>
                <a:gd name="T54" fmla="*/ 18 w 49"/>
                <a:gd name="T55" fmla="*/ 44 h 52"/>
                <a:gd name="T56" fmla="*/ 25 w 49"/>
                <a:gd name="T57" fmla="*/ 46 h 52"/>
                <a:gd name="T58" fmla="*/ 31 w 49"/>
                <a:gd name="T59" fmla="*/ 44 h 52"/>
                <a:gd name="T60" fmla="*/ 36 w 49"/>
                <a:gd name="T61" fmla="*/ 40 h 52"/>
                <a:gd name="T62" fmla="*/ 39 w 49"/>
                <a:gd name="T63" fmla="*/ 35 h 52"/>
                <a:gd name="T64" fmla="*/ 41 w 49"/>
                <a:gd name="T65" fmla="*/ 26 h 52"/>
                <a:gd name="T66" fmla="*/ 41 w 49"/>
                <a:gd name="T67" fmla="*/ 20 h 52"/>
                <a:gd name="T68" fmla="*/ 39 w 49"/>
                <a:gd name="T69" fmla="*/ 15 h 52"/>
                <a:gd name="T70" fmla="*/ 36 w 49"/>
                <a:gd name="T71" fmla="*/ 12 h 52"/>
                <a:gd name="T72" fmla="*/ 33 w 49"/>
                <a:gd name="T73" fmla="*/ 8 h 52"/>
                <a:gd name="T74" fmla="*/ 29 w 49"/>
                <a:gd name="T75" fmla="*/ 6 h 52"/>
                <a:gd name="T76" fmla="*/ 25 w 49"/>
                <a:gd name="T77" fmla="*/ 5 h 52"/>
                <a:gd name="T78" fmla="*/ 18 w 49"/>
                <a:gd name="T79" fmla="*/ 7 h 52"/>
                <a:gd name="T80" fmla="*/ 13 w 49"/>
                <a:gd name="T81" fmla="*/ 11 h 52"/>
                <a:gd name="T82" fmla="*/ 11 w 49"/>
                <a:gd name="T83" fmla="*/ 14 h 52"/>
                <a:gd name="T84" fmla="*/ 9 w 49"/>
                <a:gd name="T85" fmla="*/ 17 h 52"/>
                <a:gd name="T86" fmla="*/ 9 w 49"/>
                <a:gd name="T87" fmla="*/ 21 h 52"/>
                <a:gd name="T88" fmla="*/ 7 w 49"/>
                <a:gd name="T8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" h="52">
                  <a:moveTo>
                    <a:pt x="0" y="26"/>
                  </a:moveTo>
                  <a:lnTo>
                    <a:pt x="0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11" y="5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4" y="10"/>
                  </a:lnTo>
                  <a:lnTo>
                    <a:pt x="45" y="13"/>
                  </a:lnTo>
                  <a:lnTo>
                    <a:pt x="47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7" y="36"/>
                  </a:lnTo>
                  <a:lnTo>
                    <a:pt x="45" y="39"/>
                  </a:lnTo>
                  <a:lnTo>
                    <a:pt x="44" y="42"/>
                  </a:lnTo>
                  <a:lnTo>
                    <a:pt x="41" y="45"/>
                  </a:lnTo>
                  <a:lnTo>
                    <a:pt x="38" y="46"/>
                  </a:lnTo>
                  <a:lnTo>
                    <a:pt x="36" y="48"/>
                  </a:lnTo>
                  <a:lnTo>
                    <a:pt x="33" y="49"/>
                  </a:lnTo>
                  <a:lnTo>
                    <a:pt x="31" y="51"/>
                  </a:lnTo>
                  <a:lnTo>
                    <a:pt x="28" y="51"/>
                  </a:lnTo>
                  <a:lnTo>
                    <a:pt x="25" y="51"/>
                  </a:lnTo>
                  <a:lnTo>
                    <a:pt x="21" y="51"/>
                  </a:lnTo>
                  <a:lnTo>
                    <a:pt x="18" y="51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9" y="46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7" y="31"/>
                  </a:lnTo>
                  <a:lnTo>
                    <a:pt x="9" y="35"/>
                  </a:lnTo>
                  <a:lnTo>
                    <a:pt x="11" y="37"/>
                  </a:lnTo>
                  <a:lnTo>
                    <a:pt x="12" y="39"/>
                  </a:lnTo>
                  <a:lnTo>
                    <a:pt x="15" y="42"/>
                  </a:lnTo>
                  <a:lnTo>
                    <a:pt x="18" y="44"/>
                  </a:lnTo>
                  <a:lnTo>
                    <a:pt x="20" y="45"/>
                  </a:lnTo>
                  <a:lnTo>
                    <a:pt x="25" y="46"/>
                  </a:lnTo>
                  <a:lnTo>
                    <a:pt x="28" y="45"/>
                  </a:lnTo>
                  <a:lnTo>
                    <a:pt x="31" y="44"/>
                  </a:lnTo>
                  <a:lnTo>
                    <a:pt x="33" y="42"/>
                  </a:lnTo>
                  <a:lnTo>
                    <a:pt x="36" y="40"/>
                  </a:lnTo>
                  <a:lnTo>
                    <a:pt x="38" y="37"/>
                  </a:lnTo>
                  <a:lnTo>
                    <a:pt x="39" y="35"/>
                  </a:lnTo>
                  <a:lnTo>
                    <a:pt x="41" y="31"/>
                  </a:lnTo>
                  <a:lnTo>
                    <a:pt x="41" y="26"/>
                  </a:lnTo>
                  <a:lnTo>
                    <a:pt x="41" y="24"/>
                  </a:lnTo>
                  <a:lnTo>
                    <a:pt x="41" y="20"/>
                  </a:lnTo>
                  <a:lnTo>
                    <a:pt x="39" y="17"/>
                  </a:lnTo>
                  <a:lnTo>
                    <a:pt x="39" y="15"/>
                  </a:lnTo>
                  <a:lnTo>
                    <a:pt x="38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2" y="7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5" y="5"/>
                  </a:lnTo>
                  <a:lnTo>
                    <a:pt x="21" y="6"/>
                  </a:lnTo>
                  <a:lnTo>
                    <a:pt x="18" y="7"/>
                  </a:lnTo>
                  <a:lnTo>
                    <a:pt x="15" y="8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7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7" y="24"/>
                  </a:lnTo>
                  <a:lnTo>
                    <a:pt x="7" y="26"/>
                  </a:lnTo>
                  <a:lnTo>
                    <a:pt x="0" y="2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0" name="Freeform 342"/>
            <p:cNvSpPr>
              <a:spLocks/>
            </p:cNvSpPr>
            <p:nvPr/>
          </p:nvSpPr>
          <p:spPr bwMode="auto">
            <a:xfrm>
              <a:off x="2029" y="2172"/>
              <a:ext cx="3" cy="51"/>
            </a:xfrm>
            <a:custGeom>
              <a:avLst/>
              <a:gdLst>
                <a:gd name="T0" fmla="*/ 0 w 3"/>
                <a:gd name="T1" fmla="*/ 50 h 51"/>
                <a:gd name="T2" fmla="*/ 0 w 3"/>
                <a:gd name="T3" fmla="*/ 0 h 51"/>
                <a:gd name="T4" fmla="*/ 2 w 3"/>
                <a:gd name="T5" fmla="*/ 0 h 51"/>
                <a:gd name="T6" fmla="*/ 2 w 3"/>
                <a:gd name="T7" fmla="*/ 50 h 51"/>
                <a:gd name="T8" fmla="*/ 0 w 3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1">
                  <a:moveTo>
                    <a:pt x="0" y="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1" name="Freeform 343"/>
            <p:cNvSpPr>
              <a:spLocks/>
            </p:cNvSpPr>
            <p:nvPr/>
          </p:nvSpPr>
          <p:spPr bwMode="auto">
            <a:xfrm>
              <a:off x="2051" y="2172"/>
              <a:ext cx="29" cy="51"/>
            </a:xfrm>
            <a:custGeom>
              <a:avLst/>
              <a:gdLst>
                <a:gd name="T0" fmla="*/ 0 w 29"/>
                <a:gd name="T1" fmla="*/ 50 h 51"/>
                <a:gd name="T2" fmla="*/ 0 w 29"/>
                <a:gd name="T3" fmla="*/ 0 h 51"/>
                <a:gd name="T4" fmla="*/ 7 w 29"/>
                <a:gd name="T5" fmla="*/ 0 h 51"/>
                <a:gd name="T6" fmla="*/ 7 w 29"/>
                <a:gd name="T7" fmla="*/ 44 h 51"/>
                <a:gd name="T8" fmla="*/ 28 w 29"/>
                <a:gd name="T9" fmla="*/ 44 h 51"/>
                <a:gd name="T10" fmla="*/ 28 w 29"/>
                <a:gd name="T11" fmla="*/ 50 h 51"/>
                <a:gd name="T12" fmla="*/ 0 w 29"/>
                <a:gd name="T1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1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4"/>
                  </a:lnTo>
                  <a:lnTo>
                    <a:pt x="28" y="44"/>
                  </a:lnTo>
                  <a:lnTo>
                    <a:pt x="28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2" name="Freeform 344"/>
            <p:cNvSpPr>
              <a:spLocks/>
            </p:cNvSpPr>
            <p:nvPr/>
          </p:nvSpPr>
          <p:spPr bwMode="auto">
            <a:xfrm>
              <a:off x="2096" y="2172"/>
              <a:ext cx="2" cy="51"/>
            </a:xfrm>
            <a:custGeom>
              <a:avLst/>
              <a:gdLst>
                <a:gd name="T0" fmla="*/ 0 w 2"/>
                <a:gd name="T1" fmla="*/ 50 h 51"/>
                <a:gd name="T2" fmla="*/ 0 w 2"/>
                <a:gd name="T3" fmla="*/ 0 h 51"/>
                <a:gd name="T4" fmla="*/ 1 w 2"/>
                <a:gd name="T5" fmla="*/ 0 h 51"/>
                <a:gd name="T6" fmla="*/ 1 w 2"/>
                <a:gd name="T7" fmla="*/ 50 h 51"/>
                <a:gd name="T8" fmla="*/ 0 w 2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1">
                  <a:moveTo>
                    <a:pt x="0" y="5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3" name="Freeform 345"/>
            <p:cNvSpPr>
              <a:spLocks/>
            </p:cNvSpPr>
            <p:nvPr/>
          </p:nvSpPr>
          <p:spPr bwMode="auto">
            <a:xfrm>
              <a:off x="2117" y="2172"/>
              <a:ext cx="37" cy="51"/>
            </a:xfrm>
            <a:custGeom>
              <a:avLst/>
              <a:gdLst>
                <a:gd name="T0" fmla="*/ 0 w 37"/>
                <a:gd name="T1" fmla="*/ 50 h 51"/>
                <a:gd name="T2" fmla="*/ 0 w 37"/>
                <a:gd name="T3" fmla="*/ 0 h 51"/>
                <a:gd name="T4" fmla="*/ 7 w 37"/>
                <a:gd name="T5" fmla="*/ 0 h 51"/>
                <a:gd name="T6" fmla="*/ 29 w 37"/>
                <a:gd name="T7" fmla="*/ 38 h 51"/>
                <a:gd name="T8" fmla="*/ 29 w 37"/>
                <a:gd name="T9" fmla="*/ 0 h 51"/>
                <a:gd name="T10" fmla="*/ 36 w 37"/>
                <a:gd name="T11" fmla="*/ 0 h 51"/>
                <a:gd name="T12" fmla="*/ 36 w 37"/>
                <a:gd name="T13" fmla="*/ 50 h 51"/>
                <a:gd name="T14" fmla="*/ 29 w 37"/>
                <a:gd name="T15" fmla="*/ 50 h 51"/>
                <a:gd name="T16" fmla="*/ 7 w 37"/>
                <a:gd name="T17" fmla="*/ 12 h 51"/>
                <a:gd name="T18" fmla="*/ 7 w 37"/>
                <a:gd name="T19" fmla="*/ 50 h 51"/>
                <a:gd name="T20" fmla="*/ 0 w 37"/>
                <a:gd name="T21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1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9" y="38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29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4" name="Freeform 346"/>
            <p:cNvSpPr>
              <a:spLocks/>
            </p:cNvSpPr>
            <p:nvPr/>
          </p:nvSpPr>
          <p:spPr bwMode="auto">
            <a:xfrm>
              <a:off x="2169" y="2171"/>
              <a:ext cx="48" cy="52"/>
            </a:xfrm>
            <a:custGeom>
              <a:avLst/>
              <a:gdLst>
                <a:gd name="T0" fmla="*/ 26 w 48"/>
                <a:gd name="T1" fmla="*/ 26 h 52"/>
                <a:gd name="T2" fmla="*/ 47 w 48"/>
                <a:gd name="T3" fmla="*/ 43 h 52"/>
                <a:gd name="T4" fmla="*/ 42 w 48"/>
                <a:gd name="T5" fmla="*/ 47 h 52"/>
                <a:gd name="T6" fmla="*/ 36 w 48"/>
                <a:gd name="T7" fmla="*/ 49 h 52"/>
                <a:gd name="T8" fmla="*/ 32 w 48"/>
                <a:gd name="T9" fmla="*/ 51 h 52"/>
                <a:gd name="T10" fmla="*/ 26 w 48"/>
                <a:gd name="T11" fmla="*/ 51 h 52"/>
                <a:gd name="T12" fmla="*/ 19 w 48"/>
                <a:gd name="T13" fmla="*/ 51 h 52"/>
                <a:gd name="T14" fmla="*/ 13 w 48"/>
                <a:gd name="T15" fmla="*/ 48 h 52"/>
                <a:gd name="T16" fmla="*/ 7 w 48"/>
                <a:gd name="T17" fmla="*/ 45 h 52"/>
                <a:gd name="T18" fmla="*/ 3 w 48"/>
                <a:gd name="T19" fmla="*/ 39 h 52"/>
                <a:gd name="T20" fmla="*/ 1 w 48"/>
                <a:gd name="T21" fmla="*/ 33 h 52"/>
                <a:gd name="T22" fmla="*/ 0 w 48"/>
                <a:gd name="T23" fmla="*/ 26 h 52"/>
                <a:gd name="T24" fmla="*/ 1 w 48"/>
                <a:gd name="T25" fmla="*/ 19 h 52"/>
                <a:gd name="T26" fmla="*/ 3 w 48"/>
                <a:gd name="T27" fmla="*/ 13 h 52"/>
                <a:gd name="T28" fmla="*/ 7 w 48"/>
                <a:gd name="T29" fmla="*/ 7 h 52"/>
                <a:gd name="T30" fmla="*/ 12 w 48"/>
                <a:gd name="T31" fmla="*/ 3 h 52"/>
                <a:gd name="T32" fmla="*/ 18 w 48"/>
                <a:gd name="T33" fmla="*/ 1 h 52"/>
                <a:gd name="T34" fmla="*/ 26 w 48"/>
                <a:gd name="T35" fmla="*/ 0 h 52"/>
                <a:gd name="T36" fmla="*/ 31 w 48"/>
                <a:gd name="T37" fmla="*/ 1 h 52"/>
                <a:gd name="T38" fmla="*/ 35 w 48"/>
                <a:gd name="T39" fmla="*/ 1 h 52"/>
                <a:gd name="T40" fmla="*/ 40 w 48"/>
                <a:gd name="T41" fmla="*/ 4 h 52"/>
                <a:gd name="T42" fmla="*/ 43 w 48"/>
                <a:gd name="T43" fmla="*/ 7 h 52"/>
                <a:gd name="T44" fmla="*/ 45 w 48"/>
                <a:gd name="T45" fmla="*/ 11 h 52"/>
                <a:gd name="T46" fmla="*/ 46 w 48"/>
                <a:gd name="T47" fmla="*/ 15 h 52"/>
                <a:gd name="T48" fmla="*/ 40 w 48"/>
                <a:gd name="T49" fmla="*/ 15 h 52"/>
                <a:gd name="T50" fmla="*/ 37 w 48"/>
                <a:gd name="T51" fmla="*/ 12 h 52"/>
                <a:gd name="T52" fmla="*/ 36 w 48"/>
                <a:gd name="T53" fmla="*/ 10 h 52"/>
                <a:gd name="T54" fmla="*/ 34 w 48"/>
                <a:gd name="T55" fmla="*/ 8 h 52"/>
                <a:gd name="T56" fmla="*/ 31 w 48"/>
                <a:gd name="T57" fmla="*/ 7 h 52"/>
                <a:gd name="T58" fmla="*/ 27 w 48"/>
                <a:gd name="T59" fmla="*/ 5 h 52"/>
                <a:gd name="T60" fmla="*/ 24 w 48"/>
                <a:gd name="T61" fmla="*/ 5 h 52"/>
                <a:gd name="T62" fmla="*/ 19 w 48"/>
                <a:gd name="T63" fmla="*/ 7 h 52"/>
                <a:gd name="T64" fmla="*/ 16 w 48"/>
                <a:gd name="T65" fmla="*/ 8 h 52"/>
                <a:gd name="T66" fmla="*/ 13 w 48"/>
                <a:gd name="T67" fmla="*/ 10 h 52"/>
                <a:gd name="T68" fmla="*/ 12 w 48"/>
                <a:gd name="T69" fmla="*/ 12 h 52"/>
                <a:gd name="T70" fmla="*/ 10 w 48"/>
                <a:gd name="T71" fmla="*/ 15 h 52"/>
                <a:gd name="T72" fmla="*/ 9 w 48"/>
                <a:gd name="T73" fmla="*/ 18 h 52"/>
                <a:gd name="T74" fmla="*/ 7 w 48"/>
                <a:gd name="T75" fmla="*/ 24 h 52"/>
                <a:gd name="T76" fmla="*/ 7 w 48"/>
                <a:gd name="T77" fmla="*/ 28 h 52"/>
                <a:gd name="T78" fmla="*/ 9 w 48"/>
                <a:gd name="T79" fmla="*/ 35 h 52"/>
                <a:gd name="T80" fmla="*/ 11 w 48"/>
                <a:gd name="T81" fmla="*/ 38 h 52"/>
                <a:gd name="T82" fmla="*/ 14 w 48"/>
                <a:gd name="T83" fmla="*/ 42 h 52"/>
                <a:gd name="T84" fmla="*/ 18 w 48"/>
                <a:gd name="T85" fmla="*/ 44 h 52"/>
                <a:gd name="T86" fmla="*/ 24 w 48"/>
                <a:gd name="T87" fmla="*/ 46 h 52"/>
                <a:gd name="T88" fmla="*/ 28 w 48"/>
                <a:gd name="T89" fmla="*/ 46 h 52"/>
                <a:gd name="T90" fmla="*/ 32 w 48"/>
                <a:gd name="T91" fmla="*/ 45 h 52"/>
                <a:gd name="T92" fmla="*/ 35 w 48"/>
                <a:gd name="T93" fmla="*/ 43 h 52"/>
                <a:gd name="T94" fmla="*/ 40 w 48"/>
                <a:gd name="T95" fmla="*/ 41 h 52"/>
                <a:gd name="T96" fmla="*/ 41 w 48"/>
                <a:gd name="T97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2">
                  <a:moveTo>
                    <a:pt x="26" y="31"/>
                  </a:moveTo>
                  <a:lnTo>
                    <a:pt x="26" y="26"/>
                  </a:lnTo>
                  <a:lnTo>
                    <a:pt x="47" y="26"/>
                  </a:lnTo>
                  <a:lnTo>
                    <a:pt x="47" y="43"/>
                  </a:lnTo>
                  <a:lnTo>
                    <a:pt x="45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6" y="49"/>
                  </a:lnTo>
                  <a:lnTo>
                    <a:pt x="34" y="49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26" y="51"/>
                  </a:lnTo>
                  <a:lnTo>
                    <a:pt x="22" y="51"/>
                  </a:lnTo>
                  <a:lnTo>
                    <a:pt x="19" y="51"/>
                  </a:lnTo>
                  <a:lnTo>
                    <a:pt x="15" y="49"/>
                  </a:lnTo>
                  <a:lnTo>
                    <a:pt x="13" y="48"/>
                  </a:lnTo>
                  <a:lnTo>
                    <a:pt x="10" y="46"/>
                  </a:lnTo>
                  <a:lnTo>
                    <a:pt x="7" y="45"/>
                  </a:lnTo>
                  <a:lnTo>
                    <a:pt x="5" y="42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5" y="1"/>
                  </a:lnTo>
                  <a:lnTo>
                    <a:pt x="37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11"/>
                  </a:lnTo>
                  <a:lnTo>
                    <a:pt x="45" y="13"/>
                  </a:lnTo>
                  <a:lnTo>
                    <a:pt x="46" y="15"/>
                  </a:lnTo>
                  <a:lnTo>
                    <a:pt x="40" y="16"/>
                  </a:lnTo>
                  <a:lnTo>
                    <a:pt x="40" y="15"/>
                  </a:lnTo>
                  <a:lnTo>
                    <a:pt x="38" y="14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6" y="10"/>
                  </a:lnTo>
                  <a:lnTo>
                    <a:pt x="35" y="9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4" y="5"/>
                  </a:lnTo>
                  <a:lnTo>
                    <a:pt x="21" y="6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1" y="14"/>
                  </a:lnTo>
                  <a:lnTo>
                    <a:pt x="10" y="15"/>
                  </a:lnTo>
                  <a:lnTo>
                    <a:pt x="9" y="15"/>
                  </a:lnTo>
                  <a:lnTo>
                    <a:pt x="9" y="18"/>
                  </a:lnTo>
                  <a:lnTo>
                    <a:pt x="7" y="21"/>
                  </a:lnTo>
                  <a:lnTo>
                    <a:pt x="7" y="24"/>
                  </a:lnTo>
                  <a:lnTo>
                    <a:pt x="7" y="26"/>
                  </a:lnTo>
                  <a:lnTo>
                    <a:pt x="7" y="28"/>
                  </a:lnTo>
                  <a:lnTo>
                    <a:pt x="9" y="32"/>
                  </a:lnTo>
                  <a:lnTo>
                    <a:pt x="9" y="35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6" y="43"/>
                  </a:lnTo>
                  <a:lnTo>
                    <a:pt x="18" y="44"/>
                  </a:lnTo>
                  <a:lnTo>
                    <a:pt x="20" y="45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8" y="46"/>
                  </a:lnTo>
                  <a:lnTo>
                    <a:pt x="30" y="45"/>
                  </a:lnTo>
                  <a:lnTo>
                    <a:pt x="32" y="45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7" y="42"/>
                  </a:lnTo>
                  <a:lnTo>
                    <a:pt x="40" y="41"/>
                  </a:lnTo>
                  <a:lnTo>
                    <a:pt x="41" y="40"/>
                  </a:lnTo>
                  <a:lnTo>
                    <a:pt x="41" y="31"/>
                  </a:lnTo>
                  <a:lnTo>
                    <a:pt x="26" y="3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5" name="Freeform 347"/>
            <p:cNvSpPr>
              <a:spLocks/>
            </p:cNvSpPr>
            <p:nvPr/>
          </p:nvSpPr>
          <p:spPr bwMode="auto">
            <a:xfrm>
              <a:off x="2251" y="2172"/>
              <a:ext cx="68" cy="51"/>
            </a:xfrm>
            <a:custGeom>
              <a:avLst/>
              <a:gdLst>
                <a:gd name="T0" fmla="*/ 13 w 68"/>
                <a:gd name="T1" fmla="*/ 50 h 51"/>
                <a:gd name="T2" fmla="*/ 0 w 68"/>
                <a:gd name="T3" fmla="*/ 0 h 51"/>
                <a:gd name="T4" fmla="*/ 7 w 68"/>
                <a:gd name="T5" fmla="*/ 0 h 51"/>
                <a:gd name="T6" fmla="*/ 14 w 68"/>
                <a:gd name="T7" fmla="*/ 33 h 51"/>
                <a:gd name="T8" fmla="*/ 15 w 68"/>
                <a:gd name="T9" fmla="*/ 35 h 51"/>
                <a:gd name="T10" fmla="*/ 16 w 68"/>
                <a:gd name="T11" fmla="*/ 37 h 51"/>
                <a:gd name="T12" fmla="*/ 16 w 68"/>
                <a:gd name="T13" fmla="*/ 40 h 51"/>
                <a:gd name="T14" fmla="*/ 18 w 68"/>
                <a:gd name="T15" fmla="*/ 42 h 51"/>
                <a:gd name="T16" fmla="*/ 18 w 68"/>
                <a:gd name="T17" fmla="*/ 39 h 51"/>
                <a:gd name="T18" fmla="*/ 19 w 68"/>
                <a:gd name="T19" fmla="*/ 36 h 51"/>
                <a:gd name="T20" fmla="*/ 20 w 68"/>
                <a:gd name="T21" fmla="*/ 35 h 51"/>
                <a:gd name="T22" fmla="*/ 21 w 68"/>
                <a:gd name="T23" fmla="*/ 34 h 51"/>
                <a:gd name="T24" fmla="*/ 30 w 68"/>
                <a:gd name="T25" fmla="*/ 0 h 51"/>
                <a:gd name="T26" fmla="*/ 37 w 68"/>
                <a:gd name="T27" fmla="*/ 0 h 51"/>
                <a:gd name="T28" fmla="*/ 45 w 68"/>
                <a:gd name="T29" fmla="*/ 25 h 51"/>
                <a:gd name="T30" fmla="*/ 46 w 68"/>
                <a:gd name="T31" fmla="*/ 27 h 51"/>
                <a:gd name="T32" fmla="*/ 46 w 68"/>
                <a:gd name="T33" fmla="*/ 30 h 51"/>
                <a:gd name="T34" fmla="*/ 47 w 68"/>
                <a:gd name="T35" fmla="*/ 32 h 51"/>
                <a:gd name="T36" fmla="*/ 47 w 68"/>
                <a:gd name="T37" fmla="*/ 35 h 51"/>
                <a:gd name="T38" fmla="*/ 47 w 68"/>
                <a:gd name="T39" fmla="*/ 36 h 51"/>
                <a:gd name="T40" fmla="*/ 48 w 68"/>
                <a:gd name="T41" fmla="*/ 38 h 51"/>
                <a:gd name="T42" fmla="*/ 48 w 68"/>
                <a:gd name="T43" fmla="*/ 40 h 51"/>
                <a:gd name="T44" fmla="*/ 48 w 68"/>
                <a:gd name="T45" fmla="*/ 42 h 51"/>
                <a:gd name="T46" fmla="*/ 49 w 68"/>
                <a:gd name="T47" fmla="*/ 40 h 51"/>
                <a:gd name="T48" fmla="*/ 51 w 68"/>
                <a:gd name="T49" fmla="*/ 38 h 51"/>
                <a:gd name="T50" fmla="*/ 51 w 68"/>
                <a:gd name="T51" fmla="*/ 35 h 51"/>
                <a:gd name="T52" fmla="*/ 52 w 68"/>
                <a:gd name="T53" fmla="*/ 33 h 51"/>
                <a:gd name="T54" fmla="*/ 59 w 68"/>
                <a:gd name="T55" fmla="*/ 0 h 51"/>
                <a:gd name="T56" fmla="*/ 67 w 68"/>
                <a:gd name="T57" fmla="*/ 0 h 51"/>
                <a:gd name="T58" fmla="*/ 53 w 68"/>
                <a:gd name="T59" fmla="*/ 50 h 51"/>
                <a:gd name="T60" fmla="*/ 46 w 68"/>
                <a:gd name="T61" fmla="*/ 50 h 51"/>
                <a:gd name="T62" fmla="*/ 35 w 68"/>
                <a:gd name="T63" fmla="*/ 12 h 51"/>
                <a:gd name="T64" fmla="*/ 34 w 68"/>
                <a:gd name="T65" fmla="*/ 10 h 51"/>
                <a:gd name="T66" fmla="*/ 34 w 68"/>
                <a:gd name="T67" fmla="*/ 7 h 51"/>
                <a:gd name="T68" fmla="*/ 34 w 68"/>
                <a:gd name="T69" fmla="*/ 6 h 51"/>
                <a:gd name="T70" fmla="*/ 33 w 68"/>
                <a:gd name="T71" fmla="*/ 7 h 51"/>
                <a:gd name="T72" fmla="*/ 32 w 68"/>
                <a:gd name="T73" fmla="*/ 9 h 51"/>
                <a:gd name="T74" fmla="*/ 32 w 68"/>
                <a:gd name="T75" fmla="*/ 11 h 51"/>
                <a:gd name="T76" fmla="*/ 32 w 68"/>
                <a:gd name="T77" fmla="*/ 12 h 51"/>
                <a:gd name="T78" fmla="*/ 22 w 68"/>
                <a:gd name="T79" fmla="*/ 50 h 51"/>
                <a:gd name="T80" fmla="*/ 13 w 68"/>
                <a:gd name="T81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51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4" y="33"/>
                  </a:lnTo>
                  <a:lnTo>
                    <a:pt x="15" y="35"/>
                  </a:lnTo>
                  <a:lnTo>
                    <a:pt x="16" y="37"/>
                  </a:lnTo>
                  <a:lnTo>
                    <a:pt x="16" y="40"/>
                  </a:lnTo>
                  <a:lnTo>
                    <a:pt x="18" y="42"/>
                  </a:lnTo>
                  <a:lnTo>
                    <a:pt x="18" y="39"/>
                  </a:lnTo>
                  <a:lnTo>
                    <a:pt x="19" y="36"/>
                  </a:lnTo>
                  <a:lnTo>
                    <a:pt x="20" y="35"/>
                  </a:lnTo>
                  <a:lnTo>
                    <a:pt x="21" y="34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5" y="25"/>
                  </a:lnTo>
                  <a:lnTo>
                    <a:pt x="46" y="27"/>
                  </a:lnTo>
                  <a:lnTo>
                    <a:pt x="46" y="3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7" y="36"/>
                  </a:lnTo>
                  <a:lnTo>
                    <a:pt x="48" y="38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49" y="40"/>
                  </a:lnTo>
                  <a:lnTo>
                    <a:pt x="51" y="38"/>
                  </a:lnTo>
                  <a:lnTo>
                    <a:pt x="51" y="35"/>
                  </a:lnTo>
                  <a:lnTo>
                    <a:pt x="52" y="33"/>
                  </a:lnTo>
                  <a:lnTo>
                    <a:pt x="59" y="0"/>
                  </a:lnTo>
                  <a:lnTo>
                    <a:pt x="67" y="0"/>
                  </a:lnTo>
                  <a:lnTo>
                    <a:pt x="53" y="50"/>
                  </a:lnTo>
                  <a:lnTo>
                    <a:pt x="46" y="50"/>
                  </a:lnTo>
                  <a:lnTo>
                    <a:pt x="35" y="12"/>
                  </a:lnTo>
                  <a:lnTo>
                    <a:pt x="34" y="10"/>
                  </a:lnTo>
                  <a:lnTo>
                    <a:pt x="34" y="7"/>
                  </a:lnTo>
                  <a:lnTo>
                    <a:pt x="34" y="6"/>
                  </a:lnTo>
                  <a:lnTo>
                    <a:pt x="33" y="7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22" y="50"/>
                  </a:lnTo>
                  <a:lnTo>
                    <a:pt x="13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6" name="Freeform 348"/>
            <p:cNvSpPr>
              <a:spLocks/>
            </p:cNvSpPr>
            <p:nvPr/>
          </p:nvSpPr>
          <p:spPr bwMode="auto">
            <a:xfrm>
              <a:off x="2320" y="2172"/>
              <a:ext cx="47" cy="51"/>
            </a:xfrm>
            <a:custGeom>
              <a:avLst/>
              <a:gdLst>
                <a:gd name="T0" fmla="*/ 0 w 47"/>
                <a:gd name="T1" fmla="*/ 50 h 51"/>
                <a:gd name="T2" fmla="*/ 21 w 47"/>
                <a:gd name="T3" fmla="*/ 0 h 51"/>
                <a:gd name="T4" fmla="*/ 26 w 47"/>
                <a:gd name="T5" fmla="*/ 0 h 51"/>
                <a:gd name="T6" fmla="*/ 46 w 47"/>
                <a:gd name="T7" fmla="*/ 50 h 51"/>
                <a:gd name="T8" fmla="*/ 40 w 47"/>
                <a:gd name="T9" fmla="*/ 50 h 51"/>
                <a:gd name="T10" fmla="*/ 33 w 47"/>
                <a:gd name="T11" fmla="*/ 34 h 51"/>
                <a:gd name="T12" fmla="*/ 14 w 47"/>
                <a:gd name="T13" fmla="*/ 34 h 51"/>
                <a:gd name="T14" fmla="*/ 7 w 47"/>
                <a:gd name="T15" fmla="*/ 50 h 51"/>
                <a:gd name="T16" fmla="*/ 0 w 47"/>
                <a:gd name="T17" fmla="*/ 50 h 51"/>
                <a:gd name="T18" fmla="*/ 16 w 47"/>
                <a:gd name="T19" fmla="*/ 27 h 51"/>
                <a:gd name="T20" fmla="*/ 31 w 47"/>
                <a:gd name="T21" fmla="*/ 27 h 51"/>
                <a:gd name="T22" fmla="*/ 27 w 47"/>
                <a:gd name="T23" fmla="*/ 15 h 51"/>
                <a:gd name="T24" fmla="*/ 26 w 47"/>
                <a:gd name="T25" fmla="*/ 13 h 51"/>
                <a:gd name="T26" fmla="*/ 25 w 47"/>
                <a:gd name="T27" fmla="*/ 10 h 51"/>
                <a:gd name="T28" fmla="*/ 24 w 47"/>
                <a:gd name="T29" fmla="*/ 7 h 51"/>
                <a:gd name="T30" fmla="*/ 24 w 47"/>
                <a:gd name="T31" fmla="*/ 5 h 51"/>
                <a:gd name="T32" fmla="*/ 23 w 47"/>
                <a:gd name="T33" fmla="*/ 7 h 51"/>
                <a:gd name="T34" fmla="*/ 22 w 47"/>
                <a:gd name="T35" fmla="*/ 10 h 51"/>
                <a:gd name="T36" fmla="*/ 22 w 47"/>
                <a:gd name="T37" fmla="*/ 13 h 51"/>
                <a:gd name="T38" fmla="*/ 21 w 47"/>
                <a:gd name="T39" fmla="*/ 15 h 51"/>
                <a:gd name="T40" fmla="*/ 16 w 47"/>
                <a:gd name="T41" fmla="*/ 27 h 51"/>
                <a:gd name="T42" fmla="*/ 0 w 47"/>
                <a:gd name="T4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51">
                  <a:moveTo>
                    <a:pt x="0" y="50"/>
                  </a:moveTo>
                  <a:lnTo>
                    <a:pt x="21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40" y="50"/>
                  </a:lnTo>
                  <a:lnTo>
                    <a:pt x="33" y="34"/>
                  </a:lnTo>
                  <a:lnTo>
                    <a:pt x="14" y="34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16" y="27"/>
                  </a:lnTo>
                  <a:lnTo>
                    <a:pt x="31" y="27"/>
                  </a:lnTo>
                  <a:lnTo>
                    <a:pt x="27" y="15"/>
                  </a:lnTo>
                  <a:lnTo>
                    <a:pt x="26" y="13"/>
                  </a:lnTo>
                  <a:lnTo>
                    <a:pt x="25" y="10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7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1" y="15"/>
                  </a:lnTo>
                  <a:lnTo>
                    <a:pt x="16" y="27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7" name="Freeform 349"/>
            <p:cNvSpPr>
              <a:spLocks/>
            </p:cNvSpPr>
            <p:nvPr/>
          </p:nvSpPr>
          <p:spPr bwMode="auto">
            <a:xfrm>
              <a:off x="2371" y="2172"/>
              <a:ext cx="37" cy="51"/>
            </a:xfrm>
            <a:custGeom>
              <a:avLst/>
              <a:gdLst>
                <a:gd name="T0" fmla="*/ 15 w 37"/>
                <a:gd name="T1" fmla="*/ 50 h 51"/>
                <a:gd name="T2" fmla="*/ 15 w 37"/>
                <a:gd name="T3" fmla="*/ 5 h 51"/>
                <a:gd name="T4" fmla="*/ 0 w 37"/>
                <a:gd name="T5" fmla="*/ 5 h 51"/>
                <a:gd name="T6" fmla="*/ 0 w 37"/>
                <a:gd name="T7" fmla="*/ 0 h 51"/>
                <a:gd name="T8" fmla="*/ 36 w 37"/>
                <a:gd name="T9" fmla="*/ 0 h 51"/>
                <a:gd name="T10" fmla="*/ 36 w 37"/>
                <a:gd name="T11" fmla="*/ 5 h 51"/>
                <a:gd name="T12" fmla="*/ 21 w 37"/>
                <a:gd name="T13" fmla="*/ 5 h 51"/>
                <a:gd name="T14" fmla="*/ 21 w 37"/>
                <a:gd name="T15" fmla="*/ 50 h 51"/>
                <a:gd name="T16" fmla="*/ 15 w 37"/>
                <a:gd name="T17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1">
                  <a:moveTo>
                    <a:pt x="15" y="50"/>
                  </a:moveTo>
                  <a:lnTo>
                    <a:pt x="1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21" y="5"/>
                  </a:lnTo>
                  <a:lnTo>
                    <a:pt x="21" y="50"/>
                  </a:lnTo>
                  <a:lnTo>
                    <a:pt x="15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8" name="Freeform 350"/>
            <p:cNvSpPr>
              <a:spLocks/>
            </p:cNvSpPr>
            <p:nvPr/>
          </p:nvSpPr>
          <p:spPr bwMode="auto">
            <a:xfrm>
              <a:off x="2422" y="2172"/>
              <a:ext cx="36" cy="51"/>
            </a:xfrm>
            <a:custGeom>
              <a:avLst/>
              <a:gdLst>
                <a:gd name="T0" fmla="*/ 0 w 36"/>
                <a:gd name="T1" fmla="*/ 50 h 51"/>
                <a:gd name="T2" fmla="*/ 0 w 36"/>
                <a:gd name="T3" fmla="*/ 0 h 51"/>
                <a:gd name="T4" fmla="*/ 34 w 36"/>
                <a:gd name="T5" fmla="*/ 0 h 51"/>
                <a:gd name="T6" fmla="*/ 34 w 36"/>
                <a:gd name="T7" fmla="*/ 5 h 51"/>
                <a:gd name="T8" fmla="*/ 7 w 36"/>
                <a:gd name="T9" fmla="*/ 5 h 51"/>
                <a:gd name="T10" fmla="*/ 7 w 36"/>
                <a:gd name="T11" fmla="*/ 21 h 51"/>
                <a:gd name="T12" fmla="*/ 32 w 36"/>
                <a:gd name="T13" fmla="*/ 21 h 51"/>
                <a:gd name="T14" fmla="*/ 32 w 36"/>
                <a:gd name="T15" fmla="*/ 26 h 51"/>
                <a:gd name="T16" fmla="*/ 7 w 36"/>
                <a:gd name="T17" fmla="*/ 26 h 51"/>
                <a:gd name="T18" fmla="*/ 7 w 36"/>
                <a:gd name="T19" fmla="*/ 44 h 51"/>
                <a:gd name="T20" fmla="*/ 35 w 36"/>
                <a:gd name="T21" fmla="*/ 44 h 51"/>
                <a:gd name="T22" fmla="*/ 35 w 36"/>
                <a:gd name="T23" fmla="*/ 50 h 51"/>
                <a:gd name="T24" fmla="*/ 0 w 36"/>
                <a:gd name="T2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1">
                  <a:moveTo>
                    <a:pt x="0" y="50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34" y="5"/>
                  </a:lnTo>
                  <a:lnTo>
                    <a:pt x="7" y="5"/>
                  </a:lnTo>
                  <a:lnTo>
                    <a:pt x="7" y="21"/>
                  </a:lnTo>
                  <a:lnTo>
                    <a:pt x="32" y="21"/>
                  </a:lnTo>
                  <a:lnTo>
                    <a:pt x="32" y="26"/>
                  </a:lnTo>
                  <a:lnTo>
                    <a:pt x="7" y="26"/>
                  </a:lnTo>
                  <a:lnTo>
                    <a:pt x="7" y="44"/>
                  </a:lnTo>
                  <a:lnTo>
                    <a:pt x="35" y="44"/>
                  </a:lnTo>
                  <a:lnTo>
                    <a:pt x="35" y="50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59" name="Freeform 351"/>
            <p:cNvSpPr>
              <a:spLocks/>
            </p:cNvSpPr>
            <p:nvPr/>
          </p:nvSpPr>
          <p:spPr bwMode="auto">
            <a:xfrm>
              <a:off x="2475" y="2172"/>
              <a:ext cx="41" cy="51"/>
            </a:xfrm>
            <a:custGeom>
              <a:avLst/>
              <a:gdLst>
                <a:gd name="T0" fmla="*/ 0 w 41"/>
                <a:gd name="T1" fmla="*/ 0 h 51"/>
                <a:gd name="T2" fmla="*/ 24 w 41"/>
                <a:gd name="T3" fmla="*/ 0 h 51"/>
                <a:gd name="T4" fmla="*/ 28 w 41"/>
                <a:gd name="T5" fmla="*/ 0 h 51"/>
                <a:gd name="T6" fmla="*/ 31 w 41"/>
                <a:gd name="T7" fmla="*/ 2 h 51"/>
                <a:gd name="T8" fmla="*/ 34 w 41"/>
                <a:gd name="T9" fmla="*/ 5 h 51"/>
                <a:gd name="T10" fmla="*/ 36 w 41"/>
                <a:gd name="T11" fmla="*/ 7 h 51"/>
                <a:gd name="T12" fmla="*/ 37 w 41"/>
                <a:gd name="T13" fmla="*/ 12 h 51"/>
                <a:gd name="T14" fmla="*/ 37 w 41"/>
                <a:gd name="T15" fmla="*/ 16 h 51"/>
                <a:gd name="T16" fmla="*/ 35 w 41"/>
                <a:gd name="T17" fmla="*/ 21 h 51"/>
                <a:gd name="T18" fmla="*/ 32 w 41"/>
                <a:gd name="T19" fmla="*/ 25 h 51"/>
                <a:gd name="T20" fmla="*/ 27 w 41"/>
                <a:gd name="T21" fmla="*/ 26 h 51"/>
                <a:gd name="T22" fmla="*/ 25 w 41"/>
                <a:gd name="T23" fmla="*/ 27 h 51"/>
                <a:gd name="T24" fmla="*/ 28 w 41"/>
                <a:gd name="T25" fmla="*/ 28 h 51"/>
                <a:gd name="T26" fmla="*/ 29 w 41"/>
                <a:gd name="T27" fmla="*/ 31 h 51"/>
                <a:gd name="T28" fmla="*/ 32 w 41"/>
                <a:gd name="T29" fmla="*/ 35 h 51"/>
                <a:gd name="T30" fmla="*/ 40 w 41"/>
                <a:gd name="T31" fmla="*/ 50 h 51"/>
                <a:gd name="T32" fmla="*/ 28 w 41"/>
                <a:gd name="T33" fmla="*/ 39 h 51"/>
                <a:gd name="T34" fmla="*/ 25 w 41"/>
                <a:gd name="T35" fmla="*/ 35 h 51"/>
                <a:gd name="T36" fmla="*/ 23 w 41"/>
                <a:gd name="T37" fmla="*/ 33 h 51"/>
                <a:gd name="T38" fmla="*/ 21 w 41"/>
                <a:gd name="T39" fmla="*/ 30 h 51"/>
                <a:gd name="T40" fmla="*/ 19 w 41"/>
                <a:gd name="T41" fmla="*/ 28 h 51"/>
                <a:gd name="T42" fmla="*/ 17 w 41"/>
                <a:gd name="T43" fmla="*/ 27 h 51"/>
                <a:gd name="T44" fmla="*/ 15 w 41"/>
                <a:gd name="T45" fmla="*/ 27 h 51"/>
                <a:gd name="T46" fmla="*/ 13 w 41"/>
                <a:gd name="T47" fmla="*/ 27 h 51"/>
                <a:gd name="T48" fmla="*/ 7 w 41"/>
                <a:gd name="T49" fmla="*/ 50 h 51"/>
                <a:gd name="T50" fmla="*/ 7 w 41"/>
                <a:gd name="T51" fmla="*/ 22 h 51"/>
                <a:gd name="T52" fmla="*/ 22 w 41"/>
                <a:gd name="T53" fmla="*/ 22 h 51"/>
                <a:gd name="T54" fmla="*/ 25 w 41"/>
                <a:gd name="T55" fmla="*/ 21 h 51"/>
                <a:gd name="T56" fmla="*/ 27 w 41"/>
                <a:gd name="T57" fmla="*/ 21 h 51"/>
                <a:gd name="T58" fmla="*/ 29 w 41"/>
                <a:gd name="T59" fmla="*/ 19 h 51"/>
                <a:gd name="T60" fmla="*/ 30 w 41"/>
                <a:gd name="T61" fmla="*/ 17 h 51"/>
                <a:gd name="T62" fmla="*/ 31 w 41"/>
                <a:gd name="T63" fmla="*/ 15 h 51"/>
                <a:gd name="T64" fmla="*/ 31 w 41"/>
                <a:gd name="T65" fmla="*/ 12 h 51"/>
                <a:gd name="T66" fmla="*/ 29 w 41"/>
                <a:gd name="T67" fmla="*/ 9 h 51"/>
                <a:gd name="T68" fmla="*/ 27 w 41"/>
                <a:gd name="T69" fmla="*/ 7 h 51"/>
                <a:gd name="T70" fmla="*/ 23 w 41"/>
                <a:gd name="T71" fmla="*/ 5 h 51"/>
                <a:gd name="T72" fmla="*/ 7 w 41"/>
                <a:gd name="T73" fmla="*/ 5 h 51"/>
                <a:gd name="T74" fmla="*/ 0 w 41"/>
                <a:gd name="T7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" h="51">
                  <a:moveTo>
                    <a:pt x="0" y="5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lnTo>
                    <a:pt x="35" y="6"/>
                  </a:lnTo>
                  <a:lnTo>
                    <a:pt x="36" y="7"/>
                  </a:lnTo>
                  <a:lnTo>
                    <a:pt x="36" y="10"/>
                  </a:lnTo>
                  <a:lnTo>
                    <a:pt x="37" y="12"/>
                  </a:lnTo>
                  <a:lnTo>
                    <a:pt x="37" y="14"/>
                  </a:lnTo>
                  <a:lnTo>
                    <a:pt x="37" y="16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4" y="23"/>
                  </a:lnTo>
                  <a:lnTo>
                    <a:pt x="32" y="25"/>
                  </a:lnTo>
                  <a:lnTo>
                    <a:pt x="30" y="25"/>
                  </a:lnTo>
                  <a:lnTo>
                    <a:pt x="27" y="26"/>
                  </a:lnTo>
                  <a:lnTo>
                    <a:pt x="24" y="26"/>
                  </a:lnTo>
                  <a:lnTo>
                    <a:pt x="25" y="27"/>
                  </a:lnTo>
                  <a:lnTo>
                    <a:pt x="27" y="28"/>
                  </a:lnTo>
                  <a:lnTo>
                    <a:pt x="28" y="28"/>
                  </a:lnTo>
                  <a:lnTo>
                    <a:pt x="28" y="29"/>
                  </a:lnTo>
                  <a:lnTo>
                    <a:pt x="29" y="31"/>
                  </a:lnTo>
                  <a:lnTo>
                    <a:pt x="31" y="33"/>
                  </a:lnTo>
                  <a:lnTo>
                    <a:pt x="32" y="35"/>
                  </a:lnTo>
                  <a:lnTo>
                    <a:pt x="33" y="36"/>
                  </a:lnTo>
                  <a:lnTo>
                    <a:pt x="40" y="50"/>
                  </a:lnTo>
                  <a:lnTo>
                    <a:pt x="33" y="50"/>
                  </a:lnTo>
                  <a:lnTo>
                    <a:pt x="28" y="39"/>
                  </a:lnTo>
                  <a:lnTo>
                    <a:pt x="26" y="37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3" y="33"/>
                  </a:lnTo>
                  <a:lnTo>
                    <a:pt x="22" y="32"/>
                  </a:lnTo>
                  <a:lnTo>
                    <a:pt x="21" y="30"/>
                  </a:lnTo>
                  <a:lnTo>
                    <a:pt x="19" y="29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7" y="27"/>
                  </a:lnTo>
                  <a:lnTo>
                    <a:pt x="16" y="27"/>
                  </a:lnTo>
                  <a:lnTo>
                    <a:pt x="15" y="27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7" y="22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5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8" y="20"/>
                  </a:lnTo>
                  <a:lnTo>
                    <a:pt x="29" y="19"/>
                  </a:lnTo>
                  <a:lnTo>
                    <a:pt x="29" y="18"/>
                  </a:lnTo>
                  <a:lnTo>
                    <a:pt x="30" y="17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4"/>
                  </a:lnTo>
                  <a:lnTo>
                    <a:pt x="31" y="12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7"/>
                  </a:lnTo>
                  <a:lnTo>
                    <a:pt x="25" y="6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0" name="Freeform 352"/>
            <p:cNvSpPr>
              <a:spLocks/>
            </p:cNvSpPr>
            <p:nvPr/>
          </p:nvSpPr>
          <p:spPr bwMode="auto">
            <a:xfrm>
              <a:off x="5752" y="2399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24 w 52"/>
                <a:gd name="T5" fmla="*/ 0 h 74"/>
                <a:gd name="T6" fmla="*/ 28 w 52"/>
                <a:gd name="T7" fmla="*/ 0 h 74"/>
                <a:gd name="T8" fmla="*/ 31 w 52"/>
                <a:gd name="T9" fmla="*/ 0 h 74"/>
                <a:gd name="T10" fmla="*/ 33 w 52"/>
                <a:gd name="T11" fmla="*/ 1 h 74"/>
                <a:gd name="T12" fmla="*/ 35 w 52"/>
                <a:gd name="T13" fmla="*/ 2 h 74"/>
                <a:gd name="T14" fmla="*/ 37 w 52"/>
                <a:gd name="T15" fmla="*/ 2 h 74"/>
                <a:gd name="T16" fmla="*/ 40 w 52"/>
                <a:gd name="T17" fmla="*/ 3 h 74"/>
                <a:gd name="T18" fmla="*/ 41 w 52"/>
                <a:gd name="T19" fmla="*/ 3 h 74"/>
                <a:gd name="T20" fmla="*/ 43 w 52"/>
                <a:gd name="T21" fmla="*/ 4 h 74"/>
                <a:gd name="T22" fmla="*/ 45 w 52"/>
                <a:gd name="T23" fmla="*/ 6 h 74"/>
                <a:gd name="T24" fmla="*/ 47 w 52"/>
                <a:gd name="T25" fmla="*/ 7 h 74"/>
                <a:gd name="T26" fmla="*/ 48 w 52"/>
                <a:gd name="T27" fmla="*/ 9 h 74"/>
                <a:gd name="T28" fmla="*/ 48 w 52"/>
                <a:gd name="T29" fmla="*/ 12 h 74"/>
                <a:gd name="T30" fmla="*/ 50 w 52"/>
                <a:gd name="T31" fmla="*/ 14 h 74"/>
                <a:gd name="T32" fmla="*/ 51 w 52"/>
                <a:gd name="T33" fmla="*/ 16 h 74"/>
                <a:gd name="T34" fmla="*/ 51 w 52"/>
                <a:gd name="T35" fmla="*/ 19 h 74"/>
                <a:gd name="T36" fmla="*/ 51 w 52"/>
                <a:gd name="T37" fmla="*/ 22 h 74"/>
                <a:gd name="T38" fmla="*/ 51 w 52"/>
                <a:gd name="T39" fmla="*/ 26 h 74"/>
                <a:gd name="T40" fmla="*/ 50 w 52"/>
                <a:gd name="T41" fmla="*/ 30 h 74"/>
                <a:gd name="T42" fmla="*/ 48 w 52"/>
                <a:gd name="T43" fmla="*/ 34 h 74"/>
                <a:gd name="T44" fmla="*/ 46 w 52"/>
                <a:gd name="T45" fmla="*/ 37 h 74"/>
                <a:gd name="T46" fmla="*/ 44 w 52"/>
                <a:gd name="T47" fmla="*/ 38 h 74"/>
                <a:gd name="T48" fmla="*/ 43 w 52"/>
                <a:gd name="T49" fmla="*/ 40 h 74"/>
                <a:gd name="T50" fmla="*/ 40 w 52"/>
                <a:gd name="T51" fmla="*/ 41 h 74"/>
                <a:gd name="T52" fmla="*/ 37 w 52"/>
                <a:gd name="T53" fmla="*/ 41 h 74"/>
                <a:gd name="T54" fmla="*/ 35 w 52"/>
                <a:gd name="T55" fmla="*/ 42 h 74"/>
                <a:gd name="T56" fmla="*/ 32 w 52"/>
                <a:gd name="T57" fmla="*/ 42 h 74"/>
                <a:gd name="T58" fmla="*/ 28 w 52"/>
                <a:gd name="T59" fmla="*/ 43 h 74"/>
                <a:gd name="T60" fmla="*/ 26 w 52"/>
                <a:gd name="T61" fmla="*/ 43 h 74"/>
                <a:gd name="T62" fmla="*/ 8 w 52"/>
                <a:gd name="T63" fmla="*/ 43 h 74"/>
                <a:gd name="T64" fmla="*/ 8 w 52"/>
                <a:gd name="T65" fmla="*/ 73 h 74"/>
                <a:gd name="T66" fmla="*/ 0 w 52"/>
                <a:gd name="T67" fmla="*/ 73 h 74"/>
                <a:gd name="T68" fmla="*/ 8 w 52"/>
                <a:gd name="T69" fmla="*/ 35 h 74"/>
                <a:gd name="T70" fmla="*/ 26 w 52"/>
                <a:gd name="T71" fmla="*/ 35 h 74"/>
                <a:gd name="T72" fmla="*/ 30 w 52"/>
                <a:gd name="T73" fmla="*/ 35 h 74"/>
                <a:gd name="T74" fmla="*/ 33 w 52"/>
                <a:gd name="T75" fmla="*/ 35 h 74"/>
                <a:gd name="T76" fmla="*/ 35 w 52"/>
                <a:gd name="T77" fmla="*/ 34 h 74"/>
                <a:gd name="T78" fmla="*/ 37 w 52"/>
                <a:gd name="T79" fmla="*/ 32 h 74"/>
                <a:gd name="T80" fmla="*/ 40 w 52"/>
                <a:gd name="T81" fmla="*/ 30 h 74"/>
                <a:gd name="T82" fmla="*/ 41 w 52"/>
                <a:gd name="T83" fmla="*/ 27 h 74"/>
                <a:gd name="T84" fmla="*/ 42 w 52"/>
                <a:gd name="T85" fmla="*/ 24 h 74"/>
                <a:gd name="T86" fmla="*/ 42 w 52"/>
                <a:gd name="T87" fmla="*/ 22 h 74"/>
                <a:gd name="T88" fmla="*/ 42 w 52"/>
                <a:gd name="T89" fmla="*/ 20 h 74"/>
                <a:gd name="T90" fmla="*/ 41 w 52"/>
                <a:gd name="T91" fmla="*/ 18 h 74"/>
                <a:gd name="T92" fmla="*/ 41 w 52"/>
                <a:gd name="T93" fmla="*/ 16 h 74"/>
                <a:gd name="T94" fmla="*/ 40 w 52"/>
                <a:gd name="T95" fmla="*/ 14 h 74"/>
                <a:gd name="T96" fmla="*/ 39 w 52"/>
                <a:gd name="T97" fmla="*/ 13 h 74"/>
                <a:gd name="T98" fmla="*/ 36 w 52"/>
                <a:gd name="T99" fmla="*/ 11 h 74"/>
                <a:gd name="T100" fmla="*/ 35 w 52"/>
                <a:gd name="T101" fmla="*/ 10 h 74"/>
                <a:gd name="T102" fmla="*/ 34 w 52"/>
                <a:gd name="T103" fmla="*/ 10 h 74"/>
                <a:gd name="T104" fmla="*/ 32 w 52"/>
                <a:gd name="T105" fmla="*/ 9 h 74"/>
                <a:gd name="T106" fmla="*/ 31 w 52"/>
                <a:gd name="T107" fmla="*/ 9 h 74"/>
                <a:gd name="T108" fmla="*/ 28 w 52"/>
                <a:gd name="T109" fmla="*/ 9 h 74"/>
                <a:gd name="T110" fmla="*/ 26 w 52"/>
                <a:gd name="T111" fmla="*/ 9 h 74"/>
                <a:gd name="T112" fmla="*/ 8 w 52"/>
                <a:gd name="T113" fmla="*/ 9 h 74"/>
                <a:gd name="T114" fmla="*/ 8 w 52"/>
                <a:gd name="T115" fmla="*/ 35 h 74"/>
                <a:gd name="T116" fmla="*/ 0 w 52"/>
                <a:gd name="T1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8" y="12"/>
                  </a:lnTo>
                  <a:lnTo>
                    <a:pt x="50" y="14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2"/>
                  </a:lnTo>
                  <a:lnTo>
                    <a:pt x="51" y="26"/>
                  </a:lnTo>
                  <a:lnTo>
                    <a:pt x="50" y="30"/>
                  </a:lnTo>
                  <a:lnTo>
                    <a:pt x="48" y="34"/>
                  </a:lnTo>
                  <a:lnTo>
                    <a:pt x="46" y="37"/>
                  </a:lnTo>
                  <a:lnTo>
                    <a:pt x="44" y="38"/>
                  </a:lnTo>
                  <a:lnTo>
                    <a:pt x="43" y="40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5" y="42"/>
                  </a:lnTo>
                  <a:lnTo>
                    <a:pt x="32" y="42"/>
                  </a:lnTo>
                  <a:lnTo>
                    <a:pt x="28" y="43"/>
                  </a:lnTo>
                  <a:lnTo>
                    <a:pt x="26" y="43"/>
                  </a:lnTo>
                  <a:lnTo>
                    <a:pt x="8" y="43"/>
                  </a:lnTo>
                  <a:lnTo>
                    <a:pt x="8" y="73"/>
                  </a:lnTo>
                  <a:lnTo>
                    <a:pt x="0" y="73"/>
                  </a:lnTo>
                  <a:lnTo>
                    <a:pt x="8" y="35"/>
                  </a:lnTo>
                  <a:lnTo>
                    <a:pt x="26" y="35"/>
                  </a:lnTo>
                  <a:lnTo>
                    <a:pt x="30" y="35"/>
                  </a:lnTo>
                  <a:lnTo>
                    <a:pt x="33" y="35"/>
                  </a:lnTo>
                  <a:lnTo>
                    <a:pt x="35" y="34"/>
                  </a:lnTo>
                  <a:lnTo>
                    <a:pt x="37" y="32"/>
                  </a:lnTo>
                  <a:lnTo>
                    <a:pt x="40" y="30"/>
                  </a:lnTo>
                  <a:lnTo>
                    <a:pt x="41" y="27"/>
                  </a:lnTo>
                  <a:lnTo>
                    <a:pt x="42" y="24"/>
                  </a:lnTo>
                  <a:lnTo>
                    <a:pt x="42" y="22"/>
                  </a:lnTo>
                  <a:lnTo>
                    <a:pt x="42" y="20"/>
                  </a:lnTo>
                  <a:lnTo>
                    <a:pt x="41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6" y="9"/>
                  </a:lnTo>
                  <a:lnTo>
                    <a:pt x="8" y="9"/>
                  </a:lnTo>
                  <a:lnTo>
                    <a:pt x="8" y="3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1" name="Freeform 353"/>
            <p:cNvSpPr>
              <a:spLocks/>
            </p:cNvSpPr>
            <p:nvPr/>
          </p:nvSpPr>
          <p:spPr bwMode="auto">
            <a:xfrm>
              <a:off x="5810" y="2399"/>
              <a:ext cx="67" cy="74"/>
            </a:xfrm>
            <a:custGeom>
              <a:avLst/>
              <a:gdLst>
                <a:gd name="T0" fmla="*/ 0 w 67"/>
                <a:gd name="T1" fmla="*/ 73 h 74"/>
                <a:gd name="T2" fmla="*/ 26 w 67"/>
                <a:gd name="T3" fmla="*/ 0 h 74"/>
                <a:gd name="T4" fmla="*/ 37 w 67"/>
                <a:gd name="T5" fmla="*/ 0 h 74"/>
                <a:gd name="T6" fmla="*/ 66 w 67"/>
                <a:gd name="T7" fmla="*/ 73 h 74"/>
                <a:gd name="T8" fmla="*/ 55 w 67"/>
                <a:gd name="T9" fmla="*/ 73 h 74"/>
                <a:gd name="T10" fmla="*/ 47 w 67"/>
                <a:gd name="T11" fmla="*/ 51 h 74"/>
                <a:gd name="T12" fmla="*/ 17 w 67"/>
                <a:gd name="T13" fmla="*/ 51 h 74"/>
                <a:gd name="T14" fmla="*/ 10 w 67"/>
                <a:gd name="T15" fmla="*/ 73 h 74"/>
                <a:gd name="T16" fmla="*/ 0 w 67"/>
                <a:gd name="T17" fmla="*/ 73 h 74"/>
                <a:gd name="T18" fmla="*/ 21 w 67"/>
                <a:gd name="T19" fmla="*/ 42 h 74"/>
                <a:gd name="T20" fmla="*/ 43 w 67"/>
                <a:gd name="T21" fmla="*/ 42 h 74"/>
                <a:gd name="T22" fmla="*/ 37 w 67"/>
                <a:gd name="T23" fmla="*/ 23 h 74"/>
                <a:gd name="T24" fmla="*/ 35 w 67"/>
                <a:gd name="T25" fmla="*/ 20 h 74"/>
                <a:gd name="T26" fmla="*/ 34 w 67"/>
                <a:gd name="T27" fmla="*/ 15 h 74"/>
                <a:gd name="T28" fmla="*/ 32 w 67"/>
                <a:gd name="T29" fmla="*/ 11 h 74"/>
                <a:gd name="T30" fmla="*/ 31 w 67"/>
                <a:gd name="T31" fmla="*/ 8 h 74"/>
                <a:gd name="T32" fmla="*/ 30 w 67"/>
                <a:gd name="T33" fmla="*/ 11 h 74"/>
                <a:gd name="T34" fmla="*/ 29 w 67"/>
                <a:gd name="T35" fmla="*/ 16 h 74"/>
                <a:gd name="T36" fmla="*/ 28 w 67"/>
                <a:gd name="T37" fmla="*/ 20 h 74"/>
                <a:gd name="T38" fmla="*/ 27 w 67"/>
                <a:gd name="T39" fmla="*/ 22 h 74"/>
                <a:gd name="T40" fmla="*/ 21 w 67"/>
                <a:gd name="T41" fmla="*/ 42 h 74"/>
                <a:gd name="T42" fmla="*/ 0 w 67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4">
                  <a:moveTo>
                    <a:pt x="0" y="73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6" y="73"/>
                  </a:lnTo>
                  <a:lnTo>
                    <a:pt x="55" y="73"/>
                  </a:lnTo>
                  <a:lnTo>
                    <a:pt x="47" y="51"/>
                  </a:lnTo>
                  <a:lnTo>
                    <a:pt x="17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3" y="42"/>
                  </a:lnTo>
                  <a:lnTo>
                    <a:pt x="37" y="23"/>
                  </a:lnTo>
                  <a:lnTo>
                    <a:pt x="35" y="20"/>
                  </a:lnTo>
                  <a:lnTo>
                    <a:pt x="34" y="15"/>
                  </a:lnTo>
                  <a:lnTo>
                    <a:pt x="32" y="11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7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2" name="Freeform 354"/>
            <p:cNvSpPr>
              <a:spLocks/>
            </p:cNvSpPr>
            <p:nvPr/>
          </p:nvSpPr>
          <p:spPr bwMode="auto">
            <a:xfrm>
              <a:off x="5892" y="2399"/>
              <a:ext cx="64" cy="74"/>
            </a:xfrm>
            <a:custGeom>
              <a:avLst/>
              <a:gdLst>
                <a:gd name="T0" fmla="*/ 0 w 64"/>
                <a:gd name="T1" fmla="*/ 0 h 74"/>
                <a:gd name="T2" fmla="*/ 36 w 64"/>
                <a:gd name="T3" fmla="*/ 0 h 74"/>
                <a:gd name="T4" fmla="*/ 43 w 64"/>
                <a:gd name="T5" fmla="*/ 2 h 74"/>
                <a:gd name="T6" fmla="*/ 48 w 64"/>
                <a:gd name="T7" fmla="*/ 3 h 74"/>
                <a:gd name="T8" fmla="*/ 52 w 64"/>
                <a:gd name="T9" fmla="*/ 7 h 74"/>
                <a:gd name="T10" fmla="*/ 55 w 64"/>
                <a:gd name="T11" fmla="*/ 12 h 74"/>
                <a:gd name="T12" fmla="*/ 58 w 64"/>
                <a:gd name="T13" fmla="*/ 17 h 74"/>
                <a:gd name="T14" fmla="*/ 58 w 64"/>
                <a:gd name="T15" fmla="*/ 23 h 74"/>
                <a:gd name="T16" fmla="*/ 54 w 64"/>
                <a:gd name="T17" fmla="*/ 30 h 74"/>
                <a:gd name="T18" fmla="*/ 50 w 64"/>
                <a:gd name="T19" fmla="*/ 36 h 74"/>
                <a:gd name="T20" fmla="*/ 42 w 64"/>
                <a:gd name="T21" fmla="*/ 38 h 74"/>
                <a:gd name="T22" fmla="*/ 39 w 64"/>
                <a:gd name="T23" fmla="*/ 40 h 74"/>
                <a:gd name="T24" fmla="*/ 41 w 64"/>
                <a:gd name="T25" fmla="*/ 43 h 74"/>
                <a:gd name="T26" fmla="*/ 45 w 64"/>
                <a:gd name="T27" fmla="*/ 46 h 74"/>
                <a:gd name="T28" fmla="*/ 48 w 64"/>
                <a:gd name="T29" fmla="*/ 51 h 74"/>
                <a:gd name="T30" fmla="*/ 63 w 64"/>
                <a:gd name="T31" fmla="*/ 73 h 74"/>
                <a:gd name="T32" fmla="*/ 41 w 64"/>
                <a:gd name="T33" fmla="*/ 58 h 74"/>
                <a:gd name="T34" fmla="*/ 38 w 64"/>
                <a:gd name="T35" fmla="*/ 52 h 74"/>
                <a:gd name="T36" fmla="*/ 35 w 64"/>
                <a:gd name="T37" fmla="*/ 49 h 74"/>
                <a:gd name="T38" fmla="*/ 32 w 64"/>
                <a:gd name="T39" fmla="*/ 45 h 74"/>
                <a:gd name="T40" fmla="*/ 29 w 64"/>
                <a:gd name="T41" fmla="*/ 43 h 74"/>
                <a:gd name="T42" fmla="*/ 27 w 64"/>
                <a:gd name="T43" fmla="*/ 42 h 74"/>
                <a:gd name="T44" fmla="*/ 25 w 64"/>
                <a:gd name="T45" fmla="*/ 41 h 74"/>
                <a:gd name="T46" fmla="*/ 22 w 64"/>
                <a:gd name="T47" fmla="*/ 41 h 74"/>
                <a:gd name="T48" fmla="*/ 10 w 64"/>
                <a:gd name="T49" fmla="*/ 41 h 74"/>
                <a:gd name="T50" fmla="*/ 0 w 64"/>
                <a:gd name="T51" fmla="*/ 73 h 74"/>
                <a:gd name="T52" fmla="*/ 29 w 64"/>
                <a:gd name="T53" fmla="*/ 32 h 74"/>
                <a:gd name="T54" fmla="*/ 36 w 64"/>
                <a:gd name="T55" fmla="*/ 32 h 74"/>
                <a:gd name="T56" fmla="*/ 39 w 64"/>
                <a:gd name="T57" fmla="*/ 31 h 74"/>
                <a:gd name="T58" fmla="*/ 42 w 64"/>
                <a:gd name="T59" fmla="*/ 30 h 74"/>
                <a:gd name="T60" fmla="*/ 46 w 64"/>
                <a:gd name="T61" fmla="*/ 27 h 74"/>
                <a:gd name="T62" fmla="*/ 47 w 64"/>
                <a:gd name="T63" fmla="*/ 23 h 74"/>
                <a:gd name="T64" fmla="*/ 48 w 64"/>
                <a:gd name="T65" fmla="*/ 21 h 74"/>
                <a:gd name="T66" fmla="*/ 47 w 64"/>
                <a:gd name="T67" fmla="*/ 16 h 74"/>
                <a:gd name="T68" fmla="*/ 43 w 64"/>
                <a:gd name="T69" fmla="*/ 12 h 74"/>
                <a:gd name="T70" fmla="*/ 39 w 64"/>
                <a:gd name="T71" fmla="*/ 10 h 74"/>
                <a:gd name="T72" fmla="*/ 32 w 64"/>
                <a:gd name="T73" fmla="*/ 9 h 74"/>
                <a:gd name="T74" fmla="*/ 10 w 64"/>
                <a:gd name="T75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74">
                  <a:moveTo>
                    <a:pt x="0" y="73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6"/>
                  </a:lnTo>
                  <a:lnTo>
                    <a:pt x="52" y="7"/>
                  </a:lnTo>
                  <a:lnTo>
                    <a:pt x="54" y="9"/>
                  </a:lnTo>
                  <a:lnTo>
                    <a:pt x="55" y="12"/>
                  </a:lnTo>
                  <a:lnTo>
                    <a:pt x="56" y="14"/>
                  </a:lnTo>
                  <a:lnTo>
                    <a:pt x="58" y="17"/>
                  </a:lnTo>
                  <a:lnTo>
                    <a:pt x="58" y="21"/>
                  </a:lnTo>
                  <a:lnTo>
                    <a:pt x="58" y="23"/>
                  </a:lnTo>
                  <a:lnTo>
                    <a:pt x="56" y="27"/>
                  </a:lnTo>
                  <a:lnTo>
                    <a:pt x="54" y="30"/>
                  </a:lnTo>
                  <a:lnTo>
                    <a:pt x="52" y="33"/>
                  </a:lnTo>
                  <a:lnTo>
                    <a:pt x="50" y="36"/>
                  </a:lnTo>
                  <a:lnTo>
                    <a:pt x="47" y="37"/>
                  </a:lnTo>
                  <a:lnTo>
                    <a:pt x="42" y="38"/>
                  </a:lnTo>
                  <a:lnTo>
                    <a:pt x="37" y="39"/>
                  </a:lnTo>
                  <a:lnTo>
                    <a:pt x="39" y="40"/>
                  </a:lnTo>
                  <a:lnTo>
                    <a:pt x="40" y="42"/>
                  </a:lnTo>
                  <a:lnTo>
                    <a:pt x="41" y="43"/>
                  </a:lnTo>
                  <a:lnTo>
                    <a:pt x="42" y="44"/>
                  </a:lnTo>
                  <a:lnTo>
                    <a:pt x="45" y="46"/>
                  </a:lnTo>
                  <a:lnTo>
                    <a:pt x="47" y="48"/>
                  </a:lnTo>
                  <a:lnTo>
                    <a:pt x="48" y="51"/>
                  </a:lnTo>
                  <a:lnTo>
                    <a:pt x="50" y="53"/>
                  </a:lnTo>
                  <a:lnTo>
                    <a:pt x="63" y="73"/>
                  </a:lnTo>
                  <a:lnTo>
                    <a:pt x="51" y="73"/>
                  </a:lnTo>
                  <a:lnTo>
                    <a:pt x="41" y="58"/>
                  </a:lnTo>
                  <a:lnTo>
                    <a:pt x="39" y="55"/>
                  </a:lnTo>
                  <a:lnTo>
                    <a:pt x="38" y="52"/>
                  </a:lnTo>
                  <a:lnTo>
                    <a:pt x="36" y="50"/>
                  </a:lnTo>
                  <a:lnTo>
                    <a:pt x="35" y="49"/>
                  </a:lnTo>
                  <a:lnTo>
                    <a:pt x="34" y="47"/>
                  </a:lnTo>
                  <a:lnTo>
                    <a:pt x="32" y="45"/>
                  </a:lnTo>
                  <a:lnTo>
                    <a:pt x="30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23" y="41"/>
                  </a:lnTo>
                  <a:lnTo>
                    <a:pt x="22" y="41"/>
                  </a:lnTo>
                  <a:lnTo>
                    <a:pt x="21" y="41"/>
                  </a:lnTo>
                  <a:lnTo>
                    <a:pt x="10" y="4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10" y="32"/>
                  </a:lnTo>
                  <a:lnTo>
                    <a:pt x="29" y="32"/>
                  </a:lnTo>
                  <a:lnTo>
                    <a:pt x="33" y="32"/>
                  </a:lnTo>
                  <a:lnTo>
                    <a:pt x="36" y="32"/>
                  </a:lnTo>
                  <a:lnTo>
                    <a:pt x="38" y="31"/>
                  </a:lnTo>
                  <a:lnTo>
                    <a:pt x="39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5" y="28"/>
                  </a:lnTo>
                  <a:lnTo>
                    <a:pt x="46" y="27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8" y="22"/>
                  </a:lnTo>
                  <a:lnTo>
                    <a:pt x="48" y="21"/>
                  </a:lnTo>
                  <a:lnTo>
                    <a:pt x="48" y="18"/>
                  </a:lnTo>
                  <a:lnTo>
                    <a:pt x="47" y="16"/>
                  </a:lnTo>
                  <a:lnTo>
                    <a:pt x="46" y="14"/>
                  </a:lnTo>
                  <a:lnTo>
                    <a:pt x="43" y="12"/>
                  </a:lnTo>
                  <a:lnTo>
                    <a:pt x="41" y="10"/>
                  </a:lnTo>
                  <a:lnTo>
                    <a:pt x="39" y="10"/>
                  </a:lnTo>
                  <a:lnTo>
                    <a:pt x="35" y="9"/>
                  </a:lnTo>
                  <a:lnTo>
                    <a:pt x="32" y="9"/>
                  </a:lnTo>
                  <a:lnTo>
                    <a:pt x="10" y="9"/>
                  </a:lnTo>
                  <a:lnTo>
                    <a:pt x="10" y="3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3" name="Freeform 355"/>
            <p:cNvSpPr>
              <a:spLocks/>
            </p:cNvSpPr>
            <p:nvPr/>
          </p:nvSpPr>
          <p:spPr bwMode="auto">
            <a:xfrm>
              <a:off x="5965" y="2399"/>
              <a:ext cx="54" cy="74"/>
            </a:xfrm>
            <a:custGeom>
              <a:avLst/>
              <a:gdLst>
                <a:gd name="T0" fmla="*/ 22 w 54"/>
                <a:gd name="T1" fmla="*/ 73 h 74"/>
                <a:gd name="T2" fmla="*/ 22 w 54"/>
                <a:gd name="T3" fmla="*/ 9 h 74"/>
                <a:gd name="T4" fmla="*/ 0 w 54"/>
                <a:gd name="T5" fmla="*/ 9 h 74"/>
                <a:gd name="T6" fmla="*/ 0 w 54"/>
                <a:gd name="T7" fmla="*/ 0 h 74"/>
                <a:gd name="T8" fmla="*/ 53 w 54"/>
                <a:gd name="T9" fmla="*/ 0 h 74"/>
                <a:gd name="T10" fmla="*/ 53 w 54"/>
                <a:gd name="T11" fmla="*/ 9 h 74"/>
                <a:gd name="T12" fmla="*/ 30 w 54"/>
                <a:gd name="T13" fmla="*/ 9 h 74"/>
                <a:gd name="T14" fmla="*/ 30 w 54"/>
                <a:gd name="T15" fmla="*/ 73 h 74"/>
                <a:gd name="T16" fmla="*/ 22 w 54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9"/>
                  </a:lnTo>
                  <a:lnTo>
                    <a:pt x="30" y="9"/>
                  </a:lnTo>
                  <a:lnTo>
                    <a:pt x="30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4" name="Freeform 356"/>
            <p:cNvSpPr>
              <a:spLocks/>
            </p:cNvSpPr>
            <p:nvPr/>
          </p:nvSpPr>
          <p:spPr bwMode="auto">
            <a:xfrm>
              <a:off x="6040" y="2399"/>
              <a:ext cx="3" cy="74"/>
            </a:xfrm>
            <a:custGeom>
              <a:avLst/>
              <a:gdLst>
                <a:gd name="T0" fmla="*/ 0 w 3"/>
                <a:gd name="T1" fmla="*/ 73 h 74"/>
                <a:gd name="T2" fmla="*/ 0 w 3"/>
                <a:gd name="T3" fmla="*/ 0 h 74"/>
                <a:gd name="T4" fmla="*/ 2 w 3"/>
                <a:gd name="T5" fmla="*/ 0 h 74"/>
                <a:gd name="T6" fmla="*/ 2 w 3"/>
                <a:gd name="T7" fmla="*/ 73 h 74"/>
                <a:gd name="T8" fmla="*/ 0 w 3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4">
                  <a:moveTo>
                    <a:pt x="0" y="7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5" name="Freeform 357"/>
            <p:cNvSpPr>
              <a:spLocks/>
            </p:cNvSpPr>
            <p:nvPr/>
          </p:nvSpPr>
          <p:spPr bwMode="auto">
            <a:xfrm>
              <a:off x="6063" y="2399"/>
              <a:ext cx="55" cy="74"/>
            </a:xfrm>
            <a:custGeom>
              <a:avLst/>
              <a:gdLst>
                <a:gd name="T0" fmla="*/ 22 w 55"/>
                <a:gd name="T1" fmla="*/ 73 h 74"/>
                <a:gd name="T2" fmla="*/ 22 w 55"/>
                <a:gd name="T3" fmla="*/ 9 h 74"/>
                <a:gd name="T4" fmla="*/ 0 w 55"/>
                <a:gd name="T5" fmla="*/ 9 h 74"/>
                <a:gd name="T6" fmla="*/ 0 w 55"/>
                <a:gd name="T7" fmla="*/ 0 h 74"/>
                <a:gd name="T8" fmla="*/ 54 w 55"/>
                <a:gd name="T9" fmla="*/ 0 h 74"/>
                <a:gd name="T10" fmla="*/ 54 w 55"/>
                <a:gd name="T11" fmla="*/ 9 h 74"/>
                <a:gd name="T12" fmla="*/ 31 w 55"/>
                <a:gd name="T13" fmla="*/ 9 h 74"/>
                <a:gd name="T14" fmla="*/ 31 w 55"/>
                <a:gd name="T15" fmla="*/ 73 h 74"/>
                <a:gd name="T16" fmla="*/ 22 w 55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6" name="Freeform 358"/>
            <p:cNvSpPr>
              <a:spLocks/>
            </p:cNvSpPr>
            <p:nvPr/>
          </p:nvSpPr>
          <p:spPr bwMode="auto">
            <a:xfrm>
              <a:off x="6137" y="2399"/>
              <a:ext cx="4" cy="74"/>
            </a:xfrm>
            <a:custGeom>
              <a:avLst/>
              <a:gdLst>
                <a:gd name="T0" fmla="*/ 0 w 4"/>
                <a:gd name="T1" fmla="*/ 73 h 74"/>
                <a:gd name="T2" fmla="*/ 0 w 4"/>
                <a:gd name="T3" fmla="*/ 0 h 74"/>
                <a:gd name="T4" fmla="*/ 3 w 4"/>
                <a:gd name="T5" fmla="*/ 0 h 74"/>
                <a:gd name="T6" fmla="*/ 3 w 4"/>
                <a:gd name="T7" fmla="*/ 73 h 74"/>
                <a:gd name="T8" fmla="*/ 0 w 4"/>
                <a:gd name="T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4">
                  <a:moveTo>
                    <a:pt x="0" y="73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7" name="Freeform 359"/>
            <p:cNvSpPr>
              <a:spLocks/>
            </p:cNvSpPr>
            <p:nvPr/>
          </p:nvSpPr>
          <p:spPr bwMode="auto">
            <a:xfrm>
              <a:off x="6163" y="2398"/>
              <a:ext cx="70" cy="76"/>
            </a:xfrm>
            <a:custGeom>
              <a:avLst/>
              <a:gdLst>
                <a:gd name="T0" fmla="*/ 0 w 70"/>
                <a:gd name="T1" fmla="*/ 34 h 76"/>
                <a:gd name="T2" fmla="*/ 1 w 70"/>
                <a:gd name="T3" fmla="*/ 26 h 76"/>
                <a:gd name="T4" fmla="*/ 4 w 70"/>
                <a:gd name="T5" fmla="*/ 19 h 76"/>
                <a:gd name="T6" fmla="*/ 8 w 70"/>
                <a:gd name="T7" fmla="*/ 13 h 76"/>
                <a:gd name="T8" fmla="*/ 12 w 70"/>
                <a:gd name="T9" fmla="*/ 8 h 76"/>
                <a:gd name="T10" fmla="*/ 18 w 70"/>
                <a:gd name="T11" fmla="*/ 5 h 76"/>
                <a:gd name="T12" fmla="*/ 24 w 70"/>
                <a:gd name="T13" fmla="*/ 2 h 76"/>
                <a:gd name="T14" fmla="*/ 31 w 70"/>
                <a:gd name="T15" fmla="*/ 0 h 76"/>
                <a:gd name="T16" fmla="*/ 38 w 70"/>
                <a:gd name="T17" fmla="*/ 1 h 76"/>
                <a:gd name="T18" fmla="*/ 48 w 70"/>
                <a:gd name="T19" fmla="*/ 3 h 76"/>
                <a:gd name="T20" fmla="*/ 56 w 70"/>
                <a:gd name="T21" fmla="*/ 8 h 76"/>
                <a:gd name="T22" fmla="*/ 62 w 70"/>
                <a:gd name="T23" fmla="*/ 15 h 76"/>
                <a:gd name="T24" fmla="*/ 66 w 70"/>
                <a:gd name="T25" fmla="*/ 21 h 76"/>
                <a:gd name="T26" fmla="*/ 67 w 70"/>
                <a:gd name="T27" fmla="*/ 25 h 76"/>
                <a:gd name="T28" fmla="*/ 68 w 70"/>
                <a:gd name="T29" fmla="*/ 30 h 76"/>
                <a:gd name="T30" fmla="*/ 69 w 70"/>
                <a:gd name="T31" fmla="*/ 36 h 76"/>
                <a:gd name="T32" fmla="*/ 69 w 70"/>
                <a:gd name="T33" fmla="*/ 41 h 76"/>
                <a:gd name="T34" fmla="*/ 68 w 70"/>
                <a:gd name="T35" fmla="*/ 46 h 76"/>
                <a:gd name="T36" fmla="*/ 67 w 70"/>
                <a:gd name="T37" fmla="*/ 51 h 76"/>
                <a:gd name="T38" fmla="*/ 66 w 70"/>
                <a:gd name="T39" fmla="*/ 56 h 76"/>
                <a:gd name="T40" fmla="*/ 61 w 70"/>
                <a:gd name="T41" fmla="*/ 62 h 76"/>
                <a:gd name="T42" fmla="*/ 56 w 70"/>
                <a:gd name="T43" fmla="*/ 68 h 76"/>
                <a:gd name="T44" fmla="*/ 48 w 70"/>
                <a:gd name="T45" fmla="*/ 72 h 76"/>
                <a:gd name="T46" fmla="*/ 38 w 70"/>
                <a:gd name="T47" fmla="*/ 74 h 76"/>
                <a:gd name="T48" fmla="*/ 30 w 70"/>
                <a:gd name="T49" fmla="*/ 74 h 76"/>
                <a:gd name="T50" fmla="*/ 21 w 70"/>
                <a:gd name="T51" fmla="*/ 72 h 76"/>
                <a:gd name="T52" fmla="*/ 12 w 70"/>
                <a:gd name="T53" fmla="*/ 68 h 76"/>
                <a:gd name="T54" fmla="*/ 7 w 70"/>
                <a:gd name="T55" fmla="*/ 61 h 76"/>
                <a:gd name="T56" fmla="*/ 4 w 70"/>
                <a:gd name="T57" fmla="*/ 54 h 76"/>
                <a:gd name="T58" fmla="*/ 2 w 70"/>
                <a:gd name="T59" fmla="*/ 51 h 76"/>
                <a:gd name="T60" fmla="*/ 1 w 70"/>
                <a:gd name="T61" fmla="*/ 46 h 76"/>
                <a:gd name="T62" fmla="*/ 0 w 70"/>
                <a:gd name="T63" fmla="*/ 41 h 76"/>
                <a:gd name="T64" fmla="*/ 0 w 70"/>
                <a:gd name="T65" fmla="*/ 38 h 76"/>
                <a:gd name="T66" fmla="*/ 10 w 70"/>
                <a:gd name="T67" fmla="*/ 41 h 76"/>
                <a:gd name="T68" fmla="*/ 11 w 70"/>
                <a:gd name="T69" fmla="*/ 47 h 76"/>
                <a:gd name="T70" fmla="*/ 13 w 70"/>
                <a:gd name="T71" fmla="*/ 53 h 76"/>
                <a:gd name="T72" fmla="*/ 15 w 70"/>
                <a:gd name="T73" fmla="*/ 57 h 76"/>
                <a:gd name="T74" fmla="*/ 21 w 70"/>
                <a:gd name="T75" fmla="*/ 63 h 76"/>
                <a:gd name="T76" fmla="*/ 28 w 70"/>
                <a:gd name="T77" fmla="*/ 67 h 76"/>
                <a:gd name="T78" fmla="*/ 39 w 70"/>
                <a:gd name="T79" fmla="*/ 67 h 76"/>
                <a:gd name="T80" fmla="*/ 48 w 70"/>
                <a:gd name="T81" fmla="*/ 63 h 76"/>
                <a:gd name="T82" fmla="*/ 54 w 70"/>
                <a:gd name="T83" fmla="*/ 57 h 76"/>
                <a:gd name="T84" fmla="*/ 57 w 70"/>
                <a:gd name="T85" fmla="*/ 53 h 76"/>
                <a:gd name="T86" fmla="*/ 58 w 70"/>
                <a:gd name="T87" fmla="*/ 47 h 76"/>
                <a:gd name="T88" fmla="*/ 59 w 70"/>
                <a:gd name="T89" fmla="*/ 41 h 76"/>
                <a:gd name="T90" fmla="*/ 59 w 70"/>
                <a:gd name="T91" fmla="*/ 35 h 76"/>
                <a:gd name="T92" fmla="*/ 57 w 70"/>
                <a:gd name="T93" fmla="*/ 26 h 76"/>
                <a:gd name="T94" fmla="*/ 54 w 70"/>
                <a:gd name="T95" fmla="*/ 20 h 76"/>
                <a:gd name="T96" fmla="*/ 49 w 70"/>
                <a:gd name="T97" fmla="*/ 15 h 76"/>
                <a:gd name="T98" fmla="*/ 45 w 70"/>
                <a:gd name="T99" fmla="*/ 11 h 76"/>
                <a:gd name="T100" fmla="*/ 37 w 70"/>
                <a:gd name="T101" fmla="*/ 9 h 76"/>
                <a:gd name="T102" fmla="*/ 30 w 70"/>
                <a:gd name="T103" fmla="*/ 9 h 76"/>
                <a:gd name="T104" fmla="*/ 21 w 70"/>
                <a:gd name="T105" fmla="*/ 13 h 76"/>
                <a:gd name="T106" fmla="*/ 15 w 70"/>
                <a:gd name="T107" fmla="*/ 17 h 76"/>
                <a:gd name="T108" fmla="*/ 13 w 70"/>
                <a:gd name="T109" fmla="*/ 22 h 76"/>
                <a:gd name="T110" fmla="*/ 11 w 70"/>
                <a:gd name="T111" fmla="*/ 28 h 76"/>
                <a:gd name="T112" fmla="*/ 10 w 70"/>
                <a:gd name="T113" fmla="*/ 35 h 76"/>
                <a:gd name="T114" fmla="*/ 10 w 70"/>
                <a:gd name="T11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76">
                  <a:moveTo>
                    <a:pt x="0" y="38"/>
                  </a:moveTo>
                  <a:lnTo>
                    <a:pt x="0" y="34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9" y="10"/>
                  </a:lnTo>
                  <a:lnTo>
                    <a:pt x="12" y="8"/>
                  </a:lnTo>
                  <a:lnTo>
                    <a:pt x="14" y="7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9" y="11"/>
                  </a:lnTo>
                  <a:lnTo>
                    <a:pt x="62" y="15"/>
                  </a:lnTo>
                  <a:lnTo>
                    <a:pt x="64" y="19"/>
                  </a:lnTo>
                  <a:lnTo>
                    <a:pt x="66" y="21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8" y="30"/>
                  </a:lnTo>
                  <a:lnTo>
                    <a:pt x="69" y="33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69" y="41"/>
                  </a:lnTo>
                  <a:lnTo>
                    <a:pt x="69" y="43"/>
                  </a:lnTo>
                  <a:lnTo>
                    <a:pt x="68" y="46"/>
                  </a:lnTo>
                  <a:lnTo>
                    <a:pt x="67" y="49"/>
                  </a:lnTo>
                  <a:lnTo>
                    <a:pt x="67" y="51"/>
                  </a:lnTo>
                  <a:lnTo>
                    <a:pt x="66" y="53"/>
                  </a:lnTo>
                  <a:lnTo>
                    <a:pt x="66" y="56"/>
                  </a:lnTo>
                  <a:lnTo>
                    <a:pt x="64" y="58"/>
                  </a:lnTo>
                  <a:lnTo>
                    <a:pt x="61" y="62"/>
                  </a:lnTo>
                  <a:lnTo>
                    <a:pt x="59" y="66"/>
                  </a:lnTo>
                  <a:lnTo>
                    <a:pt x="56" y="68"/>
                  </a:lnTo>
                  <a:lnTo>
                    <a:pt x="53" y="71"/>
                  </a:lnTo>
                  <a:lnTo>
                    <a:pt x="48" y="72"/>
                  </a:lnTo>
                  <a:lnTo>
                    <a:pt x="43" y="74"/>
                  </a:lnTo>
                  <a:lnTo>
                    <a:pt x="38" y="74"/>
                  </a:lnTo>
                  <a:lnTo>
                    <a:pt x="34" y="75"/>
                  </a:lnTo>
                  <a:lnTo>
                    <a:pt x="30" y="74"/>
                  </a:lnTo>
                  <a:lnTo>
                    <a:pt x="25" y="74"/>
                  </a:lnTo>
                  <a:lnTo>
                    <a:pt x="21" y="72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1" y="49"/>
                  </a:lnTo>
                  <a:lnTo>
                    <a:pt x="1" y="46"/>
                  </a:lnTo>
                  <a:lnTo>
                    <a:pt x="1" y="43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5"/>
                  </a:lnTo>
                  <a:lnTo>
                    <a:pt x="11" y="47"/>
                  </a:lnTo>
                  <a:lnTo>
                    <a:pt x="12" y="50"/>
                  </a:lnTo>
                  <a:lnTo>
                    <a:pt x="13" y="53"/>
                  </a:lnTo>
                  <a:lnTo>
                    <a:pt x="14" y="54"/>
                  </a:lnTo>
                  <a:lnTo>
                    <a:pt x="15" y="57"/>
                  </a:lnTo>
                  <a:lnTo>
                    <a:pt x="18" y="59"/>
                  </a:lnTo>
                  <a:lnTo>
                    <a:pt x="21" y="63"/>
                  </a:lnTo>
                  <a:lnTo>
                    <a:pt x="24" y="65"/>
                  </a:lnTo>
                  <a:lnTo>
                    <a:pt x="28" y="67"/>
                  </a:lnTo>
                  <a:lnTo>
                    <a:pt x="34" y="67"/>
                  </a:lnTo>
                  <a:lnTo>
                    <a:pt x="39" y="67"/>
                  </a:lnTo>
                  <a:lnTo>
                    <a:pt x="45" y="65"/>
                  </a:lnTo>
                  <a:lnTo>
                    <a:pt x="48" y="63"/>
                  </a:lnTo>
                  <a:lnTo>
                    <a:pt x="53" y="60"/>
                  </a:lnTo>
                  <a:lnTo>
                    <a:pt x="54" y="57"/>
                  </a:lnTo>
                  <a:lnTo>
                    <a:pt x="55" y="55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9" y="41"/>
                  </a:lnTo>
                  <a:lnTo>
                    <a:pt x="59" y="38"/>
                  </a:lnTo>
                  <a:lnTo>
                    <a:pt x="59" y="35"/>
                  </a:lnTo>
                  <a:lnTo>
                    <a:pt x="58" y="30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4" y="20"/>
                  </a:lnTo>
                  <a:lnTo>
                    <a:pt x="53" y="17"/>
                  </a:lnTo>
                  <a:lnTo>
                    <a:pt x="49" y="15"/>
                  </a:lnTo>
                  <a:lnTo>
                    <a:pt x="48" y="13"/>
                  </a:lnTo>
                  <a:lnTo>
                    <a:pt x="45" y="11"/>
                  </a:lnTo>
                  <a:lnTo>
                    <a:pt x="42" y="10"/>
                  </a:lnTo>
                  <a:lnTo>
                    <a:pt x="37" y="9"/>
                  </a:lnTo>
                  <a:lnTo>
                    <a:pt x="34" y="9"/>
                  </a:lnTo>
                  <a:lnTo>
                    <a:pt x="30" y="9"/>
                  </a:lnTo>
                  <a:lnTo>
                    <a:pt x="25" y="10"/>
                  </a:lnTo>
                  <a:lnTo>
                    <a:pt x="21" y="13"/>
                  </a:lnTo>
                  <a:lnTo>
                    <a:pt x="18" y="15"/>
                  </a:lnTo>
                  <a:lnTo>
                    <a:pt x="15" y="17"/>
                  </a:lnTo>
                  <a:lnTo>
                    <a:pt x="14" y="19"/>
                  </a:lnTo>
                  <a:lnTo>
                    <a:pt x="13" y="22"/>
                  </a:lnTo>
                  <a:lnTo>
                    <a:pt x="12" y="24"/>
                  </a:lnTo>
                  <a:lnTo>
                    <a:pt x="11" y="28"/>
                  </a:lnTo>
                  <a:lnTo>
                    <a:pt x="11" y="31"/>
                  </a:lnTo>
                  <a:lnTo>
                    <a:pt x="10" y="35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0" y="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8" name="Freeform 360"/>
            <p:cNvSpPr>
              <a:spLocks/>
            </p:cNvSpPr>
            <p:nvPr/>
          </p:nvSpPr>
          <p:spPr bwMode="auto">
            <a:xfrm>
              <a:off x="6254" y="2399"/>
              <a:ext cx="55" cy="74"/>
            </a:xfrm>
            <a:custGeom>
              <a:avLst/>
              <a:gdLst>
                <a:gd name="T0" fmla="*/ 0 w 55"/>
                <a:gd name="T1" fmla="*/ 73 h 74"/>
                <a:gd name="T2" fmla="*/ 0 w 55"/>
                <a:gd name="T3" fmla="*/ 0 h 74"/>
                <a:gd name="T4" fmla="*/ 10 w 55"/>
                <a:gd name="T5" fmla="*/ 0 h 74"/>
                <a:gd name="T6" fmla="*/ 44 w 55"/>
                <a:gd name="T7" fmla="*/ 57 h 74"/>
                <a:gd name="T8" fmla="*/ 44 w 55"/>
                <a:gd name="T9" fmla="*/ 0 h 74"/>
                <a:gd name="T10" fmla="*/ 54 w 55"/>
                <a:gd name="T11" fmla="*/ 0 h 74"/>
                <a:gd name="T12" fmla="*/ 54 w 55"/>
                <a:gd name="T13" fmla="*/ 73 h 74"/>
                <a:gd name="T14" fmla="*/ 44 w 55"/>
                <a:gd name="T15" fmla="*/ 73 h 74"/>
                <a:gd name="T16" fmla="*/ 8 w 55"/>
                <a:gd name="T17" fmla="*/ 17 h 74"/>
                <a:gd name="T18" fmla="*/ 8 w 55"/>
                <a:gd name="T19" fmla="*/ 73 h 74"/>
                <a:gd name="T20" fmla="*/ 0 w 55"/>
                <a:gd name="T21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4" y="57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3"/>
                  </a:lnTo>
                  <a:lnTo>
                    <a:pt x="44" y="73"/>
                  </a:lnTo>
                  <a:lnTo>
                    <a:pt x="8" y="17"/>
                  </a:lnTo>
                  <a:lnTo>
                    <a:pt x="8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69" name="Freeform 361"/>
            <p:cNvSpPr>
              <a:spLocks/>
            </p:cNvSpPr>
            <p:nvPr/>
          </p:nvSpPr>
          <p:spPr bwMode="auto">
            <a:xfrm>
              <a:off x="5871" y="2522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25 w 54"/>
                <a:gd name="T5" fmla="*/ 0 h 74"/>
                <a:gd name="T6" fmla="*/ 29 w 54"/>
                <a:gd name="T7" fmla="*/ 0 h 74"/>
                <a:gd name="T8" fmla="*/ 32 w 54"/>
                <a:gd name="T9" fmla="*/ 0 h 74"/>
                <a:gd name="T10" fmla="*/ 34 w 54"/>
                <a:gd name="T11" fmla="*/ 1 h 74"/>
                <a:gd name="T12" fmla="*/ 36 w 54"/>
                <a:gd name="T13" fmla="*/ 2 h 74"/>
                <a:gd name="T14" fmla="*/ 39 w 54"/>
                <a:gd name="T15" fmla="*/ 2 h 74"/>
                <a:gd name="T16" fmla="*/ 40 w 54"/>
                <a:gd name="T17" fmla="*/ 3 h 74"/>
                <a:gd name="T18" fmla="*/ 42 w 54"/>
                <a:gd name="T19" fmla="*/ 3 h 74"/>
                <a:gd name="T20" fmla="*/ 45 w 54"/>
                <a:gd name="T21" fmla="*/ 4 h 74"/>
                <a:gd name="T22" fmla="*/ 46 w 54"/>
                <a:gd name="T23" fmla="*/ 6 h 74"/>
                <a:gd name="T24" fmla="*/ 48 w 54"/>
                <a:gd name="T25" fmla="*/ 7 h 74"/>
                <a:gd name="T26" fmla="*/ 49 w 54"/>
                <a:gd name="T27" fmla="*/ 9 h 74"/>
                <a:gd name="T28" fmla="*/ 50 w 54"/>
                <a:gd name="T29" fmla="*/ 12 h 74"/>
                <a:gd name="T30" fmla="*/ 51 w 54"/>
                <a:gd name="T31" fmla="*/ 14 h 74"/>
                <a:gd name="T32" fmla="*/ 52 w 54"/>
                <a:gd name="T33" fmla="*/ 16 h 74"/>
                <a:gd name="T34" fmla="*/ 53 w 54"/>
                <a:gd name="T35" fmla="*/ 19 h 74"/>
                <a:gd name="T36" fmla="*/ 53 w 54"/>
                <a:gd name="T37" fmla="*/ 22 h 74"/>
                <a:gd name="T38" fmla="*/ 52 w 54"/>
                <a:gd name="T39" fmla="*/ 25 h 74"/>
                <a:gd name="T40" fmla="*/ 51 w 54"/>
                <a:gd name="T41" fmla="*/ 30 h 74"/>
                <a:gd name="T42" fmla="*/ 50 w 54"/>
                <a:gd name="T43" fmla="*/ 34 h 74"/>
                <a:gd name="T44" fmla="*/ 48 w 54"/>
                <a:gd name="T45" fmla="*/ 37 h 74"/>
                <a:gd name="T46" fmla="*/ 46 w 54"/>
                <a:gd name="T47" fmla="*/ 38 h 74"/>
                <a:gd name="T48" fmla="*/ 43 w 54"/>
                <a:gd name="T49" fmla="*/ 39 h 74"/>
                <a:gd name="T50" fmla="*/ 41 w 54"/>
                <a:gd name="T51" fmla="*/ 41 h 74"/>
                <a:gd name="T52" fmla="*/ 39 w 54"/>
                <a:gd name="T53" fmla="*/ 41 h 74"/>
                <a:gd name="T54" fmla="*/ 36 w 54"/>
                <a:gd name="T55" fmla="*/ 42 h 74"/>
                <a:gd name="T56" fmla="*/ 33 w 54"/>
                <a:gd name="T57" fmla="*/ 42 h 74"/>
                <a:gd name="T58" fmla="*/ 30 w 54"/>
                <a:gd name="T59" fmla="*/ 43 h 74"/>
                <a:gd name="T60" fmla="*/ 27 w 54"/>
                <a:gd name="T61" fmla="*/ 43 h 74"/>
                <a:gd name="T62" fmla="*/ 10 w 54"/>
                <a:gd name="T63" fmla="*/ 43 h 74"/>
                <a:gd name="T64" fmla="*/ 10 w 54"/>
                <a:gd name="T65" fmla="*/ 73 h 74"/>
                <a:gd name="T66" fmla="*/ 0 w 54"/>
                <a:gd name="T67" fmla="*/ 73 h 74"/>
                <a:gd name="T68" fmla="*/ 10 w 54"/>
                <a:gd name="T69" fmla="*/ 35 h 74"/>
                <a:gd name="T70" fmla="*/ 27 w 54"/>
                <a:gd name="T71" fmla="*/ 35 h 74"/>
                <a:gd name="T72" fmla="*/ 31 w 54"/>
                <a:gd name="T73" fmla="*/ 35 h 74"/>
                <a:gd name="T74" fmla="*/ 34 w 54"/>
                <a:gd name="T75" fmla="*/ 35 h 74"/>
                <a:gd name="T76" fmla="*/ 37 w 54"/>
                <a:gd name="T77" fmla="*/ 34 h 74"/>
                <a:gd name="T78" fmla="*/ 39 w 54"/>
                <a:gd name="T79" fmla="*/ 32 h 74"/>
                <a:gd name="T80" fmla="*/ 40 w 54"/>
                <a:gd name="T81" fmla="*/ 30 h 74"/>
                <a:gd name="T82" fmla="*/ 41 w 54"/>
                <a:gd name="T83" fmla="*/ 27 h 74"/>
                <a:gd name="T84" fmla="*/ 43 w 54"/>
                <a:gd name="T85" fmla="*/ 24 h 74"/>
                <a:gd name="T86" fmla="*/ 43 w 54"/>
                <a:gd name="T87" fmla="*/ 22 h 74"/>
                <a:gd name="T88" fmla="*/ 43 w 54"/>
                <a:gd name="T89" fmla="*/ 20 h 74"/>
                <a:gd name="T90" fmla="*/ 42 w 54"/>
                <a:gd name="T91" fmla="*/ 18 h 74"/>
                <a:gd name="T92" fmla="*/ 41 w 54"/>
                <a:gd name="T93" fmla="*/ 16 h 74"/>
                <a:gd name="T94" fmla="*/ 40 w 54"/>
                <a:gd name="T95" fmla="*/ 14 h 74"/>
                <a:gd name="T96" fmla="*/ 39 w 54"/>
                <a:gd name="T97" fmla="*/ 13 h 74"/>
                <a:gd name="T98" fmla="*/ 38 w 54"/>
                <a:gd name="T99" fmla="*/ 11 h 74"/>
                <a:gd name="T100" fmla="*/ 37 w 54"/>
                <a:gd name="T101" fmla="*/ 10 h 74"/>
                <a:gd name="T102" fmla="*/ 35 w 54"/>
                <a:gd name="T103" fmla="*/ 10 h 74"/>
                <a:gd name="T104" fmla="*/ 34 w 54"/>
                <a:gd name="T105" fmla="*/ 9 h 74"/>
                <a:gd name="T106" fmla="*/ 32 w 54"/>
                <a:gd name="T107" fmla="*/ 9 h 74"/>
                <a:gd name="T108" fmla="*/ 30 w 54"/>
                <a:gd name="T109" fmla="*/ 9 h 74"/>
                <a:gd name="T110" fmla="*/ 27 w 54"/>
                <a:gd name="T111" fmla="*/ 9 h 74"/>
                <a:gd name="T112" fmla="*/ 10 w 54"/>
                <a:gd name="T113" fmla="*/ 9 h 74"/>
                <a:gd name="T114" fmla="*/ 10 w 54"/>
                <a:gd name="T115" fmla="*/ 35 h 74"/>
                <a:gd name="T116" fmla="*/ 0 w 54"/>
                <a:gd name="T1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6" y="6"/>
                  </a:lnTo>
                  <a:lnTo>
                    <a:pt x="48" y="7"/>
                  </a:lnTo>
                  <a:lnTo>
                    <a:pt x="49" y="9"/>
                  </a:lnTo>
                  <a:lnTo>
                    <a:pt x="50" y="12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52" y="25"/>
                  </a:lnTo>
                  <a:lnTo>
                    <a:pt x="51" y="30"/>
                  </a:lnTo>
                  <a:lnTo>
                    <a:pt x="50" y="34"/>
                  </a:lnTo>
                  <a:lnTo>
                    <a:pt x="48" y="37"/>
                  </a:lnTo>
                  <a:lnTo>
                    <a:pt x="46" y="38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9" y="41"/>
                  </a:lnTo>
                  <a:lnTo>
                    <a:pt x="36" y="42"/>
                  </a:lnTo>
                  <a:lnTo>
                    <a:pt x="33" y="42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10" y="43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10" y="35"/>
                  </a:lnTo>
                  <a:lnTo>
                    <a:pt x="27" y="35"/>
                  </a:lnTo>
                  <a:lnTo>
                    <a:pt x="31" y="35"/>
                  </a:lnTo>
                  <a:lnTo>
                    <a:pt x="34" y="35"/>
                  </a:lnTo>
                  <a:lnTo>
                    <a:pt x="37" y="34"/>
                  </a:lnTo>
                  <a:lnTo>
                    <a:pt x="39" y="32"/>
                  </a:lnTo>
                  <a:lnTo>
                    <a:pt x="40" y="30"/>
                  </a:lnTo>
                  <a:lnTo>
                    <a:pt x="41" y="27"/>
                  </a:lnTo>
                  <a:lnTo>
                    <a:pt x="43" y="24"/>
                  </a:lnTo>
                  <a:lnTo>
                    <a:pt x="43" y="22"/>
                  </a:lnTo>
                  <a:lnTo>
                    <a:pt x="43" y="20"/>
                  </a:lnTo>
                  <a:lnTo>
                    <a:pt x="42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3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5" y="10"/>
                  </a:lnTo>
                  <a:lnTo>
                    <a:pt x="34" y="9"/>
                  </a:lnTo>
                  <a:lnTo>
                    <a:pt x="32" y="9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10" y="9"/>
                  </a:lnTo>
                  <a:lnTo>
                    <a:pt x="10" y="35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0" name="Freeform 362"/>
            <p:cNvSpPr>
              <a:spLocks/>
            </p:cNvSpPr>
            <p:nvPr/>
          </p:nvSpPr>
          <p:spPr bwMode="auto">
            <a:xfrm>
              <a:off x="5945" y="2522"/>
              <a:ext cx="43" cy="74"/>
            </a:xfrm>
            <a:custGeom>
              <a:avLst/>
              <a:gdLst>
                <a:gd name="T0" fmla="*/ 0 w 43"/>
                <a:gd name="T1" fmla="*/ 73 h 74"/>
                <a:gd name="T2" fmla="*/ 0 w 43"/>
                <a:gd name="T3" fmla="*/ 0 h 74"/>
                <a:gd name="T4" fmla="*/ 10 w 43"/>
                <a:gd name="T5" fmla="*/ 0 h 74"/>
                <a:gd name="T6" fmla="*/ 10 w 43"/>
                <a:gd name="T7" fmla="*/ 64 h 74"/>
                <a:gd name="T8" fmla="*/ 42 w 43"/>
                <a:gd name="T9" fmla="*/ 64 h 74"/>
                <a:gd name="T10" fmla="*/ 42 w 43"/>
                <a:gd name="T11" fmla="*/ 73 h 74"/>
                <a:gd name="T12" fmla="*/ 0 w 43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4"/>
                  </a:lnTo>
                  <a:lnTo>
                    <a:pt x="42" y="64"/>
                  </a:lnTo>
                  <a:lnTo>
                    <a:pt x="42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1" name="Freeform 363"/>
            <p:cNvSpPr>
              <a:spLocks/>
            </p:cNvSpPr>
            <p:nvPr/>
          </p:nvSpPr>
          <p:spPr bwMode="auto">
            <a:xfrm>
              <a:off x="5996" y="2522"/>
              <a:ext cx="68" cy="74"/>
            </a:xfrm>
            <a:custGeom>
              <a:avLst/>
              <a:gdLst>
                <a:gd name="T0" fmla="*/ 0 w 68"/>
                <a:gd name="T1" fmla="*/ 73 h 74"/>
                <a:gd name="T2" fmla="*/ 27 w 68"/>
                <a:gd name="T3" fmla="*/ 0 h 74"/>
                <a:gd name="T4" fmla="*/ 38 w 68"/>
                <a:gd name="T5" fmla="*/ 0 h 74"/>
                <a:gd name="T6" fmla="*/ 67 w 68"/>
                <a:gd name="T7" fmla="*/ 73 h 74"/>
                <a:gd name="T8" fmla="*/ 57 w 68"/>
                <a:gd name="T9" fmla="*/ 73 h 74"/>
                <a:gd name="T10" fmla="*/ 48 w 68"/>
                <a:gd name="T11" fmla="*/ 51 h 74"/>
                <a:gd name="T12" fmla="*/ 18 w 68"/>
                <a:gd name="T13" fmla="*/ 51 h 74"/>
                <a:gd name="T14" fmla="*/ 10 w 68"/>
                <a:gd name="T15" fmla="*/ 73 h 74"/>
                <a:gd name="T16" fmla="*/ 0 w 68"/>
                <a:gd name="T17" fmla="*/ 73 h 74"/>
                <a:gd name="T18" fmla="*/ 21 w 68"/>
                <a:gd name="T19" fmla="*/ 42 h 74"/>
                <a:gd name="T20" fmla="*/ 45 w 68"/>
                <a:gd name="T21" fmla="*/ 42 h 74"/>
                <a:gd name="T22" fmla="*/ 38 w 68"/>
                <a:gd name="T23" fmla="*/ 23 h 74"/>
                <a:gd name="T24" fmla="*/ 36 w 68"/>
                <a:gd name="T25" fmla="*/ 20 h 74"/>
                <a:gd name="T26" fmla="*/ 35 w 68"/>
                <a:gd name="T27" fmla="*/ 15 h 74"/>
                <a:gd name="T28" fmla="*/ 34 w 68"/>
                <a:gd name="T29" fmla="*/ 11 h 74"/>
                <a:gd name="T30" fmla="*/ 32 w 68"/>
                <a:gd name="T31" fmla="*/ 7 h 74"/>
                <a:gd name="T32" fmla="*/ 32 w 68"/>
                <a:gd name="T33" fmla="*/ 11 h 74"/>
                <a:gd name="T34" fmla="*/ 31 w 68"/>
                <a:gd name="T35" fmla="*/ 16 h 74"/>
                <a:gd name="T36" fmla="*/ 30 w 68"/>
                <a:gd name="T37" fmla="*/ 20 h 74"/>
                <a:gd name="T38" fmla="*/ 27 w 68"/>
                <a:gd name="T39" fmla="*/ 22 h 74"/>
                <a:gd name="T40" fmla="*/ 21 w 68"/>
                <a:gd name="T41" fmla="*/ 42 h 74"/>
                <a:gd name="T42" fmla="*/ 0 w 68"/>
                <a:gd name="T4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74">
                  <a:moveTo>
                    <a:pt x="0" y="73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7" y="73"/>
                  </a:lnTo>
                  <a:lnTo>
                    <a:pt x="57" y="73"/>
                  </a:lnTo>
                  <a:lnTo>
                    <a:pt x="48" y="51"/>
                  </a:lnTo>
                  <a:lnTo>
                    <a:pt x="18" y="51"/>
                  </a:lnTo>
                  <a:lnTo>
                    <a:pt x="10" y="73"/>
                  </a:lnTo>
                  <a:lnTo>
                    <a:pt x="0" y="73"/>
                  </a:lnTo>
                  <a:lnTo>
                    <a:pt x="21" y="42"/>
                  </a:lnTo>
                  <a:lnTo>
                    <a:pt x="45" y="42"/>
                  </a:lnTo>
                  <a:lnTo>
                    <a:pt x="38" y="23"/>
                  </a:lnTo>
                  <a:lnTo>
                    <a:pt x="36" y="20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7" y="22"/>
                  </a:lnTo>
                  <a:lnTo>
                    <a:pt x="21" y="42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2" name="Freeform 364"/>
            <p:cNvSpPr>
              <a:spLocks/>
            </p:cNvSpPr>
            <p:nvPr/>
          </p:nvSpPr>
          <p:spPr bwMode="auto">
            <a:xfrm>
              <a:off x="6067" y="2522"/>
              <a:ext cx="55" cy="74"/>
            </a:xfrm>
            <a:custGeom>
              <a:avLst/>
              <a:gdLst>
                <a:gd name="T0" fmla="*/ 22 w 55"/>
                <a:gd name="T1" fmla="*/ 73 h 74"/>
                <a:gd name="T2" fmla="*/ 22 w 55"/>
                <a:gd name="T3" fmla="*/ 9 h 74"/>
                <a:gd name="T4" fmla="*/ 0 w 55"/>
                <a:gd name="T5" fmla="*/ 9 h 74"/>
                <a:gd name="T6" fmla="*/ 0 w 55"/>
                <a:gd name="T7" fmla="*/ 0 h 74"/>
                <a:gd name="T8" fmla="*/ 54 w 55"/>
                <a:gd name="T9" fmla="*/ 0 h 74"/>
                <a:gd name="T10" fmla="*/ 54 w 55"/>
                <a:gd name="T11" fmla="*/ 9 h 74"/>
                <a:gd name="T12" fmla="*/ 31 w 55"/>
                <a:gd name="T13" fmla="*/ 9 h 74"/>
                <a:gd name="T14" fmla="*/ 31 w 55"/>
                <a:gd name="T15" fmla="*/ 73 h 74"/>
                <a:gd name="T16" fmla="*/ 22 w 55"/>
                <a:gd name="T1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4">
                  <a:moveTo>
                    <a:pt x="22" y="73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3"/>
                  </a:lnTo>
                  <a:lnTo>
                    <a:pt x="22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3" name="Freeform 365"/>
            <p:cNvSpPr>
              <a:spLocks/>
            </p:cNvSpPr>
            <p:nvPr/>
          </p:nvSpPr>
          <p:spPr bwMode="auto">
            <a:xfrm>
              <a:off x="6140" y="2522"/>
              <a:ext cx="54" cy="74"/>
            </a:xfrm>
            <a:custGeom>
              <a:avLst/>
              <a:gdLst>
                <a:gd name="T0" fmla="*/ 0 w 54"/>
                <a:gd name="T1" fmla="*/ 73 h 74"/>
                <a:gd name="T2" fmla="*/ 0 w 54"/>
                <a:gd name="T3" fmla="*/ 0 h 74"/>
                <a:gd name="T4" fmla="*/ 51 w 54"/>
                <a:gd name="T5" fmla="*/ 0 h 74"/>
                <a:gd name="T6" fmla="*/ 51 w 54"/>
                <a:gd name="T7" fmla="*/ 9 h 74"/>
                <a:gd name="T8" fmla="*/ 9 w 54"/>
                <a:gd name="T9" fmla="*/ 9 h 74"/>
                <a:gd name="T10" fmla="*/ 9 w 54"/>
                <a:gd name="T11" fmla="*/ 31 h 74"/>
                <a:gd name="T12" fmla="*/ 49 w 54"/>
                <a:gd name="T13" fmla="*/ 31 h 74"/>
                <a:gd name="T14" fmla="*/ 49 w 54"/>
                <a:gd name="T15" fmla="*/ 39 h 74"/>
                <a:gd name="T16" fmla="*/ 9 w 54"/>
                <a:gd name="T17" fmla="*/ 39 h 74"/>
                <a:gd name="T18" fmla="*/ 9 w 54"/>
                <a:gd name="T19" fmla="*/ 64 h 74"/>
                <a:gd name="T20" fmla="*/ 53 w 54"/>
                <a:gd name="T21" fmla="*/ 64 h 74"/>
                <a:gd name="T22" fmla="*/ 53 w 54"/>
                <a:gd name="T23" fmla="*/ 73 h 74"/>
                <a:gd name="T24" fmla="*/ 0 w 54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0" y="73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9" y="31"/>
                  </a:lnTo>
                  <a:lnTo>
                    <a:pt x="49" y="39"/>
                  </a:lnTo>
                  <a:lnTo>
                    <a:pt x="9" y="39"/>
                  </a:lnTo>
                  <a:lnTo>
                    <a:pt x="9" y="64"/>
                  </a:lnTo>
                  <a:lnTo>
                    <a:pt x="53" y="64"/>
                  </a:lnTo>
                  <a:lnTo>
                    <a:pt x="53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4" name="Freeform 366"/>
            <p:cNvSpPr>
              <a:spLocks/>
            </p:cNvSpPr>
            <p:nvPr/>
          </p:nvSpPr>
          <p:spPr bwMode="auto">
            <a:xfrm>
              <a:off x="5046" y="1390"/>
              <a:ext cx="55" cy="73"/>
            </a:xfrm>
            <a:custGeom>
              <a:avLst/>
              <a:gdLst>
                <a:gd name="T0" fmla="*/ 0 w 55"/>
                <a:gd name="T1" fmla="*/ 72 h 73"/>
                <a:gd name="T2" fmla="*/ 0 w 55"/>
                <a:gd name="T3" fmla="*/ 0 h 73"/>
                <a:gd name="T4" fmla="*/ 10 w 55"/>
                <a:gd name="T5" fmla="*/ 0 h 73"/>
                <a:gd name="T6" fmla="*/ 10 w 55"/>
                <a:gd name="T7" fmla="*/ 29 h 73"/>
                <a:gd name="T8" fmla="*/ 46 w 55"/>
                <a:gd name="T9" fmla="*/ 29 h 73"/>
                <a:gd name="T10" fmla="*/ 46 w 55"/>
                <a:gd name="T11" fmla="*/ 0 h 73"/>
                <a:gd name="T12" fmla="*/ 54 w 55"/>
                <a:gd name="T13" fmla="*/ 0 h 73"/>
                <a:gd name="T14" fmla="*/ 54 w 55"/>
                <a:gd name="T15" fmla="*/ 72 h 73"/>
                <a:gd name="T16" fmla="*/ 46 w 55"/>
                <a:gd name="T17" fmla="*/ 72 h 73"/>
                <a:gd name="T18" fmla="*/ 46 w 55"/>
                <a:gd name="T19" fmla="*/ 37 h 73"/>
                <a:gd name="T20" fmla="*/ 10 w 55"/>
                <a:gd name="T21" fmla="*/ 37 h 73"/>
                <a:gd name="T22" fmla="*/ 10 w 55"/>
                <a:gd name="T23" fmla="*/ 72 h 73"/>
                <a:gd name="T24" fmla="*/ 0 w 55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46" y="29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54" y="72"/>
                  </a:lnTo>
                  <a:lnTo>
                    <a:pt x="46" y="72"/>
                  </a:lnTo>
                  <a:lnTo>
                    <a:pt x="46" y="37"/>
                  </a:lnTo>
                  <a:lnTo>
                    <a:pt x="10" y="37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5" name="Freeform 367"/>
            <p:cNvSpPr>
              <a:spLocks/>
            </p:cNvSpPr>
            <p:nvPr/>
          </p:nvSpPr>
          <p:spPr bwMode="auto">
            <a:xfrm>
              <a:off x="5124" y="1390"/>
              <a:ext cx="54" cy="73"/>
            </a:xfrm>
            <a:custGeom>
              <a:avLst/>
              <a:gdLst>
                <a:gd name="T0" fmla="*/ 0 w 54"/>
                <a:gd name="T1" fmla="*/ 72 h 73"/>
                <a:gd name="T2" fmla="*/ 0 w 54"/>
                <a:gd name="T3" fmla="*/ 0 h 73"/>
                <a:gd name="T4" fmla="*/ 51 w 54"/>
                <a:gd name="T5" fmla="*/ 0 h 73"/>
                <a:gd name="T6" fmla="*/ 51 w 54"/>
                <a:gd name="T7" fmla="*/ 8 h 73"/>
                <a:gd name="T8" fmla="*/ 10 w 54"/>
                <a:gd name="T9" fmla="*/ 8 h 73"/>
                <a:gd name="T10" fmla="*/ 10 w 54"/>
                <a:gd name="T11" fmla="*/ 30 h 73"/>
                <a:gd name="T12" fmla="*/ 49 w 54"/>
                <a:gd name="T13" fmla="*/ 30 h 73"/>
                <a:gd name="T14" fmla="*/ 49 w 54"/>
                <a:gd name="T15" fmla="*/ 39 h 73"/>
                <a:gd name="T16" fmla="*/ 10 w 54"/>
                <a:gd name="T17" fmla="*/ 39 h 73"/>
                <a:gd name="T18" fmla="*/ 10 w 54"/>
                <a:gd name="T19" fmla="*/ 64 h 73"/>
                <a:gd name="T20" fmla="*/ 53 w 54"/>
                <a:gd name="T21" fmla="*/ 64 h 73"/>
                <a:gd name="T22" fmla="*/ 53 w 54"/>
                <a:gd name="T23" fmla="*/ 72 h 73"/>
                <a:gd name="T24" fmla="*/ 0 w 54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3">
                  <a:moveTo>
                    <a:pt x="0" y="72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9" y="30"/>
                  </a:lnTo>
                  <a:lnTo>
                    <a:pt x="49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3" y="64"/>
                  </a:lnTo>
                  <a:lnTo>
                    <a:pt x="53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6" name="Freeform 368"/>
            <p:cNvSpPr>
              <a:spLocks/>
            </p:cNvSpPr>
            <p:nvPr/>
          </p:nvSpPr>
          <p:spPr bwMode="auto">
            <a:xfrm>
              <a:off x="5190" y="1390"/>
              <a:ext cx="68" cy="73"/>
            </a:xfrm>
            <a:custGeom>
              <a:avLst/>
              <a:gdLst>
                <a:gd name="T0" fmla="*/ 0 w 68"/>
                <a:gd name="T1" fmla="*/ 72 h 73"/>
                <a:gd name="T2" fmla="*/ 27 w 68"/>
                <a:gd name="T3" fmla="*/ 0 h 73"/>
                <a:gd name="T4" fmla="*/ 38 w 68"/>
                <a:gd name="T5" fmla="*/ 0 h 73"/>
                <a:gd name="T6" fmla="*/ 67 w 68"/>
                <a:gd name="T7" fmla="*/ 72 h 73"/>
                <a:gd name="T8" fmla="*/ 57 w 68"/>
                <a:gd name="T9" fmla="*/ 72 h 73"/>
                <a:gd name="T10" fmla="*/ 48 w 68"/>
                <a:gd name="T11" fmla="*/ 50 h 73"/>
                <a:gd name="T12" fmla="*/ 18 w 68"/>
                <a:gd name="T13" fmla="*/ 50 h 73"/>
                <a:gd name="T14" fmla="*/ 11 w 68"/>
                <a:gd name="T15" fmla="*/ 72 h 73"/>
                <a:gd name="T16" fmla="*/ 0 w 68"/>
                <a:gd name="T17" fmla="*/ 72 h 73"/>
                <a:gd name="T18" fmla="*/ 21 w 68"/>
                <a:gd name="T19" fmla="*/ 41 h 73"/>
                <a:gd name="T20" fmla="*/ 45 w 68"/>
                <a:gd name="T21" fmla="*/ 41 h 73"/>
                <a:gd name="T22" fmla="*/ 38 w 68"/>
                <a:gd name="T23" fmla="*/ 22 h 73"/>
                <a:gd name="T24" fmla="*/ 36 w 68"/>
                <a:gd name="T25" fmla="*/ 19 h 73"/>
                <a:gd name="T26" fmla="*/ 35 w 68"/>
                <a:gd name="T27" fmla="*/ 15 h 73"/>
                <a:gd name="T28" fmla="*/ 34 w 68"/>
                <a:gd name="T29" fmla="*/ 11 h 73"/>
                <a:gd name="T30" fmla="*/ 33 w 68"/>
                <a:gd name="T31" fmla="*/ 7 h 73"/>
                <a:gd name="T32" fmla="*/ 32 w 68"/>
                <a:gd name="T33" fmla="*/ 11 h 73"/>
                <a:gd name="T34" fmla="*/ 31 w 68"/>
                <a:gd name="T35" fmla="*/ 15 h 73"/>
                <a:gd name="T36" fmla="*/ 30 w 68"/>
                <a:gd name="T37" fmla="*/ 19 h 73"/>
                <a:gd name="T38" fmla="*/ 29 w 68"/>
                <a:gd name="T39" fmla="*/ 22 h 73"/>
                <a:gd name="T40" fmla="*/ 21 w 68"/>
                <a:gd name="T41" fmla="*/ 41 h 73"/>
                <a:gd name="T42" fmla="*/ 0 w 68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7" y="72"/>
                  </a:lnTo>
                  <a:lnTo>
                    <a:pt x="57" y="72"/>
                  </a:lnTo>
                  <a:lnTo>
                    <a:pt x="48" y="50"/>
                  </a:lnTo>
                  <a:lnTo>
                    <a:pt x="18" y="50"/>
                  </a:lnTo>
                  <a:lnTo>
                    <a:pt x="11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5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3" y="7"/>
                  </a:lnTo>
                  <a:lnTo>
                    <a:pt x="32" y="11"/>
                  </a:lnTo>
                  <a:lnTo>
                    <a:pt x="31" y="15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7" name="Freeform 369"/>
            <p:cNvSpPr>
              <a:spLocks/>
            </p:cNvSpPr>
            <p:nvPr/>
          </p:nvSpPr>
          <p:spPr bwMode="auto">
            <a:xfrm>
              <a:off x="5260" y="1390"/>
              <a:ext cx="56" cy="73"/>
            </a:xfrm>
            <a:custGeom>
              <a:avLst/>
              <a:gdLst>
                <a:gd name="T0" fmla="*/ 23 w 56"/>
                <a:gd name="T1" fmla="*/ 72 h 73"/>
                <a:gd name="T2" fmla="*/ 23 w 56"/>
                <a:gd name="T3" fmla="*/ 8 h 73"/>
                <a:gd name="T4" fmla="*/ 0 w 56"/>
                <a:gd name="T5" fmla="*/ 8 h 73"/>
                <a:gd name="T6" fmla="*/ 0 w 56"/>
                <a:gd name="T7" fmla="*/ 0 h 73"/>
                <a:gd name="T8" fmla="*/ 55 w 56"/>
                <a:gd name="T9" fmla="*/ 0 h 73"/>
                <a:gd name="T10" fmla="*/ 55 w 56"/>
                <a:gd name="T11" fmla="*/ 8 h 73"/>
                <a:gd name="T12" fmla="*/ 31 w 56"/>
                <a:gd name="T13" fmla="*/ 8 h 73"/>
                <a:gd name="T14" fmla="*/ 31 w 56"/>
                <a:gd name="T15" fmla="*/ 72 h 73"/>
                <a:gd name="T16" fmla="*/ 23 w 56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3">
                  <a:moveTo>
                    <a:pt x="23" y="72"/>
                  </a:moveTo>
                  <a:lnTo>
                    <a:pt x="23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8"/>
                  </a:lnTo>
                  <a:lnTo>
                    <a:pt x="31" y="8"/>
                  </a:lnTo>
                  <a:lnTo>
                    <a:pt x="31" y="72"/>
                  </a:lnTo>
                  <a:lnTo>
                    <a:pt x="23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8" name="Freeform 370"/>
            <p:cNvSpPr>
              <a:spLocks/>
            </p:cNvSpPr>
            <p:nvPr/>
          </p:nvSpPr>
          <p:spPr bwMode="auto">
            <a:xfrm>
              <a:off x="4879" y="1513"/>
              <a:ext cx="53" cy="73"/>
            </a:xfrm>
            <a:custGeom>
              <a:avLst/>
              <a:gdLst>
                <a:gd name="T0" fmla="*/ 0 w 53"/>
                <a:gd name="T1" fmla="*/ 72 h 73"/>
                <a:gd name="T2" fmla="*/ 0 w 53"/>
                <a:gd name="T3" fmla="*/ 0 h 73"/>
                <a:gd name="T4" fmla="*/ 51 w 53"/>
                <a:gd name="T5" fmla="*/ 0 h 73"/>
                <a:gd name="T6" fmla="*/ 51 w 53"/>
                <a:gd name="T7" fmla="*/ 8 h 73"/>
                <a:gd name="T8" fmla="*/ 10 w 53"/>
                <a:gd name="T9" fmla="*/ 8 h 73"/>
                <a:gd name="T10" fmla="*/ 10 w 53"/>
                <a:gd name="T11" fmla="*/ 30 h 73"/>
                <a:gd name="T12" fmla="*/ 48 w 53"/>
                <a:gd name="T13" fmla="*/ 30 h 73"/>
                <a:gd name="T14" fmla="*/ 48 w 53"/>
                <a:gd name="T15" fmla="*/ 39 h 73"/>
                <a:gd name="T16" fmla="*/ 10 w 53"/>
                <a:gd name="T17" fmla="*/ 39 h 73"/>
                <a:gd name="T18" fmla="*/ 10 w 53"/>
                <a:gd name="T19" fmla="*/ 64 h 73"/>
                <a:gd name="T20" fmla="*/ 52 w 53"/>
                <a:gd name="T21" fmla="*/ 64 h 73"/>
                <a:gd name="T22" fmla="*/ 52 w 53"/>
                <a:gd name="T23" fmla="*/ 72 h 73"/>
                <a:gd name="T24" fmla="*/ 0 w 53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3">
                  <a:moveTo>
                    <a:pt x="0" y="72"/>
                  </a:moveTo>
                  <a:lnTo>
                    <a:pt x="0" y="0"/>
                  </a:lnTo>
                  <a:lnTo>
                    <a:pt x="51" y="0"/>
                  </a:lnTo>
                  <a:lnTo>
                    <a:pt x="51" y="8"/>
                  </a:lnTo>
                  <a:lnTo>
                    <a:pt x="10" y="8"/>
                  </a:lnTo>
                  <a:lnTo>
                    <a:pt x="10" y="30"/>
                  </a:lnTo>
                  <a:lnTo>
                    <a:pt x="48" y="30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4"/>
                  </a:lnTo>
                  <a:lnTo>
                    <a:pt x="52" y="64"/>
                  </a:lnTo>
                  <a:lnTo>
                    <a:pt x="5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79" name="Freeform 371"/>
            <p:cNvSpPr>
              <a:spLocks/>
            </p:cNvSpPr>
            <p:nvPr/>
          </p:nvSpPr>
          <p:spPr bwMode="auto">
            <a:xfrm>
              <a:off x="4945" y="1513"/>
              <a:ext cx="65" cy="73"/>
            </a:xfrm>
            <a:custGeom>
              <a:avLst/>
              <a:gdLst>
                <a:gd name="T0" fmla="*/ 0 w 65"/>
                <a:gd name="T1" fmla="*/ 72 h 73"/>
                <a:gd name="T2" fmla="*/ 27 w 65"/>
                <a:gd name="T3" fmla="*/ 35 h 73"/>
                <a:gd name="T4" fmla="*/ 3 w 65"/>
                <a:gd name="T5" fmla="*/ 0 h 73"/>
                <a:gd name="T6" fmla="*/ 15 w 65"/>
                <a:gd name="T7" fmla="*/ 0 h 73"/>
                <a:gd name="T8" fmla="*/ 28 w 65"/>
                <a:gd name="T9" fmla="*/ 19 h 73"/>
                <a:gd name="T10" fmla="*/ 29 w 65"/>
                <a:gd name="T11" fmla="*/ 22 h 73"/>
                <a:gd name="T12" fmla="*/ 31 w 65"/>
                <a:gd name="T13" fmla="*/ 23 h 73"/>
                <a:gd name="T14" fmla="*/ 32 w 65"/>
                <a:gd name="T15" fmla="*/ 25 h 73"/>
                <a:gd name="T16" fmla="*/ 33 w 65"/>
                <a:gd name="T17" fmla="*/ 26 h 73"/>
                <a:gd name="T18" fmla="*/ 34 w 65"/>
                <a:gd name="T19" fmla="*/ 25 h 73"/>
                <a:gd name="T20" fmla="*/ 35 w 65"/>
                <a:gd name="T21" fmla="*/ 23 h 73"/>
                <a:gd name="T22" fmla="*/ 36 w 65"/>
                <a:gd name="T23" fmla="*/ 22 h 73"/>
                <a:gd name="T24" fmla="*/ 38 w 65"/>
                <a:gd name="T25" fmla="*/ 19 h 73"/>
                <a:gd name="T26" fmla="*/ 51 w 65"/>
                <a:gd name="T27" fmla="*/ 0 h 73"/>
                <a:gd name="T28" fmla="*/ 63 w 65"/>
                <a:gd name="T29" fmla="*/ 0 h 73"/>
                <a:gd name="T30" fmla="*/ 38 w 65"/>
                <a:gd name="T31" fmla="*/ 35 h 73"/>
                <a:gd name="T32" fmla="*/ 64 w 65"/>
                <a:gd name="T33" fmla="*/ 72 h 73"/>
                <a:gd name="T34" fmla="*/ 52 w 65"/>
                <a:gd name="T35" fmla="*/ 72 h 73"/>
                <a:gd name="T36" fmla="*/ 35 w 65"/>
                <a:gd name="T37" fmla="*/ 47 h 73"/>
                <a:gd name="T38" fmla="*/ 35 w 65"/>
                <a:gd name="T39" fmla="*/ 46 h 73"/>
                <a:gd name="T40" fmla="*/ 34 w 65"/>
                <a:gd name="T41" fmla="*/ 45 h 73"/>
                <a:gd name="T42" fmla="*/ 33 w 65"/>
                <a:gd name="T43" fmla="*/ 44 h 73"/>
                <a:gd name="T44" fmla="*/ 33 w 65"/>
                <a:gd name="T45" fmla="*/ 43 h 73"/>
                <a:gd name="T46" fmla="*/ 32 w 65"/>
                <a:gd name="T47" fmla="*/ 44 h 73"/>
                <a:gd name="T48" fmla="*/ 31 w 65"/>
                <a:gd name="T49" fmla="*/ 46 h 73"/>
                <a:gd name="T50" fmla="*/ 29 w 65"/>
                <a:gd name="T51" fmla="*/ 47 h 73"/>
                <a:gd name="T52" fmla="*/ 29 w 65"/>
                <a:gd name="T53" fmla="*/ 48 h 73"/>
                <a:gd name="T54" fmla="*/ 12 w 65"/>
                <a:gd name="T55" fmla="*/ 72 h 73"/>
                <a:gd name="T56" fmla="*/ 0 w 65"/>
                <a:gd name="T5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73">
                  <a:moveTo>
                    <a:pt x="0" y="72"/>
                  </a:moveTo>
                  <a:lnTo>
                    <a:pt x="27" y="35"/>
                  </a:lnTo>
                  <a:lnTo>
                    <a:pt x="3" y="0"/>
                  </a:lnTo>
                  <a:lnTo>
                    <a:pt x="15" y="0"/>
                  </a:lnTo>
                  <a:lnTo>
                    <a:pt x="28" y="19"/>
                  </a:lnTo>
                  <a:lnTo>
                    <a:pt x="29" y="22"/>
                  </a:lnTo>
                  <a:lnTo>
                    <a:pt x="31" y="23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4" y="25"/>
                  </a:lnTo>
                  <a:lnTo>
                    <a:pt x="35" y="23"/>
                  </a:lnTo>
                  <a:lnTo>
                    <a:pt x="36" y="22"/>
                  </a:lnTo>
                  <a:lnTo>
                    <a:pt x="38" y="19"/>
                  </a:lnTo>
                  <a:lnTo>
                    <a:pt x="51" y="0"/>
                  </a:lnTo>
                  <a:lnTo>
                    <a:pt x="63" y="0"/>
                  </a:lnTo>
                  <a:lnTo>
                    <a:pt x="38" y="35"/>
                  </a:lnTo>
                  <a:lnTo>
                    <a:pt x="64" y="72"/>
                  </a:lnTo>
                  <a:lnTo>
                    <a:pt x="52" y="72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4" y="45"/>
                  </a:lnTo>
                  <a:lnTo>
                    <a:pt x="33" y="44"/>
                  </a:lnTo>
                  <a:lnTo>
                    <a:pt x="33" y="43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29" y="47"/>
                  </a:lnTo>
                  <a:lnTo>
                    <a:pt x="29" y="48"/>
                  </a:lnTo>
                  <a:lnTo>
                    <a:pt x="12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0" name="Freeform 372"/>
            <p:cNvSpPr>
              <a:spLocks/>
            </p:cNvSpPr>
            <p:nvPr/>
          </p:nvSpPr>
          <p:spPr bwMode="auto">
            <a:xfrm>
              <a:off x="5023" y="1511"/>
              <a:ext cx="66" cy="76"/>
            </a:xfrm>
            <a:custGeom>
              <a:avLst/>
              <a:gdLst>
                <a:gd name="T0" fmla="*/ 65 w 66"/>
                <a:gd name="T1" fmla="*/ 52 h 76"/>
                <a:gd name="T2" fmla="*/ 64 w 66"/>
                <a:gd name="T3" fmla="*/ 56 h 76"/>
                <a:gd name="T4" fmla="*/ 62 w 66"/>
                <a:gd name="T5" fmla="*/ 61 h 76"/>
                <a:gd name="T6" fmla="*/ 58 w 66"/>
                <a:gd name="T7" fmla="*/ 66 h 76"/>
                <a:gd name="T8" fmla="*/ 55 w 66"/>
                <a:gd name="T9" fmla="*/ 69 h 76"/>
                <a:gd name="T10" fmla="*/ 50 w 66"/>
                <a:gd name="T11" fmla="*/ 72 h 76"/>
                <a:gd name="T12" fmla="*/ 46 w 66"/>
                <a:gd name="T13" fmla="*/ 74 h 76"/>
                <a:gd name="T14" fmla="*/ 40 w 66"/>
                <a:gd name="T15" fmla="*/ 75 h 76"/>
                <a:gd name="T16" fmla="*/ 35 w 66"/>
                <a:gd name="T17" fmla="*/ 75 h 76"/>
                <a:gd name="T18" fmla="*/ 29 w 66"/>
                <a:gd name="T19" fmla="*/ 75 h 76"/>
                <a:gd name="T20" fmla="*/ 24 w 66"/>
                <a:gd name="T21" fmla="*/ 74 h 76"/>
                <a:gd name="T22" fmla="*/ 19 w 66"/>
                <a:gd name="T23" fmla="*/ 73 h 76"/>
                <a:gd name="T24" fmla="*/ 15 w 66"/>
                <a:gd name="T25" fmla="*/ 71 h 76"/>
                <a:gd name="T26" fmla="*/ 9 w 66"/>
                <a:gd name="T27" fmla="*/ 65 h 76"/>
                <a:gd name="T28" fmla="*/ 4 w 66"/>
                <a:gd name="T29" fmla="*/ 57 h 76"/>
                <a:gd name="T30" fmla="*/ 2 w 66"/>
                <a:gd name="T31" fmla="*/ 53 h 76"/>
                <a:gd name="T32" fmla="*/ 1 w 66"/>
                <a:gd name="T33" fmla="*/ 48 h 76"/>
                <a:gd name="T34" fmla="*/ 1 w 66"/>
                <a:gd name="T35" fmla="*/ 43 h 76"/>
                <a:gd name="T36" fmla="*/ 0 w 66"/>
                <a:gd name="T37" fmla="*/ 38 h 76"/>
                <a:gd name="T38" fmla="*/ 1 w 66"/>
                <a:gd name="T39" fmla="*/ 32 h 76"/>
                <a:gd name="T40" fmla="*/ 1 w 66"/>
                <a:gd name="T41" fmla="*/ 27 h 76"/>
                <a:gd name="T42" fmla="*/ 2 w 66"/>
                <a:gd name="T43" fmla="*/ 23 h 76"/>
                <a:gd name="T44" fmla="*/ 4 w 66"/>
                <a:gd name="T45" fmla="*/ 18 h 76"/>
                <a:gd name="T46" fmla="*/ 10 w 66"/>
                <a:gd name="T47" fmla="*/ 10 h 76"/>
                <a:gd name="T48" fmla="*/ 16 w 66"/>
                <a:gd name="T49" fmla="*/ 5 h 76"/>
                <a:gd name="T50" fmla="*/ 26 w 66"/>
                <a:gd name="T51" fmla="*/ 2 h 76"/>
                <a:gd name="T52" fmla="*/ 35 w 66"/>
                <a:gd name="T53" fmla="*/ 0 h 76"/>
                <a:gd name="T54" fmla="*/ 45 w 66"/>
                <a:gd name="T55" fmla="*/ 2 h 76"/>
                <a:gd name="T56" fmla="*/ 53 w 66"/>
                <a:gd name="T57" fmla="*/ 6 h 76"/>
                <a:gd name="T58" fmla="*/ 56 w 66"/>
                <a:gd name="T59" fmla="*/ 9 h 76"/>
                <a:gd name="T60" fmla="*/ 59 w 66"/>
                <a:gd name="T61" fmla="*/ 13 h 76"/>
                <a:gd name="T62" fmla="*/ 62 w 66"/>
                <a:gd name="T63" fmla="*/ 17 h 76"/>
                <a:gd name="T64" fmla="*/ 64 w 66"/>
                <a:gd name="T65" fmla="*/ 22 h 76"/>
                <a:gd name="T66" fmla="*/ 53 w 66"/>
                <a:gd name="T67" fmla="*/ 21 h 76"/>
                <a:gd name="T68" fmla="*/ 48 w 66"/>
                <a:gd name="T69" fmla="*/ 15 h 76"/>
                <a:gd name="T70" fmla="*/ 44 w 66"/>
                <a:gd name="T71" fmla="*/ 11 h 76"/>
                <a:gd name="T72" fmla="*/ 37 w 66"/>
                <a:gd name="T73" fmla="*/ 9 h 76"/>
                <a:gd name="T74" fmla="*/ 30 w 66"/>
                <a:gd name="T75" fmla="*/ 9 h 76"/>
                <a:gd name="T76" fmla="*/ 22 w 66"/>
                <a:gd name="T77" fmla="*/ 11 h 76"/>
                <a:gd name="T78" fmla="*/ 18 w 66"/>
                <a:gd name="T79" fmla="*/ 15 h 76"/>
                <a:gd name="T80" fmla="*/ 13 w 66"/>
                <a:gd name="T81" fmla="*/ 21 h 76"/>
                <a:gd name="T82" fmla="*/ 11 w 66"/>
                <a:gd name="T83" fmla="*/ 27 h 76"/>
                <a:gd name="T84" fmla="*/ 10 w 66"/>
                <a:gd name="T85" fmla="*/ 35 h 76"/>
                <a:gd name="T86" fmla="*/ 10 w 66"/>
                <a:gd name="T87" fmla="*/ 42 h 76"/>
                <a:gd name="T88" fmla="*/ 11 w 66"/>
                <a:gd name="T89" fmla="*/ 50 h 76"/>
                <a:gd name="T90" fmla="*/ 15 w 66"/>
                <a:gd name="T91" fmla="*/ 56 h 76"/>
                <a:gd name="T92" fmla="*/ 18 w 66"/>
                <a:gd name="T93" fmla="*/ 61 h 76"/>
                <a:gd name="T94" fmla="*/ 24 w 66"/>
                <a:gd name="T95" fmla="*/ 65 h 76"/>
                <a:gd name="T96" fmla="*/ 30 w 66"/>
                <a:gd name="T97" fmla="*/ 67 h 76"/>
                <a:gd name="T98" fmla="*/ 37 w 66"/>
                <a:gd name="T99" fmla="*/ 67 h 76"/>
                <a:gd name="T100" fmla="*/ 45 w 66"/>
                <a:gd name="T101" fmla="*/ 64 h 76"/>
                <a:gd name="T102" fmla="*/ 50 w 66"/>
                <a:gd name="T103" fmla="*/ 60 h 76"/>
                <a:gd name="T104" fmla="*/ 54 w 66"/>
                <a:gd name="T10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76">
                  <a:moveTo>
                    <a:pt x="56" y="49"/>
                  </a:moveTo>
                  <a:lnTo>
                    <a:pt x="65" y="52"/>
                  </a:lnTo>
                  <a:lnTo>
                    <a:pt x="65" y="53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1"/>
                  </a:lnTo>
                  <a:lnTo>
                    <a:pt x="59" y="64"/>
                  </a:lnTo>
                  <a:lnTo>
                    <a:pt x="58" y="66"/>
                  </a:lnTo>
                  <a:lnTo>
                    <a:pt x="57" y="68"/>
                  </a:lnTo>
                  <a:lnTo>
                    <a:pt x="55" y="69"/>
                  </a:lnTo>
                  <a:lnTo>
                    <a:pt x="53" y="71"/>
                  </a:lnTo>
                  <a:lnTo>
                    <a:pt x="50" y="72"/>
                  </a:lnTo>
                  <a:lnTo>
                    <a:pt x="48" y="73"/>
                  </a:lnTo>
                  <a:lnTo>
                    <a:pt x="46" y="74"/>
                  </a:lnTo>
                  <a:lnTo>
                    <a:pt x="43" y="74"/>
                  </a:lnTo>
                  <a:lnTo>
                    <a:pt x="40" y="75"/>
                  </a:lnTo>
                  <a:lnTo>
                    <a:pt x="37" y="75"/>
                  </a:lnTo>
                  <a:lnTo>
                    <a:pt x="35" y="75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4" y="74"/>
                  </a:lnTo>
                  <a:lnTo>
                    <a:pt x="21" y="74"/>
                  </a:lnTo>
                  <a:lnTo>
                    <a:pt x="19" y="73"/>
                  </a:lnTo>
                  <a:lnTo>
                    <a:pt x="17" y="72"/>
                  </a:lnTo>
                  <a:lnTo>
                    <a:pt x="15" y="71"/>
                  </a:lnTo>
                  <a:lnTo>
                    <a:pt x="11" y="68"/>
                  </a:lnTo>
                  <a:lnTo>
                    <a:pt x="9" y="65"/>
                  </a:lnTo>
                  <a:lnTo>
                    <a:pt x="6" y="61"/>
                  </a:lnTo>
                  <a:lnTo>
                    <a:pt x="4" y="57"/>
                  </a:lnTo>
                  <a:lnTo>
                    <a:pt x="3" y="55"/>
                  </a:lnTo>
                  <a:lnTo>
                    <a:pt x="2" y="53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2" y="24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2"/>
                  </a:lnTo>
                  <a:lnTo>
                    <a:pt x="30" y="1"/>
                  </a:lnTo>
                  <a:lnTo>
                    <a:pt x="35" y="0"/>
                  </a:lnTo>
                  <a:lnTo>
                    <a:pt x="39" y="1"/>
                  </a:lnTo>
                  <a:lnTo>
                    <a:pt x="45" y="2"/>
                  </a:lnTo>
                  <a:lnTo>
                    <a:pt x="49" y="4"/>
                  </a:lnTo>
                  <a:lnTo>
                    <a:pt x="53" y="6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8" y="10"/>
                  </a:lnTo>
                  <a:lnTo>
                    <a:pt x="59" y="13"/>
                  </a:lnTo>
                  <a:lnTo>
                    <a:pt x="61" y="15"/>
                  </a:lnTo>
                  <a:lnTo>
                    <a:pt x="62" y="17"/>
                  </a:lnTo>
                  <a:lnTo>
                    <a:pt x="63" y="20"/>
                  </a:lnTo>
                  <a:lnTo>
                    <a:pt x="64" y="22"/>
                  </a:lnTo>
                  <a:lnTo>
                    <a:pt x="54" y="24"/>
                  </a:lnTo>
                  <a:lnTo>
                    <a:pt x="53" y="21"/>
                  </a:lnTo>
                  <a:lnTo>
                    <a:pt x="52" y="18"/>
                  </a:lnTo>
                  <a:lnTo>
                    <a:pt x="48" y="15"/>
                  </a:lnTo>
                  <a:lnTo>
                    <a:pt x="46" y="13"/>
                  </a:lnTo>
                  <a:lnTo>
                    <a:pt x="44" y="11"/>
                  </a:lnTo>
                  <a:lnTo>
                    <a:pt x="40" y="10"/>
                  </a:lnTo>
                  <a:lnTo>
                    <a:pt x="37" y="9"/>
                  </a:lnTo>
                  <a:lnTo>
                    <a:pt x="34" y="9"/>
                  </a:lnTo>
                  <a:lnTo>
                    <a:pt x="30" y="9"/>
                  </a:lnTo>
                  <a:lnTo>
                    <a:pt x="26" y="10"/>
                  </a:lnTo>
                  <a:lnTo>
                    <a:pt x="22" y="11"/>
                  </a:lnTo>
                  <a:lnTo>
                    <a:pt x="20" y="13"/>
                  </a:lnTo>
                  <a:lnTo>
                    <a:pt x="18" y="15"/>
                  </a:lnTo>
                  <a:lnTo>
                    <a:pt x="15" y="18"/>
                  </a:lnTo>
                  <a:lnTo>
                    <a:pt x="13" y="21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3" y="53"/>
                  </a:lnTo>
                  <a:lnTo>
                    <a:pt x="15" y="56"/>
                  </a:lnTo>
                  <a:lnTo>
                    <a:pt x="16" y="59"/>
                  </a:lnTo>
                  <a:lnTo>
                    <a:pt x="18" y="61"/>
                  </a:lnTo>
                  <a:lnTo>
                    <a:pt x="21" y="64"/>
                  </a:lnTo>
                  <a:lnTo>
                    <a:pt x="24" y="65"/>
                  </a:lnTo>
                  <a:lnTo>
                    <a:pt x="27" y="67"/>
                  </a:lnTo>
                  <a:lnTo>
                    <a:pt x="30" y="67"/>
                  </a:lnTo>
                  <a:lnTo>
                    <a:pt x="34" y="67"/>
                  </a:lnTo>
                  <a:lnTo>
                    <a:pt x="37" y="67"/>
                  </a:lnTo>
                  <a:lnTo>
                    <a:pt x="41" y="66"/>
                  </a:lnTo>
                  <a:lnTo>
                    <a:pt x="45" y="64"/>
                  </a:lnTo>
                  <a:lnTo>
                    <a:pt x="48" y="63"/>
                  </a:lnTo>
                  <a:lnTo>
                    <a:pt x="50" y="60"/>
                  </a:lnTo>
                  <a:lnTo>
                    <a:pt x="53" y="56"/>
                  </a:lnTo>
                  <a:lnTo>
                    <a:pt x="54" y="53"/>
                  </a:lnTo>
                  <a:lnTo>
                    <a:pt x="56" y="4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1" name="Freeform 373"/>
            <p:cNvSpPr>
              <a:spLocks/>
            </p:cNvSpPr>
            <p:nvPr/>
          </p:nvSpPr>
          <p:spPr bwMode="auto">
            <a:xfrm>
              <a:off x="5107" y="1513"/>
              <a:ext cx="57" cy="73"/>
            </a:xfrm>
            <a:custGeom>
              <a:avLst/>
              <a:gdLst>
                <a:gd name="T0" fmla="*/ 0 w 57"/>
                <a:gd name="T1" fmla="*/ 72 h 73"/>
                <a:gd name="T2" fmla="*/ 0 w 57"/>
                <a:gd name="T3" fmla="*/ 0 h 73"/>
                <a:gd name="T4" fmla="*/ 10 w 57"/>
                <a:gd name="T5" fmla="*/ 0 h 73"/>
                <a:gd name="T6" fmla="*/ 10 w 57"/>
                <a:gd name="T7" fmla="*/ 29 h 73"/>
                <a:gd name="T8" fmla="*/ 47 w 57"/>
                <a:gd name="T9" fmla="*/ 29 h 73"/>
                <a:gd name="T10" fmla="*/ 47 w 57"/>
                <a:gd name="T11" fmla="*/ 0 h 73"/>
                <a:gd name="T12" fmla="*/ 56 w 57"/>
                <a:gd name="T13" fmla="*/ 0 h 73"/>
                <a:gd name="T14" fmla="*/ 56 w 57"/>
                <a:gd name="T15" fmla="*/ 72 h 73"/>
                <a:gd name="T16" fmla="*/ 47 w 57"/>
                <a:gd name="T17" fmla="*/ 72 h 73"/>
                <a:gd name="T18" fmla="*/ 47 w 57"/>
                <a:gd name="T19" fmla="*/ 37 h 73"/>
                <a:gd name="T20" fmla="*/ 10 w 57"/>
                <a:gd name="T21" fmla="*/ 37 h 73"/>
                <a:gd name="T22" fmla="*/ 10 w 57"/>
                <a:gd name="T23" fmla="*/ 72 h 73"/>
                <a:gd name="T24" fmla="*/ 0 w 57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47" y="29"/>
                  </a:lnTo>
                  <a:lnTo>
                    <a:pt x="47" y="0"/>
                  </a:lnTo>
                  <a:lnTo>
                    <a:pt x="56" y="0"/>
                  </a:lnTo>
                  <a:lnTo>
                    <a:pt x="56" y="72"/>
                  </a:lnTo>
                  <a:lnTo>
                    <a:pt x="47" y="72"/>
                  </a:lnTo>
                  <a:lnTo>
                    <a:pt x="47" y="37"/>
                  </a:lnTo>
                  <a:lnTo>
                    <a:pt x="10" y="37"/>
                  </a:lnTo>
                  <a:lnTo>
                    <a:pt x="1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2" name="Freeform 374"/>
            <p:cNvSpPr>
              <a:spLocks/>
            </p:cNvSpPr>
            <p:nvPr/>
          </p:nvSpPr>
          <p:spPr bwMode="auto">
            <a:xfrm>
              <a:off x="5177" y="1513"/>
              <a:ext cx="67" cy="73"/>
            </a:xfrm>
            <a:custGeom>
              <a:avLst/>
              <a:gdLst>
                <a:gd name="T0" fmla="*/ 0 w 67"/>
                <a:gd name="T1" fmla="*/ 72 h 73"/>
                <a:gd name="T2" fmla="*/ 27 w 67"/>
                <a:gd name="T3" fmla="*/ 0 h 73"/>
                <a:gd name="T4" fmla="*/ 38 w 67"/>
                <a:gd name="T5" fmla="*/ 0 h 73"/>
                <a:gd name="T6" fmla="*/ 66 w 67"/>
                <a:gd name="T7" fmla="*/ 72 h 73"/>
                <a:gd name="T8" fmla="*/ 56 w 67"/>
                <a:gd name="T9" fmla="*/ 72 h 73"/>
                <a:gd name="T10" fmla="*/ 48 w 67"/>
                <a:gd name="T11" fmla="*/ 50 h 73"/>
                <a:gd name="T12" fmla="*/ 18 w 67"/>
                <a:gd name="T13" fmla="*/ 50 h 73"/>
                <a:gd name="T14" fmla="*/ 11 w 67"/>
                <a:gd name="T15" fmla="*/ 72 h 73"/>
                <a:gd name="T16" fmla="*/ 0 w 67"/>
                <a:gd name="T17" fmla="*/ 72 h 73"/>
                <a:gd name="T18" fmla="*/ 21 w 67"/>
                <a:gd name="T19" fmla="*/ 41 h 73"/>
                <a:gd name="T20" fmla="*/ 44 w 67"/>
                <a:gd name="T21" fmla="*/ 41 h 73"/>
                <a:gd name="T22" fmla="*/ 38 w 67"/>
                <a:gd name="T23" fmla="*/ 22 h 73"/>
                <a:gd name="T24" fmla="*/ 36 w 67"/>
                <a:gd name="T25" fmla="*/ 19 h 73"/>
                <a:gd name="T26" fmla="*/ 35 w 67"/>
                <a:gd name="T27" fmla="*/ 15 h 73"/>
                <a:gd name="T28" fmla="*/ 34 w 67"/>
                <a:gd name="T29" fmla="*/ 11 h 73"/>
                <a:gd name="T30" fmla="*/ 32 w 67"/>
                <a:gd name="T31" fmla="*/ 7 h 73"/>
                <a:gd name="T32" fmla="*/ 31 w 67"/>
                <a:gd name="T33" fmla="*/ 11 h 73"/>
                <a:gd name="T34" fmla="*/ 30 w 67"/>
                <a:gd name="T35" fmla="*/ 15 h 73"/>
                <a:gd name="T36" fmla="*/ 29 w 67"/>
                <a:gd name="T37" fmla="*/ 19 h 73"/>
                <a:gd name="T38" fmla="*/ 28 w 67"/>
                <a:gd name="T39" fmla="*/ 22 h 73"/>
                <a:gd name="T40" fmla="*/ 21 w 67"/>
                <a:gd name="T41" fmla="*/ 41 h 73"/>
                <a:gd name="T42" fmla="*/ 0 w 67"/>
                <a:gd name="T4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3">
                  <a:moveTo>
                    <a:pt x="0" y="72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6" y="72"/>
                  </a:lnTo>
                  <a:lnTo>
                    <a:pt x="56" y="72"/>
                  </a:lnTo>
                  <a:lnTo>
                    <a:pt x="48" y="50"/>
                  </a:lnTo>
                  <a:lnTo>
                    <a:pt x="18" y="50"/>
                  </a:lnTo>
                  <a:lnTo>
                    <a:pt x="11" y="72"/>
                  </a:lnTo>
                  <a:lnTo>
                    <a:pt x="0" y="72"/>
                  </a:lnTo>
                  <a:lnTo>
                    <a:pt x="21" y="41"/>
                  </a:lnTo>
                  <a:lnTo>
                    <a:pt x="44" y="41"/>
                  </a:lnTo>
                  <a:lnTo>
                    <a:pt x="38" y="22"/>
                  </a:lnTo>
                  <a:lnTo>
                    <a:pt x="36" y="19"/>
                  </a:lnTo>
                  <a:lnTo>
                    <a:pt x="35" y="15"/>
                  </a:lnTo>
                  <a:lnTo>
                    <a:pt x="34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5"/>
                  </a:lnTo>
                  <a:lnTo>
                    <a:pt x="29" y="19"/>
                  </a:lnTo>
                  <a:lnTo>
                    <a:pt x="28" y="22"/>
                  </a:lnTo>
                  <a:lnTo>
                    <a:pt x="21" y="41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3" name="Freeform 375"/>
            <p:cNvSpPr>
              <a:spLocks/>
            </p:cNvSpPr>
            <p:nvPr/>
          </p:nvSpPr>
          <p:spPr bwMode="auto">
            <a:xfrm>
              <a:off x="5262" y="1513"/>
              <a:ext cx="55" cy="73"/>
            </a:xfrm>
            <a:custGeom>
              <a:avLst/>
              <a:gdLst>
                <a:gd name="T0" fmla="*/ 0 w 55"/>
                <a:gd name="T1" fmla="*/ 72 h 73"/>
                <a:gd name="T2" fmla="*/ 0 w 55"/>
                <a:gd name="T3" fmla="*/ 0 h 73"/>
                <a:gd name="T4" fmla="*/ 10 w 55"/>
                <a:gd name="T5" fmla="*/ 0 h 73"/>
                <a:gd name="T6" fmla="*/ 44 w 55"/>
                <a:gd name="T7" fmla="*/ 56 h 73"/>
                <a:gd name="T8" fmla="*/ 44 w 55"/>
                <a:gd name="T9" fmla="*/ 0 h 73"/>
                <a:gd name="T10" fmla="*/ 54 w 55"/>
                <a:gd name="T11" fmla="*/ 0 h 73"/>
                <a:gd name="T12" fmla="*/ 54 w 55"/>
                <a:gd name="T13" fmla="*/ 72 h 73"/>
                <a:gd name="T14" fmla="*/ 44 w 55"/>
                <a:gd name="T15" fmla="*/ 72 h 73"/>
                <a:gd name="T16" fmla="*/ 8 w 55"/>
                <a:gd name="T17" fmla="*/ 16 h 73"/>
                <a:gd name="T18" fmla="*/ 8 w 55"/>
                <a:gd name="T19" fmla="*/ 72 h 73"/>
                <a:gd name="T20" fmla="*/ 0 w 55"/>
                <a:gd name="T2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3">
                  <a:moveTo>
                    <a:pt x="0" y="7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44" y="56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2"/>
                  </a:lnTo>
                  <a:lnTo>
                    <a:pt x="44" y="72"/>
                  </a:lnTo>
                  <a:lnTo>
                    <a:pt x="8" y="16"/>
                  </a:lnTo>
                  <a:lnTo>
                    <a:pt x="8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4" name="Freeform 376"/>
            <p:cNvSpPr>
              <a:spLocks/>
            </p:cNvSpPr>
            <p:nvPr/>
          </p:nvSpPr>
          <p:spPr bwMode="auto">
            <a:xfrm>
              <a:off x="5337" y="1511"/>
              <a:ext cx="69" cy="76"/>
            </a:xfrm>
            <a:custGeom>
              <a:avLst/>
              <a:gdLst>
                <a:gd name="T0" fmla="*/ 37 w 69"/>
                <a:gd name="T1" fmla="*/ 38 h 76"/>
                <a:gd name="T2" fmla="*/ 68 w 69"/>
                <a:gd name="T3" fmla="*/ 64 h 76"/>
                <a:gd name="T4" fmla="*/ 60 w 69"/>
                <a:gd name="T5" fmla="*/ 69 h 76"/>
                <a:gd name="T6" fmla="*/ 52 w 69"/>
                <a:gd name="T7" fmla="*/ 73 h 76"/>
                <a:gd name="T8" fmla="*/ 46 w 69"/>
                <a:gd name="T9" fmla="*/ 74 h 76"/>
                <a:gd name="T10" fmla="*/ 38 w 69"/>
                <a:gd name="T11" fmla="*/ 75 h 76"/>
                <a:gd name="T12" fmla="*/ 32 w 69"/>
                <a:gd name="T13" fmla="*/ 75 h 76"/>
                <a:gd name="T14" fmla="*/ 27 w 69"/>
                <a:gd name="T15" fmla="*/ 74 h 76"/>
                <a:gd name="T16" fmla="*/ 22 w 69"/>
                <a:gd name="T17" fmla="*/ 73 h 76"/>
                <a:gd name="T18" fmla="*/ 18 w 69"/>
                <a:gd name="T19" fmla="*/ 71 h 76"/>
                <a:gd name="T20" fmla="*/ 10 w 69"/>
                <a:gd name="T21" fmla="*/ 66 h 76"/>
                <a:gd name="T22" fmla="*/ 4 w 69"/>
                <a:gd name="T23" fmla="*/ 58 h 76"/>
                <a:gd name="T24" fmla="*/ 2 w 69"/>
                <a:gd name="T25" fmla="*/ 53 h 76"/>
                <a:gd name="T26" fmla="*/ 1 w 69"/>
                <a:gd name="T27" fmla="*/ 49 h 76"/>
                <a:gd name="T28" fmla="*/ 0 w 69"/>
                <a:gd name="T29" fmla="*/ 43 h 76"/>
                <a:gd name="T30" fmla="*/ 0 w 69"/>
                <a:gd name="T31" fmla="*/ 38 h 76"/>
                <a:gd name="T32" fmla="*/ 0 w 69"/>
                <a:gd name="T33" fmla="*/ 34 h 76"/>
                <a:gd name="T34" fmla="*/ 1 w 69"/>
                <a:gd name="T35" fmla="*/ 28 h 76"/>
                <a:gd name="T36" fmla="*/ 2 w 69"/>
                <a:gd name="T37" fmla="*/ 23 h 76"/>
                <a:gd name="T38" fmla="*/ 4 w 69"/>
                <a:gd name="T39" fmla="*/ 19 h 76"/>
                <a:gd name="T40" fmla="*/ 10 w 69"/>
                <a:gd name="T41" fmla="*/ 10 h 76"/>
                <a:gd name="T42" fmla="*/ 17 w 69"/>
                <a:gd name="T43" fmla="*/ 5 h 76"/>
                <a:gd name="T44" fmla="*/ 26 w 69"/>
                <a:gd name="T45" fmla="*/ 2 h 76"/>
                <a:gd name="T46" fmla="*/ 36 w 69"/>
                <a:gd name="T47" fmla="*/ 0 h 76"/>
                <a:gd name="T48" fmla="*/ 45 w 69"/>
                <a:gd name="T49" fmla="*/ 1 h 76"/>
                <a:gd name="T50" fmla="*/ 50 w 69"/>
                <a:gd name="T51" fmla="*/ 3 h 76"/>
                <a:gd name="T52" fmla="*/ 57 w 69"/>
                <a:gd name="T53" fmla="*/ 6 h 76"/>
                <a:gd name="T54" fmla="*/ 60 w 69"/>
                <a:gd name="T55" fmla="*/ 10 h 76"/>
                <a:gd name="T56" fmla="*/ 64 w 69"/>
                <a:gd name="T57" fmla="*/ 15 h 76"/>
                <a:gd name="T58" fmla="*/ 66 w 69"/>
                <a:gd name="T59" fmla="*/ 23 h 76"/>
                <a:gd name="T60" fmla="*/ 57 w 69"/>
                <a:gd name="T61" fmla="*/ 23 h 76"/>
                <a:gd name="T62" fmla="*/ 55 w 69"/>
                <a:gd name="T63" fmla="*/ 18 h 76"/>
                <a:gd name="T64" fmla="*/ 52 w 69"/>
                <a:gd name="T65" fmla="*/ 14 h 76"/>
                <a:gd name="T66" fmla="*/ 49 w 69"/>
                <a:gd name="T67" fmla="*/ 12 h 76"/>
                <a:gd name="T68" fmla="*/ 45 w 69"/>
                <a:gd name="T69" fmla="*/ 10 h 76"/>
                <a:gd name="T70" fmla="*/ 38 w 69"/>
                <a:gd name="T71" fmla="*/ 9 h 76"/>
                <a:gd name="T72" fmla="*/ 33 w 69"/>
                <a:gd name="T73" fmla="*/ 9 h 76"/>
                <a:gd name="T74" fmla="*/ 28 w 69"/>
                <a:gd name="T75" fmla="*/ 10 h 76"/>
                <a:gd name="T76" fmla="*/ 22 w 69"/>
                <a:gd name="T77" fmla="*/ 12 h 76"/>
                <a:gd name="T78" fmla="*/ 19 w 69"/>
                <a:gd name="T79" fmla="*/ 15 h 76"/>
                <a:gd name="T80" fmla="*/ 16 w 69"/>
                <a:gd name="T81" fmla="*/ 18 h 76"/>
                <a:gd name="T82" fmla="*/ 13 w 69"/>
                <a:gd name="T83" fmla="*/ 23 h 76"/>
                <a:gd name="T84" fmla="*/ 11 w 69"/>
                <a:gd name="T85" fmla="*/ 27 h 76"/>
                <a:gd name="T86" fmla="*/ 10 w 69"/>
                <a:gd name="T87" fmla="*/ 35 h 76"/>
                <a:gd name="T88" fmla="*/ 10 w 69"/>
                <a:gd name="T89" fmla="*/ 43 h 76"/>
                <a:gd name="T90" fmla="*/ 11 w 69"/>
                <a:gd name="T91" fmla="*/ 52 h 76"/>
                <a:gd name="T92" fmla="*/ 14 w 69"/>
                <a:gd name="T93" fmla="*/ 57 h 76"/>
                <a:gd name="T94" fmla="*/ 20 w 69"/>
                <a:gd name="T95" fmla="*/ 62 h 76"/>
                <a:gd name="T96" fmla="*/ 26 w 69"/>
                <a:gd name="T97" fmla="*/ 65 h 76"/>
                <a:gd name="T98" fmla="*/ 32 w 69"/>
                <a:gd name="T99" fmla="*/ 67 h 76"/>
                <a:gd name="T100" fmla="*/ 39 w 69"/>
                <a:gd name="T101" fmla="*/ 67 h 76"/>
                <a:gd name="T102" fmla="*/ 46 w 69"/>
                <a:gd name="T103" fmla="*/ 65 h 76"/>
                <a:gd name="T104" fmla="*/ 51 w 69"/>
                <a:gd name="T105" fmla="*/ 64 h 76"/>
                <a:gd name="T106" fmla="*/ 57 w 69"/>
                <a:gd name="T107" fmla="*/ 61 h 76"/>
                <a:gd name="T108" fmla="*/ 58 w 69"/>
                <a:gd name="T109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76">
                  <a:moveTo>
                    <a:pt x="37" y="46"/>
                  </a:moveTo>
                  <a:lnTo>
                    <a:pt x="37" y="38"/>
                  </a:lnTo>
                  <a:lnTo>
                    <a:pt x="68" y="38"/>
                  </a:lnTo>
                  <a:lnTo>
                    <a:pt x="68" y="64"/>
                  </a:lnTo>
                  <a:lnTo>
                    <a:pt x="64" y="67"/>
                  </a:lnTo>
                  <a:lnTo>
                    <a:pt x="60" y="69"/>
                  </a:lnTo>
                  <a:lnTo>
                    <a:pt x="57" y="71"/>
                  </a:lnTo>
                  <a:lnTo>
                    <a:pt x="52" y="73"/>
                  </a:lnTo>
                  <a:lnTo>
                    <a:pt x="49" y="74"/>
                  </a:lnTo>
                  <a:lnTo>
                    <a:pt x="46" y="74"/>
                  </a:lnTo>
                  <a:lnTo>
                    <a:pt x="41" y="75"/>
                  </a:lnTo>
                  <a:lnTo>
                    <a:pt x="38" y="75"/>
                  </a:lnTo>
                  <a:lnTo>
                    <a:pt x="36" y="75"/>
                  </a:lnTo>
                  <a:lnTo>
                    <a:pt x="32" y="75"/>
                  </a:lnTo>
                  <a:lnTo>
                    <a:pt x="29" y="74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2" y="73"/>
                  </a:lnTo>
                  <a:lnTo>
                    <a:pt x="20" y="72"/>
                  </a:lnTo>
                  <a:lnTo>
                    <a:pt x="18" y="71"/>
                  </a:lnTo>
                  <a:lnTo>
                    <a:pt x="13" y="69"/>
                  </a:lnTo>
                  <a:lnTo>
                    <a:pt x="10" y="66"/>
                  </a:lnTo>
                  <a:lnTo>
                    <a:pt x="7" y="62"/>
                  </a:lnTo>
                  <a:lnTo>
                    <a:pt x="4" y="58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2" y="52"/>
                  </a:lnTo>
                  <a:lnTo>
                    <a:pt x="1" y="49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9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7" y="5"/>
                  </a:lnTo>
                  <a:lnTo>
                    <a:pt x="21" y="3"/>
                  </a:lnTo>
                  <a:lnTo>
                    <a:pt x="26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50" y="3"/>
                  </a:lnTo>
                  <a:lnTo>
                    <a:pt x="54" y="4"/>
                  </a:lnTo>
                  <a:lnTo>
                    <a:pt x="57" y="6"/>
                  </a:lnTo>
                  <a:lnTo>
                    <a:pt x="58" y="8"/>
                  </a:lnTo>
                  <a:lnTo>
                    <a:pt x="60" y="10"/>
                  </a:lnTo>
                  <a:lnTo>
                    <a:pt x="62" y="13"/>
                  </a:lnTo>
                  <a:lnTo>
                    <a:pt x="64" y="15"/>
                  </a:lnTo>
                  <a:lnTo>
                    <a:pt x="65" y="19"/>
                  </a:lnTo>
                  <a:lnTo>
                    <a:pt x="66" y="23"/>
                  </a:lnTo>
                  <a:lnTo>
                    <a:pt x="58" y="24"/>
                  </a:lnTo>
                  <a:lnTo>
                    <a:pt x="57" y="23"/>
                  </a:lnTo>
                  <a:lnTo>
                    <a:pt x="55" y="21"/>
                  </a:lnTo>
                  <a:lnTo>
                    <a:pt x="55" y="18"/>
                  </a:lnTo>
                  <a:lnTo>
                    <a:pt x="54" y="16"/>
                  </a:lnTo>
                  <a:lnTo>
                    <a:pt x="52" y="14"/>
                  </a:lnTo>
                  <a:lnTo>
                    <a:pt x="50" y="13"/>
                  </a:lnTo>
                  <a:lnTo>
                    <a:pt x="49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30" y="10"/>
                  </a:lnTo>
                  <a:lnTo>
                    <a:pt x="28" y="10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20" y="13"/>
                  </a:lnTo>
                  <a:lnTo>
                    <a:pt x="19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4" y="21"/>
                  </a:lnTo>
                  <a:lnTo>
                    <a:pt x="13" y="23"/>
                  </a:lnTo>
                  <a:lnTo>
                    <a:pt x="12" y="24"/>
                  </a:lnTo>
                  <a:lnTo>
                    <a:pt x="11" y="27"/>
                  </a:lnTo>
                  <a:lnTo>
                    <a:pt x="10" y="31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1" y="52"/>
                  </a:lnTo>
                  <a:lnTo>
                    <a:pt x="12" y="54"/>
                  </a:lnTo>
                  <a:lnTo>
                    <a:pt x="14" y="57"/>
                  </a:lnTo>
                  <a:lnTo>
                    <a:pt x="17" y="60"/>
                  </a:lnTo>
                  <a:lnTo>
                    <a:pt x="20" y="62"/>
                  </a:lnTo>
                  <a:lnTo>
                    <a:pt x="23" y="64"/>
                  </a:lnTo>
                  <a:lnTo>
                    <a:pt x="26" y="65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6" y="67"/>
                  </a:lnTo>
                  <a:lnTo>
                    <a:pt x="39" y="67"/>
                  </a:lnTo>
                  <a:lnTo>
                    <a:pt x="42" y="67"/>
                  </a:lnTo>
                  <a:lnTo>
                    <a:pt x="46" y="65"/>
                  </a:lnTo>
                  <a:lnTo>
                    <a:pt x="49" y="65"/>
                  </a:lnTo>
                  <a:lnTo>
                    <a:pt x="51" y="64"/>
                  </a:lnTo>
                  <a:lnTo>
                    <a:pt x="54" y="63"/>
                  </a:lnTo>
                  <a:lnTo>
                    <a:pt x="57" y="61"/>
                  </a:lnTo>
                  <a:lnTo>
                    <a:pt x="58" y="60"/>
                  </a:lnTo>
                  <a:lnTo>
                    <a:pt x="58" y="46"/>
                  </a:lnTo>
                  <a:lnTo>
                    <a:pt x="37" y="4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5" name="Freeform 377"/>
            <p:cNvSpPr>
              <a:spLocks/>
            </p:cNvSpPr>
            <p:nvPr/>
          </p:nvSpPr>
          <p:spPr bwMode="auto">
            <a:xfrm>
              <a:off x="5427" y="1513"/>
              <a:ext cx="51" cy="73"/>
            </a:xfrm>
            <a:custGeom>
              <a:avLst/>
              <a:gdLst>
                <a:gd name="T0" fmla="*/ 0 w 51"/>
                <a:gd name="T1" fmla="*/ 72 h 73"/>
                <a:gd name="T2" fmla="*/ 0 w 51"/>
                <a:gd name="T3" fmla="*/ 0 h 73"/>
                <a:gd name="T4" fmla="*/ 48 w 51"/>
                <a:gd name="T5" fmla="*/ 0 h 73"/>
                <a:gd name="T6" fmla="*/ 48 w 51"/>
                <a:gd name="T7" fmla="*/ 8 h 73"/>
                <a:gd name="T8" fmla="*/ 9 w 51"/>
                <a:gd name="T9" fmla="*/ 8 h 73"/>
                <a:gd name="T10" fmla="*/ 9 w 51"/>
                <a:gd name="T11" fmla="*/ 30 h 73"/>
                <a:gd name="T12" fmla="*/ 46 w 51"/>
                <a:gd name="T13" fmla="*/ 30 h 73"/>
                <a:gd name="T14" fmla="*/ 46 w 51"/>
                <a:gd name="T15" fmla="*/ 39 h 73"/>
                <a:gd name="T16" fmla="*/ 9 w 51"/>
                <a:gd name="T17" fmla="*/ 39 h 73"/>
                <a:gd name="T18" fmla="*/ 9 w 51"/>
                <a:gd name="T19" fmla="*/ 64 h 73"/>
                <a:gd name="T20" fmla="*/ 50 w 51"/>
                <a:gd name="T21" fmla="*/ 64 h 73"/>
                <a:gd name="T22" fmla="*/ 50 w 51"/>
                <a:gd name="T23" fmla="*/ 72 h 73"/>
                <a:gd name="T24" fmla="*/ 0 w 51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73">
                  <a:moveTo>
                    <a:pt x="0" y="7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9" y="8"/>
                  </a:lnTo>
                  <a:lnTo>
                    <a:pt x="9" y="30"/>
                  </a:lnTo>
                  <a:lnTo>
                    <a:pt x="46" y="30"/>
                  </a:lnTo>
                  <a:lnTo>
                    <a:pt x="46" y="39"/>
                  </a:lnTo>
                  <a:lnTo>
                    <a:pt x="9" y="39"/>
                  </a:lnTo>
                  <a:lnTo>
                    <a:pt x="9" y="64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0" y="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6" name="Freeform 378"/>
            <p:cNvSpPr>
              <a:spLocks/>
            </p:cNvSpPr>
            <p:nvPr/>
          </p:nvSpPr>
          <p:spPr bwMode="auto">
            <a:xfrm>
              <a:off x="5000" y="1634"/>
              <a:ext cx="55" cy="75"/>
            </a:xfrm>
            <a:custGeom>
              <a:avLst/>
              <a:gdLst>
                <a:gd name="T0" fmla="*/ 22 w 55"/>
                <a:gd name="T1" fmla="*/ 74 h 75"/>
                <a:gd name="T2" fmla="*/ 22 w 55"/>
                <a:gd name="T3" fmla="*/ 9 h 75"/>
                <a:gd name="T4" fmla="*/ 0 w 55"/>
                <a:gd name="T5" fmla="*/ 9 h 75"/>
                <a:gd name="T6" fmla="*/ 0 w 55"/>
                <a:gd name="T7" fmla="*/ 0 h 75"/>
                <a:gd name="T8" fmla="*/ 54 w 55"/>
                <a:gd name="T9" fmla="*/ 0 h 75"/>
                <a:gd name="T10" fmla="*/ 54 w 55"/>
                <a:gd name="T11" fmla="*/ 9 h 75"/>
                <a:gd name="T12" fmla="*/ 31 w 55"/>
                <a:gd name="T13" fmla="*/ 9 h 75"/>
                <a:gd name="T14" fmla="*/ 31 w 55"/>
                <a:gd name="T15" fmla="*/ 74 h 75"/>
                <a:gd name="T16" fmla="*/ 22 w 55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5">
                  <a:moveTo>
                    <a:pt x="22" y="74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9"/>
                  </a:lnTo>
                  <a:lnTo>
                    <a:pt x="31" y="9"/>
                  </a:lnTo>
                  <a:lnTo>
                    <a:pt x="31" y="74"/>
                  </a:lnTo>
                  <a:lnTo>
                    <a:pt x="22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7" name="Freeform 379"/>
            <p:cNvSpPr>
              <a:spLocks/>
            </p:cNvSpPr>
            <p:nvPr/>
          </p:nvSpPr>
          <p:spPr bwMode="auto">
            <a:xfrm>
              <a:off x="5072" y="1634"/>
              <a:ext cx="56" cy="76"/>
            </a:xfrm>
            <a:custGeom>
              <a:avLst/>
              <a:gdLst>
                <a:gd name="T0" fmla="*/ 45 w 56"/>
                <a:gd name="T1" fmla="*/ 0 h 76"/>
                <a:gd name="T2" fmla="*/ 55 w 56"/>
                <a:gd name="T3" fmla="*/ 0 h 76"/>
                <a:gd name="T4" fmla="*/ 55 w 56"/>
                <a:gd name="T5" fmla="*/ 43 h 76"/>
                <a:gd name="T6" fmla="*/ 55 w 56"/>
                <a:gd name="T7" fmla="*/ 46 h 76"/>
                <a:gd name="T8" fmla="*/ 55 w 56"/>
                <a:gd name="T9" fmla="*/ 48 h 76"/>
                <a:gd name="T10" fmla="*/ 55 w 56"/>
                <a:gd name="T11" fmla="*/ 50 h 76"/>
                <a:gd name="T12" fmla="*/ 54 w 56"/>
                <a:gd name="T13" fmla="*/ 53 h 76"/>
                <a:gd name="T14" fmla="*/ 54 w 56"/>
                <a:gd name="T15" fmla="*/ 56 h 76"/>
                <a:gd name="T16" fmla="*/ 54 w 56"/>
                <a:gd name="T17" fmla="*/ 57 h 76"/>
                <a:gd name="T18" fmla="*/ 54 w 56"/>
                <a:gd name="T19" fmla="*/ 60 h 76"/>
                <a:gd name="T20" fmla="*/ 53 w 56"/>
                <a:gd name="T21" fmla="*/ 61 h 76"/>
                <a:gd name="T22" fmla="*/ 51 w 56"/>
                <a:gd name="T23" fmla="*/ 65 h 76"/>
                <a:gd name="T24" fmla="*/ 49 w 56"/>
                <a:gd name="T25" fmla="*/ 67 h 76"/>
                <a:gd name="T26" fmla="*/ 47 w 56"/>
                <a:gd name="T27" fmla="*/ 69 h 76"/>
                <a:gd name="T28" fmla="*/ 43 w 56"/>
                <a:gd name="T29" fmla="*/ 71 h 76"/>
                <a:gd name="T30" fmla="*/ 40 w 56"/>
                <a:gd name="T31" fmla="*/ 73 h 76"/>
                <a:gd name="T32" fmla="*/ 36 w 56"/>
                <a:gd name="T33" fmla="*/ 74 h 76"/>
                <a:gd name="T34" fmla="*/ 32 w 56"/>
                <a:gd name="T35" fmla="*/ 75 h 76"/>
                <a:gd name="T36" fmla="*/ 28 w 56"/>
                <a:gd name="T37" fmla="*/ 75 h 76"/>
                <a:gd name="T38" fmla="*/ 23 w 56"/>
                <a:gd name="T39" fmla="*/ 75 h 76"/>
                <a:gd name="T40" fmla="*/ 19 w 56"/>
                <a:gd name="T41" fmla="*/ 74 h 76"/>
                <a:gd name="T42" fmla="*/ 15 w 56"/>
                <a:gd name="T43" fmla="*/ 73 h 76"/>
                <a:gd name="T44" fmla="*/ 12 w 56"/>
                <a:gd name="T45" fmla="*/ 72 h 76"/>
                <a:gd name="T46" fmla="*/ 8 w 56"/>
                <a:gd name="T47" fmla="*/ 70 h 76"/>
                <a:gd name="T48" fmla="*/ 6 w 56"/>
                <a:gd name="T49" fmla="*/ 67 h 76"/>
                <a:gd name="T50" fmla="*/ 4 w 56"/>
                <a:gd name="T51" fmla="*/ 65 h 76"/>
                <a:gd name="T52" fmla="*/ 3 w 56"/>
                <a:gd name="T53" fmla="*/ 62 h 76"/>
                <a:gd name="T54" fmla="*/ 2 w 56"/>
                <a:gd name="T55" fmla="*/ 60 h 76"/>
                <a:gd name="T56" fmla="*/ 2 w 56"/>
                <a:gd name="T57" fmla="*/ 58 h 76"/>
                <a:gd name="T58" fmla="*/ 2 w 56"/>
                <a:gd name="T59" fmla="*/ 56 h 76"/>
                <a:gd name="T60" fmla="*/ 1 w 56"/>
                <a:gd name="T61" fmla="*/ 53 h 76"/>
                <a:gd name="T62" fmla="*/ 1 w 56"/>
                <a:gd name="T63" fmla="*/ 51 h 76"/>
                <a:gd name="T64" fmla="*/ 0 w 56"/>
                <a:gd name="T65" fmla="*/ 48 h 76"/>
                <a:gd name="T66" fmla="*/ 0 w 56"/>
                <a:gd name="T67" fmla="*/ 46 h 76"/>
                <a:gd name="T68" fmla="*/ 0 w 56"/>
                <a:gd name="T69" fmla="*/ 43 h 76"/>
                <a:gd name="T70" fmla="*/ 0 w 56"/>
                <a:gd name="T71" fmla="*/ 0 h 76"/>
                <a:gd name="T72" fmla="*/ 10 w 56"/>
                <a:gd name="T73" fmla="*/ 0 h 76"/>
                <a:gd name="T74" fmla="*/ 10 w 56"/>
                <a:gd name="T75" fmla="*/ 43 h 76"/>
                <a:gd name="T76" fmla="*/ 10 w 56"/>
                <a:gd name="T77" fmla="*/ 47 h 76"/>
                <a:gd name="T78" fmla="*/ 11 w 56"/>
                <a:gd name="T79" fmla="*/ 51 h 76"/>
                <a:gd name="T80" fmla="*/ 11 w 56"/>
                <a:gd name="T81" fmla="*/ 54 h 76"/>
                <a:gd name="T82" fmla="*/ 12 w 56"/>
                <a:gd name="T83" fmla="*/ 57 h 76"/>
                <a:gd name="T84" fmla="*/ 12 w 56"/>
                <a:gd name="T85" fmla="*/ 59 h 76"/>
                <a:gd name="T86" fmla="*/ 14 w 56"/>
                <a:gd name="T87" fmla="*/ 61 h 76"/>
                <a:gd name="T88" fmla="*/ 15 w 56"/>
                <a:gd name="T89" fmla="*/ 63 h 76"/>
                <a:gd name="T90" fmla="*/ 17 w 56"/>
                <a:gd name="T91" fmla="*/ 64 h 76"/>
                <a:gd name="T92" fmla="*/ 19 w 56"/>
                <a:gd name="T93" fmla="*/ 65 h 76"/>
                <a:gd name="T94" fmla="*/ 22 w 56"/>
                <a:gd name="T95" fmla="*/ 65 h 76"/>
                <a:gd name="T96" fmla="*/ 24 w 56"/>
                <a:gd name="T97" fmla="*/ 66 h 76"/>
                <a:gd name="T98" fmla="*/ 26 w 56"/>
                <a:gd name="T99" fmla="*/ 66 h 76"/>
                <a:gd name="T100" fmla="*/ 32 w 56"/>
                <a:gd name="T101" fmla="*/ 66 h 76"/>
                <a:gd name="T102" fmla="*/ 36 w 56"/>
                <a:gd name="T103" fmla="*/ 65 h 76"/>
                <a:gd name="T104" fmla="*/ 39 w 56"/>
                <a:gd name="T105" fmla="*/ 64 h 76"/>
                <a:gd name="T106" fmla="*/ 40 w 56"/>
                <a:gd name="T107" fmla="*/ 62 h 76"/>
                <a:gd name="T108" fmla="*/ 42 w 56"/>
                <a:gd name="T109" fmla="*/ 61 h 76"/>
                <a:gd name="T110" fmla="*/ 43 w 56"/>
                <a:gd name="T111" fmla="*/ 59 h 76"/>
                <a:gd name="T112" fmla="*/ 43 w 56"/>
                <a:gd name="T113" fmla="*/ 57 h 76"/>
                <a:gd name="T114" fmla="*/ 44 w 56"/>
                <a:gd name="T115" fmla="*/ 54 h 76"/>
                <a:gd name="T116" fmla="*/ 44 w 56"/>
                <a:gd name="T117" fmla="*/ 52 h 76"/>
                <a:gd name="T118" fmla="*/ 45 w 56"/>
                <a:gd name="T119" fmla="*/ 49 h 76"/>
                <a:gd name="T120" fmla="*/ 45 w 56"/>
                <a:gd name="T121" fmla="*/ 47 h 76"/>
                <a:gd name="T122" fmla="*/ 45 w 56"/>
                <a:gd name="T123" fmla="*/ 43 h 76"/>
                <a:gd name="T124" fmla="*/ 45 w 56"/>
                <a:gd name="T1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6">
                  <a:moveTo>
                    <a:pt x="45" y="0"/>
                  </a:moveTo>
                  <a:lnTo>
                    <a:pt x="55" y="0"/>
                  </a:lnTo>
                  <a:lnTo>
                    <a:pt x="55" y="43"/>
                  </a:lnTo>
                  <a:lnTo>
                    <a:pt x="55" y="46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4" y="57"/>
                  </a:lnTo>
                  <a:lnTo>
                    <a:pt x="54" y="60"/>
                  </a:lnTo>
                  <a:lnTo>
                    <a:pt x="53" y="61"/>
                  </a:lnTo>
                  <a:lnTo>
                    <a:pt x="51" y="65"/>
                  </a:lnTo>
                  <a:lnTo>
                    <a:pt x="49" y="67"/>
                  </a:lnTo>
                  <a:lnTo>
                    <a:pt x="47" y="69"/>
                  </a:lnTo>
                  <a:lnTo>
                    <a:pt x="43" y="71"/>
                  </a:lnTo>
                  <a:lnTo>
                    <a:pt x="40" y="73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8" y="75"/>
                  </a:lnTo>
                  <a:lnTo>
                    <a:pt x="23" y="75"/>
                  </a:lnTo>
                  <a:lnTo>
                    <a:pt x="19" y="74"/>
                  </a:lnTo>
                  <a:lnTo>
                    <a:pt x="15" y="73"/>
                  </a:lnTo>
                  <a:lnTo>
                    <a:pt x="12" y="72"/>
                  </a:lnTo>
                  <a:lnTo>
                    <a:pt x="8" y="70"/>
                  </a:lnTo>
                  <a:lnTo>
                    <a:pt x="6" y="67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1" y="53"/>
                  </a:lnTo>
                  <a:lnTo>
                    <a:pt x="1" y="51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1" y="51"/>
                  </a:lnTo>
                  <a:lnTo>
                    <a:pt x="11" y="54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14" y="61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32" y="66"/>
                  </a:lnTo>
                  <a:lnTo>
                    <a:pt x="36" y="65"/>
                  </a:lnTo>
                  <a:lnTo>
                    <a:pt x="39" y="64"/>
                  </a:lnTo>
                  <a:lnTo>
                    <a:pt x="40" y="62"/>
                  </a:lnTo>
                  <a:lnTo>
                    <a:pt x="42" y="61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5" y="49"/>
                  </a:lnTo>
                  <a:lnTo>
                    <a:pt x="45" y="47"/>
                  </a:lnTo>
                  <a:lnTo>
                    <a:pt x="45" y="43"/>
                  </a:lnTo>
                  <a:lnTo>
                    <a:pt x="4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8" name="Freeform 380"/>
            <p:cNvSpPr>
              <a:spLocks/>
            </p:cNvSpPr>
            <p:nvPr/>
          </p:nvSpPr>
          <p:spPr bwMode="auto">
            <a:xfrm>
              <a:off x="5152" y="1634"/>
              <a:ext cx="54" cy="75"/>
            </a:xfrm>
            <a:custGeom>
              <a:avLst/>
              <a:gdLst>
                <a:gd name="T0" fmla="*/ 0 w 54"/>
                <a:gd name="T1" fmla="*/ 0 h 75"/>
                <a:gd name="T2" fmla="*/ 30 w 54"/>
                <a:gd name="T3" fmla="*/ 0 h 75"/>
                <a:gd name="T4" fmla="*/ 36 w 54"/>
                <a:gd name="T5" fmla="*/ 2 h 75"/>
                <a:gd name="T6" fmla="*/ 40 w 54"/>
                <a:gd name="T7" fmla="*/ 4 h 75"/>
                <a:gd name="T8" fmla="*/ 45 w 54"/>
                <a:gd name="T9" fmla="*/ 8 h 75"/>
                <a:gd name="T10" fmla="*/ 48 w 54"/>
                <a:gd name="T11" fmla="*/ 12 h 75"/>
                <a:gd name="T12" fmla="*/ 50 w 54"/>
                <a:gd name="T13" fmla="*/ 17 h 75"/>
                <a:gd name="T14" fmla="*/ 50 w 54"/>
                <a:gd name="T15" fmla="*/ 23 h 75"/>
                <a:gd name="T16" fmla="*/ 48 w 54"/>
                <a:gd name="T17" fmla="*/ 27 h 75"/>
                <a:gd name="T18" fmla="*/ 46 w 54"/>
                <a:gd name="T19" fmla="*/ 30 h 75"/>
                <a:gd name="T20" fmla="*/ 41 w 54"/>
                <a:gd name="T21" fmla="*/ 34 h 75"/>
                <a:gd name="T22" fmla="*/ 42 w 54"/>
                <a:gd name="T23" fmla="*/ 36 h 75"/>
                <a:gd name="T24" fmla="*/ 48 w 54"/>
                <a:gd name="T25" fmla="*/ 39 h 75"/>
                <a:gd name="T26" fmla="*/ 51 w 54"/>
                <a:gd name="T27" fmla="*/ 45 h 75"/>
                <a:gd name="T28" fmla="*/ 53 w 54"/>
                <a:gd name="T29" fmla="*/ 49 h 75"/>
                <a:gd name="T30" fmla="*/ 53 w 54"/>
                <a:gd name="T31" fmla="*/ 56 h 75"/>
                <a:gd name="T32" fmla="*/ 51 w 54"/>
                <a:gd name="T33" fmla="*/ 61 h 75"/>
                <a:gd name="T34" fmla="*/ 50 w 54"/>
                <a:gd name="T35" fmla="*/ 65 h 75"/>
                <a:gd name="T36" fmla="*/ 47 w 54"/>
                <a:gd name="T37" fmla="*/ 68 h 75"/>
                <a:gd name="T38" fmla="*/ 45 w 54"/>
                <a:gd name="T39" fmla="*/ 71 h 75"/>
                <a:gd name="T40" fmla="*/ 40 w 54"/>
                <a:gd name="T41" fmla="*/ 73 h 75"/>
                <a:gd name="T42" fmla="*/ 35 w 54"/>
                <a:gd name="T43" fmla="*/ 74 h 75"/>
                <a:gd name="T44" fmla="*/ 30 w 54"/>
                <a:gd name="T45" fmla="*/ 74 h 75"/>
                <a:gd name="T46" fmla="*/ 0 w 54"/>
                <a:gd name="T47" fmla="*/ 74 h 75"/>
                <a:gd name="T48" fmla="*/ 24 w 54"/>
                <a:gd name="T49" fmla="*/ 31 h 75"/>
                <a:gd name="T50" fmla="*/ 30 w 54"/>
                <a:gd name="T51" fmla="*/ 31 h 75"/>
                <a:gd name="T52" fmla="*/ 33 w 54"/>
                <a:gd name="T53" fmla="*/ 31 h 75"/>
                <a:gd name="T54" fmla="*/ 35 w 54"/>
                <a:gd name="T55" fmla="*/ 29 h 75"/>
                <a:gd name="T56" fmla="*/ 38 w 54"/>
                <a:gd name="T57" fmla="*/ 27 h 75"/>
                <a:gd name="T58" fmla="*/ 39 w 54"/>
                <a:gd name="T59" fmla="*/ 25 h 75"/>
                <a:gd name="T60" fmla="*/ 40 w 54"/>
                <a:gd name="T61" fmla="*/ 21 h 75"/>
                <a:gd name="T62" fmla="*/ 39 w 54"/>
                <a:gd name="T63" fmla="*/ 17 h 75"/>
                <a:gd name="T64" fmla="*/ 38 w 54"/>
                <a:gd name="T65" fmla="*/ 14 h 75"/>
                <a:gd name="T66" fmla="*/ 37 w 54"/>
                <a:gd name="T67" fmla="*/ 12 h 75"/>
                <a:gd name="T68" fmla="*/ 34 w 54"/>
                <a:gd name="T69" fmla="*/ 10 h 75"/>
                <a:gd name="T70" fmla="*/ 29 w 54"/>
                <a:gd name="T71" fmla="*/ 9 h 75"/>
                <a:gd name="T72" fmla="*/ 23 w 54"/>
                <a:gd name="T73" fmla="*/ 9 h 75"/>
                <a:gd name="T74" fmla="*/ 10 w 54"/>
                <a:gd name="T75" fmla="*/ 31 h 75"/>
                <a:gd name="T76" fmla="*/ 27 w 54"/>
                <a:gd name="T77" fmla="*/ 65 h 75"/>
                <a:gd name="T78" fmla="*/ 31 w 54"/>
                <a:gd name="T79" fmla="*/ 65 h 75"/>
                <a:gd name="T80" fmla="*/ 34 w 54"/>
                <a:gd name="T81" fmla="*/ 65 h 75"/>
                <a:gd name="T82" fmla="*/ 37 w 54"/>
                <a:gd name="T83" fmla="*/ 65 h 75"/>
                <a:gd name="T84" fmla="*/ 38 w 54"/>
                <a:gd name="T85" fmla="*/ 64 h 75"/>
                <a:gd name="T86" fmla="*/ 40 w 54"/>
                <a:gd name="T87" fmla="*/ 62 h 75"/>
                <a:gd name="T88" fmla="*/ 41 w 54"/>
                <a:gd name="T89" fmla="*/ 60 h 75"/>
                <a:gd name="T90" fmla="*/ 43 w 54"/>
                <a:gd name="T91" fmla="*/ 56 h 75"/>
                <a:gd name="T92" fmla="*/ 43 w 54"/>
                <a:gd name="T93" fmla="*/ 53 h 75"/>
                <a:gd name="T94" fmla="*/ 42 w 54"/>
                <a:gd name="T95" fmla="*/ 49 h 75"/>
                <a:gd name="T96" fmla="*/ 41 w 54"/>
                <a:gd name="T97" fmla="*/ 46 h 75"/>
                <a:gd name="T98" fmla="*/ 38 w 54"/>
                <a:gd name="T99" fmla="*/ 44 h 75"/>
                <a:gd name="T100" fmla="*/ 35 w 54"/>
                <a:gd name="T101" fmla="*/ 42 h 75"/>
                <a:gd name="T102" fmla="*/ 31 w 54"/>
                <a:gd name="T103" fmla="*/ 41 h 75"/>
                <a:gd name="T104" fmla="*/ 25 w 54"/>
                <a:gd name="T105" fmla="*/ 41 h 75"/>
                <a:gd name="T106" fmla="*/ 10 w 54"/>
                <a:gd name="T107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" h="75">
                  <a:moveTo>
                    <a:pt x="0" y="74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9" y="25"/>
                  </a:lnTo>
                  <a:lnTo>
                    <a:pt x="48" y="27"/>
                  </a:lnTo>
                  <a:lnTo>
                    <a:pt x="47" y="28"/>
                  </a:lnTo>
                  <a:lnTo>
                    <a:pt x="46" y="30"/>
                  </a:lnTo>
                  <a:lnTo>
                    <a:pt x="43" y="32"/>
                  </a:lnTo>
                  <a:lnTo>
                    <a:pt x="41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6" y="38"/>
                  </a:lnTo>
                  <a:lnTo>
                    <a:pt x="48" y="39"/>
                  </a:lnTo>
                  <a:lnTo>
                    <a:pt x="50" y="42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3" y="49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1" y="61"/>
                  </a:lnTo>
                  <a:lnTo>
                    <a:pt x="51" y="63"/>
                  </a:lnTo>
                  <a:lnTo>
                    <a:pt x="50" y="65"/>
                  </a:lnTo>
                  <a:lnTo>
                    <a:pt x="49" y="66"/>
                  </a:lnTo>
                  <a:lnTo>
                    <a:pt x="47" y="68"/>
                  </a:lnTo>
                  <a:lnTo>
                    <a:pt x="46" y="69"/>
                  </a:lnTo>
                  <a:lnTo>
                    <a:pt x="45" y="71"/>
                  </a:lnTo>
                  <a:lnTo>
                    <a:pt x="42" y="72"/>
                  </a:lnTo>
                  <a:lnTo>
                    <a:pt x="40" y="73"/>
                  </a:lnTo>
                  <a:lnTo>
                    <a:pt x="38" y="74"/>
                  </a:lnTo>
                  <a:lnTo>
                    <a:pt x="35" y="74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7" y="74"/>
                  </a:lnTo>
                  <a:lnTo>
                    <a:pt x="0" y="74"/>
                  </a:lnTo>
                  <a:lnTo>
                    <a:pt x="10" y="31"/>
                  </a:lnTo>
                  <a:lnTo>
                    <a:pt x="24" y="31"/>
                  </a:lnTo>
                  <a:lnTo>
                    <a:pt x="27" y="31"/>
                  </a:lnTo>
                  <a:lnTo>
                    <a:pt x="30" y="31"/>
                  </a:lnTo>
                  <a:lnTo>
                    <a:pt x="31" y="31"/>
                  </a:lnTo>
                  <a:lnTo>
                    <a:pt x="33" y="31"/>
                  </a:lnTo>
                  <a:lnTo>
                    <a:pt x="34" y="30"/>
                  </a:lnTo>
                  <a:lnTo>
                    <a:pt x="35" y="29"/>
                  </a:lnTo>
                  <a:lnTo>
                    <a:pt x="37" y="28"/>
                  </a:lnTo>
                  <a:lnTo>
                    <a:pt x="38" y="27"/>
                  </a:lnTo>
                  <a:lnTo>
                    <a:pt x="38" y="26"/>
                  </a:lnTo>
                  <a:lnTo>
                    <a:pt x="39" y="25"/>
                  </a:lnTo>
                  <a:lnTo>
                    <a:pt x="40" y="23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38" y="14"/>
                  </a:lnTo>
                  <a:lnTo>
                    <a:pt x="38" y="13"/>
                  </a:lnTo>
                  <a:lnTo>
                    <a:pt x="37" y="12"/>
                  </a:lnTo>
                  <a:lnTo>
                    <a:pt x="35" y="11"/>
                  </a:lnTo>
                  <a:lnTo>
                    <a:pt x="34" y="10"/>
                  </a:lnTo>
                  <a:lnTo>
                    <a:pt x="32" y="10"/>
                  </a:lnTo>
                  <a:lnTo>
                    <a:pt x="29" y="9"/>
                  </a:lnTo>
                  <a:lnTo>
                    <a:pt x="27" y="9"/>
                  </a:lnTo>
                  <a:lnTo>
                    <a:pt x="23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10" y="65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31" y="65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5" y="65"/>
                  </a:lnTo>
                  <a:lnTo>
                    <a:pt x="37" y="65"/>
                  </a:lnTo>
                  <a:lnTo>
                    <a:pt x="38" y="65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40" y="62"/>
                  </a:lnTo>
                  <a:lnTo>
                    <a:pt x="41" y="61"/>
                  </a:lnTo>
                  <a:lnTo>
                    <a:pt x="41" y="60"/>
                  </a:lnTo>
                  <a:lnTo>
                    <a:pt x="42" y="58"/>
                  </a:lnTo>
                  <a:lnTo>
                    <a:pt x="43" y="56"/>
                  </a:lnTo>
                  <a:lnTo>
                    <a:pt x="43" y="54"/>
                  </a:lnTo>
                  <a:lnTo>
                    <a:pt x="43" y="53"/>
                  </a:lnTo>
                  <a:lnTo>
                    <a:pt x="43" y="51"/>
                  </a:lnTo>
                  <a:lnTo>
                    <a:pt x="42" y="49"/>
                  </a:lnTo>
                  <a:lnTo>
                    <a:pt x="42" y="48"/>
                  </a:lnTo>
                  <a:lnTo>
                    <a:pt x="41" y="46"/>
                  </a:lnTo>
                  <a:lnTo>
                    <a:pt x="40" y="45"/>
                  </a:lnTo>
                  <a:lnTo>
                    <a:pt x="38" y="44"/>
                  </a:lnTo>
                  <a:lnTo>
                    <a:pt x="37" y="43"/>
                  </a:lnTo>
                  <a:lnTo>
                    <a:pt x="35" y="42"/>
                  </a:lnTo>
                  <a:lnTo>
                    <a:pt x="34" y="41"/>
                  </a:lnTo>
                  <a:lnTo>
                    <a:pt x="31" y="41"/>
                  </a:lnTo>
                  <a:lnTo>
                    <a:pt x="29" y="41"/>
                  </a:lnTo>
                  <a:lnTo>
                    <a:pt x="25" y="41"/>
                  </a:lnTo>
                  <a:lnTo>
                    <a:pt x="10" y="41"/>
                  </a:lnTo>
                  <a:lnTo>
                    <a:pt x="10" y="65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89" name="Freeform 381"/>
            <p:cNvSpPr>
              <a:spLocks/>
            </p:cNvSpPr>
            <p:nvPr/>
          </p:nvSpPr>
          <p:spPr bwMode="auto">
            <a:xfrm>
              <a:off x="5228" y="1634"/>
              <a:ext cx="52" cy="75"/>
            </a:xfrm>
            <a:custGeom>
              <a:avLst/>
              <a:gdLst>
                <a:gd name="T0" fmla="*/ 0 w 52"/>
                <a:gd name="T1" fmla="*/ 74 h 75"/>
                <a:gd name="T2" fmla="*/ 0 w 52"/>
                <a:gd name="T3" fmla="*/ 0 h 75"/>
                <a:gd name="T4" fmla="*/ 50 w 52"/>
                <a:gd name="T5" fmla="*/ 0 h 75"/>
                <a:gd name="T6" fmla="*/ 50 w 52"/>
                <a:gd name="T7" fmla="*/ 9 h 75"/>
                <a:gd name="T8" fmla="*/ 9 w 52"/>
                <a:gd name="T9" fmla="*/ 9 h 75"/>
                <a:gd name="T10" fmla="*/ 9 w 52"/>
                <a:gd name="T11" fmla="*/ 31 h 75"/>
                <a:gd name="T12" fmla="*/ 47 w 52"/>
                <a:gd name="T13" fmla="*/ 31 h 75"/>
                <a:gd name="T14" fmla="*/ 47 w 52"/>
                <a:gd name="T15" fmla="*/ 41 h 75"/>
                <a:gd name="T16" fmla="*/ 9 w 52"/>
                <a:gd name="T17" fmla="*/ 41 h 75"/>
                <a:gd name="T18" fmla="*/ 9 w 52"/>
                <a:gd name="T19" fmla="*/ 65 h 75"/>
                <a:gd name="T20" fmla="*/ 51 w 52"/>
                <a:gd name="T21" fmla="*/ 65 h 75"/>
                <a:gd name="T22" fmla="*/ 51 w 52"/>
                <a:gd name="T23" fmla="*/ 74 h 75"/>
                <a:gd name="T24" fmla="*/ 0 w 52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9" y="9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41"/>
                  </a:lnTo>
                  <a:lnTo>
                    <a:pt x="9" y="41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0" name="Freeform 382"/>
            <p:cNvSpPr>
              <a:spLocks/>
            </p:cNvSpPr>
            <p:nvPr/>
          </p:nvSpPr>
          <p:spPr bwMode="auto">
            <a:xfrm>
              <a:off x="5295" y="1633"/>
              <a:ext cx="58" cy="77"/>
            </a:xfrm>
            <a:custGeom>
              <a:avLst/>
              <a:gdLst>
                <a:gd name="T0" fmla="*/ 10 w 58"/>
                <a:gd name="T1" fmla="*/ 53 h 77"/>
                <a:gd name="T2" fmla="*/ 13 w 58"/>
                <a:gd name="T3" fmla="*/ 60 h 77"/>
                <a:gd name="T4" fmla="*/ 16 w 58"/>
                <a:gd name="T5" fmla="*/ 65 h 77"/>
                <a:gd name="T6" fmla="*/ 25 w 58"/>
                <a:gd name="T7" fmla="*/ 67 h 77"/>
                <a:gd name="T8" fmla="*/ 33 w 58"/>
                <a:gd name="T9" fmla="*/ 67 h 77"/>
                <a:gd name="T10" fmla="*/ 39 w 58"/>
                <a:gd name="T11" fmla="*/ 66 h 77"/>
                <a:gd name="T12" fmla="*/ 44 w 58"/>
                <a:gd name="T13" fmla="*/ 64 h 77"/>
                <a:gd name="T14" fmla="*/ 47 w 58"/>
                <a:gd name="T15" fmla="*/ 59 h 77"/>
                <a:gd name="T16" fmla="*/ 48 w 58"/>
                <a:gd name="T17" fmla="*/ 53 h 77"/>
                <a:gd name="T18" fmla="*/ 45 w 58"/>
                <a:gd name="T19" fmla="*/ 49 h 77"/>
                <a:gd name="T20" fmla="*/ 42 w 58"/>
                <a:gd name="T21" fmla="*/ 47 h 77"/>
                <a:gd name="T22" fmla="*/ 35 w 58"/>
                <a:gd name="T23" fmla="*/ 44 h 77"/>
                <a:gd name="T24" fmla="*/ 23 w 58"/>
                <a:gd name="T25" fmla="*/ 41 h 77"/>
                <a:gd name="T26" fmla="*/ 13 w 58"/>
                <a:gd name="T27" fmla="*/ 37 h 77"/>
                <a:gd name="T28" fmla="*/ 7 w 58"/>
                <a:gd name="T29" fmla="*/ 32 h 77"/>
                <a:gd name="T30" fmla="*/ 3 w 58"/>
                <a:gd name="T31" fmla="*/ 26 h 77"/>
                <a:gd name="T32" fmla="*/ 3 w 58"/>
                <a:gd name="T33" fmla="*/ 18 h 77"/>
                <a:gd name="T34" fmla="*/ 5 w 58"/>
                <a:gd name="T35" fmla="*/ 10 h 77"/>
                <a:gd name="T36" fmla="*/ 12 w 58"/>
                <a:gd name="T37" fmla="*/ 4 h 77"/>
                <a:gd name="T38" fmla="*/ 21 w 58"/>
                <a:gd name="T39" fmla="*/ 1 h 77"/>
                <a:gd name="T40" fmla="*/ 32 w 58"/>
                <a:gd name="T41" fmla="*/ 0 h 77"/>
                <a:gd name="T42" fmla="*/ 42 w 58"/>
                <a:gd name="T43" fmla="*/ 3 h 77"/>
                <a:gd name="T44" fmla="*/ 50 w 58"/>
                <a:gd name="T45" fmla="*/ 8 h 77"/>
                <a:gd name="T46" fmla="*/ 55 w 58"/>
                <a:gd name="T47" fmla="*/ 16 h 77"/>
                <a:gd name="T48" fmla="*/ 45 w 58"/>
                <a:gd name="T49" fmla="*/ 23 h 77"/>
                <a:gd name="T50" fmla="*/ 43 w 58"/>
                <a:gd name="T51" fmla="*/ 14 h 77"/>
                <a:gd name="T52" fmla="*/ 36 w 58"/>
                <a:gd name="T53" fmla="*/ 10 h 77"/>
                <a:gd name="T54" fmla="*/ 25 w 58"/>
                <a:gd name="T55" fmla="*/ 10 h 77"/>
                <a:gd name="T56" fmla="*/ 16 w 58"/>
                <a:gd name="T57" fmla="*/ 12 h 77"/>
                <a:gd name="T58" fmla="*/ 13 w 58"/>
                <a:gd name="T59" fmla="*/ 18 h 77"/>
                <a:gd name="T60" fmla="*/ 14 w 58"/>
                <a:gd name="T61" fmla="*/ 24 h 77"/>
                <a:gd name="T62" fmla="*/ 18 w 58"/>
                <a:gd name="T63" fmla="*/ 28 h 77"/>
                <a:gd name="T64" fmla="*/ 30 w 58"/>
                <a:gd name="T65" fmla="*/ 32 h 77"/>
                <a:gd name="T66" fmla="*/ 42 w 58"/>
                <a:gd name="T67" fmla="*/ 36 h 77"/>
                <a:gd name="T68" fmla="*/ 50 w 58"/>
                <a:gd name="T69" fmla="*/ 40 h 77"/>
                <a:gd name="T70" fmla="*/ 56 w 58"/>
                <a:gd name="T71" fmla="*/ 47 h 77"/>
                <a:gd name="T72" fmla="*/ 57 w 58"/>
                <a:gd name="T73" fmla="*/ 54 h 77"/>
                <a:gd name="T74" fmla="*/ 56 w 58"/>
                <a:gd name="T75" fmla="*/ 63 h 77"/>
                <a:gd name="T76" fmla="*/ 49 w 58"/>
                <a:gd name="T77" fmla="*/ 70 h 77"/>
                <a:gd name="T78" fmla="*/ 41 w 58"/>
                <a:gd name="T79" fmla="*/ 75 h 77"/>
                <a:gd name="T80" fmla="*/ 31 w 58"/>
                <a:gd name="T81" fmla="*/ 76 h 77"/>
                <a:gd name="T82" fmla="*/ 18 w 58"/>
                <a:gd name="T83" fmla="*/ 75 h 77"/>
                <a:gd name="T84" fmla="*/ 9 w 58"/>
                <a:gd name="T85" fmla="*/ 70 h 77"/>
                <a:gd name="T86" fmla="*/ 3 w 58"/>
                <a:gd name="T87" fmla="*/ 62 h 77"/>
                <a:gd name="T88" fmla="*/ 0 w 58"/>
                <a:gd name="T89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77">
                  <a:moveTo>
                    <a:pt x="0" y="50"/>
                  </a:moveTo>
                  <a:lnTo>
                    <a:pt x="10" y="50"/>
                  </a:lnTo>
                  <a:lnTo>
                    <a:pt x="10" y="53"/>
                  </a:lnTo>
                  <a:lnTo>
                    <a:pt x="11" y="55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4" y="62"/>
                  </a:lnTo>
                  <a:lnTo>
                    <a:pt x="15" y="64"/>
                  </a:lnTo>
                  <a:lnTo>
                    <a:pt x="16" y="65"/>
                  </a:lnTo>
                  <a:lnTo>
                    <a:pt x="20" y="66"/>
                  </a:lnTo>
                  <a:lnTo>
                    <a:pt x="22" y="66"/>
                  </a:lnTo>
                  <a:lnTo>
                    <a:pt x="25" y="67"/>
                  </a:lnTo>
                  <a:lnTo>
                    <a:pt x="27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5" y="67"/>
                  </a:lnTo>
                  <a:lnTo>
                    <a:pt x="37" y="67"/>
                  </a:lnTo>
                  <a:lnTo>
                    <a:pt x="39" y="66"/>
                  </a:lnTo>
                  <a:lnTo>
                    <a:pt x="41" y="65"/>
                  </a:lnTo>
                  <a:lnTo>
                    <a:pt x="43" y="64"/>
                  </a:lnTo>
                  <a:lnTo>
                    <a:pt x="44" y="64"/>
                  </a:lnTo>
                  <a:lnTo>
                    <a:pt x="45" y="62"/>
                  </a:lnTo>
                  <a:lnTo>
                    <a:pt x="46" y="61"/>
                  </a:lnTo>
                  <a:lnTo>
                    <a:pt x="47" y="59"/>
                  </a:lnTo>
                  <a:lnTo>
                    <a:pt x="48" y="57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47" y="51"/>
                  </a:lnTo>
                  <a:lnTo>
                    <a:pt x="47" y="50"/>
                  </a:lnTo>
                  <a:lnTo>
                    <a:pt x="45" y="49"/>
                  </a:lnTo>
                  <a:lnTo>
                    <a:pt x="45" y="48"/>
                  </a:lnTo>
                  <a:lnTo>
                    <a:pt x="44" y="48"/>
                  </a:lnTo>
                  <a:lnTo>
                    <a:pt x="42" y="47"/>
                  </a:lnTo>
                  <a:lnTo>
                    <a:pt x="39" y="46"/>
                  </a:lnTo>
                  <a:lnTo>
                    <a:pt x="37" y="45"/>
                  </a:lnTo>
                  <a:lnTo>
                    <a:pt x="35" y="44"/>
                  </a:lnTo>
                  <a:lnTo>
                    <a:pt x="32" y="43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39"/>
                  </a:lnTo>
                  <a:lnTo>
                    <a:pt x="15" y="38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9" y="33"/>
                  </a:lnTo>
                  <a:lnTo>
                    <a:pt x="7" y="32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3" y="24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8" y="6"/>
                  </a:lnTo>
                  <a:lnTo>
                    <a:pt x="50" y="8"/>
                  </a:lnTo>
                  <a:lnTo>
                    <a:pt x="53" y="10"/>
                  </a:lnTo>
                  <a:lnTo>
                    <a:pt x="54" y="13"/>
                  </a:lnTo>
                  <a:lnTo>
                    <a:pt x="55" y="16"/>
                  </a:lnTo>
                  <a:lnTo>
                    <a:pt x="56" y="19"/>
                  </a:lnTo>
                  <a:lnTo>
                    <a:pt x="56" y="22"/>
                  </a:lnTo>
                  <a:lnTo>
                    <a:pt x="45" y="23"/>
                  </a:lnTo>
                  <a:lnTo>
                    <a:pt x="45" y="19"/>
                  </a:lnTo>
                  <a:lnTo>
                    <a:pt x="44" y="17"/>
                  </a:lnTo>
                  <a:lnTo>
                    <a:pt x="43" y="14"/>
                  </a:lnTo>
                  <a:lnTo>
                    <a:pt x="41" y="13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3" y="10"/>
                  </a:lnTo>
                  <a:lnTo>
                    <a:pt x="29" y="10"/>
                  </a:lnTo>
                  <a:lnTo>
                    <a:pt x="25" y="10"/>
                  </a:lnTo>
                  <a:lnTo>
                    <a:pt x="21" y="10"/>
                  </a:lnTo>
                  <a:lnTo>
                    <a:pt x="19" y="11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4" y="16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15" y="27"/>
                  </a:lnTo>
                  <a:lnTo>
                    <a:pt x="18" y="28"/>
                  </a:lnTo>
                  <a:lnTo>
                    <a:pt x="21" y="29"/>
                  </a:lnTo>
                  <a:lnTo>
                    <a:pt x="24" y="30"/>
                  </a:lnTo>
                  <a:lnTo>
                    <a:pt x="30" y="32"/>
                  </a:lnTo>
                  <a:lnTo>
                    <a:pt x="35" y="33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7" y="39"/>
                  </a:lnTo>
                  <a:lnTo>
                    <a:pt x="50" y="40"/>
                  </a:lnTo>
                  <a:lnTo>
                    <a:pt x="53" y="42"/>
                  </a:lnTo>
                  <a:lnTo>
                    <a:pt x="54" y="44"/>
                  </a:lnTo>
                  <a:lnTo>
                    <a:pt x="56" y="47"/>
                  </a:lnTo>
                  <a:lnTo>
                    <a:pt x="56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7" y="57"/>
                  </a:lnTo>
                  <a:lnTo>
                    <a:pt x="56" y="60"/>
                  </a:lnTo>
                  <a:lnTo>
                    <a:pt x="56" y="63"/>
                  </a:lnTo>
                  <a:lnTo>
                    <a:pt x="54" y="66"/>
                  </a:lnTo>
                  <a:lnTo>
                    <a:pt x="53" y="68"/>
                  </a:lnTo>
                  <a:lnTo>
                    <a:pt x="49" y="70"/>
                  </a:lnTo>
                  <a:lnTo>
                    <a:pt x="47" y="72"/>
                  </a:lnTo>
                  <a:lnTo>
                    <a:pt x="44" y="74"/>
                  </a:lnTo>
                  <a:lnTo>
                    <a:pt x="41" y="75"/>
                  </a:lnTo>
                  <a:lnTo>
                    <a:pt x="37" y="75"/>
                  </a:lnTo>
                  <a:lnTo>
                    <a:pt x="34" y="76"/>
                  </a:lnTo>
                  <a:lnTo>
                    <a:pt x="31" y="76"/>
                  </a:lnTo>
                  <a:lnTo>
                    <a:pt x="25" y="76"/>
                  </a:lnTo>
                  <a:lnTo>
                    <a:pt x="21" y="75"/>
                  </a:lnTo>
                  <a:lnTo>
                    <a:pt x="18" y="75"/>
                  </a:lnTo>
                  <a:lnTo>
                    <a:pt x="14" y="74"/>
                  </a:lnTo>
                  <a:lnTo>
                    <a:pt x="11" y="72"/>
                  </a:lnTo>
                  <a:lnTo>
                    <a:pt x="9" y="70"/>
                  </a:lnTo>
                  <a:lnTo>
                    <a:pt x="7" y="67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58"/>
                  </a:lnTo>
                  <a:lnTo>
                    <a:pt x="1" y="54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1" name="Freeform 383"/>
            <p:cNvSpPr>
              <a:spLocks/>
            </p:cNvSpPr>
            <p:nvPr/>
          </p:nvSpPr>
          <p:spPr bwMode="auto">
            <a:xfrm>
              <a:off x="4876" y="4114"/>
              <a:ext cx="55" cy="76"/>
            </a:xfrm>
            <a:custGeom>
              <a:avLst/>
              <a:gdLst>
                <a:gd name="T0" fmla="*/ 8 w 55"/>
                <a:gd name="T1" fmla="*/ 52 h 76"/>
                <a:gd name="T2" fmla="*/ 12 w 55"/>
                <a:gd name="T3" fmla="*/ 59 h 76"/>
                <a:gd name="T4" fmla="*/ 16 w 55"/>
                <a:gd name="T5" fmla="*/ 64 h 76"/>
                <a:gd name="T6" fmla="*/ 23 w 55"/>
                <a:gd name="T7" fmla="*/ 66 h 76"/>
                <a:gd name="T8" fmla="*/ 31 w 55"/>
                <a:gd name="T9" fmla="*/ 67 h 76"/>
                <a:gd name="T10" fmla="*/ 37 w 55"/>
                <a:gd name="T11" fmla="*/ 65 h 76"/>
                <a:gd name="T12" fmla="*/ 42 w 55"/>
                <a:gd name="T13" fmla="*/ 62 h 76"/>
                <a:gd name="T14" fmla="*/ 44 w 55"/>
                <a:gd name="T15" fmla="*/ 58 h 76"/>
                <a:gd name="T16" fmla="*/ 44 w 55"/>
                <a:gd name="T17" fmla="*/ 53 h 76"/>
                <a:gd name="T18" fmla="*/ 43 w 55"/>
                <a:gd name="T19" fmla="*/ 49 h 76"/>
                <a:gd name="T20" fmla="*/ 39 w 55"/>
                <a:gd name="T21" fmla="*/ 45 h 76"/>
                <a:gd name="T22" fmla="*/ 33 w 55"/>
                <a:gd name="T23" fmla="*/ 43 h 76"/>
                <a:gd name="T24" fmla="*/ 21 w 55"/>
                <a:gd name="T25" fmla="*/ 40 h 76"/>
                <a:gd name="T26" fmla="*/ 12 w 55"/>
                <a:gd name="T27" fmla="*/ 37 h 76"/>
                <a:gd name="T28" fmla="*/ 6 w 55"/>
                <a:gd name="T29" fmla="*/ 31 h 76"/>
                <a:gd name="T30" fmla="*/ 3 w 55"/>
                <a:gd name="T31" fmla="*/ 25 h 76"/>
                <a:gd name="T32" fmla="*/ 2 w 55"/>
                <a:gd name="T33" fmla="*/ 18 h 76"/>
                <a:gd name="T34" fmla="*/ 4 w 55"/>
                <a:gd name="T35" fmla="*/ 10 h 76"/>
                <a:gd name="T36" fmla="*/ 11 w 55"/>
                <a:gd name="T37" fmla="*/ 5 h 76"/>
                <a:gd name="T38" fmla="*/ 19 w 55"/>
                <a:gd name="T39" fmla="*/ 1 h 76"/>
                <a:gd name="T40" fmla="*/ 31 w 55"/>
                <a:gd name="T41" fmla="*/ 0 h 76"/>
                <a:gd name="T42" fmla="*/ 39 w 55"/>
                <a:gd name="T43" fmla="*/ 2 h 76"/>
                <a:gd name="T44" fmla="*/ 48 w 55"/>
                <a:gd name="T45" fmla="*/ 8 h 76"/>
                <a:gd name="T46" fmla="*/ 52 w 55"/>
                <a:gd name="T47" fmla="*/ 16 h 76"/>
                <a:gd name="T48" fmla="*/ 43 w 55"/>
                <a:gd name="T49" fmla="*/ 23 h 76"/>
                <a:gd name="T50" fmla="*/ 40 w 55"/>
                <a:gd name="T51" fmla="*/ 14 h 76"/>
                <a:gd name="T52" fmla="*/ 34 w 55"/>
                <a:gd name="T53" fmla="*/ 10 h 76"/>
                <a:gd name="T54" fmla="*/ 23 w 55"/>
                <a:gd name="T55" fmla="*/ 9 h 76"/>
                <a:gd name="T56" fmla="*/ 15 w 55"/>
                <a:gd name="T57" fmla="*/ 12 h 76"/>
                <a:gd name="T58" fmla="*/ 12 w 55"/>
                <a:gd name="T59" fmla="*/ 18 h 76"/>
                <a:gd name="T60" fmla="*/ 12 w 55"/>
                <a:gd name="T61" fmla="*/ 23 h 76"/>
                <a:gd name="T62" fmla="*/ 16 w 55"/>
                <a:gd name="T63" fmla="*/ 27 h 76"/>
                <a:gd name="T64" fmla="*/ 28 w 55"/>
                <a:gd name="T65" fmla="*/ 32 h 76"/>
                <a:gd name="T66" fmla="*/ 40 w 55"/>
                <a:gd name="T67" fmla="*/ 35 h 76"/>
                <a:gd name="T68" fmla="*/ 48 w 55"/>
                <a:gd name="T69" fmla="*/ 39 h 76"/>
                <a:gd name="T70" fmla="*/ 52 w 55"/>
                <a:gd name="T71" fmla="*/ 46 h 76"/>
                <a:gd name="T72" fmla="*/ 54 w 55"/>
                <a:gd name="T73" fmla="*/ 53 h 76"/>
                <a:gd name="T74" fmla="*/ 52 w 55"/>
                <a:gd name="T75" fmla="*/ 62 h 76"/>
                <a:gd name="T76" fmla="*/ 47 w 55"/>
                <a:gd name="T77" fmla="*/ 69 h 76"/>
                <a:gd name="T78" fmla="*/ 39 w 55"/>
                <a:gd name="T79" fmla="*/ 73 h 76"/>
                <a:gd name="T80" fmla="*/ 29 w 55"/>
                <a:gd name="T81" fmla="*/ 75 h 76"/>
                <a:gd name="T82" fmla="*/ 16 w 55"/>
                <a:gd name="T83" fmla="*/ 73 h 76"/>
                <a:gd name="T84" fmla="*/ 7 w 55"/>
                <a:gd name="T85" fmla="*/ 69 h 76"/>
                <a:gd name="T86" fmla="*/ 2 w 55"/>
                <a:gd name="T87" fmla="*/ 61 h 76"/>
                <a:gd name="T88" fmla="*/ 0 w 55"/>
                <a:gd name="T8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6">
                  <a:moveTo>
                    <a:pt x="0" y="50"/>
                  </a:moveTo>
                  <a:lnTo>
                    <a:pt x="8" y="49"/>
                  </a:lnTo>
                  <a:lnTo>
                    <a:pt x="8" y="52"/>
                  </a:lnTo>
                  <a:lnTo>
                    <a:pt x="10" y="54"/>
                  </a:lnTo>
                  <a:lnTo>
                    <a:pt x="11" y="56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5"/>
                  </a:lnTo>
                  <a:lnTo>
                    <a:pt x="20" y="66"/>
                  </a:lnTo>
                  <a:lnTo>
                    <a:pt x="23" y="66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7"/>
                  </a:lnTo>
                  <a:lnTo>
                    <a:pt x="35" y="66"/>
                  </a:lnTo>
                  <a:lnTo>
                    <a:pt x="37" y="65"/>
                  </a:lnTo>
                  <a:lnTo>
                    <a:pt x="39" y="64"/>
                  </a:lnTo>
                  <a:lnTo>
                    <a:pt x="40" y="63"/>
                  </a:lnTo>
                  <a:lnTo>
                    <a:pt x="42" y="62"/>
                  </a:lnTo>
                  <a:lnTo>
                    <a:pt x="43" y="61"/>
                  </a:lnTo>
                  <a:lnTo>
                    <a:pt x="43" y="59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3" y="50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0" y="47"/>
                  </a:lnTo>
                  <a:lnTo>
                    <a:pt x="39" y="45"/>
                  </a:lnTo>
                  <a:lnTo>
                    <a:pt x="38" y="44"/>
                  </a:lnTo>
                  <a:lnTo>
                    <a:pt x="36" y="44"/>
                  </a:lnTo>
                  <a:lnTo>
                    <a:pt x="33" y="43"/>
                  </a:lnTo>
                  <a:lnTo>
                    <a:pt x="30" y="42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8" y="38"/>
                  </a:lnTo>
                  <a:lnTo>
                    <a:pt x="14" y="38"/>
                  </a:lnTo>
                  <a:lnTo>
                    <a:pt x="12" y="37"/>
                  </a:lnTo>
                  <a:lnTo>
                    <a:pt x="10" y="35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3" y="16"/>
                  </a:lnTo>
                  <a:lnTo>
                    <a:pt x="3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2" y="5"/>
                  </a:lnTo>
                  <a:lnTo>
                    <a:pt x="46" y="6"/>
                  </a:lnTo>
                  <a:lnTo>
                    <a:pt x="48" y="8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19"/>
                  </a:lnTo>
                  <a:lnTo>
                    <a:pt x="53" y="22"/>
                  </a:lnTo>
                  <a:lnTo>
                    <a:pt x="43" y="23"/>
                  </a:lnTo>
                  <a:lnTo>
                    <a:pt x="42" y="19"/>
                  </a:lnTo>
                  <a:lnTo>
                    <a:pt x="42" y="17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17" y="11"/>
                  </a:lnTo>
                  <a:lnTo>
                    <a:pt x="15" y="12"/>
                  </a:lnTo>
                  <a:lnTo>
                    <a:pt x="14" y="13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6" y="27"/>
                  </a:lnTo>
                  <a:lnTo>
                    <a:pt x="19" y="29"/>
                  </a:lnTo>
                  <a:lnTo>
                    <a:pt x="22" y="30"/>
                  </a:lnTo>
                  <a:lnTo>
                    <a:pt x="28" y="32"/>
                  </a:lnTo>
                  <a:lnTo>
                    <a:pt x="33" y="33"/>
                  </a:lnTo>
                  <a:lnTo>
                    <a:pt x="36" y="34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8"/>
                  </a:lnTo>
                  <a:lnTo>
                    <a:pt x="48" y="39"/>
                  </a:lnTo>
                  <a:lnTo>
                    <a:pt x="50" y="41"/>
                  </a:lnTo>
                  <a:lnTo>
                    <a:pt x="52" y="43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2" y="62"/>
                  </a:lnTo>
                  <a:lnTo>
                    <a:pt x="52" y="65"/>
                  </a:lnTo>
                  <a:lnTo>
                    <a:pt x="50" y="67"/>
                  </a:lnTo>
                  <a:lnTo>
                    <a:pt x="47" y="69"/>
                  </a:lnTo>
                  <a:lnTo>
                    <a:pt x="44" y="71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6" y="74"/>
                  </a:lnTo>
                  <a:lnTo>
                    <a:pt x="32" y="75"/>
                  </a:lnTo>
                  <a:lnTo>
                    <a:pt x="29" y="75"/>
                  </a:lnTo>
                  <a:lnTo>
                    <a:pt x="24" y="75"/>
                  </a:lnTo>
                  <a:lnTo>
                    <a:pt x="20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1" y="71"/>
                  </a:lnTo>
                  <a:lnTo>
                    <a:pt x="7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2" y="61"/>
                  </a:lnTo>
                  <a:lnTo>
                    <a:pt x="1" y="56"/>
                  </a:lnTo>
                  <a:lnTo>
                    <a:pt x="0" y="53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2" name="Freeform 384"/>
            <p:cNvSpPr>
              <a:spLocks/>
            </p:cNvSpPr>
            <p:nvPr/>
          </p:nvSpPr>
          <p:spPr bwMode="auto">
            <a:xfrm>
              <a:off x="4953" y="4115"/>
              <a:ext cx="56" cy="74"/>
            </a:xfrm>
            <a:custGeom>
              <a:avLst/>
              <a:gdLst>
                <a:gd name="T0" fmla="*/ 0 w 56"/>
                <a:gd name="T1" fmla="*/ 73 h 74"/>
                <a:gd name="T2" fmla="*/ 0 w 56"/>
                <a:gd name="T3" fmla="*/ 0 h 74"/>
                <a:gd name="T4" fmla="*/ 8 w 56"/>
                <a:gd name="T5" fmla="*/ 0 h 74"/>
                <a:gd name="T6" fmla="*/ 8 w 56"/>
                <a:gd name="T7" fmla="*/ 30 h 74"/>
                <a:gd name="T8" fmla="*/ 45 w 56"/>
                <a:gd name="T9" fmla="*/ 30 h 74"/>
                <a:gd name="T10" fmla="*/ 45 w 56"/>
                <a:gd name="T11" fmla="*/ 0 h 74"/>
                <a:gd name="T12" fmla="*/ 55 w 56"/>
                <a:gd name="T13" fmla="*/ 0 h 74"/>
                <a:gd name="T14" fmla="*/ 55 w 56"/>
                <a:gd name="T15" fmla="*/ 73 h 74"/>
                <a:gd name="T16" fmla="*/ 45 w 56"/>
                <a:gd name="T17" fmla="*/ 73 h 74"/>
                <a:gd name="T18" fmla="*/ 45 w 56"/>
                <a:gd name="T19" fmla="*/ 39 h 74"/>
                <a:gd name="T20" fmla="*/ 8 w 56"/>
                <a:gd name="T21" fmla="*/ 39 h 74"/>
                <a:gd name="T22" fmla="*/ 8 w 56"/>
                <a:gd name="T23" fmla="*/ 73 h 74"/>
                <a:gd name="T24" fmla="*/ 0 w 56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4">
                  <a:moveTo>
                    <a:pt x="0" y="73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45" y="30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55" y="73"/>
                  </a:lnTo>
                  <a:lnTo>
                    <a:pt x="45" y="73"/>
                  </a:lnTo>
                  <a:lnTo>
                    <a:pt x="45" y="39"/>
                  </a:lnTo>
                  <a:lnTo>
                    <a:pt x="8" y="39"/>
                  </a:lnTo>
                  <a:lnTo>
                    <a:pt x="8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3" name="Freeform 385"/>
            <p:cNvSpPr>
              <a:spLocks/>
            </p:cNvSpPr>
            <p:nvPr/>
          </p:nvSpPr>
          <p:spPr bwMode="auto">
            <a:xfrm>
              <a:off x="5033" y="4115"/>
              <a:ext cx="52" cy="74"/>
            </a:xfrm>
            <a:custGeom>
              <a:avLst/>
              <a:gdLst>
                <a:gd name="T0" fmla="*/ 0 w 52"/>
                <a:gd name="T1" fmla="*/ 73 h 74"/>
                <a:gd name="T2" fmla="*/ 0 w 52"/>
                <a:gd name="T3" fmla="*/ 0 h 74"/>
                <a:gd name="T4" fmla="*/ 50 w 52"/>
                <a:gd name="T5" fmla="*/ 0 h 74"/>
                <a:gd name="T6" fmla="*/ 50 w 52"/>
                <a:gd name="T7" fmla="*/ 8 h 74"/>
                <a:gd name="T8" fmla="*/ 9 w 52"/>
                <a:gd name="T9" fmla="*/ 8 h 74"/>
                <a:gd name="T10" fmla="*/ 9 w 52"/>
                <a:gd name="T11" fmla="*/ 31 h 74"/>
                <a:gd name="T12" fmla="*/ 47 w 52"/>
                <a:gd name="T13" fmla="*/ 31 h 74"/>
                <a:gd name="T14" fmla="*/ 47 w 52"/>
                <a:gd name="T15" fmla="*/ 39 h 74"/>
                <a:gd name="T16" fmla="*/ 9 w 52"/>
                <a:gd name="T17" fmla="*/ 39 h 74"/>
                <a:gd name="T18" fmla="*/ 9 w 52"/>
                <a:gd name="T19" fmla="*/ 65 h 74"/>
                <a:gd name="T20" fmla="*/ 51 w 52"/>
                <a:gd name="T21" fmla="*/ 65 h 74"/>
                <a:gd name="T22" fmla="*/ 51 w 52"/>
                <a:gd name="T23" fmla="*/ 73 h 74"/>
                <a:gd name="T24" fmla="*/ 0 w 52"/>
                <a:gd name="T25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4">
                  <a:moveTo>
                    <a:pt x="0" y="73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8"/>
                  </a:lnTo>
                  <a:lnTo>
                    <a:pt x="9" y="8"/>
                  </a:lnTo>
                  <a:lnTo>
                    <a:pt x="9" y="31"/>
                  </a:lnTo>
                  <a:lnTo>
                    <a:pt x="47" y="31"/>
                  </a:lnTo>
                  <a:lnTo>
                    <a:pt x="47" y="39"/>
                  </a:lnTo>
                  <a:lnTo>
                    <a:pt x="9" y="39"/>
                  </a:lnTo>
                  <a:lnTo>
                    <a:pt x="9" y="65"/>
                  </a:lnTo>
                  <a:lnTo>
                    <a:pt x="51" y="65"/>
                  </a:lnTo>
                  <a:lnTo>
                    <a:pt x="51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4" name="Freeform 386"/>
            <p:cNvSpPr>
              <a:spLocks/>
            </p:cNvSpPr>
            <p:nvPr/>
          </p:nvSpPr>
          <p:spPr bwMode="auto">
            <a:xfrm>
              <a:off x="5104" y="4115"/>
              <a:ext cx="46" cy="74"/>
            </a:xfrm>
            <a:custGeom>
              <a:avLst/>
              <a:gdLst>
                <a:gd name="T0" fmla="*/ 0 w 46"/>
                <a:gd name="T1" fmla="*/ 73 h 74"/>
                <a:gd name="T2" fmla="*/ 0 w 46"/>
                <a:gd name="T3" fmla="*/ 0 h 74"/>
                <a:gd name="T4" fmla="*/ 10 w 46"/>
                <a:gd name="T5" fmla="*/ 0 h 74"/>
                <a:gd name="T6" fmla="*/ 10 w 46"/>
                <a:gd name="T7" fmla="*/ 65 h 74"/>
                <a:gd name="T8" fmla="*/ 45 w 46"/>
                <a:gd name="T9" fmla="*/ 65 h 74"/>
                <a:gd name="T10" fmla="*/ 45 w 46"/>
                <a:gd name="T11" fmla="*/ 73 h 74"/>
                <a:gd name="T12" fmla="*/ 0 w 46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4">
                  <a:moveTo>
                    <a:pt x="0" y="7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5"/>
                  </a:lnTo>
                  <a:lnTo>
                    <a:pt x="45" y="65"/>
                  </a:lnTo>
                  <a:lnTo>
                    <a:pt x="45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5" name="Freeform 387"/>
            <p:cNvSpPr>
              <a:spLocks/>
            </p:cNvSpPr>
            <p:nvPr/>
          </p:nvSpPr>
          <p:spPr bwMode="auto">
            <a:xfrm>
              <a:off x="5166" y="4115"/>
              <a:ext cx="45" cy="74"/>
            </a:xfrm>
            <a:custGeom>
              <a:avLst/>
              <a:gdLst>
                <a:gd name="T0" fmla="*/ 0 w 45"/>
                <a:gd name="T1" fmla="*/ 73 h 74"/>
                <a:gd name="T2" fmla="*/ 0 w 45"/>
                <a:gd name="T3" fmla="*/ 0 h 74"/>
                <a:gd name="T4" fmla="*/ 9 w 45"/>
                <a:gd name="T5" fmla="*/ 0 h 74"/>
                <a:gd name="T6" fmla="*/ 9 w 45"/>
                <a:gd name="T7" fmla="*/ 65 h 74"/>
                <a:gd name="T8" fmla="*/ 44 w 45"/>
                <a:gd name="T9" fmla="*/ 65 h 74"/>
                <a:gd name="T10" fmla="*/ 44 w 45"/>
                <a:gd name="T11" fmla="*/ 73 h 74"/>
                <a:gd name="T12" fmla="*/ 0 w 45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4">
                  <a:moveTo>
                    <a:pt x="0" y="73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65"/>
                  </a:lnTo>
                  <a:lnTo>
                    <a:pt x="44" y="65"/>
                  </a:lnTo>
                  <a:lnTo>
                    <a:pt x="44" y="73"/>
                  </a:lnTo>
                  <a:lnTo>
                    <a:pt x="0" y="7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6" name="Freeform 388"/>
            <p:cNvSpPr>
              <a:spLocks/>
            </p:cNvSpPr>
            <p:nvPr/>
          </p:nvSpPr>
          <p:spPr bwMode="auto">
            <a:xfrm>
              <a:off x="751" y="89"/>
              <a:ext cx="53" cy="75"/>
            </a:xfrm>
            <a:custGeom>
              <a:avLst/>
              <a:gdLst>
                <a:gd name="T0" fmla="*/ 0 w 53"/>
                <a:gd name="T1" fmla="*/ 74 h 75"/>
                <a:gd name="T2" fmla="*/ 0 w 53"/>
                <a:gd name="T3" fmla="*/ 0 h 75"/>
                <a:gd name="T4" fmla="*/ 50 w 53"/>
                <a:gd name="T5" fmla="*/ 0 h 75"/>
                <a:gd name="T6" fmla="*/ 50 w 53"/>
                <a:gd name="T7" fmla="*/ 9 h 75"/>
                <a:gd name="T8" fmla="*/ 10 w 53"/>
                <a:gd name="T9" fmla="*/ 9 h 75"/>
                <a:gd name="T10" fmla="*/ 10 w 53"/>
                <a:gd name="T11" fmla="*/ 31 h 75"/>
                <a:gd name="T12" fmla="*/ 48 w 53"/>
                <a:gd name="T13" fmla="*/ 31 h 75"/>
                <a:gd name="T14" fmla="*/ 48 w 53"/>
                <a:gd name="T15" fmla="*/ 39 h 75"/>
                <a:gd name="T16" fmla="*/ 10 w 53"/>
                <a:gd name="T17" fmla="*/ 39 h 75"/>
                <a:gd name="T18" fmla="*/ 10 w 53"/>
                <a:gd name="T19" fmla="*/ 65 h 75"/>
                <a:gd name="T20" fmla="*/ 52 w 53"/>
                <a:gd name="T21" fmla="*/ 65 h 75"/>
                <a:gd name="T22" fmla="*/ 52 w 53"/>
                <a:gd name="T23" fmla="*/ 74 h 75"/>
                <a:gd name="T24" fmla="*/ 0 w 53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10" y="9"/>
                  </a:lnTo>
                  <a:lnTo>
                    <a:pt x="10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10" y="39"/>
                  </a:lnTo>
                  <a:lnTo>
                    <a:pt x="10" y="65"/>
                  </a:lnTo>
                  <a:lnTo>
                    <a:pt x="52" y="65"/>
                  </a:lnTo>
                  <a:lnTo>
                    <a:pt x="5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7" name="Freeform 389"/>
            <p:cNvSpPr>
              <a:spLocks/>
            </p:cNvSpPr>
            <p:nvPr/>
          </p:nvSpPr>
          <p:spPr bwMode="auto">
            <a:xfrm>
              <a:off x="816" y="89"/>
              <a:ext cx="67" cy="75"/>
            </a:xfrm>
            <a:custGeom>
              <a:avLst/>
              <a:gdLst>
                <a:gd name="T0" fmla="*/ 0 w 67"/>
                <a:gd name="T1" fmla="*/ 74 h 75"/>
                <a:gd name="T2" fmla="*/ 28 w 67"/>
                <a:gd name="T3" fmla="*/ 36 h 75"/>
                <a:gd name="T4" fmla="*/ 3 w 67"/>
                <a:gd name="T5" fmla="*/ 0 h 75"/>
                <a:gd name="T6" fmla="*/ 15 w 67"/>
                <a:gd name="T7" fmla="*/ 0 h 75"/>
                <a:gd name="T8" fmla="*/ 28 w 67"/>
                <a:gd name="T9" fmla="*/ 20 h 75"/>
                <a:gd name="T10" fmla="*/ 30 w 67"/>
                <a:gd name="T11" fmla="*/ 22 h 75"/>
                <a:gd name="T12" fmla="*/ 32 w 67"/>
                <a:gd name="T13" fmla="*/ 24 h 75"/>
                <a:gd name="T14" fmla="*/ 34 w 67"/>
                <a:gd name="T15" fmla="*/ 26 h 75"/>
                <a:gd name="T16" fmla="*/ 35 w 67"/>
                <a:gd name="T17" fmla="*/ 27 h 75"/>
                <a:gd name="T18" fmla="*/ 35 w 67"/>
                <a:gd name="T19" fmla="*/ 25 h 75"/>
                <a:gd name="T20" fmla="*/ 36 w 67"/>
                <a:gd name="T21" fmla="*/ 24 h 75"/>
                <a:gd name="T22" fmla="*/ 38 w 67"/>
                <a:gd name="T23" fmla="*/ 22 h 75"/>
                <a:gd name="T24" fmla="*/ 39 w 67"/>
                <a:gd name="T25" fmla="*/ 21 h 75"/>
                <a:gd name="T26" fmla="*/ 54 w 67"/>
                <a:gd name="T27" fmla="*/ 0 h 75"/>
                <a:gd name="T28" fmla="*/ 65 w 67"/>
                <a:gd name="T29" fmla="*/ 0 h 75"/>
                <a:gd name="T30" fmla="*/ 40 w 67"/>
                <a:gd name="T31" fmla="*/ 36 h 75"/>
                <a:gd name="T32" fmla="*/ 66 w 67"/>
                <a:gd name="T33" fmla="*/ 74 h 75"/>
                <a:gd name="T34" fmla="*/ 55 w 67"/>
                <a:gd name="T35" fmla="*/ 74 h 75"/>
                <a:gd name="T36" fmla="*/ 36 w 67"/>
                <a:gd name="T37" fmla="*/ 48 h 75"/>
                <a:gd name="T38" fmla="*/ 36 w 67"/>
                <a:gd name="T39" fmla="*/ 47 h 75"/>
                <a:gd name="T40" fmla="*/ 35 w 67"/>
                <a:gd name="T41" fmla="*/ 46 h 75"/>
                <a:gd name="T42" fmla="*/ 35 w 67"/>
                <a:gd name="T43" fmla="*/ 45 h 75"/>
                <a:gd name="T44" fmla="*/ 35 w 67"/>
                <a:gd name="T45" fmla="*/ 43 h 75"/>
                <a:gd name="T46" fmla="*/ 32 w 67"/>
                <a:gd name="T47" fmla="*/ 45 h 75"/>
                <a:gd name="T48" fmla="*/ 31 w 67"/>
                <a:gd name="T49" fmla="*/ 47 h 75"/>
                <a:gd name="T50" fmla="*/ 30 w 67"/>
                <a:gd name="T51" fmla="*/ 48 h 75"/>
                <a:gd name="T52" fmla="*/ 30 w 67"/>
                <a:gd name="T53" fmla="*/ 49 h 75"/>
                <a:gd name="T54" fmla="*/ 12 w 67"/>
                <a:gd name="T55" fmla="*/ 74 h 75"/>
                <a:gd name="T56" fmla="*/ 0 w 67"/>
                <a:gd name="T5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75">
                  <a:moveTo>
                    <a:pt x="0" y="74"/>
                  </a:moveTo>
                  <a:lnTo>
                    <a:pt x="28" y="36"/>
                  </a:lnTo>
                  <a:lnTo>
                    <a:pt x="3" y="0"/>
                  </a:lnTo>
                  <a:lnTo>
                    <a:pt x="15" y="0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4"/>
                  </a:lnTo>
                  <a:lnTo>
                    <a:pt x="34" y="26"/>
                  </a:lnTo>
                  <a:lnTo>
                    <a:pt x="35" y="27"/>
                  </a:lnTo>
                  <a:lnTo>
                    <a:pt x="35" y="25"/>
                  </a:lnTo>
                  <a:lnTo>
                    <a:pt x="36" y="24"/>
                  </a:lnTo>
                  <a:lnTo>
                    <a:pt x="38" y="22"/>
                  </a:lnTo>
                  <a:lnTo>
                    <a:pt x="39" y="21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40" y="36"/>
                  </a:lnTo>
                  <a:lnTo>
                    <a:pt x="66" y="74"/>
                  </a:lnTo>
                  <a:lnTo>
                    <a:pt x="55" y="74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6"/>
                  </a:lnTo>
                  <a:lnTo>
                    <a:pt x="35" y="45"/>
                  </a:lnTo>
                  <a:lnTo>
                    <a:pt x="35" y="43"/>
                  </a:lnTo>
                  <a:lnTo>
                    <a:pt x="32" y="45"/>
                  </a:lnTo>
                  <a:lnTo>
                    <a:pt x="31" y="47"/>
                  </a:lnTo>
                  <a:lnTo>
                    <a:pt x="30" y="48"/>
                  </a:lnTo>
                  <a:lnTo>
                    <a:pt x="30" y="49"/>
                  </a:lnTo>
                  <a:lnTo>
                    <a:pt x="1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8" name="Freeform 390"/>
            <p:cNvSpPr>
              <a:spLocks/>
            </p:cNvSpPr>
            <p:nvPr/>
          </p:nvSpPr>
          <p:spPr bwMode="auto">
            <a:xfrm>
              <a:off x="899" y="89"/>
              <a:ext cx="55" cy="75"/>
            </a:xfrm>
            <a:custGeom>
              <a:avLst/>
              <a:gdLst>
                <a:gd name="T0" fmla="*/ 0 w 55"/>
                <a:gd name="T1" fmla="*/ 74 h 75"/>
                <a:gd name="T2" fmla="*/ 0 w 55"/>
                <a:gd name="T3" fmla="*/ 0 h 75"/>
                <a:gd name="T4" fmla="*/ 8 w 55"/>
                <a:gd name="T5" fmla="*/ 0 h 75"/>
                <a:gd name="T6" fmla="*/ 8 w 55"/>
                <a:gd name="T7" fmla="*/ 31 h 75"/>
                <a:gd name="T8" fmla="*/ 44 w 55"/>
                <a:gd name="T9" fmla="*/ 31 h 75"/>
                <a:gd name="T10" fmla="*/ 44 w 55"/>
                <a:gd name="T11" fmla="*/ 0 h 75"/>
                <a:gd name="T12" fmla="*/ 54 w 55"/>
                <a:gd name="T13" fmla="*/ 0 h 75"/>
                <a:gd name="T14" fmla="*/ 54 w 55"/>
                <a:gd name="T15" fmla="*/ 74 h 75"/>
                <a:gd name="T16" fmla="*/ 44 w 55"/>
                <a:gd name="T17" fmla="*/ 74 h 75"/>
                <a:gd name="T18" fmla="*/ 44 w 55"/>
                <a:gd name="T19" fmla="*/ 39 h 75"/>
                <a:gd name="T20" fmla="*/ 8 w 55"/>
                <a:gd name="T21" fmla="*/ 39 h 75"/>
                <a:gd name="T22" fmla="*/ 8 w 55"/>
                <a:gd name="T23" fmla="*/ 74 h 75"/>
                <a:gd name="T24" fmla="*/ 0 w 55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75">
                  <a:moveTo>
                    <a:pt x="0" y="7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1"/>
                  </a:lnTo>
                  <a:lnTo>
                    <a:pt x="44" y="31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44" y="39"/>
                  </a:lnTo>
                  <a:lnTo>
                    <a:pt x="8" y="39"/>
                  </a:lnTo>
                  <a:lnTo>
                    <a:pt x="8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399" name="Freeform 391"/>
            <p:cNvSpPr>
              <a:spLocks/>
            </p:cNvSpPr>
            <p:nvPr/>
          </p:nvSpPr>
          <p:spPr bwMode="auto">
            <a:xfrm>
              <a:off x="970" y="89"/>
              <a:ext cx="65" cy="75"/>
            </a:xfrm>
            <a:custGeom>
              <a:avLst/>
              <a:gdLst>
                <a:gd name="T0" fmla="*/ 0 w 65"/>
                <a:gd name="T1" fmla="*/ 74 h 75"/>
                <a:gd name="T2" fmla="*/ 26 w 65"/>
                <a:gd name="T3" fmla="*/ 0 h 75"/>
                <a:gd name="T4" fmla="*/ 37 w 65"/>
                <a:gd name="T5" fmla="*/ 0 h 75"/>
                <a:gd name="T6" fmla="*/ 64 w 65"/>
                <a:gd name="T7" fmla="*/ 74 h 75"/>
                <a:gd name="T8" fmla="*/ 55 w 65"/>
                <a:gd name="T9" fmla="*/ 74 h 75"/>
                <a:gd name="T10" fmla="*/ 46 w 65"/>
                <a:gd name="T11" fmla="*/ 52 h 75"/>
                <a:gd name="T12" fmla="*/ 18 w 65"/>
                <a:gd name="T13" fmla="*/ 52 h 75"/>
                <a:gd name="T14" fmla="*/ 10 w 65"/>
                <a:gd name="T15" fmla="*/ 74 h 75"/>
                <a:gd name="T16" fmla="*/ 0 w 65"/>
                <a:gd name="T17" fmla="*/ 74 h 75"/>
                <a:gd name="T18" fmla="*/ 20 w 65"/>
                <a:gd name="T19" fmla="*/ 43 h 75"/>
                <a:gd name="T20" fmla="*/ 43 w 65"/>
                <a:gd name="T21" fmla="*/ 43 h 75"/>
                <a:gd name="T22" fmla="*/ 37 w 65"/>
                <a:gd name="T23" fmla="*/ 24 h 75"/>
                <a:gd name="T24" fmla="*/ 35 w 65"/>
                <a:gd name="T25" fmla="*/ 20 h 75"/>
                <a:gd name="T26" fmla="*/ 34 w 65"/>
                <a:gd name="T27" fmla="*/ 16 h 75"/>
                <a:gd name="T28" fmla="*/ 33 w 65"/>
                <a:gd name="T29" fmla="*/ 11 h 75"/>
                <a:gd name="T30" fmla="*/ 31 w 65"/>
                <a:gd name="T31" fmla="*/ 8 h 75"/>
                <a:gd name="T32" fmla="*/ 30 w 65"/>
                <a:gd name="T33" fmla="*/ 11 h 75"/>
                <a:gd name="T34" fmla="*/ 29 w 65"/>
                <a:gd name="T35" fmla="*/ 16 h 75"/>
                <a:gd name="T36" fmla="*/ 28 w 65"/>
                <a:gd name="T37" fmla="*/ 20 h 75"/>
                <a:gd name="T38" fmla="*/ 27 w 65"/>
                <a:gd name="T39" fmla="*/ 23 h 75"/>
                <a:gd name="T40" fmla="*/ 20 w 65"/>
                <a:gd name="T41" fmla="*/ 43 h 75"/>
                <a:gd name="T42" fmla="*/ 0 w 65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75">
                  <a:moveTo>
                    <a:pt x="0" y="74"/>
                  </a:moveTo>
                  <a:lnTo>
                    <a:pt x="26" y="0"/>
                  </a:lnTo>
                  <a:lnTo>
                    <a:pt x="37" y="0"/>
                  </a:lnTo>
                  <a:lnTo>
                    <a:pt x="64" y="74"/>
                  </a:lnTo>
                  <a:lnTo>
                    <a:pt x="55" y="74"/>
                  </a:lnTo>
                  <a:lnTo>
                    <a:pt x="46" y="52"/>
                  </a:lnTo>
                  <a:lnTo>
                    <a:pt x="18" y="52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0" y="43"/>
                  </a:lnTo>
                  <a:lnTo>
                    <a:pt x="43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3" y="11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29" y="16"/>
                  </a:lnTo>
                  <a:lnTo>
                    <a:pt x="28" y="20"/>
                  </a:lnTo>
                  <a:lnTo>
                    <a:pt x="27" y="23"/>
                  </a:lnTo>
                  <a:lnTo>
                    <a:pt x="20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0" name="Freeform 392"/>
            <p:cNvSpPr>
              <a:spLocks/>
            </p:cNvSpPr>
            <p:nvPr/>
          </p:nvSpPr>
          <p:spPr bwMode="auto">
            <a:xfrm>
              <a:off x="1053" y="89"/>
              <a:ext cx="55" cy="75"/>
            </a:xfrm>
            <a:custGeom>
              <a:avLst/>
              <a:gdLst>
                <a:gd name="T0" fmla="*/ 46 w 55"/>
                <a:gd name="T1" fmla="*/ 0 h 75"/>
                <a:gd name="T2" fmla="*/ 54 w 55"/>
                <a:gd name="T3" fmla="*/ 0 h 75"/>
                <a:gd name="T4" fmla="*/ 54 w 55"/>
                <a:gd name="T5" fmla="*/ 43 h 75"/>
                <a:gd name="T6" fmla="*/ 54 w 55"/>
                <a:gd name="T7" fmla="*/ 46 h 75"/>
                <a:gd name="T8" fmla="*/ 54 w 55"/>
                <a:gd name="T9" fmla="*/ 48 h 75"/>
                <a:gd name="T10" fmla="*/ 54 w 55"/>
                <a:gd name="T11" fmla="*/ 51 h 75"/>
                <a:gd name="T12" fmla="*/ 54 w 55"/>
                <a:gd name="T13" fmla="*/ 52 h 75"/>
                <a:gd name="T14" fmla="*/ 54 w 55"/>
                <a:gd name="T15" fmla="*/ 55 h 75"/>
                <a:gd name="T16" fmla="*/ 53 w 55"/>
                <a:gd name="T17" fmla="*/ 56 h 75"/>
                <a:gd name="T18" fmla="*/ 53 w 55"/>
                <a:gd name="T19" fmla="*/ 59 h 75"/>
                <a:gd name="T20" fmla="*/ 52 w 55"/>
                <a:gd name="T21" fmla="*/ 60 h 75"/>
                <a:gd name="T22" fmla="*/ 51 w 55"/>
                <a:gd name="T23" fmla="*/ 64 h 75"/>
                <a:gd name="T24" fmla="*/ 49 w 55"/>
                <a:gd name="T25" fmla="*/ 67 h 75"/>
                <a:gd name="T26" fmla="*/ 47 w 55"/>
                <a:gd name="T27" fmla="*/ 68 h 75"/>
                <a:gd name="T28" fmla="*/ 43 w 55"/>
                <a:gd name="T29" fmla="*/ 70 h 75"/>
                <a:gd name="T30" fmla="*/ 39 w 55"/>
                <a:gd name="T31" fmla="*/ 72 h 75"/>
                <a:gd name="T32" fmla="*/ 36 w 55"/>
                <a:gd name="T33" fmla="*/ 73 h 75"/>
                <a:gd name="T34" fmla="*/ 32 w 55"/>
                <a:gd name="T35" fmla="*/ 74 h 75"/>
                <a:gd name="T36" fmla="*/ 26 w 55"/>
                <a:gd name="T37" fmla="*/ 74 h 75"/>
                <a:gd name="T38" fmla="*/ 22 w 55"/>
                <a:gd name="T39" fmla="*/ 74 h 75"/>
                <a:gd name="T40" fmla="*/ 18 w 55"/>
                <a:gd name="T41" fmla="*/ 74 h 75"/>
                <a:gd name="T42" fmla="*/ 15 w 55"/>
                <a:gd name="T43" fmla="*/ 73 h 75"/>
                <a:gd name="T44" fmla="*/ 11 w 55"/>
                <a:gd name="T45" fmla="*/ 71 h 75"/>
                <a:gd name="T46" fmla="*/ 7 w 55"/>
                <a:gd name="T47" fmla="*/ 69 h 75"/>
                <a:gd name="T48" fmla="*/ 6 w 55"/>
                <a:gd name="T49" fmla="*/ 67 h 75"/>
                <a:gd name="T50" fmla="*/ 3 w 55"/>
                <a:gd name="T51" fmla="*/ 65 h 75"/>
                <a:gd name="T52" fmla="*/ 2 w 55"/>
                <a:gd name="T53" fmla="*/ 61 h 75"/>
                <a:gd name="T54" fmla="*/ 2 w 55"/>
                <a:gd name="T55" fmla="*/ 59 h 75"/>
                <a:gd name="T56" fmla="*/ 2 w 55"/>
                <a:gd name="T57" fmla="*/ 57 h 75"/>
                <a:gd name="T58" fmla="*/ 1 w 55"/>
                <a:gd name="T59" fmla="*/ 55 h 75"/>
                <a:gd name="T60" fmla="*/ 1 w 55"/>
                <a:gd name="T61" fmla="*/ 53 h 75"/>
                <a:gd name="T62" fmla="*/ 1 w 55"/>
                <a:gd name="T63" fmla="*/ 51 h 75"/>
                <a:gd name="T64" fmla="*/ 0 w 55"/>
                <a:gd name="T65" fmla="*/ 49 h 75"/>
                <a:gd name="T66" fmla="*/ 0 w 55"/>
                <a:gd name="T67" fmla="*/ 46 h 75"/>
                <a:gd name="T68" fmla="*/ 0 w 55"/>
                <a:gd name="T69" fmla="*/ 43 h 75"/>
                <a:gd name="T70" fmla="*/ 0 w 55"/>
                <a:gd name="T71" fmla="*/ 0 h 75"/>
                <a:gd name="T72" fmla="*/ 10 w 55"/>
                <a:gd name="T73" fmla="*/ 0 h 75"/>
                <a:gd name="T74" fmla="*/ 10 w 55"/>
                <a:gd name="T75" fmla="*/ 43 h 75"/>
                <a:gd name="T76" fmla="*/ 10 w 55"/>
                <a:gd name="T77" fmla="*/ 47 h 75"/>
                <a:gd name="T78" fmla="*/ 10 w 55"/>
                <a:gd name="T79" fmla="*/ 52 h 75"/>
                <a:gd name="T80" fmla="*/ 11 w 55"/>
                <a:gd name="T81" fmla="*/ 53 h 75"/>
                <a:gd name="T82" fmla="*/ 11 w 55"/>
                <a:gd name="T83" fmla="*/ 56 h 75"/>
                <a:gd name="T84" fmla="*/ 12 w 55"/>
                <a:gd name="T85" fmla="*/ 59 h 75"/>
                <a:gd name="T86" fmla="*/ 13 w 55"/>
                <a:gd name="T87" fmla="*/ 61 h 75"/>
                <a:gd name="T88" fmla="*/ 15 w 55"/>
                <a:gd name="T89" fmla="*/ 63 h 75"/>
                <a:gd name="T90" fmla="*/ 16 w 55"/>
                <a:gd name="T91" fmla="*/ 64 h 75"/>
                <a:gd name="T92" fmla="*/ 18 w 55"/>
                <a:gd name="T93" fmla="*/ 64 h 75"/>
                <a:gd name="T94" fmla="*/ 21 w 55"/>
                <a:gd name="T95" fmla="*/ 65 h 75"/>
                <a:gd name="T96" fmla="*/ 23 w 55"/>
                <a:gd name="T97" fmla="*/ 66 h 75"/>
                <a:gd name="T98" fmla="*/ 26 w 55"/>
                <a:gd name="T99" fmla="*/ 66 h 75"/>
                <a:gd name="T100" fmla="*/ 31 w 55"/>
                <a:gd name="T101" fmla="*/ 65 h 75"/>
                <a:gd name="T102" fmla="*/ 35 w 55"/>
                <a:gd name="T103" fmla="*/ 65 h 75"/>
                <a:gd name="T104" fmla="*/ 38 w 55"/>
                <a:gd name="T105" fmla="*/ 63 h 75"/>
                <a:gd name="T106" fmla="*/ 40 w 55"/>
                <a:gd name="T107" fmla="*/ 61 h 75"/>
                <a:gd name="T108" fmla="*/ 41 w 55"/>
                <a:gd name="T109" fmla="*/ 60 h 75"/>
                <a:gd name="T110" fmla="*/ 42 w 55"/>
                <a:gd name="T111" fmla="*/ 58 h 75"/>
                <a:gd name="T112" fmla="*/ 43 w 55"/>
                <a:gd name="T113" fmla="*/ 56 h 75"/>
                <a:gd name="T114" fmla="*/ 43 w 55"/>
                <a:gd name="T115" fmla="*/ 54 h 75"/>
                <a:gd name="T116" fmla="*/ 44 w 55"/>
                <a:gd name="T117" fmla="*/ 52 h 75"/>
                <a:gd name="T118" fmla="*/ 46 w 55"/>
                <a:gd name="T119" fmla="*/ 49 h 75"/>
                <a:gd name="T120" fmla="*/ 46 w 55"/>
                <a:gd name="T121" fmla="*/ 46 h 75"/>
                <a:gd name="T122" fmla="*/ 46 w 55"/>
                <a:gd name="T123" fmla="*/ 43 h 75"/>
                <a:gd name="T124" fmla="*/ 46 w 55"/>
                <a:gd name="T1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" h="75">
                  <a:moveTo>
                    <a:pt x="46" y="0"/>
                  </a:moveTo>
                  <a:lnTo>
                    <a:pt x="54" y="0"/>
                  </a:lnTo>
                  <a:lnTo>
                    <a:pt x="54" y="43"/>
                  </a:lnTo>
                  <a:lnTo>
                    <a:pt x="54" y="46"/>
                  </a:lnTo>
                  <a:lnTo>
                    <a:pt x="54" y="48"/>
                  </a:lnTo>
                  <a:lnTo>
                    <a:pt x="54" y="51"/>
                  </a:lnTo>
                  <a:lnTo>
                    <a:pt x="54" y="52"/>
                  </a:lnTo>
                  <a:lnTo>
                    <a:pt x="54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2" y="60"/>
                  </a:lnTo>
                  <a:lnTo>
                    <a:pt x="51" y="64"/>
                  </a:lnTo>
                  <a:lnTo>
                    <a:pt x="49" y="67"/>
                  </a:lnTo>
                  <a:lnTo>
                    <a:pt x="47" y="68"/>
                  </a:lnTo>
                  <a:lnTo>
                    <a:pt x="43" y="70"/>
                  </a:lnTo>
                  <a:lnTo>
                    <a:pt x="39" y="72"/>
                  </a:lnTo>
                  <a:lnTo>
                    <a:pt x="36" y="73"/>
                  </a:lnTo>
                  <a:lnTo>
                    <a:pt x="32" y="74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15" y="73"/>
                  </a:lnTo>
                  <a:lnTo>
                    <a:pt x="11" y="71"/>
                  </a:lnTo>
                  <a:lnTo>
                    <a:pt x="7" y="69"/>
                  </a:lnTo>
                  <a:lnTo>
                    <a:pt x="6" y="67"/>
                  </a:lnTo>
                  <a:lnTo>
                    <a:pt x="3" y="65"/>
                  </a:lnTo>
                  <a:lnTo>
                    <a:pt x="2" y="61"/>
                  </a:lnTo>
                  <a:lnTo>
                    <a:pt x="2" y="59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1" y="53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3"/>
                  </a:lnTo>
                  <a:lnTo>
                    <a:pt x="10" y="47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1" y="56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5" y="63"/>
                  </a:lnTo>
                  <a:lnTo>
                    <a:pt x="16" y="64"/>
                  </a:lnTo>
                  <a:lnTo>
                    <a:pt x="18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31" y="65"/>
                  </a:lnTo>
                  <a:lnTo>
                    <a:pt x="35" y="65"/>
                  </a:lnTo>
                  <a:lnTo>
                    <a:pt x="38" y="63"/>
                  </a:lnTo>
                  <a:lnTo>
                    <a:pt x="40" y="61"/>
                  </a:lnTo>
                  <a:lnTo>
                    <a:pt x="41" y="60"/>
                  </a:lnTo>
                  <a:lnTo>
                    <a:pt x="42" y="58"/>
                  </a:lnTo>
                  <a:lnTo>
                    <a:pt x="43" y="56"/>
                  </a:lnTo>
                  <a:lnTo>
                    <a:pt x="43" y="54"/>
                  </a:lnTo>
                  <a:lnTo>
                    <a:pt x="44" y="52"/>
                  </a:lnTo>
                  <a:lnTo>
                    <a:pt x="46" y="49"/>
                  </a:lnTo>
                  <a:lnTo>
                    <a:pt x="46" y="46"/>
                  </a:lnTo>
                  <a:lnTo>
                    <a:pt x="46" y="43"/>
                  </a:lnTo>
                  <a:lnTo>
                    <a:pt x="4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1" name="Freeform 393"/>
            <p:cNvSpPr>
              <a:spLocks/>
            </p:cNvSpPr>
            <p:nvPr/>
          </p:nvSpPr>
          <p:spPr bwMode="auto">
            <a:xfrm>
              <a:off x="1128" y="89"/>
              <a:ext cx="57" cy="75"/>
            </a:xfrm>
            <a:custGeom>
              <a:avLst/>
              <a:gdLst>
                <a:gd name="T0" fmla="*/ 10 w 57"/>
                <a:gd name="T1" fmla="*/ 52 h 75"/>
                <a:gd name="T2" fmla="*/ 13 w 57"/>
                <a:gd name="T3" fmla="*/ 58 h 75"/>
                <a:gd name="T4" fmla="*/ 16 w 57"/>
                <a:gd name="T5" fmla="*/ 63 h 75"/>
                <a:gd name="T6" fmla="*/ 25 w 57"/>
                <a:gd name="T7" fmla="*/ 65 h 75"/>
                <a:gd name="T8" fmla="*/ 32 w 57"/>
                <a:gd name="T9" fmla="*/ 67 h 75"/>
                <a:gd name="T10" fmla="*/ 38 w 57"/>
                <a:gd name="T11" fmla="*/ 64 h 75"/>
                <a:gd name="T12" fmla="*/ 43 w 57"/>
                <a:gd name="T13" fmla="*/ 61 h 75"/>
                <a:gd name="T14" fmla="*/ 45 w 57"/>
                <a:gd name="T15" fmla="*/ 57 h 75"/>
                <a:gd name="T16" fmla="*/ 47 w 57"/>
                <a:gd name="T17" fmla="*/ 52 h 75"/>
                <a:gd name="T18" fmla="*/ 44 w 57"/>
                <a:gd name="T19" fmla="*/ 48 h 75"/>
                <a:gd name="T20" fmla="*/ 41 w 57"/>
                <a:gd name="T21" fmla="*/ 45 h 75"/>
                <a:gd name="T22" fmla="*/ 34 w 57"/>
                <a:gd name="T23" fmla="*/ 42 h 75"/>
                <a:gd name="T24" fmla="*/ 22 w 57"/>
                <a:gd name="T25" fmla="*/ 39 h 75"/>
                <a:gd name="T26" fmla="*/ 13 w 57"/>
                <a:gd name="T27" fmla="*/ 36 h 75"/>
                <a:gd name="T28" fmla="*/ 6 w 57"/>
                <a:gd name="T29" fmla="*/ 31 h 75"/>
                <a:gd name="T30" fmla="*/ 3 w 57"/>
                <a:gd name="T31" fmla="*/ 24 h 75"/>
                <a:gd name="T32" fmla="*/ 3 w 57"/>
                <a:gd name="T33" fmla="*/ 18 h 75"/>
                <a:gd name="T34" fmla="*/ 5 w 57"/>
                <a:gd name="T35" fmla="*/ 10 h 75"/>
                <a:gd name="T36" fmla="*/ 12 w 57"/>
                <a:gd name="T37" fmla="*/ 4 h 75"/>
                <a:gd name="T38" fmla="*/ 20 w 57"/>
                <a:gd name="T39" fmla="*/ 0 h 75"/>
                <a:gd name="T40" fmla="*/ 31 w 57"/>
                <a:gd name="T41" fmla="*/ 0 h 75"/>
                <a:gd name="T42" fmla="*/ 41 w 57"/>
                <a:gd name="T43" fmla="*/ 2 h 75"/>
                <a:gd name="T44" fmla="*/ 50 w 57"/>
                <a:gd name="T45" fmla="*/ 7 h 75"/>
                <a:gd name="T46" fmla="*/ 54 w 57"/>
                <a:gd name="T47" fmla="*/ 15 h 75"/>
                <a:gd name="T48" fmla="*/ 44 w 57"/>
                <a:gd name="T49" fmla="*/ 22 h 75"/>
                <a:gd name="T50" fmla="*/ 42 w 57"/>
                <a:gd name="T51" fmla="*/ 14 h 75"/>
                <a:gd name="T52" fmla="*/ 36 w 57"/>
                <a:gd name="T53" fmla="*/ 9 h 75"/>
                <a:gd name="T54" fmla="*/ 25 w 57"/>
                <a:gd name="T55" fmla="*/ 8 h 75"/>
                <a:gd name="T56" fmla="*/ 16 w 57"/>
                <a:gd name="T57" fmla="*/ 11 h 75"/>
                <a:gd name="T58" fmla="*/ 13 w 57"/>
                <a:gd name="T59" fmla="*/ 17 h 75"/>
                <a:gd name="T60" fmla="*/ 13 w 57"/>
                <a:gd name="T61" fmla="*/ 23 h 75"/>
                <a:gd name="T62" fmla="*/ 16 w 57"/>
                <a:gd name="T63" fmla="*/ 26 h 75"/>
                <a:gd name="T64" fmla="*/ 29 w 57"/>
                <a:gd name="T65" fmla="*/ 31 h 75"/>
                <a:gd name="T66" fmla="*/ 41 w 57"/>
                <a:gd name="T67" fmla="*/ 35 h 75"/>
                <a:gd name="T68" fmla="*/ 50 w 57"/>
                <a:gd name="T69" fmla="*/ 38 h 75"/>
                <a:gd name="T70" fmla="*/ 54 w 57"/>
                <a:gd name="T71" fmla="*/ 45 h 75"/>
                <a:gd name="T72" fmla="*/ 56 w 57"/>
                <a:gd name="T73" fmla="*/ 53 h 75"/>
                <a:gd name="T74" fmla="*/ 54 w 57"/>
                <a:gd name="T75" fmla="*/ 61 h 75"/>
                <a:gd name="T76" fmla="*/ 48 w 57"/>
                <a:gd name="T77" fmla="*/ 68 h 75"/>
                <a:gd name="T78" fmla="*/ 40 w 57"/>
                <a:gd name="T79" fmla="*/ 73 h 75"/>
                <a:gd name="T80" fmla="*/ 29 w 57"/>
                <a:gd name="T81" fmla="*/ 74 h 75"/>
                <a:gd name="T82" fmla="*/ 17 w 57"/>
                <a:gd name="T83" fmla="*/ 73 h 75"/>
                <a:gd name="T84" fmla="*/ 9 w 57"/>
                <a:gd name="T85" fmla="*/ 68 h 75"/>
                <a:gd name="T86" fmla="*/ 2 w 57"/>
                <a:gd name="T87" fmla="*/ 60 h 75"/>
                <a:gd name="T88" fmla="*/ 0 w 57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75">
                  <a:moveTo>
                    <a:pt x="0" y="50"/>
                  </a:moveTo>
                  <a:lnTo>
                    <a:pt x="10" y="49"/>
                  </a:lnTo>
                  <a:lnTo>
                    <a:pt x="10" y="52"/>
                  </a:lnTo>
                  <a:lnTo>
                    <a:pt x="11" y="53"/>
                  </a:lnTo>
                  <a:lnTo>
                    <a:pt x="12" y="56"/>
                  </a:lnTo>
                  <a:lnTo>
                    <a:pt x="13" y="58"/>
                  </a:lnTo>
                  <a:lnTo>
                    <a:pt x="13" y="60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2" y="65"/>
                  </a:lnTo>
                  <a:lnTo>
                    <a:pt x="25" y="65"/>
                  </a:lnTo>
                  <a:lnTo>
                    <a:pt x="27" y="67"/>
                  </a:lnTo>
                  <a:lnTo>
                    <a:pt x="29" y="67"/>
                  </a:lnTo>
                  <a:lnTo>
                    <a:pt x="32" y="67"/>
                  </a:lnTo>
                  <a:lnTo>
                    <a:pt x="34" y="66"/>
                  </a:lnTo>
                  <a:lnTo>
                    <a:pt x="37" y="65"/>
                  </a:lnTo>
                  <a:lnTo>
                    <a:pt x="38" y="64"/>
                  </a:lnTo>
                  <a:lnTo>
                    <a:pt x="40" y="64"/>
                  </a:lnTo>
                  <a:lnTo>
                    <a:pt x="42" y="63"/>
                  </a:lnTo>
                  <a:lnTo>
                    <a:pt x="43" y="61"/>
                  </a:lnTo>
                  <a:lnTo>
                    <a:pt x="44" y="60"/>
                  </a:lnTo>
                  <a:lnTo>
                    <a:pt x="45" y="59"/>
                  </a:lnTo>
                  <a:lnTo>
                    <a:pt x="45" y="57"/>
                  </a:lnTo>
                  <a:lnTo>
                    <a:pt x="47" y="55"/>
                  </a:lnTo>
                  <a:lnTo>
                    <a:pt x="47" y="53"/>
                  </a:lnTo>
                  <a:lnTo>
                    <a:pt x="47" y="52"/>
                  </a:lnTo>
                  <a:lnTo>
                    <a:pt x="46" y="51"/>
                  </a:lnTo>
                  <a:lnTo>
                    <a:pt x="45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2" y="46"/>
                  </a:lnTo>
                  <a:lnTo>
                    <a:pt x="41" y="45"/>
                  </a:lnTo>
                  <a:lnTo>
                    <a:pt x="39" y="43"/>
                  </a:lnTo>
                  <a:lnTo>
                    <a:pt x="37" y="43"/>
                  </a:lnTo>
                  <a:lnTo>
                    <a:pt x="34" y="42"/>
                  </a:lnTo>
                  <a:lnTo>
                    <a:pt x="31" y="41"/>
                  </a:lnTo>
                  <a:lnTo>
                    <a:pt x="27" y="41"/>
                  </a:lnTo>
                  <a:lnTo>
                    <a:pt x="22" y="39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3" y="36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8" y="7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4" y="4"/>
                  </a:lnTo>
                  <a:lnTo>
                    <a:pt x="47" y="6"/>
                  </a:lnTo>
                  <a:lnTo>
                    <a:pt x="50" y="7"/>
                  </a:lnTo>
                  <a:lnTo>
                    <a:pt x="52" y="10"/>
                  </a:lnTo>
                  <a:lnTo>
                    <a:pt x="53" y="12"/>
                  </a:lnTo>
                  <a:lnTo>
                    <a:pt x="54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2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2" y="9"/>
                  </a:lnTo>
                  <a:lnTo>
                    <a:pt x="28" y="8"/>
                  </a:lnTo>
                  <a:lnTo>
                    <a:pt x="25" y="8"/>
                  </a:lnTo>
                  <a:lnTo>
                    <a:pt x="20" y="9"/>
                  </a:lnTo>
                  <a:lnTo>
                    <a:pt x="18" y="10"/>
                  </a:lnTo>
                  <a:lnTo>
                    <a:pt x="16" y="11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7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4" y="29"/>
                  </a:lnTo>
                  <a:lnTo>
                    <a:pt x="29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4" y="36"/>
                  </a:lnTo>
                  <a:lnTo>
                    <a:pt x="46" y="37"/>
                  </a:lnTo>
                  <a:lnTo>
                    <a:pt x="50" y="38"/>
                  </a:lnTo>
                  <a:lnTo>
                    <a:pt x="52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6" y="51"/>
                  </a:lnTo>
                  <a:lnTo>
                    <a:pt x="56" y="53"/>
                  </a:lnTo>
                  <a:lnTo>
                    <a:pt x="56" y="56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2" y="67"/>
                  </a:lnTo>
                  <a:lnTo>
                    <a:pt x="48" y="68"/>
                  </a:lnTo>
                  <a:lnTo>
                    <a:pt x="46" y="70"/>
                  </a:lnTo>
                  <a:lnTo>
                    <a:pt x="43" y="72"/>
                  </a:lnTo>
                  <a:lnTo>
                    <a:pt x="40" y="73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1" y="70"/>
                  </a:lnTo>
                  <a:lnTo>
                    <a:pt x="9" y="68"/>
                  </a:lnTo>
                  <a:lnTo>
                    <a:pt x="5" y="67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2" name="Freeform 394"/>
            <p:cNvSpPr>
              <a:spLocks/>
            </p:cNvSpPr>
            <p:nvPr/>
          </p:nvSpPr>
          <p:spPr bwMode="auto">
            <a:xfrm>
              <a:off x="1202" y="89"/>
              <a:ext cx="54" cy="75"/>
            </a:xfrm>
            <a:custGeom>
              <a:avLst/>
              <a:gdLst>
                <a:gd name="T0" fmla="*/ 22 w 54"/>
                <a:gd name="T1" fmla="*/ 74 h 75"/>
                <a:gd name="T2" fmla="*/ 22 w 54"/>
                <a:gd name="T3" fmla="*/ 9 h 75"/>
                <a:gd name="T4" fmla="*/ 0 w 54"/>
                <a:gd name="T5" fmla="*/ 9 h 75"/>
                <a:gd name="T6" fmla="*/ 0 w 54"/>
                <a:gd name="T7" fmla="*/ 0 h 75"/>
                <a:gd name="T8" fmla="*/ 53 w 54"/>
                <a:gd name="T9" fmla="*/ 0 h 75"/>
                <a:gd name="T10" fmla="*/ 53 w 54"/>
                <a:gd name="T11" fmla="*/ 9 h 75"/>
                <a:gd name="T12" fmla="*/ 31 w 54"/>
                <a:gd name="T13" fmla="*/ 9 h 75"/>
                <a:gd name="T14" fmla="*/ 31 w 54"/>
                <a:gd name="T15" fmla="*/ 74 h 75"/>
                <a:gd name="T16" fmla="*/ 22 w 54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22" y="74"/>
                  </a:moveTo>
                  <a:lnTo>
                    <a:pt x="2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9"/>
                  </a:lnTo>
                  <a:lnTo>
                    <a:pt x="31" y="9"/>
                  </a:lnTo>
                  <a:lnTo>
                    <a:pt x="31" y="74"/>
                  </a:lnTo>
                  <a:lnTo>
                    <a:pt x="22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3" name="Freeform 395"/>
            <p:cNvSpPr>
              <a:spLocks/>
            </p:cNvSpPr>
            <p:nvPr/>
          </p:nvSpPr>
          <p:spPr bwMode="auto">
            <a:xfrm>
              <a:off x="819" y="212"/>
              <a:ext cx="68" cy="75"/>
            </a:xfrm>
            <a:custGeom>
              <a:avLst/>
              <a:gdLst>
                <a:gd name="T0" fmla="*/ 36 w 68"/>
                <a:gd name="T1" fmla="*/ 37 h 75"/>
                <a:gd name="T2" fmla="*/ 67 w 68"/>
                <a:gd name="T3" fmla="*/ 64 h 75"/>
                <a:gd name="T4" fmla="*/ 59 w 68"/>
                <a:gd name="T5" fmla="*/ 68 h 75"/>
                <a:gd name="T6" fmla="*/ 52 w 68"/>
                <a:gd name="T7" fmla="*/ 72 h 75"/>
                <a:gd name="T8" fmla="*/ 45 w 68"/>
                <a:gd name="T9" fmla="*/ 74 h 75"/>
                <a:gd name="T10" fmla="*/ 37 w 68"/>
                <a:gd name="T11" fmla="*/ 74 h 75"/>
                <a:gd name="T12" fmla="*/ 32 w 68"/>
                <a:gd name="T13" fmla="*/ 74 h 75"/>
                <a:gd name="T14" fmla="*/ 26 w 68"/>
                <a:gd name="T15" fmla="*/ 73 h 75"/>
                <a:gd name="T16" fmla="*/ 22 w 68"/>
                <a:gd name="T17" fmla="*/ 72 h 75"/>
                <a:gd name="T18" fmla="*/ 18 w 68"/>
                <a:gd name="T19" fmla="*/ 70 h 75"/>
                <a:gd name="T20" fmla="*/ 9 w 68"/>
                <a:gd name="T21" fmla="*/ 65 h 75"/>
                <a:gd name="T22" fmla="*/ 4 w 68"/>
                <a:gd name="T23" fmla="*/ 57 h 75"/>
                <a:gd name="T24" fmla="*/ 2 w 68"/>
                <a:gd name="T25" fmla="*/ 52 h 75"/>
                <a:gd name="T26" fmla="*/ 1 w 68"/>
                <a:gd name="T27" fmla="*/ 48 h 75"/>
                <a:gd name="T28" fmla="*/ 0 w 68"/>
                <a:gd name="T29" fmla="*/ 42 h 75"/>
                <a:gd name="T30" fmla="*/ 0 w 68"/>
                <a:gd name="T31" fmla="*/ 37 h 75"/>
                <a:gd name="T32" fmla="*/ 0 w 68"/>
                <a:gd name="T33" fmla="*/ 33 h 75"/>
                <a:gd name="T34" fmla="*/ 1 w 68"/>
                <a:gd name="T35" fmla="*/ 28 h 75"/>
                <a:gd name="T36" fmla="*/ 2 w 68"/>
                <a:gd name="T37" fmla="*/ 23 h 75"/>
                <a:gd name="T38" fmla="*/ 4 w 68"/>
                <a:gd name="T39" fmla="*/ 18 h 75"/>
                <a:gd name="T40" fmla="*/ 9 w 68"/>
                <a:gd name="T41" fmla="*/ 10 h 75"/>
                <a:gd name="T42" fmla="*/ 16 w 68"/>
                <a:gd name="T43" fmla="*/ 4 h 75"/>
                <a:gd name="T44" fmla="*/ 25 w 68"/>
                <a:gd name="T45" fmla="*/ 1 h 75"/>
                <a:gd name="T46" fmla="*/ 35 w 68"/>
                <a:gd name="T47" fmla="*/ 0 h 75"/>
                <a:gd name="T48" fmla="*/ 44 w 68"/>
                <a:gd name="T49" fmla="*/ 0 h 75"/>
                <a:gd name="T50" fmla="*/ 49 w 68"/>
                <a:gd name="T51" fmla="*/ 2 h 75"/>
                <a:gd name="T52" fmla="*/ 56 w 68"/>
                <a:gd name="T53" fmla="*/ 6 h 75"/>
                <a:gd name="T54" fmla="*/ 59 w 68"/>
                <a:gd name="T55" fmla="*/ 9 h 75"/>
                <a:gd name="T56" fmla="*/ 63 w 68"/>
                <a:gd name="T57" fmla="*/ 15 h 75"/>
                <a:gd name="T58" fmla="*/ 65 w 68"/>
                <a:gd name="T59" fmla="*/ 22 h 75"/>
                <a:gd name="T60" fmla="*/ 56 w 68"/>
                <a:gd name="T61" fmla="*/ 22 h 75"/>
                <a:gd name="T62" fmla="*/ 54 w 68"/>
                <a:gd name="T63" fmla="*/ 17 h 75"/>
                <a:gd name="T64" fmla="*/ 52 w 68"/>
                <a:gd name="T65" fmla="*/ 13 h 75"/>
                <a:gd name="T66" fmla="*/ 48 w 68"/>
                <a:gd name="T67" fmla="*/ 11 h 75"/>
                <a:gd name="T68" fmla="*/ 44 w 68"/>
                <a:gd name="T69" fmla="*/ 9 h 75"/>
                <a:gd name="T70" fmla="*/ 37 w 68"/>
                <a:gd name="T71" fmla="*/ 8 h 75"/>
                <a:gd name="T72" fmla="*/ 32 w 68"/>
                <a:gd name="T73" fmla="*/ 8 h 75"/>
                <a:gd name="T74" fmla="*/ 27 w 68"/>
                <a:gd name="T75" fmla="*/ 9 h 75"/>
                <a:gd name="T76" fmla="*/ 22 w 68"/>
                <a:gd name="T77" fmla="*/ 11 h 75"/>
                <a:gd name="T78" fmla="*/ 19 w 68"/>
                <a:gd name="T79" fmla="*/ 14 h 75"/>
                <a:gd name="T80" fmla="*/ 15 w 68"/>
                <a:gd name="T81" fmla="*/ 18 h 75"/>
                <a:gd name="T82" fmla="*/ 13 w 68"/>
                <a:gd name="T83" fmla="*/ 22 h 75"/>
                <a:gd name="T84" fmla="*/ 11 w 68"/>
                <a:gd name="T85" fmla="*/ 26 h 75"/>
                <a:gd name="T86" fmla="*/ 9 w 68"/>
                <a:gd name="T87" fmla="*/ 33 h 75"/>
                <a:gd name="T88" fmla="*/ 9 w 68"/>
                <a:gd name="T89" fmla="*/ 39 h 75"/>
                <a:gd name="T90" fmla="*/ 10 w 68"/>
                <a:gd name="T91" fmla="*/ 44 h 75"/>
                <a:gd name="T92" fmla="*/ 11 w 68"/>
                <a:gd name="T93" fmla="*/ 49 h 75"/>
                <a:gd name="T94" fmla="*/ 12 w 68"/>
                <a:gd name="T95" fmla="*/ 52 h 75"/>
                <a:gd name="T96" fmla="*/ 14 w 68"/>
                <a:gd name="T97" fmla="*/ 57 h 75"/>
                <a:gd name="T98" fmla="*/ 20 w 68"/>
                <a:gd name="T99" fmla="*/ 61 h 75"/>
                <a:gd name="T100" fmla="*/ 25 w 68"/>
                <a:gd name="T101" fmla="*/ 64 h 75"/>
                <a:gd name="T102" fmla="*/ 32 w 68"/>
                <a:gd name="T103" fmla="*/ 66 h 75"/>
                <a:gd name="T104" fmla="*/ 38 w 68"/>
                <a:gd name="T105" fmla="*/ 67 h 75"/>
                <a:gd name="T106" fmla="*/ 45 w 68"/>
                <a:gd name="T107" fmla="*/ 65 h 75"/>
                <a:gd name="T108" fmla="*/ 51 w 68"/>
                <a:gd name="T109" fmla="*/ 63 h 75"/>
                <a:gd name="T110" fmla="*/ 56 w 68"/>
                <a:gd name="T111" fmla="*/ 60 h 75"/>
                <a:gd name="T112" fmla="*/ 57 w 68"/>
                <a:gd name="T113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75">
                  <a:moveTo>
                    <a:pt x="36" y="45"/>
                  </a:moveTo>
                  <a:lnTo>
                    <a:pt x="36" y="37"/>
                  </a:lnTo>
                  <a:lnTo>
                    <a:pt x="67" y="37"/>
                  </a:lnTo>
                  <a:lnTo>
                    <a:pt x="67" y="64"/>
                  </a:lnTo>
                  <a:lnTo>
                    <a:pt x="63" y="67"/>
                  </a:lnTo>
                  <a:lnTo>
                    <a:pt x="59" y="68"/>
                  </a:lnTo>
                  <a:lnTo>
                    <a:pt x="56" y="70"/>
                  </a:lnTo>
                  <a:lnTo>
                    <a:pt x="52" y="72"/>
                  </a:lnTo>
                  <a:lnTo>
                    <a:pt x="48" y="73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2" y="72"/>
                  </a:lnTo>
                  <a:lnTo>
                    <a:pt x="20" y="71"/>
                  </a:lnTo>
                  <a:lnTo>
                    <a:pt x="18" y="70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7" y="61"/>
                  </a:lnTo>
                  <a:lnTo>
                    <a:pt x="4" y="57"/>
                  </a:lnTo>
                  <a:lnTo>
                    <a:pt x="3" y="55"/>
                  </a:lnTo>
                  <a:lnTo>
                    <a:pt x="2" y="52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9" y="10"/>
                  </a:lnTo>
                  <a:lnTo>
                    <a:pt x="12" y="7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9" y="2"/>
                  </a:lnTo>
                  <a:lnTo>
                    <a:pt x="53" y="4"/>
                  </a:lnTo>
                  <a:lnTo>
                    <a:pt x="56" y="6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62" y="11"/>
                  </a:lnTo>
                  <a:lnTo>
                    <a:pt x="63" y="15"/>
                  </a:lnTo>
                  <a:lnTo>
                    <a:pt x="64" y="18"/>
                  </a:lnTo>
                  <a:lnTo>
                    <a:pt x="65" y="22"/>
                  </a:lnTo>
                  <a:lnTo>
                    <a:pt x="57" y="24"/>
                  </a:lnTo>
                  <a:lnTo>
                    <a:pt x="56" y="22"/>
                  </a:lnTo>
                  <a:lnTo>
                    <a:pt x="54" y="19"/>
                  </a:lnTo>
                  <a:lnTo>
                    <a:pt x="54" y="17"/>
                  </a:lnTo>
                  <a:lnTo>
                    <a:pt x="53" y="15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5" y="10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30" y="9"/>
                  </a:lnTo>
                  <a:lnTo>
                    <a:pt x="27" y="9"/>
                  </a:lnTo>
                  <a:lnTo>
                    <a:pt x="24" y="10"/>
                  </a:lnTo>
                  <a:lnTo>
                    <a:pt x="22" y="11"/>
                  </a:lnTo>
                  <a:lnTo>
                    <a:pt x="20" y="13"/>
                  </a:lnTo>
                  <a:lnTo>
                    <a:pt x="19" y="14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4" y="20"/>
                  </a:lnTo>
                  <a:lnTo>
                    <a:pt x="13" y="22"/>
                  </a:lnTo>
                  <a:lnTo>
                    <a:pt x="12" y="23"/>
                  </a:lnTo>
                  <a:lnTo>
                    <a:pt x="11" y="26"/>
                  </a:lnTo>
                  <a:lnTo>
                    <a:pt x="10" y="29"/>
                  </a:lnTo>
                  <a:lnTo>
                    <a:pt x="9" y="33"/>
                  </a:lnTo>
                  <a:lnTo>
                    <a:pt x="9" y="37"/>
                  </a:lnTo>
                  <a:lnTo>
                    <a:pt x="9" y="39"/>
                  </a:lnTo>
                  <a:lnTo>
                    <a:pt x="9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1" y="49"/>
                  </a:lnTo>
                  <a:lnTo>
                    <a:pt x="11" y="50"/>
                  </a:lnTo>
                  <a:lnTo>
                    <a:pt x="12" y="52"/>
                  </a:lnTo>
                  <a:lnTo>
                    <a:pt x="12" y="53"/>
                  </a:lnTo>
                  <a:lnTo>
                    <a:pt x="14" y="57"/>
                  </a:lnTo>
                  <a:lnTo>
                    <a:pt x="16" y="59"/>
                  </a:lnTo>
                  <a:lnTo>
                    <a:pt x="20" y="61"/>
                  </a:lnTo>
                  <a:lnTo>
                    <a:pt x="23" y="63"/>
                  </a:lnTo>
                  <a:lnTo>
                    <a:pt x="25" y="64"/>
                  </a:lnTo>
                  <a:lnTo>
                    <a:pt x="29" y="65"/>
                  </a:lnTo>
                  <a:lnTo>
                    <a:pt x="32" y="66"/>
                  </a:lnTo>
                  <a:lnTo>
                    <a:pt x="35" y="67"/>
                  </a:lnTo>
                  <a:lnTo>
                    <a:pt x="38" y="67"/>
                  </a:lnTo>
                  <a:lnTo>
                    <a:pt x="42" y="65"/>
                  </a:lnTo>
                  <a:lnTo>
                    <a:pt x="45" y="65"/>
                  </a:lnTo>
                  <a:lnTo>
                    <a:pt x="48" y="64"/>
                  </a:lnTo>
                  <a:lnTo>
                    <a:pt x="51" y="63"/>
                  </a:lnTo>
                  <a:lnTo>
                    <a:pt x="53" y="61"/>
                  </a:lnTo>
                  <a:lnTo>
                    <a:pt x="56" y="60"/>
                  </a:lnTo>
                  <a:lnTo>
                    <a:pt x="57" y="59"/>
                  </a:lnTo>
                  <a:lnTo>
                    <a:pt x="57" y="45"/>
                  </a:lnTo>
                  <a:lnTo>
                    <a:pt x="36" y="4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4" name="Freeform 396"/>
            <p:cNvSpPr>
              <a:spLocks/>
            </p:cNvSpPr>
            <p:nvPr/>
          </p:nvSpPr>
          <p:spPr bwMode="auto">
            <a:xfrm>
              <a:off x="899" y="212"/>
              <a:ext cx="69" cy="75"/>
            </a:xfrm>
            <a:custGeom>
              <a:avLst/>
              <a:gdLst>
                <a:gd name="T0" fmla="*/ 0 w 69"/>
                <a:gd name="T1" fmla="*/ 74 h 75"/>
                <a:gd name="T2" fmla="*/ 27 w 69"/>
                <a:gd name="T3" fmla="*/ 0 h 75"/>
                <a:gd name="T4" fmla="*/ 38 w 69"/>
                <a:gd name="T5" fmla="*/ 0 h 75"/>
                <a:gd name="T6" fmla="*/ 68 w 69"/>
                <a:gd name="T7" fmla="*/ 74 h 75"/>
                <a:gd name="T8" fmla="*/ 57 w 69"/>
                <a:gd name="T9" fmla="*/ 74 h 75"/>
                <a:gd name="T10" fmla="*/ 48 w 69"/>
                <a:gd name="T11" fmla="*/ 51 h 75"/>
                <a:gd name="T12" fmla="*/ 18 w 69"/>
                <a:gd name="T13" fmla="*/ 51 h 75"/>
                <a:gd name="T14" fmla="*/ 10 w 69"/>
                <a:gd name="T15" fmla="*/ 74 h 75"/>
                <a:gd name="T16" fmla="*/ 0 w 69"/>
                <a:gd name="T17" fmla="*/ 74 h 75"/>
                <a:gd name="T18" fmla="*/ 21 w 69"/>
                <a:gd name="T19" fmla="*/ 43 h 75"/>
                <a:gd name="T20" fmla="*/ 46 w 69"/>
                <a:gd name="T21" fmla="*/ 43 h 75"/>
                <a:gd name="T22" fmla="*/ 38 w 69"/>
                <a:gd name="T23" fmla="*/ 24 h 75"/>
                <a:gd name="T24" fmla="*/ 36 w 69"/>
                <a:gd name="T25" fmla="*/ 20 h 75"/>
                <a:gd name="T26" fmla="*/ 35 w 69"/>
                <a:gd name="T27" fmla="*/ 15 h 75"/>
                <a:gd name="T28" fmla="*/ 33 w 69"/>
                <a:gd name="T29" fmla="*/ 11 h 75"/>
                <a:gd name="T30" fmla="*/ 32 w 69"/>
                <a:gd name="T31" fmla="*/ 8 h 75"/>
                <a:gd name="T32" fmla="*/ 31 w 69"/>
                <a:gd name="T33" fmla="*/ 11 h 75"/>
                <a:gd name="T34" fmla="*/ 30 w 69"/>
                <a:gd name="T35" fmla="*/ 16 h 75"/>
                <a:gd name="T36" fmla="*/ 29 w 69"/>
                <a:gd name="T37" fmla="*/ 20 h 75"/>
                <a:gd name="T38" fmla="*/ 28 w 69"/>
                <a:gd name="T39" fmla="*/ 23 h 75"/>
                <a:gd name="T40" fmla="*/ 21 w 69"/>
                <a:gd name="T41" fmla="*/ 43 h 75"/>
                <a:gd name="T42" fmla="*/ 0 w 69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5">
                  <a:moveTo>
                    <a:pt x="0" y="74"/>
                  </a:moveTo>
                  <a:lnTo>
                    <a:pt x="27" y="0"/>
                  </a:lnTo>
                  <a:lnTo>
                    <a:pt x="38" y="0"/>
                  </a:lnTo>
                  <a:lnTo>
                    <a:pt x="68" y="74"/>
                  </a:lnTo>
                  <a:lnTo>
                    <a:pt x="57" y="74"/>
                  </a:lnTo>
                  <a:lnTo>
                    <a:pt x="48" y="51"/>
                  </a:lnTo>
                  <a:lnTo>
                    <a:pt x="18" y="51"/>
                  </a:lnTo>
                  <a:lnTo>
                    <a:pt x="10" y="74"/>
                  </a:lnTo>
                  <a:lnTo>
                    <a:pt x="0" y="74"/>
                  </a:lnTo>
                  <a:lnTo>
                    <a:pt x="21" y="43"/>
                  </a:lnTo>
                  <a:lnTo>
                    <a:pt x="46" y="43"/>
                  </a:lnTo>
                  <a:lnTo>
                    <a:pt x="38" y="24"/>
                  </a:lnTo>
                  <a:lnTo>
                    <a:pt x="36" y="20"/>
                  </a:lnTo>
                  <a:lnTo>
                    <a:pt x="35" y="15"/>
                  </a:lnTo>
                  <a:lnTo>
                    <a:pt x="33" y="11"/>
                  </a:lnTo>
                  <a:lnTo>
                    <a:pt x="32" y="8"/>
                  </a:lnTo>
                  <a:lnTo>
                    <a:pt x="31" y="11"/>
                  </a:lnTo>
                  <a:lnTo>
                    <a:pt x="30" y="16"/>
                  </a:lnTo>
                  <a:lnTo>
                    <a:pt x="29" y="20"/>
                  </a:lnTo>
                  <a:lnTo>
                    <a:pt x="28" y="23"/>
                  </a:lnTo>
                  <a:lnTo>
                    <a:pt x="21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5" name="Freeform 397"/>
            <p:cNvSpPr>
              <a:spLocks/>
            </p:cNvSpPr>
            <p:nvPr/>
          </p:nvSpPr>
          <p:spPr bwMode="auto">
            <a:xfrm>
              <a:off x="979" y="212"/>
              <a:ext cx="54" cy="75"/>
            </a:xfrm>
            <a:custGeom>
              <a:avLst/>
              <a:gdLst>
                <a:gd name="T0" fmla="*/ 9 w 54"/>
                <a:gd name="T1" fmla="*/ 52 h 75"/>
                <a:gd name="T2" fmla="*/ 12 w 54"/>
                <a:gd name="T3" fmla="*/ 58 h 75"/>
                <a:gd name="T4" fmla="*/ 15 w 54"/>
                <a:gd name="T5" fmla="*/ 63 h 75"/>
                <a:gd name="T6" fmla="*/ 23 w 54"/>
                <a:gd name="T7" fmla="*/ 65 h 75"/>
                <a:gd name="T8" fmla="*/ 31 w 54"/>
                <a:gd name="T9" fmla="*/ 67 h 75"/>
                <a:gd name="T10" fmla="*/ 36 w 54"/>
                <a:gd name="T11" fmla="*/ 64 h 75"/>
                <a:gd name="T12" fmla="*/ 41 w 54"/>
                <a:gd name="T13" fmla="*/ 61 h 75"/>
                <a:gd name="T14" fmla="*/ 43 w 54"/>
                <a:gd name="T15" fmla="*/ 57 h 75"/>
                <a:gd name="T16" fmla="*/ 45 w 54"/>
                <a:gd name="T17" fmla="*/ 52 h 75"/>
                <a:gd name="T18" fmla="*/ 42 w 54"/>
                <a:gd name="T19" fmla="*/ 48 h 75"/>
                <a:gd name="T20" fmla="*/ 39 w 54"/>
                <a:gd name="T21" fmla="*/ 45 h 75"/>
                <a:gd name="T22" fmla="*/ 33 w 54"/>
                <a:gd name="T23" fmla="*/ 42 h 75"/>
                <a:gd name="T24" fmla="*/ 20 w 54"/>
                <a:gd name="T25" fmla="*/ 39 h 75"/>
                <a:gd name="T26" fmla="*/ 12 w 54"/>
                <a:gd name="T27" fmla="*/ 36 h 75"/>
                <a:gd name="T28" fmla="*/ 6 w 54"/>
                <a:gd name="T29" fmla="*/ 31 h 75"/>
                <a:gd name="T30" fmla="*/ 3 w 54"/>
                <a:gd name="T31" fmla="*/ 24 h 75"/>
                <a:gd name="T32" fmla="*/ 3 w 54"/>
                <a:gd name="T33" fmla="*/ 18 h 75"/>
                <a:gd name="T34" fmla="*/ 5 w 54"/>
                <a:gd name="T35" fmla="*/ 10 h 75"/>
                <a:gd name="T36" fmla="*/ 11 w 54"/>
                <a:gd name="T37" fmla="*/ 4 h 75"/>
                <a:gd name="T38" fmla="*/ 19 w 54"/>
                <a:gd name="T39" fmla="*/ 0 h 75"/>
                <a:gd name="T40" fmla="*/ 30 w 54"/>
                <a:gd name="T41" fmla="*/ 0 h 75"/>
                <a:gd name="T42" fmla="*/ 39 w 54"/>
                <a:gd name="T43" fmla="*/ 2 h 75"/>
                <a:gd name="T44" fmla="*/ 47 w 54"/>
                <a:gd name="T45" fmla="*/ 7 h 75"/>
                <a:gd name="T46" fmla="*/ 51 w 54"/>
                <a:gd name="T47" fmla="*/ 15 h 75"/>
                <a:gd name="T48" fmla="*/ 42 w 54"/>
                <a:gd name="T49" fmla="*/ 22 h 75"/>
                <a:gd name="T50" fmla="*/ 40 w 54"/>
                <a:gd name="T51" fmla="*/ 14 h 75"/>
                <a:gd name="T52" fmla="*/ 34 w 54"/>
                <a:gd name="T53" fmla="*/ 9 h 75"/>
                <a:gd name="T54" fmla="*/ 23 w 54"/>
                <a:gd name="T55" fmla="*/ 8 h 75"/>
                <a:gd name="T56" fmla="*/ 15 w 54"/>
                <a:gd name="T57" fmla="*/ 11 h 75"/>
                <a:gd name="T58" fmla="*/ 12 w 54"/>
                <a:gd name="T59" fmla="*/ 17 h 75"/>
                <a:gd name="T60" fmla="*/ 12 w 54"/>
                <a:gd name="T61" fmla="*/ 23 h 75"/>
                <a:gd name="T62" fmla="*/ 15 w 54"/>
                <a:gd name="T63" fmla="*/ 26 h 75"/>
                <a:gd name="T64" fmla="*/ 28 w 54"/>
                <a:gd name="T65" fmla="*/ 31 h 75"/>
                <a:gd name="T66" fmla="*/ 39 w 54"/>
                <a:gd name="T67" fmla="*/ 35 h 75"/>
                <a:gd name="T68" fmla="*/ 47 w 54"/>
                <a:gd name="T69" fmla="*/ 38 h 75"/>
                <a:gd name="T70" fmla="*/ 51 w 54"/>
                <a:gd name="T71" fmla="*/ 45 h 75"/>
                <a:gd name="T72" fmla="*/ 53 w 54"/>
                <a:gd name="T73" fmla="*/ 53 h 75"/>
                <a:gd name="T74" fmla="*/ 51 w 54"/>
                <a:gd name="T75" fmla="*/ 61 h 75"/>
                <a:gd name="T76" fmla="*/ 46 w 54"/>
                <a:gd name="T77" fmla="*/ 68 h 75"/>
                <a:gd name="T78" fmla="*/ 38 w 54"/>
                <a:gd name="T79" fmla="*/ 73 h 75"/>
                <a:gd name="T80" fmla="*/ 28 w 54"/>
                <a:gd name="T81" fmla="*/ 74 h 75"/>
                <a:gd name="T82" fmla="*/ 16 w 54"/>
                <a:gd name="T83" fmla="*/ 73 h 75"/>
                <a:gd name="T84" fmla="*/ 8 w 54"/>
                <a:gd name="T85" fmla="*/ 68 h 75"/>
                <a:gd name="T86" fmla="*/ 2 w 54"/>
                <a:gd name="T87" fmla="*/ 60 h 75"/>
                <a:gd name="T88" fmla="*/ 0 w 54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3"/>
                  </a:lnTo>
                  <a:lnTo>
                    <a:pt x="11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4" y="61"/>
                  </a:lnTo>
                  <a:lnTo>
                    <a:pt x="15" y="63"/>
                  </a:lnTo>
                  <a:lnTo>
                    <a:pt x="18" y="64"/>
                  </a:lnTo>
                  <a:lnTo>
                    <a:pt x="20" y="65"/>
                  </a:lnTo>
                  <a:lnTo>
                    <a:pt x="23" y="65"/>
                  </a:lnTo>
                  <a:lnTo>
                    <a:pt x="25" y="67"/>
                  </a:lnTo>
                  <a:lnTo>
                    <a:pt x="28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5" y="65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0" y="63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0" y="46"/>
                  </a:lnTo>
                  <a:lnTo>
                    <a:pt x="39" y="45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5" y="41"/>
                  </a:lnTo>
                  <a:lnTo>
                    <a:pt x="20" y="39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3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2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8"/>
                  </a:lnTo>
                  <a:lnTo>
                    <a:pt x="51" y="21"/>
                  </a:lnTo>
                  <a:lnTo>
                    <a:pt x="42" y="22"/>
                  </a:lnTo>
                  <a:lnTo>
                    <a:pt x="42" y="19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19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5" y="26"/>
                  </a:lnTo>
                  <a:lnTo>
                    <a:pt x="18" y="28"/>
                  </a:lnTo>
                  <a:lnTo>
                    <a:pt x="22" y="29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2" y="36"/>
                  </a:lnTo>
                  <a:lnTo>
                    <a:pt x="44" y="37"/>
                  </a:lnTo>
                  <a:lnTo>
                    <a:pt x="47" y="38"/>
                  </a:lnTo>
                  <a:lnTo>
                    <a:pt x="49" y="41"/>
                  </a:lnTo>
                  <a:lnTo>
                    <a:pt x="50" y="43"/>
                  </a:lnTo>
                  <a:lnTo>
                    <a:pt x="51" y="45"/>
                  </a:lnTo>
                  <a:lnTo>
                    <a:pt x="52" y="48"/>
                  </a:lnTo>
                  <a:lnTo>
                    <a:pt x="53" y="51"/>
                  </a:lnTo>
                  <a:lnTo>
                    <a:pt x="53" y="53"/>
                  </a:lnTo>
                  <a:lnTo>
                    <a:pt x="53" y="56"/>
                  </a:lnTo>
                  <a:lnTo>
                    <a:pt x="52" y="59"/>
                  </a:lnTo>
                  <a:lnTo>
                    <a:pt x="51" y="61"/>
                  </a:lnTo>
                  <a:lnTo>
                    <a:pt x="50" y="64"/>
                  </a:lnTo>
                  <a:lnTo>
                    <a:pt x="49" y="67"/>
                  </a:lnTo>
                  <a:lnTo>
                    <a:pt x="46" y="68"/>
                  </a:lnTo>
                  <a:lnTo>
                    <a:pt x="44" y="70"/>
                  </a:lnTo>
                  <a:lnTo>
                    <a:pt x="41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3" y="74"/>
                  </a:lnTo>
                  <a:lnTo>
                    <a:pt x="19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6" name="Freeform 398"/>
            <p:cNvSpPr>
              <a:spLocks/>
            </p:cNvSpPr>
            <p:nvPr/>
          </p:nvSpPr>
          <p:spPr bwMode="auto">
            <a:xfrm>
              <a:off x="1056" y="212"/>
              <a:ext cx="53" cy="75"/>
            </a:xfrm>
            <a:custGeom>
              <a:avLst/>
              <a:gdLst>
                <a:gd name="T0" fmla="*/ 0 w 53"/>
                <a:gd name="T1" fmla="*/ 74 h 75"/>
                <a:gd name="T2" fmla="*/ 0 w 53"/>
                <a:gd name="T3" fmla="*/ 0 h 75"/>
                <a:gd name="T4" fmla="*/ 50 w 53"/>
                <a:gd name="T5" fmla="*/ 0 h 75"/>
                <a:gd name="T6" fmla="*/ 50 w 53"/>
                <a:gd name="T7" fmla="*/ 9 h 75"/>
                <a:gd name="T8" fmla="*/ 8 w 53"/>
                <a:gd name="T9" fmla="*/ 9 h 75"/>
                <a:gd name="T10" fmla="*/ 8 w 53"/>
                <a:gd name="T11" fmla="*/ 31 h 75"/>
                <a:gd name="T12" fmla="*/ 48 w 53"/>
                <a:gd name="T13" fmla="*/ 31 h 75"/>
                <a:gd name="T14" fmla="*/ 48 w 53"/>
                <a:gd name="T15" fmla="*/ 39 h 75"/>
                <a:gd name="T16" fmla="*/ 8 w 53"/>
                <a:gd name="T17" fmla="*/ 39 h 75"/>
                <a:gd name="T18" fmla="*/ 8 w 53"/>
                <a:gd name="T19" fmla="*/ 65 h 75"/>
                <a:gd name="T20" fmla="*/ 52 w 53"/>
                <a:gd name="T21" fmla="*/ 65 h 75"/>
                <a:gd name="T22" fmla="*/ 52 w 53"/>
                <a:gd name="T23" fmla="*/ 74 h 75"/>
                <a:gd name="T24" fmla="*/ 0 w 53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5">
                  <a:moveTo>
                    <a:pt x="0" y="7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9"/>
                  </a:lnTo>
                  <a:lnTo>
                    <a:pt x="8" y="9"/>
                  </a:lnTo>
                  <a:lnTo>
                    <a:pt x="8" y="31"/>
                  </a:lnTo>
                  <a:lnTo>
                    <a:pt x="48" y="31"/>
                  </a:lnTo>
                  <a:lnTo>
                    <a:pt x="48" y="39"/>
                  </a:lnTo>
                  <a:lnTo>
                    <a:pt x="8" y="39"/>
                  </a:lnTo>
                  <a:lnTo>
                    <a:pt x="8" y="65"/>
                  </a:lnTo>
                  <a:lnTo>
                    <a:pt x="52" y="65"/>
                  </a:lnTo>
                  <a:lnTo>
                    <a:pt x="52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7" name="Freeform 399"/>
            <p:cNvSpPr>
              <a:spLocks/>
            </p:cNvSpPr>
            <p:nvPr/>
          </p:nvSpPr>
          <p:spPr bwMode="auto">
            <a:xfrm>
              <a:off x="1127" y="212"/>
              <a:ext cx="56" cy="75"/>
            </a:xfrm>
            <a:custGeom>
              <a:avLst/>
              <a:gdLst>
                <a:gd name="T0" fmla="*/ 9 w 56"/>
                <a:gd name="T1" fmla="*/ 52 h 75"/>
                <a:gd name="T2" fmla="*/ 12 w 56"/>
                <a:gd name="T3" fmla="*/ 58 h 75"/>
                <a:gd name="T4" fmla="*/ 16 w 56"/>
                <a:gd name="T5" fmla="*/ 63 h 75"/>
                <a:gd name="T6" fmla="*/ 24 w 56"/>
                <a:gd name="T7" fmla="*/ 65 h 75"/>
                <a:gd name="T8" fmla="*/ 31 w 56"/>
                <a:gd name="T9" fmla="*/ 67 h 75"/>
                <a:gd name="T10" fmla="*/ 38 w 56"/>
                <a:gd name="T11" fmla="*/ 64 h 75"/>
                <a:gd name="T12" fmla="*/ 42 w 56"/>
                <a:gd name="T13" fmla="*/ 61 h 75"/>
                <a:gd name="T14" fmla="*/ 45 w 56"/>
                <a:gd name="T15" fmla="*/ 57 h 75"/>
                <a:gd name="T16" fmla="*/ 46 w 56"/>
                <a:gd name="T17" fmla="*/ 52 h 75"/>
                <a:gd name="T18" fmla="*/ 43 w 56"/>
                <a:gd name="T19" fmla="*/ 48 h 75"/>
                <a:gd name="T20" fmla="*/ 40 w 56"/>
                <a:gd name="T21" fmla="*/ 45 h 75"/>
                <a:gd name="T22" fmla="*/ 33 w 56"/>
                <a:gd name="T23" fmla="*/ 42 h 75"/>
                <a:gd name="T24" fmla="*/ 22 w 56"/>
                <a:gd name="T25" fmla="*/ 39 h 75"/>
                <a:gd name="T26" fmla="*/ 12 w 56"/>
                <a:gd name="T27" fmla="*/ 36 h 75"/>
                <a:gd name="T28" fmla="*/ 5 w 56"/>
                <a:gd name="T29" fmla="*/ 31 h 75"/>
                <a:gd name="T30" fmla="*/ 2 w 56"/>
                <a:gd name="T31" fmla="*/ 24 h 75"/>
                <a:gd name="T32" fmla="*/ 2 w 56"/>
                <a:gd name="T33" fmla="*/ 18 h 75"/>
                <a:gd name="T34" fmla="*/ 4 w 56"/>
                <a:gd name="T35" fmla="*/ 10 h 75"/>
                <a:gd name="T36" fmla="*/ 11 w 56"/>
                <a:gd name="T37" fmla="*/ 4 h 75"/>
                <a:gd name="T38" fmla="*/ 20 w 56"/>
                <a:gd name="T39" fmla="*/ 0 h 75"/>
                <a:gd name="T40" fmla="*/ 30 w 56"/>
                <a:gd name="T41" fmla="*/ 0 h 75"/>
                <a:gd name="T42" fmla="*/ 41 w 56"/>
                <a:gd name="T43" fmla="*/ 2 h 75"/>
                <a:gd name="T44" fmla="*/ 49 w 56"/>
                <a:gd name="T45" fmla="*/ 7 h 75"/>
                <a:gd name="T46" fmla="*/ 53 w 56"/>
                <a:gd name="T47" fmla="*/ 15 h 75"/>
                <a:gd name="T48" fmla="*/ 43 w 56"/>
                <a:gd name="T49" fmla="*/ 22 h 75"/>
                <a:gd name="T50" fmla="*/ 41 w 56"/>
                <a:gd name="T51" fmla="*/ 14 h 75"/>
                <a:gd name="T52" fmla="*/ 35 w 56"/>
                <a:gd name="T53" fmla="*/ 9 h 75"/>
                <a:gd name="T54" fmla="*/ 24 w 56"/>
                <a:gd name="T55" fmla="*/ 8 h 75"/>
                <a:gd name="T56" fmla="*/ 15 w 56"/>
                <a:gd name="T57" fmla="*/ 11 h 75"/>
                <a:gd name="T58" fmla="*/ 12 w 56"/>
                <a:gd name="T59" fmla="*/ 17 h 75"/>
                <a:gd name="T60" fmla="*/ 13 w 56"/>
                <a:gd name="T61" fmla="*/ 23 h 75"/>
                <a:gd name="T62" fmla="*/ 16 w 56"/>
                <a:gd name="T63" fmla="*/ 26 h 75"/>
                <a:gd name="T64" fmla="*/ 28 w 56"/>
                <a:gd name="T65" fmla="*/ 31 h 75"/>
                <a:gd name="T66" fmla="*/ 41 w 56"/>
                <a:gd name="T67" fmla="*/ 35 h 75"/>
                <a:gd name="T68" fmla="*/ 49 w 56"/>
                <a:gd name="T69" fmla="*/ 38 h 75"/>
                <a:gd name="T70" fmla="*/ 54 w 56"/>
                <a:gd name="T71" fmla="*/ 45 h 75"/>
                <a:gd name="T72" fmla="*/ 55 w 56"/>
                <a:gd name="T73" fmla="*/ 53 h 75"/>
                <a:gd name="T74" fmla="*/ 54 w 56"/>
                <a:gd name="T75" fmla="*/ 61 h 75"/>
                <a:gd name="T76" fmla="*/ 49 w 56"/>
                <a:gd name="T77" fmla="*/ 68 h 75"/>
                <a:gd name="T78" fmla="*/ 39 w 56"/>
                <a:gd name="T79" fmla="*/ 73 h 75"/>
                <a:gd name="T80" fmla="*/ 29 w 56"/>
                <a:gd name="T81" fmla="*/ 74 h 75"/>
                <a:gd name="T82" fmla="*/ 16 w 56"/>
                <a:gd name="T83" fmla="*/ 73 h 75"/>
                <a:gd name="T84" fmla="*/ 8 w 56"/>
                <a:gd name="T85" fmla="*/ 68 h 75"/>
                <a:gd name="T86" fmla="*/ 1 w 56"/>
                <a:gd name="T87" fmla="*/ 60 h 75"/>
                <a:gd name="T88" fmla="*/ 0 w 56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3"/>
                  </a:lnTo>
                  <a:lnTo>
                    <a:pt x="11" y="56"/>
                  </a:lnTo>
                  <a:lnTo>
                    <a:pt x="12" y="58"/>
                  </a:lnTo>
                  <a:lnTo>
                    <a:pt x="13" y="60"/>
                  </a:lnTo>
                  <a:lnTo>
                    <a:pt x="14" y="61"/>
                  </a:lnTo>
                  <a:lnTo>
                    <a:pt x="16" y="63"/>
                  </a:lnTo>
                  <a:lnTo>
                    <a:pt x="18" y="64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31" y="67"/>
                  </a:lnTo>
                  <a:lnTo>
                    <a:pt x="33" y="66"/>
                  </a:lnTo>
                  <a:lnTo>
                    <a:pt x="36" y="65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41" y="63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9"/>
                  </a:lnTo>
                  <a:lnTo>
                    <a:pt x="45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2" y="46"/>
                  </a:lnTo>
                  <a:lnTo>
                    <a:pt x="40" y="45"/>
                  </a:lnTo>
                  <a:lnTo>
                    <a:pt x="38" y="43"/>
                  </a:lnTo>
                  <a:lnTo>
                    <a:pt x="37" y="43"/>
                  </a:lnTo>
                  <a:lnTo>
                    <a:pt x="33" y="42"/>
                  </a:lnTo>
                  <a:lnTo>
                    <a:pt x="30" y="41"/>
                  </a:lnTo>
                  <a:lnTo>
                    <a:pt x="26" y="41"/>
                  </a:lnTo>
                  <a:lnTo>
                    <a:pt x="22" y="39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2" y="36"/>
                  </a:lnTo>
                  <a:lnTo>
                    <a:pt x="10" y="34"/>
                  </a:lnTo>
                  <a:lnTo>
                    <a:pt x="8" y="32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9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3" y="4"/>
                  </a:lnTo>
                  <a:lnTo>
                    <a:pt x="46" y="6"/>
                  </a:lnTo>
                  <a:lnTo>
                    <a:pt x="49" y="7"/>
                  </a:lnTo>
                  <a:lnTo>
                    <a:pt x="51" y="10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4" y="18"/>
                  </a:lnTo>
                  <a:lnTo>
                    <a:pt x="54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20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3" y="24"/>
                  </a:lnTo>
                  <a:lnTo>
                    <a:pt x="14" y="25"/>
                  </a:lnTo>
                  <a:lnTo>
                    <a:pt x="16" y="26"/>
                  </a:lnTo>
                  <a:lnTo>
                    <a:pt x="18" y="28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3" y="32"/>
                  </a:lnTo>
                  <a:lnTo>
                    <a:pt x="38" y="34"/>
                  </a:lnTo>
                  <a:lnTo>
                    <a:pt x="41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9" y="38"/>
                  </a:lnTo>
                  <a:lnTo>
                    <a:pt x="51" y="41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4" y="48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5" y="56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3" y="64"/>
                  </a:lnTo>
                  <a:lnTo>
                    <a:pt x="51" y="67"/>
                  </a:lnTo>
                  <a:lnTo>
                    <a:pt x="49" y="68"/>
                  </a:lnTo>
                  <a:lnTo>
                    <a:pt x="45" y="70"/>
                  </a:lnTo>
                  <a:lnTo>
                    <a:pt x="42" y="72"/>
                  </a:lnTo>
                  <a:lnTo>
                    <a:pt x="39" y="73"/>
                  </a:lnTo>
                  <a:lnTo>
                    <a:pt x="37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5" y="74"/>
                  </a:lnTo>
                  <a:lnTo>
                    <a:pt x="20" y="74"/>
                  </a:lnTo>
                  <a:lnTo>
                    <a:pt x="16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1" y="60"/>
                  </a:lnTo>
                  <a:lnTo>
                    <a:pt x="1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8" name="Freeform 400"/>
            <p:cNvSpPr>
              <a:spLocks/>
            </p:cNvSpPr>
            <p:nvPr/>
          </p:nvSpPr>
          <p:spPr bwMode="auto">
            <a:xfrm>
              <a:off x="1203" y="760"/>
              <a:ext cx="55" cy="75"/>
            </a:xfrm>
            <a:custGeom>
              <a:avLst/>
              <a:gdLst>
                <a:gd name="T0" fmla="*/ 9 w 55"/>
                <a:gd name="T1" fmla="*/ 52 h 75"/>
                <a:gd name="T2" fmla="*/ 11 w 55"/>
                <a:gd name="T3" fmla="*/ 58 h 75"/>
                <a:gd name="T4" fmla="*/ 16 w 55"/>
                <a:gd name="T5" fmla="*/ 63 h 75"/>
                <a:gd name="T6" fmla="*/ 23 w 55"/>
                <a:gd name="T7" fmla="*/ 66 h 75"/>
                <a:gd name="T8" fmla="*/ 31 w 55"/>
                <a:gd name="T9" fmla="*/ 66 h 75"/>
                <a:gd name="T10" fmla="*/ 36 w 55"/>
                <a:gd name="T11" fmla="*/ 64 h 75"/>
                <a:gd name="T12" fmla="*/ 42 w 55"/>
                <a:gd name="T13" fmla="*/ 61 h 75"/>
                <a:gd name="T14" fmla="*/ 44 w 55"/>
                <a:gd name="T15" fmla="*/ 57 h 75"/>
                <a:gd name="T16" fmla="*/ 45 w 55"/>
                <a:gd name="T17" fmla="*/ 52 h 75"/>
                <a:gd name="T18" fmla="*/ 43 w 55"/>
                <a:gd name="T19" fmla="*/ 48 h 75"/>
                <a:gd name="T20" fmla="*/ 39 w 55"/>
                <a:gd name="T21" fmla="*/ 44 h 75"/>
                <a:gd name="T22" fmla="*/ 32 w 55"/>
                <a:gd name="T23" fmla="*/ 42 h 75"/>
                <a:gd name="T24" fmla="*/ 22 w 55"/>
                <a:gd name="T25" fmla="*/ 39 h 75"/>
                <a:gd name="T26" fmla="*/ 11 w 55"/>
                <a:gd name="T27" fmla="*/ 36 h 75"/>
                <a:gd name="T28" fmla="*/ 6 w 55"/>
                <a:gd name="T29" fmla="*/ 30 h 75"/>
                <a:gd name="T30" fmla="*/ 3 w 55"/>
                <a:gd name="T31" fmla="*/ 24 h 75"/>
                <a:gd name="T32" fmla="*/ 3 w 55"/>
                <a:gd name="T33" fmla="*/ 18 h 75"/>
                <a:gd name="T34" fmla="*/ 5 w 55"/>
                <a:gd name="T35" fmla="*/ 10 h 75"/>
                <a:gd name="T36" fmla="*/ 11 w 55"/>
                <a:gd name="T37" fmla="*/ 4 h 75"/>
                <a:gd name="T38" fmla="*/ 20 w 55"/>
                <a:gd name="T39" fmla="*/ 0 h 75"/>
                <a:gd name="T40" fmla="*/ 30 w 55"/>
                <a:gd name="T41" fmla="*/ 0 h 75"/>
                <a:gd name="T42" fmla="*/ 39 w 55"/>
                <a:gd name="T43" fmla="*/ 2 h 75"/>
                <a:gd name="T44" fmla="*/ 47 w 55"/>
                <a:gd name="T45" fmla="*/ 7 h 75"/>
                <a:gd name="T46" fmla="*/ 52 w 55"/>
                <a:gd name="T47" fmla="*/ 15 h 75"/>
                <a:gd name="T48" fmla="*/ 43 w 55"/>
                <a:gd name="T49" fmla="*/ 22 h 75"/>
                <a:gd name="T50" fmla="*/ 41 w 55"/>
                <a:gd name="T51" fmla="*/ 14 h 75"/>
                <a:gd name="T52" fmla="*/ 34 w 55"/>
                <a:gd name="T53" fmla="*/ 9 h 75"/>
                <a:gd name="T54" fmla="*/ 23 w 55"/>
                <a:gd name="T55" fmla="*/ 8 h 75"/>
                <a:gd name="T56" fmla="*/ 16 w 55"/>
                <a:gd name="T57" fmla="*/ 11 h 75"/>
                <a:gd name="T58" fmla="*/ 12 w 55"/>
                <a:gd name="T59" fmla="*/ 18 h 75"/>
                <a:gd name="T60" fmla="*/ 12 w 55"/>
                <a:gd name="T61" fmla="*/ 22 h 75"/>
                <a:gd name="T62" fmla="*/ 16 w 55"/>
                <a:gd name="T63" fmla="*/ 26 h 75"/>
                <a:gd name="T64" fmla="*/ 28 w 55"/>
                <a:gd name="T65" fmla="*/ 31 h 75"/>
                <a:gd name="T66" fmla="*/ 39 w 55"/>
                <a:gd name="T67" fmla="*/ 35 h 75"/>
                <a:gd name="T68" fmla="*/ 47 w 55"/>
                <a:gd name="T69" fmla="*/ 39 h 75"/>
                <a:gd name="T70" fmla="*/ 52 w 55"/>
                <a:gd name="T71" fmla="*/ 45 h 75"/>
                <a:gd name="T72" fmla="*/ 54 w 55"/>
                <a:gd name="T73" fmla="*/ 53 h 75"/>
                <a:gd name="T74" fmla="*/ 52 w 55"/>
                <a:gd name="T75" fmla="*/ 61 h 75"/>
                <a:gd name="T76" fmla="*/ 47 w 55"/>
                <a:gd name="T77" fmla="*/ 68 h 75"/>
                <a:gd name="T78" fmla="*/ 38 w 55"/>
                <a:gd name="T79" fmla="*/ 73 h 75"/>
                <a:gd name="T80" fmla="*/ 28 w 55"/>
                <a:gd name="T81" fmla="*/ 74 h 75"/>
                <a:gd name="T82" fmla="*/ 17 w 55"/>
                <a:gd name="T83" fmla="*/ 73 h 75"/>
                <a:gd name="T84" fmla="*/ 8 w 55"/>
                <a:gd name="T85" fmla="*/ 68 h 75"/>
                <a:gd name="T86" fmla="*/ 2 w 55"/>
                <a:gd name="T87" fmla="*/ 60 h 75"/>
                <a:gd name="T88" fmla="*/ 0 w 55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75">
                  <a:moveTo>
                    <a:pt x="0" y="50"/>
                  </a:moveTo>
                  <a:lnTo>
                    <a:pt x="9" y="49"/>
                  </a:lnTo>
                  <a:lnTo>
                    <a:pt x="9" y="52"/>
                  </a:lnTo>
                  <a:lnTo>
                    <a:pt x="10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2" y="60"/>
                  </a:lnTo>
                  <a:lnTo>
                    <a:pt x="15" y="61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1" y="65"/>
                  </a:lnTo>
                  <a:lnTo>
                    <a:pt x="23" y="66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1" y="66"/>
                  </a:lnTo>
                  <a:lnTo>
                    <a:pt x="32" y="66"/>
                  </a:lnTo>
                  <a:lnTo>
                    <a:pt x="35" y="65"/>
                  </a:lnTo>
                  <a:lnTo>
                    <a:pt x="36" y="64"/>
                  </a:lnTo>
                  <a:lnTo>
                    <a:pt x="38" y="64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3" y="60"/>
                  </a:lnTo>
                  <a:lnTo>
                    <a:pt x="44" y="58"/>
                  </a:lnTo>
                  <a:lnTo>
                    <a:pt x="44" y="57"/>
                  </a:lnTo>
                  <a:lnTo>
                    <a:pt x="45" y="55"/>
                  </a:lnTo>
                  <a:lnTo>
                    <a:pt x="45" y="53"/>
                  </a:lnTo>
                  <a:lnTo>
                    <a:pt x="45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1" y="46"/>
                  </a:lnTo>
                  <a:lnTo>
                    <a:pt x="39" y="44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2"/>
                  </a:lnTo>
                  <a:lnTo>
                    <a:pt x="30" y="41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8" y="38"/>
                  </a:lnTo>
                  <a:lnTo>
                    <a:pt x="15" y="37"/>
                  </a:lnTo>
                  <a:lnTo>
                    <a:pt x="11" y="36"/>
                  </a:lnTo>
                  <a:lnTo>
                    <a:pt x="10" y="34"/>
                  </a:lnTo>
                  <a:lnTo>
                    <a:pt x="8" y="33"/>
                  </a:lnTo>
                  <a:lnTo>
                    <a:pt x="6" y="30"/>
                  </a:lnTo>
                  <a:lnTo>
                    <a:pt x="5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3" y="18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7" y="7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3" y="4"/>
                  </a:lnTo>
                  <a:lnTo>
                    <a:pt x="46" y="5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1" y="12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2" y="21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20" y="9"/>
                  </a:lnTo>
                  <a:lnTo>
                    <a:pt x="17" y="10"/>
                  </a:lnTo>
                  <a:lnTo>
                    <a:pt x="16" y="11"/>
                  </a:lnTo>
                  <a:lnTo>
                    <a:pt x="15" y="13"/>
                  </a:lnTo>
                  <a:lnTo>
                    <a:pt x="12" y="15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16" y="26"/>
                  </a:lnTo>
                  <a:lnTo>
                    <a:pt x="19" y="28"/>
                  </a:lnTo>
                  <a:lnTo>
                    <a:pt x="23" y="29"/>
                  </a:lnTo>
                  <a:lnTo>
                    <a:pt x="28" y="31"/>
                  </a:lnTo>
                  <a:lnTo>
                    <a:pt x="32" y="32"/>
                  </a:lnTo>
                  <a:lnTo>
                    <a:pt x="36" y="34"/>
                  </a:lnTo>
                  <a:lnTo>
                    <a:pt x="39" y="35"/>
                  </a:lnTo>
                  <a:lnTo>
                    <a:pt x="43" y="36"/>
                  </a:lnTo>
                  <a:lnTo>
                    <a:pt x="45" y="37"/>
                  </a:lnTo>
                  <a:lnTo>
                    <a:pt x="47" y="39"/>
                  </a:lnTo>
                  <a:lnTo>
                    <a:pt x="50" y="40"/>
                  </a:lnTo>
                  <a:lnTo>
                    <a:pt x="51" y="43"/>
                  </a:lnTo>
                  <a:lnTo>
                    <a:pt x="52" y="45"/>
                  </a:lnTo>
                  <a:lnTo>
                    <a:pt x="53" y="48"/>
                  </a:lnTo>
                  <a:lnTo>
                    <a:pt x="54" y="51"/>
                  </a:lnTo>
                  <a:lnTo>
                    <a:pt x="54" y="53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2" y="61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7" y="68"/>
                  </a:lnTo>
                  <a:lnTo>
                    <a:pt x="44" y="70"/>
                  </a:lnTo>
                  <a:lnTo>
                    <a:pt x="42" y="72"/>
                  </a:lnTo>
                  <a:lnTo>
                    <a:pt x="38" y="73"/>
                  </a:lnTo>
                  <a:lnTo>
                    <a:pt x="35" y="74"/>
                  </a:lnTo>
                  <a:lnTo>
                    <a:pt x="32" y="74"/>
                  </a:lnTo>
                  <a:lnTo>
                    <a:pt x="28" y="74"/>
                  </a:lnTo>
                  <a:lnTo>
                    <a:pt x="24" y="74"/>
                  </a:lnTo>
                  <a:lnTo>
                    <a:pt x="20" y="74"/>
                  </a:lnTo>
                  <a:lnTo>
                    <a:pt x="17" y="73"/>
                  </a:lnTo>
                  <a:lnTo>
                    <a:pt x="14" y="72"/>
                  </a:lnTo>
                  <a:lnTo>
                    <a:pt x="10" y="70"/>
                  </a:lnTo>
                  <a:lnTo>
                    <a:pt x="8" y="68"/>
                  </a:lnTo>
                  <a:lnTo>
                    <a:pt x="6" y="66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09" name="Freeform 401"/>
            <p:cNvSpPr>
              <a:spLocks/>
            </p:cNvSpPr>
            <p:nvPr/>
          </p:nvSpPr>
          <p:spPr bwMode="auto">
            <a:xfrm>
              <a:off x="1273" y="760"/>
              <a:ext cx="58" cy="75"/>
            </a:xfrm>
            <a:custGeom>
              <a:avLst/>
              <a:gdLst>
                <a:gd name="T0" fmla="*/ 23 w 58"/>
                <a:gd name="T1" fmla="*/ 74 h 75"/>
                <a:gd name="T2" fmla="*/ 23 w 58"/>
                <a:gd name="T3" fmla="*/ 9 h 75"/>
                <a:gd name="T4" fmla="*/ 0 w 58"/>
                <a:gd name="T5" fmla="*/ 9 h 75"/>
                <a:gd name="T6" fmla="*/ 0 w 58"/>
                <a:gd name="T7" fmla="*/ 0 h 75"/>
                <a:gd name="T8" fmla="*/ 57 w 58"/>
                <a:gd name="T9" fmla="*/ 0 h 75"/>
                <a:gd name="T10" fmla="*/ 57 w 58"/>
                <a:gd name="T11" fmla="*/ 9 h 75"/>
                <a:gd name="T12" fmla="*/ 33 w 58"/>
                <a:gd name="T13" fmla="*/ 9 h 75"/>
                <a:gd name="T14" fmla="*/ 33 w 58"/>
                <a:gd name="T15" fmla="*/ 74 h 75"/>
                <a:gd name="T16" fmla="*/ 23 w 58"/>
                <a:gd name="T1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23" y="74"/>
                  </a:moveTo>
                  <a:lnTo>
                    <a:pt x="23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9"/>
                  </a:lnTo>
                  <a:lnTo>
                    <a:pt x="33" y="9"/>
                  </a:lnTo>
                  <a:lnTo>
                    <a:pt x="33" y="74"/>
                  </a:lnTo>
                  <a:lnTo>
                    <a:pt x="23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0" name="Freeform 402"/>
            <p:cNvSpPr>
              <a:spLocks/>
            </p:cNvSpPr>
            <p:nvPr/>
          </p:nvSpPr>
          <p:spPr bwMode="auto">
            <a:xfrm>
              <a:off x="1331" y="760"/>
              <a:ext cx="66" cy="75"/>
            </a:xfrm>
            <a:custGeom>
              <a:avLst/>
              <a:gdLst>
                <a:gd name="T0" fmla="*/ 0 w 66"/>
                <a:gd name="T1" fmla="*/ 74 h 75"/>
                <a:gd name="T2" fmla="*/ 27 w 66"/>
                <a:gd name="T3" fmla="*/ 0 h 75"/>
                <a:gd name="T4" fmla="*/ 37 w 66"/>
                <a:gd name="T5" fmla="*/ 0 h 75"/>
                <a:gd name="T6" fmla="*/ 65 w 66"/>
                <a:gd name="T7" fmla="*/ 74 h 75"/>
                <a:gd name="T8" fmla="*/ 55 w 66"/>
                <a:gd name="T9" fmla="*/ 74 h 75"/>
                <a:gd name="T10" fmla="*/ 47 w 66"/>
                <a:gd name="T11" fmla="*/ 51 h 75"/>
                <a:gd name="T12" fmla="*/ 17 w 66"/>
                <a:gd name="T13" fmla="*/ 51 h 75"/>
                <a:gd name="T14" fmla="*/ 11 w 66"/>
                <a:gd name="T15" fmla="*/ 74 h 75"/>
                <a:gd name="T16" fmla="*/ 0 w 66"/>
                <a:gd name="T17" fmla="*/ 74 h 75"/>
                <a:gd name="T18" fmla="*/ 20 w 66"/>
                <a:gd name="T19" fmla="*/ 43 h 75"/>
                <a:gd name="T20" fmla="*/ 44 w 66"/>
                <a:gd name="T21" fmla="*/ 43 h 75"/>
                <a:gd name="T22" fmla="*/ 37 w 66"/>
                <a:gd name="T23" fmla="*/ 24 h 75"/>
                <a:gd name="T24" fmla="*/ 35 w 66"/>
                <a:gd name="T25" fmla="*/ 20 h 75"/>
                <a:gd name="T26" fmla="*/ 34 w 66"/>
                <a:gd name="T27" fmla="*/ 15 h 75"/>
                <a:gd name="T28" fmla="*/ 32 w 66"/>
                <a:gd name="T29" fmla="*/ 11 h 75"/>
                <a:gd name="T30" fmla="*/ 31 w 66"/>
                <a:gd name="T31" fmla="*/ 8 h 75"/>
                <a:gd name="T32" fmla="*/ 31 w 66"/>
                <a:gd name="T33" fmla="*/ 11 h 75"/>
                <a:gd name="T34" fmla="*/ 30 w 66"/>
                <a:gd name="T35" fmla="*/ 16 h 75"/>
                <a:gd name="T36" fmla="*/ 29 w 66"/>
                <a:gd name="T37" fmla="*/ 20 h 75"/>
                <a:gd name="T38" fmla="*/ 27 w 66"/>
                <a:gd name="T39" fmla="*/ 22 h 75"/>
                <a:gd name="T40" fmla="*/ 20 w 66"/>
                <a:gd name="T41" fmla="*/ 43 h 75"/>
                <a:gd name="T42" fmla="*/ 0 w 66"/>
                <a:gd name="T4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75">
                  <a:moveTo>
                    <a:pt x="0" y="74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65" y="74"/>
                  </a:lnTo>
                  <a:lnTo>
                    <a:pt x="55" y="74"/>
                  </a:lnTo>
                  <a:lnTo>
                    <a:pt x="47" y="51"/>
                  </a:lnTo>
                  <a:lnTo>
                    <a:pt x="17" y="51"/>
                  </a:lnTo>
                  <a:lnTo>
                    <a:pt x="11" y="74"/>
                  </a:lnTo>
                  <a:lnTo>
                    <a:pt x="0" y="74"/>
                  </a:lnTo>
                  <a:lnTo>
                    <a:pt x="20" y="43"/>
                  </a:lnTo>
                  <a:lnTo>
                    <a:pt x="44" y="43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4" y="15"/>
                  </a:lnTo>
                  <a:lnTo>
                    <a:pt x="32" y="11"/>
                  </a:lnTo>
                  <a:lnTo>
                    <a:pt x="31" y="8"/>
                  </a:lnTo>
                  <a:lnTo>
                    <a:pt x="31" y="11"/>
                  </a:lnTo>
                  <a:lnTo>
                    <a:pt x="30" y="16"/>
                  </a:lnTo>
                  <a:lnTo>
                    <a:pt x="29" y="20"/>
                  </a:lnTo>
                  <a:lnTo>
                    <a:pt x="27" y="22"/>
                  </a:lnTo>
                  <a:lnTo>
                    <a:pt x="20" y="43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1" name="Freeform 403"/>
            <p:cNvSpPr>
              <a:spLocks/>
            </p:cNvSpPr>
            <p:nvPr/>
          </p:nvSpPr>
          <p:spPr bwMode="auto">
            <a:xfrm>
              <a:off x="1412" y="760"/>
              <a:ext cx="62" cy="75"/>
            </a:xfrm>
            <a:custGeom>
              <a:avLst/>
              <a:gdLst>
                <a:gd name="T0" fmla="*/ 61 w 62"/>
                <a:gd name="T1" fmla="*/ 51 h 75"/>
                <a:gd name="T2" fmla="*/ 59 w 62"/>
                <a:gd name="T3" fmla="*/ 56 h 75"/>
                <a:gd name="T4" fmla="*/ 57 w 62"/>
                <a:gd name="T5" fmla="*/ 61 h 75"/>
                <a:gd name="T6" fmla="*/ 54 w 62"/>
                <a:gd name="T7" fmla="*/ 65 h 75"/>
                <a:gd name="T8" fmla="*/ 52 w 62"/>
                <a:gd name="T9" fmla="*/ 68 h 75"/>
                <a:gd name="T10" fmla="*/ 47 w 62"/>
                <a:gd name="T11" fmla="*/ 71 h 75"/>
                <a:gd name="T12" fmla="*/ 42 w 62"/>
                <a:gd name="T13" fmla="*/ 73 h 75"/>
                <a:gd name="T14" fmla="*/ 37 w 62"/>
                <a:gd name="T15" fmla="*/ 74 h 75"/>
                <a:gd name="T16" fmla="*/ 32 w 62"/>
                <a:gd name="T17" fmla="*/ 74 h 75"/>
                <a:gd name="T18" fmla="*/ 26 w 62"/>
                <a:gd name="T19" fmla="*/ 74 h 75"/>
                <a:gd name="T20" fmla="*/ 21 w 62"/>
                <a:gd name="T21" fmla="*/ 73 h 75"/>
                <a:gd name="T22" fmla="*/ 17 w 62"/>
                <a:gd name="T23" fmla="*/ 72 h 75"/>
                <a:gd name="T24" fmla="*/ 14 w 62"/>
                <a:gd name="T25" fmla="*/ 70 h 75"/>
                <a:gd name="T26" fmla="*/ 7 w 62"/>
                <a:gd name="T27" fmla="*/ 64 h 75"/>
                <a:gd name="T28" fmla="*/ 3 w 62"/>
                <a:gd name="T29" fmla="*/ 56 h 75"/>
                <a:gd name="T30" fmla="*/ 1 w 62"/>
                <a:gd name="T31" fmla="*/ 52 h 75"/>
                <a:gd name="T32" fmla="*/ 1 w 62"/>
                <a:gd name="T33" fmla="*/ 47 h 75"/>
                <a:gd name="T34" fmla="*/ 0 w 62"/>
                <a:gd name="T35" fmla="*/ 42 h 75"/>
                <a:gd name="T36" fmla="*/ 0 w 62"/>
                <a:gd name="T37" fmla="*/ 37 h 75"/>
                <a:gd name="T38" fmla="*/ 0 w 62"/>
                <a:gd name="T39" fmla="*/ 31 h 75"/>
                <a:gd name="T40" fmla="*/ 1 w 62"/>
                <a:gd name="T41" fmla="*/ 26 h 75"/>
                <a:gd name="T42" fmla="*/ 2 w 62"/>
                <a:gd name="T43" fmla="*/ 22 h 75"/>
                <a:gd name="T44" fmla="*/ 4 w 62"/>
                <a:gd name="T45" fmla="*/ 18 h 75"/>
                <a:gd name="T46" fmla="*/ 8 w 62"/>
                <a:gd name="T47" fmla="*/ 10 h 75"/>
                <a:gd name="T48" fmla="*/ 15 w 62"/>
                <a:gd name="T49" fmla="*/ 4 h 75"/>
                <a:gd name="T50" fmla="*/ 22 w 62"/>
                <a:gd name="T51" fmla="*/ 1 h 75"/>
                <a:gd name="T52" fmla="*/ 32 w 62"/>
                <a:gd name="T53" fmla="*/ 0 h 75"/>
                <a:gd name="T54" fmla="*/ 41 w 62"/>
                <a:gd name="T55" fmla="*/ 1 h 75"/>
                <a:gd name="T56" fmla="*/ 48 w 62"/>
                <a:gd name="T57" fmla="*/ 5 h 75"/>
                <a:gd name="T58" fmla="*/ 56 w 62"/>
                <a:gd name="T59" fmla="*/ 11 h 75"/>
                <a:gd name="T60" fmla="*/ 60 w 62"/>
                <a:gd name="T61" fmla="*/ 21 h 75"/>
                <a:gd name="T62" fmla="*/ 49 w 62"/>
                <a:gd name="T63" fmla="*/ 20 h 75"/>
                <a:gd name="T64" fmla="*/ 45 w 62"/>
                <a:gd name="T65" fmla="*/ 14 h 75"/>
                <a:gd name="T66" fmla="*/ 40 w 62"/>
                <a:gd name="T67" fmla="*/ 10 h 75"/>
                <a:gd name="T68" fmla="*/ 35 w 62"/>
                <a:gd name="T69" fmla="*/ 8 h 75"/>
                <a:gd name="T70" fmla="*/ 27 w 62"/>
                <a:gd name="T71" fmla="*/ 8 h 75"/>
                <a:gd name="T72" fmla="*/ 21 w 62"/>
                <a:gd name="T73" fmla="*/ 10 h 75"/>
                <a:gd name="T74" fmla="*/ 16 w 62"/>
                <a:gd name="T75" fmla="*/ 14 h 75"/>
                <a:gd name="T76" fmla="*/ 12 w 62"/>
                <a:gd name="T77" fmla="*/ 20 h 75"/>
                <a:gd name="T78" fmla="*/ 9 w 62"/>
                <a:gd name="T79" fmla="*/ 26 h 75"/>
                <a:gd name="T80" fmla="*/ 8 w 62"/>
                <a:gd name="T81" fmla="*/ 34 h 75"/>
                <a:gd name="T82" fmla="*/ 8 w 62"/>
                <a:gd name="T83" fmla="*/ 41 h 75"/>
                <a:gd name="T84" fmla="*/ 9 w 62"/>
                <a:gd name="T85" fmla="*/ 49 h 75"/>
                <a:gd name="T86" fmla="*/ 13 w 62"/>
                <a:gd name="T87" fmla="*/ 56 h 75"/>
                <a:gd name="T88" fmla="*/ 17 w 62"/>
                <a:gd name="T89" fmla="*/ 61 h 75"/>
                <a:gd name="T90" fmla="*/ 22 w 62"/>
                <a:gd name="T91" fmla="*/ 65 h 75"/>
                <a:gd name="T92" fmla="*/ 28 w 62"/>
                <a:gd name="T93" fmla="*/ 66 h 75"/>
                <a:gd name="T94" fmla="*/ 35 w 62"/>
                <a:gd name="T95" fmla="*/ 66 h 75"/>
                <a:gd name="T96" fmla="*/ 41 w 62"/>
                <a:gd name="T97" fmla="*/ 64 h 75"/>
                <a:gd name="T98" fmla="*/ 46 w 62"/>
                <a:gd name="T99" fmla="*/ 59 h 75"/>
                <a:gd name="T100" fmla="*/ 50 w 62"/>
                <a:gd name="T10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5">
                  <a:moveTo>
                    <a:pt x="52" y="48"/>
                  </a:moveTo>
                  <a:lnTo>
                    <a:pt x="61" y="51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8" y="58"/>
                  </a:lnTo>
                  <a:lnTo>
                    <a:pt x="57" y="61"/>
                  </a:lnTo>
                  <a:lnTo>
                    <a:pt x="56" y="63"/>
                  </a:lnTo>
                  <a:lnTo>
                    <a:pt x="54" y="65"/>
                  </a:lnTo>
                  <a:lnTo>
                    <a:pt x="53" y="67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7" y="71"/>
                  </a:lnTo>
                  <a:lnTo>
                    <a:pt x="44" y="72"/>
                  </a:lnTo>
                  <a:lnTo>
                    <a:pt x="42" y="73"/>
                  </a:lnTo>
                  <a:lnTo>
                    <a:pt x="40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2" y="74"/>
                  </a:lnTo>
                  <a:lnTo>
                    <a:pt x="29" y="74"/>
                  </a:lnTo>
                  <a:lnTo>
                    <a:pt x="26" y="74"/>
                  </a:lnTo>
                  <a:lnTo>
                    <a:pt x="24" y="74"/>
                  </a:lnTo>
                  <a:lnTo>
                    <a:pt x="21" y="73"/>
                  </a:lnTo>
                  <a:lnTo>
                    <a:pt x="19" y="72"/>
                  </a:lnTo>
                  <a:lnTo>
                    <a:pt x="17" y="72"/>
                  </a:lnTo>
                  <a:lnTo>
                    <a:pt x="16" y="71"/>
                  </a:lnTo>
                  <a:lnTo>
                    <a:pt x="14" y="70"/>
                  </a:lnTo>
                  <a:lnTo>
                    <a:pt x="11" y="67"/>
                  </a:lnTo>
                  <a:lnTo>
                    <a:pt x="7" y="64"/>
                  </a:lnTo>
                  <a:lnTo>
                    <a:pt x="5" y="60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1" y="52"/>
                  </a:lnTo>
                  <a:lnTo>
                    <a:pt x="1" y="50"/>
                  </a:lnTo>
                  <a:lnTo>
                    <a:pt x="1" y="47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1" y="26"/>
                  </a:lnTo>
                  <a:lnTo>
                    <a:pt x="1" y="24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2" y="7"/>
                  </a:lnTo>
                  <a:lnTo>
                    <a:pt x="15" y="4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8" y="5"/>
                  </a:lnTo>
                  <a:lnTo>
                    <a:pt x="53" y="7"/>
                  </a:lnTo>
                  <a:lnTo>
                    <a:pt x="56" y="11"/>
                  </a:lnTo>
                  <a:lnTo>
                    <a:pt x="58" y="16"/>
                  </a:lnTo>
                  <a:lnTo>
                    <a:pt x="60" y="21"/>
                  </a:lnTo>
                  <a:lnTo>
                    <a:pt x="50" y="22"/>
                  </a:lnTo>
                  <a:lnTo>
                    <a:pt x="49" y="20"/>
                  </a:lnTo>
                  <a:lnTo>
                    <a:pt x="47" y="17"/>
                  </a:lnTo>
                  <a:lnTo>
                    <a:pt x="45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7" y="8"/>
                  </a:lnTo>
                  <a:lnTo>
                    <a:pt x="24" y="9"/>
                  </a:lnTo>
                  <a:lnTo>
                    <a:pt x="21" y="10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7"/>
                  </a:lnTo>
                  <a:lnTo>
                    <a:pt x="12" y="20"/>
                  </a:lnTo>
                  <a:lnTo>
                    <a:pt x="11" y="22"/>
                  </a:lnTo>
                  <a:lnTo>
                    <a:pt x="9" y="26"/>
                  </a:lnTo>
                  <a:lnTo>
                    <a:pt x="9" y="30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8" y="41"/>
                  </a:lnTo>
                  <a:lnTo>
                    <a:pt x="9" y="45"/>
                  </a:lnTo>
                  <a:lnTo>
                    <a:pt x="9" y="49"/>
                  </a:lnTo>
                  <a:lnTo>
                    <a:pt x="12" y="52"/>
                  </a:lnTo>
                  <a:lnTo>
                    <a:pt x="13" y="56"/>
                  </a:lnTo>
                  <a:lnTo>
                    <a:pt x="14" y="58"/>
                  </a:lnTo>
                  <a:lnTo>
                    <a:pt x="17" y="61"/>
                  </a:lnTo>
                  <a:lnTo>
                    <a:pt x="19" y="63"/>
                  </a:lnTo>
                  <a:lnTo>
                    <a:pt x="22" y="65"/>
                  </a:lnTo>
                  <a:lnTo>
                    <a:pt x="25" y="66"/>
                  </a:lnTo>
                  <a:lnTo>
                    <a:pt x="28" y="66"/>
                  </a:lnTo>
                  <a:lnTo>
                    <a:pt x="32" y="66"/>
                  </a:lnTo>
                  <a:lnTo>
                    <a:pt x="35" y="66"/>
                  </a:lnTo>
                  <a:lnTo>
                    <a:pt x="38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6" y="59"/>
                  </a:lnTo>
                  <a:lnTo>
                    <a:pt x="48" y="56"/>
                  </a:lnTo>
                  <a:lnTo>
                    <a:pt x="50" y="52"/>
                  </a:lnTo>
                  <a:lnTo>
                    <a:pt x="52" y="4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2" name="Freeform 404"/>
            <p:cNvSpPr>
              <a:spLocks/>
            </p:cNvSpPr>
            <p:nvPr/>
          </p:nvSpPr>
          <p:spPr bwMode="auto">
            <a:xfrm>
              <a:off x="1493" y="760"/>
              <a:ext cx="58" cy="75"/>
            </a:xfrm>
            <a:custGeom>
              <a:avLst/>
              <a:gdLst>
                <a:gd name="T0" fmla="*/ 0 w 58"/>
                <a:gd name="T1" fmla="*/ 74 h 75"/>
                <a:gd name="T2" fmla="*/ 0 w 58"/>
                <a:gd name="T3" fmla="*/ 0 h 75"/>
                <a:gd name="T4" fmla="*/ 10 w 58"/>
                <a:gd name="T5" fmla="*/ 0 h 75"/>
                <a:gd name="T6" fmla="*/ 10 w 58"/>
                <a:gd name="T7" fmla="*/ 36 h 75"/>
                <a:gd name="T8" fmla="*/ 42 w 58"/>
                <a:gd name="T9" fmla="*/ 0 h 75"/>
                <a:gd name="T10" fmla="*/ 56 w 58"/>
                <a:gd name="T11" fmla="*/ 0 h 75"/>
                <a:gd name="T12" fmla="*/ 26 w 58"/>
                <a:gd name="T13" fmla="*/ 30 h 75"/>
                <a:gd name="T14" fmla="*/ 57 w 58"/>
                <a:gd name="T15" fmla="*/ 74 h 75"/>
                <a:gd name="T16" fmla="*/ 45 w 58"/>
                <a:gd name="T17" fmla="*/ 74 h 75"/>
                <a:gd name="T18" fmla="*/ 20 w 58"/>
                <a:gd name="T19" fmla="*/ 37 h 75"/>
                <a:gd name="T20" fmla="*/ 10 w 58"/>
                <a:gd name="T21" fmla="*/ 48 h 75"/>
                <a:gd name="T22" fmla="*/ 10 w 58"/>
                <a:gd name="T23" fmla="*/ 74 h 75"/>
                <a:gd name="T24" fmla="*/ 0 w 58"/>
                <a:gd name="T2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5">
                  <a:moveTo>
                    <a:pt x="0" y="74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26" y="30"/>
                  </a:lnTo>
                  <a:lnTo>
                    <a:pt x="57" y="74"/>
                  </a:lnTo>
                  <a:lnTo>
                    <a:pt x="45" y="74"/>
                  </a:lnTo>
                  <a:lnTo>
                    <a:pt x="20" y="37"/>
                  </a:lnTo>
                  <a:lnTo>
                    <a:pt x="10" y="48"/>
                  </a:lnTo>
                  <a:lnTo>
                    <a:pt x="10" y="74"/>
                  </a:lnTo>
                  <a:lnTo>
                    <a:pt x="0" y="7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3" name="Line 405"/>
            <p:cNvSpPr>
              <a:spLocks noChangeShapeType="1"/>
            </p:cNvSpPr>
            <p:nvPr/>
          </p:nvSpPr>
          <p:spPr bwMode="auto">
            <a:xfrm flipV="1">
              <a:off x="765" y="3866"/>
              <a:ext cx="153" cy="8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4" name="Freeform 406"/>
            <p:cNvSpPr>
              <a:spLocks/>
            </p:cNvSpPr>
            <p:nvPr/>
          </p:nvSpPr>
          <p:spPr bwMode="auto">
            <a:xfrm>
              <a:off x="911" y="3846"/>
              <a:ext cx="61" cy="42"/>
            </a:xfrm>
            <a:custGeom>
              <a:avLst/>
              <a:gdLst>
                <a:gd name="T0" fmla="*/ 60 w 61"/>
                <a:gd name="T1" fmla="*/ 0 h 42"/>
                <a:gd name="T2" fmla="*/ 60 w 61"/>
                <a:gd name="T3" fmla="*/ 0 h 42"/>
                <a:gd name="T4" fmla="*/ 0 w 61"/>
                <a:gd name="T5" fmla="*/ 3 h 42"/>
                <a:gd name="T6" fmla="*/ 26 w 61"/>
                <a:gd name="T7" fmla="*/ 41 h 42"/>
                <a:gd name="T8" fmla="*/ 60 w 6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60" y="0"/>
                  </a:moveTo>
                  <a:lnTo>
                    <a:pt x="60" y="0"/>
                  </a:lnTo>
                  <a:lnTo>
                    <a:pt x="0" y="3"/>
                  </a:lnTo>
                  <a:lnTo>
                    <a:pt x="26" y="41"/>
                  </a:lnTo>
                  <a:lnTo>
                    <a:pt x="6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5" name="Line 407"/>
            <p:cNvSpPr>
              <a:spLocks noChangeShapeType="1"/>
            </p:cNvSpPr>
            <p:nvPr/>
          </p:nvSpPr>
          <p:spPr bwMode="auto">
            <a:xfrm flipH="1">
              <a:off x="5618" y="2658"/>
              <a:ext cx="343" cy="30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6" name="Freeform 408"/>
            <p:cNvSpPr>
              <a:spLocks/>
            </p:cNvSpPr>
            <p:nvPr/>
          </p:nvSpPr>
          <p:spPr bwMode="auto">
            <a:xfrm>
              <a:off x="5594" y="2947"/>
              <a:ext cx="54" cy="48"/>
            </a:xfrm>
            <a:custGeom>
              <a:avLst/>
              <a:gdLst>
                <a:gd name="T0" fmla="*/ 0 w 54"/>
                <a:gd name="T1" fmla="*/ 47 h 48"/>
                <a:gd name="T2" fmla="*/ 0 w 54"/>
                <a:gd name="T3" fmla="*/ 47 h 48"/>
                <a:gd name="T4" fmla="*/ 53 w 54"/>
                <a:gd name="T5" fmla="*/ 28 h 48"/>
                <a:gd name="T6" fmla="*/ 15 w 54"/>
                <a:gd name="T7" fmla="*/ 0 h 48"/>
                <a:gd name="T8" fmla="*/ 0 w 54"/>
                <a:gd name="T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7"/>
                  </a:moveTo>
                  <a:lnTo>
                    <a:pt x="0" y="47"/>
                  </a:lnTo>
                  <a:lnTo>
                    <a:pt x="53" y="28"/>
                  </a:lnTo>
                  <a:lnTo>
                    <a:pt x="15" y="0"/>
                  </a:lnTo>
                  <a:lnTo>
                    <a:pt x="0" y="4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7" name="Freeform 409"/>
            <p:cNvSpPr>
              <a:spLocks/>
            </p:cNvSpPr>
            <p:nvPr/>
          </p:nvSpPr>
          <p:spPr bwMode="auto">
            <a:xfrm>
              <a:off x="4648" y="2014"/>
              <a:ext cx="55" cy="49"/>
            </a:xfrm>
            <a:custGeom>
              <a:avLst/>
              <a:gdLst>
                <a:gd name="T0" fmla="*/ 0 w 55"/>
                <a:gd name="T1" fmla="*/ 48 h 49"/>
                <a:gd name="T2" fmla="*/ 0 w 55"/>
                <a:gd name="T3" fmla="*/ 48 h 49"/>
                <a:gd name="T4" fmla="*/ 15 w 55"/>
                <a:gd name="T5" fmla="*/ 0 h 49"/>
                <a:gd name="T6" fmla="*/ 54 w 55"/>
                <a:gd name="T7" fmla="*/ 28 h 49"/>
                <a:gd name="T8" fmla="*/ 0 w 55"/>
                <a:gd name="T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0" y="48"/>
                  </a:lnTo>
                  <a:lnTo>
                    <a:pt x="15" y="0"/>
                  </a:lnTo>
                  <a:lnTo>
                    <a:pt x="54" y="28"/>
                  </a:lnTo>
                  <a:lnTo>
                    <a:pt x="0" y="4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8" name="Freeform 410"/>
            <p:cNvSpPr>
              <a:spLocks/>
            </p:cNvSpPr>
            <p:nvPr/>
          </p:nvSpPr>
          <p:spPr bwMode="auto">
            <a:xfrm>
              <a:off x="4676" y="1750"/>
              <a:ext cx="286" cy="447"/>
            </a:xfrm>
            <a:custGeom>
              <a:avLst/>
              <a:gdLst>
                <a:gd name="T0" fmla="*/ 0 w 286"/>
                <a:gd name="T1" fmla="*/ 282 h 447"/>
                <a:gd name="T2" fmla="*/ 285 w 286"/>
                <a:gd name="T3" fmla="*/ 0 h 447"/>
                <a:gd name="T4" fmla="*/ 72 w 286"/>
                <a:gd name="T5" fmla="*/ 44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6" h="447">
                  <a:moveTo>
                    <a:pt x="0" y="282"/>
                  </a:moveTo>
                  <a:lnTo>
                    <a:pt x="285" y="0"/>
                  </a:lnTo>
                  <a:lnTo>
                    <a:pt x="72" y="446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19" name="Freeform 411"/>
            <p:cNvSpPr>
              <a:spLocks/>
            </p:cNvSpPr>
            <p:nvPr/>
          </p:nvSpPr>
          <p:spPr bwMode="auto">
            <a:xfrm>
              <a:off x="4730" y="2184"/>
              <a:ext cx="47" cy="51"/>
            </a:xfrm>
            <a:custGeom>
              <a:avLst/>
              <a:gdLst>
                <a:gd name="T0" fmla="*/ 5 w 47"/>
                <a:gd name="T1" fmla="*/ 50 h 51"/>
                <a:gd name="T2" fmla="*/ 5 w 47"/>
                <a:gd name="T3" fmla="*/ 50 h 51"/>
                <a:gd name="T4" fmla="*/ 46 w 47"/>
                <a:gd name="T5" fmla="*/ 16 h 51"/>
                <a:gd name="T6" fmla="*/ 0 w 47"/>
                <a:gd name="T7" fmla="*/ 0 h 51"/>
                <a:gd name="T8" fmla="*/ 5 w 47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5" y="50"/>
                  </a:moveTo>
                  <a:lnTo>
                    <a:pt x="5" y="50"/>
                  </a:lnTo>
                  <a:lnTo>
                    <a:pt x="46" y="16"/>
                  </a:lnTo>
                  <a:lnTo>
                    <a:pt x="0" y="0"/>
                  </a:lnTo>
                  <a:lnTo>
                    <a:pt x="5" y="5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0" name="Freeform 412"/>
            <p:cNvSpPr>
              <a:spLocks/>
            </p:cNvSpPr>
            <p:nvPr/>
          </p:nvSpPr>
          <p:spPr bwMode="auto">
            <a:xfrm>
              <a:off x="2744" y="2514"/>
              <a:ext cx="45" cy="29"/>
            </a:xfrm>
            <a:custGeom>
              <a:avLst/>
              <a:gdLst>
                <a:gd name="T0" fmla="*/ 21 w 45"/>
                <a:gd name="T1" fmla="*/ 0 h 29"/>
                <a:gd name="T2" fmla="*/ 26 w 45"/>
                <a:gd name="T3" fmla="*/ 1 h 29"/>
                <a:gd name="T4" fmla="*/ 30 w 45"/>
                <a:gd name="T5" fmla="*/ 2 h 29"/>
                <a:gd name="T6" fmla="*/ 34 w 45"/>
                <a:gd name="T7" fmla="*/ 2 h 29"/>
                <a:gd name="T8" fmla="*/ 37 w 45"/>
                <a:gd name="T9" fmla="*/ 4 h 29"/>
                <a:gd name="T10" fmla="*/ 40 w 45"/>
                <a:gd name="T11" fmla="*/ 7 h 29"/>
                <a:gd name="T12" fmla="*/ 42 w 45"/>
                <a:gd name="T13" fmla="*/ 8 h 29"/>
                <a:gd name="T14" fmla="*/ 43 w 45"/>
                <a:gd name="T15" fmla="*/ 11 h 29"/>
                <a:gd name="T16" fmla="*/ 44 w 45"/>
                <a:gd name="T17" fmla="*/ 13 h 29"/>
                <a:gd name="T18" fmla="*/ 43 w 45"/>
                <a:gd name="T19" fmla="*/ 16 h 29"/>
                <a:gd name="T20" fmla="*/ 42 w 45"/>
                <a:gd name="T21" fmla="*/ 19 h 29"/>
                <a:gd name="T22" fmla="*/ 40 w 45"/>
                <a:gd name="T23" fmla="*/ 21 h 29"/>
                <a:gd name="T24" fmla="*/ 37 w 45"/>
                <a:gd name="T25" fmla="*/ 24 h 29"/>
                <a:gd name="T26" fmla="*/ 34 w 45"/>
                <a:gd name="T27" fmla="*/ 26 h 29"/>
                <a:gd name="T28" fmla="*/ 30 w 45"/>
                <a:gd name="T29" fmla="*/ 27 h 29"/>
                <a:gd name="T30" fmla="*/ 26 w 45"/>
                <a:gd name="T31" fmla="*/ 27 h 29"/>
                <a:gd name="T32" fmla="*/ 21 w 45"/>
                <a:gd name="T33" fmla="*/ 28 h 29"/>
                <a:gd name="T34" fmla="*/ 17 w 45"/>
                <a:gd name="T35" fmla="*/ 27 h 29"/>
                <a:gd name="T36" fmla="*/ 13 w 45"/>
                <a:gd name="T37" fmla="*/ 27 h 29"/>
                <a:gd name="T38" fmla="*/ 9 w 45"/>
                <a:gd name="T39" fmla="*/ 26 h 29"/>
                <a:gd name="T40" fmla="*/ 6 w 45"/>
                <a:gd name="T41" fmla="*/ 24 h 29"/>
                <a:gd name="T42" fmla="*/ 3 w 45"/>
                <a:gd name="T43" fmla="*/ 21 h 29"/>
                <a:gd name="T44" fmla="*/ 1 w 45"/>
                <a:gd name="T45" fmla="*/ 19 h 29"/>
                <a:gd name="T46" fmla="*/ 0 w 45"/>
                <a:gd name="T47" fmla="*/ 16 h 29"/>
                <a:gd name="T48" fmla="*/ 0 w 45"/>
                <a:gd name="T49" fmla="*/ 13 h 29"/>
                <a:gd name="T50" fmla="*/ 0 w 45"/>
                <a:gd name="T51" fmla="*/ 11 h 29"/>
                <a:gd name="T52" fmla="*/ 1 w 45"/>
                <a:gd name="T53" fmla="*/ 8 h 29"/>
                <a:gd name="T54" fmla="*/ 3 w 45"/>
                <a:gd name="T55" fmla="*/ 7 h 29"/>
                <a:gd name="T56" fmla="*/ 6 w 45"/>
                <a:gd name="T57" fmla="*/ 4 h 29"/>
                <a:gd name="T58" fmla="*/ 9 w 45"/>
                <a:gd name="T59" fmla="*/ 2 h 29"/>
                <a:gd name="T60" fmla="*/ 13 w 45"/>
                <a:gd name="T61" fmla="*/ 2 h 29"/>
                <a:gd name="T62" fmla="*/ 17 w 45"/>
                <a:gd name="T63" fmla="*/ 1 h 29"/>
                <a:gd name="T64" fmla="*/ 21 w 45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9">
                  <a:moveTo>
                    <a:pt x="21" y="0"/>
                  </a:moveTo>
                  <a:lnTo>
                    <a:pt x="26" y="1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7"/>
                  </a:lnTo>
                  <a:lnTo>
                    <a:pt x="42" y="8"/>
                  </a:lnTo>
                  <a:lnTo>
                    <a:pt x="43" y="11"/>
                  </a:lnTo>
                  <a:lnTo>
                    <a:pt x="44" y="13"/>
                  </a:lnTo>
                  <a:lnTo>
                    <a:pt x="43" y="16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7" y="24"/>
                  </a:lnTo>
                  <a:lnTo>
                    <a:pt x="34" y="26"/>
                  </a:lnTo>
                  <a:lnTo>
                    <a:pt x="30" y="27"/>
                  </a:lnTo>
                  <a:lnTo>
                    <a:pt x="26" y="27"/>
                  </a:lnTo>
                  <a:lnTo>
                    <a:pt x="21" y="28"/>
                  </a:lnTo>
                  <a:lnTo>
                    <a:pt x="17" y="27"/>
                  </a:lnTo>
                  <a:lnTo>
                    <a:pt x="13" y="27"/>
                  </a:lnTo>
                  <a:lnTo>
                    <a:pt x="9" y="26"/>
                  </a:lnTo>
                  <a:lnTo>
                    <a:pt x="6" y="24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1" name="Freeform 413"/>
            <p:cNvSpPr>
              <a:spLocks/>
            </p:cNvSpPr>
            <p:nvPr/>
          </p:nvSpPr>
          <p:spPr bwMode="auto">
            <a:xfrm>
              <a:off x="2737" y="2514"/>
              <a:ext cx="52" cy="35"/>
            </a:xfrm>
            <a:custGeom>
              <a:avLst/>
              <a:gdLst>
                <a:gd name="T0" fmla="*/ 24 w 52"/>
                <a:gd name="T1" fmla="*/ 0 h 35"/>
                <a:gd name="T2" fmla="*/ 24 w 52"/>
                <a:gd name="T3" fmla="*/ 0 h 35"/>
                <a:gd name="T4" fmla="*/ 30 w 52"/>
                <a:gd name="T5" fmla="*/ 1 h 35"/>
                <a:gd name="T6" fmla="*/ 35 w 52"/>
                <a:gd name="T7" fmla="*/ 2 h 35"/>
                <a:gd name="T8" fmla="*/ 39 w 52"/>
                <a:gd name="T9" fmla="*/ 3 h 35"/>
                <a:gd name="T10" fmla="*/ 43 w 52"/>
                <a:gd name="T11" fmla="*/ 5 h 35"/>
                <a:gd name="T12" fmla="*/ 46 w 52"/>
                <a:gd name="T13" fmla="*/ 8 h 35"/>
                <a:gd name="T14" fmla="*/ 49 w 52"/>
                <a:gd name="T15" fmla="*/ 10 h 35"/>
                <a:gd name="T16" fmla="*/ 50 w 52"/>
                <a:gd name="T17" fmla="*/ 13 h 35"/>
                <a:gd name="T18" fmla="*/ 51 w 52"/>
                <a:gd name="T19" fmla="*/ 16 h 35"/>
                <a:gd name="T20" fmla="*/ 50 w 52"/>
                <a:gd name="T21" fmla="*/ 20 h 35"/>
                <a:gd name="T22" fmla="*/ 49 w 52"/>
                <a:gd name="T23" fmla="*/ 23 h 35"/>
                <a:gd name="T24" fmla="*/ 46 w 52"/>
                <a:gd name="T25" fmla="*/ 26 h 35"/>
                <a:gd name="T26" fmla="*/ 43 w 52"/>
                <a:gd name="T27" fmla="*/ 29 h 35"/>
                <a:gd name="T28" fmla="*/ 39 w 52"/>
                <a:gd name="T29" fmla="*/ 31 h 35"/>
                <a:gd name="T30" fmla="*/ 35 w 52"/>
                <a:gd name="T31" fmla="*/ 33 h 35"/>
                <a:gd name="T32" fmla="*/ 30 w 52"/>
                <a:gd name="T33" fmla="*/ 33 h 35"/>
                <a:gd name="T34" fmla="*/ 24 w 52"/>
                <a:gd name="T35" fmla="*/ 34 h 35"/>
                <a:gd name="T36" fmla="*/ 19 w 52"/>
                <a:gd name="T37" fmla="*/ 33 h 35"/>
                <a:gd name="T38" fmla="*/ 15 w 52"/>
                <a:gd name="T39" fmla="*/ 33 h 35"/>
                <a:gd name="T40" fmla="*/ 11 w 52"/>
                <a:gd name="T41" fmla="*/ 31 h 35"/>
                <a:gd name="T42" fmla="*/ 7 w 52"/>
                <a:gd name="T43" fmla="*/ 29 h 35"/>
                <a:gd name="T44" fmla="*/ 4 w 52"/>
                <a:gd name="T45" fmla="*/ 26 h 35"/>
                <a:gd name="T46" fmla="*/ 1 w 52"/>
                <a:gd name="T47" fmla="*/ 23 h 35"/>
                <a:gd name="T48" fmla="*/ 0 w 52"/>
                <a:gd name="T49" fmla="*/ 20 h 35"/>
                <a:gd name="T50" fmla="*/ 0 w 52"/>
                <a:gd name="T51" fmla="*/ 16 h 35"/>
                <a:gd name="T52" fmla="*/ 0 w 52"/>
                <a:gd name="T53" fmla="*/ 13 h 35"/>
                <a:gd name="T54" fmla="*/ 1 w 52"/>
                <a:gd name="T55" fmla="*/ 10 h 35"/>
                <a:gd name="T56" fmla="*/ 4 w 52"/>
                <a:gd name="T57" fmla="*/ 8 h 35"/>
                <a:gd name="T58" fmla="*/ 7 w 52"/>
                <a:gd name="T59" fmla="*/ 5 h 35"/>
                <a:gd name="T60" fmla="*/ 11 w 52"/>
                <a:gd name="T61" fmla="*/ 3 h 35"/>
                <a:gd name="T62" fmla="*/ 15 w 52"/>
                <a:gd name="T63" fmla="*/ 2 h 35"/>
                <a:gd name="T64" fmla="*/ 19 w 52"/>
                <a:gd name="T65" fmla="*/ 1 h 35"/>
                <a:gd name="T66" fmla="*/ 24 w 52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35">
                  <a:moveTo>
                    <a:pt x="24" y="0"/>
                  </a:moveTo>
                  <a:lnTo>
                    <a:pt x="24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46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0" y="20"/>
                  </a:lnTo>
                  <a:lnTo>
                    <a:pt x="49" y="23"/>
                  </a:lnTo>
                  <a:lnTo>
                    <a:pt x="46" y="26"/>
                  </a:lnTo>
                  <a:lnTo>
                    <a:pt x="43" y="29"/>
                  </a:lnTo>
                  <a:lnTo>
                    <a:pt x="39" y="31"/>
                  </a:lnTo>
                  <a:lnTo>
                    <a:pt x="35" y="33"/>
                  </a:lnTo>
                  <a:lnTo>
                    <a:pt x="30" y="33"/>
                  </a:lnTo>
                  <a:lnTo>
                    <a:pt x="24" y="34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1" y="31"/>
                  </a:lnTo>
                  <a:lnTo>
                    <a:pt x="7" y="29"/>
                  </a:lnTo>
                  <a:lnTo>
                    <a:pt x="4" y="26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2" name="Freeform 414"/>
            <p:cNvSpPr>
              <a:spLocks/>
            </p:cNvSpPr>
            <p:nvPr/>
          </p:nvSpPr>
          <p:spPr bwMode="auto">
            <a:xfrm>
              <a:off x="2817" y="2487"/>
              <a:ext cx="43" cy="30"/>
            </a:xfrm>
            <a:custGeom>
              <a:avLst/>
              <a:gdLst>
                <a:gd name="T0" fmla="*/ 20 w 43"/>
                <a:gd name="T1" fmla="*/ 0 h 30"/>
                <a:gd name="T2" fmla="*/ 25 w 43"/>
                <a:gd name="T3" fmla="*/ 1 h 30"/>
                <a:gd name="T4" fmla="*/ 29 w 43"/>
                <a:gd name="T5" fmla="*/ 2 h 30"/>
                <a:gd name="T6" fmla="*/ 33 w 43"/>
                <a:gd name="T7" fmla="*/ 3 h 30"/>
                <a:gd name="T8" fmla="*/ 36 w 43"/>
                <a:gd name="T9" fmla="*/ 4 h 30"/>
                <a:gd name="T10" fmla="*/ 39 w 43"/>
                <a:gd name="T11" fmla="*/ 7 h 30"/>
                <a:gd name="T12" fmla="*/ 40 w 43"/>
                <a:gd name="T13" fmla="*/ 9 h 30"/>
                <a:gd name="T14" fmla="*/ 41 w 43"/>
                <a:gd name="T15" fmla="*/ 11 h 30"/>
                <a:gd name="T16" fmla="*/ 42 w 43"/>
                <a:gd name="T17" fmla="*/ 15 h 30"/>
                <a:gd name="T18" fmla="*/ 41 w 43"/>
                <a:gd name="T19" fmla="*/ 17 h 30"/>
                <a:gd name="T20" fmla="*/ 40 w 43"/>
                <a:gd name="T21" fmla="*/ 20 h 30"/>
                <a:gd name="T22" fmla="*/ 39 w 43"/>
                <a:gd name="T23" fmla="*/ 22 h 30"/>
                <a:gd name="T24" fmla="*/ 36 w 43"/>
                <a:gd name="T25" fmla="*/ 25 h 30"/>
                <a:gd name="T26" fmla="*/ 33 w 43"/>
                <a:gd name="T27" fmla="*/ 26 h 30"/>
                <a:gd name="T28" fmla="*/ 29 w 43"/>
                <a:gd name="T29" fmla="*/ 28 h 30"/>
                <a:gd name="T30" fmla="*/ 25 w 43"/>
                <a:gd name="T31" fmla="*/ 28 h 30"/>
                <a:gd name="T32" fmla="*/ 20 w 43"/>
                <a:gd name="T33" fmla="*/ 29 h 30"/>
                <a:gd name="T34" fmla="*/ 16 w 43"/>
                <a:gd name="T35" fmla="*/ 28 h 30"/>
                <a:gd name="T36" fmla="*/ 12 w 43"/>
                <a:gd name="T37" fmla="*/ 28 h 30"/>
                <a:gd name="T38" fmla="*/ 9 w 43"/>
                <a:gd name="T39" fmla="*/ 26 h 30"/>
                <a:gd name="T40" fmla="*/ 6 w 43"/>
                <a:gd name="T41" fmla="*/ 25 h 30"/>
                <a:gd name="T42" fmla="*/ 3 w 43"/>
                <a:gd name="T43" fmla="*/ 22 h 30"/>
                <a:gd name="T44" fmla="*/ 1 w 43"/>
                <a:gd name="T45" fmla="*/ 20 h 30"/>
                <a:gd name="T46" fmla="*/ 0 w 43"/>
                <a:gd name="T47" fmla="*/ 17 h 30"/>
                <a:gd name="T48" fmla="*/ 0 w 43"/>
                <a:gd name="T49" fmla="*/ 15 h 30"/>
                <a:gd name="T50" fmla="*/ 0 w 43"/>
                <a:gd name="T51" fmla="*/ 11 h 30"/>
                <a:gd name="T52" fmla="*/ 1 w 43"/>
                <a:gd name="T53" fmla="*/ 9 h 30"/>
                <a:gd name="T54" fmla="*/ 3 w 43"/>
                <a:gd name="T55" fmla="*/ 7 h 30"/>
                <a:gd name="T56" fmla="*/ 6 w 43"/>
                <a:gd name="T57" fmla="*/ 4 h 30"/>
                <a:gd name="T58" fmla="*/ 9 w 43"/>
                <a:gd name="T59" fmla="*/ 3 h 30"/>
                <a:gd name="T60" fmla="*/ 12 w 43"/>
                <a:gd name="T61" fmla="*/ 2 h 30"/>
                <a:gd name="T62" fmla="*/ 16 w 43"/>
                <a:gd name="T63" fmla="*/ 1 h 30"/>
                <a:gd name="T64" fmla="*/ 20 w 43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30">
                  <a:moveTo>
                    <a:pt x="20" y="0"/>
                  </a:moveTo>
                  <a:lnTo>
                    <a:pt x="25" y="1"/>
                  </a:lnTo>
                  <a:lnTo>
                    <a:pt x="29" y="2"/>
                  </a:lnTo>
                  <a:lnTo>
                    <a:pt x="33" y="3"/>
                  </a:lnTo>
                  <a:lnTo>
                    <a:pt x="36" y="4"/>
                  </a:lnTo>
                  <a:lnTo>
                    <a:pt x="39" y="7"/>
                  </a:lnTo>
                  <a:lnTo>
                    <a:pt x="40" y="9"/>
                  </a:lnTo>
                  <a:lnTo>
                    <a:pt x="41" y="11"/>
                  </a:lnTo>
                  <a:lnTo>
                    <a:pt x="42" y="15"/>
                  </a:lnTo>
                  <a:lnTo>
                    <a:pt x="41" y="17"/>
                  </a:lnTo>
                  <a:lnTo>
                    <a:pt x="40" y="20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33" y="26"/>
                  </a:lnTo>
                  <a:lnTo>
                    <a:pt x="29" y="28"/>
                  </a:lnTo>
                  <a:lnTo>
                    <a:pt x="25" y="28"/>
                  </a:lnTo>
                  <a:lnTo>
                    <a:pt x="20" y="29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9" y="26"/>
                  </a:lnTo>
                  <a:lnTo>
                    <a:pt x="6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3" name="Freeform 415"/>
            <p:cNvSpPr>
              <a:spLocks/>
            </p:cNvSpPr>
            <p:nvPr/>
          </p:nvSpPr>
          <p:spPr bwMode="auto">
            <a:xfrm>
              <a:off x="2810" y="2487"/>
              <a:ext cx="50" cy="36"/>
            </a:xfrm>
            <a:custGeom>
              <a:avLst/>
              <a:gdLst>
                <a:gd name="T0" fmla="*/ 24 w 50"/>
                <a:gd name="T1" fmla="*/ 0 h 36"/>
                <a:gd name="T2" fmla="*/ 24 w 50"/>
                <a:gd name="T3" fmla="*/ 0 h 36"/>
                <a:gd name="T4" fmla="*/ 29 w 50"/>
                <a:gd name="T5" fmla="*/ 1 h 36"/>
                <a:gd name="T6" fmla="*/ 33 w 50"/>
                <a:gd name="T7" fmla="*/ 2 h 36"/>
                <a:gd name="T8" fmla="*/ 38 w 50"/>
                <a:gd name="T9" fmla="*/ 3 h 36"/>
                <a:gd name="T10" fmla="*/ 42 w 50"/>
                <a:gd name="T11" fmla="*/ 5 h 36"/>
                <a:gd name="T12" fmla="*/ 45 w 50"/>
                <a:gd name="T13" fmla="*/ 8 h 36"/>
                <a:gd name="T14" fmla="*/ 47 w 50"/>
                <a:gd name="T15" fmla="*/ 10 h 36"/>
                <a:gd name="T16" fmla="*/ 48 w 50"/>
                <a:gd name="T17" fmla="*/ 13 h 36"/>
                <a:gd name="T18" fmla="*/ 49 w 50"/>
                <a:gd name="T19" fmla="*/ 18 h 36"/>
                <a:gd name="T20" fmla="*/ 48 w 50"/>
                <a:gd name="T21" fmla="*/ 21 h 36"/>
                <a:gd name="T22" fmla="*/ 47 w 50"/>
                <a:gd name="T23" fmla="*/ 24 h 36"/>
                <a:gd name="T24" fmla="*/ 45 w 50"/>
                <a:gd name="T25" fmla="*/ 27 h 36"/>
                <a:gd name="T26" fmla="*/ 42 w 50"/>
                <a:gd name="T27" fmla="*/ 30 h 36"/>
                <a:gd name="T28" fmla="*/ 38 w 50"/>
                <a:gd name="T29" fmla="*/ 32 h 36"/>
                <a:gd name="T30" fmla="*/ 33 w 50"/>
                <a:gd name="T31" fmla="*/ 34 h 36"/>
                <a:gd name="T32" fmla="*/ 29 w 50"/>
                <a:gd name="T33" fmla="*/ 34 h 36"/>
                <a:gd name="T34" fmla="*/ 24 w 50"/>
                <a:gd name="T35" fmla="*/ 35 h 36"/>
                <a:gd name="T36" fmla="*/ 19 w 50"/>
                <a:gd name="T37" fmla="*/ 34 h 36"/>
                <a:gd name="T38" fmla="*/ 14 w 50"/>
                <a:gd name="T39" fmla="*/ 34 h 36"/>
                <a:gd name="T40" fmla="*/ 11 w 50"/>
                <a:gd name="T41" fmla="*/ 32 h 36"/>
                <a:gd name="T42" fmla="*/ 7 w 50"/>
                <a:gd name="T43" fmla="*/ 30 h 36"/>
                <a:gd name="T44" fmla="*/ 4 w 50"/>
                <a:gd name="T45" fmla="*/ 27 h 36"/>
                <a:gd name="T46" fmla="*/ 1 w 50"/>
                <a:gd name="T47" fmla="*/ 24 h 36"/>
                <a:gd name="T48" fmla="*/ 0 w 50"/>
                <a:gd name="T49" fmla="*/ 21 h 36"/>
                <a:gd name="T50" fmla="*/ 0 w 50"/>
                <a:gd name="T51" fmla="*/ 18 h 36"/>
                <a:gd name="T52" fmla="*/ 0 w 50"/>
                <a:gd name="T53" fmla="*/ 13 h 36"/>
                <a:gd name="T54" fmla="*/ 1 w 50"/>
                <a:gd name="T55" fmla="*/ 10 h 36"/>
                <a:gd name="T56" fmla="*/ 4 w 50"/>
                <a:gd name="T57" fmla="*/ 8 h 36"/>
                <a:gd name="T58" fmla="*/ 7 w 50"/>
                <a:gd name="T59" fmla="*/ 5 h 36"/>
                <a:gd name="T60" fmla="*/ 11 w 50"/>
                <a:gd name="T61" fmla="*/ 3 h 36"/>
                <a:gd name="T62" fmla="*/ 14 w 50"/>
                <a:gd name="T63" fmla="*/ 2 h 36"/>
                <a:gd name="T64" fmla="*/ 19 w 50"/>
                <a:gd name="T65" fmla="*/ 1 h 36"/>
                <a:gd name="T66" fmla="*/ 24 w 50"/>
                <a:gd name="T6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6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3" y="2"/>
                  </a:lnTo>
                  <a:lnTo>
                    <a:pt x="38" y="3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7" y="10"/>
                  </a:lnTo>
                  <a:lnTo>
                    <a:pt x="48" y="13"/>
                  </a:lnTo>
                  <a:lnTo>
                    <a:pt x="49" y="18"/>
                  </a:lnTo>
                  <a:lnTo>
                    <a:pt x="48" y="21"/>
                  </a:lnTo>
                  <a:lnTo>
                    <a:pt x="47" y="24"/>
                  </a:lnTo>
                  <a:lnTo>
                    <a:pt x="45" y="27"/>
                  </a:lnTo>
                  <a:lnTo>
                    <a:pt x="42" y="30"/>
                  </a:lnTo>
                  <a:lnTo>
                    <a:pt x="38" y="32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4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4" name="Freeform 416"/>
            <p:cNvSpPr>
              <a:spLocks/>
            </p:cNvSpPr>
            <p:nvPr/>
          </p:nvSpPr>
          <p:spPr bwMode="auto">
            <a:xfrm>
              <a:off x="4000" y="2025"/>
              <a:ext cx="45" cy="28"/>
            </a:xfrm>
            <a:custGeom>
              <a:avLst/>
              <a:gdLst>
                <a:gd name="T0" fmla="*/ 21 w 45"/>
                <a:gd name="T1" fmla="*/ 0 h 28"/>
                <a:gd name="T2" fmla="*/ 26 w 45"/>
                <a:gd name="T3" fmla="*/ 0 h 28"/>
                <a:gd name="T4" fmla="*/ 30 w 45"/>
                <a:gd name="T5" fmla="*/ 1 h 28"/>
                <a:gd name="T6" fmla="*/ 34 w 45"/>
                <a:gd name="T7" fmla="*/ 2 h 28"/>
                <a:gd name="T8" fmla="*/ 38 w 45"/>
                <a:gd name="T9" fmla="*/ 3 h 28"/>
                <a:gd name="T10" fmla="*/ 41 w 45"/>
                <a:gd name="T11" fmla="*/ 6 h 28"/>
                <a:gd name="T12" fmla="*/ 42 w 45"/>
                <a:gd name="T13" fmla="*/ 7 h 28"/>
                <a:gd name="T14" fmla="*/ 44 w 45"/>
                <a:gd name="T15" fmla="*/ 10 h 28"/>
                <a:gd name="T16" fmla="*/ 44 w 45"/>
                <a:gd name="T17" fmla="*/ 13 h 28"/>
                <a:gd name="T18" fmla="*/ 44 w 45"/>
                <a:gd name="T19" fmla="*/ 16 h 28"/>
                <a:gd name="T20" fmla="*/ 42 w 45"/>
                <a:gd name="T21" fmla="*/ 18 h 28"/>
                <a:gd name="T22" fmla="*/ 41 w 45"/>
                <a:gd name="T23" fmla="*/ 21 h 28"/>
                <a:gd name="T24" fmla="*/ 38 w 45"/>
                <a:gd name="T25" fmla="*/ 23 h 28"/>
                <a:gd name="T26" fmla="*/ 34 w 45"/>
                <a:gd name="T27" fmla="*/ 25 h 28"/>
                <a:gd name="T28" fmla="*/ 30 w 45"/>
                <a:gd name="T29" fmla="*/ 26 h 28"/>
                <a:gd name="T30" fmla="*/ 26 w 45"/>
                <a:gd name="T31" fmla="*/ 26 h 28"/>
                <a:gd name="T32" fmla="*/ 21 w 45"/>
                <a:gd name="T33" fmla="*/ 27 h 28"/>
                <a:gd name="T34" fmla="*/ 17 w 45"/>
                <a:gd name="T35" fmla="*/ 26 h 28"/>
                <a:gd name="T36" fmla="*/ 13 w 45"/>
                <a:gd name="T37" fmla="*/ 26 h 28"/>
                <a:gd name="T38" fmla="*/ 10 w 45"/>
                <a:gd name="T39" fmla="*/ 25 h 28"/>
                <a:gd name="T40" fmla="*/ 6 w 45"/>
                <a:gd name="T41" fmla="*/ 23 h 28"/>
                <a:gd name="T42" fmla="*/ 3 w 45"/>
                <a:gd name="T43" fmla="*/ 21 h 28"/>
                <a:gd name="T44" fmla="*/ 1 w 45"/>
                <a:gd name="T45" fmla="*/ 18 h 28"/>
                <a:gd name="T46" fmla="*/ 0 w 45"/>
                <a:gd name="T47" fmla="*/ 16 h 28"/>
                <a:gd name="T48" fmla="*/ 0 w 45"/>
                <a:gd name="T49" fmla="*/ 13 h 28"/>
                <a:gd name="T50" fmla="*/ 0 w 45"/>
                <a:gd name="T51" fmla="*/ 10 h 28"/>
                <a:gd name="T52" fmla="*/ 1 w 45"/>
                <a:gd name="T53" fmla="*/ 7 h 28"/>
                <a:gd name="T54" fmla="*/ 3 w 45"/>
                <a:gd name="T55" fmla="*/ 6 h 28"/>
                <a:gd name="T56" fmla="*/ 6 w 45"/>
                <a:gd name="T57" fmla="*/ 3 h 28"/>
                <a:gd name="T58" fmla="*/ 10 w 45"/>
                <a:gd name="T59" fmla="*/ 2 h 28"/>
                <a:gd name="T60" fmla="*/ 13 w 45"/>
                <a:gd name="T61" fmla="*/ 1 h 28"/>
                <a:gd name="T62" fmla="*/ 17 w 45"/>
                <a:gd name="T63" fmla="*/ 0 h 28"/>
                <a:gd name="T64" fmla="*/ 21 w 45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8">
                  <a:moveTo>
                    <a:pt x="21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1" y="21"/>
                  </a:lnTo>
                  <a:lnTo>
                    <a:pt x="38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1" y="27"/>
                  </a:lnTo>
                  <a:lnTo>
                    <a:pt x="17" y="26"/>
                  </a:lnTo>
                  <a:lnTo>
                    <a:pt x="13" y="26"/>
                  </a:lnTo>
                  <a:lnTo>
                    <a:pt x="10" y="25"/>
                  </a:lnTo>
                  <a:lnTo>
                    <a:pt x="6" y="23"/>
                  </a:lnTo>
                  <a:lnTo>
                    <a:pt x="3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6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5" name="Freeform 417"/>
            <p:cNvSpPr>
              <a:spLocks/>
            </p:cNvSpPr>
            <p:nvPr/>
          </p:nvSpPr>
          <p:spPr bwMode="auto">
            <a:xfrm>
              <a:off x="3994" y="2025"/>
              <a:ext cx="51" cy="34"/>
            </a:xfrm>
            <a:custGeom>
              <a:avLst/>
              <a:gdLst>
                <a:gd name="T0" fmla="*/ 24 w 51"/>
                <a:gd name="T1" fmla="*/ 0 h 34"/>
                <a:gd name="T2" fmla="*/ 24 w 51"/>
                <a:gd name="T3" fmla="*/ 0 h 34"/>
                <a:gd name="T4" fmla="*/ 29 w 51"/>
                <a:gd name="T5" fmla="*/ 0 h 34"/>
                <a:gd name="T6" fmla="*/ 34 w 51"/>
                <a:gd name="T7" fmla="*/ 1 h 34"/>
                <a:gd name="T8" fmla="*/ 39 w 51"/>
                <a:gd name="T9" fmla="*/ 3 h 34"/>
                <a:gd name="T10" fmla="*/ 43 w 51"/>
                <a:gd name="T11" fmla="*/ 4 h 34"/>
                <a:gd name="T12" fmla="*/ 46 w 51"/>
                <a:gd name="T13" fmla="*/ 7 h 34"/>
                <a:gd name="T14" fmla="*/ 48 w 51"/>
                <a:gd name="T15" fmla="*/ 9 h 34"/>
                <a:gd name="T16" fmla="*/ 50 w 51"/>
                <a:gd name="T17" fmla="*/ 12 h 34"/>
                <a:gd name="T18" fmla="*/ 50 w 51"/>
                <a:gd name="T19" fmla="*/ 16 h 34"/>
                <a:gd name="T20" fmla="*/ 50 w 51"/>
                <a:gd name="T21" fmla="*/ 19 h 34"/>
                <a:gd name="T22" fmla="*/ 48 w 51"/>
                <a:gd name="T23" fmla="*/ 22 h 34"/>
                <a:gd name="T24" fmla="*/ 46 w 51"/>
                <a:gd name="T25" fmla="*/ 26 h 34"/>
                <a:gd name="T26" fmla="*/ 43 w 51"/>
                <a:gd name="T27" fmla="*/ 28 h 34"/>
                <a:gd name="T28" fmla="*/ 39 w 51"/>
                <a:gd name="T29" fmla="*/ 30 h 34"/>
                <a:gd name="T30" fmla="*/ 34 w 51"/>
                <a:gd name="T31" fmla="*/ 32 h 34"/>
                <a:gd name="T32" fmla="*/ 29 w 51"/>
                <a:gd name="T33" fmla="*/ 32 h 34"/>
                <a:gd name="T34" fmla="*/ 24 w 51"/>
                <a:gd name="T35" fmla="*/ 33 h 34"/>
                <a:gd name="T36" fmla="*/ 20 w 51"/>
                <a:gd name="T37" fmla="*/ 32 h 34"/>
                <a:gd name="T38" fmla="*/ 15 w 51"/>
                <a:gd name="T39" fmla="*/ 32 h 34"/>
                <a:gd name="T40" fmla="*/ 11 w 51"/>
                <a:gd name="T41" fmla="*/ 30 h 34"/>
                <a:gd name="T42" fmla="*/ 7 w 51"/>
                <a:gd name="T43" fmla="*/ 28 h 34"/>
                <a:gd name="T44" fmla="*/ 4 w 51"/>
                <a:gd name="T45" fmla="*/ 26 h 34"/>
                <a:gd name="T46" fmla="*/ 1 w 51"/>
                <a:gd name="T47" fmla="*/ 22 h 34"/>
                <a:gd name="T48" fmla="*/ 0 w 51"/>
                <a:gd name="T49" fmla="*/ 19 h 34"/>
                <a:gd name="T50" fmla="*/ 0 w 51"/>
                <a:gd name="T51" fmla="*/ 16 h 34"/>
                <a:gd name="T52" fmla="*/ 0 w 51"/>
                <a:gd name="T53" fmla="*/ 12 h 34"/>
                <a:gd name="T54" fmla="*/ 1 w 51"/>
                <a:gd name="T55" fmla="*/ 9 h 34"/>
                <a:gd name="T56" fmla="*/ 4 w 51"/>
                <a:gd name="T57" fmla="*/ 7 h 34"/>
                <a:gd name="T58" fmla="*/ 7 w 51"/>
                <a:gd name="T59" fmla="*/ 4 h 34"/>
                <a:gd name="T60" fmla="*/ 11 w 51"/>
                <a:gd name="T61" fmla="*/ 3 h 34"/>
                <a:gd name="T62" fmla="*/ 15 w 51"/>
                <a:gd name="T63" fmla="*/ 1 h 34"/>
                <a:gd name="T64" fmla="*/ 20 w 51"/>
                <a:gd name="T65" fmla="*/ 0 h 34"/>
                <a:gd name="T66" fmla="*/ 24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9" y="3"/>
                  </a:lnTo>
                  <a:lnTo>
                    <a:pt x="43" y="4"/>
                  </a:lnTo>
                  <a:lnTo>
                    <a:pt x="46" y="7"/>
                  </a:lnTo>
                  <a:lnTo>
                    <a:pt x="48" y="9"/>
                  </a:lnTo>
                  <a:lnTo>
                    <a:pt x="50" y="12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8" y="22"/>
                  </a:lnTo>
                  <a:lnTo>
                    <a:pt x="46" y="26"/>
                  </a:lnTo>
                  <a:lnTo>
                    <a:pt x="43" y="28"/>
                  </a:lnTo>
                  <a:lnTo>
                    <a:pt x="39" y="30"/>
                  </a:lnTo>
                  <a:lnTo>
                    <a:pt x="34" y="32"/>
                  </a:lnTo>
                  <a:lnTo>
                    <a:pt x="29" y="32"/>
                  </a:lnTo>
                  <a:lnTo>
                    <a:pt x="24" y="33"/>
                  </a:lnTo>
                  <a:lnTo>
                    <a:pt x="20" y="32"/>
                  </a:lnTo>
                  <a:lnTo>
                    <a:pt x="15" y="32"/>
                  </a:lnTo>
                  <a:lnTo>
                    <a:pt x="11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6" name="Freeform 418"/>
            <p:cNvSpPr>
              <a:spLocks/>
            </p:cNvSpPr>
            <p:nvPr/>
          </p:nvSpPr>
          <p:spPr bwMode="auto">
            <a:xfrm>
              <a:off x="3335" y="2028"/>
              <a:ext cx="43" cy="28"/>
            </a:xfrm>
            <a:custGeom>
              <a:avLst/>
              <a:gdLst>
                <a:gd name="T0" fmla="*/ 21 w 43"/>
                <a:gd name="T1" fmla="*/ 0 h 28"/>
                <a:gd name="T2" fmla="*/ 26 w 43"/>
                <a:gd name="T3" fmla="*/ 0 h 28"/>
                <a:gd name="T4" fmla="*/ 30 w 43"/>
                <a:gd name="T5" fmla="*/ 1 h 28"/>
                <a:gd name="T6" fmla="*/ 33 w 43"/>
                <a:gd name="T7" fmla="*/ 2 h 28"/>
                <a:gd name="T8" fmla="*/ 36 w 43"/>
                <a:gd name="T9" fmla="*/ 4 h 28"/>
                <a:gd name="T10" fmla="*/ 39 w 43"/>
                <a:gd name="T11" fmla="*/ 6 h 28"/>
                <a:gd name="T12" fmla="*/ 41 w 43"/>
                <a:gd name="T13" fmla="*/ 8 h 28"/>
                <a:gd name="T14" fmla="*/ 42 w 43"/>
                <a:gd name="T15" fmla="*/ 11 h 28"/>
                <a:gd name="T16" fmla="*/ 42 w 43"/>
                <a:gd name="T17" fmla="*/ 13 h 28"/>
                <a:gd name="T18" fmla="*/ 42 w 43"/>
                <a:gd name="T19" fmla="*/ 16 h 28"/>
                <a:gd name="T20" fmla="*/ 41 w 43"/>
                <a:gd name="T21" fmla="*/ 19 h 28"/>
                <a:gd name="T22" fmla="*/ 39 w 43"/>
                <a:gd name="T23" fmla="*/ 20 h 28"/>
                <a:gd name="T24" fmla="*/ 36 w 43"/>
                <a:gd name="T25" fmla="*/ 23 h 28"/>
                <a:gd name="T26" fmla="*/ 33 w 43"/>
                <a:gd name="T27" fmla="*/ 25 h 28"/>
                <a:gd name="T28" fmla="*/ 30 w 43"/>
                <a:gd name="T29" fmla="*/ 26 h 28"/>
                <a:gd name="T30" fmla="*/ 26 w 43"/>
                <a:gd name="T31" fmla="*/ 26 h 28"/>
                <a:gd name="T32" fmla="*/ 21 w 43"/>
                <a:gd name="T33" fmla="*/ 27 h 28"/>
                <a:gd name="T34" fmla="*/ 17 w 43"/>
                <a:gd name="T35" fmla="*/ 26 h 28"/>
                <a:gd name="T36" fmla="*/ 13 w 43"/>
                <a:gd name="T37" fmla="*/ 26 h 28"/>
                <a:gd name="T38" fmla="*/ 9 w 43"/>
                <a:gd name="T39" fmla="*/ 25 h 28"/>
                <a:gd name="T40" fmla="*/ 7 w 43"/>
                <a:gd name="T41" fmla="*/ 23 h 28"/>
                <a:gd name="T42" fmla="*/ 4 w 43"/>
                <a:gd name="T43" fmla="*/ 20 h 28"/>
                <a:gd name="T44" fmla="*/ 2 w 43"/>
                <a:gd name="T45" fmla="*/ 19 h 28"/>
                <a:gd name="T46" fmla="*/ 1 w 43"/>
                <a:gd name="T47" fmla="*/ 16 h 28"/>
                <a:gd name="T48" fmla="*/ 0 w 43"/>
                <a:gd name="T49" fmla="*/ 13 h 28"/>
                <a:gd name="T50" fmla="*/ 1 w 43"/>
                <a:gd name="T51" fmla="*/ 11 h 28"/>
                <a:gd name="T52" fmla="*/ 2 w 43"/>
                <a:gd name="T53" fmla="*/ 8 h 28"/>
                <a:gd name="T54" fmla="*/ 4 w 43"/>
                <a:gd name="T55" fmla="*/ 6 h 28"/>
                <a:gd name="T56" fmla="*/ 7 w 43"/>
                <a:gd name="T57" fmla="*/ 4 h 28"/>
                <a:gd name="T58" fmla="*/ 9 w 43"/>
                <a:gd name="T59" fmla="*/ 2 h 28"/>
                <a:gd name="T60" fmla="*/ 13 w 43"/>
                <a:gd name="T61" fmla="*/ 1 h 28"/>
                <a:gd name="T62" fmla="*/ 17 w 43"/>
                <a:gd name="T63" fmla="*/ 0 h 28"/>
                <a:gd name="T64" fmla="*/ 21 w 4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8">
                  <a:moveTo>
                    <a:pt x="21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9" y="6"/>
                  </a:lnTo>
                  <a:lnTo>
                    <a:pt x="41" y="8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1" y="19"/>
                  </a:lnTo>
                  <a:lnTo>
                    <a:pt x="39" y="20"/>
                  </a:lnTo>
                  <a:lnTo>
                    <a:pt x="36" y="23"/>
                  </a:lnTo>
                  <a:lnTo>
                    <a:pt x="33" y="25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1" y="27"/>
                  </a:lnTo>
                  <a:lnTo>
                    <a:pt x="17" y="26"/>
                  </a:lnTo>
                  <a:lnTo>
                    <a:pt x="13" y="26"/>
                  </a:lnTo>
                  <a:lnTo>
                    <a:pt x="9" y="25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6"/>
                  </a:lnTo>
                  <a:lnTo>
                    <a:pt x="7" y="4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7" name="Freeform 419"/>
            <p:cNvSpPr>
              <a:spLocks/>
            </p:cNvSpPr>
            <p:nvPr/>
          </p:nvSpPr>
          <p:spPr bwMode="auto">
            <a:xfrm>
              <a:off x="3327" y="2028"/>
              <a:ext cx="51" cy="34"/>
            </a:xfrm>
            <a:custGeom>
              <a:avLst/>
              <a:gdLst>
                <a:gd name="T0" fmla="*/ 25 w 51"/>
                <a:gd name="T1" fmla="*/ 0 h 34"/>
                <a:gd name="T2" fmla="*/ 25 w 51"/>
                <a:gd name="T3" fmla="*/ 0 h 34"/>
                <a:gd name="T4" fmla="*/ 31 w 51"/>
                <a:gd name="T5" fmla="*/ 0 h 34"/>
                <a:gd name="T6" fmla="*/ 36 w 51"/>
                <a:gd name="T7" fmla="*/ 1 h 34"/>
                <a:gd name="T8" fmla="*/ 39 w 51"/>
                <a:gd name="T9" fmla="*/ 2 h 34"/>
                <a:gd name="T10" fmla="*/ 43 w 51"/>
                <a:gd name="T11" fmla="*/ 5 h 34"/>
                <a:gd name="T12" fmla="*/ 46 w 51"/>
                <a:gd name="T13" fmla="*/ 7 h 34"/>
                <a:gd name="T14" fmla="*/ 49 w 51"/>
                <a:gd name="T15" fmla="*/ 10 h 34"/>
                <a:gd name="T16" fmla="*/ 50 w 51"/>
                <a:gd name="T17" fmla="*/ 13 h 34"/>
                <a:gd name="T18" fmla="*/ 50 w 51"/>
                <a:gd name="T19" fmla="*/ 16 h 34"/>
                <a:gd name="T20" fmla="*/ 50 w 51"/>
                <a:gd name="T21" fmla="*/ 19 h 34"/>
                <a:gd name="T22" fmla="*/ 49 w 51"/>
                <a:gd name="T23" fmla="*/ 23 h 34"/>
                <a:gd name="T24" fmla="*/ 46 w 51"/>
                <a:gd name="T25" fmla="*/ 25 h 34"/>
                <a:gd name="T26" fmla="*/ 43 w 51"/>
                <a:gd name="T27" fmla="*/ 28 h 34"/>
                <a:gd name="T28" fmla="*/ 39 w 51"/>
                <a:gd name="T29" fmla="*/ 30 h 34"/>
                <a:gd name="T30" fmla="*/ 36 w 51"/>
                <a:gd name="T31" fmla="*/ 32 h 34"/>
                <a:gd name="T32" fmla="*/ 31 w 51"/>
                <a:gd name="T33" fmla="*/ 32 h 34"/>
                <a:gd name="T34" fmla="*/ 25 w 51"/>
                <a:gd name="T35" fmla="*/ 33 h 34"/>
                <a:gd name="T36" fmla="*/ 20 w 51"/>
                <a:gd name="T37" fmla="*/ 32 h 34"/>
                <a:gd name="T38" fmla="*/ 15 w 51"/>
                <a:gd name="T39" fmla="*/ 32 h 34"/>
                <a:gd name="T40" fmla="*/ 11 w 51"/>
                <a:gd name="T41" fmla="*/ 30 h 34"/>
                <a:gd name="T42" fmla="*/ 8 w 51"/>
                <a:gd name="T43" fmla="*/ 28 h 34"/>
                <a:gd name="T44" fmla="*/ 5 w 51"/>
                <a:gd name="T45" fmla="*/ 25 h 34"/>
                <a:gd name="T46" fmla="*/ 2 w 51"/>
                <a:gd name="T47" fmla="*/ 23 h 34"/>
                <a:gd name="T48" fmla="*/ 1 w 51"/>
                <a:gd name="T49" fmla="*/ 19 h 34"/>
                <a:gd name="T50" fmla="*/ 0 w 51"/>
                <a:gd name="T51" fmla="*/ 16 h 34"/>
                <a:gd name="T52" fmla="*/ 1 w 51"/>
                <a:gd name="T53" fmla="*/ 13 h 34"/>
                <a:gd name="T54" fmla="*/ 2 w 51"/>
                <a:gd name="T55" fmla="*/ 10 h 34"/>
                <a:gd name="T56" fmla="*/ 5 w 51"/>
                <a:gd name="T57" fmla="*/ 7 h 34"/>
                <a:gd name="T58" fmla="*/ 8 w 51"/>
                <a:gd name="T59" fmla="*/ 5 h 34"/>
                <a:gd name="T60" fmla="*/ 11 w 51"/>
                <a:gd name="T61" fmla="*/ 2 h 34"/>
                <a:gd name="T62" fmla="*/ 15 w 51"/>
                <a:gd name="T63" fmla="*/ 1 h 34"/>
                <a:gd name="T64" fmla="*/ 20 w 51"/>
                <a:gd name="T65" fmla="*/ 0 h 34"/>
                <a:gd name="T66" fmla="*/ 25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39" y="2"/>
                  </a:lnTo>
                  <a:lnTo>
                    <a:pt x="43" y="5"/>
                  </a:lnTo>
                  <a:lnTo>
                    <a:pt x="46" y="7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9" y="23"/>
                  </a:lnTo>
                  <a:lnTo>
                    <a:pt x="46" y="25"/>
                  </a:lnTo>
                  <a:lnTo>
                    <a:pt x="43" y="28"/>
                  </a:lnTo>
                  <a:lnTo>
                    <a:pt x="39" y="30"/>
                  </a:lnTo>
                  <a:lnTo>
                    <a:pt x="36" y="32"/>
                  </a:lnTo>
                  <a:lnTo>
                    <a:pt x="31" y="32"/>
                  </a:lnTo>
                  <a:lnTo>
                    <a:pt x="25" y="33"/>
                  </a:lnTo>
                  <a:lnTo>
                    <a:pt x="20" y="32"/>
                  </a:lnTo>
                  <a:lnTo>
                    <a:pt x="15" y="32"/>
                  </a:lnTo>
                  <a:lnTo>
                    <a:pt x="11" y="30"/>
                  </a:lnTo>
                  <a:lnTo>
                    <a:pt x="8" y="28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8" name="Freeform 420"/>
            <p:cNvSpPr>
              <a:spLocks/>
            </p:cNvSpPr>
            <p:nvPr/>
          </p:nvSpPr>
          <p:spPr bwMode="auto">
            <a:xfrm>
              <a:off x="3162" y="2028"/>
              <a:ext cx="43" cy="28"/>
            </a:xfrm>
            <a:custGeom>
              <a:avLst/>
              <a:gdLst>
                <a:gd name="T0" fmla="*/ 20 w 43"/>
                <a:gd name="T1" fmla="*/ 0 h 28"/>
                <a:gd name="T2" fmla="*/ 24 w 43"/>
                <a:gd name="T3" fmla="*/ 0 h 28"/>
                <a:gd name="T4" fmla="*/ 28 w 43"/>
                <a:gd name="T5" fmla="*/ 1 h 28"/>
                <a:gd name="T6" fmla="*/ 32 w 43"/>
                <a:gd name="T7" fmla="*/ 2 h 28"/>
                <a:gd name="T8" fmla="*/ 35 w 43"/>
                <a:gd name="T9" fmla="*/ 4 h 28"/>
                <a:gd name="T10" fmla="*/ 38 w 43"/>
                <a:gd name="T11" fmla="*/ 6 h 28"/>
                <a:gd name="T12" fmla="*/ 40 w 43"/>
                <a:gd name="T13" fmla="*/ 8 h 28"/>
                <a:gd name="T14" fmla="*/ 41 w 43"/>
                <a:gd name="T15" fmla="*/ 11 h 28"/>
                <a:gd name="T16" fmla="*/ 42 w 43"/>
                <a:gd name="T17" fmla="*/ 13 h 28"/>
                <a:gd name="T18" fmla="*/ 41 w 43"/>
                <a:gd name="T19" fmla="*/ 16 h 28"/>
                <a:gd name="T20" fmla="*/ 40 w 43"/>
                <a:gd name="T21" fmla="*/ 19 h 28"/>
                <a:gd name="T22" fmla="*/ 38 w 43"/>
                <a:gd name="T23" fmla="*/ 20 h 28"/>
                <a:gd name="T24" fmla="*/ 35 w 43"/>
                <a:gd name="T25" fmla="*/ 23 h 28"/>
                <a:gd name="T26" fmla="*/ 32 w 43"/>
                <a:gd name="T27" fmla="*/ 25 h 28"/>
                <a:gd name="T28" fmla="*/ 28 w 43"/>
                <a:gd name="T29" fmla="*/ 26 h 28"/>
                <a:gd name="T30" fmla="*/ 24 w 43"/>
                <a:gd name="T31" fmla="*/ 26 h 28"/>
                <a:gd name="T32" fmla="*/ 20 w 43"/>
                <a:gd name="T33" fmla="*/ 27 h 28"/>
                <a:gd name="T34" fmla="*/ 16 w 43"/>
                <a:gd name="T35" fmla="*/ 26 h 28"/>
                <a:gd name="T36" fmla="*/ 12 w 43"/>
                <a:gd name="T37" fmla="*/ 26 h 28"/>
                <a:gd name="T38" fmla="*/ 9 w 43"/>
                <a:gd name="T39" fmla="*/ 25 h 28"/>
                <a:gd name="T40" fmla="*/ 6 w 43"/>
                <a:gd name="T41" fmla="*/ 23 h 28"/>
                <a:gd name="T42" fmla="*/ 3 w 43"/>
                <a:gd name="T43" fmla="*/ 20 h 28"/>
                <a:gd name="T44" fmla="*/ 1 w 43"/>
                <a:gd name="T45" fmla="*/ 19 h 28"/>
                <a:gd name="T46" fmla="*/ 0 w 43"/>
                <a:gd name="T47" fmla="*/ 16 h 28"/>
                <a:gd name="T48" fmla="*/ 0 w 43"/>
                <a:gd name="T49" fmla="*/ 13 h 28"/>
                <a:gd name="T50" fmla="*/ 0 w 43"/>
                <a:gd name="T51" fmla="*/ 11 h 28"/>
                <a:gd name="T52" fmla="*/ 1 w 43"/>
                <a:gd name="T53" fmla="*/ 8 h 28"/>
                <a:gd name="T54" fmla="*/ 3 w 43"/>
                <a:gd name="T55" fmla="*/ 6 h 28"/>
                <a:gd name="T56" fmla="*/ 6 w 43"/>
                <a:gd name="T57" fmla="*/ 4 h 28"/>
                <a:gd name="T58" fmla="*/ 9 w 43"/>
                <a:gd name="T59" fmla="*/ 2 h 28"/>
                <a:gd name="T60" fmla="*/ 12 w 43"/>
                <a:gd name="T61" fmla="*/ 1 h 28"/>
                <a:gd name="T62" fmla="*/ 16 w 43"/>
                <a:gd name="T63" fmla="*/ 0 h 28"/>
                <a:gd name="T64" fmla="*/ 20 w 4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8">
                  <a:moveTo>
                    <a:pt x="20" y="0"/>
                  </a:moveTo>
                  <a:lnTo>
                    <a:pt x="24" y="0"/>
                  </a:lnTo>
                  <a:lnTo>
                    <a:pt x="28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1"/>
                  </a:lnTo>
                  <a:lnTo>
                    <a:pt x="42" y="13"/>
                  </a:lnTo>
                  <a:lnTo>
                    <a:pt x="41" y="16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0" y="27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9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29" name="Freeform 421"/>
            <p:cNvSpPr>
              <a:spLocks/>
            </p:cNvSpPr>
            <p:nvPr/>
          </p:nvSpPr>
          <p:spPr bwMode="auto">
            <a:xfrm>
              <a:off x="3154" y="2028"/>
              <a:ext cx="51" cy="34"/>
            </a:xfrm>
            <a:custGeom>
              <a:avLst/>
              <a:gdLst>
                <a:gd name="T0" fmla="*/ 24 w 51"/>
                <a:gd name="T1" fmla="*/ 0 h 34"/>
                <a:gd name="T2" fmla="*/ 24 w 51"/>
                <a:gd name="T3" fmla="*/ 0 h 34"/>
                <a:gd name="T4" fmla="*/ 29 w 51"/>
                <a:gd name="T5" fmla="*/ 0 h 34"/>
                <a:gd name="T6" fmla="*/ 33 w 51"/>
                <a:gd name="T7" fmla="*/ 1 h 34"/>
                <a:gd name="T8" fmla="*/ 38 w 51"/>
                <a:gd name="T9" fmla="*/ 2 h 34"/>
                <a:gd name="T10" fmla="*/ 42 w 51"/>
                <a:gd name="T11" fmla="*/ 5 h 34"/>
                <a:gd name="T12" fmla="*/ 45 w 51"/>
                <a:gd name="T13" fmla="*/ 7 h 34"/>
                <a:gd name="T14" fmla="*/ 48 w 51"/>
                <a:gd name="T15" fmla="*/ 10 h 34"/>
                <a:gd name="T16" fmla="*/ 49 w 51"/>
                <a:gd name="T17" fmla="*/ 13 h 34"/>
                <a:gd name="T18" fmla="*/ 50 w 51"/>
                <a:gd name="T19" fmla="*/ 16 h 34"/>
                <a:gd name="T20" fmla="*/ 49 w 51"/>
                <a:gd name="T21" fmla="*/ 19 h 34"/>
                <a:gd name="T22" fmla="*/ 48 w 51"/>
                <a:gd name="T23" fmla="*/ 23 h 34"/>
                <a:gd name="T24" fmla="*/ 45 w 51"/>
                <a:gd name="T25" fmla="*/ 25 h 34"/>
                <a:gd name="T26" fmla="*/ 42 w 51"/>
                <a:gd name="T27" fmla="*/ 28 h 34"/>
                <a:gd name="T28" fmla="*/ 38 w 51"/>
                <a:gd name="T29" fmla="*/ 30 h 34"/>
                <a:gd name="T30" fmla="*/ 33 w 51"/>
                <a:gd name="T31" fmla="*/ 32 h 34"/>
                <a:gd name="T32" fmla="*/ 29 w 51"/>
                <a:gd name="T33" fmla="*/ 32 h 34"/>
                <a:gd name="T34" fmla="*/ 24 w 51"/>
                <a:gd name="T35" fmla="*/ 33 h 34"/>
                <a:gd name="T36" fmla="*/ 19 w 51"/>
                <a:gd name="T37" fmla="*/ 32 h 34"/>
                <a:gd name="T38" fmla="*/ 14 w 51"/>
                <a:gd name="T39" fmla="*/ 32 h 34"/>
                <a:gd name="T40" fmla="*/ 11 w 51"/>
                <a:gd name="T41" fmla="*/ 30 h 34"/>
                <a:gd name="T42" fmla="*/ 7 w 51"/>
                <a:gd name="T43" fmla="*/ 28 h 34"/>
                <a:gd name="T44" fmla="*/ 4 w 51"/>
                <a:gd name="T45" fmla="*/ 25 h 34"/>
                <a:gd name="T46" fmla="*/ 1 w 51"/>
                <a:gd name="T47" fmla="*/ 23 h 34"/>
                <a:gd name="T48" fmla="*/ 0 w 51"/>
                <a:gd name="T49" fmla="*/ 19 h 34"/>
                <a:gd name="T50" fmla="*/ 0 w 51"/>
                <a:gd name="T51" fmla="*/ 16 h 34"/>
                <a:gd name="T52" fmla="*/ 0 w 51"/>
                <a:gd name="T53" fmla="*/ 13 h 34"/>
                <a:gd name="T54" fmla="*/ 1 w 51"/>
                <a:gd name="T55" fmla="*/ 10 h 34"/>
                <a:gd name="T56" fmla="*/ 4 w 51"/>
                <a:gd name="T57" fmla="*/ 7 h 34"/>
                <a:gd name="T58" fmla="*/ 7 w 51"/>
                <a:gd name="T59" fmla="*/ 5 h 34"/>
                <a:gd name="T60" fmla="*/ 11 w 51"/>
                <a:gd name="T61" fmla="*/ 2 h 34"/>
                <a:gd name="T62" fmla="*/ 14 w 51"/>
                <a:gd name="T63" fmla="*/ 1 h 34"/>
                <a:gd name="T64" fmla="*/ 19 w 51"/>
                <a:gd name="T65" fmla="*/ 0 h 34"/>
                <a:gd name="T66" fmla="*/ 24 w 51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50" y="16"/>
                  </a:lnTo>
                  <a:lnTo>
                    <a:pt x="49" y="19"/>
                  </a:lnTo>
                  <a:lnTo>
                    <a:pt x="48" y="23"/>
                  </a:lnTo>
                  <a:lnTo>
                    <a:pt x="45" y="25"/>
                  </a:lnTo>
                  <a:lnTo>
                    <a:pt x="42" y="28"/>
                  </a:lnTo>
                  <a:lnTo>
                    <a:pt x="38" y="30"/>
                  </a:lnTo>
                  <a:lnTo>
                    <a:pt x="33" y="32"/>
                  </a:lnTo>
                  <a:lnTo>
                    <a:pt x="29" y="32"/>
                  </a:lnTo>
                  <a:lnTo>
                    <a:pt x="24" y="33"/>
                  </a:lnTo>
                  <a:lnTo>
                    <a:pt x="19" y="32"/>
                  </a:lnTo>
                  <a:lnTo>
                    <a:pt x="14" y="32"/>
                  </a:lnTo>
                  <a:lnTo>
                    <a:pt x="11" y="30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7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0" name="Freeform 422"/>
            <p:cNvSpPr>
              <a:spLocks/>
            </p:cNvSpPr>
            <p:nvPr/>
          </p:nvSpPr>
          <p:spPr bwMode="auto">
            <a:xfrm>
              <a:off x="1980" y="2348"/>
              <a:ext cx="43" cy="30"/>
            </a:xfrm>
            <a:custGeom>
              <a:avLst/>
              <a:gdLst>
                <a:gd name="T0" fmla="*/ 20 w 43"/>
                <a:gd name="T1" fmla="*/ 0 h 30"/>
                <a:gd name="T2" fmla="*/ 26 w 43"/>
                <a:gd name="T3" fmla="*/ 1 h 30"/>
                <a:gd name="T4" fmla="*/ 30 w 43"/>
                <a:gd name="T5" fmla="*/ 1 h 30"/>
                <a:gd name="T6" fmla="*/ 33 w 43"/>
                <a:gd name="T7" fmla="*/ 3 h 30"/>
                <a:gd name="T8" fmla="*/ 36 w 43"/>
                <a:gd name="T9" fmla="*/ 4 h 30"/>
                <a:gd name="T10" fmla="*/ 39 w 43"/>
                <a:gd name="T11" fmla="*/ 7 h 30"/>
                <a:gd name="T12" fmla="*/ 41 w 43"/>
                <a:gd name="T13" fmla="*/ 9 h 30"/>
                <a:gd name="T14" fmla="*/ 42 w 43"/>
                <a:gd name="T15" fmla="*/ 11 h 30"/>
                <a:gd name="T16" fmla="*/ 42 w 43"/>
                <a:gd name="T17" fmla="*/ 14 h 30"/>
                <a:gd name="T18" fmla="*/ 42 w 43"/>
                <a:gd name="T19" fmla="*/ 17 h 30"/>
                <a:gd name="T20" fmla="*/ 41 w 43"/>
                <a:gd name="T21" fmla="*/ 20 h 30"/>
                <a:gd name="T22" fmla="*/ 39 w 43"/>
                <a:gd name="T23" fmla="*/ 22 h 30"/>
                <a:gd name="T24" fmla="*/ 36 w 43"/>
                <a:gd name="T25" fmla="*/ 25 h 30"/>
                <a:gd name="T26" fmla="*/ 33 w 43"/>
                <a:gd name="T27" fmla="*/ 26 h 30"/>
                <a:gd name="T28" fmla="*/ 30 w 43"/>
                <a:gd name="T29" fmla="*/ 28 h 30"/>
                <a:gd name="T30" fmla="*/ 26 w 43"/>
                <a:gd name="T31" fmla="*/ 28 h 30"/>
                <a:gd name="T32" fmla="*/ 20 w 43"/>
                <a:gd name="T33" fmla="*/ 29 h 30"/>
                <a:gd name="T34" fmla="*/ 16 w 43"/>
                <a:gd name="T35" fmla="*/ 28 h 30"/>
                <a:gd name="T36" fmla="*/ 13 w 43"/>
                <a:gd name="T37" fmla="*/ 28 h 30"/>
                <a:gd name="T38" fmla="*/ 9 w 43"/>
                <a:gd name="T39" fmla="*/ 26 h 30"/>
                <a:gd name="T40" fmla="*/ 6 w 43"/>
                <a:gd name="T41" fmla="*/ 25 h 30"/>
                <a:gd name="T42" fmla="*/ 3 w 43"/>
                <a:gd name="T43" fmla="*/ 22 h 30"/>
                <a:gd name="T44" fmla="*/ 2 w 43"/>
                <a:gd name="T45" fmla="*/ 20 h 30"/>
                <a:gd name="T46" fmla="*/ 0 w 43"/>
                <a:gd name="T47" fmla="*/ 17 h 30"/>
                <a:gd name="T48" fmla="*/ 0 w 43"/>
                <a:gd name="T49" fmla="*/ 14 h 30"/>
                <a:gd name="T50" fmla="*/ 0 w 43"/>
                <a:gd name="T51" fmla="*/ 11 h 30"/>
                <a:gd name="T52" fmla="*/ 2 w 43"/>
                <a:gd name="T53" fmla="*/ 9 h 30"/>
                <a:gd name="T54" fmla="*/ 3 w 43"/>
                <a:gd name="T55" fmla="*/ 7 h 30"/>
                <a:gd name="T56" fmla="*/ 6 w 43"/>
                <a:gd name="T57" fmla="*/ 4 h 30"/>
                <a:gd name="T58" fmla="*/ 9 w 43"/>
                <a:gd name="T59" fmla="*/ 3 h 30"/>
                <a:gd name="T60" fmla="*/ 13 w 43"/>
                <a:gd name="T61" fmla="*/ 1 h 30"/>
                <a:gd name="T62" fmla="*/ 16 w 43"/>
                <a:gd name="T63" fmla="*/ 1 h 30"/>
                <a:gd name="T64" fmla="*/ 20 w 43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30">
                  <a:moveTo>
                    <a:pt x="20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3"/>
                  </a:lnTo>
                  <a:lnTo>
                    <a:pt x="36" y="4"/>
                  </a:lnTo>
                  <a:lnTo>
                    <a:pt x="39" y="7"/>
                  </a:lnTo>
                  <a:lnTo>
                    <a:pt x="41" y="9"/>
                  </a:lnTo>
                  <a:lnTo>
                    <a:pt x="42" y="11"/>
                  </a:lnTo>
                  <a:lnTo>
                    <a:pt x="42" y="14"/>
                  </a:lnTo>
                  <a:lnTo>
                    <a:pt x="42" y="17"/>
                  </a:lnTo>
                  <a:lnTo>
                    <a:pt x="41" y="20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33" y="26"/>
                  </a:lnTo>
                  <a:lnTo>
                    <a:pt x="30" y="28"/>
                  </a:lnTo>
                  <a:lnTo>
                    <a:pt x="26" y="28"/>
                  </a:lnTo>
                  <a:lnTo>
                    <a:pt x="20" y="29"/>
                  </a:lnTo>
                  <a:lnTo>
                    <a:pt x="16" y="28"/>
                  </a:lnTo>
                  <a:lnTo>
                    <a:pt x="13" y="28"/>
                  </a:lnTo>
                  <a:lnTo>
                    <a:pt x="9" y="26"/>
                  </a:lnTo>
                  <a:lnTo>
                    <a:pt x="6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1" name="Freeform 423"/>
            <p:cNvSpPr>
              <a:spLocks/>
            </p:cNvSpPr>
            <p:nvPr/>
          </p:nvSpPr>
          <p:spPr bwMode="auto">
            <a:xfrm>
              <a:off x="1973" y="2348"/>
              <a:ext cx="50" cy="36"/>
            </a:xfrm>
            <a:custGeom>
              <a:avLst/>
              <a:gdLst>
                <a:gd name="T0" fmla="*/ 24 w 50"/>
                <a:gd name="T1" fmla="*/ 0 h 36"/>
                <a:gd name="T2" fmla="*/ 24 w 50"/>
                <a:gd name="T3" fmla="*/ 0 h 36"/>
                <a:gd name="T4" fmla="*/ 30 w 50"/>
                <a:gd name="T5" fmla="*/ 1 h 36"/>
                <a:gd name="T6" fmla="*/ 35 w 50"/>
                <a:gd name="T7" fmla="*/ 1 h 36"/>
                <a:gd name="T8" fmla="*/ 38 w 50"/>
                <a:gd name="T9" fmla="*/ 3 h 36"/>
                <a:gd name="T10" fmla="*/ 42 w 50"/>
                <a:gd name="T11" fmla="*/ 5 h 36"/>
                <a:gd name="T12" fmla="*/ 45 w 50"/>
                <a:gd name="T13" fmla="*/ 8 h 36"/>
                <a:gd name="T14" fmla="*/ 48 w 50"/>
                <a:gd name="T15" fmla="*/ 10 h 36"/>
                <a:gd name="T16" fmla="*/ 49 w 50"/>
                <a:gd name="T17" fmla="*/ 13 h 36"/>
                <a:gd name="T18" fmla="*/ 49 w 50"/>
                <a:gd name="T19" fmla="*/ 16 h 36"/>
                <a:gd name="T20" fmla="*/ 49 w 50"/>
                <a:gd name="T21" fmla="*/ 21 h 36"/>
                <a:gd name="T22" fmla="*/ 48 w 50"/>
                <a:gd name="T23" fmla="*/ 24 h 36"/>
                <a:gd name="T24" fmla="*/ 45 w 50"/>
                <a:gd name="T25" fmla="*/ 27 h 36"/>
                <a:gd name="T26" fmla="*/ 42 w 50"/>
                <a:gd name="T27" fmla="*/ 30 h 36"/>
                <a:gd name="T28" fmla="*/ 38 w 50"/>
                <a:gd name="T29" fmla="*/ 32 h 36"/>
                <a:gd name="T30" fmla="*/ 35 w 50"/>
                <a:gd name="T31" fmla="*/ 34 h 36"/>
                <a:gd name="T32" fmla="*/ 30 w 50"/>
                <a:gd name="T33" fmla="*/ 34 h 36"/>
                <a:gd name="T34" fmla="*/ 24 w 50"/>
                <a:gd name="T35" fmla="*/ 35 h 36"/>
                <a:gd name="T36" fmla="*/ 19 w 50"/>
                <a:gd name="T37" fmla="*/ 34 h 36"/>
                <a:gd name="T38" fmla="*/ 16 w 50"/>
                <a:gd name="T39" fmla="*/ 34 h 36"/>
                <a:gd name="T40" fmla="*/ 11 w 50"/>
                <a:gd name="T41" fmla="*/ 32 h 36"/>
                <a:gd name="T42" fmla="*/ 7 w 50"/>
                <a:gd name="T43" fmla="*/ 30 h 36"/>
                <a:gd name="T44" fmla="*/ 4 w 50"/>
                <a:gd name="T45" fmla="*/ 27 h 36"/>
                <a:gd name="T46" fmla="*/ 2 w 50"/>
                <a:gd name="T47" fmla="*/ 24 h 36"/>
                <a:gd name="T48" fmla="*/ 0 w 50"/>
                <a:gd name="T49" fmla="*/ 21 h 36"/>
                <a:gd name="T50" fmla="*/ 0 w 50"/>
                <a:gd name="T51" fmla="*/ 16 h 36"/>
                <a:gd name="T52" fmla="*/ 0 w 50"/>
                <a:gd name="T53" fmla="*/ 13 h 36"/>
                <a:gd name="T54" fmla="*/ 2 w 50"/>
                <a:gd name="T55" fmla="*/ 10 h 36"/>
                <a:gd name="T56" fmla="*/ 4 w 50"/>
                <a:gd name="T57" fmla="*/ 8 h 36"/>
                <a:gd name="T58" fmla="*/ 7 w 50"/>
                <a:gd name="T59" fmla="*/ 5 h 36"/>
                <a:gd name="T60" fmla="*/ 11 w 50"/>
                <a:gd name="T61" fmla="*/ 3 h 36"/>
                <a:gd name="T62" fmla="*/ 16 w 50"/>
                <a:gd name="T63" fmla="*/ 1 h 36"/>
                <a:gd name="T64" fmla="*/ 19 w 50"/>
                <a:gd name="T65" fmla="*/ 1 h 36"/>
                <a:gd name="T66" fmla="*/ 24 w 50"/>
                <a:gd name="T6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6">
                  <a:moveTo>
                    <a:pt x="24" y="0"/>
                  </a:moveTo>
                  <a:lnTo>
                    <a:pt x="24" y="0"/>
                  </a:lnTo>
                  <a:lnTo>
                    <a:pt x="30" y="1"/>
                  </a:lnTo>
                  <a:lnTo>
                    <a:pt x="35" y="1"/>
                  </a:lnTo>
                  <a:lnTo>
                    <a:pt x="38" y="3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49" y="16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5" y="27"/>
                  </a:lnTo>
                  <a:lnTo>
                    <a:pt x="42" y="30"/>
                  </a:lnTo>
                  <a:lnTo>
                    <a:pt x="38" y="32"/>
                  </a:lnTo>
                  <a:lnTo>
                    <a:pt x="35" y="34"/>
                  </a:lnTo>
                  <a:lnTo>
                    <a:pt x="30" y="34"/>
                  </a:lnTo>
                  <a:lnTo>
                    <a:pt x="24" y="35"/>
                  </a:lnTo>
                  <a:lnTo>
                    <a:pt x="19" y="34"/>
                  </a:lnTo>
                  <a:lnTo>
                    <a:pt x="16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2" name="Freeform 424"/>
            <p:cNvSpPr>
              <a:spLocks/>
            </p:cNvSpPr>
            <p:nvPr/>
          </p:nvSpPr>
          <p:spPr bwMode="auto">
            <a:xfrm>
              <a:off x="3192" y="2346"/>
              <a:ext cx="45" cy="29"/>
            </a:xfrm>
            <a:custGeom>
              <a:avLst/>
              <a:gdLst>
                <a:gd name="T0" fmla="*/ 21 w 45"/>
                <a:gd name="T1" fmla="*/ 0 h 29"/>
                <a:gd name="T2" fmla="*/ 26 w 45"/>
                <a:gd name="T3" fmla="*/ 1 h 29"/>
                <a:gd name="T4" fmla="*/ 30 w 45"/>
                <a:gd name="T5" fmla="*/ 1 h 29"/>
                <a:gd name="T6" fmla="*/ 34 w 45"/>
                <a:gd name="T7" fmla="*/ 3 h 29"/>
                <a:gd name="T8" fmla="*/ 38 w 45"/>
                <a:gd name="T9" fmla="*/ 4 h 29"/>
                <a:gd name="T10" fmla="*/ 41 w 45"/>
                <a:gd name="T11" fmla="*/ 7 h 29"/>
                <a:gd name="T12" fmla="*/ 42 w 45"/>
                <a:gd name="T13" fmla="*/ 8 h 29"/>
                <a:gd name="T14" fmla="*/ 43 w 45"/>
                <a:gd name="T15" fmla="*/ 11 h 29"/>
                <a:gd name="T16" fmla="*/ 44 w 45"/>
                <a:gd name="T17" fmla="*/ 14 h 29"/>
                <a:gd name="T18" fmla="*/ 43 w 45"/>
                <a:gd name="T19" fmla="*/ 17 h 29"/>
                <a:gd name="T20" fmla="*/ 42 w 45"/>
                <a:gd name="T21" fmla="*/ 20 h 29"/>
                <a:gd name="T22" fmla="*/ 41 w 45"/>
                <a:gd name="T23" fmla="*/ 22 h 29"/>
                <a:gd name="T24" fmla="*/ 38 w 45"/>
                <a:gd name="T25" fmla="*/ 24 h 29"/>
                <a:gd name="T26" fmla="*/ 34 w 45"/>
                <a:gd name="T27" fmla="*/ 26 h 29"/>
                <a:gd name="T28" fmla="*/ 30 w 45"/>
                <a:gd name="T29" fmla="*/ 27 h 29"/>
                <a:gd name="T30" fmla="*/ 26 w 45"/>
                <a:gd name="T31" fmla="*/ 28 h 29"/>
                <a:gd name="T32" fmla="*/ 21 w 45"/>
                <a:gd name="T33" fmla="*/ 28 h 29"/>
                <a:gd name="T34" fmla="*/ 17 w 45"/>
                <a:gd name="T35" fmla="*/ 28 h 29"/>
                <a:gd name="T36" fmla="*/ 13 w 45"/>
                <a:gd name="T37" fmla="*/ 27 h 29"/>
                <a:gd name="T38" fmla="*/ 10 w 45"/>
                <a:gd name="T39" fmla="*/ 26 h 29"/>
                <a:gd name="T40" fmla="*/ 6 w 45"/>
                <a:gd name="T41" fmla="*/ 24 h 29"/>
                <a:gd name="T42" fmla="*/ 3 w 45"/>
                <a:gd name="T43" fmla="*/ 22 h 29"/>
                <a:gd name="T44" fmla="*/ 1 w 45"/>
                <a:gd name="T45" fmla="*/ 20 h 29"/>
                <a:gd name="T46" fmla="*/ 0 w 45"/>
                <a:gd name="T47" fmla="*/ 17 h 29"/>
                <a:gd name="T48" fmla="*/ 0 w 45"/>
                <a:gd name="T49" fmla="*/ 14 h 29"/>
                <a:gd name="T50" fmla="*/ 0 w 45"/>
                <a:gd name="T51" fmla="*/ 11 h 29"/>
                <a:gd name="T52" fmla="*/ 1 w 45"/>
                <a:gd name="T53" fmla="*/ 8 h 29"/>
                <a:gd name="T54" fmla="*/ 3 w 45"/>
                <a:gd name="T55" fmla="*/ 7 h 29"/>
                <a:gd name="T56" fmla="*/ 6 w 45"/>
                <a:gd name="T57" fmla="*/ 4 h 29"/>
                <a:gd name="T58" fmla="*/ 10 w 45"/>
                <a:gd name="T59" fmla="*/ 3 h 29"/>
                <a:gd name="T60" fmla="*/ 13 w 45"/>
                <a:gd name="T61" fmla="*/ 1 h 29"/>
                <a:gd name="T62" fmla="*/ 17 w 45"/>
                <a:gd name="T63" fmla="*/ 1 h 29"/>
                <a:gd name="T64" fmla="*/ 21 w 45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29">
                  <a:moveTo>
                    <a:pt x="21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7"/>
                  </a:lnTo>
                  <a:lnTo>
                    <a:pt x="42" y="8"/>
                  </a:lnTo>
                  <a:lnTo>
                    <a:pt x="43" y="11"/>
                  </a:lnTo>
                  <a:lnTo>
                    <a:pt x="44" y="14"/>
                  </a:lnTo>
                  <a:lnTo>
                    <a:pt x="43" y="17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4" y="26"/>
                  </a:lnTo>
                  <a:lnTo>
                    <a:pt x="30" y="27"/>
                  </a:lnTo>
                  <a:lnTo>
                    <a:pt x="26" y="28"/>
                  </a:lnTo>
                  <a:lnTo>
                    <a:pt x="21" y="28"/>
                  </a:lnTo>
                  <a:lnTo>
                    <a:pt x="17" y="28"/>
                  </a:lnTo>
                  <a:lnTo>
                    <a:pt x="13" y="27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1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3" name="Freeform 425"/>
            <p:cNvSpPr>
              <a:spLocks/>
            </p:cNvSpPr>
            <p:nvPr/>
          </p:nvSpPr>
          <p:spPr bwMode="auto">
            <a:xfrm>
              <a:off x="3186" y="2346"/>
              <a:ext cx="51" cy="35"/>
            </a:xfrm>
            <a:custGeom>
              <a:avLst/>
              <a:gdLst>
                <a:gd name="T0" fmla="*/ 24 w 51"/>
                <a:gd name="T1" fmla="*/ 0 h 35"/>
                <a:gd name="T2" fmla="*/ 24 w 51"/>
                <a:gd name="T3" fmla="*/ 0 h 35"/>
                <a:gd name="T4" fmla="*/ 29 w 51"/>
                <a:gd name="T5" fmla="*/ 1 h 35"/>
                <a:gd name="T6" fmla="*/ 34 w 51"/>
                <a:gd name="T7" fmla="*/ 1 h 35"/>
                <a:gd name="T8" fmla="*/ 39 w 51"/>
                <a:gd name="T9" fmla="*/ 3 h 35"/>
                <a:gd name="T10" fmla="*/ 43 w 51"/>
                <a:gd name="T11" fmla="*/ 5 h 35"/>
                <a:gd name="T12" fmla="*/ 46 w 51"/>
                <a:gd name="T13" fmla="*/ 8 h 35"/>
                <a:gd name="T14" fmla="*/ 48 w 51"/>
                <a:gd name="T15" fmla="*/ 10 h 35"/>
                <a:gd name="T16" fmla="*/ 49 w 51"/>
                <a:gd name="T17" fmla="*/ 13 h 35"/>
                <a:gd name="T18" fmla="*/ 50 w 51"/>
                <a:gd name="T19" fmla="*/ 16 h 35"/>
                <a:gd name="T20" fmla="*/ 49 w 51"/>
                <a:gd name="T21" fmla="*/ 21 h 35"/>
                <a:gd name="T22" fmla="*/ 48 w 51"/>
                <a:gd name="T23" fmla="*/ 24 h 35"/>
                <a:gd name="T24" fmla="*/ 46 w 51"/>
                <a:gd name="T25" fmla="*/ 27 h 35"/>
                <a:gd name="T26" fmla="*/ 43 w 51"/>
                <a:gd name="T27" fmla="*/ 29 h 35"/>
                <a:gd name="T28" fmla="*/ 39 w 51"/>
                <a:gd name="T29" fmla="*/ 32 h 35"/>
                <a:gd name="T30" fmla="*/ 34 w 51"/>
                <a:gd name="T31" fmla="*/ 33 h 35"/>
                <a:gd name="T32" fmla="*/ 29 w 51"/>
                <a:gd name="T33" fmla="*/ 34 h 35"/>
                <a:gd name="T34" fmla="*/ 24 w 51"/>
                <a:gd name="T35" fmla="*/ 34 h 35"/>
                <a:gd name="T36" fmla="*/ 20 w 51"/>
                <a:gd name="T37" fmla="*/ 34 h 35"/>
                <a:gd name="T38" fmla="*/ 15 w 51"/>
                <a:gd name="T39" fmla="*/ 33 h 35"/>
                <a:gd name="T40" fmla="*/ 11 w 51"/>
                <a:gd name="T41" fmla="*/ 32 h 35"/>
                <a:gd name="T42" fmla="*/ 7 w 51"/>
                <a:gd name="T43" fmla="*/ 29 h 35"/>
                <a:gd name="T44" fmla="*/ 4 w 51"/>
                <a:gd name="T45" fmla="*/ 27 h 35"/>
                <a:gd name="T46" fmla="*/ 1 w 51"/>
                <a:gd name="T47" fmla="*/ 24 h 35"/>
                <a:gd name="T48" fmla="*/ 0 w 51"/>
                <a:gd name="T49" fmla="*/ 21 h 35"/>
                <a:gd name="T50" fmla="*/ 0 w 51"/>
                <a:gd name="T51" fmla="*/ 16 h 35"/>
                <a:gd name="T52" fmla="*/ 0 w 51"/>
                <a:gd name="T53" fmla="*/ 13 h 35"/>
                <a:gd name="T54" fmla="*/ 1 w 51"/>
                <a:gd name="T55" fmla="*/ 10 h 35"/>
                <a:gd name="T56" fmla="*/ 4 w 51"/>
                <a:gd name="T57" fmla="*/ 8 h 35"/>
                <a:gd name="T58" fmla="*/ 7 w 51"/>
                <a:gd name="T59" fmla="*/ 5 h 35"/>
                <a:gd name="T60" fmla="*/ 11 w 51"/>
                <a:gd name="T61" fmla="*/ 3 h 35"/>
                <a:gd name="T62" fmla="*/ 15 w 51"/>
                <a:gd name="T63" fmla="*/ 1 h 35"/>
                <a:gd name="T64" fmla="*/ 20 w 51"/>
                <a:gd name="T65" fmla="*/ 1 h 35"/>
                <a:gd name="T66" fmla="*/ 24 w 51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5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4" y="1"/>
                  </a:lnTo>
                  <a:lnTo>
                    <a:pt x="39" y="3"/>
                  </a:lnTo>
                  <a:lnTo>
                    <a:pt x="43" y="5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3"/>
                  </a:lnTo>
                  <a:lnTo>
                    <a:pt x="50" y="16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3" y="29"/>
                  </a:lnTo>
                  <a:lnTo>
                    <a:pt x="39" y="32"/>
                  </a:lnTo>
                  <a:lnTo>
                    <a:pt x="34" y="33"/>
                  </a:lnTo>
                  <a:lnTo>
                    <a:pt x="29" y="34"/>
                  </a:lnTo>
                  <a:lnTo>
                    <a:pt x="24" y="34"/>
                  </a:lnTo>
                  <a:lnTo>
                    <a:pt x="20" y="34"/>
                  </a:lnTo>
                  <a:lnTo>
                    <a:pt x="15" y="33"/>
                  </a:lnTo>
                  <a:lnTo>
                    <a:pt x="11" y="32"/>
                  </a:lnTo>
                  <a:lnTo>
                    <a:pt x="7" y="29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8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4" name="Freeform 426"/>
            <p:cNvSpPr>
              <a:spLocks/>
            </p:cNvSpPr>
            <p:nvPr/>
          </p:nvSpPr>
          <p:spPr bwMode="auto">
            <a:xfrm>
              <a:off x="1359" y="2184"/>
              <a:ext cx="46" cy="29"/>
            </a:xfrm>
            <a:custGeom>
              <a:avLst/>
              <a:gdLst>
                <a:gd name="T0" fmla="*/ 21 w 46"/>
                <a:gd name="T1" fmla="*/ 0 h 29"/>
                <a:gd name="T2" fmla="*/ 27 w 46"/>
                <a:gd name="T3" fmla="*/ 0 h 29"/>
                <a:gd name="T4" fmla="*/ 31 w 46"/>
                <a:gd name="T5" fmla="*/ 1 h 29"/>
                <a:gd name="T6" fmla="*/ 34 w 46"/>
                <a:gd name="T7" fmla="*/ 3 h 29"/>
                <a:gd name="T8" fmla="*/ 38 w 46"/>
                <a:gd name="T9" fmla="*/ 4 h 29"/>
                <a:gd name="T10" fmla="*/ 41 w 46"/>
                <a:gd name="T11" fmla="*/ 6 h 29"/>
                <a:gd name="T12" fmla="*/ 43 w 46"/>
                <a:gd name="T13" fmla="*/ 8 h 29"/>
                <a:gd name="T14" fmla="*/ 44 w 46"/>
                <a:gd name="T15" fmla="*/ 11 h 29"/>
                <a:gd name="T16" fmla="*/ 45 w 46"/>
                <a:gd name="T17" fmla="*/ 14 h 29"/>
                <a:gd name="T18" fmla="*/ 44 w 46"/>
                <a:gd name="T19" fmla="*/ 17 h 29"/>
                <a:gd name="T20" fmla="*/ 43 w 46"/>
                <a:gd name="T21" fmla="*/ 20 h 29"/>
                <a:gd name="T22" fmla="*/ 41 w 46"/>
                <a:gd name="T23" fmla="*/ 22 h 29"/>
                <a:gd name="T24" fmla="*/ 38 w 46"/>
                <a:gd name="T25" fmla="*/ 25 h 29"/>
                <a:gd name="T26" fmla="*/ 34 w 46"/>
                <a:gd name="T27" fmla="*/ 25 h 29"/>
                <a:gd name="T28" fmla="*/ 31 w 46"/>
                <a:gd name="T29" fmla="*/ 27 h 29"/>
                <a:gd name="T30" fmla="*/ 27 w 46"/>
                <a:gd name="T31" fmla="*/ 28 h 29"/>
                <a:gd name="T32" fmla="*/ 21 w 46"/>
                <a:gd name="T33" fmla="*/ 28 h 29"/>
                <a:gd name="T34" fmla="*/ 17 w 46"/>
                <a:gd name="T35" fmla="*/ 28 h 29"/>
                <a:gd name="T36" fmla="*/ 14 w 46"/>
                <a:gd name="T37" fmla="*/ 27 h 29"/>
                <a:gd name="T38" fmla="*/ 10 w 46"/>
                <a:gd name="T39" fmla="*/ 25 h 29"/>
                <a:gd name="T40" fmla="*/ 6 w 46"/>
                <a:gd name="T41" fmla="*/ 25 h 29"/>
                <a:gd name="T42" fmla="*/ 4 w 46"/>
                <a:gd name="T43" fmla="*/ 22 h 29"/>
                <a:gd name="T44" fmla="*/ 2 w 46"/>
                <a:gd name="T45" fmla="*/ 20 h 29"/>
                <a:gd name="T46" fmla="*/ 1 w 46"/>
                <a:gd name="T47" fmla="*/ 17 h 29"/>
                <a:gd name="T48" fmla="*/ 0 w 46"/>
                <a:gd name="T49" fmla="*/ 14 h 29"/>
                <a:gd name="T50" fmla="*/ 1 w 46"/>
                <a:gd name="T51" fmla="*/ 11 h 29"/>
                <a:gd name="T52" fmla="*/ 2 w 46"/>
                <a:gd name="T53" fmla="*/ 8 h 29"/>
                <a:gd name="T54" fmla="*/ 4 w 46"/>
                <a:gd name="T55" fmla="*/ 6 h 29"/>
                <a:gd name="T56" fmla="*/ 6 w 46"/>
                <a:gd name="T57" fmla="*/ 4 h 29"/>
                <a:gd name="T58" fmla="*/ 10 w 46"/>
                <a:gd name="T59" fmla="*/ 3 h 29"/>
                <a:gd name="T60" fmla="*/ 14 w 46"/>
                <a:gd name="T61" fmla="*/ 1 h 29"/>
                <a:gd name="T62" fmla="*/ 17 w 46"/>
                <a:gd name="T63" fmla="*/ 0 h 29"/>
                <a:gd name="T64" fmla="*/ 21 w 46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29">
                  <a:moveTo>
                    <a:pt x="21" y="0"/>
                  </a:moveTo>
                  <a:lnTo>
                    <a:pt x="27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6"/>
                  </a:lnTo>
                  <a:lnTo>
                    <a:pt x="43" y="8"/>
                  </a:lnTo>
                  <a:lnTo>
                    <a:pt x="44" y="11"/>
                  </a:lnTo>
                  <a:lnTo>
                    <a:pt x="45" y="14"/>
                  </a:lnTo>
                  <a:lnTo>
                    <a:pt x="44" y="17"/>
                  </a:lnTo>
                  <a:lnTo>
                    <a:pt x="43" y="20"/>
                  </a:lnTo>
                  <a:lnTo>
                    <a:pt x="41" y="22"/>
                  </a:lnTo>
                  <a:lnTo>
                    <a:pt x="38" y="25"/>
                  </a:lnTo>
                  <a:lnTo>
                    <a:pt x="34" y="25"/>
                  </a:lnTo>
                  <a:lnTo>
                    <a:pt x="31" y="27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17" y="28"/>
                  </a:lnTo>
                  <a:lnTo>
                    <a:pt x="14" y="27"/>
                  </a:lnTo>
                  <a:lnTo>
                    <a:pt x="10" y="25"/>
                  </a:lnTo>
                  <a:lnTo>
                    <a:pt x="6" y="25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5" name="Freeform 427"/>
            <p:cNvSpPr>
              <a:spLocks/>
            </p:cNvSpPr>
            <p:nvPr/>
          </p:nvSpPr>
          <p:spPr bwMode="auto">
            <a:xfrm>
              <a:off x="1352" y="2184"/>
              <a:ext cx="53" cy="35"/>
            </a:xfrm>
            <a:custGeom>
              <a:avLst/>
              <a:gdLst>
                <a:gd name="T0" fmla="*/ 25 w 53"/>
                <a:gd name="T1" fmla="*/ 0 h 35"/>
                <a:gd name="T2" fmla="*/ 25 w 53"/>
                <a:gd name="T3" fmla="*/ 0 h 35"/>
                <a:gd name="T4" fmla="*/ 31 w 53"/>
                <a:gd name="T5" fmla="*/ 0 h 35"/>
                <a:gd name="T6" fmla="*/ 36 w 53"/>
                <a:gd name="T7" fmla="*/ 1 h 35"/>
                <a:gd name="T8" fmla="*/ 40 w 53"/>
                <a:gd name="T9" fmla="*/ 3 h 35"/>
                <a:gd name="T10" fmla="*/ 43 w 53"/>
                <a:gd name="T11" fmla="*/ 5 h 35"/>
                <a:gd name="T12" fmla="*/ 47 w 53"/>
                <a:gd name="T13" fmla="*/ 7 h 35"/>
                <a:gd name="T14" fmla="*/ 50 w 53"/>
                <a:gd name="T15" fmla="*/ 10 h 35"/>
                <a:gd name="T16" fmla="*/ 51 w 53"/>
                <a:gd name="T17" fmla="*/ 13 h 35"/>
                <a:gd name="T18" fmla="*/ 52 w 53"/>
                <a:gd name="T19" fmla="*/ 18 h 35"/>
                <a:gd name="T20" fmla="*/ 51 w 53"/>
                <a:gd name="T21" fmla="*/ 21 h 35"/>
                <a:gd name="T22" fmla="*/ 50 w 53"/>
                <a:gd name="T23" fmla="*/ 24 h 35"/>
                <a:gd name="T24" fmla="*/ 47 w 53"/>
                <a:gd name="T25" fmla="*/ 27 h 35"/>
                <a:gd name="T26" fmla="*/ 43 w 53"/>
                <a:gd name="T27" fmla="*/ 30 h 35"/>
                <a:gd name="T28" fmla="*/ 40 w 53"/>
                <a:gd name="T29" fmla="*/ 31 h 35"/>
                <a:gd name="T30" fmla="*/ 36 w 53"/>
                <a:gd name="T31" fmla="*/ 33 h 35"/>
                <a:gd name="T32" fmla="*/ 31 w 53"/>
                <a:gd name="T33" fmla="*/ 34 h 35"/>
                <a:gd name="T34" fmla="*/ 25 w 53"/>
                <a:gd name="T35" fmla="*/ 34 h 35"/>
                <a:gd name="T36" fmla="*/ 20 w 53"/>
                <a:gd name="T37" fmla="*/ 34 h 35"/>
                <a:gd name="T38" fmla="*/ 16 w 53"/>
                <a:gd name="T39" fmla="*/ 33 h 35"/>
                <a:gd name="T40" fmla="*/ 11 w 53"/>
                <a:gd name="T41" fmla="*/ 31 h 35"/>
                <a:gd name="T42" fmla="*/ 7 w 53"/>
                <a:gd name="T43" fmla="*/ 30 h 35"/>
                <a:gd name="T44" fmla="*/ 5 w 53"/>
                <a:gd name="T45" fmla="*/ 27 h 35"/>
                <a:gd name="T46" fmla="*/ 2 w 53"/>
                <a:gd name="T47" fmla="*/ 24 h 35"/>
                <a:gd name="T48" fmla="*/ 1 w 53"/>
                <a:gd name="T49" fmla="*/ 21 h 35"/>
                <a:gd name="T50" fmla="*/ 0 w 53"/>
                <a:gd name="T51" fmla="*/ 18 h 35"/>
                <a:gd name="T52" fmla="*/ 1 w 53"/>
                <a:gd name="T53" fmla="*/ 13 h 35"/>
                <a:gd name="T54" fmla="*/ 2 w 53"/>
                <a:gd name="T55" fmla="*/ 10 h 35"/>
                <a:gd name="T56" fmla="*/ 5 w 53"/>
                <a:gd name="T57" fmla="*/ 7 h 35"/>
                <a:gd name="T58" fmla="*/ 7 w 53"/>
                <a:gd name="T59" fmla="*/ 5 h 35"/>
                <a:gd name="T60" fmla="*/ 11 w 53"/>
                <a:gd name="T61" fmla="*/ 3 h 35"/>
                <a:gd name="T62" fmla="*/ 16 w 53"/>
                <a:gd name="T63" fmla="*/ 1 h 35"/>
                <a:gd name="T64" fmla="*/ 20 w 53"/>
                <a:gd name="T65" fmla="*/ 0 h 35"/>
                <a:gd name="T66" fmla="*/ 25 w 53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35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0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0" y="10"/>
                  </a:lnTo>
                  <a:lnTo>
                    <a:pt x="51" y="13"/>
                  </a:lnTo>
                  <a:lnTo>
                    <a:pt x="52" y="18"/>
                  </a:lnTo>
                  <a:lnTo>
                    <a:pt x="51" y="21"/>
                  </a:lnTo>
                  <a:lnTo>
                    <a:pt x="50" y="24"/>
                  </a:lnTo>
                  <a:lnTo>
                    <a:pt x="47" y="27"/>
                  </a:lnTo>
                  <a:lnTo>
                    <a:pt x="43" y="30"/>
                  </a:lnTo>
                  <a:lnTo>
                    <a:pt x="40" y="31"/>
                  </a:lnTo>
                  <a:lnTo>
                    <a:pt x="36" y="33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20" y="34"/>
                  </a:lnTo>
                  <a:lnTo>
                    <a:pt x="16" y="33"/>
                  </a:lnTo>
                  <a:lnTo>
                    <a:pt x="11" y="31"/>
                  </a:lnTo>
                  <a:lnTo>
                    <a:pt x="7" y="30"/>
                  </a:lnTo>
                  <a:lnTo>
                    <a:pt x="5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6" name="Freeform 428"/>
            <p:cNvSpPr>
              <a:spLocks/>
            </p:cNvSpPr>
            <p:nvPr/>
          </p:nvSpPr>
          <p:spPr bwMode="auto">
            <a:xfrm>
              <a:off x="4451" y="2018"/>
              <a:ext cx="35" cy="37"/>
            </a:xfrm>
            <a:custGeom>
              <a:avLst/>
              <a:gdLst>
                <a:gd name="T0" fmla="*/ 17 w 35"/>
                <a:gd name="T1" fmla="*/ 0 h 37"/>
                <a:gd name="T2" fmla="*/ 21 w 35"/>
                <a:gd name="T3" fmla="*/ 1 h 37"/>
                <a:gd name="T4" fmla="*/ 24 w 35"/>
                <a:gd name="T5" fmla="*/ 2 h 37"/>
                <a:gd name="T6" fmla="*/ 26 w 35"/>
                <a:gd name="T7" fmla="*/ 3 h 37"/>
                <a:gd name="T8" fmla="*/ 29 w 35"/>
                <a:gd name="T9" fmla="*/ 6 h 37"/>
                <a:gd name="T10" fmla="*/ 31 w 35"/>
                <a:gd name="T11" fmla="*/ 9 h 37"/>
                <a:gd name="T12" fmla="*/ 33 w 35"/>
                <a:gd name="T13" fmla="*/ 11 h 37"/>
                <a:gd name="T14" fmla="*/ 33 w 35"/>
                <a:gd name="T15" fmla="*/ 15 h 37"/>
                <a:gd name="T16" fmla="*/ 34 w 35"/>
                <a:gd name="T17" fmla="*/ 18 h 37"/>
                <a:gd name="T18" fmla="*/ 33 w 35"/>
                <a:gd name="T19" fmla="*/ 21 h 37"/>
                <a:gd name="T20" fmla="*/ 33 w 35"/>
                <a:gd name="T21" fmla="*/ 25 h 37"/>
                <a:gd name="T22" fmla="*/ 31 w 35"/>
                <a:gd name="T23" fmla="*/ 28 h 37"/>
                <a:gd name="T24" fmla="*/ 29 w 35"/>
                <a:gd name="T25" fmla="*/ 30 h 37"/>
                <a:gd name="T26" fmla="*/ 26 w 35"/>
                <a:gd name="T27" fmla="*/ 33 h 37"/>
                <a:gd name="T28" fmla="*/ 24 w 35"/>
                <a:gd name="T29" fmla="*/ 34 h 37"/>
                <a:gd name="T30" fmla="*/ 21 w 35"/>
                <a:gd name="T31" fmla="*/ 35 h 37"/>
                <a:gd name="T32" fmla="*/ 17 w 35"/>
                <a:gd name="T33" fmla="*/ 36 h 37"/>
                <a:gd name="T34" fmla="*/ 15 w 35"/>
                <a:gd name="T35" fmla="*/ 35 h 37"/>
                <a:gd name="T36" fmla="*/ 11 w 35"/>
                <a:gd name="T37" fmla="*/ 34 h 37"/>
                <a:gd name="T38" fmla="*/ 8 w 35"/>
                <a:gd name="T39" fmla="*/ 33 h 37"/>
                <a:gd name="T40" fmla="*/ 5 w 35"/>
                <a:gd name="T41" fmla="*/ 30 h 37"/>
                <a:gd name="T42" fmla="*/ 3 w 35"/>
                <a:gd name="T43" fmla="*/ 28 h 37"/>
                <a:gd name="T44" fmla="*/ 1 w 35"/>
                <a:gd name="T45" fmla="*/ 25 h 37"/>
                <a:gd name="T46" fmla="*/ 1 w 35"/>
                <a:gd name="T47" fmla="*/ 21 h 37"/>
                <a:gd name="T48" fmla="*/ 0 w 35"/>
                <a:gd name="T49" fmla="*/ 18 h 37"/>
                <a:gd name="T50" fmla="*/ 1 w 35"/>
                <a:gd name="T51" fmla="*/ 15 h 37"/>
                <a:gd name="T52" fmla="*/ 1 w 35"/>
                <a:gd name="T53" fmla="*/ 11 h 37"/>
                <a:gd name="T54" fmla="*/ 3 w 35"/>
                <a:gd name="T55" fmla="*/ 9 h 37"/>
                <a:gd name="T56" fmla="*/ 5 w 35"/>
                <a:gd name="T57" fmla="*/ 6 h 37"/>
                <a:gd name="T58" fmla="*/ 8 w 35"/>
                <a:gd name="T59" fmla="*/ 3 h 37"/>
                <a:gd name="T60" fmla="*/ 11 w 35"/>
                <a:gd name="T61" fmla="*/ 2 h 37"/>
                <a:gd name="T62" fmla="*/ 15 w 35"/>
                <a:gd name="T63" fmla="*/ 1 h 37"/>
                <a:gd name="T64" fmla="*/ 17 w 35"/>
                <a:gd name="T6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7">
                  <a:moveTo>
                    <a:pt x="17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1"/>
                  </a:lnTo>
                  <a:lnTo>
                    <a:pt x="33" y="15"/>
                  </a:lnTo>
                  <a:lnTo>
                    <a:pt x="34" y="18"/>
                  </a:lnTo>
                  <a:lnTo>
                    <a:pt x="33" y="21"/>
                  </a:lnTo>
                  <a:lnTo>
                    <a:pt x="33" y="25"/>
                  </a:lnTo>
                  <a:lnTo>
                    <a:pt x="31" y="28"/>
                  </a:lnTo>
                  <a:lnTo>
                    <a:pt x="29" y="30"/>
                  </a:lnTo>
                  <a:lnTo>
                    <a:pt x="26" y="33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7" y="36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7" name="Freeform 429"/>
            <p:cNvSpPr>
              <a:spLocks/>
            </p:cNvSpPr>
            <p:nvPr/>
          </p:nvSpPr>
          <p:spPr bwMode="auto">
            <a:xfrm>
              <a:off x="4443" y="2018"/>
              <a:ext cx="43" cy="43"/>
            </a:xfrm>
            <a:custGeom>
              <a:avLst/>
              <a:gdLst>
                <a:gd name="T0" fmla="*/ 22 w 43"/>
                <a:gd name="T1" fmla="*/ 0 h 43"/>
                <a:gd name="T2" fmla="*/ 22 w 43"/>
                <a:gd name="T3" fmla="*/ 0 h 43"/>
                <a:gd name="T4" fmla="*/ 26 w 43"/>
                <a:gd name="T5" fmla="*/ 1 h 43"/>
                <a:gd name="T6" fmla="*/ 30 w 43"/>
                <a:gd name="T7" fmla="*/ 2 h 43"/>
                <a:gd name="T8" fmla="*/ 32 w 43"/>
                <a:gd name="T9" fmla="*/ 4 h 43"/>
                <a:gd name="T10" fmla="*/ 36 w 43"/>
                <a:gd name="T11" fmla="*/ 7 h 43"/>
                <a:gd name="T12" fmla="*/ 38 w 43"/>
                <a:gd name="T13" fmla="*/ 10 h 43"/>
                <a:gd name="T14" fmla="*/ 41 w 43"/>
                <a:gd name="T15" fmla="*/ 13 h 43"/>
                <a:gd name="T16" fmla="*/ 41 w 43"/>
                <a:gd name="T17" fmla="*/ 17 h 43"/>
                <a:gd name="T18" fmla="*/ 42 w 43"/>
                <a:gd name="T19" fmla="*/ 21 h 43"/>
                <a:gd name="T20" fmla="*/ 41 w 43"/>
                <a:gd name="T21" fmla="*/ 25 h 43"/>
                <a:gd name="T22" fmla="*/ 41 w 43"/>
                <a:gd name="T23" fmla="*/ 29 h 43"/>
                <a:gd name="T24" fmla="*/ 38 w 43"/>
                <a:gd name="T25" fmla="*/ 33 h 43"/>
                <a:gd name="T26" fmla="*/ 36 w 43"/>
                <a:gd name="T27" fmla="*/ 35 h 43"/>
                <a:gd name="T28" fmla="*/ 32 w 43"/>
                <a:gd name="T29" fmla="*/ 38 h 43"/>
                <a:gd name="T30" fmla="*/ 30 w 43"/>
                <a:gd name="T31" fmla="*/ 40 h 43"/>
                <a:gd name="T32" fmla="*/ 26 w 43"/>
                <a:gd name="T33" fmla="*/ 41 h 43"/>
                <a:gd name="T34" fmla="*/ 22 w 43"/>
                <a:gd name="T35" fmla="*/ 42 h 43"/>
                <a:gd name="T36" fmla="*/ 18 w 43"/>
                <a:gd name="T37" fmla="*/ 41 h 43"/>
                <a:gd name="T38" fmla="*/ 13 w 43"/>
                <a:gd name="T39" fmla="*/ 40 h 43"/>
                <a:gd name="T40" fmla="*/ 10 w 43"/>
                <a:gd name="T41" fmla="*/ 38 h 43"/>
                <a:gd name="T42" fmla="*/ 6 w 43"/>
                <a:gd name="T43" fmla="*/ 35 h 43"/>
                <a:gd name="T44" fmla="*/ 4 w 43"/>
                <a:gd name="T45" fmla="*/ 33 h 43"/>
                <a:gd name="T46" fmla="*/ 1 w 43"/>
                <a:gd name="T47" fmla="*/ 29 h 43"/>
                <a:gd name="T48" fmla="*/ 1 w 43"/>
                <a:gd name="T49" fmla="*/ 25 h 43"/>
                <a:gd name="T50" fmla="*/ 0 w 43"/>
                <a:gd name="T51" fmla="*/ 21 h 43"/>
                <a:gd name="T52" fmla="*/ 1 w 43"/>
                <a:gd name="T53" fmla="*/ 17 h 43"/>
                <a:gd name="T54" fmla="*/ 1 w 43"/>
                <a:gd name="T55" fmla="*/ 13 h 43"/>
                <a:gd name="T56" fmla="*/ 4 w 43"/>
                <a:gd name="T57" fmla="*/ 10 h 43"/>
                <a:gd name="T58" fmla="*/ 6 w 43"/>
                <a:gd name="T59" fmla="*/ 7 h 43"/>
                <a:gd name="T60" fmla="*/ 10 w 43"/>
                <a:gd name="T61" fmla="*/ 4 h 43"/>
                <a:gd name="T62" fmla="*/ 13 w 43"/>
                <a:gd name="T63" fmla="*/ 2 h 43"/>
                <a:gd name="T64" fmla="*/ 18 w 43"/>
                <a:gd name="T65" fmla="*/ 1 h 43"/>
                <a:gd name="T66" fmla="*/ 22 w 43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3">
                  <a:moveTo>
                    <a:pt x="22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0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9"/>
                  </a:lnTo>
                  <a:lnTo>
                    <a:pt x="38" y="33"/>
                  </a:lnTo>
                  <a:lnTo>
                    <a:pt x="36" y="35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26" y="41"/>
                  </a:lnTo>
                  <a:lnTo>
                    <a:pt x="22" y="42"/>
                  </a:lnTo>
                  <a:lnTo>
                    <a:pt x="18" y="41"/>
                  </a:lnTo>
                  <a:lnTo>
                    <a:pt x="13" y="40"/>
                  </a:lnTo>
                  <a:lnTo>
                    <a:pt x="10" y="38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8" name="Freeform 430"/>
            <p:cNvSpPr>
              <a:spLocks/>
            </p:cNvSpPr>
            <p:nvPr/>
          </p:nvSpPr>
          <p:spPr bwMode="auto">
            <a:xfrm>
              <a:off x="4107" y="2027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1 w 35"/>
                <a:gd name="T3" fmla="*/ 1 h 36"/>
                <a:gd name="T4" fmla="*/ 23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1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1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3 w 35"/>
                <a:gd name="T29" fmla="*/ 33 h 36"/>
                <a:gd name="T30" fmla="*/ 21 w 35"/>
                <a:gd name="T31" fmla="*/ 34 h 36"/>
                <a:gd name="T32" fmla="*/ 17 w 35"/>
                <a:gd name="T33" fmla="*/ 35 h 36"/>
                <a:gd name="T34" fmla="*/ 15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3 w 35"/>
                <a:gd name="T43" fmla="*/ 27 h 36"/>
                <a:gd name="T44" fmla="*/ 1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1 w 35"/>
                <a:gd name="T53" fmla="*/ 11 h 36"/>
                <a:gd name="T54" fmla="*/ 3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5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1" y="1"/>
                  </a:lnTo>
                  <a:lnTo>
                    <a:pt x="23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3" y="33"/>
                  </a:lnTo>
                  <a:lnTo>
                    <a:pt x="21" y="34"/>
                  </a:lnTo>
                  <a:lnTo>
                    <a:pt x="17" y="35"/>
                  </a:lnTo>
                  <a:lnTo>
                    <a:pt x="15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39" name="Freeform 431"/>
            <p:cNvSpPr>
              <a:spLocks/>
            </p:cNvSpPr>
            <p:nvPr/>
          </p:nvSpPr>
          <p:spPr bwMode="auto">
            <a:xfrm>
              <a:off x="4100" y="2027"/>
              <a:ext cx="42" cy="43"/>
            </a:xfrm>
            <a:custGeom>
              <a:avLst/>
              <a:gdLst>
                <a:gd name="T0" fmla="*/ 21 w 42"/>
                <a:gd name="T1" fmla="*/ 0 h 43"/>
                <a:gd name="T2" fmla="*/ 21 w 42"/>
                <a:gd name="T3" fmla="*/ 0 h 43"/>
                <a:gd name="T4" fmla="*/ 26 w 42"/>
                <a:gd name="T5" fmla="*/ 1 h 43"/>
                <a:gd name="T6" fmla="*/ 28 w 42"/>
                <a:gd name="T7" fmla="*/ 2 h 43"/>
                <a:gd name="T8" fmla="*/ 33 w 42"/>
                <a:gd name="T9" fmla="*/ 3 h 43"/>
                <a:gd name="T10" fmla="*/ 35 w 42"/>
                <a:gd name="T11" fmla="*/ 6 h 43"/>
                <a:gd name="T12" fmla="*/ 37 w 42"/>
                <a:gd name="T13" fmla="*/ 9 h 43"/>
                <a:gd name="T14" fmla="*/ 40 w 42"/>
                <a:gd name="T15" fmla="*/ 13 h 43"/>
                <a:gd name="T16" fmla="*/ 41 w 42"/>
                <a:gd name="T17" fmla="*/ 17 h 43"/>
                <a:gd name="T18" fmla="*/ 41 w 42"/>
                <a:gd name="T19" fmla="*/ 22 h 43"/>
                <a:gd name="T20" fmla="*/ 41 w 42"/>
                <a:gd name="T21" fmla="*/ 26 h 43"/>
                <a:gd name="T22" fmla="*/ 40 w 42"/>
                <a:gd name="T23" fmla="*/ 29 h 43"/>
                <a:gd name="T24" fmla="*/ 37 w 42"/>
                <a:gd name="T25" fmla="*/ 33 h 43"/>
                <a:gd name="T26" fmla="*/ 35 w 42"/>
                <a:gd name="T27" fmla="*/ 36 h 43"/>
                <a:gd name="T28" fmla="*/ 33 w 42"/>
                <a:gd name="T29" fmla="*/ 38 h 43"/>
                <a:gd name="T30" fmla="*/ 28 w 42"/>
                <a:gd name="T31" fmla="*/ 40 h 43"/>
                <a:gd name="T32" fmla="*/ 26 w 42"/>
                <a:gd name="T33" fmla="*/ 41 h 43"/>
                <a:gd name="T34" fmla="*/ 21 w 42"/>
                <a:gd name="T35" fmla="*/ 42 h 43"/>
                <a:gd name="T36" fmla="*/ 18 w 42"/>
                <a:gd name="T37" fmla="*/ 41 h 43"/>
                <a:gd name="T38" fmla="*/ 13 w 42"/>
                <a:gd name="T39" fmla="*/ 40 h 43"/>
                <a:gd name="T40" fmla="*/ 9 w 42"/>
                <a:gd name="T41" fmla="*/ 38 h 43"/>
                <a:gd name="T42" fmla="*/ 6 w 42"/>
                <a:gd name="T43" fmla="*/ 36 h 43"/>
                <a:gd name="T44" fmla="*/ 4 w 42"/>
                <a:gd name="T45" fmla="*/ 33 h 43"/>
                <a:gd name="T46" fmla="*/ 1 w 42"/>
                <a:gd name="T47" fmla="*/ 29 h 43"/>
                <a:gd name="T48" fmla="*/ 1 w 42"/>
                <a:gd name="T49" fmla="*/ 26 h 43"/>
                <a:gd name="T50" fmla="*/ 0 w 42"/>
                <a:gd name="T51" fmla="*/ 22 h 43"/>
                <a:gd name="T52" fmla="*/ 1 w 42"/>
                <a:gd name="T53" fmla="*/ 17 h 43"/>
                <a:gd name="T54" fmla="*/ 1 w 42"/>
                <a:gd name="T55" fmla="*/ 13 h 43"/>
                <a:gd name="T56" fmla="*/ 4 w 42"/>
                <a:gd name="T57" fmla="*/ 9 h 43"/>
                <a:gd name="T58" fmla="*/ 6 w 42"/>
                <a:gd name="T59" fmla="*/ 6 h 43"/>
                <a:gd name="T60" fmla="*/ 9 w 42"/>
                <a:gd name="T61" fmla="*/ 3 h 43"/>
                <a:gd name="T62" fmla="*/ 13 w 42"/>
                <a:gd name="T63" fmla="*/ 2 h 43"/>
                <a:gd name="T64" fmla="*/ 18 w 42"/>
                <a:gd name="T65" fmla="*/ 1 h 43"/>
                <a:gd name="T66" fmla="*/ 21 w 42"/>
                <a:gd name="T6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lnTo>
                    <a:pt x="21" y="0"/>
                  </a:lnTo>
                  <a:lnTo>
                    <a:pt x="26" y="1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5" y="6"/>
                  </a:lnTo>
                  <a:lnTo>
                    <a:pt x="37" y="9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2"/>
                  </a:lnTo>
                  <a:lnTo>
                    <a:pt x="41" y="26"/>
                  </a:lnTo>
                  <a:lnTo>
                    <a:pt x="40" y="29"/>
                  </a:lnTo>
                  <a:lnTo>
                    <a:pt x="37" y="33"/>
                  </a:lnTo>
                  <a:lnTo>
                    <a:pt x="35" y="36"/>
                  </a:lnTo>
                  <a:lnTo>
                    <a:pt x="33" y="38"/>
                  </a:lnTo>
                  <a:lnTo>
                    <a:pt x="28" y="40"/>
                  </a:lnTo>
                  <a:lnTo>
                    <a:pt x="26" y="41"/>
                  </a:lnTo>
                  <a:lnTo>
                    <a:pt x="21" y="42"/>
                  </a:lnTo>
                  <a:lnTo>
                    <a:pt x="18" y="41"/>
                  </a:lnTo>
                  <a:lnTo>
                    <a:pt x="13" y="40"/>
                  </a:lnTo>
                  <a:lnTo>
                    <a:pt x="9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0" name="Freeform 432"/>
            <p:cNvSpPr>
              <a:spLocks/>
            </p:cNvSpPr>
            <p:nvPr/>
          </p:nvSpPr>
          <p:spPr bwMode="auto">
            <a:xfrm>
              <a:off x="3111" y="2025"/>
              <a:ext cx="37" cy="37"/>
            </a:xfrm>
            <a:custGeom>
              <a:avLst/>
              <a:gdLst>
                <a:gd name="T0" fmla="*/ 19 w 37"/>
                <a:gd name="T1" fmla="*/ 0 h 37"/>
                <a:gd name="T2" fmla="*/ 22 w 37"/>
                <a:gd name="T3" fmla="*/ 1 h 37"/>
                <a:gd name="T4" fmla="*/ 25 w 37"/>
                <a:gd name="T5" fmla="*/ 2 h 37"/>
                <a:gd name="T6" fmla="*/ 28 w 37"/>
                <a:gd name="T7" fmla="*/ 3 h 37"/>
                <a:gd name="T8" fmla="*/ 31 w 37"/>
                <a:gd name="T9" fmla="*/ 6 h 37"/>
                <a:gd name="T10" fmla="*/ 33 w 37"/>
                <a:gd name="T11" fmla="*/ 8 h 37"/>
                <a:gd name="T12" fmla="*/ 35 w 37"/>
                <a:gd name="T13" fmla="*/ 11 h 37"/>
                <a:gd name="T14" fmla="*/ 35 w 37"/>
                <a:gd name="T15" fmla="*/ 15 h 37"/>
                <a:gd name="T16" fmla="*/ 36 w 37"/>
                <a:gd name="T17" fmla="*/ 19 h 37"/>
                <a:gd name="T18" fmla="*/ 35 w 37"/>
                <a:gd name="T19" fmla="*/ 22 h 37"/>
                <a:gd name="T20" fmla="*/ 35 w 37"/>
                <a:gd name="T21" fmla="*/ 25 h 37"/>
                <a:gd name="T22" fmla="*/ 33 w 37"/>
                <a:gd name="T23" fmla="*/ 27 h 37"/>
                <a:gd name="T24" fmla="*/ 31 w 37"/>
                <a:gd name="T25" fmla="*/ 31 h 37"/>
                <a:gd name="T26" fmla="*/ 28 w 37"/>
                <a:gd name="T27" fmla="*/ 33 h 37"/>
                <a:gd name="T28" fmla="*/ 25 w 37"/>
                <a:gd name="T29" fmla="*/ 34 h 37"/>
                <a:gd name="T30" fmla="*/ 22 w 37"/>
                <a:gd name="T31" fmla="*/ 35 h 37"/>
                <a:gd name="T32" fmla="*/ 19 w 37"/>
                <a:gd name="T33" fmla="*/ 36 h 37"/>
                <a:gd name="T34" fmla="*/ 14 w 37"/>
                <a:gd name="T35" fmla="*/ 35 h 37"/>
                <a:gd name="T36" fmla="*/ 11 w 37"/>
                <a:gd name="T37" fmla="*/ 34 h 37"/>
                <a:gd name="T38" fmla="*/ 8 w 37"/>
                <a:gd name="T39" fmla="*/ 33 h 37"/>
                <a:gd name="T40" fmla="*/ 5 w 37"/>
                <a:gd name="T41" fmla="*/ 31 h 37"/>
                <a:gd name="T42" fmla="*/ 3 w 37"/>
                <a:gd name="T43" fmla="*/ 27 h 37"/>
                <a:gd name="T44" fmla="*/ 1 w 37"/>
                <a:gd name="T45" fmla="*/ 25 h 37"/>
                <a:gd name="T46" fmla="*/ 0 w 37"/>
                <a:gd name="T47" fmla="*/ 22 h 37"/>
                <a:gd name="T48" fmla="*/ 0 w 37"/>
                <a:gd name="T49" fmla="*/ 19 h 37"/>
                <a:gd name="T50" fmla="*/ 0 w 37"/>
                <a:gd name="T51" fmla="*/ 15 h 37"/>
                <a:gd name="T52" fmla="*/ 1 w 37"/>
                <a:gd name="T53" fmla="*/ 11 h 37"/>
                <a:gd name="T54" fmla="*/ 3 w 37"/>
                <a:gd name="T55" fmla="*/ 8 h 37"/>
                <a:gd name="T56" fmla="*/ 5 w 37"/>
                <a:gd name="T57" fmla="*/ 6 h 37"/>
                <a:gd name="T58" fmla="*/ 8 w 37"/>
                <a:gd name="T59" fmla="*/ 3 h 37"/>
                <a:gd name="T60" fmla="*/ 11 w 37"/>
                <a:gd name="T61" fmla="*/ 2 h 37"/>
                <a:gd name="T62" fmla="*/ 14 w 37"/>
                <a:gd name="T63" fmla="*/ 1 h 37"/>
                <a:gd name="T64" fmla="*/ 19 w 37"/>
                <a:gd name="T6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lnTo>
                    <a:pt x="22" y="1"/>
                  </a:lnTo>
                  <a:lnTo>
                    <a:pt x="25" y="2"/>
                  </a:lnTo>
                  <a:lnTo>
                    <a:pt x="28" y="3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5" y="15"/>
                  </a:lnTo>
                  <a:lnTo>
                    <a:pt x="36" y="19"/>
                  </a:lnTo>
                  <a:lnTo>
                    <a:pt x="35" y="22"/>
                  </a:lnTo>
                  <a:lnTo>
                    <a:pt x="35" y="25"/>
                  </a:lnTo>
                  <a:lnTo>
                    <a:pt x="33" y="27"/>
                  </a:lnTo>
                  <a:lnTo>
                    <a:pt x="31" y="31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9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1" name="Freeform 433"/>
            <p:cNvSpPr>
              <a:spLocks/>
            </p:cNvSpPr>
            <p:nvPr/>
          </p:nvSpPr>
          <p:spPr bwMode="auto">
            <a:xfrm>
              <a:off x="3104" y="2025"/>
              <a:ext cx="44" cy="44"/>
            </a:xfrm>
            <a:custGeom>
              <a:avLst/>
              <a:gdLst>
                <a:gd name="T0" fmla="*/ 22 w 44"/>
                <a:gd name="T1" fmla="*/ 0 h 44"/>
                <a:gd name="T2" fmla="*/ 22 w 44"/>
                <a:gd name="T3" fmla="*/ 0 h 44"/>
                <a:gd name="T4" fmla="*/ 26 w 44"/>
                <a:gd name="T5" fmla="*/ 1 h 44"/>
                <a:gd name="T6" fmla="*/ 29 w 44"/>
                <a:gd name="T7" fmla="*/ 2 h 44"/>
                <a:gd name="T8" fmla="*/ 33 w 44"/>
                <a:gd name="T9" fmla="*/ 4 h 44"/>
                <a:gd name="T10" fmla="*/ 37 w 44"/>
                <a:gd name="T11" fmla="*/ 7 h 44"/>
                <a:gd name="T12" fmla="*/ 39 w 44"/>
                <a:gd name="T13" fmla="*/ 9 h 44"/>
                <a:gd name="T14" fmla="*/ 42 w 44"/>
                <a:gd name="T15" fmla="*/ 13 h 44"/>
                <a:gd name="T16" fmla="*/ 42 w 44"/>
                <a:gd name="T17" fmla="*/ 17 h 44"/>
                <a:gd name="T18" fmla="*/ 43 w 44"/>
                <a:gd name="T19" fmla="*/ 23 h 44"/>
                <a:gd name="T20" fmla="*/ 42 w 44"/>
                <a:gd name="T21" fmla="*/ 27 h 44"/>
                <a:gd name="T22" fmla="*/ 42 w 44"/>
                <a:gd name="T23" fmla="*/ 30 h 44"/>
                <a:gd name="T24" fmla="*/ 39 w 44"/>
                <a:gd name="T25" fmla="*/ 33 h 44"/>
                <a:gd name="T26" fmla="*/ 37 w 44"/>
                <a:gd name="T27" fmla="*/ 37 h 44"/>
                <a:gd name="T28" fmla="*/ 33 w 44"/>
                <a:gd name="T29" fmla="*/ 39 h 44"/>
                <a:gd name="T30" fmla="*/ 29 w 44"/>
                <a:gd name="T31" fmla="*/ 41 h 44"/>
                <a:gd name="T32" fmla="*/ 26 w 44"/>
                <a:gd name="T33" fmla="*/ 42 h 44"/>
                <a:gd name="T34" fmla="*/ 22 w 44"/>
                <a:gd name="T35" fmla="*/ 43 h 44"/>
                <a:gd name="T36" fmla="*/ 17 w 44"/>
                <a:gd name="T37" fmla="*/ 42 h 44"/>
                <a:gd name="T38" fmla="*/ 14 w 44"/>
                <a:gd name="T39" fmla="*/ 41 h 44"/>
                <a:gd name="T40" fmla="*/ 10 w 44"/>
                <a:gd name="T41" fmla="*/ 39 h 44"/>
                <a:gd name="T42" fmla="*/ 6 w 44"/>
                <a:gd name="T43" fmla="*/ 37 h 44"/>
                <a:gd name="T44" fmla="*/ 4 w 44"/>
                <a:gd name="T45" fmla="*/ 33 h 44"/>
                <a:gd name="T46" fmla="*/ 1 w 44"/>
                <a:gd name="T47" fmla="*/ 30 h 44"/>
                <a:gd name="T48" fmla="*/ 0 w 44"/>
                <a:gd name="T49" fmla="*/ 27 h 44"/>
                <a:gd name="T50" fmla="*/ 0 w 44"/>
                <a:gd name="T51" fmla="*/ 23 h 44"/>
                <a:gd name="T52" fmla="*/ 0 w 44"/>
                <a:gd name="T53" fmla="*/ 17 h 44"/>
                <a:gd name="T54" fmla="*/ 1 w 44"/>
                <a:gd name="T55" fmla="*/ 13 h 44"/>
                <a:gd name="T56" fmla="*/ 4 w 44"/>
                <a:gd name="T57" fmla="*/ 9 h 44"/>
                <a:gd name="T58" fmla="*/ 6 w 44"/>
                <a:gd name="T59" fmla="*/ 7 h 44"/>
                <a:gd name="T60" fmla="*/ 10 w 44"/>
                <a:gd name="T61" fmla="*/ 4 h 44"/>
                <a:gd name="T62" fmla="*/ 14 w 44"/>
                <a:gd name="T63" fmla="*/ 2 h 44"/>
                <a:gd name="T64" fmla="*/ 17 w 44"/>
                <a:gd name="T65" fmla="*/ 1 h 44"/>
                <a:gd name="T66" fmla="*/ 22 w 44"/>
                <a:gd name="T6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29" y="2"/>
                  </a:lnTo>
                  <a:lnTo>
                    <a:pt x="33" y="4"/>
                  </a:lnTo>
                  <a:lnTo>
                    <a:pt x="37" y="7"/>
                  </a:lnTo>
                  <a:lnTo>
                    <a:pt x="39" y="9"/>
                  </a:lnTo>
                  <a:lnTo>
                    <a:pt x="42" y="13"/>
                  </a:lnTo>
                  <a:lnTo>
                    <a:pt x="42" y="17"/>
                  </a:lnTo>
                  <a:lnTo>
                    <a:pt x="43" y="23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39" y="33"/>
                  </a:lnTo>
                  <a:lnTo>
                    <a:pt x="37" y="37"/>
                  </a:lnTo>
                  <a:lnTo>
                    <a:pt x="33" y="39"/>
                  </a:lnTo>
                  <a:lnTo>
                    <a:pt x="29" y="41"/>
                  </a:lnTo>
                  <a:lnTo>
                    <a:pt x="26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14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4" y="33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2" name="Freeform 434"/>
            <p:cNvSpPr>
              <a:spLocks/>
            </p:cNvSpPr>
            <p:nvPr/>
          </p:nvSpPr>
          <p:spPr bwMode="auto">
            <a:xfrm>
              <a:off x="1700" y="2011"/>
              <a:ext cx="36" cy="36"/>
            </a:xfrm>
            <a:custGeom>
              <a:avLst/>
              <a:gdLst>
                <a:gd name="T0" fmla="*/ 18 w 36"/>
                <a:gd name="T1" fmla="*/ 0 h 36"/>
                <a:gd name="T2" fmla="*/ 21 w 36"/>
                <a:gd name="T3" fmla="*/ 1 h 36"/>
                <a:gd name="T4" fmla="*/ 24 w 36"/>
                <a:gd name="T5" fmla="*/ 2 h 36"/>
                <a:gd name="T6" fmla="*/ 27 w 36"/>
                <a:gd name="T7" fmla="*/ 3 h 36"/>
                <a:gd name="T8" fmla="*/ 30 w 36"/>
                <a:gd name="T9" fmla="*/ 6 h 36"/>
                <a:gd name="T10" fmla="*/ 32 w 36"/>
                <a:gd name="T11" fmla="*/ 9 h 36"/>
                <a:gd name="T12" fmla="*/ 34 w 36"/>
                <a:gd name="T13" fmla="*/ 11 h 36"/>
                <a:gd name="T14" fmla="*/ 34 w 36"/>
                <a:gd name="T15" fmla="*/ 15 h 36"/>
                <a:gd name="T16" fmla="*/ 35 w 36"/>
                <a:gd name="T17" fmla="*/ 18 h 36"/>
                <a:gd name="T18" fmla="*/ 34 w 36"/>
                <a:gd name="T19" fmla="*/ 21 h 36"/>
                <a:gd name="T20" fmla="*/ 34 w 36"/>
                <a:gd name="T21" fmla="*/ 25 h 36"/>
                <a:gd name="T22" fmla="*/ 32 w 36"/>
                <a:gd name="T23" fmla="*/ 27 h 36"/>
                <a:gd name="T24" fmla="*/ 30 w 36"/>
                <a:gd name="T25" fmla="*/ 31 h 36"/>
                <a:gd name="T26" fmla="*/ 27 w 36"/>
                <a:gd name="T27" fmla="*/ 32 h 36"/>
                <a:gd name="T28" fmla="*/ 24 w 36"/>
                <a:gd name="T29" fmla="*/ 34 h 36"/>
                <a:gd name="T30" fmla="*/ 21 w 36"/>
                <a:gd name="T31" fmla="*/ 35 h 36"/>
                <a:gd name="T32" fmla="*/ 18 w 36"/>
                <a:gd name="T33" fmla="*/ 35 h 36"/>
                <a:gd name="T34" fmla="*/ 14 w 36"/>
                <a:gd name="T35" fmla="*/ 35 h 36"/>
                <a:gd name="T36" fmla="*/ 11 w 36"/>
                <a:gd name="T37" fmla="*/ 34 h 36"/>
                <a:gd name="T38" fmla="*/ 8 w 36"/>
                <a:gd name="T39" fmla="*/ 32 h 36"/>
                <a:gd name="T40" fmla="*/ 5 w 36"/>
                <a:gd name="T41" fmla="*/ 31 h 36"/>
                <a:gd name="T42" fmla="*/ 3 w 36"/>
                <a:gd name="T43" fmla="*/ 27 h 36"/>
                <a:gd name="T44" fmla="*/ 1 w 36"/>
                <a:gd name="T45" fmla="*/ 25 h 36"/>
                <a:gd name="T46" fmla="*/ 0 w 36"/>
                <a:gd name="T47" fmla="*/ 21 h 36"/>
                <a:gd name="T48" fmla="*/ 0 w 36"/>
                <a:gd name="T49" fmla="*/ 18 h 36"/>
                <a:gd name="T50" fmla="*/ 0 w 36"/>
                <a:gd name="T51" fmla="*/ 15 h 36"/>
                <a:gd name="T52" fmla="*/ 1 w 36"/>
                <a:gd name="T53" fmla="*/ 11 h 36"/>
                <a:gd name="T54" fmla="*/ 3 w 36"/>
                <a:gd name="T55" fmla="*/ 9 h 36"/>
                <a:gd name="T56" fmla="*/ 5 w 36"/>
                <a:gd name="T57" fmla="*/ 6 h 36"/>
                <a:gd name="T58" fmla="*/ 8 w 36"/>
                <a:gd name="T59" fmla="*/ 3 h 36"/>
                <a:gd name="T60" fmla="*/ 11 w 36"/>
                <a:gd name="T61" fmla="*/ 2 h 36"/>
                <a:gd name="T62" fmla="*/ 14 w 36"/>
                <a:gd name="T63" fmla="*/ 1 h 36"/>
                <a:gd name="T64" fmla="*/ 18 w 36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4" y="15"/>
                  </a:lnTo>
                  <a:lnTo>
                    <a:pt x="35" y="18"/>
                  </a:lnTo>
                  <a:lnTo>
                    <a:pt x="34" y="21"/>
                  </a:lnTo>
                  <a:lnTo>
                    <a:pt x="34" y="25"/>
                  </a:lnTo>
                  <a:lnTo>
                    <a:pt x="32" y="27"/>
                  </a:lnTo>
                  <a:lnTo>
                    <a:pt x="30" y="31"/>
                  </a:lnTo>
                  <a:lnTo>
                    <a:pt x="27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3" name="Freeform 435"/>
            <p:cNvSpPr>
              <a:spLocks/>
            </p:cNvSpPr>
            <p:nvPr/>
          </p:nvSpPr>
          <p:spPr bwMode="auto">
            <a:xfrm>
              <a:off x="1693" y="2011"/>
              <a:ext cx="43" cy="42"/>
            </a:xfrm>
            <a:custGeom>
              <a:avLst/>
              <a:gdLst>
                <a:gd name="T0" fmla="*/ 22 w 43"/>
                <a:gd name="T1" fmla="*/ 0 h 42"/>
                <a:gd name="T2" fmla="*/ 22 w 43"/>
                <a:gd name="T3" fmla="*/ 0 h 42"/>
                <a:gd name="T4" fmla="*/ 25 w 43"/>
                <a:gd name="T5" fmla="*/ 1 h 42"/>
                <a:gd name="T6" fmla="*/ 29 w 43"/>
                <a:gd name="T7" fmla="*/ 2 h 42"/>
                <a:gd name="T8" fmla="*/ 32 w 43"/>
                <a:gd name="T9" fmla="*/ 4 h 42"/>
                <a:gd name="T10" fmla="*/ 36 w 43"/>
                <a:gd name="T11" fmla="*/ 7 h 42"/>
                <a:gd name="T12" fmla="*/ 38 w 43"/>
                <a:gd name="T13" fmla="*/ 10 h 42"/>
                <a:gd name="T14" fmla="*/ 41 w 43"/>
                <a:gd name="T15" fmla="*/ 13 h 42"/>
                <a:gd name="T16" fmla="*/ 41 w 43"/>
                <a:gd name="T17" fmla="*/ 17 h 42"/>
                <a:gd name="T18" fmla="*/ 42 w 43"/>
                <a:gd name="T19" fmla="*/ 21 h 42"/>
                <a:gd name="T20" fmla="*/ 41 w 43"/>
                <a:gd name="T21" fmla="*/ 25 h 42"/>
                <a:gd name="T22" fmla="*/ 41 w 43"/>
                <a:gd name="T23" fmla="*/ 29 h 42"/>
                <a:gd name="T24" fmla="*/ 38 w 43"/>
                <a:gd name="T25" fmla="*/ 32 h 42"/>
                <a:gd name="T26" fmla="*/ 36 w 43"/>
                <a:gd name="T27" fmla="*/ 36 h 42"/>
                <a:gd name="T28" fmla="*/ 32 w 43"/>
                <a:gd name="T29" fmla="*/ 38 h 42"/>
                <a:gd name="T30" fmla="*/ 29 w 43"/>
                <a:gd name="T31" fmla="*/ 40 h 42"/>
                <a:gd name="T32" fmla="*/ 25 w 43"/>
                <a:gd name="T33" fmla="*/ 41 h 42"/>
                <a:gd name="T34" fmla="*/ 22 w 43"/>
                <a:gd name="T35" fmla="*/ 41 h 42"/>
                <a:gd name="T36" fmla="*/ 17 w 43"/>
                <a:gd name="T37" fmla="*/ 41 h 42"/>
                <a:gd name="T38" fmla="*/ 13 w 43"/>
                <a:gd name="T39" fmla="*/ 40 h 42"/>
                <a:gd name="T40" fmla="*/ 10 w 43"/>
                <a:gd name="T41" fmla="*/ 38 h 42"/>
                <a:gd name="T42" fmla="*/ 6 w 43"/>
                <a:gd name="T43" fmla="*/ 36 h 42"/>
                <a:gd name="T44" fmla="*/ 4 w 43"/>
                <a:gd name="T45" fmla="*/ 32 h 42"/>
                <a:gd name="T46" fmla="*/ 1 w 43"/>
                <a:gd name="T47" fmla="*/ 29 h 42"/>
                <a:gd name="T48" fmla="*/ 0 w 43"/>
                <a:gd name="T49" fmla="*/ 25 h 42"/>
                <a:gd name="T50" fmla="*/ 0 w 43"/>
                <a:gd name="T51" fmla="*/ 21 h 42"/>
                <a:gd name="T52" fmla="*/ 0 w 43"/>
                <a:gd name="T53" fmla="*/ 17 h 42"/>
                <a:gd name="T54" fmla="*/ 1 w 43"/>
                <a:gd name="T55" fmla="*/ 13 h 42"/>
                <a:gd name="T56" fmla="*/ 4 w 43"/>
                <a:gd name="T57" fmla="*/ 10 h 42"/>
                <a:gd name="T58" fmla="*/ 6 w 43"/>
                <a:gd name="T59" fmla="*/ 7 h 42"/>
                <a:gd name="T60" fmla="*/ 10 w 43"/>
                <a:gd name="T61" fmla="*/ 4 h 42"/>
                <a:gd name="T62" fmla="*/ 13 w 43"/>
                <a:gd name="T63" fmla="*/ 2 h 42"/>
                <a:gd name="T64" fmla="*/ 17 w 43"/>
                <a:gd name="T65" fmla="*/ 1 h 42"/>
                <a:gd name="T66" fmla="*/ 22 w 43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2" y="0"/>
                  </a:lnTo>
                  <a:lnTo>
                    <a:pt x="25" y="1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0"/>
                  </a:lnTo>
                  <a:lnTo>
                    <a:pt x="41" y="13"/>
                  </a:lnTo>
                  <a:lnTo>
                    <a:pt x="41" y="17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9"/>
                  </a:lnTo>
                  <a:lnTo>
                    <a:pt x="38" y="32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29" y="40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17" y="41"/>
                  </a:lnTo>
                  <a:lnTo>
                    <a:pt x="13" y="40"/>
                  </a:lnTo>
                  <a:lnTo>
                    <a:pt x="10" y="38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4" name="Freeform 436"/>
            <p:cNvSpPr>
              <a:spLocks/>
            </p:cNvSpPr>
            <p:nvPr/>
          </p:nvSpPr>
          <p:spPr bwMode="auto">
            <a:xfrm>
              <a:off x="2505" y="2020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1 w 35"/>
                <a:gd name="T3" fmla="*/ 1 h 36"/>
                <a:gd name="T4" fmla="*/ 24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2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2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4 w 35"/>
                <a:gd name="T29" fmla="*/ 33 h 36"/>
                <a:gd name="T30" fmla="*/ 21 w 35"/>
                <a:gd name="T31" fmla="*/ 34 h 36"/>
                <a:gd name="T32" fmla="*/ 17 w 35"/>
                <a:gd name="T33" fmla="*/ 35 h 36"/>
                <a:gd name="T34" fmla="*/ 15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6 w 35"/>
                <a:gd name="T41" fmla="*/ 30 h 36"/>
                <a:gd name="T42" fmla="*/ 3 w 35"/>
                <a:gd name="T43" fmla="*/ 27 h 36"/>
                <a:gd name="T44" fmla="*/ 2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2 w 35"/>
                <a:gd name="T53" fmla="*/ 11 h 36"/>
                <a:gd name="T54" fmla="*/ 3 w 35"/>
                <a:gd name="T55" fmla="*/ 8 h 36"/>
                <a:gd name="T56" fmla="*/ 6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5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2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2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4" y="33"/>
                  </a:lnTo>
                  <a:lnTo>
                    <a:pt x="21" y="34"/>
                  </a:lnTo>
                  <a:lnTo>
                    <a:pt x="17" y="35"/>
                  </a:lnTo>
                  <a:lnTo>
                    <a:pt x="15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5" name="Freeform 437"/>
            <p:cNvSpPr>
              <a:spLocks/>
            </p:cNvSpPr>
            <p:nvPr/>
          </p:nvSpPr>
          <p:spPr bwMode="auto">
            <a:xfrm>
              <a:off x="2496" y="2020"/>
              <a:ext cx="44" cy="42"/>
            </a:xfrm>
            <a:custGeom>
              <a:avLst/>
              <a:gdLst>
                <a:gd name="T0" fmla="*/ 22 w 44"/>
                <a:gd name="T1" fmla="*/ 0 h 42"/>
                <a:gd name="T2" fmla="*/ 22 w 44"/>
                <a:gd name="T3" fmla="*/ 0 h 42"/>
                <a:gd name="T4" fmla="*/ 27 w 44"/>
                <a:gd name="T5" fmla="*/ 1 h 42"/>
                <a:gd name="T6" fmla="*/ 31 w 44"/>
                <a:gd name="T7" fmla="*/ 2 h 42"/>
                <a:gd name="T8" fmla="*/ 34 w 44"/>
                <a:gd name="T9" fmla="*/ 4 h 42"/>
                <a:gd name="T10" fmla="*/ 37 w 44"/>
                <a:gd name="T11" fmla="*/ 6 h 42"/>
                <a:gd name="T12" fmla="*/ 41 w 44"/>
                <a:gd name="T13" fmla="*/ 9 h 42"/>
                <a:gd name="T14" fmla="*/ 42 w 44"/>
                <a:gd name="T15" fmla="*/ 13 h 42"/>
                <a:gd name="T16" fmla="*/ 43 w 44"/>
                <a:gd name="T17" fmla="*/ 17 h 42"/>
                <a:gd name="T18" fmla="*/ 43 w 44"/>
                <a:gd name="T19" fmla="*/ 21 h 42"/>
                <a:gd name="T20" fmla="*/ 43 w 44"/>
                <a:gd name="T21" fmla="*/ 25 h 42"/>
                <a:gd name="T22" fmla="*/ 42 w 44"/>
                <a:gd name="T23" fmla="*/ 28 h 42"/>
                <a:gd name="T24" fmla="*/ 41 w 44"/>
                <a:gd name="T25" fmla="*/ 32 h 42"/>
                <a:gd name="T26" fmla="*/ 37 w 44"/>
                <a:gd name="T27" fmla="*/ 35 h 42"/>
                <a:gd name="T28" fmla="*/ 34 w 44"/>
                <a:gd name="T29" fmla="*/ 37 h 42"/>
                <a:gd name="T30" fmla="*/ 31 w 44"/>
                <a:gd name="T31" fmla="*/ 39 h 42"/>
                <a:gd name="T32" fmla="*/ 27 w 44"/>
                <a:gd name="T33" fmla="*/ 40 h 42"/>
                <a:gd name="T34" fmla="*/ 22 w 44"/>
                <a:gd name="T35" fmla="*/ 41 h 42"/>
                <a:gd name="T36" fmla="*/ 18 w 44"/>
                <a:gd name="T37" fmla="*/ 40 h 42"/>
                <a:gd name="T38" fmla="*/ 14 w 44"/>
                <a:gd name="T39" fmla="*/ 39 h 42"/>
                <a:gd name="T40" fmla="*/ 10 w 44"/>
                <a:gd name="T41" fmla="*/ 37 h 42"/>
                <a:gd name="T42" fmla="*/ 7 w 44"/>
                <a:gd name="T43" fmla="*/ 35 h 42"/>
                <a:gd name="T44" fmla="*/ 4 w 44"/>
                <a:gd name="T45" fmla="*/ 32 h 42"/>
                <a:gd name="T46" fmla="*/ 2 w 44"/>
                <a:gd name="T47" fmla="*/ 28 h 42"/>
                <a:gd name="T48" fmla="*/ 1 w 44"/>
                <a:gd name="T49" fmla="*/ 25 h 42"/>
                <a:gd name="T50" fmla="*/ 0 w 44"/>
                <a:gd name="T51" fmla="*/ 21 h 42"/>
                <a:gd name="T52" fmla="*/ 1 w 44"/>
                <a:gd name="T53" fmla="*/ 17 h 42"/>
                <a:gd name="T54" fmla="*/ 2 w 44"/>
                <a:gd name="T55" fmla="*/ 13 h 42"/>
                <a:gd name="T56" fmla="*/ 4 w 44"/>
                <a:gd name="T57" fmla="*/ 9 h 42"/>
                <a:gd name="T58" fmla="*/ 7 w 44"/>
                <a:gd name="T59" fmla="*/ 6 h 42"/>
                <a:gd name="T60" fmla="*/ 10 w 44"/>
                <a:gd name="T61" fmla="*/ 4 h 42"/>
                <a:gd name="T62" fmla="*/ 14 w 44"/>
                <a:gd name="T63" fmla="*/ 2 h 42"/>
                <a:gd name="T64" fmla="*/ 18 w 44"/>
                <a:gd name="T65" fmla="*/ 1 h 42"/>
                <a:gd name="T66" fmla="*/ 22 w 44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42">
                  <a:moveTo>
                    <a:pt x="22" y="0"/>
                  </a:moveTo>
                  <a:lnTo>
                    <a:pt x="22" y="0"/>
                  </a:lnTo>
                  <a:lnTo>
                    <a:pt x="27" y="1"/>
                  </a:lnTo>
                  <a:lnTo>
                    <a:pt x="31" y="2"/>
                  </a:lnTo>
                  <a:lnTo>
                    <a:pt x="34" y="4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2" y="13"/>
                  </a:lnTo>
                  <a:lnTo>
                    <a:pt x="43" y="17"/>
                  </a:lnTo>
                  <a:lnTo>
                    <a:pt x="43" y="21"/>
                  </a:lnTo>
                  <a:lnTo>
                    <a:pt x="43" y="25"/>
                  </a:lnTo>
                  <a:lnTo>
                    <a:pt x="42" y="28"/>
                  </a:lnTo>
                  <a:lnTo>
                    <a:pt x="41" y="32"/>
                  </a:lnTo>
                  <a:lnTo>
                    <a:pt x="37" y="35"/>
                  </a:lnTo>
                  <a:lnTo>
                    <a:pt x="34" y="37"/>
                  </a:lnTo>
                  <a:lnTo>
                    <a:pt x="31" y="39"/>
                  </a:lnTo>
                  <a:lnTo>
                    <a:pt x="27" y="40"/>
                  </a:lnTo>
                  <a:lnTo>
                    <a:pt x="22" y="41"/>
                  </a:lnTo>
                  <a:lnTo>
                    <a:pt x="18" y="40"/>
                  </a:lnTo>
                  <a:lnTo>
                    <a:pt x="14" y="39"/>
                  </a:lnTo>
                  <a:lnTo>
                    <a:pt x="10" y="37"/>
                  </a:lnTo>
                  <a:lnTo>
                    <a:pt x="7" y="35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6" name="Freeform 438"/>
            <p:cNvSpPr>
              <a:spLocks/>
            </p:cNvSpPr>
            <p:nvPr/>
          </p:nvSpPr>
          <p:spPr bwMode="auto">
            <a:xfrm>
              <a:off x="2900" y="2168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0 w 35"/>
                <a:gd name="T3" fmla="*/ 0 h 36"/>
                <a:gd name="T4" fmla="*/ 23 w 35"/>
                <a:gd name="T5" fmla="*/ 2 h 36"/>
                <a:gd name="T6" fmla="*/ 26 w 35"/>
                <a:gd name="T7" fmla="*/ 3 h 36"/>
                <a:gd name="T8" fmla="*/ 28 w 35"/>
                <a:gd name="T9" fmla="*/ 5 h 36"/>
                <a:gd name="T10" fmla="*/ 31 w 35"/>
                <a:gd name="T11" fmla="*/ 8 h 36"/>
                <a:gd name="T12" fmla="*/ 33 w 35"/>
                <a:gd name="T13" fmla="*/ 10 h 36"/>
                <a:gd name="T14" fmla="*/ 33 w 35"/>
                <a:gd name="T15" fmla="*/ 14 h 36"/>
                <a:gd name="T16" fmla="*/ 34 w 35"/>
                <a:gd name="T17" fmla="*/ 18 h 36"/>
                <a:gd name="T18" fmla="*/ 33 w 35"/>
                <a:gd name="T19" fmla="*/ 21 h 36"/>
                <a:gd name="T20" fmla="*/ 33 w 35"/>
                <a:gd name="T21" fmla="*/ 24 h 36"/>
                <a:gd name="T22" fmla="*/ 31 w 35"/>
                <a:gd name="T23" fmla="*/ 26 h 36"/>
                <a:gd name="T24" fmla="*/ 28 w 35"/>
                <a:gd name="T25" fmla="*/ 30 h 36"/>
                <a:gd name="T26" fmla="*/ 26 w 35"/>
                <a:gd name="T27" fmla="*/ 32 h 36"/>
                <a:gd name="T28" fmla="*/ 23 w 35"/>
                <a:gd name="T29" fmla="*/ 33 h 36"/>
                <a:gd name="T30" fmla="*/ 20 w 35"/>
                <a:gd name="T31" fmla="*/ 34 h 36"/>
                <a:gd name="T32" fmla="*/ 17 w 35"/>
                <a:gd name="T33" fmla="*/ 35 h 36"/>
                <a:gd name="T34" fmla="*/ 14 w 35"/>
                <a:gd name="T35" fmla="*/ 34 h 36"/>
                <a:gd name="T36" fmla="*/ 10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2 w 35"/>
                <a:gd name="T43" fmla="*/ 26 h 36"/>
                <a:gd name="T44" fmla="*/ 1 w 35"/>
                <a:gd name="T45" fmla="*/ 24 h 36"/>
                <a:gd name="T46" fmla="*/ 0 w 35"/>
                <a:gd name="T47" fmla="*/ 21 h 36"/>
                <a:gd name="T48" fmla="*/ 0 w 35"/>
                <a:gd name="T49" fmla="*/ 18 h 36"/>
                <a:gd name="T50" fmla="*/ 0 w 35"/>
                <a:gd name="T51" fmla="*/ 14 h 36"/>
                <a:gd name="T52" fmla="*/ 1 w 35"/>
                <a:gd name="T53" fmla="*/ 10 h 36"/>
                <a:gd name="T54" fmla="*/ 2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0 w 35"/>
                <a:gd name="T61" fmla="*/ 2 h 36"/>
                <a:gd name="T62" fmla="*/ 14 w 35"/>
                <a:gd name="T63" fmla="*/ 0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0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8" y="5"/>
                  </a:lnTo>
                  <a:lnTo>
                    <a:pt x="31" y="8"/>
                  </a:lnTo>
                  <a:lnTo>
                    <a:pt x="33" y="10"/>
                  </a:lnTo>
                  <a:lnTo>
                    <a:pt x="33" y="14"/>
                  </a:lnTo>
                  <a:lnTo>
                    <a:pt x="34" y="18"/>
                  </a:lnTo>
                  <a:lnTo>
                    <a:pt x="33" y="21"/>
                  </a:lnTo>
                  <a:lnTo>
                    <a:pt x="33" y="24"/>
                  </a:lnTo>
                  <a:lnTo>
                    <a:pt x="31" y="26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3" y="33"/>
                  </a:lnTo>
                  <a:lnTo>
                    <a:pt x="20" y="34"/>
                  </a:lnTo>
                  <a:lnTo>
                    <a:pt x="17" y="35"/>
                  </a:lnTo>
                  <a:lnTo>
                    <a:pt x="14" y="34"/>
                  </a:lnTo>
                  <a:lnTo>
                    <a:pt x="10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7" name="Freeform 439"/>
            <p:cNvSpPr>
              <a:spLocks/>
            </p:cNvSpPr>
            <p:nvPr/>
          </p:nvSpPr>
          <p:spPr bwMode="auto">
            <a:xfrm>
              <a:off x="2892" y="2168"/>
              <a:ext cx="43" cy="42"/>
            </a:xfrm>
            <a:custGeom>
              <a:avLst/>
              <a:gdLst>
                <a:gd name="T0" fmla="*/ 20 w 43"/>
                <a:gd name="T1" fmla="*/ 0 h 42"/>
                <a:gd name="T2" fmla="*/ 20 w 43"/>
                <a:gd name="T3" fmla="*/ 0 h 42"/>
                <a:gd name="T4" fmla="*/ 25 w 43"/>
                <a:gd name="T5" fmla="*/ 0 h 42"/>
                <a:gd name="T6" fmla="*/ 29 w 43"/>
                <a:gd name="T7" fmla="*/ 2 h 42"/>
                <a:gd name="T8" fmla="*/ 32 w 43"/>
                <a:gd name="T9" fmla="*/ 3 h 42"/>
                <a:gd name="T10" fmla="*/ 35 w 43"/>
                <a:gd name="T11" fmla="*/ 6 h 42"/>
                <a:gd name="T12" fmla="*/ 38 w 43"/>
                <a:gd name="T13" fmla="*/ 9 h 42"/>
                <a:gd name="T14" fmla="*/ 41 w 43"/>
                <a:gd name="T15" fmla="*/ 12 h 42"/>
                <a:gd name="T16" fmla="*/ 41 w 43"/>
                <a:gd name="T17" fmla="*/ 16 h 42"/>
                <a:gd name="T18" fmla="*/ 42 w 43"/>
                <a:gd name="T19" fmla="*/ 21 h 42"/>
                <a:gd name="T20" fmla="*/ 41 w 43"/>
                <a:gd name="T21" fmla="*/ 25 h 42"/>
                <a:gd name="T22" fmla="*/ 41 w 43"/>
                <a:gd name="T23" fmla="*/ 28 h 42"/>
                <a:gd name="T24" fmla="*/ 38 w 43"/>
                <a:gd name="T25" fmla="*/ 31 h 42"/>
                <a:gd name="T26" fmla="*/ 35 w 43"/>
                <a:gd name="T27" fmla="*/ 35 h 42"/>
                <a:gd name="T28" fmla="*/ 32 w 43"/>
                <a:gd name="T29" fmla="*/ 37 h 42"/>
                <a:gd name="T30" fmla="*/ 29 w 43"/>
                <a:gd name="T31" fmla="*/ 39 h 42"/>
                <a:gd name="T32" fmla="*/ 25 w 43"/>
                <a:gd name="T33" fmla="*/ 40 h 42"/>
                <a:gd name="T34" fmla="*/ 20 w 43"/>
                <a:gd name="T35" fmla="*/ 41 h 42"/>
                <a:gd name="T36" fmla="*/ 17 w 43"/>
                <a:gd name="T37" fmla="*/ 40 h 42"/>
                <a:gd name="T38" fmla="*/ 12 w 43"/>
                <a:gd name="T39" fmla="*/ 39 h 42"/>
                <a:gd name="T40" fmla="*/ 10 w 43"/>
                <a:gd name="T41" fmla="*/ 37 h 42"/>
                <a:gd name="T42" fmla="*/ 6 w 43"/>
                <a:gd name="T43" fmla="*/ 35 h 42"/>
                <a:gd name="T44" fmla="*/ 2 w 43"/>
                <a:gd name="T45" fmla="*/ 31 h 42"/>
                <a:gd name="T46" fmla="*/ 1 w 43"/>
                <a:gd name="T47" fmla="*/ 28 h 42"/>
                <a:gd name="T48" fmla="*/ 0 w 43"/>
                <a:gd name="T49" fmla="*/ 25 h 42"/>
                <a:gd name="T50" fmla="*/ 0 w 43"/>
                <a:gd name="T51" fmla="*/ 21 h 42"/>
                <a:gd name="T52" fmla="*/ 0 w 43"/>
                <a:gd name="T53" fmla="*/ 16 h 42"/>
                <a:gd name="T54" fmla="*/ 1 w 43"/>
                <a:gd name="T55" fmla="*/ 12 h 42"/>
                <a:gd name="T56" fmla="*/ 2 w 43"/>
                <a:gd name="T57" fmla="*/ 9 h 42"/>
                <a:gd name="T58" fmla="*/ 6 w 43"/>
                <a:gd name="T59" fmla="*/ 6 h 42"/>
                <a:gd name="T60" fmla="*/ 10 w 43"/>
                <a:gd name="T61" fmla="*/ 3 h 42"/>
                <a:gd name="T62" fmla="*/ 12 w 43"/>
                <a:gd name="T63" fmla="*/ 2 h 42"/>
                <a:gd name="T64" fmla="*/ 17 w 43"/>
                <a:gd name="T65" fmla="*/ 0 h 42"/>
                <a:gd name="T66" fmla="*/ 20 w 43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42">
                  <a:moveTo>
                    <a:pt x="20" y="0"/>
                  </a:moveTo>
                  <a:lnTo>
                    <a:pt x="20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6"/>
                  </a:lnTo>
                  <a:lnTo>
                    <a:pt x="38" y="9"/>
                  </a:lnTo>
                  <a:lnTo>
                    <a:pt x="41" y="12"/>
                  </a:lnTo>
                  <a:lnTo>
                    <a:pt x="41" y="16"/>
                  </a:lnTo>
                  <a:lnTo>
                    <a:pt x="42" y="21"/>
                  </a:lnTo>
                  <a:lnTo>
                    <a:pt x="41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5" y="35"/>
                  </a:lnTo>
                  <a:lnTo>
                    <a:pt x="32" y="37"/>
                  </a:lnTo>
                  <a:lnTo>
                    <a:pt x="29" y="39"/>
                  </a:lnTo>
                  <a:lnTo>
                    <a:pt x="25" y="40"/>
                  </a:lnTo>
                  <a:lnTo>
                    <a:pt x="20" y="41"/>
                  </a:lnTo>
                  <a:lnTo>
                    <a:pt x="17" y="40"/>
                  </a:lnTo>
                  <a:lnTo>
                    <a:pt x="12" y="39"/>
                  </a:lnTo>
                  <a:lnTo>
                    <a:pt x="10" y="37"/>
                  </a:lnTo>
                  <a:lnTo>
                    <a:pt x="6" y="35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8" name="Freeform 440"/>
            <p:cNvSpPr>
              <a:spLocks/>
            </p:cNvSpPr>
            <p:nvPr/>
          </p:nvSpPr>
          <p:spPr bwMode="auto">
            <a:xfrm>
              <a:off x="3007" y="2179"/>
              <a:ext cx="36" cy="38"/>
            </a:xfrm>
            <a:custGeom>
              <a:avLst/>
              <a:gdLst>
                <a:gd name="T0" fmla="*/ 18 w 36"/>
                <a:gd name="T1" fmla="*/ 0 h 38"/>
                <a:gd name="T2" fmla="*/ 21 w 36"/>
                <a:gd name="T3" fmla="*/ 1 h 38"/>
                <a:gd name="T4" fmla="*/ 24 w 36"/>
                <a:gd name="T5" fmla="*/ 2 h 38"/>
                <a:gd name="T6" fmla="*/ 28 w 36"/>
                <a:gd name="T7" fmla="*/ 4 h 38"/>
                <a:gd name="T8" fmla="*/ 30 w 36"/>
                <a:gd name="T9" fmla="*/ 6 h 38"/>
                <a:gd name="T10" fmla="*/ 32 w 36"/>
                <a:gd name="T11" fmla="*/ 9 h 38"/>
                <a:gd name="T12" fmla="*/ 34 w 36"/>
                <a:gd name="T13" fmla="*/ 11 h 38"/>
                <a:gd name="T14" fmla="*/ 35 w 36"/>
                <a:gd name="T15" fmla="*/ 15 h 38"/>
                <a:gd name="T16" fmla="*/ 35 w 36"/>
                <a:gd name="T17" fmla="*/ 19 h 38"/>
                <a:gd name="T18" fmla="*/ 35 w 36"/>
                <a:gd name="T19" fmla="*/ 23 h 38"/>
                <a:gd name="T20" fmla="*/ 34 w 36"/>
                <a:gd name="T21" fmla="*/ 26 h 38"/>
                <a:gd name="T22" fmla="*/ 32 w 36"/>
                <a:gd name="T23" fmla="*/ 29 h 38"/>
                <a:gd name="T24" fmla="*/ 30 w 36"/>
                <a:gd name="T25" fmla="*/ 31 h 38"/>
                <a:gd name="T26" fmla="*/ 28 w 36"/>
                <a:gd name="T27" fmla="*/ 33 h 38"/>
                <a:gd name="T28" fmla="*/ 24 w 36"/>
                <a:gd name="T29" fmla="*/ 35 h 38"/>
                <a:gd name="T30" fmla="*/ 21 w 36"/>
                <a:gd name="T31" fmla="*/ 36 h 38"/>
                <a:gd name="T32" fmla="*/ 18 w 36"/>
                <a:gd name="T33" fmla="*/ 37 h 38"/>
                <a:gd name="T34" fmla="*/ 14 w 36"/>
                <a:gd name="T35" fmla="*/ 36 h 38"/>
                <a:gd name="T36" fmla="*/ 11 w 36"/>
                <a:gd name="T37" fmla="*/ 35 h 38"/>
                <a:gd name="T38" fmla="*/ 8 w 36"/>
                <a:gd name="T39" fmla="*/ 33 h 38"/>
                <a:gd name="T40" fmla="*/ 5 w 36"/>
                <a:gd name="T41" fmla="*/ 31 h 38"/>
                <a:gd name="T42" fmla="*/ 3 w 36"/>
                <a:gd name="T43" fmla="*/ 29 h 38"/>
                <a:gd name="T44" fmla="*/ 1 w 36"/>
                <a:gd name="T45" fmla="*/ 26 h 38"/>
                <a:gd name="T46" fmla="*/ 1 w 36"/>
                <a:gd name="T47" fmla="*/ 23 h 38"/>
                <a:gd name="T48" fmla="*/ 0 w 36"/>
                <a:gd name="T49" fmla="*/ 19 h 38"/>
                <a:gd name="T50" fmla="*/ 1 w 36"/>
                <a:gd name="T51" fmla="*/ 15 h 38"/>
                <a:gd name="T52" fmla="*/ 1 w 36"/>
                <a:gd name="T53" fmla="*/ 11 h 38"/>
                <a:gd name="T54" fmla="*/ 3 w 36"/>
                <a:gd name="T55" fmla="*/ 9 h 38"/>
                <a:gd name="T56" fmla="*/ 5 w 36"/>
                <a:gd name="T57" fmla="*/ 6 h 38"/>
                <a:gd name="T58" fmla="*/ 8 w 36"/>
                <a:gd name="T59" fmla="*/ 4 h 38"/>
                <a:gd name="T60" fmla="*/ 11 w 36"/>
                <a:gd name="T61" fmla="*/ 2 h 38"/>
                <a:gd name="T62" fmla="*/ 14 w 36"/>
                <a:gd name="T63" fmla="*/ 1 h 38"/>
                <a:gd name="T64" fmla="*/ 18 w 36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8">
                  <a:moveTo>
                    <a:pt x="18" y="0"/>
                  </a:moveTo>
                  <a:lnTo>
                    <a:pt x="21" y="1"/>
                  </a:lnTo>
                  <a:lnTo>
                    <a:pt x="24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5" y="15"/>
                  </a:lnTo>
                  <a:lnTo>
                    <a:pt x="35" y="19"/>
                  </a:lnTo>
                  <a:lnTo>
                    <a:pt x="35" y="23"/>
                  </a:lnTo>
                  <a:lnTo>
                    <a:pt x="34" y="26"/>
                  </a:lnTo>
                  <a:lnTo>
                    <a:pt x="32" y="29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4" y="35"/>
                  </a:lnTo>
                  <a:lnTo>
                    <a:pt x="21" y="36"/>
                  </a:lnTo>
                  <a:lnTo>
                    <a:pt x="18" y="37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49" name="Freeform 441"/>
            <p:cNvSpPr>
              <a:spLocks/>
            </p:cNvSpPr>
            <p:nvPr/>
          </p:nvSpPr>
          <p:spPr bwMode="auto">
            <a:xfrm>
              <a:off x="3001" y="2179"/>
              <a:ext cx="42" cy="44"/>
            </a:xfrm>
            <a:custGeom>
              <a:avLst/>
              <a:gdLst>
                <a:gd name="T0" fmla="*/ 21 w 42"/>
                <a:gd name="T1" fmla="*/ 0 h 44"/>
                <a:gd name="T2" fmla="*/ 21 w 42"/>
                <a:gd name="T3" fmla="*/ 0 h 44"/>
                <a:gd name="T4" fmla="*/ 25 w 42"/>
                <a:gd name="T5" fmla="*/ 1 h 44"/>
                <a:gd name="T6" fmla="*/ 28 w 42"/>
                <a:gd name="T7" fmla="*/ 2 h 44"/>
                <a:gd name="T8" fmla="*/ 33 w 42"/>
                <a:gd name="T9" fmla="*/ 4 h 44"/>
                <a:gd name="T10" fmla="*/ 35 w 42"/>
                <a:gd name="T11" fmla="*/ 7 h 44"/>
                <a:gd name="T12" fmla="*/ 37 w 42"/>
                <a:gd name="T13" fmla="*/ 10 h 44"/>
                <a:gd name="T14" fmla="*/ 40 w 42"/>
                <a:gd name="T15" fmla="*/ 13 h 44"/>
                <a:gd name="T16" fmla="*/ 41 w 42"/>
                <a:gd name="T17" fmla="*/ 17 h 44"/>
                <a:gd name="T18" fmla="*/ 41 w 42"/>
                <a:gd name="T19" fmla="*/ 23 h 44"/>
                <a:gd name="T20" fmla="*/ 41 w 42"/>
                <a:gd name="T21" fmla="*/ 27 h 44"/>
                <a:gd name="T22" fmla="*/ 40 w 42"/>
                <a:gd name="T23" fmla="*/ 30 h 44"/>
                <a:gd name="T24" fmla="*/ 37 w 42"/>
                <a:gd name="T25" fmla="*/ 34 h 44"/>
                <a:gd name="T26" fmla="*/ 35 w 42"/>
                <a:gd name="T27" fmla="*/ 36 h 44"/>
                <a:gd name="T28" fmla="*/ 33 w 42"/>
                <a:gd name="T29" fmla="*/ 39 h 44"/>
                <a:gd name="T30" fmla="*/ 28 w 42"/>
                <a:gd name="T31" fmla="*/ 41 h 44"/>
                <a:gd name="T32" fmla="*/ 25 w 42"/>
                <a:gd name="T33" fmla="*/ 42 h 44"/>
                <a:gd name="T34" fmla="*/ 21 w 42"/>
                <a:gd name="T35" fmla="*/ 43 h 44"/>
                <a:gd name="T36" fmla="*/ 16 w 42"/>
                <a:gd name="T37" fmla="*/ 42 h 44"/>
                <a:gd name="T38" fmla="*/ 13 w 42"/>
                <a:gd name="T39" fmla="*/ 41 h 44"/>
                <a:gd name="T40" fmla="*/ 9 w 42"/>
                <a:gd name="T41" fmla="*/ 39 h 44"/>
                <a:gd name="T42" fmla="*/ 6 w 42"/>
                <a:gd name="T43" fmla="*/ 36 h 44"/>
                <a:gd name="T44" fmla="*/ 4 w 42"/>
                <a:gd name="T45" fmla="*/ 34 h 44"/>
                <a:gd name="T46" fmla="*/ 1 w 42"/>
                <a:gd name="T47" fmla="*/ 30 h 44"/>
                <a:gd name="T48" fmla="*/ 1 w 42"/>
                <a:gd name="T49" fmla="*/ 27 h 44"/>
                <a:gd name="T50" fmla="*/ 0 w 42"/>
                <a:gd name="T51" fmla="*/ 23 h 44"/>
                <a:gd name="T52" fmla="*/ 1 w 42"/>
                <a:gd name="T53" fmla="*/ 17 h 44"/>
                <a:gd name="T54" fmla="*/ 1 w 42"/>
                <a:gd name="T55" fmla="*/ 13 h 44"/>
                <a:gd name="T56" fmla="*/ 4 w 42"/>
                <a:gd name="T57" fmla="*/ 10 h 44"/>
                <a:gd name="T58" fmla="*/ 6 w 42"/>
                <a:gd name="T59" fmla="*/ 7 h 44"/>
                <a:gd name="T60" fmla="*/ 9 w 42"/>
                <a:gd name="T61" fmla="*/ 4 h 44"/>
                <a:gd name="T62" fmla="*/ 13 w 42"/>
                <a:gd name="T63" fmla="*/ 2 h 44"/>
                <a:gd name="T64" fmla="*/ 16 w 42"/>
                <a:gd name="T65" fmla="*/ 1 h 44"/>
                <a:gd name="T66" fmla="*/ 21 w 42"/>
                <a:gd name="T6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3" y="4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3"/>
                  </a:lnTo>
                  <a:lnTo>
                    <a:pt x="41" y="27"/>
                  </a:lnTo>
                  <a:lnTo>
                    <a:pt x="40" y="30"/>
                  </a:lnTo>
                  <a:lnTo>
                    <a:pt x="37" y="34"/>
                  </a:lnTo>
                  <a:lnTo>
                    <a:pt x="35" y="36"/>
                  </a:lnTo>
                  <a:lnTo>
                    <a:pt x="33" y="39"/>
                  </a:lnTo>
                  <a:lnTo>
                    <a:pt x="28" y="41"/>
                  </a:lnTo>
                  <a:lnTo>
                    <a:pt x="25" y="42"/>
                  </a:lnTo>
                  <a:lnTo>
                    <a:pt x="21" y="43"/>
                  </a:lnTo>
                  <a:lnTo>
                    <a:pt x="16" y="42"/>
                  </a:lnTo>
                  <a:lnTo>
                    <a:pt x="13" y="41"/>
                  </a:lnTo>
                  <a:lnTo>
                    <a:pt x="9" y="39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6" y="7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0" name="Freeform 442"/>
            <p:cNvSpPr>
              <a:spLocks/>
            </p:cNvSpPr>
            <p:nvPr/>
          </p:nvSpPr>
          <p:spPr bwMode="auto">
            <a:xfrm>
              <a:off x="4540" y="2508"/>
              <a:ext cx="35" cy="36"/>
            </a:xfrm>
            <a:custGeom>
              <a:avLst/>
              <a:gdLst>
                <a:gd name="T0" fmla="*/ 17 w 35"/>
                <a:gd name="T1" fmla="*/ 0 h 36"/>
                <a:gd name="T2" fmla="*/ 20 w 35"/>
                <a:gd name="T3" fmla="*/ 1 h 36"/>
                <a:gd name="T4" fmla="*/ 23 w 35"/>
                <a:gd name="T5" fmla="*/ 2 h 36"/>
                <a:gd name="T6" fmla="*/ 27 w 35"/>
                <a:gd name="T7" fmla="*/ 3 h 36"/>
                <a:gd name="T8" fmla="*/ 29 w 35"/>
                <a:gd name="T9" fmla="*/ 5 h 36"/>
                <a:gd name="T10" fmla="*/ 31 w 35"/>
                <a:gd name="T11" fmla="*/ 8 h 36"/>
                <a:gd name="T12" fmla="*/ 33 w 35"/>
                <a:gd name="T13" fmla="*/ 11 h 36"/>
                <a:gd name="T14" fmla="*/ 34 w 35"/>
                <a:gd name="T15" fmla="*/ 15 h 36"/>
                <a:gd name="T16" fmla="*/ 34 w 35"/>
                <a:gd name="T17" fmla="*/ 18 h 36"/>
                <a:gd name="T18" fmla="*/ 34 w 35"/>
                <a:gd name="T19" fmla="*/ 21 h 36"/>
                <a:gd name="T20" fmla="*/ 33 w 35"/>
                <a:gd name="T21" fmla="*/ 24 h 36"/>
                <a:gd name="T22" fmla="*/ 31 w 35"/>
                <a:gd name="T23" fmla="*/ 27 h 36"/>
                <a:gd name="T24" fmla="*/ 29 w 35"/>
                <a:gd name="T25" fmla="*/ 30 h 36"/>
                <a:gd name="T26" fmla="*/ 27 w 35"/>
                <a:gd name="T27" fmla="*/ 32 h 36"/>
                <a:gd name="T28" fmla="*/ 23 w 35"/>
                <a:gd name="T29" fmla="*/ 33 h 36"/>
                <a:gd name="T30" fmla="*/ 20 w 35"/>
                <a:gd name="T31" fmla="*/ 34 h 36"/>
                <a:gd name="T32" fmla="*/ 17 w 35"/>
                <a:gd name="T33" fmla="*/ 35 h 36"/>
                <a:gd name="T34" fmla="*/ 14 w 35"/>
                <a:gd name="T35" fmla="*/ 34 h 36"/>
                <a:gd name="T36" fmla="*/ 11 w 35"/>
                <a:gd name="T37" fmla="*/ 33 h 36"/>
                <a:gd name="T38" fmla="*/ 8 w 35"/>
                <a:gd name="T39" fmla="*/ 32 h 36"/>
                <a:gd name="T40" fmla="*/ 5 w 35"/>
                <a:gd name="T41" fmla="*/ 30 h 36"/>
                <a:gd name="T42" fmla="*/ 3 w 35"/>
                <a:gd name="T43" fmla="*/ 27 h 36"/>
                <a:gd name="T44" fmla="*/ 1 w 35"/>
                <a:gd name="T45" fmla="*/ 24 h 36"/>
                <a:gd name="T46" fmla="*/ 1 w 35"/>
                <a:gd name="T47" fmla="*/ 21 h 36"/>
                <a:gd name="T48" fmla="*/ 0 w 35"/>
                <a:gd name="T49" fmla="*/ 18 h 36"/>
                <a:gd name="T50" fmla="*/ 1 w 35"/>
                <a:gd name="T51" fmla="*/ 15 h 36"/>
                <a:gd name="T52" fmla="*/ 1 w 35"/>
                <a:gd name="T53" fmla="*/ 11 h 36"/>
                <a:gd name="T54" fmla="*/ 3 w 35"/>
                <a:gd name="T55" fmla="*/ 8 h 36"/>
                <a:gd name="T56" fmla="*/ 5 w 35"/>
                <a:gd name="T57" fmla="*/ 5 h 36"/>
                <a:gd name="T58" fmla="*/ 8 w 35"/>
                <a:gd name="T59" fmla="*/ 3 h 36"/>
                <a:gd name="T60" fmla="*/ 11 w 35"/>
                <a:gd name="T61" fmla="*/ 2 h 36"/>
                <a:gd name="T62" fmla="*/ 14 w 35"/>
                <a:gd name="T63" fmla="*/ 1 h 36"/>
                <a:gd name="T64" fmla="*/ 17 w 35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lnTo>
                    <a:pt x="20" y="1"/>
                  </a:lnTo>
                  <a:lnTo>
                    <a:pt x="23" y="2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4" y="15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7" y="32"/>
                  </a:lnTo>
                  <a:lnTo>
                    <a:pt x="23" y="33"/>
                  </a:lnTo>
                  <a:lnTo>
                    <a:pt x="20" y="34"/>
                  </a:lnTo>
                  <a:lnTo>
                    <a:pt x="17" y="35"/>
                  </a:lnTo>
                  <a:lnTo>
                    <a:pt x="14" y="34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1" name="Freeform 443"/>
            <p:cNvSpPr>
              <a:spLocks/>
            </p:cNvSpPr>
            <p:nvPr/>
          </p:nvSpPr>
          <p:spPr bwMode="auto">
            <a:xfrm>
              <a:off x="4533" y="2508"/>
              <a:ext cx="42" cy="42"/>
            </a:xfrm>
            <a:custGeom>
              <a:avLst/>
              <a:gdLst>
                <a:gd name="T0" fmla="*/ 21 w 42"/>
                <a:gd name="T1" fmla="*/ 0 h 42"/>
                <a:gd name="T2" fmla="*/ 21 w 42"/>
                <a:gd name="T3" fmla="*/ 0 h 42"/>
                <a:gd name="T4" fmla="*/ 25 w 42"/>
                <a:gd name="T5" fmla="*/ 1 h 42"/>
                <a:gd name="T6" fmla="*/ 28 w 42"/>
                <a:gd name="T7" fmla="*/ 2 h 42"/>
                <a:gd name="T8" fmla="*/ 33 w 42"/>
                <a:gd name="T9" fmla="*/ 3 h 42"/>
                <a:gd name="T10" fmla="*/ 35 w 42"/>
                <a:gd name="T11" fmla="*/ 6 h 42"/>
                <a:gd name="T12" fmla="*/ 37 w 42"/>
                <a:gd name="T13" fmla="*/ 9 h 42"/>
                <a:gd name="T14" fmla="*/ 40 w 42"/>
                <a:gd name="T15" fmla="*/ 13 h 42"/>
                <a:gd name="T16" fmla="*/ 41 w 42"/>
                <a:gd name="T17" fmla="*/ 17 h 42"/>
                <a:gd name="T18" fmla="*/ 41 w 42"/>
                <a:gd name="T19" fmla="*/ 21 h 42"/>
                <a:gd name="T20" fmla="*/ 41 w 42"/>
                <a:gd name="T21" fmla="*/ 25 h 42"/>
                <a:gd name="T22" fmla="*/ 40 w 42"/>
                <a:gd name="T23" fmla="*/ 28 h 42"/>
                <a:gd name="T24" fmla="*/ 37 w 42"/>
                <a:gd name="T25" fmla="*/ 32 h 42"/>
                <a:gd name="T26" fmla="*/ 35 w 42"/>
                <a:gd name="T27" fmla="*/ 35 h 42"/>
                <a:gd name="T28" fmla="*/ 33 w 42"/>
                <a:gd name="T29" fmla="*/ 37 h 42"/>
                <a:gd name="T30" fmla="*/ 28 w 42"/>
                <a:gd name="T31" fmla="*/ 39 h 42"/>
                <a:gd name="T32" fmla="*/ 25 w 42"/>
                <a:gd name="T33" fmla="*/ 40 h 42"/>
                <a:gd name="T34" fmla="*/ 21 w 42"/>
                <a:gd name="T35" fmla="*/ 41 h 42"/>
                <a:gd name="T36" fmla="*/ 16 w 42"/>
                <a:gd name="T37" fmla="*/ 40 h 42"/>
                <a:gd name="T38" fmla="*/ 13 w 42"/>
                <a:gd name="T39" fmla="*/ 39 h 42"/>
                <a:gd name="T40" fmla="*/ 9 w 42"/>
                <a:gd name="T41" fmla="*/ 37 h 42"/>
                <a:gd name="T42" fmla="*/ 6 w 42"/>
                <a:gd name="T43" fmla="*/ 35 h 42"/>
                <a:gd name="T44" fmla="*/ 4 w 42"/>
                <a:gd name="T45" fmla="*/ 32 h 42"/>
                <a:gd name="T46" fmla="*/ 1 w 42"/>
                <a:gd name="T47" fmla="*/ 28 h 42"/>
                <a:gd name="T48" fmla="*/ 1 w 42"/>
                <a:gd name="T49" fmla="*/ 25 h 42"/>
                <a:gd name="T50" fmla="*/ 0 w 42"/>
                <a:gd name="T51" fmla="*/ 21 h 42"/>
                <a:gd name="T52" fmla="*/ 1 w 42"/>
                <a:gd name="T53" fmla="*/ 17 h 42"/>
                <a:gd name="T54" fmla="*/ 1 w 42"/>
                <a:gd name="T55" fmla="*/ 13 h 42"/>
                <a:gd name="T56" fmla="*/ 4 w 42"/>
                <a:gd name="T57" fmla="*/ 9 h 42"/>
                <a:gd name="T58" fmla="*/ 6 w 42"/>
                <a:gd name="T59" fmla="*/ 6 h 42"/>
                <a:gd name="T60" fmla="*/ 9 w 42"/>
                <a:gd name="T61" fmla="*/ 3 h 42"/>
                <a:gd name="T62" fmla="*/ 13 w 42"/>
                <a:gd name="T63" fmla="*/ 2 h 42"/>
                <a:gd name="T64" fmla="*/ 16 w 42"/>
                <a:gd name="T65" fmla="*/ 1 h 42"/>
                <a:gd name="T66" fmla="*/ 21 w 42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3" y="3"/>
                  </a:lnTo>
                  <a:lnTo>
                    <a:pt x="35" y="6"/>
                  </a:lnTo>
                  <a:lnTo>
                    <a:pt x="37" y="9"/>
                  </a:lnTo>
                  <a:lnTo>
                    <a:pt x="40" y="13"/>
                  </a:lnTo>
                  <a:lnTo>
                    <a:pt x="41" y="17"/>
                  </a:lnTo>
                  <a:lnTo>
                    <a:pt x="41" y="21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37" y="32"/>
                  </a:lnTo>
                  <a:lnTo>
                    <a:pt x="35" y="35"/>
                  </a:lnTo>
                  <a:lnTo>
                    <a:pt x="33" y="37"/>
                  </a:lnTo>
                  <a:lnTo>
                    <a:pt x="28" y="39"/>
                  </a:lnTo>
                  <a:lnTo>
                    <a:pt x="25" y="40"/>
                  </a:lnTo>
                  <a:lnTo>
                    <a:pt x="21" y="41"/>
                  </a:lnTo>
                  <a:lnTo>
                    <a:pt x="16" y="40"/>
                  </a:lnTo>
                  <a:lnTo>
                    <a:pt x="13" y="39"/>
                  </a:lnTo>
                  <a:lnTo>
                    <a:pt x="9" y="37"/>
                  </a:lnTo>
                  <a:lnTo>
                    <a:pt x="6" y="35"/>
                  </a:lnTo>
                  <a:lnTo>
                    <a:pt x="4" y="32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2" name="Freeform 444"/>
            <p:cNvSpPr>
              <a:spLocks/>
            </p:cNvSpPr>
            <p:nvPr/>
          </p:nvSpPr>
          <p:spPr bwMode="auto">
            <a:xfrm>
              <a:off x="3359" y="2520"/>
              <a:ext cx="22" cy="36"/>
            </a:xfrm>
            <a:custGeom>
              <a:avLst/>
              <a:gdLst>
                <a:gd name="T0" fmla="*/ 11 w 22"/>
                <a:gd name="T1" fmla="*/ 0 h 36"/>
                <a:gd name="T2" fmla="*/ 12 w 22"/>
                <a:gd name="T3" fmla="*/ 0 h 36"/>
                <a:gd name="T4" fmla="*/ 15 w 22"/>
                <a:gd name="T5" fmla="*/ 1 h 36"/>
                <a:gd name="T6" fmla="*/ 17 w 22"/>
                <a:gd name="T7" fmla="*/ 3 h 36"/>
                <a:gd name="T8" fmla="*/ 18 w 22"/>
                <a:gd name="T9" fmla="*/ 4 h 36"/>
                <a:gd name="T10" fmla="*/ 19 w 22"/>
                <a:gd name="T11" fmla="*/ 8 h 36"/>
                <a:gd name="T12" fmla="*/ 20 w 22"/>
                <a:gd name="T13" fmla="*/ 10 h 36"/>
                <a:gd name="T14" fmla="*/ 21 w 22"/>
                <a:gd name="T15" fmla="*/ 14 h 36"/>
                <a:gd name="T16" fmla="*/ 21 w 22"/>
                <a:gd name="T17" fmla="*/ 17 h 36"/>
                <a:gd name="T18" fmla="*/ 21 w 22"/>
                <a:gd name="T19" fmla="*/ 20 h 36"/>
                <a:gd name="T20" fmla="*/ 20 w 22"/>
                <a:gd name="T21" fmla="*/ 24 h 36"/>
                <a:gd name="T22" fmla="*/ 19 w 22"/>
                <a:gd name="T23" fmla="*/ 27 h 36"/>
                <a:gd name="T24" fmla="*/ 18 w 22"/>
                <a:gd name="T25" fmla="*/ 30 h 36"/>
                <a:gd name="T26" fmla="*/ 17 w 22"/>
                <a:gd name="T27" fmla="*/ 32 h 36"/>
                <a:gd name="T28" fmla="*/ 15 w 22"/>
                <a:gd name="T29" fmla="*/ 33 h 36"/>
                <a:gd name="T30" fmla="*/ 12 w 22"/>
                <a:gd name="T31" fmla="*/ 34 h 36"/>
                <a:gd name="T32" fmla="*/ 11 w 22"/>
                <a:gd name="T33" fmla="*/ 35 h 36"/>
                <a:gd name="T34" fmla="*/ 9 w 22"/>
                <a:gd name="T35" fmla="*/ 34 h 36"/>
                <a:gd name="T36" fmla="*/ 6 w 22"/>
                <a:gd name="T37" fmla="*/ 33 h 36"/>
                <a:gd name="T38" fmla="*/ 4 w 22"/>
                <a:gd name="T39" fmla="*/ 32 h 36"/>
                <a:gd name="T40" fmla="*/ 3 w 22"/>
                <a:gd name="T41" fmla="*/ 30 h 36"/>
                <a:gd name="T42" fmla="*/ 2 w 22"/>
                <a:gd name="T43" fmla="*/ 27 h 36"/>
                <a:gd name="T44" fmla="*/ 1 w 22"/>
                <a:gd name="T45" fmla="*/ 24 h 36"/>
                <a:gd name="T46" fmla="*/ 0 w 22"/>
                <a:gd name="T47" fmla="*/ 20 h 36"/>
                <a:gd name="T48" fmla="*/ 0 w 22"/>
                <a:gd name="T49" fmla="*/ 17 h 36"/>
                <a:gd name="T50" fmla="*/ 0 w 22"/>
                <a:gd name="T51" fmla="*/ 14 h 36"/>
                <a:gd name="T52" fmla="*/ 1 w 22"/>
                <a:gd name="T53" fmla="*/ 10 h 36"/>
                <a:gd name="T54" fmla="*/ 2 w 22"/>
                <a:gd name="T55" fmla="*/ 8 h 36"/>
                <a:gd name="T56" fmla="*/ 3 w 22"/>
                <a:gd name="T57" fmla="*/ 4 h 36"/>
                <a:gd name="T58" fmla="*/ 4 w 22"/>
                <a:gd name="T59" fmla="*/ 3 h 36"/>
                <a:gd name="T60" fmla="*/ 6 w 22"/>
                <a:gd name="T61" fmla="*/ 1 h 36"/>
                <a:gd name="T62" fmla="*/ 9 w 22"/>
                <a:gd name="T63" fmla="*/ 0 h 36"/>
                <a:gd name="T64" fmla="*/ 11 w 22"/>
                <a:gd name="T6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36">
                  <a:moveTo>
                    <a:pt x="11" y="0"/>
                  </a:moveTo>
                  <a:lnTo>
                    <a:pt x="12" y="0"/>
                  </a:lnTo>
                  <a:lnTo>
                    <a:pt x="15" y="1"/>
                  </a:lnTo>
                  <a:lnTo>
                    <a:pt x="17" y="3"/>
                  </a:lnTo>
                  <a:lnTo>
                    <a:pt x="18" y="4"/>
                  </a:lnTo>
                  <a:lnTo>
                    <a:pt x="19" y="8"/>
                  </a:lnTo>
                  <a:lnTo>
                    <a:pt x="20" y="10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1" y="20"/>
                  </a:lnTo>
                  <a:lnTo>
                    <a:pt x="20" y="24"/>
                  </a:lnTo>
                  <a:lnTo>
                    <a:pt x="19" y="27"/>
                  </a:lnTo>
                  <a:lnTo>
                    <a:pt x="18" y="30"/>
                  </a:lnTo>
                  <a:lnTo>
                    <a:pt x="17" y="32"/>
                  </a:lnTo>
                  <a:lnTo>
                    <a:pt x="15" y="33"/>
                  </a:lnTo>
                  <a:lnTo>
                    <a:pt x="12" y="34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8"/>
                  </a:lnTo>
                  <a:lnTo>
                    <a:pt x="3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3" name="Freeform 445"/>
            <p:cNvSpPr>
              <a:spLocks/>
            </p:cNvSpPr>
            <p:nvPr/>
          </p:nvSpPr>
          <p:spPr bwMode="auto">
            <a:xfrm>
              <a:off x="3352" y="2520"/>
              <a:ext cx="29" cy="42"/>
            </a:xfrm>
            <a:custGeom>
              <a:avLst/>
              <a:gdLst>
                <a:gd name="T0" fmla="*/ 14 w 29"/>
                <a:gd name="T1" fmla="*/ 0 h 42"/>
                <a:gd name="T2" fmla="*/ 14 w 29"/>
                <a:gd name="T3" fmla="*/ 0 h 42"/>
                <a:gd name="T4" fmla="*/ 16 w 29"/>
                <a:gd name="T5" fmla="*/ 0 h 42"/>
                <a:gd name="T6" fmla="*/ 20 w 29"/>
                <a:gd name="T7" fmla="*/ 1 h 42"/>
                <a:gd name="T8" fmla="*/ 22 w 29"/>
                <a:gd name="T9" fmla="*/ 3 h 42"/>
                <a:gd name="T10" fmla="*/ 25 w 29"/>
                <a:gd name="T11" fmla="*/ 5 h 42"/>
                <a:gd name="T12" fmla="*/ 26 w 29"/>
                <a:gd name="T13" fmla="*/ 9 h 42"/>
                <a:gd name="T14" fmla="*/ 27 w 29"/>
                <a:gd name="T15" fmla="*/ 12 h 42"/>
                <a:gd name="T16" fmla="*/ 28 w 29"/>
                <a:gd name="T17" fmla="*/ 16 h 42"/>
                <a:gd name="T18" fmla="*/ 28 w 29"/>
                <a:gd name="T19" fmla="*/ 20 h 42"/>
                <a:gd name="T20" fmla="*/ 28 w 29"/>
                <a:gd name="T21" fmla="*/ 24 h 42"/>
                <a:gd name="T22" fmla="*/ 27 w 29"/>
                <a:gd name="T23" fmla="*/ 28 h 42"/>
                <a:gd name="T24" fmla="*/ 26 w 29"/>
                <a:gd name="T25" fmla="*/ 32 h 42"/>
                <a:gd name="T26" fmla="*/ 25 w 29"/>
                <a:gd name="T27" fmla="*/ 35 h 42"/>
                <a:gd name="T28" fmla="*/ 22 w 29"/>
                <a:gd name="T29" fmla="*/ 38 h 42"/>
                <a:gd name="T30" fmla="*/ 20 w 29"/>
                <a:gd name="T31" fmla="*/ 39 h 42"/>
                <a:gd name="T32" fmla="*/ 16 w 29"/>
                <a:gd name="T33" fmla="*/ 40 h 42"/>
                <a:gd name="T34" fmla="*/ 14 w 29"/>
                <a:gd name="T35" fmla="*/ 41 h 42"/>
                <a:gd name="T36" fmla="*/ 12 w 29"/>
                <a:gd name="T37" fmla="*/ 40 h 42"/>
                <a:gd name="T38" fmla="*/ 8 w 29"/>
                <a:gd name="T39" fmla="*/ 39 h 42"/>
                <a:gd name="T40" fmla="*/ 6 w 29"/>
                <a:gd name="T41" fmla="*/ 38 h 42"/>
                <a:gd name="T42" fmla="*/ 4 w 29"/>
                <a:gd name="T43" fmla="*/ 35 h 42"/>
                <a:gd name="T44" fmla="*/ 2 w 29"/>
                <a:gd name="T45" fmla="*/ 32 h 42"/>
                <a:gd name="T46" fmla="*/ 1 w 29"/>
                <a:gd name="T47" fmla="*/ 28 h 42"/>
                <a:gd name="T48" fmla="*/ 0 w 29"/>
                <a:gd name="T49" fmla="*/ 24 h 42"/>
                <a:gd name="T50" fmla="*/ 0 w 29"/>
                <a:gd name="T51" fmla="*/ 20 h 42"/>
                <a:gd name="T52" fmla="*/ 0 w 29"/>
                <a:gd name="T53" fmla="*/ 16 h 42"/>
                <a:gd name="T54" fmla="*/ 1 w 29"/>
                <a:gd name="T55" fmla="*/ 12 h 42"/>
                <a:gd name="T56" fmla="*/ 2 w 29"/>
                <a:gd name="T57" fmla="*/ 9 h 42"/>
                <a:gd name="T58" fmla="*/ 4 w 29"/>
                <a:gd name="T59" fmla="*/ 5 h 42"/>
                <a:gd name="T60" fmla="*/ 6 w 29"/>
                <a:gd name="T61" fmla="*/ 3 h 42"/>
                <a:gd name="T62" fmla="*/ 8 w 29"/>
                <a:gd name="T63" fmla="*/ 1 h 42"/>
                <a:gd name="T64" fmla="*/ 12 w 29"/>
                <a:gd name="T65" fmla="*/ 0 h 42"/>
                <a:gd name="T66" fmla="*/ 14 w 29"/>
                <a:gd name="T6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" h="42">
                  <a:moveTo>
                    <a:pt x="14" y="0"/>
                  </a:moveTo>
                  <a:lnTo>
                    <a:pt x="14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7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6" y="32"/>
                  </a:lnTo>
                  <a:lnTo>
                    <a:pt x="25" y="35"/>
                  </a:lnTo>
                  <a:lnTo>
                    <a:pt x="22" y="38"/>
                  </a:lnTo>
                  <a:lnTo>
                    <a:pt x="20" y="39"/>
                  </a:lnTo>
                  <a:lnTo>
                    <a:pt x="16" y="40"/>
                  </a:lnTo>
                  <a:lnTo>
                    <a:pt x="14" y="41"/>
                  </a:lnTo>
                  <a:lnTo>
                    <a:pt x="12" y="40"/>
                  </a:lnTo>
                  <a:lnTo>
                    <a:pt x="8" y="39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4" name="Freeform 446"/>
            <p:cNvSpPr>
              <a:spLocks/>
            </p:cNvSpPr>
            <p:nvPr/>
          </p:nvSpPr>
          <p:spPr bwMode="auto">
            <a:xfrm>
              <a:off x="3707" y="2325"/>
              <a:ext cx="34" cy="53"/>
            </a:xfrm>
            <a:custGeom>
              <a:avLst/>
              <a:gdLst>
                <a:gd name="T0" fmla="*/ 17 w 34"/>
                <a:gd name="T1" fmla="*/ 0 h 53"/>
                <a:gd name="T2" fmla="*/ 21 w 34"/>
                <a:gd name="T3" fmla="*/ 0 h 53"/>
                <a:gd name="T4" fmla="*/ 24 w 34"/>
                <a:gd name="T5" fmla="*/ 2 h 53"/>
                <a:gd name="T6" fmla="*/ 26 w 34"/>
                <a:gd name="T7" fmla="*/ 4 h 53"/>
                <a:gd name="T8" fmla="*/ 29 w 34"/>
                <a:gd name="T9" fmla="*/ 7 h 53"/>
                <a:gd name="T10" fmla="*/ 31 w 34"/>
                <a:gd name="T11" fmla="*/ 11 h 53"/>
                <a:gd name="T12" fmla="*/ 32 w 34"/>
                <a:gd name="T13" fmla="*/ 16 h 53"/>
                <a:gd name="T14" fmla="*/ 33 w 34"/>
                <a:gd name="T15" fmla="*/ 21 h 53"/>
                <a:gd name="T16" fmla="*/ 33 w 34"/>
                <a:gd name="T17" fmla="*/ 26 h 53"/>
                <a:gd name="T18" fmla="*/ 33 w 34"/>
                <a:gd name="T19" fmla="*/ 31 h 53"/>
                <a:gd name="T20" fmla="*/ 32 w 34"/>
                <a:gd name="T21" fmla="*/ 36 h 53"/>
                <a:gd name="T22" fmla="*/ 31 w 34"/>
                <a:gd name="T23" fmla="*/ 40 h 53"/>
                <a:gd name="T24" fmla="*/ 29 w 34"/>
                <a:gd name="T25" fmla="*/ 45 h 53"/>
                <a:gd name="T26" fmla="*/ 26 w 34"/>
                <a:gd name="T27" fmla="*/ 47 h 53"/>
                <a:gd name="T28" fmla="*/ 24 w 34"/>
                <a:gd name="T29" fmla="*/ 49 h 53"/>
                <a:gd name="T30" fmla="*/ 21 w 34"/>
                <a:gd name="T31" fmla="*/ 51 h 53"/>
                <a:gd name="T32" fmla="*/ 17 w 34"/>
                <a:gd name="T33" fmla="*/ 52 h 53"/>
                <a:gd name="T34" fmla="*/ 14 w 34"/>
                <a:gd name="T35" fmla="*/ 51 h 53"/>
                <a:gd name="T36" fmla="*/ 11 w 34"/>
                <a:gd name="T37" fmla="*/ 49 h 53"/>
                <a:gd name="T38" fmla="*/ 7 w 34"/>
                <a:gd name="T39" fmla="*/ 47 h 53"/>
                <a:gd name="T40" fmla="*/ 5 w 34"/>
                <a:gd name="T41" fmla="*/ 45 h 53"/>
                <a:gd name="T42" fmla="*/ 3 w 34"/>
                <a:gd name="T43" fmla="*/ 40 h 53"/>
                <a:gd name="T44" fmla="*/ 1 w 34"/>
                <a:gd name="T45" fmla="*/ 36 h 53"/>
                <a:gd name="T46" fmla="*/ 1 w 34"/>
                <a:gd name="T47" fmla="*/ 31 h 53"/>
                <a:gd name="T48" fmla="*/ 0 w 34"/>
                <a:gd name="T49" fmla="*/ 26 h 53"/>
                <a:gd name="T50" fmla="*/ 1 w 34"/>
                <a:gd name="T51" fmla="*/ 21 h 53"/>
                <a:gd name="T52" fmla="*/ 1 w 34"/>
                <a:gd name="T53" fmla="*/ 16 h 53"/>
                <a:gd name="T54" fmla="*/ 3 w 34"/>
                <a:gd name="T55" fmla="*/ 11 h 53"/>
                <a:gd name="T56" fmla="*/ 5 w 34"/>
                <a:gd name="T57" fmla="*/ 7 h 53"/>
                <a:gd name="T58" fmla="*/ 7 w 34"/>
                <a:gd name="T59" fmla="*/ 4 h 53"/>
                <a:gd name="T60" fmla="*/ 11 w 34"/>
                <a:gd name="T61" fmla="*/ 2 h 53"/>
                <a:gd name="T62" fmla="*/ 14 w 34"/>
                <a:gd name="T63" fmla="*/ 0 h 53"/>
                <a:gd name="T64" fmla="*/ 17 w 34"/>
                <a:gd name="T6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53">
                  <a:moveTo>
                    <a:pt x="17" y="0"/>
                  </a:moveTo>
                  <a:lnTo>
                    <a:pt x="21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1" y="11"/>
                  </a:lnTo>
                  <a:lnTo>
                    <a:pt x="32" y="16"/>
                  </a:lnTo>
                  <a:lnTo>
                    <a:pt x="33" y="21"/>
                  </a:lnTo>
                  <a:lnTo>
                    <a:pt x="33" y="26"/>
                  </a:lnTo>
                  <a:lnTo>
                    <a:pt x="33" y="31"/>
                  </a:lnTo>
                  <a:lnTo>
                    <a:pt x="32" y="36"/>
                  </a:lnTo>
                  <a:lnTo>
                    <a:pt x="31" y="40"/>
                  </a:lnTo>
                  <a:lnTo>
                    <a:pt x="29" y="45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1" y="51"/>
                  </a:lnTo>
                  <a:lnTo>
                    <a:pt x="17" y="52"/>
                  </a:lnTo>
                  <a:lnTo>
                    <a:pt x="14" y="51"/>
                  </a:lnTo>
                  <a:lnTo>
                    <a:pt x="11" y="49"/>
                  </a:lnTo>
                  <a:lnTo>
                    <a:pt x="7" y="47"/>
                  </a:lnTo>
                  <a:lnTo>
                    <a:pt x="5" y="45"/>
                  </a:lnTo>
                  <a:lnTo>
                    <a:pt x="3" y="40"/>
                  </a:lnTo>
                  <a:lnTo>
                    <a:pt x="1" y="36"/>
                  </a:lnTo>
                  <a:lnTo>
                    <a:pt x="1" y="31"/>
                  </a:lnTo>
                  <a:lnTo>
                    <a:pt x="0" y="26"/>
                  </a:lnTo>
                  <a:lnTo>
                    <a:pt x="1" y="21"/>
                  </a:lnTo>
                  <a:lnTo>
                    <a:pt x="1" y="16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5" name="Freeform 447"/>
            <p:cNvSpPr>
              <a:spLocks/>
            </p:cNvSpPr>
            <p:nvPr/>
          </p:nvSpPr>
          <p:spPr bwMode="auto">
            <a:xfrm>
              <a:off x="3700" y="2325"/>
              <a:ext cx="41" cy="59"/>
            </a:xfrm>
            <a:custGeom>
              <a:avLst/>
              <a:gdLst>
                <a:gd name="T0" fmla="*/ 21 w 41"/>
                <a:gd name="T1" fmla="*/ 0 h 59"/>
                <a:gd name="T2" fmla="*/ 21 w 41"/>
                <a:gd name="T3" fmla="*/ 0 h 59"/>
                <a:gd name="T4" fmla="*/ 25 w 41"/>
                <a:gd name="T5" fmla="*/ 0 h 59"/>
                <a:gd name="T6" fmla="*/ 29 w 41"/>
                <a:gd name="T7" fmla="*/ 2 h 59"/>
                <a:gd name="T8" fmla="*/ 32 w 41"/>
                <a:gd name="T9" fmla="*/ 4 h 59"/>
                <a:gd name="T10" fmla="*/ 35 w 41"/>
                <a:gd name="T11" fmla="*/ 8 h 59"/>
                <a:gd name="T12" fmla="*/ 38 w 41"/>
                <a:gd name="T13" fmla="*/ 12 h 59"/>
                <a:gd name="T14" fmla="*/ 39 w 41"/>
                <a:gd name="T15" fmla="*/ 17 h 59"/>
                <a:gd name="T16" fmla="*/ 40 w 41"/>
                <a:gd name="T17" fmla="*/ 23 h 59"/>
                <a:gd name="T18" fmla="*/ 40 w 41"/>
                <a:gd name="T19" fmla="*/ 30 h 59"/>
                <a:gd name="T20" fmla="*/ 40 w 41"/>
                <a:gd name="T21" fmla="*/ 35 h 59"/>
                <a:gd name="T22" fmla="*/ 39 w 41"/>
                <a:gd name="T23" fmla="*/ 40 h 59"/>
                <a:gd name="T24" fmla="*/ 38 w 41"/>
                <a:gd name="T25" fmla="*/ 45 h 59"/>
                <a:gd name="T26" fmla="*/ 35 w 41"/>
                <a:gd name="T27" fmla="*/ 50 h 59"/>
                <a:gd name="T28" fmla="*/ 32 w 41"/>
                <a:gd name="T29" fmla="*/ 53 h 59"/>
                <a:gd name="T30" fmla="*/ 29 w 41"/>
                <a:gd name="T31" fmla="*/ 55 h 59"/>
                <a:gd name="T32" fmla="*/ 25 w 41"/>
                <a:gd name="T33" fmla="*/ 57 h 59"/>
                <a:gd name="T34" fmla="*/ 21 w 41"/>
                <a:gd name="T35" fmla="*/ 58 h 59"/>
                <a:gd name="T36" fmla="*/ 17 w 41"/>
                <a:gd name="T37" fmla="*/ 57 h 59"/>
                <a:gd name="T38" fmla="*/ 13 w 41"/>
                <a:gd name="T39" fmla="*/ 55 h 59"/>
                <a:gd name="T40" fmla="*/ 8 w 41"/>
                <a:gd name="T41" fmla="*/ 53 h 59"/>
                <a:gd name="T42" fmla="*/ 6 w 41"/>
                <a:gd name="T43" fmla="*/ 50 h 59"/>
                <a:gd name="T44" fmla="*/ 4 w 41"/>
                <a:gd name="T45" fmla="*/ 45 h 59"/>
                <a:gd name="T46" fmla="*/ 1 w 41"/>
                <a:gd name="T47" fmla="*/ 40 h 59"/>
                <a:gd name="T48" fmla="*/ 1 w 41"/>
                <a:gd name="T49" fmla="*/ 35 h 59"/>
                <a:gd name="T50" fmla="*/ 0 w 41"/>
                <a:gd name="T51" fmla="*/ 30 h 59"/>
                <a:gd name="T52" fmla="*/ 1 w 41"/>
                <a:gd name="T53" fmla="*/ 23 h 59"/>
                <a:gd name="T54" fmla="*/ 1 w 41"/>
                <a:gd name="T55" fmla="*/ 17 h 59"/>
                <a:gd name="T56" fmla="*/ 4 w 41"/>
                <a:gd name="T57" fmla="*/ 12 h 59"/>
                <a:gd name="T58" fmla="*/ 6 w 41"/>
                <a:gd name="T59" fmla="*/ 8 h 59"/>
                <a:gd name="T60" fmla="*/ 8 w 41"/>
                <a:gd name="T61" fmla="*/ 4 h 59"/>
                <a:gd name="T62" fmla="*/ 13 w 41"/>
                <a:gd name="T63" fmla="*/ 2 h 59"/>
                <a:gd name="T64" fmla="*/ 17 w 41"/>
                <a:gd name="T65" fmla="*/ 0 h 59"/>
                <a:gd name="T66" fmla="*/ 21 w 41"/>
                <a:gd name="T6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59">
                  <a:moveTo>
                    <a:pt x="21" y="0"/>
                  </a:moveTo>
                  <a:lnTo>
                    <a:pt x="21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2" y="4"/>
                  </a:lnTo>
                  <a:lnTo>
                    <a:pt x="35" y="8"/>
                  </a:lnTo>
                  <a:lnTo>
                    <a:pt x="38" y="12"/>
                  </a:lnTo>
                  <a:lnTo>
                    <a:pt x="39" y="17"/>
                  </a:lnTo>
                  <a:lnTo>
                    <a:pt x="40" y="23"/>
                  </a:lnTo>
                  <a:lnTo>
                    <a:pt x="40" y="30"/>
                  </a:lnTo>
                  <a:lnTo>
                    <a:pt x="40" y="35"/>
                  </a:lnTo>
                  <a:lnTo>
                    <a:pt x="39" y="40"/>
                  </a:lnTo>
                  <a:lnTo>
                    <a:pt x="38" y="45"/>
                  </a:lnTo>
                  <a:lnTo>
                    <a:pt x="35" y="50"/>
                  </a:lnTo>
                  <a:lnTo>
                    <a:pt x="32" y="53"/>
                  </a:lnTo>
                  <a:lnTo>
                    <a:pt x="29" y="55"/>
                  </a:lnTo>
                  <a:lnTo>
                    <a:pt x="25" y="57"/>
                  </a:lnTo>
                  <a:lnTo>
                    <a:pt x="21" y="58"/>
                  </a:lnTo>
                  <a:lnTo>
                    <a:pt x="17" y="57"/>
                  </a:lnTo>
                  <a:lnTo>
                    <a:pt x="13" y="55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4" y="45"/>
                  </a:lnTo>
                  <a:lnTo>
                    <a:pt x="1" y="40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4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6" name="Freeform 448"/>
            <p:cNvSpPr>
              <a:spLocks/>
            </p:cNvSpPr>
            <p:nvPr/>
          </p:nvSpPr>
          <p:spPr bwMode="auto">
            <a:xfrm>
              <a:off x="2053" y="2344"/>
              <a:ext cx="28" cy="44"/>
            </a:xfrm>
            <a:custGeom>
              <a:avLst/>
              <a:gdLst>
                <a:gd name="T0" fmla="*/ 14 w 28"/>
                <a:gd name="T1" fmla="*/ 0 h 44"/>
                <a:gd name="T2" fmla="*/ 16 w 28"/>
                <a:gd name="T3" fmla="*/ 0 h 44"/>
                <a:gd name="T4" fmla="*/ 19 w 28"/>
                <a:gd name="T5" fmla="*/ 1 h 44"/>
                <a:gd name="T6" fmla="*/ 20 w 28"/>
                <a:gd name="T7" fmla="*/ 4 h 44"/>
                <a:gd name="T8" fmla="*/ 23 w 28"/>
                <a:gd name="T9" fmla="*/ 6 h 44"/>
                <a:gd name="T10" fmla="*/ 24 w 28"/>
                <a:gd name="T11" fmla="*/ 9 h 44"/>
                <a:gd name="T12" fmla="*/ 26 w 28"/>
                <a:gd name="T13" fmla="*/ 13 h 44"/>
                <a:gd name="T14" fmla="*/ 26 w 28"/>
                <a:gd name="T15" fmla="*/ 17 h 44"/>
                <a:gd name="T16" fmla="*/ 27 w 28"/>
                <a:gd name="T17" fmla="*/ 22 h 44"/>
                <a:gd name="T18" fmla="*/ 26 w 28"/>
                <a:gd name="T19" fmla="*/ 26 h 44"/>
                <a:gd name="T20" fmla="*/ 26 w 28"/>
                <a:gd name="T21" fmla="*/ 30 h 44"/>
                <a:gd name="T22" fmla="*/ 24 w 28"/>
                <a:gd name="T23" fmla="*/ 33 h 44"/>
                <a:gd name="T24" fmla="*/ 23 w 28"/>
                <a:gd name="T25" fmla="*/ 37 h 44"/>
                <a:gd name="T26" fmla="*/ 20 w 28"/>
                <a:gd name="T27" fmla="*/ 39 h 44"/>
                <a:gd name="T28" fmla="*/ 19 w 28"/>
                <a:gd name="T29" fmla="*/ 41 h 44"/>
                <a:gd name="T30" fmla="*/ 16 w 28"/>
                <a:gd name="T31" fmla="*/ 42 h 44"/>
                <a:gd name="T32" fmla="*/ 14 w 28"/>
                <a:gd name="T33" fmla="*/ 43 h 44"/>
                <a:gd name="T34" fmla="*/ 11 w 28"/>
                <a:gd name="T35" fmla="*/ 42 h 44"/>
                <a:gd name="T36" fmla="*/ 8 w 28"/>
                <a:gd name="T37" fmla="*/ 41 h 44"/>
                <a:gd name="T38" fmla="*/ 7 w 28"/>
                <a:gd name="T39" fmla="*/ 39 h 44"/>
                <a:gd name="T40" fmla="*/ 5 w 28"/>
                <a:gd name="T41" fmla="*/ 37 h 44"/>
                <a:gd name="T42" fmla="*/ 3 w 28"/>
                <a:gd name="T43" fmla="*/ 33 h 44"/>
                <a:gd name="T44" fmla="*/ 1 w 28"/>
                <a:gd name="T45" fmla="*/ 30 h 44"/>
                <a:gd name="T46" fmla="*/ 1 w 28"/>
                <a:gd name="T47" fmla="*/ 26 h 44"/>
                <a:gd name="T48" fmla="*/ 0 w 28"/>
                <a:gd name="T49" fmla="*/ 22 h 44"/>
                <a:gd name="T50" fmla="*/ 1 w 28"/>
                <a:gd name="T51" fmla="*/ 17 h 44"/>
                <a:gd name="T52" fmla="*/ 1 w 28"/>
                <a:gd name="T53" fmla="*/ 13 h 44"/>
                <a:gd name="T54" fmla="*/ 3 w 28"/>
                <a:gd name="T55" fmla="*/ 9 h 44"/>
                <a:gd name="T56" fmla="*/ 5 w 28"/>
                <a:gd name="T57" fmla="*/ 6 h 44"/>
                <a:gd name="T58" fmla="*/ 7 w 28"/>
                <a:gd name="T59" fmla="*/ 4 h 44"/>
                <a:gd name="T60" fmla="*/ 8 w 28"/>
                <a:gd name="T61" fmla="*/ 1 h 44"/>
                <a:gd name="T62" fmla="*/ 11 w 28"/>
                <a:gd name="T63" fmla="*/ 0 h 44"/>
                <a:gd name="T64" fmla="*/ 14 w 28"/>
                <a:gd name="T6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4">
                  <a:moveTo>
                    <a:pt x="14" y="0"/>
                  </a:moveTo>
                  <a:lnTo>
                    <a:pt x="16" y="0"/>
                  </a:lnTo>
                  <a:lnTo>
                    <a:pt x="19" y="1"/>
                  </a:lnTo>
                  <a:lnTo>
                    <a:pt x="20" y="4"/>
                  </a:lnTo>
                  <a:lnTo>
                    <a:pt x="23" y="6"/>
                  </a:lnTo>
                  <a:lnTo>
                    <a:pt x="24" y="9"/>
                  </a:lnTo>
                  <a:lnTo>
                    <a:pt x="26" y="13"/>
                  </a:lnTo>
                  <a:lnTo>
                    <a:pt x="26" y="17"/>
                  </a:lnTo>
                  <a:lnTo>
                    <a:pt x="27" y="22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4" y="33"/>
                  </a:lnTo>
                  <a:lnTo>
                    <a:pt x="23" y="37"/>
                  </a:lnTo>
                  <a:lnTo>
                    <a:pt x="20" y="39"/>
                  </a:lnTo>
                  <a:lnTo>
                    <a:pt x="19" y="41"/>
                  </a:lnTo>
                  <a:lnTo>
                    <a:pt x="16" y="42"/>
                  </a:lnTo>
                  <a:lnTo>
                    <a:pt x="14" y="43"/>
                  </a:lnTo>
                  <a:lnTo>
                    <a:pt x="11" y="42"/>
                  </a:lnTo>
                  <a:lnTo>
                    <a:pt x="8" y="41"/>
                  </a:lnTo>
                  <a:lnTo>
                    <a:pt x="7" y="39"/>
                  </a:lnTo>
                  <a:lnTo>
                    <a:pt x="5" y="37"/>
                  </a:lnTo>
                  <a:lnTo>
                    <a:pt x="3" y="33"/>
                  </a:lnTo>
                  <a:lnTo>
                    <a:pt x="1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5" y="6"/>
                  </a:lnTo>
                  <a:lnTo>
                    <a:pt x="7" y="4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4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7" name="Freeform 449"/>
            <p:cNvSpPr>
              <a:spLocks/>
            </p:cNvSpPr>
            <p:nvPr/>
          </p:nvSpPr>
          <p:spPr bwMode="auto">
            <a:xfrm>
              <a:off x="2046" y="2344"/>
              <a:ext cx="35" cy="50"/>
            </a:xfrm>
            <a:custGeom>
              <a:avLst/>
              <a:gdLst>
                <a:gd name="T0" fmla="*/ 18 w 35"/>
                <a:gd name="T1" fmla="*/ 0 h 50"/>
                <a:gd name="T2" fmla="*/ 18 w 35"/>
                <a:gd name="T3" fmla="*/ 0 h 50"/>
                <a:gd name="T4" fmla="*/ 20 w 35"/>
                <a:gd name="T5" fmla="*/ 0 h 50"/>
                <a:gd name="T6" fmla="*/ 23 w 35"/>
                <a:gd name="T7" fmla="*/ 1 h 50"/>
                <a:gd name="T8" fmla="*/ 26 w 35"/>
                <a:gd name="T9" fmla="*/ 4 h 50"/>
                <a:gd name="T10" fmla="*/ 29 w 35"/>
                <a:gd name="T11" fmla="*/ 7 h 50"/>
                <a:gd name="T12" fmla="*/ 30 w 35"/>
                <a:gd name="T13" fmla="*/ 10 h 50"/>
                <a:gd name="T14" fmla="*/ 33 w 35"/>
                <a:gd name="T15" fmla="*/ 14 h 50"/>
                <a:gd name="T16" fmla="*/ 33 w 35"/>
                <a:gd name="T17" fmla="*/ 19 h 50"/>
                <a:gd name="T18" fmla="*/ 34 w 35"/>
                <a:gd name="T19" fmla="*/ 25 h 50"/>
                <a:gd name="T20" fmla="*/ 33 w 35"/>
                <a:gd name="T21" fmla="*/ 30 h 50"/>
                <a:gd name="T22" fmla="*/ 33 w 35"/>
                <a:gd name="T23" fmla="*/ 34 h 50"/>
                <a:gd name="T24" fmla="*/ 30 w 35"/>
                <a:gd name="T25" fmla="*/ 38 h 50"/>
                <a:gd name="T26" fmla="*/ 29 w 35"/>
                <a:gd name="T27" fmla="*/ 42 h 50"/>
                <a:gd name="T28" fmla="*/ 26 w 35"/>
                <a:gd name="T29" fmla="*/ 45 h 50"/>
                <a:gd name="T30" fmla="*/ 23 w 35"/>
                <a:gd name="T31" fmla="*/ 47 h 50"/>
                <a:gd name="T32" fmla="*/ 20 w 35"/>
                <a:gd name="T33" fmla="*/ 48 h 50"/>
                <a:gd name="T34" fmla="*/ 18 w 35"/>
                <a:gd name="T35" fmla="*/ 49 h 50"/>
                <a:gd name="T36" fmla="*/ 14 w 35"/>
                <a:gd name="T37" fmla="*/ 48 h 50"/>
                <a:gd name="T38" fmla="*/ 11 w 35"/>
                <a:gd name="T39" fmla="*/ 47 h 50"/>
                <a:gd name="T40" fmla="*/ 8 w 35"/>
                <a:gd name="T41" fmla="*/ 45 h 50"/>
                <a:gd name="T42" fmla="*/ 6 w 35"/>
                <a:gd name="T43" fmla="*/ 42 h 50"/>
                <a:gd name="T44" fmla="*/ 4 w 35"/>
                <a:gd name="T45" fmla="*/ 38 h 50"/>
                <a:gd name="T46" fmla="*/ 1 w 35"/>
                <a:gd name="T47" fmla="*/ 34 h 50"/>
                <a:gd name="T48" fmla="*/ 1 w 35"/>
                <a:gd name="T49" fmla="*/ 30 h 50"/>
                <a:gd name="T50" fmla="*/ 0 w 35"/>
                <a:gd name="T51" fmla="*/ 25 h 50"/>
                <a:gd name="T52" fmla="*/ 1 w 35"/>
                <a:gd name="T53" fmla="*/ 19 h 50"/>
                <a:gd name="T54" fmla="*/ 1 w 35"/>
                <a:gd name="T55" fmla="*/ 14 h 50"/>
                <a:gd name="T56" fmla="*/ 4 w 35"/>
                <a:gd name="T57" fmla="*/ 10 h 50"/>
                <a:gd name="T58" fmla="*/ 6 w 35"/>
                <a:gd name="T59" fmla="*/ 7 h 50"/>
                <a:gd name="T60" fmla="*/ 8 w 35"/>
                <a:gd name="T61" fmla="*/ 4 h 50"/>
                <a:gd name="T62" fmla="*/ 11 w 35"/>
                <a:gd name="T63" fmla="*/ 1 h 50"/>
                <a:gd name="T64" fmla="*/ 14 w 35"/>
                <a:gd name="T65" fmla="*/ 0 h 50"/>
                <a:gd name="T66" fmla="*/ 18 w 35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50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3" y="14"/>
                  </a:lnTo>
                  <a:lnTo>
                    <a:pt x="33" y="19"/>
                  </a:lnTo>
                  <a:lnTo>
                    <a:pt x="34" y="25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0" y="38"/>
                  </a:lnTo>
                  <a:lnTo>
                    <a:pt x="29" y="42"/>
                  </a:lnTo>
                  <a:lnTo>
                    <a:pt x="26" y="45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8" y="49"/>
                  </a:lnTo>
                  <a:lnTo>
                    <a:pt x="14" y="48"/>
                  </a:lnTo>
                  <a:lnTo>
                    <a:pt x="11" y="47"/>
                  </a:lnTo>
                  <a:lnTo>
                    <a:pt x="8" y="45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1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4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8" name="Freeform 450"/>
            <p:cNvSpPr>
              <a:spLocks/>
            </p:cNvSpPr>
            <p:nvPr/>
          </p:nvSpPr>
          <p:spPr bwMode="auto">
            <a:xfrm>
              <a:off x="4403" y="2158"/>
              <a:ext cx="41" cy="63"/>
            </a:xfrm>
            <a:custGeom>
              <a:avLst/>
              <a:gdLst>
                <a:gd name="T0" fmla="*/ 20 w 41"/>
                <a:gd name="T1" fmla="*/ 0 h 63"/>
                <a:gd name="T2" fmla="*/ 24 w 41"/>
                <a:gd name="T3" fmla="*/ 1 h 63"/>
                <a:gd name="T4" fmla="*/ 27 w 41"/>
                <a:gd name="T5" fmla="*/ 3 h 63"/>
                <a:gd name="T6" fmla="*/ 31 w 41"/>
                <a:gd name="T7" fmla="*/ 6 h 63"/>
                <a:gd name="T8" fmla="*/ 33 w 41"/>
                <a:gd name="T9" fmla="*/ 9 h 63"/>
                <a:gd name="T10" fmla="*/ 36 w 41"/>
                <a:gd name="T11" fmla="*/ 14 h 63"/>
                <a:gd name="T12" fmla="*/ 38 w 41"/>
                <a:gd name="T13" fmla="*/ 19 h 63"/>
                <a:gd name="T14" fmla="*/ 39 w 41"/>
                <a:gd name="T15" fmla="*/ 25 h 63"/>
                <a:gd name="T16" fmla="*/ 40 w 41"/>
                <a:gd name="T17" fmla="*/ 31 h 63"/>
                <a:gd name="T18" fmla="*/ 39 w 41"/>
                <a:gd name="T19" fmla="*/ 38 h 63"/>
                <a:gd name="T20" fmla="*/ 38 w 41"/>
                <a:gd name="T21" fmla="*/ 43 h 63"/>
                <a:gd name="T22" fmla="*/ 36 w 41"/>
                <a:gd name="T23" fmla="*/ 48 h 63"/>
                <a:gd name="T24" fmla="*/ 33 w 41"/>
                <a:gd name="T25" fmla="*/ 54 h 63"/>
                <a:gd name="T26" fmla="*/ 31 w 41"/>
                <a:gd name="T27" fmla="*/ 57 h 63"/>
                <a:gd name="T28" fmla="*/ 27 w 41"/>
                <a:gd name="T29" fmla="*/ 60 h 63"/>
                <a:gd name="T30" fmla="*/ 24 w 41"/>
                <a:gd name="T31" fmla="*/ 62 h 63"/>
                <a:gd name="T32" fmla="*/ 20 w 41"/>
                <a:gd name="T33" fmla="*/ 62 h 63"/>
                <a:gd name="T34" fmla="*/ 16 w 41"/>
                <a:gd name="T35" fmla="*/ 62 h 63"/>
                <a:gd name="T36" fmla="*/ 12 w 41"/>
                <a:gd name="T37" fmla="*/ 60 h 63"/>
                <a:gd name="T38" fmla="*/ 9 w 41"/>
                <a:gd name="T39" fmla="*/ 57 h 63"/>
                <a:gd name="T40" fmla="*/ 6 w 41"/>
                <a:gd name="T41" fmla="*/ 54 h 63"/>
                <a:gd name="T42" fmla="*/ 3 w 41"/>
                <a:gd name="T43" fmla="*/ 48 h 63"/>
                <a:gd name="T44" fmla="*/ 2 w 41"/>
                <a:gd name="T45" fmla="*/ 43 h 63"/>
                <a:gd name="T46" fmla="*/ 1 w 41"/>
                <a:gd name="T47" fmla="*/ 38 h 63"/>
                <a:gd name="T48" fmla="*/ 0 w 41"/>
                <a:gd name="T49" fmla="*/ 31 h 63"/>
                <a:gd name="T50" fmla="*/ 1 w 41"/>
                <a:gd name="T51" fmla="*/ 25 h 63"/>
                <a:gd name="T52" fmla="*/ 2 w 41"/>
                <a:gd name="T53" fmla="*/ 19 h 63"/>
                <a:gd name="T54" fmla="*/ 3 w 41"/>
                <a:gd name="T55" fmla="*/ 14 h 63"/>
                <a:gd name="T56" fmla="*/ 6 w 41"/>
                <a:gd name="T57" fmla="*/ 9 h 63"/>
                <a:gd name="T58" fmla="*/ 9 w 41"/>
                <a:gd name="T59" fmla="*/ 6 h 63"/>
                <a:gd name="T60" fmla="*/ 12 w 41"/>
                <a:gd name="T61" fmla="*/ 3 h 63"/>
                <a:gd name="T62" fmla="*/ 16 w 41"/>
                <a:gd name="T63" fmla="*/ 1 h 63"/>
                <a:gd name="T64" fmla="*/ 20 w 41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63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1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9"/>
                  </a:lnTo>
                  <a:lnTo>
                    <a:pt x="39" y="25"/>
                  </a:lnTo>
                  <a:lnTo>
                    <a:pt x="40" y="31"/>
                  </a:lnTo>
                  <a:lnTo>
                    <a:pt x="39" y="38"/>
                  </a:lnTo>
                  <a:lnTo>
                    <a:pt x="38" y="43"/>
                  </a:lnTo>
                  <a:lnTo>
                    <a:pt x="36" y="48"/>
                  </a:lnTo>
                  <a:lnTo>
                    <a:pt x="33" y="54"/>
                  </a:lnTo>
                  <a:lnTo>
                    <a:pt x="31" y="57"/>
                  </a:lnTo>
                  <a:lnTo>
                    <a:pt x="27" y="60"/>
                  </a:lnTo>
                  <a:lnTo>
                    <a:pt x="24" y="62"/>
                  </a:lnTo>
                  <a:lnTo>
                    <a:pt x="20" y="62"/>
                  </a:lnTo>
                  <a:lnTo>
                    <a:pt x="16" y="62"/>
                  </a:lnTo>
                  <a:lnTo>
                    <a:pt x="12" y="60"/>
                  </a:lnTo>
                  <a:lnTo>
                    <a:pt x="9" y="57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2" y="43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3" y="14"/>
                  </a:lnTo>
                  <a:lnTo>
                    <a:pt x="6" y="9"/>
                  </a:lnTo>
                  <a:lnTo>
                    <a:pt x="9" y="6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59" name="Freeform 451"/>
            <p:cNvSpPr>
              <a:spLocks/>
            </p:cNvSpPr>
            <p:nvPr/>
          </p:nvSpPr>
          <p:spPr bwMode="auto">
            <a:xfrm>
              <a:off x="4395" y="2158"/>
              <a:ext cx="49" cy="69"/>
            </a:xfrm>
            <a:custGeom>
              <a:avLst/>
              <a:gdLst>
                <a:gd name="T0" fmla="*/ 24 w 49"/>
                <a:gd name="T1" fmla="*/ 0 h 69"/>
                <a:gd name="T2" fmla="*/ 24 w 49"/>
                <a:gd name="T3" fmla="*/ 0 h 69"/>
                <a:gd name="T4" fmla="*/ 29 w 49"/>
                <a:gd name="T5" fmla="*/ 1 h 69"/>
                <a:gd name="T6" fmla="*/ 32 w 49"/>
                <a:gd name="T7" fmla="*/ 3 h 69"/>
                <a:gd name="T8" fmla="*/ 37 w 49"/>
                <a:gd name="T9" fmla="*/ 6 h 69"/>
                <a:gd name="T10" fmla="*/ 40 w 49"/>
                <a:gd name="T11" fmla="*/ 10 h 69"/>
                <a:gd name="T12" fmla="*/ 43 w 49"/>
                <a:gd name="T13" fmla="*/ 15 h 69"/>
                <a:gd name="T14" fmla="*/ 46 w 49"/>
                <a:gd name="T15" fmla="*/ 21 h 69"/>
                <a:gd name="T16" fmla="*/ 47 w 49"/>
                <a:gd name="T17" fmla="*/ 27 h 69"/>
                <a:gd name="T18" fmla="*/ 48 w 49"/>
                <a:gd name="T19" fmla="*/ 35 h 69"/>
                <a:gd name="T20" fmla="*/ 47 w 49"/>
                <a:gd name="T21" fmla="*/ 42 h 69"/>
                <a:gd name="T22" fmla="*/ 46 w 49"/>
                <a:gd name="T23" fmla="*/ 48 h 69"/>
                <a:gd name="T24" fmla="*/ 43 w 49"/>
                <a:gd name="T25" fmla="*/ 53 h 69"/>
                <a:gd name="T26" fmla="*/ 40 w 49"/>
                <a:gd name="T27" fmla="*/ 59 h 69"/>
                <a:gd name="T28" fmla="*/ 37 w 49"/>
                <a:gd name="T29" fmla="*/ 63 h 69"/>
                <a:gd name="T30" fmla="*/ 32 w 49"/>
                <a:gd name="T31" fmla="*/ 66 h 69"/>
                <a:gd name="T32" fmla="*/ 29 w 49"/>
                <a:gd name="T33" fmla="*/ 68 h 69"/>
                <a:gd name="T34" fmla="*/ 24 w 49"/>
                <a:gd name="T35" fmla="*/ 68 h 69"/>
                <a:gd name="T36" fmla="*/ 19 w 49"/>
                <a:gd name="T37" fmla="*/ 68 h 69"/>
                <a:gd name="T38" fmla="*/ 14 w 49"/>
                <a:gd name="T39" fmla="*/ 66 h 69"/>
                <a:gd name="T40" fmla="*/ 11 w 49"/>
                <a:gd name="T41" fmla="*/ 63 h 69"/>
                <a:gd name="T42" fmla="*/ 7 w 49"/>
                <a:gd name="T43" fmla="*/ 59 h 69"/>
                <a:gd name="T44" fmla="*/ 4 w 49"/>
                <a:gd name="T45" fmla="*/ 53 h 69"/>
                <a:gd name="T46" fmla="*/ 2 w 49"/>
                <a:gd name="T47" fmla="*/ 48 h 69"/>
                <a:gd name="T48" fmla="*/ 1 w 49"/>
                <a:gd name="T49" fmla="*/ 42 h 69"/>
                <a:gd name="T50" fmla="*/ 0 w 49"/>
                <a:gd name="T51" fmla="*/ 35 h 69"/>
                <a:gd name="T52" fmla="*/ 1 w 49"/>
                <a:gd name="T53" fmla="*/ 27 h 69"/>
                <a:gd name="T54" fmla="*/ 2 w 49"/>
                <a:gd name="T55" fmla="*/ 21 h 69"/>
                <a:gd name="T56" fmla="*/ 4 w 49"/>
                <a:gd name="T57" fmla="*/ 15 h 69"/>
                <a:gd name="T58" fmla="*/ 7 w 49"/>
                <a:gd name="T59" fmla="*/ 10 h 69"/>
                <a:gd name="T60" fmla="*/ 11 w 49"/>
                <a:gd name="T61" fmla="*/ 6 h 69"/>
                <a:gd name="T62" fmla="*/ 14 w 49"/>
                <a:gd name="T63" fmla="*/ 3 h 69"/>
                <a:gd name="T64" fmla="*/ 19 w 49"/>
                <a:gd name="T65" fmla="*/ 1 h 69"/>
                <a:gd name="T66" fmla="*/ 24 w 49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9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7" y="6"/>
                  </a:lnTo>
                  <a:lnTo>
                    <a:pt x="40" y="10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7"/>
                  </a:lnTo>
                  <a:lnTo>
                    <a:pt x="48" y="35"/>
                  </a:lnTo>
                  <a:lnTo>
                    <a:pt x="47" y="42"/>
                  </a:lnTo>
                  <a:lnTo>
                    <a:pt x="46" y="48"/>
                  </a:lnTo>
                  <a:lnTo>
                    <a:pt x="43" y="53"/>
                  </a:lnTo>
                  <a:lnTo>
                    <a:pt x="40" y="59"/>
                  </a:lnTo>
                  <a:lnTo>
                    <a:pt x="37" y="63"/>
                  </a:lnTo>
                  <a:lnTo>
                    <a:pt x="32" y="66"/>
                  </a:lnTo>
                  <a:lnTo>
                    <a:pt x="29" y="68"/>
                  </a:lnTo>
                  <a:lnTo>
                    <a:pt x="24" y="68"/>
                  </a:lnTo>
                  <a:lnTo>
                    <a:pt x="19" y="68"/>
                  </a:lnTo>
                  <a:lnTo>
                    <a:pt x="14" y="66"/>
                  </a:lnTo>
                  <a:lnTo>
                    <a:pt x="11" y="63"/>
                  </a:lnTo>
                  <a:lnTo>
                    <a:pt x="7" y="59"/>
                  </a:lnTo>
                  <a:lnTo>
                    <a:pt x="4" y="53"/>
                  </a:lnTo>
                  <a:lnTo>
                    <a:pt x="2" y="48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1" y="27"/>
                  </a:lnTo>
                  <a:lnTo>
                    <a:pt x="2" y="21"/>
                  </a:lnTo>
                  <a:lnTo>
                    <a:pt x="4" y="15"/>
                  </a:lnTo>
                  <a:lnTo>
                    <a:pt x="7" y="10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0" name="Freeform 452"/>
            <p:cNvSpPr>
              <a:spLocks/>
            </p:cNvSpPr>
            <p:nvPr/>
          </p:nvSpPr>
          <p:spPr bwMode="auto">
            <a:xfrm>
              <a:off x="4070" y="2968"/>
              <a:ext cx="42" cy="63"/>
            </a:xfrm>
            <a:custGeom>
              <a:avLst/>
              <a:gdLst>
                <a:gd name="T0" fmla="*/ 20 w 42"/>
                <a:gd name="T1" fmla="*/ 0 h 63"/>
                <a:gd name="T2" fmla="*/ 24 w 42"/>
                <a:gd name="T3" fmla="*/ 1 h 63"/>
                <a:gd name="T4" fmla="*/ 28 w 42"/>
                <a:gd name="T5" fmla="*/ 3 h 63"/>
                <a:gd name="T6" fmla="*/ 32 w 42"/>
                <a:gd name="T7" fmla="*/ 6 h 63"/>
                <a:gd name="T8" fmla="*/ 35 w 42"/>
                <a:gd name="T9" fmla="*/ 9 h 63"/>
                <a:gd name="T10" fmla="*/ 37 w 42"/>
                <a:gd name="T11" fmla="*/ 14 h 63"/>
                <a:gd name="T12" fmla="*/ 39 w 42"/>
                <a:gd name="T13" fmla="*/ 19 h 63"/>
                <a:gd name="T14" fmla="*/ 40 w 42"/>
                <a:gd name="T15" fmla="*/ 25 h 63"/>
                <a:gd name="T16" fmla="*/ 41 w 42"/>
                <a:gd name="T17" fmla="*/ 31 h 63"/>
                <a:gd name="T18" fmla="*/ 40 w 42"/>
                <a:gd name="T19" fmla="*/ 38 h 63"/>
                <a:gd name="T20" fmla="*/ 39 w 42"/>
                <a:gd name="T21" fmla="*/ 43 h 63"/>
                <a:gd name="T22" fmla="*/ 37 w 42"/>
                <a:gd name="T23" fmla="*/ 49 h 63"/>
                <a:gd name="T24" fmla="*/ 35 w 42"/>
                <a:gd name="T25" fmla="*/ 54 h 63"/>
                <a:gd name="T26" fmla="*/ 32 w 42"/>
                <a:gd name="T27" fmla="*/ 57 h 63"/>
                <a:gd name="T28" fmla="*/ 28 w 42"/>
                <a:gd name="T29" fmla="*/ 60 h 63"/>
                <a:gd name="T30" fmla="*/ 24 w 42"/>
                <a:gd name="T31" fmla="*/ 62 h 63"/>
                <a:gd name="T32" fmla="*/ 20 w 42"/>
                <a:gd name="T33" fmla="*/ 62 h 63"/>
                <a:gd name="T34" fmla="*/ 16 w 42"/>
                <a:gd name="T35" fmla="*/ 62 h 63"/>
                <a:gd name="T36" fmla="*/ 13 w 42"/>
                <a:gd name="T37" fmla="*/ 60 h 63"/>
                <a:gd name="T38" fmla="*/ 8 w 42"/>
                <a:gd name="T39" fmla="*/ 57 h 63"/>
                <a:gd name="T40" fmla="*/ 5 w 42"/>
                <a:gd name="T41" fmla="*/ 54 h 63"/>
                <a:gd name="T42" fmla="*/ 3 w 42"/>
                <a:gd name="T43" fmla="*/ 49 h 63"/>
                <a:gd name="T44" fmla="*/ 1 w 42"/>
                <a:gd name="T45" fmla="*/ 43 h 63"/>
                <a:gd name="T46" fmla="*/ 0 w 42"/>
                <a:gd name="T47" fmla="*/ 38 h 63"/>
                <a:gd name="T48" fmla="*/ 0 w 42"/>
                <a:gd name="T49" fmla="*/ 31 h 63"/>
                <a:gd name="T50" fmla="*/ 0 w 42"/>
                <a:gd name="T51" fmla="*/ 25 h 63"/>
                <a:gd name="T52" fmla="*/ 1 w 42"/>
                <a:gd name="T53" fmla="*/ 19 h 63"/>
                <a:gd name="T54" fmla="*/ 3 w 42"/>
                <a:gd name="T55" fmla="*/ 14 h 63"/>
                <a:gd name="T56" fmla="*/ 5 w 42"/>
                <a:gd name="T57" fmla="*/ 9 h 63"/>
                <a:gd name="T58" fmla="*/ 8 w 42"/>
                <a:gd name="T59" fmla="*/ 6 h 63"/>
                <a:gd name="T60" fmla="*/ 13 w 42"/>
                <a:gd name="T61" fmla="*/ 3 h 63"/>
                <a:gd name="T62" fmla="*/ 16 w 42"/>
                <a:gd name="T63" fmla="*/ 1 h 63"/>
                <a:gd name="T64" fmla="*/ 20 w 42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63">
                  <a:moveTo>
                    <a:pt x="20" y="0"/>
                  </a:moveTo>
                  <a:lnTo>
                    <a:pt x="24" y="1"/>
                  </a:lnTo>
                  <a:lnTo>
                    <a:pt x="28" y="3"/>
                  </a:lnTo>
                  <a:lnTo>
                    <a:pt x="32" y="6"/>
                  </a:lnTo>
                  <a:lnTo>
                    <a:pt x="35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40" y="25"/>
                  </a:lnTo>
                  <a:lnTo>
                    <a:pt x="41" y="31"/>
                  </a:lnTo>
                  <a:lnTo>
                    <a:pt x="40" y="38"/>
                  </a:lnTo>
                  <a:lnTo>
                    <a:pt x="39" y="43"/>
                  </a:lnTo>
                  <a:lnTo>
                    <a:pt x="37" y="49"/>
                  </a:lnTo>
                  <a:lnTo>
                    <a:pt x="35" y="54"/>
                  </a:lnTo>
                  <a:lnTo>
                    <a:pt x="32" y="57"/>
                  </a:lnTo>
                  <a:lnTo>
                    <a:pt x="28" y="60"/>
                  </a:lnTo>
                  <a:lnTo>
                    <a:pt x="24" y="62"/>
                  </a:lnTo>
                  <a:lnTo>
                    <a:pt x="20" y="62"/>
                  </a:lnTo>
                  <a:lnTo>
                    <a:pt x="16" y="62"/>
                  </a:lnTo>
                  <a:lnTo>
                    <a:pt x="13" y="60"/>
                  </a:lnTo>
                  <a:lnTo>
                    <a:pt x="8" y="57"/>
                  </a:lnTo>
                  <a:lnTo>
                    <a:pt x="5" y="54"/>
                  </a:lnTo>
                  <a:lnTo>
                    <a:pt x="3" y="49"/>
                  </a:lnTo>
                  <a:lnTo>
                    <a:pt x="1" y="43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5" y="9"/>
                  </a:lnTo>
                  <a:lnTo>
                    <a:pt x="8" y="6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1" name="Freeform 453"/>
            <p:cNvSpPr>
              <a:spLocks/>
            </p:cNvSpPr>
            <p:nvPr/>
          </p:nvSpPr>
          <p:spPr bwMode="auto">
            <a:xfrm>
              <a:off x="4063" y="2968"/>
              <a:ext cx="49" cy="69"/>
            </a:xfrm>
            <a:custGeom>
              <a:avLst/>
              <a:gdLst>
                <a:gd name="T0" fmla="*/ 23 w 49"/>
                <a:gd name="T1" fmla="*/ 0 h 69"/>
                <a:gd name="T2" fmla="*/ 23 w 49"/>
                <a:gd name="T3" fmla="*/ 0 h 69"/>
                <a:gd name="T4" fmla="*/ 28 w 49"/>
                <a:gd name="T5" fmla="*/ 1 h 69"/>
                <a:gd name="T6" fmla="*/ 33 w 49"/>
                <a:gd name="T7" fmla="*/ 3 h 69"/>
                <a:gd name="T8" fmla="*/ 37 w 49"/>
                <a:gd name="T9" fmla="*/ 6 h 69"/>
                <a:gd name="T10" fmla="*/ 41 w 49"/>
                <a:gd name="T11" fmla="*/ 10 h 69"/>
                <a:gd name="T12" fmla="*/ 43 w 49"/>
                <a:gd name="T13" fmla="*/ 15 h 69"/>
                <a:gd name="T14" fmla="*/ 46 w 49"/>
                <a:gd name="T15" fmla="*/ 21 h 69"/>
                <a:gd name="T16" fmla="*/ 47 w 49"/>
                <a:gd name="T17" fmla="*/ 27 h 69"/>
                <a:gd name="T18" fmla="*/ 48 w 49"/>
                <a:gd name="T19" fmla="*/ 35 h 69"/>
                <a:gd name="T20" fmla="*/ 47 w 49"/>
                <a:gd name="T21" fmla="*/ 42 h 69"/>
                <a:gd name="T22" fmla="*/ 46 w 49"/>
                <a:gd name="T23" fmla="*/ 48 h 69"/>
                <a:gd name="T24" fmla="*/ 43 w 49"/>
                <a:gd name="T25" fmla="*/ 54 h 69"/>
                <a:gd name="T26" fmla="*/ 41 w 49"/>
                <a:gd name="T27" fmla="*/ 59 h 69"/>
                <a:gd name="T28" fmla="*/ 37 w 49"/>
                <a:gd name="T29" fmla="*/ 63 h 69"/>
                <a:gd name="T30" fmla="*/ 33 w 49"/>
                <a:gd name="T31" fmla="*/ 66 h 69"/>
                <a:gd name="T32" fmla="*/ 28 w 49"/>
                <a:gd name="T33" fmla="*/ 68 h 69"/>
                <a:gd name="T34" fmla="*/ 23 w 49"/>
                <a:gd name="T35" fmla="*/ 68 h 69"/>
                <a:gd name="T36" fmla="*/ 18 w 49"/>
                <a:gd name="T37" fmla="*/ 68 h 69"/>
                <a:gd name="T38" fmla="*/ 15 w 49"/>
                <a:gd name="T39" fmla="*/ 66 h 69"/>
                <a:gd name="T40" fmla="*/ 10 w 49"/>
                <a:gd name="T41" fmla="*/ 63 h 69"/>
                <a:gd name="T42" fmla="*/ 6 w 49"/>
                <a:gd name="T43" fmla="*/ 59 h 69"/>
                <a:gd name="T44" fmla="*/ 4 w 49"/>
                <a:gd name="T45" fmla="*/ 54 h 69"/>
                <a:gd name="T46" fmla="*/ 1 w 49"/>
                <a:gd name="T47" fmla="*/ 48 h 69"/>
                <a:gd name="T48" fmla="*/ 0 w 49"/>
                <a:gd name="T49" fmla="*/ 42 h 69"/>
                <a:gd name="T50" fmla="*/ 0 w 49"/>
                <a:gd name="T51" fmla="*/ 35 h 69"/>
                <a:gd name="T52" fmla="*/ 0 w 49"/>
                <a:gd name="T53" fmla="*/ 27 h 69"/>
                <a:gd name="T54" fmla="*/ 1 w 49"/>
                <a:gd name="T55" fmla="*/ 21 h 69"/>
                <a:gd name="T56" fmla="*/ 4 w 49"/>
                <a:gd name="T57" fmla="*/ 15 h 69"/>
                <a:gd name="T58" fmla="*/ 6 w 49"/>
                <a:gd name="T59" fmla="*/ 10 h 69"/>
                <a:gd name="T60" fmla="*/ 10 w 49"/>
                <a:gd name="T61" fmla="*/ 6 h 69"/>
                <a:gd name="T62" fmla="*/ 15 w 49"/>
                <a:gd name="T63" fmla="*/ 3 h 69"/>
                <a:gd name="T64" fmla="*/ 18 w 49"/>
                <a:gd name="T65" fmla="*/ 1 h 69"/>
                <a:gd name="T66" fmla="*/ 23 w 49"/>
                <a:gd name="T6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69">
                  <a:moveTo>
                    <a:pt x="23" y="0"/>
                  </a:moveTo>
                  <a:lnTo>
                    <a:pt x="23" y="0"/>
                  </a:lnTo>
                  <a:lnTo>
                    <a:pt x="28" y="1"/>
                  </a:lnTo>
                  <a:lnTo>
                    <a:pt x="33" y="3"/>
                  </a:lnTo>
                  <a:lnTo>
                    <a:pt x="37" y="6"/>
                  </a:lnTo>
                  <a:lnTo>
                    <a:pt x="41" y="10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7"/>
                  </a:lnTo>
                  <a:lnTo>
                    <a:pt x="48" y="35"/>
                  </a:lnTo>
                  <a:lnTo>
                    <a:pt x="47" y="42"/>
                  </a:lnTo>
                  <a:lnTo>
                    <a:pt x="46" y="48"/>
                  </a:lnTo>
                  <a:lnTo>
                    <a:pt x="43" y="54"/>
                  </a:lnTo>
                  <a:lnTo>
                    <a:pt x="41" y="59"/>
                  </a:lnTo>
                  <a:lnTo>
                    <a:pt x="37" y="63"/>
                  </a:lnTo>
                  <a:lnTo>
                    <a:pt x="33" y="66"/>
                  </a:lnTo>
                  <a:lnTo>
                    <a:pt x="28" y="68"/>
                  </a:lnTo>
                  <a:lnTo>
                    <a:pt x="23" y="68"/>
                  </a:lnTo>
                  <a:lnTo>
                    <a:pt x="18" y="68"/>
                  </a:lnTo>
                  <a:lnTo>
                    <a:pt x="15" y="66"/>
                  </a:lnTo>
                  <a:lnTo>
                    <a:pt x="10" y="63"/>
                  </a:lnTo>
                  <a:lnTo>
                    <a:pt x="6" y="59"/>
                  </a:lnTo>
                  <a:lnTo>
                    <a:pt x="4" y="54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4" y="15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3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2" name="Freeform 454"/>
            <p:cNvSpPr>
              <a:spLocks/>
            </p:cNvSpPr>
            <p:nvPr/>
          </p:nvSpPr>
          <p:spPr bwMode="auto">
            <a:xfrm>
              <a:off x="3421" y="3431"/>
              <a:ext cx="41" cy="50"/>
            </a:xfrm>
            <a:custGeom>
              <a:avLst/>
              <a:gdLst>
                <a:gd name="T0" fmla="*/ 20 w 41"/>
                <a:gd name="T1" fmla="*/ 0 h 50"/>
                <a:gd name="T2" fmla="*/ 24 w 41"/>
                <a:gd name="T3" fmla="*/ 1 h 50"/>
                <a:gd name="T4" fmla="*/ 27 w 41"/>
                <a:gd name="T5" fmla="*/ 3 h 50"/>
                <a:gd name="T6" fmla="*/ 31 w 41"/>
                <a:gd name="T7" fmla="*/ 5 h 50"/>
                <a:gd name="T8" fmla="*/ 34 w 41"/>
                <a:gd name="T9" fmla="*/ 7 h 50"/>
                <a:gd name="T10" fmla="*/ 36 w 41"/>
                <a:gd name="T11" fmla="*/ 11 h 50"/>
                <a:gd name="T12" fmla="*/ 38 w 41"/>
                <a:gd name="T13" fmla="*/ 15 h 50"/>
                <a:gd name="T14" fmla="*/ 39 w 41"/>
                <a:gd name="T15" fmla="*/ 20 h 50"/>
                <a:gd name="T16" fmla="*/ 40 w 41"/>
                <a:gd name="T17" fmla="*/ 25 h 50"/>
                <a:gd name="T18" fmla="*/ 39 w 41"/>
                <a:gd name="T19" fmla="*/ 30 h 50"/>
                <a:gd name="T20" fmla="*/ 38 w 41"/>
                <a:gd name="T21" fmla="*/ 34 h 50"/>
                <a:gd name="T22" fmla="*/ 36 w 41"/>
                <a:gd name="T23" fmla="*/ 38 h 50"/>
                <a:gd name="T24" fmla="*/ 34 w 41"/>
                <a:gd name="T25" fmla="*/ 42 h 50"/>
                <a:gd name="T26" fmla="*/ 31 w 41"/>
                <a:gd name="T27" fmla="*/ 45 h 50"/>
                <a:gd name="T28" fmla="*/ 27 w 41"/>
                <a:gd name="T29" fmla="*/ 47 h 50"/>
                <a:gd name="T30" fmla="*/ 24 w 41"/>
                <a:gd name="T31" fmla="*/ 49 h 50"/>
                <a:gd name="T32" fmla="*/ 20 w 41"/>
                <a:gd name="T33" fmla="*/ 49 h 50"/>
                <a:gd name="T34" fmla="*/ 16 w 41"/>
                <a:gd name="T35" fmla="*/ 49 h 50"/>
                <a:gd name="T36" fmla="*/ 12 w 41"/>
                <a:gd name="T37" fmla="*/ 47 h 50"/>
                <a:gd name="T38" fmla="*/ 9 w 41"/>
                <a:gd name="T39" fmla="*/ 45 h 50"/>
                <a:gd name="T40" fmla="*/ 6 w 41"/>
                <a:gd name="T41" fmla="*/ 42 h 50"/>
                <a:gd name="T42" fmla="*/ 4 w 41"/>
                <a:gd name="T43" fmla="*/ 38 h 50"/>
                <a:gd name="T44" fmla="*/ 2 w 41"/>
                <a:gd name="T45" fmla="*/ 34 h 50"/>
                <a:gd name="T46" fmla="*/ 1 w 41"/>
                <a:gd name="T47" fmla="*/ 30 h 50"/>
                <a:gd name="T48" fmla="*/ 0 w 41"/>
                <a:gd name="T49" fmla="*/ 25 h 50"/>
                <a:gd name="T50" fmla="*/ 1 w 41"/>
                <a:gd name="T51" fmla="*/ 20 h 50"/>
                <a:gd name="T52" fmla="*/ 2 w 41"/>
                <a:gd name="T53" fmla="*/ 15 h 50"/>
                <a:gd name="T54" fmla="*/ 4 w 41"/>
                <a:gd name="T55" fmla="*/ 11 h 50"/>
                <a:gd name="T56" fmla="*/ 6 w 41"/>
                <a:gd name="T57" fmla="*/ 7 h 50"/>
                <a:gd name="T58" fmla="*/ 9 w 41"/>
                <a:gd name="T59" fmla="*/ 5 h 50"/>
                <a:gd name="T60" fmla="*/ 12 w 41"/>
                <a:gd name="T61" fmla="*/ 3 h 50"/>
                <a:gd name="T62" fmla="*/ 16 w 41"/>
                <a:gd name="T63" fmla="*/ 1 h 50"/>
                <a:gd name="T64" fmla="*/ 20 w 41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0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4" y="7"/>
                  </a:lnTo>
                  <a:lnTo>
                    <a:pt x="36" y="11"/>
                  </a:lnTo>
                  <a:lnTo>
                    <a:pt x="38" y="15"/>
                  </a:lnTo>
                  <a:lnTo>
                    <a:pt x="39" y="20"/>
                  </a:lnTo>
                  <a:lnTo>
                    <a:pt x="40" y="25"/>
                  </a:lnTo>
                  <a:lnTo>
                    <a:pt x="39" y="30"/>
                  </a:lnTo>
                  <a:lnTo>
                    <a:pt x="38" y="34"/>
                  </a:lnTo>
                  <a:lnTo>
                    <a:pt x="36" y="38"/>
                  </a:lnTo>
                  <a:lnTo>
                    <a:pt x="34" y="42"/>
                  </a:lnTo>
                  <a:lnTo>
                    <a:pt x="31" y="45"/>
                  </a:lnTo>
                  <a:lnTo>
                    <a:pt x="27" y="47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9" y="45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3" name="Freeform 455"/>
            <p:cNvSpPr>
              <a:spLocks/>
            </p:cNvSpPr>
            <p:nvPr/>
          </p:nvSpPr>
          <p:spPr bwMode="auto">
            <a:xfrm>
              <a:off x="3414" y="3431"/>
              <a:ext cx="48" cy="56"/>
            </a:xfrm>
            <a:custGeom>
              <a:avLst/>
              <a:gdLst>
                <a:gd name="T0" fmla="*/ 24 w 48"/>
                <a:gd name="T1" fmla="*/ 0 h 56"/>
                <a:gd name="T2" fmla="*/ 24 w 48"/>
                <a:gd name="T3" fmla="*/ 0 h 56"/>
                <a:gd name="T4" fmla="*/ 28 w 48"/>
                <a:gd name="T5" fmla="*/ 1 h 56"/>
                <a:gd name="T6" fmla="*/ 32 w 48"/>
                <a:gd name="T7" fmla="*/ 3 h 56"/>
                <a:gd name="T8" fmla="*/ 36 w 48"/>
                <a:gd name="T9" fmla="*/ 5 h 56"/>
                <a:gd name="T10" fmla="*/ 40 w 48"/>
                <a:gd name="T11" fmla="*/ 8 h 56"/>
                <a:gd name="T12" fmla="*/ 42 w 48"/>
                <a:gd name="T13" fmla="*/ 12 h 56"/>
                <a:gd name="T14" fmla="*/ 45 w 48"/>
                <a:gd name="T15" fmla="*/ 16 h 56"/>
                <a:gd name="T16" fmla="*/ 46 w 48"/>
                <a:gd name="T17" fmla="*/ 22 h 56"/>
                <a:gd name="T18" fmla="*/ 47 w 48"/>
                <a:gd name="T19" fmla="*/ 28 h 56"/>
                <a:gd name="T20" fmla="*/ 46 w 48"/>
                <a:gd name="T21" fmla="*/ 34 h 56"/>
                <a:gd name="T22" fmla="*/ 45 w 48"/>
                <a:gd name="T23" fmla="*/ 39 h 56"/>
                <a:gd name="T24" fmla="*/ 42 w 48"/>
                <a:gd name="T25" fmla="*/ 43 h 56"/>
                <a:gd name="T26" fmla="*/ 40 w 48"/>
                <a:gd name="T27" fmla="*/ 47 h 56"/>
                <a:gd name="T28" fmla="*/ 36 w 48"/>
                <a:gd name="T29" fmla="*/ 51 h 56"/>
                <a:gd name="T30" fmla="*/ 32 w 48"/>
                <a:gd name="T31" fmla="*/ 53 h 56"/>
                <a:gd name="T32" fmla="*/ 28 w 48"/>
                <a:gd name="T33" fmla="*/ 55 h 56"/>
                <a:gd name="T34" fmla="*/ 24 w 48"/>
                <a:gd name="T35" fmla="*/ 55 h 56"/>
                <a:gd name="T36" fmla="*/ 19 w 48"/>
                <a:gd name="T37" fmla="*/ 55 h 56"/>
                <a:gd name="T38" fmla="*/ 14 w 48"/>
                <a:gd name="T39" fmla="*/ 53 h 56"/>
                <a:gd name="T40" fmla="*/ 11 w 48"/>
                <a:gd name="T41" fmla="*/ 51 h 56"/>
                <a:gd name="T42" fmla="*/ 7 w 48"/>
                <a:gd name="T43" fmla="*/ 47 h 56"/>
                <a:gd name="T44" fmla="*/ 5 w 48"/>
                <a:gd name="T45" fmla="*/ 43 h 56"/>
                <a:gd name="T46" fmla="*/ 2 w 48"/>
                <a:gd name="T47" fmla="*/ 39 h 56"/>
                <a:gd name="T48" fmla="*/ 1 w 48"/>
                <a:gd name="T49" fmla="*/ 34 h 56"/>
                <a:gd name="T50" fmla="*/ 0 w 48"/>
                <a:gd name="T51" fmla="*/ 28 h 56"/>
                <a:gd name="T52" fmla="*/ 1 w 48"/>
                <a:gd name="T53" fmla="*/ 22 h 56"/>
                <a:gd name="T54" fmla="*/ 2 w 48"/>
                <a:gd name="T55" fmla="*/ 16 h 56"/>
                <a:gd name="T56" fmla="*/ 5 w 48"/>
                <a:gd name="T57" fmla="*/ 12 h 56"/>
                <a:gd name="T58" fmla="*/ 7 w 48"/>
                <a:gd name="T59" fmla="*/ 8 h 56"/>
                <a:gd name="T60" fmla="*/ 11 w 48"/>
                <a:gd name="T61" fmla="*/ 5 h 56"/>
                <a:gd name="T62" fmla="*/ 14 w 48"/>
                <a:gd name="T63" fmla="*/ 3 h 56"/>
                <a:gd name="T64" fmla="*/ 19 w 48"/>
                <a:gd name="T65" fmla="*/ 1 h 56"/>
                <a:gd name="T66" fmla="*/ 24 w 48"/>
                <a:gd name="T6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56">
                  <a:moveTo>
                    <a:pt x="24" y="0"/>
                  </a:moveTo>
                  <a:lnTo>
                    <a:pt x="24" y="0"/>
                  </a:lnTo>
                  <a:lnTo>
                    <a:pt x="28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45" y="16"/>
                  </a:lnTo>
                  <a:lnTo>
                    <a:pt x="46" y="22"/>
                  </a:lnTo>
                  <a:lnTo>
                    <a:pt x="47" y="28"/>
                  </a:lnTo>
                  <a:lnTo>
                    <a:pt x="46" y="34"/>
                  </a:lnTo>
                  <a:lnTo>
                    <a:pt x="45" y="39"/>
                  </a:lnTo>
                  <a:lnTo>
                    <a:pt x="42" y="43"/>
                  </a:lnTo>
                  <a:lnTo>
                    <a:pt x="40" y="47"/>
                  </a:lnTo>
                  <a:lnTo>
                    <a:pt x="36" y="51"/>
                  </a:lnTo>
                  <a:lnTo>
                    <a:pt x="32" y="53"/>
                  </a:lnTo>
                  <a:lnTo>
                    <a:pt x="28" y="55"/>
                  </a:lnTo>
                  <a:lnTo>
                    <a:pt x="24" y="55"/>
                  </a:lnTo>
                  <a:lnTo>
                    <a:pt x="19" y="55"/>
                  </a:lnTo>
                  <a:lnTo>
                    <a:pt x="14" y="53"/>
                  </a:lnTo>
                  <a:lnTo>
                    <a:pt x="11" y="51"/>
                  </a:lnTo>
                  <a:lnTo>
                    <a:pt x="7" y="47"/>
                  </a:lnTo>
                  <a:lnTo>
                    <a:pt x="5" y="43"/>
                  </a:lnTo>
                  <a:lnTo>
                    <a:pt x="2" y="39"/>
                  </a:lnTo>
                  <a:lnTo>
                    <a:pt x="1" y="34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4" name="Freeform 456"/>
            <p:cNvSpPr>
              <a:spLocks/>
            </p:cNvSpPr>
            <p:nvPr/>
          </p:nvSpPr>
          <p:spPr bwMode="auto">
            <a:xfrm>
              <a:off x="4941" y="2822"/>
              <a:ext cx="41" cy="51"/>
            </a:xfrm>
            <a:custGeom>
              <a:avLst/>
              <a:gdLst>
                <a:gd name="T0" fmla="*/ 20 w 41"/>
                <a:gd name="T1" fmla="*/ 0 h 51"/>
                <a:gd name="T2" fmla="*/ 24 w 41"/>
                <a:gd name="T3" fmla="*/ 1 h 51"/>
                <a:gd name="T4" fmla="*/ 27 w 41"/>
                <a:gd name="T5" fmla="*/ 3 h 51"/>
                <a:gd name="T6" fmla="*/ 30 w 41"/>
                <a:gd name="T7" fmla="*/ 5 h 51"/>
                <a:gd name="T8" fmla="*/ 34 w 41"/>
                <a:gd name="T9" fmla="*/ 7 h 51"/>
                <a:gd name="T10" fmla="*/ 36 w 41"/>
                <a:gd name="T11" fmla="*/ 11 h 51"/>
                <a:gd name="T12" fmla="*/ 38 w 41"/>
                <a:gd name="T13" fmla="*/ 15 h 51"/>
                <a:gd name="T14" fmla="*/ 39 w 41"/>
                <a:gd name="T15" fmla="*/ 20 h 51"/>
                <a:gd name="T16" fmla="*/ 40 w 41"/>
                <a:gd name="T17" fmla="*/ 25 h 51"/>
                <a:gd name="T18" fmla="*/ 39 w 41"/>
                <a:gd name="T19" fmla="*/ 30 h 51"/>
                <a:gd name="T20" fmla="*/ 38 w 41"/>
                <a:gd name="T21" fmla="*/ 35 h 51"/>
                <a:gd name="T22" fmla="*/ 36 w 41"/>
                <a:gd name="T23" fmla="*/ 39 h 51"/>
                <a:gd name="T24" fmla="*/ 34 w 41"/>
                <a:gd name="T25" fmla="*/ 43 h 51"/>
                <a:gd name="T26" fmla="*/ 30 w 41"/>
                <a:gd name="T27" fmla="*/ 45 h 51"/>
                <a:gd name="T28" fmla="*/ 27 w 41"/>
                <a:gd name="T29" fmla="*/ 47 h 51"/>
                <a:gd name="T30" fmla="*/ 24 w 41"/>
                <a:gd name="T31" fmla="*/ 49 h 51"/>
                <a:gd name="T32" fmla="*/ 20 w 41"/>
                <a:gd name="T33" fmla="*/ 50 h 51"/>
                <a:gd name="T34" fmla="*/ 16 w 41"/>
                <a:gd name="T35" fmla="*/ 49 h 51"/>
                <a:gd name="T36" fmla="*/ 12 w 41"/>
                <a:gd name="T37" fmla="*/ 47 h 51"/>
                <a:gd name="T38" fmla="*/ 9 w 41"/>
                <a:gd name="T39" fmla="*/ 45 h 51"/>
                <a:gd name="T40" fmla="*/ 6 w 41"/>
                <a:gd name="T41" fmla="*/ 43 h 51"/>
                <a:gd name="T42" fmla="*/ 3 w 41"/>
                <a:gd name="T43" fmla="*/ 39 h 51"/>
                <a:gd name="T44" fmla="*/ 2 w 41"/>
                <a:gd name="T45" fmla="*/ 35 h 51"/>
                <a:gd name="T46" fmla="*/ 1 w 41"/>
                <a:gd name="T47" fmla="*/ 30 h 51"/>
                <a:gd name="T48" fmla="*/ 0 w 41"/>
                <a:gd name="T49" fmla="*/ 25 h 51"/>
                <a:gd name="T50" fmla="*/ 1 w 41"/>
                <a:gd name="T51" fmla="*/ 20 h 51"/>
                <a:gd name="T52" fmla="*/ 2 w 41"/>
                <a:gd name="T53" fmla="*/ 15 h 51"/>
                <a:gd name="T54" fmla="*/ 3 w 41"/>
                <a:gd name="T55" fmla="*/ 11 h 51"/>
                <a:gd name="T56" fmla="*/ 6 w 41"/>
                <a:gd name="T57" fmla="*/ 7 h 51"/>
                <a:gd name="T58" fmla="*/ 9 w 41"/>
                <a:gd name="T59" fmla="*/ 5 h 51"/>
                <a:gd name="T60" fmla="*/ 12 w 41"/>
                <a:gd name="T61" fmla="*/ 3 h 51"/>
                <a:gd name="T62" fmla="*/ 16 w 41"/>
                <a:gd name="T63" fmla="*/ 1 h 51"/>
                <a:gd name="T64" fmla="*/ 20 w 41"/>
                <a:gd name="T6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51">
                  <a:moveTo>
                    <a:pt x="20" y="0"/>
                  </a:moveTo>
                  <a:lnTo>
                    <a:pt x="24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4" y="7"/>
                  </a:lnTo>
                  <a:lnTo>
                    <a:pt x="36" y="11"/>
                  </a:lnTo>
                  <a:lnTo>
                    <a:pt x="38" y="15"/>
                  </a:lnTo>
                  <a:lnTo>
                    <a:pt x="39" y="20"/>
                  </a:lnTo>
                  <a:lnTo>
                    <a:pt x="40" y="25"/>
                  </a:lnTo>
                  <a:lnTo>
                    <a:pt x="39" y="30"/>
                  </a:lnTo>
                  <a:lnTo>
                    <a:pt x="38" y="35"/>
                  </a:lnTo>
                  <a:lnTo>
                    <a:pt x="36" y="39"/>
                  </a:lnTo>
                  <a:lnTo>
                    <a:pt x="34" y="43"/>
                  </a:lnTo>
                  <a:lnTo>
                    <a:pt x="30" y="45"/>
                  </a:lnTo>
                  <a:lnTo>
                    <a:pt x="27" y="47"/>
                  </a:lnTo>
                  <a:lnTo>
                    <a:pt x="24" y="49"/>
                  </a:lnTo>
                  <a:lnTo>
                    <a:pt x="20" y="50"/>
                  </a:lnTo>
                  <a:lnTo>
                    <a:pt x="16" y="49"/>
                  </a:lnTo>
                  <a:lnTo>
                    <a:pt x="12" y="47"/>
                  </a:lnTo>
                  <a:lnTo>
                    <a:pt x="9" y="45"/>
                  </a:lnTo>
                  <a:lnTo>
                    <a:pt x="6" y="43"/>
                  </a:lnTo>
                  <a:lnTo>
                    <a:pt x="3" y="39"/>
                  </a:lnTo>
                  <a:lnTo>
                    <a:pt x="2" y="35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5"/>
                  </a:lnTo>
                  <a:lnTo>
                    <a:pt x="3" y="11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5" name="Freeform 457"/>
            <p:cNvSpPr>
              <a:spLocks/>
            </p:cNvSpPr>
            <p:nvPr/>
          </p:nvSpPr>
          <p:spPr bwMode="auto">
            <a:xfrm>
              <a:off x="4933" y="2822"/>
              <a:ext cx="49" cy="57"/>
            </a:xfrm>
            <a:custGeom>
              <a:avLst/>
              <a:gdLst>
                <a:gd name="T0" fmla="*/ 24 w 49"/>
                <a:gd name="T1" fmla="*/ 0 h 57"/>
                <a:gd name="T2" fmla="*/ 24 w 49"/>
                <a:gd name="T3" fmla="*/ 0 h 57"/>
                <a:gd name="T4" fmla="*/ 29 w 49"/>
                <a:gd name="T5" fmla="*/ 1 h 57"/>
                <a:gd name="T6" fmla="*/ 32 w 49"/>
                <a:gd name="T7" fmla="*/ 3 h 57"/>
                <a:gd name="T8" fmla="*/ 36 w 49"/>
                <a:gd name="T9" fmla="*/ 5 h 57"/>
                <a:gd name="T10" fmla="*/ 41 w 49"/>
                <a:gd name="T11" fmla="*/ 8 h 57"/>
                <a:gd name="T12" fmla="*/ 43 w 49"/>
                <a:gd name="T13" fmla="*/ 12 h 57"/>
                <a:gd name="T14" fmla="*/ 46 w 49"/>
                <a:gd name="T15" fmla="*/ 17 h 57"/>
                <a:gd name="T16" fmla="*/ 47 w 49"/>
                <a:gd name="T17" fmla="*/ 22 h 57"/>
                <a:gd name="T18" fmla="*/ 48 w 49"/>
                <a:gd name="T19" fmla="*/ 29 h 57"/>
                <a:gd name="T20" fmla="*/ 47 w 49"/>
                <a:gd name="T21" fmla="*/ 34 h 57"/>
                <a:gd name="T22" fmla="*/ 46 w 49"/>
                <a:gd name="T23" fmla="*/ 39 h 57"/>
                <a:gd name="T24" fmla="*/ 43 w 49"/>
                <a:gd name="T25" fmla="*/ 44 h 57"/>
                <a:gd name="T26" fmla="*/ 41 w 49"/>
                <a:gd name="T27" fmla="*/ 48 h 57"/>
                <a:gd name="T28" fmla="*/ 36 w 49"/>
                <a:gd name="T29" fmla="*/ 51 h 57"/>
                <a:gd name="T30" fmla="*/ 32 w 49"/>
                <a:gd name="T31" fmla="*/ 53 h 57"/>
                <a:gd name="T32" fmla="*/ 29 w 49"/>
                <a:gd name="T33" fmla="*/ 55 h 57"/>
                <a:gd name="T34" fmla="*/ 24 w 49"/>
                <a:gd name="T35" fmla="*/ 56 h 57"/>
                <a:gd name="T36" fmla="*/ 19 w 49"/>
                <a:gd name="T37" fmla="*/ 55 h 57"/>
                <a:gd name="T38" fmla="*/ 14 w 49"/>
                <a:gd name="T39" fmla="*/ 53 h 57"/>
                <a:gd name="T40" fmla="*/ 11 w 49"/>
                <a:gd name="T41" fmla="*/ 51 h 57"/>
                <a:gd name="T42" fmla="*/ 7 w 49"/>
                <a:gd name="T43" fmla="*/ 48 h 57"/>
                <a:gd name="T44" fmla="*/ 4 w 49"/>
                <a:gd name="T45" fmla="*/ 44 h 57"/>
                <a:gd name="T46" fmla="*/ 2 w 49"/>
                <a:gd name="T47" fmla="*/ 39 h 57"/>
                <a:gd name="T48" fmla="*/ 1 w 49"/>
                <a:gd name="T49" fmla="*/ 34 h 57"/>
                <a:gd name="T50" fmla="*/ 0 w 49"/>
                <a:gd name="T51" fmla="*/ 29 h 57"/>
                <a:gd name="T52" fmla="*/ 1 w 49"/>
                <a:gd name="T53" fmla="*/ 22 h 57"/>
                <a:gd name="T54" fmla="*/ 2 w 49"/>
                <a:gd name="T55" fmla="*/ 17 h 57"/>
                <a:gd name="T56" fmla="*/ 4 w 49"/>
                <a:gd name="T57" fmla="*/ 12 h 57"/>
                <a:gd name="T58" fmla="*/ 7 w 49"/>
                <a:gd name="T59" fmla="*/ 8 h 57"/>
                <a:gd name="T60" fmla="*/ 11 w 49"/>
                <a:gd name="T61" fmla="*/ 5 h 57"/>
                <a:gd name="T62" fmla="*/ 14 w 49"/>
                <a:gd name="T63" fmla="*/ 3 h 57"/>
                <a:gd name="T64" fmla="*/ 19 w 49"/>
                <a:gd name="T65" fmla="*/ 1 h 57"/>
                <a:gd name="T66" fmla="*/ 24 w 49"/>
                <a:gd name="T6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57">
                  <a:moveTo>
                    <a:pt x="24" y="0"/>
                  </a:moveTo>
                  <a:lnTo>
                    <a:pt x="24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41" y="8"/>
                  </a:lnTo>
                  <a:lnTo>
                    <a:pt x="43" y="12"/>
                  </a:lnTo>
                  <a:lnTo>
                    <a:pt x="46" y="17"/>
                  </a:lnTo>
                  <a:lnTo>
                    <a:pt x="47" y="22"/>
                  </a:lnTo>
                  <a:lnTo>
                    <a:pt x="48" y="29"/>
                  </a:lnTo>
                  <a:lnTo>
                    <a:pt x="47" y="34"/>
                  </a:lnTo>
                  <a:lnTo>
                    <a:pt x="46" y="39"/>
                  </a:lnTo>
                  <a:lnTo>
                    <a:pt x="43" y="44"/>
                  </a:lnTo>
                  <a:lnTo>
                    <a:pt x="41" y="48"/>
                  </a:lnTo>
                  <a:lnTo>
                    <a:pt x="36" y="51"/>
                  </a:lnTo>
                  <a:lnTo>
                    <a:pt x="32" y="53"/>
                  </a:lnTo>
                  <a:lnTo>
                    <a:pt x="29" y="55"/>
                  </a:lnTo>
                  <a:lnTo>
                    <a:pt x="24" y="56"/>
                  </a:lnTo>
                  <a:lnTo>
                    <a:pt x="19" y="55"/>
                  </a:lnTo>
                  <a:lnTo>
                    <a:pt x="14" y="53"/>
                  </a:lnTo>
                  <a:lnTo>
                    <a:pt x="11" y="51"/>
                  </a:lnTo>
                  <a:lnTo>
                    <a:pt x="7" y="48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6" name="Freeform 458"/>
            <p:cNvSpPr>
              <a:spLocks/>
            </p:cNvSpPr>
            <p:nvPr/>
          </p:nvSpPr>
          <p:spPr bwMode="auto">
            <a:xfrm>
              <a:off x="2517" y="1531"/>
              <a:ext cx="131" cy="380"/>
            </a:xfrm>
            <a:custGeom>
              <a:avLst/>
              <a:gdLst>
                <a:gd name="T0" fmla="*/ 0 w 131"/>
                <a:gd name="T1" fmla="*/ 0 h 380"/>
                <a:gd name="T2" fmla="*/ 130 w 131"/>
                <a:gd name="T3" fmla="*/ 0 h 380"/>
                <a:gd name="T4" fmla="*/ 130 w 131"/>
                <a:gd name="T5" fmla="*/ 379 h 380"/>
                <a:gd name="T6" fmla="*/ 0 w 131"/>
                <a:gd name="T7" fmla="*/ 379 h 380"/>
                <a:gd name="T8" fmla="*/ 0 w 131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80">
                  <a:moveTo>
                    <a:pt x="0" y="0"/>
                  </a:moveTo>
                  <a:lnTo>
                    <a:pt x="130" y="0"/>
                  </a:lnTo>
                  <a:lnTo>
                    <a:pt x="130" y="379"/>
                  </a:lnTo>
                  <a:lnTo>
                    <a:pt x="0" y="379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7" name="Freeform 459"/>
            <p:cNvSpPr>
              <a:spLocks/>
            </p:cNvSpPr>
            <p:nvPr/>
          </p:nvSpPr>
          <p:spPr bwMode="auto">
            <a:xfrm>
              <a:off x="2511" y="1531"/>
              <a:ext cx="137" cy="386"/>
            </a:xfrm>
            <a:custGeom>
              <a:avLst/>
              <a:gdLst>
                <a:gd name="T0" fmla="*/ 0 w 137"/>
                <a:gd name="T1" fmla="*/ 0 h 386"/>
                <a:gd name="T2" fmla="*/ 136 w 137"/>
                <a:gd name="T3" fmla="*/ 0 h 386"/>
                <a:gd name="T4" fmla="*/ 136 w 137"/>
                <a:gd name="T5" fmla="*/ 385 h 386"/>
                <a:gd name="T6" fmla="*/ 0 w 137"/>
                <a:gd name="T7" fmla="*/ 385 h 386"/>
                <a:gd name="T8" fmla="*/ 0 w 137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86">
                  <a:moveTo>
                    <a:pt x="0" y="0"/>
                  </a:moveTo>
                  <a:lnTo>
                    <a:pt x="136" y="0"/>
                  </a:lnTo>
                  <a:lnTo>
                    <a:pt x="136" y="385"/>
                  </a:lnTo>
                  <a:lnTo>
                    <a:pt x="0" y="385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8" name="Freeform 460"/>
            <p:cNvSpPr>
              <a:spLocks/>
            </p:cNvSpPr>
            <p:nvPr/>
          </p:nvSpPr>
          <p:spPr bwMode="auto">
            <a:xfrm>
              <a:off x="4190" y="1525"/>
              <a:ext cx="130" cy="380"/>
            </a:xfrm>
            <a:custGeom>
              <a:avLst/>
              <a:gdLst>
                <a:gd name="T0" fmla="*/ 0 w 130"/>
                <a:gd name="T1" fmla="*/ 0 h 380"/>
                <a:gd name="T2" fmla="*/ 129 w 130"/>
                <a:gd name="T3" fmla="*/ 0 h 380"/>
                <a:gd name="T4" fmla="*/ 129 w 130"/>
                <a:gd name="T5" fmla="*/ 379 h 380"/>
                <a:gd name="T6" fmla="*/ 0 w 130"/>
                <a:gd name="T7" fmla="*/ 379 h 380"/>
                <a:gd name="T8" fmla="*/ 0 w 130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380">
                  <a:moveTo>
                    <a:pt x="0" y="0"/>
                  </a:moveTo>
                  <a:lnTo>
                    <a:pt x="129" y="0"/>
                  </a:lnTo>
                  <a:lnTo>
                    <a:pt x="129" y="379"/>
                  </a:lnTo>
                  <a:lnTo>
                    <a:pt x="0" y="379"/>
                  </a:lnTo>
                  <a:lnTo>
                    <a:pt x="0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69" name="Freeform 461"/>
            <p:cNvSpPr>
              <a:spLocks/>
            </p:cNvSpPr>
            <p:nvPr/>
          </p:nvSpPr>
          <p:spPr bwMode="auto">
            <a:xfrm>
              <a:off x="4183" y="1525"/>
              <a:ext cx="137" cy="386"/>
            </a:xfrm>
            <a:custGeom>
              <a:avLst/>
              <a:gdLst>
                <a:gd name="T0" fmla="*/ 0 w 137"/>
                <a:gd name="T1" fmla="*/ 0 h 386"/>
                <a:gd name="T2" fmla="*/ 136 w 137"/>
                <a:gd name="T3" fmla="*/ 0 h 386"/>
                <a:gd name="T4" fmla="*/ 136 w 137"/>
                <a:gd name="T5" fmla="*/ 385 h 386"/>
                <a:gd name="T6" fmla="*/ 0 w 137"/>
                <a:gd name="T7" fmla="*/ 385 h 386"/>
                <a:gd name="T8" fmla="*/ 0 w 137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86">
                  <a:moveTo>
                    <a:pt x="0" y="0"/>
                  </a:moveTo>
                  <a:lnTo>
                    <a:pt x="136" y="0"/>
                  </a:lnTo>
                  <a:lnTo>
                    <a:pt x="136" y="385"/>
                  </a:lnTo>
                  <a:lnTo>
                    <a:pt x="0" y="385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279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0" name="Freeform 462"/>
            <p:cNvSpPr>
              <a:spLocks/>
            </p:cNvSpPr>
            <p:nvPr/>
          </p:nvSpPr>
          <p:spPr bwMode="auto">
            <a:xfrm>
              <a:off x="4247" y="1464"/>
              <a:ext cx="14" cy="185"/>
            </a:xfrm>
            <a:custGeom>
              <a:avLst/>
              <a:gdLst>
                <a:gd name="T0" fmla="*/ 7 w 14"/>
                <a:gd name="T1" fmla="*/ 0 h 185"/>
                <a:gd name="T2" fmla="*/ 0 w 14"/>
                <a:gd name="T3" fmla="*/ 0 h 185"/>
                <a:gd name="T4" fmla="*/ 0 w 14"/>
                <a:gd name="T5" fmla="*/ 184 h 185"/>
                <a:gd name="T6" fmla="*/ 13 w 14"/>
                <a:gd name="T7" fmla="*/ 184 h 185"/>
                <a:gd name="T8" fmla="*/ 13 w 14"/>
                <a:gd name="T9" fmla="*/ 0 h 185"/>
                <a:gd name="T10" fmla="*/ 7 w 1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85">
                  <a:moveTo>
                    <a:pt x="7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3" y="184"/>
                  </a:lnTo>
                  <a:lnTo>
                    <a:pt x="13" y="0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1" name="Freeform 463"/>
            <p:cNvSpPr>
              <a:spLocks/>
            </p:cNvSpPr>
            <p:nvPr/>
          </p:nvSpPr>
          <p:spPr bwMode="auto">
            <a:xfrm>
              <a:off x="4224" y="1419"/>
              <a:ext cx="64" cy="86"/>
            </a:xfrm>
            <a:custGeom>
              <a:avLst/>
              <a:gdLst>
                <a:gd name="T0" fmla="*/ 32 w 64"/>
                <a:gd name="T1" fmla="*/ 42 h 86"/>
                <a:gd name="T2" fmla="*/ 0 w 64"/>
                <a:gd name="T3" fmla="*/ 85 h 86"/>
                <a:gd name="T4" fmla="*/ 0 w 64"/>
                <a:gd name="T5" fmla="*/ 42 h 86"/>
                <a:gd name="T6" fmla="*/ 32 w 64"/>
                <a:gd name="T7" fmla="*/ 0 h 86"/>
                <a:gd name="T8" fmla="*/ 63 w 64"/>
                <a:gd name="T9" fmla="*/ 42 h 86"/>
                <a:gd name="T10" fmla="*/ 63 w 64"/>
                <a:gd name="T11" fmla="*/ 85 h 86"/>
                <a:gd name="T12" fmla="*/ 32 w 64"/>
                <a:gd name="T13" fmla="*/ 85 h 86"/>
                <a:gd name="T14" fmla="*/ 0 w 64"/>
                <a:gd name="T15" fmla="*/ 85 h 86"/>
                <a:gd name="T16" fmla="*/ 32 w 64"/>
                <a:gd name="T1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6">
                  <a:moveTo>
                    <a:pt x="32" y="42"/>
                  </a:moveTo>
                  <a:lnTo>
                    <a:pt x="0" y="85"/>
                  </a:lnTo>
                  <a:lnTo>
                    <a:pt x="0" y="42"/>
                  </a:lnTo>
                  <a:lnTo>
                    <a:pt x="32" y="0"/>
                  </a:lnTo>
                  <a:lnTo>
                    <a:pt x="63" y="42"/>
                  </a:lnTo>
                  <a:lnTo>
                    <a:pt x="63" y="85"/>
                  </a:lnTo>
                  <a:lnTo>
                    <a:pt x="32" y="85"/>
                  </a:lnTo>
                  <a:lnTo>
                    <a:pt x="0" y="85"/>
                  </a:lnTo>
                  <a:lnTo>
                    <a:pt x="32" y="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2" name="Freeform 464"/>
            <p:cNvSpPr>
              <a:spLocks/>
            </p:cNvSpPr>
            <p:nvPr/>
          </p:nvSpPr>
          <p:spPr bwMode="auto">
            <a:xfrm>
              <a:off x="2580" y="1461"/>
              <a:ext cx="13" cy="188"/>
            </a:xfrm>
            <a:custGeom>
              <a:avLst/>
              <a:gdLst>
                <a:gd name="T0" fmla="*/ 6 w 13"/>
                <a:gd name="T1" fmla="*/ 0 h 188"/>
                <a:gd name="T2" fmla="*/ 1 w 13"/>
                <a:gd name="T3" fmla="*/ 0 h 188"/>
                <a:gd name="T4" fmla="*/ 0 w 13"/>
                <a:gd name="T5" fmla="*/ 187 h 188"/>
                <a:gd name="T6" fmla="*/ 11 w 13"/>
                <a:gd name="T7" fmla="*/ 187 h 188"/>
                <a:gd name="T8" fmla="*/ 12 w 13"/>
                <a:gd name="T9" fmla="*/ 0 h 188"/>
                <a:gd name="T10" fmla="*/ 6 w 13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8">
                  <a:moveTo>
                    <a:pt x="6" y="0"/>
                  </a:moveTo>
                  <a:lnTo>
                    <a:pt x="1" y="0"/>
                  </a:lnTo>
                  <a:lnTo>
                    <a:pt x="0" y="187"/>
                  </a:lnTo>
                  <a:lnTo>
                    <a:pt x="11" y="187"/>
                  </a:lnTo>
                  <a:lnTo>
                    <a:pt x="12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3473" name="Freeform 465"/>
            <p:cNvSpPr>
              <a:spLocks/>
            </p:cNvSpPr>
            <p:nvPr/>
          </p:nvSpPr>
          <p:spPr bwMode="auto">
            <a:xfrm>
              <a:off x="2557" y="1416"/>
              <a:ext cx="64" cy="86"/>
            </a:xfrm>
            <a:custGeom>
              <a:avLst/>
              <a:gdLst>
                <a:gd name="T0" fmla="*/ 32 w 64"/>
                <a:gd name="T1" fmla="*/ 42 h 86"/>
                <a:gd name="T2" fmla="*/ 0 w 64"/>
                <a:gd name="T3" fmla="*/ 85 h 86"/>
                <a:gd name="T4" fmla="*/ 1 w 64"/>
                <a:gd name="T5" fmla="*/ 42 h 86"/>
                <a:gd name="T6" fmla="*/ 33 w 64"/>
                <a:gd name="T7" fmla="*/ 0 h 86"/>
                <a:gd name="T8" fmla="*/ 63 w 64"/>
                <a:gd name="T9" fmla="*/ 42 h 86"/>
                <a:gd name="T10" fmla="*/ 63 w 64"/>
                <a:gd name="T11" fmla="*/ 85 h 86"/>
                <a:gd name="T12" fmla="*/ 32 w 64"/>
                <a:gd name="T13" fmla="*/ 85 h 86"/>
                <a:gd name="T14" fmla="*/ 0 w 64"/>
                <a:gd name="T15" fmla="*/ 85 h 86"/>
                <a:gd name="T16" fmla="*/ 32 w 64"/>
                <a:gd name="T1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6">
                  <a:moveTo>
                    <a:pt x="32" y="42"/>
                  </a:moveTo>
                  <a:lnTo>
                    <a:pt x="0" y="85"/>
                  </a:lnTo>
                  <a:lnTo>
                    <a:pt x="1" y="42"/>
                  </a:lnTo>
                  <a:lnTo>
                    <a:pt x="33" y="0"/>
                  </a:lnTo>
                  <a:lnTo>
                    <a:pt x="63" y="42"/>
                  </a:lnTo>
                  <a:lnTo>
                    <a:pt x="63" y="85"/>
                  </a:lnTo>
                  <a:lnTo>
                    <a:pt x="32" y="85"/>
                  </a:lnTo>
                  <a:lnTo>
                    <a:pt x="0" y="85"/>
                  </a:lnTo>
                  <a:lnTo>
                    <a:pt x="32" y="4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43476" name="Rectangle 468"/>
          <p:cNvSpPr>
            <a:spLocks noChangeArrowheads="1"/>
          </p:cNvSpPr>
          <p:nvPr/>
        </p:nvSpPr>
        <p:spPr bwMode="auto">
          <a:xfrm>
            <a:off x="1924050" y="5591175"/>
            <a:ext cx="3733800" cy="600075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3475" name="Picture 46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63" y="5595938"/>
            <a:ext cx="3763962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477" name="Line 469"/>
          <p:cNvSpPr>
            <a:spLocks noChangeShapeType="1"/>
          </p:cNvSpPr>
          <p:nvPr/>
        </p:nvSpPr>
        <p:spPr bwMode="auto">
          <a:xfrm flipH="1" flipV="1">
            <a:off x="7543800" y="535940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79" name="Line 471"/>
          <p:cNvSpPr>
            <a:spLocks noChangeShapeType="1"/>
          </p:cNvSpPr>
          <p:nvPr/>
        </p:nvSpPr>
        <p:spPr bwMode="auto">
          <a:xfrm flipH="1" flipV="1">
            <a:off x="7543800" y="5121275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0" name="Line 472"/>
          <p:cNvSpPr>
            <a:spLocks noChangeShapeType="1"/>
          </p:cNvSpPr>
          <p:nvPr/>
        </p:nvSpPr>
        <p:spPr bwMode="auto">
          <a:xfrm flipH="1" flipV="1">
            <a:off x="7553325" y="488315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1" name="Line 473"/>
          <p:cNvSpPr>
            <a:spLocks noChangeShapeType="1"/>
          </p:cNvSpPr>
          <p:nvPr/>
        </p:nvSpPr>
        <p:spPr bwMode="auto">
          <a:xfrm>
            <a:off x="1895475" y="4648200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2" name="Line 474"/>
          <p:cNvSpPr>
            <a:spLocks noChangeShapeType="1"/>
          </p:cNvSpPr>
          <p:nvPr/>
        </p:nvSpPr>
        <p:spPr bwMode="auto">
          <a:xfrm>
            <a:off x="1885950" y="4410075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3" name="Line 475"/>
          <p:cNvSpPr>
            <a:spLocks noChangeShapeType="1"/>
          </p:cNvSpPr>
          <p:nvPr/>
        </p:nvSpPr>
        <p:spPr bwMode="auto">
          <a:xfrm>
            <a:off x="1885950" y="4143375"/>
            <a:ext cx="3905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4" name="Line 476"/>
          <p:cNvSpPr>
            <a:spLocks noChangeShapeType="1"/>
          </p:cNvSpPr>
          <p:nvPr/>
        </p:nvSpPr>
        <p:spPr bwMode="auto">
          <a:xfrm flipH="1" flipV="1">
            <a:off x="7524750" y="385445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5" name="Line 477"/>
          <p:cNvSpPr>
            <a:spLocks noChangeShapeType="1"/>
          </p:cNvSpPr>
          <p:nvPr/>
        </p:nvSpPr>
        <p:spPr bwMode="auto">
          <a:xfrm flipH="1" flipV="1">
            <a:off x="7524750" y="3616325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3486" name="Line 478"/>
          <p:cNvSpPr>
            <a:spLocks noChangeShapeType="1"/>
          </p:cNvSpPr>
          <p:nvPr/>
        </p:nvSpPr>
        <p:spPr bwMode="auto">
          <a:xfrm flipH="1" flipV="1">
            <a:off x="7534275" y="3378200"/>
            <a:ext cx="5715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11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296E-6 2.96296E-6 L -0.58519 -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3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9" y="-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58426 7.40741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3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1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1481E-6 -2.59259E-6 L -0.58519 -2.5925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3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3.33333E-6 L 0.5926 3.33333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3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3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1481E-6 4.44444E-6 L 0.59167 -0.0013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3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74 2.22222E-6 L 0.59352 2.2222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3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296E-6 2.96296E-6 L -0.58519 -0.001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3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9" y="-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58426 7.40741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3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1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1481E-6 -2.59259E-6 L -0.58519 -2.59259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3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468" name="Picture 4" descr="C-B Promethean Cutawa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57200"/>
            <a:ext cx="6515100" cy="5321300"/>
          </a:xfrm>
          <a:prstGeom prst="rect">
            <a:avLst/>
          </a:prstGeom>
          <a:noFill/>
        </p:spPr>
      </p:pic>
      <p:sp>
        <p:nvSpPr>
          <p:cNvPr id="1086470" name="Rectangle 6"/>
          <p:cNvSpPr>
            <a:spLocks noGrp="1" noChangeArrowheads="1"/>
          </p:cNvSpPr>
          <p:nvPr>
            <p:ph type="title"/>
          </p:nvPr>
        </p:nvSpPr>
        <p:spPr>
          <a:xfrm>
            <a:off x="7048500" y="2133600"/>
            <a:ext cx="3441700" cy="1106488"/>
          </a:xfrm>
          <a:noFill/>
          <a:ln/>
          <a:effectLst>
            <a:outerShdw dist="56796" dir="3806097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Fire-Tube Boiler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467600" y="1828800"/>
            <a:ext cx="1981200" cy="3200400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Fire-Tube Boiler</a:t>
            </a:r>
            <a:endParaRPr lang="en-US"/>
          </a:p>
        </p:txBody>
      </p:sp>
      <p:pic>
        <p:nvPicPr>
          <p:cNvPr id="45059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63500"/>
            <a:ext cx="6253163" cy="6748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 descr="DSCN00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8600"/>
            <a:ext cx="10363200" cy="7086600"/>
          </a:xfrm>
          <a:prstGeom prst="rect">
            <a:avLst/>
          </a:prstGeom>
          <a:noFill/>
        </p:spPr>
      </p:pic>
      <p:sp>
        <p:nvSpPr>
          <p:cNvPr id="452611" name="Rectangle 3"/>
          <p:cNvSpPr>
            <a:spLocks noChangeArrowheads="1"/>
          </p:cNvSpPr>
          <p:nvPr/>
        </p:nvSpPr>
        <p:spPr bwMode="auto">
          <a:xfrm>
            <a:off x="5257800" y="5638800"/>
            <a:ext cx="468312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Fire-Tube Boiler 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0"/>
            <a:ext cx="8174038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749675" cy="2065338"/>
          </a:xfrm>
          <a:ln/>
          <a:effectLst/>
        </p:spPr>
        <p:txBody>
          <a:bodyPr/>
          <a:lstStyle/>
          <a:p>
            <a:r>
              <a:rPr lang="en-US" i="0">
                <a:effectLst>
                  <a:outerShdw blurRad="38100" dist="38100" dir="2700000" algn="tl">
                    <a:srgbClr val="000000"/>
                  </a:outerShdw>
                </a:effectLst>
              </a:rPr>
              <a:t>Water-Tube Boiler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710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9213" y="4090988"/>
            <a:ext cx="1573212" cy="568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066" name="Picture 3074" descr="DSCN24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-304800"/>
            <a:ext cx="10477500" cy="7315200"/>
          </a:xfrm>
          <a:prstGeom prst="rect">
            <a:avLst/>
          </a:prstGeom>
          <a:noFill/>
        </p:spPr>
      </p:pic>
      <p:sp>
        <p:nvSpPr>
          <p:cNvPr id="856067" name="Rectangle 3075"/>
          <p:cNvSpPr>
            <a:spLocks noChangeArrowheads="1"/>
          </p:cNvSpPr>
          <p:nvPr/>
        </p:nvSpPr>
        <p:spPr bwMode="auto">
          <a:xfrm>
            <a:off x="914400" y="5794375"/>
            <a:ext cx="4616450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Water-Tube Boiler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28600"/>
            <a:ext cx="6553200" cy="847725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Construction</a:t>
            </a:r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6634163" y="6224588"/>
            <a:ext cx="3255962" cy="43338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>
                <a:solidFill>
                  <a:srgbClr val="FAFD00"/>
                </a:solidFill>
              </a:rPr>
              <a:t>Graphics Courtesy of ERI</a:t>
            </a:r>
            <a:endParaRPr lang="en-US" sz="1800" i="1">
              <a:solidFill>
                <a:srgbClr val="FAFD00"/>
              </a:solidFill>
            </a:endParaRPr>
          </a:p>
        </p:txBody>
      </p:sp>
      <p:pic>
        <p:nvPicPr>
          <p:cNvPr id="4915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1236663"/>
            <a:ext cx="4075112" cy="463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4915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9313" y="1252538"/>
            <a:ext cx="3625850" cy="4603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306" name="Picture 4098" descr="DSCN4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"/>
            <a:ext cx="9220200" cy="69151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83" name="Picture 3" descr="WATER TUB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39684" name="Rectangle 4"/>
          <p:cNvSpPr>
            <a:spLocks noChangeArrowheads="1"/>
          </p:cNvSpPr>
          <p:nvPr/>
        </p:nvSpPr>
        <p:spPr bwMode="auto">
          <a:xfrm>
            <a:off x="6248400" y="533400"/>
            <a:ext cx="362743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Tubes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546" name="Picture 1026" descr="DSCN0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287000" cy="7429500"/>
          </a:xfrm>
          <a:prstGeom prst="rect">
            <a:avLst/>
          </a:prstGeom>
          <a:noFill/>
        </p:spPr>
      </p:pic>
      <p:sp>
        <p:nvSpPr>
          <p:cNvPr id="620547" name="Rectangle 1027"/>
          <p:cNvSpPr>
            <a:spLocks noChangeArrowheads="1"/>
          </p:cNvSpPr>
          <p:nvPr/>
        </p:nvSpPr>
        <p:spPr bwMode="auto">
          <a:xfrm>
            <a:off x="1838325" y="5638800"/>
            <a:ext cx="620553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Tubes with Fins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97" name="Rectangle 61"/>
          <p:cNvSpPr>
            <a:spLocks noGrp="1" noChangeArrowheads="1"/>
          </p:cNvSpPr>
          <p:nvPr>
            <p:ph type="title"/>
          </p:nvPr>
        </p:nvSpPr>
        <p:spPr>
          <a:effectLst>
            <a:outerShdw dist="81320" dir="3080412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Course Overview</a:t>
            </a:r>
            <a:endParaRPr lang="en-US"/>
          </a:p>
        </p:txBody>
      </p:sp>
      <p:sp>
        <p:nvSpPr>
          <p:cNvPr id="321598" name="Rectangle 62"/>
          <p:cNvSpPr>
            <a:spLocks noGrp="1" noChangeArrowheads="1"/>
          </p:cNvSpPr>
          <p:nvPr>
            <p:ph type="body" idx="1"/>
          </p:nvPr>
        </p:nvSpPr>
        <p:spPr>
          <a:xfrm>
            <a:off x="190500" y="1828800"/>
            <a:ext cx="7772400" cy="4702175"/>
          </a:xfrm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Air Pollution</a:t>
            </a:r>
          </a:p>
          <a:p>
            <a:r>
              <a:rPr lang="en-US"/>
              <a:t>Boiler Uses</a:t>
            </a:r>
          </a:p>
          <a:p>
            <a:r>
              <a:rPr lang="en-US"/>
              <a:t>Boiler Theory and Operation</a:t>
            </a:r>
          </a:p>
          <a:p>
            <a:r>
              <a:rPr lang="en-US"/>
              <a:t>Air Pollution Formation </a:t>
            </a:r>
          </a:p>
          <a:p>
            <a:r>
              <a:rPr lang="en-US"/>
              <a:t>Air Pollution Control Devices</a:t>
            </a:r>
          </a:p>
          <a:p>
            <a:r>
              <a:rPr lang="en-US"/>
              <a:t>Boiler Regulations</a:t>
            </a:r>
          </a:p>
          <a:p>
            <a:r>
              <a:rPr lang="en-US"/>
              <a:t>Typical Permit Conditions</a:t>
            </a:r>
          </a:p>
          <a:p>
            <a:r>
              <a:rPr lang="en-US"/>
              <a:t>Inspection Procedures</a:t>
            </a:r>
          </a:p>
          <a:p>
            <a:endParaRPr lang="en-US" sz="3400"/>
          </a:p>
          <a:p>
            <a:endParaRPr lang="en-US" sz="3400"/>
          </a:p>
        </p:txBody>
      </p:sp>
      <p:pic>
        <p:nvPicPr>
          <p:cNvPr id="321599" name="Picture 63" descr="DSCN24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2700" y="1981200"/>
            <a:ext cx="3924300" cy="3598863"/>
          </a:xfrm>
          <a:prstGeom prst="rect">
            <a:avLst/>
          </a:prstGeom>
          <a:noFill/>
        </p:spPr>
      </p:pic>
      <p:sp>
        <p:nvSpPr>
          <p:cNvPr id="321601" name="Rectangle 65"/>
          <p:cNvSpPr>
            <a:spLocks noChangeArrowheads="1"/>
          </p:cNvSpPr>
          <p:nvPr/>
        </p:nvSpPr>
        <p:spPr bwMode="auto">
          <a:xfrm>
            <a:off x="190500" y="1828800"/>
            <a:ext cx="4419600" cy="609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1603" name="Rectangle 67"/>
          <p:cNvSpPr>
            <a:spLocks noChangeArrowheads="1"/>
          </p:cNvSpPr>
          <p:nvPr/>
        </p:nvSpPr>
        <p:spPr bwMode="auto">
          <a:xfrm>
            <a:off x="190500" y="2514600"/>
            <a:ext cx="6019800" cy="1676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1604" name="Rectangle 68"/>
          <p:cNvSpPr>
            <a:spLocks noChangeArrowheads="1"/>
          </p:cNvSpPr>
          <p:nvPr/>
        </p:nvSpPr>
        <p:spPr bwMode="auto">
          <a:xfrm>
            <a:off x="-189655" y="2830213"/>
            <a:ext cx="6096000" cy="1676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1602" name="Text Box 66"/>
          <p:cNvSpPr txBox="1">
            <a:spLocks noChangeArrowheads="1"/>
          </p:cNvSpPr>
          <p:nvPr/>
        </p:nvSpPr>
        <p:spPr bwMode="auto">
          <a:xfrm>
            <a:off x="3238500" y="1752600"/>
            <a:ext cx="17526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Why</a:t>
            </a:r>
          </a:p>
        </p:txBody>
      </p:sp>
      <p:sp>
        <p:nvSpPr>
          <p:cNvPr id="321605" name="Text Box 69"/>
          <p:cNvSpPr txBox="1">
            <a:spLocks noChangeArrowheads="1"/>
          </p:cNvSpPr>
          <p:nvPr/>
        </p:nvSpPr>
        <p:spPr bwMode="auto">
          <a:xfrm>
            <a:off x="3619500" y="2514600"/>
            <a:ext cx="22860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</a:t>
            </a:r>
          </a:p>
        </p:txBody>
      </p:sp>
      <p:sp>
        <p:nvSpPr>
          <p:cNvPr id="321606" name="Text Box 70"/>
          <p:cNvSpPr txBox="1">
            <a:spLocks noChangeArrowheads="1"/>
          </p:cNvSpPr>
          <p:nvPr/>
        </p:nvSpPr>
        <p:spPr bwMode="auto">
          <a:xfrm>
            <a:off x="4533900" y="4724400"/>
            <a:ext cx="19812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601" grpId="0" animBg="1"/>
      <p:bldP spid="321603" grpId="0" animBg="1"/>
      <p:bldP spid="321604" grpId="0" animBg="1"/>
      <p:bldP spid="321602" grpId="0"/>
      <p:bldP spid="321605" grpId="0"/>
      <p:bldP spid="3216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226" name="Picture 2" descr="Balanced Rock PP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58838"/>
            <a:ext cx="10287000" cy="7716838"/>
          </a:xfrm>
          <a:prstGeom prst="rect">
            <a:avLst/>
          </a:prstGeom>
          <a:noFill/>
        </p:spPr>
      </p:pic>
      <p:sp>
        <p:nvSpPr>
          <p:cNvPr id="1076227" name="Rectangle 3"/>
          <p:cNvSpPr>
            <a:spLocks noChangeArrowheads="1"/>
          </p:cNvSpPr>
          <p:nvPr/>
        </p:nvSpPr>
        <p:spPr bwMode="auto">
          <a:xfrm>
            <a:off x="495300" y="2438400"/>
            <a:ext cx="2894013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Circulation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6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6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227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82" name="Rectangle 2"/>
          <p:cNvSpPr>
            <a:spLocks noGrp="1" noChangeArrowheads="1"/>
          </p:cNvSpPr>
          <p:nvPr>
            <p:ph type="title"/>
          </p:nvPr>
        </p:nvSpPr>
        <p:spPr>
          <a:xfrm>
            <a:off x="5815013" y="1408113"/>
            <a:ext cx="4243387" cy="3544887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Water </a:t>
            </a:r>
            <a:br>
              <a:rPr lang="en-US" i="0"/>
            </a:br>
            <a:r>
              <a:rPr lang="en-US" i="0"/>
              <a:t>to </a:t>
            </a:r>
            <a:br>
              <a:rPr lang="en-US" i="0"/>
            </a:br>
            <a:r>
              <a:rPr lang="en-US" i="0"/>
              <a:t>Steam Circulation Loop</a:t>
            </a:r>
            <a:endParaRPr lang="en-US"/>
          </a:p>
        </p:txBody>
      </p:sp>
      <p:grpSp>
        <p:nvGrpSpPr>
          <p:cNvPr id="1146883" name="Group 3"/>
          <p:cNvGrpSpPr>
            <a:grpSpLocks/>
          </p:cNvGrpSpPr>
          <p:nvPr/>
        </p:nvGrpSpPr>
        <p:grpSpPr bwMode="auto">
          <a:xfrm>
            <a:off x="396875" y="96838"/>
            <a:ext cx="5684838" cy="6537325"/>
            <a:chOff x="250" y="61"/>
            <a:chExt cx="3581" cy="4118"/>
          </a:xfrm>
        </p:grpSpPr>
        <p:sp>
          <p:nvSpPr>
            <p:cNvPr id="1146884" name="Freeform 4"/>
            <p:cNvSpPr>
              <a:spLocks/>
            </p:cNvSpPr>
            <p:nvPr/>
          </p:nvSpPr>
          <p:spPr bwMode="auto">
            <a:xfrm>
              <a:off x="474" y="3481"/>
              <a:ext cx="3350" cy="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49" y="0"/>
                </a:cxn>
                <a:cxn ang="0">
                  <a:pos x="3349" y="87"/>
                </a:cxn>
                <a:cxn ang="0">
                  <a:pos x="0" y="87"/>
                </a:cxn>
                <a:cxn ang="0">
                  <a:pos x="0" y="0"/>
                </a:cxn>
              </a:cxnLst>
              <a:rect l="0" t="0" r="r" b="b"/>
              <a:pathLst>
                <a:path w="3350" h="88">
                  <a:moveTo>
                    <a:pt x="0" y="0"/>
                  </a:moveTo>
                  <a:lnTo>
                    <a:pt x="3349" y="0"/>
                  </a:lnTo>
                  <a:lnTo>
                    <a:pt x="3349" y="87"/>
                  </a:lnTo>
                  <a:lnTo>
                    <a:pt x="0" y="87"/>
                  </a:lnTo>
                  <a:lnTo>
                    <a:pt x="0" y="0"/>
                  </a:lnTo>
                </a:path>
              </a:pathLst>
            </a:custGeom>
            <a:solidFill>
              <a:srgbClr val="80808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5" name="Freeform 5"/>
            <p:cNvSpPr>
              <a:spLocks/>
            </p:cNvSpPr>
            <p:nvPr/>
          </p:nvSpPr>
          <p:spPr bwMode="auto">
            <a:xfrm>
              <a:off x="474" y="3475"/>
              <a:ext cx="3357" cy="4"/>
            </a:xfrm>
            <a:custGeom>
              <a:avLst/>
              <a:gdLst/>
              <a:ahLst/>
              <a:cxnLst>
                <a:cxn ang="0">
                  <a:pos x="3356" y="2"/>
                </a:cxn>
                <a:cxn ang="0">
                  <a:pos x="3349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349" y="3"/>
                </a:cxn>
                <a:cxn ang="0">
                  <a:pos x="3344" y="2"/>
                </a:cxn>
                <a:cxn ang="0">
                  <a:pos x="3356" y="2"/>
                </a:cxn>
                <a:cxn ang="0">
                  <a:pos x="3356" y="0"/>
                </a:cxn>
                <a:cxn ang="0">
                  <a:pos x="3349" y="0"/>
                </a:cxn>
                <a:cxn ang="0">
                  <a:pos x="3356" y="2"/>
                </a:cxn>
              </a:cxnLst>
              <a:rect l="0" t="0" r="r" b="b"/>
              <a:pathLst>
                <a:path w="3357" h="4">
                  <a:moveTo>
                    <a:pt x="3356" y="2"/>
                  </a:moveTo>
                  <a:lnTo>
                    <a:pt x="3349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349" y="3"/>
                  </a:lnTo>
                  <a:lnTo>
                    <a:pt x="3344" y="2"/>
                  </a:lnTo>
                  <a:lnTo>
                    <a:pt x="3356" y="2"/>
                  </a:lnTo>
                  <a:lnTo>
                    <a:pt x="3356" y="0"/>
                  </a:lnTo>
                  <a:lnTo>
                    <a:pt x="3349" y="0"/>
                  </a:lnTo>
                  <a:lnTo>
                    <a:pt x="3356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6" name="Freeform 6"/>
            <p:cNvSpPr>
              <a:spLocks/>
            </p:cNvSpPr>
            <p:nvPr/>
          </p:nvSpPr>
          <p:spPr bwMode="auto">
            <a:xfrm>
              <a:off x="3827" y="3481"/>
              <a:ext cx="4" cy="94"/>
            </a:xfrm>
            <a:custGeom>
              <a:avLst/>
              <a:gdLst/>
              <a:ahLst/>
              <a:cxnLst>
                <a:cxn ang="0">
                  <a:pos x="1" y="93"/>
                </a:cxn>
                <a:cxn ang="0">
                  <a:pos x="3" y="87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87"/>
                </a:cxn>
                <a:cxn ang="0">
                  <a:pos x="1" y="83"/>
                </a:cxn>
                <a:cxn ang="0">
                  <a:pos x="1" y="93"/>
                </a:cxn>
                <a:cxn ang="0">
                  <a:pos x="3" y="93"/>
                </a:cxn>
                <a:cxn ang="0">
                  <a:pos x="3" y="87"/>
                </a:cxn>
                <a:cxn ang="0">
                  <a:pos x="1" y="93"/>
                </a:cxn>
              </a:cxnLst>
              <a:rect l="0" t="0" r="r" b="b"/>
              <a:pathLst>
                <a:path w="4" h="94">
                  <a:moveTo>
                    <a:pt x="1" y="93"/>
                  </a:moveTo>
                  <a:lnTo>
                    <a:pt x="3" y="87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1" y="83"/>
                  </a:lnTo>
                  <a:lnTo>
                    <a:pt x="1" y="93"/>
                  </a:lnTo>
                  <a:lnTo>
                    <a:pt x="3" y="93"/>
                  </a:lnTo>
                  <a:lnTo>
                    <a:pt x="3" y="87"/>
                  </a:lnTo>
                  <a:lnTo>
                    <a:pt x="1" y="9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7" name="Freeform 7"/>
            <p:cNvSpPr>
              <a:spLocks/>
            </p:cNvSpPr>
            <p:nvPr/>
          </p:nvSpPr>
          <p:spPr bwMode="auto">
            <a:xfrm>
              <a:off x="469" y="3570"/>
              <a:ext cx="3355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4"/>
                </a:cxn>
                <a:cxn ang="0">
                  <a:pos x="3354" y="4"/>
                </a:cxn>
                <a:cxn ang="0">
                  <a:pos x="3354" y="0"/>
                </a:cxn>
                <a:cxn ang="0">
                  <a:pos x="5" y="0"/>
                </a:cxn>
                <a:cxn ang="0">
                  <a:pos x="1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5" y="4"/>
                </a:cxn>
                <a:cxn ang="0">
                  <a:pos x="0" y="2"/>
                </a:cxn>
              </a:cxnLst>
              <a:rect l="0" t="0" r="r" b="b"/>
              <a:pathLst>
                <a:path w="3355" h="5">
                  <a:moveTo>
                    <a:pt x="0" y="2"/>
                  </a:moveTo>
                  <a:lnTo>
                    <a:pt x="5" y="4"/>
                  </a:lnTo>
                  <a:lnTo>
                    <a:pt x="3354" y="4"/>
                  </a:lnTo>
                  <a:lnTo>
                    <a:pt x="3354" y="0"/>
                  </a:lnTo>
                  <a:lnTo>
                    <a:pt x="5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8" name="Freeform 8"/>
            <p:cNvSpPr>
              <a:spLocks/>
            </p:cNvSpPr>
            <p:nvPr/>
          </p:nvSpPr>
          <p:spPr bwMode="auto">
            <a:xfrm>
              <a:off x="469" y="3475"/>
              <a:ext cx="5" cy="9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0" y="93"/>
                </a:cxn>
                <a:cxn ang="0">
                  <a:pos x="4" y="93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0"/>
                </a:cxn>
              </a:cxnLst>
              <a:rect l="0" t="0" r="r" b="b"/>
              <a:pathLst>
                <a:path w="5" h="94">
                  <a:moveTo>
                    <a:pt x="2" y="0"/>
                  </a:moveTo>
                  <a:lnTo>
                    <a:pt x="0" y="6"/>
                  </a:lnTo>
                  <a:lnTo>
                    <a:pt x="0" y="93"/>
                  </a:lnTo>
                  <a:lnTo>
                    <a:pt x="4" y="93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89" name="Freeform 9"/>
            <p:cNvSpPr>
              <a:spLocks/>
            </p:cNvSpPr>
            <p:nvPr/>
          </p:nvSpPr>
          <p:spPr bwMode="auto">
            <a:xfrm>
              <a:off x="3014" y="3451"/>
              <a:ext cx="306" cy="1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5" y="0"/>
                </a:cxn>
                <a:cxn ang="0">
                  <a:pos x="305" y="13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06" h="133">
                  <a:moveTo>
                    <a:pt x="0" y="0"/>
                  </a:moveTo>
                  <a:lnTo>
                    <a:pt x="305" y="0"/>
                  </a:lnTo>
                  <a:lnTo>
                    <a:pt x="305" y="132"/>
                  </a:lnTo>
                  <a:lnTo>
                    <a:pt x="0" y="13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0" name="Freeform 10"/>
            <p:cNvSpPr>
              <a:spLocks/>
            </p:cNvSpPr>
            <p:nvPr/>
          </p:nvSpPr>
          <p:spPr bwMode="auto">
            <a:xfrm>
              <a:off x="3014" y="3446"/>
              <a:ext cx="311" cy="4"/>
            </a:xfrm>
            <a:custGeom>
              <a:avLst/>
              <a:gdLst/>
              <a:ahLst/>
              <a:cxnLst>
                <a:cxn ang="0">
                  <a:pos x="310" y="2"/>
                </a:cxn>
                <a:cxn ang="0">
                  <a:pos x="30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05" y="3"/>
                </a:cxn>
                <a:cxn ang="0">
                  <a:pos x="300" y="2"/>
                </a:cxn>
                <a:cxn ang="0">
                  <a:pos x="310" y="2"/>
                </a:cxn>
                <a:cxn ang="0">
                  <a:pos x="310" y="0"/>
                </a:cxn>
                <a:cxn ang="0">
                  <a:pos x="305" y="0"/>
                </a:cxn>
                <a:cxn ang="0">
                  <a:pos x="310" y="2"/>
                </a:cxn>
              </a:cxnLst>
              <a:rect l="0" t="0" r="r" b="b"/>
              <a:pathLst>
                <a:path w="311" h="4">
                  <a:moveTo>
                    <a:pt x="310" y="2"/>
                  </a:moveTo>
                  <a:lnTo>
                    <a:pt x="30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05" y="3"/>
                  </a:lnTo>
                  <a:lnTo>
                    <a:pt x="300" y="2"/>
                  </a:lnTo>
                  <a:lnTo>
                    <a:pt x="310" y="2"/>
                  </a:lnTo>
                  <a:lnTo>
                    <a:pt x="310" y="0"/>
                  </a:lnTo>
                  <a:lnTo>
                    <a:pt x="305" y="0"/>
                  </a:lnTo>
                  <a:lnTo>
                    <a:pt x="31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1" name="Freeform 11"/>
            <p:cNvSpPr>
              <a:spLocks/>
            </p:cNvSpPr>
            <p:nvPr/>
          </p:nvSpPr>
          <p:spPr bwMode="auto">
            <a:xfrm>
              <a:off x="3320" y="3451"/>
              <a:ext cx="5" cy="138"/>
            </a:xfrm>
            <a:custGeom>
              <a:avLst/>
              <a:gdLst/>
              <a:ahLst/>
              <a:cxnLst>
                <a:cxn ang="0">
                  <a:pos x="2" y="137"/>
                </a:cxn>
                <a:cxn ang="0">
                  <a:pos x="4" y="13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32"/>
                </a:cxn>
                <a:cxn ang="0">
                  <a:pos x="2" y="128"/>
                </a:cxn>
                <a:cxn ang="0">
                  <a:pos x="2" y="137"/>
                </a:cxn>
                <a:cxn ang="0">
                  <a:pos x="4" y="137"/>
                </a:cxn>
                <a:cxn ang="0">
                  <a:pos x="4" y="132"/>
                </a:cxn>
                <a:cxn ang="0">
                  <a:pos x="2" y="137"/>
                </a:cxn>
              </a:cxnLst>
              <a:rect l="0" t="0" r="r" b="b"/>
              <a:pathLst>
                <a:path w="5" h="138">
                  <a:moveTo>
                    <a:pt x="2" y="137"/>
                  </a:moveTo>
                  <a:lnTo>
                    <a:pt x="4" y="13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4" y="132"/>
                  </a:lnTo>
                  <a:lnTo>
                    <a:pt x="2" y="13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2" name="Freeform 12"/>
            <p:cNvSpPr>
              <a:spLocks/>
            </p:cNvSpPr>
            <p:nvPr/>
          </p:nvSpPr>
          <p:spPr bwMode="auto">
            <a:xfrm>
              <a:off x="3009" y="3585"/>
              <a:ext cx="311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3"/>
                </a:cxn>
                <a:cxn ang="0">
                  <a:pos x="310" y="3"/>
                </a:cxn>
                <a:cxn ang="0">
                  <a:pos x="310" y="0"/>
                </a:cxn>
                <a:cxn ang="0">
                  <a:pos x="5" y="0"/>
                </a:cxn>
                <a:cxn ang="0">
                  <a:pos x="1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5" y="3"/>
                </a:cxn>
                <a:cxn ang="0">
                  <a:pos x="0" y="2"/>
                </a:cxn>
              </a:cxnLst>
              <a:rect l="0" t="0" r="r" b="b"/>
              <a:pathLst>
                <a:path w="311" h="4">
                  <a:moveTo>
                    <a:pt x="0" y="2"/>
                  </a:moveTo>
                  <a:lnTo>
                    <a:pt x="5" y="3"/>
                  </a:lnTo>
                  <a:lnTo>
                    <a:pt x="310" y="3"/>
                  </a:lnTo>
                  <a:lnTo>
                    <a:pt x="310" y="0"/>
                  </a:lnTo>
                  <a:lnTo>
                    <a:pt x="5" y="0"/>
                  </a:lnTo>
                  <a:lnTo>
                    <a:pt x="1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5" y="3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3" name="Freeform 13"/>
            <p:cNvSpPr>
              <a:spLocks/>
            </p:cNvSpPr>
            <p:nvPr/>
          </p:nvSpPr>
          <p:spPr bwMode="auto">
            <a:xfrm>
              <a:off x="3009" y="3446"/>
              <a:ext cx="3" cy="1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137"/>
                </a:cxn>
                <a:cxn ang="0">
                  <a:pos x="2" y="137"/>
                </a:cxn>
                <a:cxn ang="0">
                  <a:pos x="2" y="5"/>
                </a:cxn>
                <a:cxn ang="0">
                  <a:pos x="1" y="9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3" h="138">
                  <a:moveTo>
                    <a:pt x="1" y="0"/>
                  </a:moveTo>
                  <a:lnTo>
                    <a:pt x="0" y="5"/>
                  </a:lnTo>
                  <a:lnTo>
                    <a:pt x="0" y="137"/>
                  </a:lnTo>
                  <a:lnTo>
                    <a:pt x="2" y="137"/>
                  </a:lnTo>
                  <a:lnTo>
                    <a:pt x="2" y="5"/>
                  </a:lnTo>
                  <a:lnTo>
                    <a:pt x="1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4" name="Freeform 14"/>
            <p:cNvSpPr>
              <a:spLocks/>
            </p:cNvSpPr>
            <p:nvPr/>
          </p:nvSpPr>
          <p:spPr bwMode="auto">
            <a:xfrm>
              <a:off x="3029" y="2750"/>
              <a:ext cx="73" cy="69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38"/>
                </a:cxn>
                <a:cxn ang="0">
                  <a:pos x="6" y="80"/>
                </a:cxn>
                <a:cxn ang="0">
                  <a:pos x="5" y="123"/>
                </a:cxn>
                <a:cxn ang="0">
                  <a:pos x="2" y="168"/>
                </a:cxn>
                <a:cxn ang="0">
                  <a:pos x="1" y="215"/>
                </a:cxn>
                <a:cxn ang="0">
                  <a:pos x="0" y="263"/>
                </a:cxn>
                <a:cxn ang="0">
                  <a:pos x="0" y="312"/>
                </a:cxn>
                <a:cxn ang="0">
                  <a:pos x="0" y="359"/>
                </a:cxn>
                <a:cxn ang="0">
                  <a:pos x="1" y="407"/>
                </a:cxn>
                <a:cxn ang="0">
                  <a:pos x="3" y="454"/>
                </a:cxn>
                <a:cxn ang="0">
                  <a:pos x="8" y="501"/>
                </a:cxn>
                <a:cxn ang="0">
                  <a:pos x="14" y="545"/>
                </a:cxn>
                <a:cxn ang="0">
                  <a:pos x="23" y="588"/>
                </a:cxn>
                <a:cxn ang="0">
                  <a:pos x="34" y="627"/>
                </a:cxn>
                <a:cxn ang="0">
                  <a:pos x="48" y="664"/>
                </a:cxn>
                <a:cxn ang="0">
                  <a:pos x="64" y="696"/>
                </a:cxn>
                <a:cxn ang="0">
                  <a:pos x="63" y="676"/>
                </a:cxn>
                <a:cxn ang="0">
                  <a:pos x="49" y="642"/>
                </a:cxn>
                <a:cxn ang="0">
                  <a:pos x="37" y="604"/>
                </a:cxn>
                <a:cxn ang="0">
                  <a:pos x="28" y="565"/>
                </a:cxn>
                <a:cxn ang="0">
                  <a:pos x="20" y="521"/>
                </a:cxn>
                <a:cxn ang="0">
                  <a:pos x="15" y="476"/>
                </a:cxn>
                <a:cxn ang="0">
                  <a:pos x="12" y="431"/>
                </a:cxn>
                <a:cxn ang="0">
                  <a:pos x="9" y="383"/>
                </a:cxn>
                <a:cxn ang="0">
                  <a:pos x="9" y="336"/>
                </a:cxn>
                <a:cxn ang="0">
                  <a:pos x="9" y="287"/>
                </a:cxn>
                <a:cxn ang="0">
                  <a:pos x="10" y="239"/>
                </a:cxn>
                <a:cxn ang="0">
                  <a:pos x="12" y="192"/>
                </a:cxn>
                <a:cxn ang="0">
                  <a:pos x="13" y="145"/>
                </a:cxn>
                <a:cxn ang="0">
                  <a:pos x="15" y="101"/>
                </a:cxn>
                <a:cxn ang="0">
                  <a:pos x="16" y="58"/>
                </a:cxn>
                <a:cxn ang="0">
                  <a:pos x="17" y="19"/>
                </a:cxn>
                <a:cxn ang="0">
                  <a:pos x="7" y="0"/>
                </a:cxn>
              </a:cxnLst>
              <a:rect l="0" t="0" r="r" b="b"/>
              <a:pathLst>
                <a:path w="73" h="697">
                  <a:moveTo>
                    <a:pt x="7" y="0"/>
                  </a:moveTo>
                  <a:lnTo>
                    <a:pt x="7" y="0"/>
                  </a:lnTo>
                  <a:lnTo>
                    <a:pt x="7" y="19"/>
                  </a:lnTo>
                  <a:lnTo>
                    <a:pt x="7" y="38"/>
                  </a:lnTo>
                  <a:lnTo>
                    <a:pt x="7" y="58"/>
                  </a:lnTo>
                  <a:lnTo>
                    <a:pt x="6" y="80"/>
                  </a:lnTo>
                  <a:lnTo>
                    <a:pt x="6" y="101"/>
                  </a:lnTo>
                  <a:lnTo>
                    <a:pt x="5" y="123"/>
                  </a:lnTo>
                  <a:lnTo>
                    <a:pt x="3" y="145"/>
                  </a:lnTo>
                  <a:lnTo>
                    <a:pt x="2" y="168"/>
                  </a:lnTo>
                  <a:lnTo>
                    <a:pt x="2" y="192"/>
                  </a:lnTo>
                  <a:lnTo>
                    <a:pt x="1" y="215"/>
                  </a:lnTo>
                  <a:lnTo>
                    <a:pt x="1" y="239"/>
                  </a:lnTo>
                  <a:lnTo>
                    <a:pt x="0" y="263"/>
                  </a:lnTo>
                  <a:lnTo>
                    <a:pt x="0" y="287"/>
                  </a:lnTo>
                  <a:lnTo>
                    <a:pt x="0" y="312"/>
                  </a:lnTo>
                  <a:lnTo>
                    <a:pt x="0" y="336"/>
                  </a:lnTo>
                  <a:lnTo>
                    <a:pt x="0" y="359"/>
                  </a:lnTo>
                  <a:lnTo>
                    <a:pt x="0" y="383"/>
                  </a:lnTo>
                  <a:lnTo>
                    <a:pt x="1" y="407"/>
                  </a:lnTo>
                  <a:lnTo>
                    <a:pt x="2" y="431"/>
                  </a:lnTo>
                  <a:lnTo>
                    <a:pt x="3" y="454"/>
                  </a:lnTo>
                  <a:lnTo>
                    <a:pt x="6" y="478"/>
                  </a:lnTo>
                  <a:lnTo>
                    <a:pt x="8" y="501"/>
                  </a:lnTo>
                  <a:lnTo>
                    <a:pt x="10" y="523"/>
                  </a:lnTo>
                  <a:lnTo>
                    <a:pt x="14" y="545"/>
                  </a:lnTo>
                  <a:lnTo>
                    <a:pt x="19" y="566"/>
                  </a:lnTo>
                  <a:lnTo>
                    <a:pt x="23" y="588"/>
                  </a:lnTo>
                  <a:lnTo>
                    <a:pt x="28" y="607"/>
                  </a:lnTo>
                  <a:lnTo>
                    <a:pt x="34" y="627"/>
                  </a:lnTo>
                  <a:lnTo>
                    <a:pt x="39" y="645"/>
                  </a:lnTo>
                  <a:lnTo>
                    <a:pt x="48" y="664"/>
                  </a:lnTo>
                  <a:lnTo>
                    <a:pt x="55" y="681"/>
                  </a:lnTo>
                  <a:lnTo>
                    <a:pt x="64" y="696"/>
                  </a:lnTo>
                  <a:lnTo>
                    <a:pt x="72" y="691"/>
                  </a:lnTo>
                  <a:lnTo>
                    <a:pt x="63" y="676"/>
                  </a:lnTo>
                  <a:lnTo>
                    <a:pt x="56" y="659"/>
                  </a:lnTo>
                  <a:lnTo>
                    <a:pt x="49" y="642"/>
                  </a:lnTo>
                  <a:lnTo>
                    <a:pt x="43" y="623"/>
                  </a:lnTo>
                  <a:lnTo>
                    <a:pt x="37" y="604"/>
                  </a:lnTo>
                  <a:lnTo>
                    <a:pt x="33" y="584"/>
                  </a:lnTo>
                  <a:lnTo>
                    <a:pt x="28" y="565"/>
                  </a:lnTo>
                  <a:lnTo>
                    <a:pt x="23" y="544"/>
                  </a:lnTo>
                  <a:lnTo>
                    <a:pt x="20" y="521"/>
                  </a:lnTo>
                  <a:lnTo>
                    <a:pt x="17" y="499"/>
                  </a:lnTo>
                  <a:lnTo>
                    <a:pt x="15" y="476"/>
                  </a:lnTo>
                  <a:lnTo>
                    <a:pt x="13" y="454"/>
                  </a:lnTo>
                  <a:lnTo>
                    <a:pt x="12" y="431"/>
                  </a:lnTo>
                  <a:lnTo>
                    <a:pt x="10" y="407"/>
                  </a:lnTo>
                  <a:lnTo>
                    <a:pt x="9" y="383"/>
                  </a:lnTo>
                  <a:lnTo>
                    <a:pt x="9" y="359"/>
                  </a:lnTo>
                  <a:lnTo>
                    <a:pt x="9" y="336"/>
                  </a:lnTo>
                  <a:lnTo>
                    <a:pt x="9" y="312"/>
                  </a:lnTo>
                  <a:lnTo>
                    <a:pt x="9" y="287"/>
                  </a:lnTo>
                  <a:lnTo>
                    <a:pt x="9" y="263"/>
                  </a:lnTo>
                  <a:lnTo>
                    <a:pt x="10" y="239"/>
                  </a:lnTo>
                  <a:lnTo>
                    <a:pt x="10" y="215"/>
                  </a:lnTo>
                  <a:lnTo>
                    <a:pt x="12" y="192"/>
                  </a:lnTo>
                  <a:lnTo>
                    <a:pt x="12" y="168"/>
                  </a:lnTo>
                  <a:lnTo>
                    <a:pt x="13" y="145"/>
                  </a:lnTo>
                  <a:lnTo>
                    <a:pt x="14" y="123"/>
                  </a:lnTo>
                  <a:lnTo>
                    <a:pt x="15" y="101"/>
                  </a:lnTo>
                  <a:lnTo>
                    <a:pt x="15" y="80"/>
                  </a:lnTo>
                  <a:lnTo>
                    <a:pt x="16" y="58"/>
                  </a:lnTo>
                  <a:lnTo>
                    <a:pt x="16" y="38"/>
                  </a:lnTo>
                  <a:lnTo>
                    <a:pt x="17" y="19"/>
                  </a:lnTo>
                  <a:lnTo>
                    <a:pt x="17" y="0"/>
                  </a:lnTo>
                  <a:lnTo>
                    <a:pt x="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5" name="Freeform 15"/>
            <p:cNvSpPr>
              <a:spLocks/>
            </p:cNvSpPr>
            <p:nvPr/>
          </p:nvSpPr>
          <p:spPr bwMode="auto">
            <a:xfrm>
              <a:off x="3034" y="2535"/>
              <a:ext cx="9" cy="20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2" y="15"/>
                </a:cxn>
                <a:cxn ang="0">
                  <a:pos x="2" y="28"/>
                </a:cxn>
                <a:cxn ang="0">
                  <a:pos x="2" y="41"/>
                </a:cxn>
                <a:cxn ang="0">
                  <a:pos x="2" y="52"/>
                </a:cxn>
                <a:cxn ang="0">
                  <a:pos x="2" y="65"/>
                </a:cxn>
                <a:cxn ang="0">
                  <a:pos x="2" y="77"/>
                </a:cxn>
                <a:cxn ang="0">
                  <a:pos x="2" y="88"/>
                </a:cxn>
                <a:cxn ang="0">
                  <a:pos x="1" y="100"/>
                </a:cxn>
                <a:cxn ang="0">
                  <a:pos x="1" y="112"/>
                </a:cxn>
                <a:cxn ang="0">
                  <a:pos x="1" y="124"/>
                </a:cxn>
                <a:cxn ang="0">
                  <a:pos x="0" y="136"/>
                </a:cxn>
                <a:cxn ang="0">
                  <a:pos x="0" y="150"/>
                </a:cxn>
                <a:cxn ang="0">
                  <a:pos x="0" y="164"/>
                </a:cxn>
                <a:cxn ang="0">
                  <a:pos x="0" y="178"/>
                </a:cxn>
                <a:cxn ang="0">
                  <a:pos x="1" y="192"/>
                </a:cxn>
                <a:cxn ang="0">
                  <a:pos x="1" y="208"/>
                </a:cxn>
                <a:cxn ang="0">
                  <a:pos x="7" y="208"/>
                </a:cxn>
                <a:cxn ang="0">
                  <a:pos x="7" y="192"/>
                </a:cxn>
                <a:cxn ang="0">
                  <a:pos x="6" y="178"/>
                </a:cxn>
                <a:cxn ang="0">
                  <a:pos x="6" y="164"/>
                </a:cxn>
                <a:cxn ang="0">
                  <a:pos x="6" y="150"/>
                </a:cxn>
                <a:cxn ang="0">
                  <a:pos x="6" y="136"/>
                </a:cxn>
                <a:cxn ang="0">
                  <a:pos x="7" y="124"/>
                </a:cxn>
                <a:cxn ang="0">
                  <a:pos x="7" y="112"/>
                </a:cxn>
                <a:cxn ang="0">
                  <a:pos x="7" y="100"/>
                </a:cxn>
                <a:cxn ang="0">
                  <a:pos x="8" y="88"/>
                </a:cxn>
                <a:cxn ang="0">
                  <a:pos x="8" y="77"/>
                </a:cxn>
                <a:cxn ang="0">
                  <a:pos x="8" y="65"/>
                </a:cxn>
                <a:cxn ang="0">
                  <a:pos x="8" y="52"/>
                </a:cxn>
                <a:cxn ang="0">
                  <a:pos x="8" y="41"/>
                </a:cxn>
                <a:cxn ang="0">
                  <a:pos x="8" y="28"/>
                </a:cxn>
                <a:cxn ang="0">
                  <a:pos x="8" y="14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9" h="209">
                  <a:moveTo>
                    <a:pt x="1" y="0"/>
                  </a:moveTo>
                  <a:lnTo>
                    <a:pt x="1" y="1"/>
                  </a:lnTo>
                  <a:lnTo>
                    <a:pt x="2" y="15"/>
                  </a:lnTo>
                  <a:lnTo>
                    <a:pt x="2" y="28"/>
                  </a:lnTo>
                  <a:lnTo>
                    <a:pt x="2" y="41"/>
                  </a:lnTo>
                  <a:lnTo>
                    <a:pt x="2" y="52"/>
                  </a:lnTo>
                  <a:lnTo>
                    <a:pt x="2" y="65"/>
                  </a:lnTo>
                  <a:lnTo>
                    <a:pt x="2" y="77"/>
                  </a:lnTo>
                  <a:lnTo>
                    <a:pt x="2" y="88"/>
                  </a:lnTo>
                  <a:lnTo>
                    <a:pt x="1" y="100"/>
                  </a:lnTo>
                  <a:lnTo>
                    <a:pt x="1" y="112"/>
                  </a:lnTo>
                  <a:lnTo>
                    <a:pt x="1" y="124"/>
                  </a:lnTo>
                  <a:lnTo>
                    <a:pt x="0" y="136"/>
                  </a:lnTo>
                  <a:lnTo>
                    <a:pt x="0" y="150"/>
                  </a:lnTo>
                  <a:lnTo>
                    <a:pt x="0" y="164"/>
                  </a:lnTo>
                  <a:lnTo>
                    <a:pt x="0" y="178"/>
                  </a:lnTo>
                  <a:lnTo>
                    <a:pt x="1" y="192"/>
                  </a:lnTo>
                  <a:lnTo>
                    <a:pt x="1" y="208"/>
                  </a:lnTo>
                  <a:lnTo>
                    <a:pt x="7" y="208"/>
                  </a:lnTo>
                  <a:lnTo>
                    <a:pt x="7" y="192"/>
                  </a:lnTo>
                  <a:lnTo>
                    <a:pt x="6" y="178"/>
                  </a:lnTo>
                  <a:lnTo>
                    <a:pt x="6" y="164"/>
                  </a:lnTo>
                  <a:lnTo>
                    <a:pt x="6" y="150"/>
                  </a:lnTo>
                  <a:lnTo>
                    <a:pt x="6" y="136"/>
                  </a:lnTo>
                  <a:lnTo>
                    <a:pt x="7" y="124"/>
                  </a:lnTo>
                  <a:lnTo>
                    <a:pt x="7" y="112"/>
                  </a:lnTo>
                  <a:lnTo>
                    <a:pt x="7" y="100"/>
                  </a:lnTo>
                  <a:lnTo>
                    <a:pt x="8" y="88"/>
                  </a:lnTo>
                  <a:lnTo>
                    <a:pt x="8" y="77"/>
                  </a:lnTo>
                  <a:lnTo>
                    <a:pt x="8" y="65"/>
                  </a:lnTo>
                  <a:lnTo>
                    <a:pt x="8" y="52"/>
                  </a:lnTo>
                  <a:lnTo>
                    <a:pt x="8" y="41"/>
                  </a:lnTo>
                  <a:lnTo>
                    <a:pt x="8" y="28"/>
                  </a:lnTo>
                  <a:lnTo>
                    <a:pt x="8" y="14"/>
                  </a:lnTo>
                  <a:lnTo>
                    <a:pt x="7" y="0"/>
                  </a:lnTo>
                  <a:lnTo>
                    <a:pt x="7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6" name="Freeform 16"/>
            <p:cNvSpPr>
              <a:spLocks/>
            </p:cNvSpPr>
            <p:nvPr/>
          </p:nvSpPr>
          <p:spPr bwMode="auto">
            <a:xfrm>
              <a:off x="3035" y="2304"/>
              <a:ext cx="42" cy="2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0" y="224"/>
                </a:cxn>
                <a:cxn ang="0">
                  <a:pos x="10" y="225"/>
                </a:cxn>
                <a:cxn ang="0">
                  <a:pos x="41" y="1"/>
                </a:cxn>
                <a:cxn ang="0">
                  <a:pos x="32" y="0"/>
                </a:cxn>
              </a:cxnLst>
              <a:rect l="0" t="0" r="r" b="b"/>
              <a:pathLst>
                <a:path w="42" h="226">
                  <a:moveTo>
                    <a:pt x="32" y="0"/>
                  </a:moveTo>
                  <a:lnTo>
                    <a:pt x="32" y="0"/>
                  </a:lnTo>
                  <a:lnTo>
                    <a:pt x="0" y="224"/>
                  </a:lnTo>
                  <a:lnTo>
                    <a:pt x="10" y="225"/>
                  </a:lnTo>
                  <a:lnTo>
                    <a:pt x="41" y="1"/>
                  </a:lnTo>
                  <a:lnTo>
                    <a:pt x="3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7" name="Freeform 17"/>
            <p:cNvSpPr>
              <a:spLocks/>
            </p:cNvSpPr>
            <p:nvPr/>
          </p:nvSpPr>
          <p:spPr bwMode="auto">
            <a:xfrm>
              <a:off x="3074" y="1890"/>
              <a:ext cx="102" cy="41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92" y="9"/>
                </a:cxn>
                <a:cxn ang="0">
                  <a:pos x="82" y="37"/>
                </a:cxn>
                <a:cxn ang="0">
                  <a:pos x="72" y="63"/>
                </a:cxn>
                <a:cxn ang="0">
                  <a:pos x="62" y="89"/>
                </a:cxn>
                <a:cxn ang="0">
                  <a:pos x="55" y="115"/>
                </a:cxn>
                <a:cxn ang="0">
                  <a:pos x="47" y="141"/>
                </a:cxn>
                <a:cxn ang="0">
                  <a:pos x="41" y="167"/>
                </a:cxn>
                <a:cxn ang="0">
                  <a:pos x="35" y="193"/>
                </a:cxn>
                <a:cxn ang="0">
                  <a:pos x="30" y="216"/>
                </a:cxn>
                <a:cxn ang="0">
                  <a:pos x="27" y="241"/>
                </a:cxn>
                <a:cxn ang="0">
                  <a:pos x="23" y="266"/>
                </a:cxn>
                <a:cxn ang="0">
                  <a:pos x="18" y="291"/>
                </a:cxn>
                <a:cxn ang="0">
                  <a:pos x="15" y="314"/>
                </a:cxn>
                <a:cxn ang="0">
                  <a:pos x="11" y="338"/>
                </a:cxn>
                <a:cxn ang="0">
                  <a:pos x="7" y="361"/>
                </a:cxn>
                <a:cxn ang="0">
                  <a:pos x="4" y="384"/>
                </a:cxn>
                <a:cxn ang="0">
                  <a:pos x="0" y="408"/>
                </a:cxn>
                <a:cxn ang="0">
                  <a:pos x="10" y="409"/>
                </a:cxn>
                <a:cxn ang="0">
                  <a:pos x="13" y="385"/>
                </a:cxn>
                <a:cxn ang="0">
                  <a:pos x="17" y="363"/>
                </a:cxn>
                <a:cxn ang="0">
                  <a:pos x="21" y="339"/>
                </a:cxn>
                <a:cxn ang="0">
                  <a:pos x="24" y="316"/>
                </a:cxn>
                <a:cxn ang="0">
                  <a:pos x="28" y="292"/>
                </a:cxn>
                <a:cxn ang="0">
                  <a:pos x="33" y="267"/>
                </a:cxn>
                <a:cxn ang="0">
                  <a:pos x="37" y="242"/>
                </a:cxn>
                <a:cxn ang="0">
                  <a:pos x="41" y="218"/>
                </a:cxn>
                <a:cxn ang="0">
                  <a:pos x="46" y="194"/>
                </a:cxn>
                <a:cxn ang="0">
                  <a:pos x="51" y="169"/>
                </a:cxn>
                <a:cxn ang="0">
                  <a:pos x="57" y="143"/>
                </a:cxn>
                <a:cxn ang="0">
                  <a:pos x="64" y="118"/>
                </a:cxn>
                <a:cxn ang="0">
                  <a:pos x="72" y="91"/>
                </a:cxn>
                <a:cxn ang="0">
                  <a:pos x="82" y="65"/>
                </a:cxn>
                <a:cxn ang="0">
                  <a:pos x="91" y="39"/>
                </a:cxn>
                <a:cxn ang="0">
                  <a:pos x="101" y="13"/>
                </a:cxn>
                <a:cxn ang="0">
                  <a:pos x="92" y="13"/>
                </a:cxn>
                <a:cxn ang="0">
                  <a:pos x="101" y="9"/>
                </a:cxn>
                <a:cxn ang="0">
                  <a:pos x="97" y="0"/>
                </a:cxn>
                <a:cxn ang="0">
                  <a:pos x="92" y="9"/>
                </a:cxn>
                <a:cxn ang="0">
                  <a:pos x="101" y="9"/>
                </a:cxn>
              </a:cxnLst>
              <a:rect l="0" t="0" r="r" b="b"/>
              <a:pathLst>
                <a:path w="102" h="410">
                  <a:moveTo>
                    <a:pt x="101" y="9"/>
                  </a:moveTo>
                  <a:lnTo>
                    <a:pt x="92" y="9"/>
                  </a:lnTo>
                  <a:lnTo>
                    <a:pt x="82" y="37"/>
                  </a:lnTo>
                  <a:lnTo>
                    <a:pt x="72" y="63"/>
                  </a:lnTo>
                  <a:lnTo>
                    <a:pt x="62" y="89"/>
                  </a:lnTo>
                  <a:lnTo>
                    <a:pt x="55" y="115"/>
                  </a:lnTo>
                  <a:lnTo>
                    <a:pt x="47" y="141"/>
                  </a:lnTo>
                  <a:lnTo>
                    <a:pt x="41" y="167"/>
                  </a:lnTo>
                  <a:lnTo>
                    <a:pt x="35" y="193"/>
                  </a:lnTo>
                  <a:lnTo>
                    <a:pt x="30" y="216"/>
                  </a:lnTo>
                  <a:lnTo>
                    <a:pt x="27" y="241"/>
                  </a:lnTo>
                  <a:lnTo>
                    <a:pt x="23" y="266"/>
                  </a:lnTo>
                  <a:lnTo>
                    <a:pt x="18" y="291"/>
                  </a:lnTo>
                  <a:lnTo>
                    <a:pt x="15" y="314"/>
                  </a:lnTo>
                  <a:lnTo>
                    <a:pt x="11" y="338"/>
                  </a:lnTo>
                  <a:lnTo>
                    <a:pt x="7" y="361"/>
                  </a:lnTo>
                  <a:lnTo>
                    <a:pt x="4" y="384"/>
                  </a:lnTo>
                  <a:lnTo>
                    <a:pt x="0" y="408"/>
                  </a:lnTo>
                  <a:lnTo>
                    <a:pt x="10" y="409"/>
                  </a:lnTo>
                  <a:lnTo>
                    <a:pt x="13" y="385"/>
                  </a:lnTo>
                  <a:lnTo>
                    <a:pt x="17" y="363"/>
                  </a:lnTo>
                  <a:lnTo>
                    <a:pt x="21" y="339"/>
                  </a:lnTo>
                  <a:lnTo>
                    <a:pt x="24" y="316"/>
                  </a:lnTo>
                  <a:lnTo>
                    <a:pt x="28" y="292"/>
                  </a:lnTo>
                  <a:lnTo>
                    <a:pt x="33" y="267"/>
                  </a:lnTo>
                  <a:lnTo>
                    <a:pt x="37" y="242"/>
                  </a:lnTo>
                  <a:lnTo>
                    <a:pt x="41" y="218"/>
                  </a:lnTo>
                  <a:lnTo>
                    <a:pt x="46" y="194"/>
                  </a:lnTo>
                  <a:lnTo>
                    <a:pt x="51" y="169"/>
                  </a:lnTo>
                  <a:lnTo>
                    <a:pt x="57" y="143"/>
                  </a:lnTo>
                  <a:lnTo>
                    <a:pt x="64" y="118"/>
                  </a:lnTo>
                  <a:lnTo>
                    <a:pt x="72" y="91"/>
                  </a:lnTo>
                  <a:lnTo>
                    <a:pt x="82" y="65"/>
                  </a:lnTo>
                  <a:lnTo>
                    <a:pt x="91" y="39"/>
                  </a:lnTo>
                  <a:lnTo>
                    <a:pt x="101" y="13"/>
                  </a:lnTo>
                  <a:lnTo>
                    <a:pt x="92" y="13"/>
                  </a:lnTo>
                  <a:lnTo>
                    <a:pt x="101" y="9"/>
                  </a:lnTo>
                  <a:lnTo>
                    <a:pt x="97" y="0"/>
                  </a:lnTo>
                  <a:lnTo>
                    <a:pt x="92" y="9"/>
                  </a:lnTo>
                  <a:lnTo>
                    <a:pt x="101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8" name="Freeform 18"/>
            <p:cNvSpPr>
              <a:spLocks/>
            </p:cNvSpPr>
            <p:nvPr/>
          </p:nvSpPr>
          <p:spPr bwMode="auto">
            <a:xfrm>
              <a:off x="3174" y="1900"/>
              <a:ext cx="118" cy="811"/>
            </a:xfrm>
            <a:custGeom>
              <a:avLst/>
              <a:gdLst/>
              <a:ahLst/>
              <a:cxnLst>
                <a:cxn ang="0">
                  <a:pos x="117" y="809"/>
                </a:cxn>
                <a:cxn ang="0">
                  <a:pos x="116" y="784"/>
                </a:cxn>
                <a:cxn ang="0">
                  <a:pos x="115" y="748"/>
                </a:cxn>
                <a:cxn ang="0">
                  <a:pos x="111" y="705"/>
                </a:cxn>
                <a:cxn ang="0">
                  <a:pos x="109" y="655"/>
                </a:cxn>
                <a:cxn ang="0">
                  <a:pos x="105" y="601"/>
                </a:cxn>
                <a:cxn ang="0">
                  <a:pos x="99" y="541"/>
                </a:cxn>
                <a:cxn ang="0">
                  <a:pos x="94" y="479"/>
                </a:cxn>
                <a:cxn ang="0">
                  <a:pos x="88" y="416"/>
                </a:cxn>
                <a:cxn ang="0">
                  <a:pos x="81" y="352"/>
                </a:cxn>
                <a:cxn ang="0">
                  <a:pos x="74" y="290"/>
                </a:cxn>
                <a:cxn ang="0">
                  <a:pos x="64" y="230"/>
                </a:cxn>
                <a:cxn ang="0">
                  <a:pos x="55" y="171"/>
                </a:cxn>
                <a:cxn ang="0">
                  <a:pos x="45" y="119"/>
                </a:cxn>
                <a:cxn ang="0">
                  <a:pos x="34" y="71"/>
                </a:cxn>
                <a:cxn ang="0">
                  <a:pos x="22" y="32"/>
                </a:cxn>
                <a:cxn ang="0">
                  <a:pos x="8" y="0"/>
                </a:cxn>
                <a:cxn ang="0">
                  <a:pos x="6" y="18"/>
                </a:cxn>
                <a:cxn ang="0">
                  <a:pos x="18" y="54"/>
                </a:cxn>
                <a:cxn ang="0">
                  <a:pos x="29" y="96"/>
                </a:cxn>
                <a:cxn ang="0">
                  <a:pos x="40" y="146"/>
                </a:cxn>
                <a:cxn ang="0">
                  <a:pos x="51" y="202"/>
                </a:cxn>
                <a:cxn ang="0">
                  <a:pos x="59" y="260"/>
                </a:cxn>
                <a:cxn ang="0">
                  <a:pos x="66" y="322"/>
                </a:cxn>
                <a:cxn ang="0">
                  <a:pos x="75" y="385"/>
                </a:cxn>
                <a:cxn ang="0">
                  <a:pos x="82" y="448"/>
                </a:cxn>
                <a:cxn ang="0">
                  <a:pos x="87" y="511"/>
                </a:cxn>
                <a:cxn ang="0">
                  <a:pos x="93" y="572"/>
                </a:cxn>
                <a:cxn ang="0">
                  <a:pos x="96" y="629"/>
                </a:cxn>
                <a:cxn ang="0">
                  <a:pos x="100" y="680"/>
                </a:cxn>
                <a:cxn ang="0">
                  <a:pos x="103" y="727"/>
                </a:cxn>
                <a:cxn ang="0">
                  <a:pos x="105" y="767"/>
                </a:cxn>
                <a:cxn ang="0">
                  <a:pos x="106" y="798"/>
                </a:cxn>
                <a:cxn ang="0">
                  <a:pos x="107" y="810"/>
                </a:cxn>
                <a:cxn ang="0">
                  <a:pos x="107" y="810"/>
                </a:cxn>
              </a:cxnLst>
              <a:rect l="0" t="0" r="r" b="b"/>
              <a:pathLst>
                <a:path w="118" h="811">
                  <a:moveTo>
                    <a:pt x="117" y="809"/>
                  </a:moveTo>
                  <a:lnTo>
                    <a:pt x="117" y="809"/>
                  </a:lnTo>
                  <a:lnTo>
                    <a:pt x="116" y="798"/>
                  </a:lnTo>
                  <a:lnTo>
                    <a:pt x="116" y="784"/>
                  </a:lnTo>
                  <a:lnTo>
                    <a:pt x="115" y="767"/>
                  </a:lnTo>
                  <a:lnTo>
                    <a:pt x="115" y="748"/>
                  </a:lnTo>
                  <a:lnTo>
                    <a:pt x="112" y="727"/>
                  </a:lnTo>
                  <a:lnTo>
                    <a:pt x="111" y="705"/>
                  </a:lnTo>
                  <a:lnTo>
                    <a:pt x="110" y="680"/>
                  </a:lnTo>
                  <a:lnTo>
                    <a:pt x="109" y="655"/>
                  </a:lnTo>
                  <a:lnTo>
                    <a:pt x="106" y="628"/>
                  </a:lnTo>
                  <a:lnTo>
                    <a:pt x="105" y="601"/>
                  </a:lnTo>
                  <a:lnTo>
                    <a:pt x="103" y="571"/>
                  </a:lnTo>
                  <a:lnTo>
                    <a:pt x="99" y="541"/>
                  </a:lnTo>
                  <a:lnTo>
                    <a:pt x="96" y="510"/>
                  </a:lnTo>
                  <a:lnTo>
                    <a:pt x="94" y="479"/>
                  </a:lnTo>
                  <a:lnTo>
                    <a:pt x="92" y="447"/>
                  </a:lnTo>
                  <a:lnTo>
                    <a:pt x="88" y="416"/>
                  </a:lnTo>
                  <a:lnTo>
                    <a:pt x="84" y="384"/>
                  </a:lnTo>
                  <a:lnTo>
                    <a:pt x="81" y="352"/>
                  </a:lnTo>
                  <a:lnTo>
                    <a:pt x="76" y="321"/>
                  </a:lnTo>
                  <a:lnTo>
                    <a:pt x="74" y="290"/>
                  </a:lnTo>
                  <a:lnTo>
                    <a:pt x="69" y="259"/>
                  </a:lnTo>
                  <a:lnTo>
                    <a:pt x="64" y="230"/>
                  </a:lnTo>
                  <a:lnTo>
                    <a:pt x="60" y="200"/>
                  </a:lnTo>
                  <a:lnTo>
                    <a:pt x="55" y="171"/>
                  </a:lnTo>
                  <a:lnTo>
                    <a:pt x="49" y="145"/>
                  </a:lnTo>
                  <a:lnTo>
                    <a:pt x="45" y="119"/>
                  </a:lnTo>
                  <a:lnTo>
                    <a:pt x="39" y="94"/>
                  </a:lnTo>
                  <a:lnTo>
                    <a:pt x="34" y="71"/>
                  </a:lnTo>
                  <a:lnTo>
                    <a:pt x="28" y="51"/>
                  </a:lnTo>
                  <a:lnTo>
                    <a:pt x="22" y="32"/>
                  </a:lnTo>
                  <a:lnTo>
                    <a:pt x="16" y="14"/>
                  </a:lnTo>
                  <a:lnTo>
                    <a:pt x="8" y="0"/>
                  </a:lnTo>
                  <a:lnTo>
                    <a:pt x="0" y="4"/>
                  </a:lnTo>
                  <a:lnTo>
                    <a:pt x="6" y="18"/>
                  </a:lnTo>
                  <a:lnTo>
                    <a:pt x="12" y="34"/>
                  </a:lnTo>
                  <a:lnTo>
                    <a:pt x="18" y="54"/>
                  </a:lnTo>
                  <a:lnTo>
                    <a:pt x="24" y="74"/>
                  </a:lnTo>
                  <a:lnTo>
                    <a:pt x="29" y="96"/>
                  </a:lnTo>
                  <a:lnTo>
                    <a:pt x="35" y="121"/>
                  </a:lnTo>
                  <a:lnTo>
                    <a:pt x="40" y="146"/>
                  </a:lnTo>
                  <a:lnTo>
                    <a:pt x="46" y="172"/>
                  </a:lnTo>
                  <a:lnTo>
                    <a:pt x="51" y="202"/>
                  </a:lnTo>
                  <a:lnTo>
                    <a:pt x="54" y="231"/>
                  </a:lnTo>
                  <a:lnTo>
                    <a:pt x="59" y="260"/>
                  </a:lnTo>
                  <a:lnTo>
                    <a:pt x="64" y="291"/>
                  </a:lnTo>
                  <a:lnTo>
                    <a:pt x="66" y="322"/>
                  </a:lnTo>
                  <a:lnTo>
                    <a:pt x="71" y="353"/>
                  </a:lnTo>
                  <a:lnTo>
                    <a:pt x="75" y="385"/>
                  </a:lnTo>
                  <a:lnTo>
                    <a:pt x="78" y="417"/>
                  </a:lnTo>
                  <a:lnTo>
                    <a:pt x="82" y="448"/>
                  </a:lnTo>
                  <a:lnTo>
                    <a:pt x="84" y="481"/>
                  </a:lnTo>
                  <a:lnTo>
                    <a:pt x="87" y="511"/>
                  </a:lnTo>
                  <a:lnTo>
                    <a:pt x="89" y="542"/>
                  </a:lnTo>
                  <a:lnTo>
                    <a:pt x="93" y="572"/>
                  </a:lnTo>
                  <a:lnTo>
                    <a:pt x="94" y="601"/>
                  </a:lnTo>
                  <a:lnTo>
                    <a:pt x="96" y="629"/>
                  </a:lnTo>
                  <a:lnTo>
                    <a:pt x="99" y="655"/>
                  </a:lnTo>
                  <a:lnTo>
                    <a:pt x="100" y="680"/>
                  </a:lnTo>
                  <a:lnTo>
                    <a:pt x="101" y="705"/>
                  </a:lnTo>
                  <a:lnTo>
                    <a:pt x="103" y="727"/>
                  </a:lnTo>
                  <a:lnTo>
                    <a:pt x="105" y="748"/>
                  </a:lnTo>
                  <a:lnTo>
                    <a:pt x="105" y="767"/>
                  </a:lnTo>
                  <a:lnTo>
                    <a:pt x="106" y="784"/>
                  </a:lnTo>
                  <a:lnTo>
                    <a:pt x="106" y="798"/>
                  </a:lnTo>
                  <a:lnTo>
                    <a:pt x="107" y="809"/>
                  </a:lnTo>
                  <a:lnTo>
                    <a:pt x="107" y="810"/>
                  </a:lnTo>
                  <a:lnTo>
                    <a:pt x="107" y="809"/>
                  </a:lnTo>
                  <a:lnTo>
                    <a:pt x="107" y="810"/>
                  </a:lnTo>
                  <a:lnTo>
                    <a:pt x="117" y="80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899" name="Freeform 19"/>
            <p:cNvSpPr>
              <a:spLocks/>
            </p:cNvSpPr>
            <p:nvPr/>
          </p:nvSpPr>
          <p:spPr bwMode="auto">
            <a:xfrm>
              <a:off x="3288" y="2717"/>
              <a:ext cx="34" cy="449"/>
            </a:xfrm>
            <a:custGeom>
              <a:avLst/>
              <a:gdLst/>
              <a:ahLst/>
              <a:cxnLst>
                <a:cxn ang="0">
                  <a:pos x="29" y="448"/>
                </a:cxn>
                <a:cxn ang="0">
                  <a:pos x="31" y="426"/>
                </a:cxn>
                <a:cxn ang="0">
                  <a:pos x="32" y="402"/>
                </a:cxn>
                <a:cxn ang="0">
                  <a:pos x="33" y="376"/>
                </a:cxn>
                <a:cxn ang="0">
                  <a:pos x="32" y="349"/>
                </a:cxn>
                <a:cxn ang="0">
                  <a:pos x="31" y="319"/>
                </a:cxn>
                <a:cxn ang="0">
                  <a:pos x="31" y="288"/>
                </a:cxn>
                <a:cxn ang="0">
                  <a:pos x="29" y="258"/>
                </a:cxn>
                <a:cxn ang="0">
                  <a:pos x="27" y="226"/>
                </a:cxn>
                <a:cxn ang="0">
                  <a:pos x="26" y="194"/>
                </a:cxn>
                <a:cxn ang="0">
                  <a:pos x="23" y="162"/>
                </a:cxn>
                <a:cxn ang="0">
                  <a:pos x="21" y="131"/>
                </a:cxn>
                <a:cxn ang="0">
                  <a:pos x="19" y="102"/>
                </a:cxn>
                <a:cxn ang="0">
                  <a:pos x="15" y="73"/>
                </a:cxn>
                <a:cxn ang="0">
                  <a:pos x="13" y="47"/>
                </a:cxn>
                <a:cxn ang="0">
                  <a:pos x="10" y="22"/>
                </a:cxn>
                <a:cxn ang="0">
                  <a:pos x="8" y="0"/>
                </a:cxn>
                <a:cxn ang="0">
                  <a:pos x="1" y="12"/>
                </a:cxn>
                <a:cxn ang="0">
                  <a:pos x="3" y="35"/>
                </a:cxn>
                <a:cxn ang="0">
                  <a:pos x="6" y="61"/>
                </a:cxn>
                <a:cxn ang="0">
                  <a:pos x="8" y="89"/>
                </a:cxn>
                <a:cxn ang="0">
                  <a:pos x="11" y="118"/>
                </a:cxn>
                <a:cxn ang="0">
                  <a:pos x="13" y="148"/>
                </a:cxn>
                <a:cxn ang="0">
                  <a:pos x="15" y="178"/>
                </a:cxn>
                <a:cxn ang="0">
                  <a:pos x="18" y="210"/>
                </a:cxn>
                <a:cxn ang="0">
                  <a:pos x="20" y="241"/>
                </a:cxn>
                <a:cxn ang="0">
                  <a:pos x="22" y="273"/>
                </a:cxn>
                <a:cxn ang="0">
                  <a:pos x="23" y="304"/>
                </a:cxn>
                <a:cxn ang="0">
                  <a:pos x="24" y="335"/>
                </a:cxn>
                <a:cxn ang="0">
                  <a:pos x="24" y="363"/>
                </a:cxn>
                <a:cxn ang="0">
                  <a:pos x="24" y="389"/>
                </a:cxn>
                <a:cxn ang="0">
                  <a:pos x="23" y="415"/>
                </a:cxn>
                <a:cxn ang="0">
                  <a:pos x="22" y="436"/>
                </a:cxn>
                <a:cxn ang="0">
                  <a:pos x="29" y="447"/>
                </a:cxn>
              </a:cxnLst>
              <a:rect l="0" t="0" r="r" b="b"/>
              <a:pathLst>
                <a:path w="34" h="449">
                  <a:moveTo>
                    <a:pt x="29" y="447"/>
                  </a:moveTo>
                  <a:lnTo>
                    <a:pt x="29" y="448"/>
                  </a:lnTo>
                  <a:lnTo>
                    <a:pt x="30" y="437"/>
                  </a:lnTo>
                  <a:lnTo>
                    <a:pt x="31" y="426"/>
                  </a:lnTo>
                  <a:lnTo>
                    <a:pt x="31" y="415"/>
                  </a:lnTo>
                  <a:lnTo>
                    <a:pt x="32" y="402"/>
                  </a:lnTo>
                  <a:lnTo>
                    <a:pt x="32" y="389"/>
                  </a:lnTo>
                  <a:lnTo>
                    <a:pt x="33" y="376"/>
                  </a:lnTo>
                  <a:lnTo>
                    <a:pt x="33" y="363"/>
                  </a:lnTo>
                  <a:lnTo>
                    <a:pt x="32" y="349"/>
                  </a:lnTo>
                  <a:lnTo>
                    <a:pt x="32" y="335"/>
                  </a:lnTo>
                  <a:lnTo>
                    <a:pt x="31" y="319"/>
                  </a:lnTo>
                  <a:lnTo>
                    <a:pt x="31" y="304"/>
                  </a:lnTo>
                  <a:lnTo>
                    <a:pt x="31" y="288"/>
                  </a:lnTo>
                  <a:lnTo>
                    <a:pt x="30" y="273"/>
                  </a:lnTo>
                  <a:lnTo>
                    <a:pt x="29" y="258"/>
                  </a:lnTo>
                  <a:lnTo>
                    <a:pt x="28" y="241"/>
                  </a:lnTo>
                  <a:lnTo>
                    <a:pt x="27" y="226"/>
                  </a:lnTo>
                  <a:lnTo>
                    <a:pt x="26" y="210"/>
                  </a:lnTo>
                  <a:lnTo>
                    <a:pt x="26" y="194"/>
                  </a:lnTo>
                  <a:lnTo>
                    <a:pt x="24" y="177"/>
                  </a:lnTo>
                  <a:lnTo>
                    <a:pt x="23" y="162"/>
                  </a:lnTo>
                  <a:lnTo>
                    <a:pt x="22" y="147"/>
                  </a:lnTo>
                  <a:lnTo>
                    <a:pt x="21" y="131"/>
                  </a:lnTo>
                  <a:lnTo>
                    <a:pt x="20" y="116"/>
                  </a:lnTo>
                  <a:lnTo>
                    <a:pt x="19" y="102"/>
                  </a:lnTo>
                  <a:lnTo>
                    <a:pt x="17" y="87"/>
                  </a:lnTo>
                  <a:lnTo>
                    <a:pt x="15" y="73"/>
                  </a:lnTo>
                  <a:lnTo>
                    <a:pt x="14" y="60"/>
                  </a:lnTo>
                  <a:lnTo>
                    <a:pt x="13" y="47"/>
                  </a:lnTo>
                  <a:lnTo>
                    <a:pt x="11" y="34"/>
                  </a:lnTo>
                  <a:lnTo>
                    <a:pt x="10" y="22"/>
                  </a:lnTo>
                  <a:lnTo>
                    <a:pt x="9" y="11"/>
                  </a:lnTo>
                  <a:lnTo>
                    <a:pt x="8" y="0"/>
                  </a:lnTo>
                  <a:lnTo>
                    <a:pt x="0" y="1"/>
                  </a:lnTo>
                  <a:lnTo>
                    <a:pt x="1" y="12"/>
                  </a:lnTo>
                  <a:lnTo>
                    <a:pt x="2" y="24"/>
                  </a:lnTo>
                  <a:lnTo>
                    <a:pt x="3" y="35"/>
                  </a:lnTo>
                  <a:lnTo>
                    <a:pt x="4" y="48"/>
                  </a:lnTo>
                  <a:lnTo>
                    <a:pt x="6" y="61"/>
                  </a:lnTo>
                  <a:lnTo>
                    <a:pt x="7" y="74"/>
                  </a:lnTo>
                  <a:lnTo>
                    <a:pt x="8" y="89"/>
                  </a:lnTo>
                  <a:lnTo>
                    <a:pt x="10" y="103"/>
                  </a:lnTo>
                  <a:lnTo>
                    <a:pt x="11" y="118"/>
                  </a:lnTo>
                  <a:lnTo>
                    <a:pt x="12" y="132"/>
                  </a:lnTo>
                  <a:lnTo>
                    <a:pt x="13" y="148"/>
                  </a:lnTo>
                  <a:lnTo>
                    <a:pt x="14" y="163"/>
                  </a:lnTo>
                  <a:lnTo>
                    <a:pt x="15" y="178"/>
                  </a:lnTo>
                  <a:lnTo>
                    <a:pt x="18" y="194"/>
                  </a:lnTo>
                  <a:lnTo>
                    <a:pt x="18" y="210"/>
                  </a:lnTo>
                  <a:lnTo>
                    <a:pt x="19" y="227"/>
                  </a:lnTo>
                  <a:lnTo>
                    <a:pt x="20" y="241"/>
                  </a:lnTo>
                  <a:lnTo>
                    <a:pt x="21" y="258"/>
                  </a:lnTo>
                  <a:lnTo>
                    <a:pt x="22" y="273"/>
                  </a:lnTo>
                  <a:lnTo>
                    <a:pt x="23" y="288"/>
                  </a:lnTo>
                  <a:lnTo>
                    <a:pt x="23" y="304"/>
                  </a:lnTo>
                  <a:lnTo>
                    <a:pt x="23" y="319"/>
                  </a:lnTo>
                  <a:lnTo>
                    <a:pt x="24" y="335"/>
                  </a:lnTo>
                  <a:lnTo>
                    <a:pt x="24" y="349"/>
                  </a:lnTo>
                  <a:lnTo>
                    <a:pt x="24" y="363"/>
                  </a:lnTo>
                  <a:lnTo>
                    <a:pt x="24" y="376"/>
                  </a:lnTo>
                  <a:lnTo>
                    <a:pt x="24" y="389"/>
                  </a:lnTo>
                  <a:lnTo>
                    <a:pt x="24" y="402"/>
                  </a:lnTo>
                  <a:lnTo>
                    <a:pt x="23" y="415"/>
                  </a:lnTo>
                  <a:lnTo>
                    <a:pt x="23" y="426"/>
                  </a:lnTo>
                  <a:lnTo>
                    <a:pt x="22" y="436"/>
                  </a:lnTo>
                  <a:lnTo>
                    <a:pt x="21" y="447"/>
                  </a:lnTo>
                  <a:lnTo>
                    <a:pt x="29" y="44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0" name="Freeform 20"/>
            <p:cNvSpPr>
              <a:spLocks/>
            </p:cNvSpPr>
            <p:nvPr/>
          </p:nvSpPr>
          <p:spPr bwMode="auto">
            <a:xfrm>
              <a:off x="3242" y="3172"/>
              <a:ext cx="77" cy="274"/>
            </a:xfrm>
            <a:custGeom>
              <a:avLst/>
              <a:gdLst/>
              <a:ahLst/>
              <a:cxnLst>
                <a:cxn ang="0">
                  <a:pos x="7" y="273"/>
                </a:cxn>
                <a:cxn ang="0">
                  <a:pos x="15" y="254"/>
                </a:cxn>
                <a:cxn ang="0">
                  <a:pos x="23" y="236"/>
                </a:cxn>
                <a:cxn ang="0">
                  <a:pos x="29" y="219"/>
                </a:cxn>
                <a:cxn ang="0">
                  <a:pos x="34" y="202"/>
                </a:cxn>
                <a:cxn ang="0">
                  <a:pos x="42" y="184"/>
                </a:cxn>
                <a:cxn ang="0">
                  <a:pos x="46" y="168"/>
                </a:cxn>
                <a:cxn ang="0">
                  <a:pos x="51" y="151"/>
                </a:cxn>
                <a:cxn ang="0">
                  <a:pos x="56" y="134"/>
                </a:cxn>
                <a:cxn ang="0">
                  <a:pos x="59" y="118"/>
                </a:cxn>
                <a:cxn ang="0">
                  <a:pos x="63" y="100"/>
                </a:cxn>
                <a:cxn ang="0">
                  <a:pos x="67" y="84"/>
                </a:cxn>
                <a:cxn ang="0">
                  <a:pos x="69" y="68"/>
                </a:cxn>
                <a:cxn ang="0">
                  <a:pos x="71" y="51"/>
                </a:cxn>
                <a:cxn ang="0">
                  <a:pos x="74" y="35"/>
                </a:cxn>
                <a:cxn ang="0">
                  <a:pos x="75" y="18"/>
                </a:cxn>
                <a:cxn ang="0">
                  <a:pos x="76" y="0"/>
                </a:cxn>
                <a:cxn ang="0">
                  <a:pos x="67" y="0"/>
                </a:cxn>
                <a:cxn ang="0">
                  <a:pos x="65" y="16"/>
                </a:cxn>
                <a:cxn ang="0">
                  <a:pos x="64" y="34"/>
                </a:cxn>
                <a:cxn ang="0">
                  <a:pos x="62" y="49"/>
                </a:cxn>
                <a:cxn ang="0">
                  <a:pos x="59" y="67"/>
                </a:cxn>
                <a:cxn ang="0">
                  <a:pos x="57" y="83"/>
                </a:cxn>
                <a:cxn ang="0">
                  <a:pos x="53" y="99"/>
                </a:cxn>
                <a:cxn ang="0">
                  <a:pos x="50" y="116"/>
                </a:cxn>
                <a:cxn ang="0">
                  <a:pos x="46" y="132"/>
                </a:cxn>
                <a:cxn ang="0">
                  <a:pos x="42" y="148"/>
                </a:cxn>
                <a:cxn ang="0">
                  <a:pos x="37" y="165"/>
                </a:cxn>
                <a:cxn ang="0">
                  <a:pos x="32" y="182"/>
                </a:cxn>
                <a:cxn ang="0">
                  <a:pos x="25" y="200"/>
                </a:cxn>
                <a:cxn ang="0">
                  <a:pos x="19" y="216"/>
                </a:cxn>
                <a:cxn ang="0">
                  <a:pos x="13" y="233"/>
                </a:cxn>
                <a:cxn ang="0">
                  <a:pos x="6" y="251"/>
                </a:cxn>
                <a:cxn ang="0">
                  <a:pos x="0" y="268"/>
                </a:cxn>
                <a:cxn ang="0">
                  <a:pos x="7" y="273"/>
                </a:cxn>
              </a:cxnLst>
              <a:rect l="0" t="0" r="r" b="b"/>
              <a:pathLst>
                <a:path w="77" h="274">
                  <a:moveTo>
                    <a:pt x="7" y="273"/>
                  </a:moveTo>
                  <a:lnTo>
                    <a:pt x="15" y="254"/>
                  </a:lnTo>
                  <a:lnTo>
                    <a:pt x="23" y="236"/>
                  </a:lnTo>
                  <a:lnTo>
                    <a:pt x="29" y="219"/>
                  </a:lnTo>
                  <a:lnTo>
                    <a:pt x="34" y="202"/>
                  </a:lnTo>
                  <a:lnTo>
                    <a:pt x="42" y="184"/>
                  </a:lnTo>
                  <a:lnTo>
                    <a:pt x="46" y="168"/>
                  </a:lnTo>
                  <a:lnTo>
                    <a:pt x="51" y="151"/>
                  </a:lnTo>
                  <a:lnTo>
                    <a:pt x="56" y="134"/>
                  </a:lnTo>
                  <a:lnTo>
                    <a:pt x="59" y="118"/>
                  </a:lnTo>
                  <a:lnTo>
                    <a:pt x="63" y="100"/>
                  </a:lnTo>
                  <a:lnTo>
                    <a:pt x="67" y="84"/>
                  </a:lnTo>
                  <a:lnTo>
                    <a:pt x="69" y="68"/>
                  </a:lnTo>
                  <a:lnTo>
                    <a:pt x="71" y="51"/>
                  </a:lnTo>
                  <a:lnTo>
                    <a:pt x="74" y="35"/>
                  </a:lnTo>
                  <a:lnTo>
                    <a:pt x="75" y="18"/>
                  </a:lnTo>
                  <a:lnTo>
                    <a:pt x="76" y="0"/>
                  </a:lnTo>
                  <a:lnTo>
                    <a:pt x="67" y="0"/>
                  </a:lnTo>
                  <a:lnTo>
                    <a:pt x="65" y="16"/>
                  </a:lnTo>
                  <a:lnTo>
                    <a:pt x="64" y="34"/>
                  </a:lnTo>
                  <a:lnTo>
                    <a:pt x="62" y="49"/>
                  </a:lnTo>
                  <a:lnTo>
                    <a:pt x="59" y="67"/>
                  </a:lnTo>
                  <a:lnTo>
                    <a:pt x="57" y="83"/>
                  </a:lnTo>
                  <a:lnTo>
                    <a:pt x="53" y="99"/>
                  </a:lnTo>
                  <a:lnTo>
                    <a:pt x="50" y="116"/>
                  </a:lnTo>
                  <a:lnTo>
                    <a:pt x="46" y="132"/>
                  </a:lnTo>
                  <a:lnTo>
                    <a:pt x="42" y="148"/>
                  </a:lnTo>
                  <a:lnTo>
                    <a:pt x="37" y="165"/>
                  </a:lnTo>
                  <a:lnTo>
                    <a:pt x="32" y="182"/>
                  </a:lnTo>
                  <a:lnTo>
                    <a:pt x="25" y="200"/>
                  </a:lnTo>
                  <a:lnTo>
                    <a:pt x="19" y="216"/>
                  </a:lnTo>
                  <a:lnTo>
                    <a:pt x="13" y="233"/>
                  </a:lnTo>
                  <a:lnTo>
                    <a:pt x="6" y="251"/>
                  </a:lnTo>
                  <a:lnTo>
                    <a:pt x="0" y="268"/>
                  </a:lnTo>
                  <a:lnTo>
                    <a:pt x="7" y="27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1" name="Freeform 21"/>
            <p:cNvSpPr>
              <a:spLocks/>
            </p:cNvSpPr>
            <p:nvPr/>
          </p:nvSpPr>
          <p:spPr bwMode="auto">
            <a:xfrm>
              <a:off x="3100" y="3140"/>
              <a:ext cx="36" cy="30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2" y="20"/>
                </a:cxn>
                <a:cxn ang="0">
                  <a:pos x="2" y="40"/>
                </a:cxn>
                <a:cxn ang="0">
                  <a:pos x="3" y="58"/>
                </a:cxn>
                <a:cxn ang="0">
                  <a:pos x="4" y="75"/>
                </a:cxn>
                <a:cxn ang="0">
                  <a:pos x="5" y="94"/>
                </a:cxn>
                <a:cxn ang="0">
                  <a:pos x="6" y="112"/>
                </a:cxn>
                <a:cxn ang="0">
                  <a:pos x="7" y="129"/>
                </a:cxn>
                <a:cxn ang="0">
                  <a:pos x="10" y="146"/>
                </a:cxn>
                <a:cxn ang="0">
                  <a:pos x="11" y="163"/>
                </a:cxn>
                <a:cxn ang="0">
                  <a:pos x="13" y="181"/>
                </a:cxn>
                <a:cxn ang="0">
                  <a:pos x="15" y="200"/>
                </a:cxn>
                <a:cxn ang="0">
                  <a:pos x="16" y="218"/>
                </a:cxn>
                <a:cxn ang="0">
                  <a:pos x="19" y="238"/>
                </a:cxn>
                <a:cxn ang="0">
                  <a:pos x="21" y="258"/>
                </a:cxn>
                <a:cxn ang="0">
                  <a:pos x="23" y="281"/>
                </a:cxn>
                <a:cxn ang="0">
                  <a:pos x="27" y="303"/>
                </a:cxn>
                <a:cxn ang="0">
                  <a:pos x="35" y="302"/>
                </a:cxn>
                <a:cxn ang="0">
                  <a:pos x="32" y="280"/>
                </a:cxn>
                <a:cxn ang="0">
                  <a:pos x="30" y="257"/>
                </a:cxn>
                <a:cxn ang="0">
                  <a:pos x="28" y="237"/>
                </a:cxn>
                <a:cxn ang="0">
                  <a:pos x="24" y="217"/>
                </a:cxn>
                <a:cxn ang="0">
                  <a:pos x="23" y="198"/>
                </a:cxn>
                <a:cxn ang="0">
                  <a:pos x="21" y="180"/>
                </a:cxn>
                <a:cxn ang="0">
                  <a:pos x="19" y="162"/>
                </a:cxn>
                <a:cxn ang="0">
                  <a:pos x="18" y="144"/>
                </a:cxn>
                <a:cxn ang="0">
                  <a:pos x="16" y="128"/>
                </a:cxn>
                <a:cxn ang="0">
                  <a:pos x="15" y="110"/>
                </a:cxn>
                <a:cxn ang="0">
                  <a:pos x="14" y="93"/>
                </a:cxn>
                <a:cxn ang="0">
                  <a:pos x="13" y="75"/>
                </a:cxn>
                <a:cxn ang="0">
                  <a:pos x="12" y="58"/>
                </a:cxn>
                <a:cxn ang="0">
                  <a:pos x="11" y="40"/>
                </a:cxn>
                <a:cxn ang="0">
                  <a:pos x="11" y="20"/>
                </a:cxn>
                <a:cxn ang="0">
                  <a:pos x="8" y="0"/>
                </a:cxn>
                <a:cxn ang="0">
                  <a:pos x="0" y="1"/>
                </a:cxn>
              </a:cxnLst>
              <a:rect l="0" t="0" r="r" b="b"/>
              <a:pathLst>
                <a:path w="36" h="304">
                  <a:moveTo>
                    <a:pt x="0" y="1"/>
                  </a:moveTo>
                  <a:lnTo>
                    <a:pt x="0" y="0"/>
                  </a:lnTo>
                  <a:lnTo>
                    <a:pt x="2" y="20"/>
                  </a:lnTo>
                  <a:lnTo>
                    <a:pt x="2" y="40"/>
                  </a:lnTo>
                  <a:lnTo>
                    <a:pt x="3" y="58"/>
                  </a:lnTo>
                  <a:lnTo>
                    <a:pt x="4" y="75"/>
                  </a:lnTo>
                  <a:lnTo>
                    <a:pt x="5" y="94"/>
                  </a:lnTo>
                  <a:lnTo>
                    <a:pt x="6" y="112"/>
                  </a:lnTo>
                  <a:lnTo>
                    <a:pt x="7" y="129"/>
                  </a:lnTo>
                  <a:lnTo>
                    <a:pt x="10" y="146"/>
                  </a:lnTo>
                  <a:lnTo>
                    <a:pt x="11" y="163"/>
                  </a:lnTo>
                  <a:lnTo>
                    <a:pt x="13" y="181"/>
                  </a:lnTo>
                  <a:lnTo>
                    <a:pt x="15" y="200"/>
                  </a:lnTo>
                  <a:lnTo>
                    <a:pt x="16" y="218"/>
                  </a:lnTo>
                  <a:lnTo>
                    <a:pt x="19" y="238"/>
                  </a:lnTo>
                  <a:lnTo>
                    <a:pt x="21" y="258"/>
                  </a:lnTo>
                  <a:lnTo>
                    <a:pt x="23" y="281"/>
                  </a:lnTo>
                  <a:lnTo>
                    <a:pt x="27" y="303"/>
                  </a:lnTo>
                  <a:lnTo>
                    <a:pt x="35" y="302"/>
                  </a:lnTo>
                  <a:lnTo>
                    <a:pt x="32" y="280"/>
                  </a:lnTo>
                  <a:lnTo>
                    <a:pt x="30" y="257"/>
                  </a:lnTo>
                  <a:lnTo>
                    <a:pt x="28" y="237"/>
                  </a:lnTo>
                  <a:lnTo>
                    <a:pt x="24" y="217"/>
                  </a:lnTo>
                  <a:lnTo>
                    <a:pt x="23" y="198"/>
                  </a:lnTo>
                  <a:lnTo>
                    <a:pt x="21" y="180"/>
                  </a:lnTo>
                  <a:lnTo>
                    <a:pt x="19" y="162"/>
                  </a:lnTo>
                  <a:lnTo>
                    <a:pt x="18" y="144"/>
                  </a:lnTo>
                  <a:lnTo>
                    <a:pt x="16" y="128"/>
                  </a:lnTo>
                  <a:lnTo>
                    <a:pt x="15" y="110"/>
                  </a:lnTo>
                  <a:lnTo>
                    <a:pt x="14" y="93"/>
                  </a:lnTo>
                  <a:lnTo>
                    <a:pt x="13" y="75"/>
                  </a:lnTo>
                  <a:lnTo>
                    <a:pt x="12" y="58"/>
                  </a:lnTo>
                  <a:lnTo>
                    <a:pt x="11" y="40"/>
                  </a:lnTo>
                  <a:lnTo>
                    <a:pt x="11" y="20"/>
                  </a:lnTo>
                  <a:lnTo>
                    <a:pt x="8" y="0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2" name="Freeform 22"/>
            <p:cNvSpPr>
              <a:spLocks/>
            </p:cNvSpPr>
            <p:nvPr/>
          </p:nvSpPr>
          <p:spPr bwMode="auto">
            <a:xfrm>
              <a:off x="3098" y="3020"/>
              <a:ext cx="5" cy="11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" y="0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29"/>
                </a:cxn>
                <a:cxn ang="0">
                  <a:pos x="0" y="37"/>
                </a:cxn>
                <a:cxn ang="0">
                  <a:pos x="0" y="46"/>
                </a:cxn>
                <a:cxn ang="0">
                  <a:pos x="0" y="56"/>
                </a:cxn>
                <a:cxn ang="0">
                  <a:pos x="0" y="65"/>
                </a:cxn>
                <a:cxn ang="0">
                  <a:pos x="0" y="74"/>
                </a:cxn>
                <a:cxn ang="0">
                  <a:pos x="0" y="84"/>
                </a:cxn>
                <a:cxn ang="0">
                  <a:pos x="0" y="91"/>
                </a:cxn>
                <a:cxn ang="0">
                  <a:pos x="1" y="99"/>
                </a:cxn>
                <a:cxn ang="0">
                  <a:pos x="1" y="105"/>
                </a:cxn>
                <a:cxn ang="0">
                  <a:pos x="1" y="111"/>
                </a:cxn>
                <a:cxn ang="0">
                  <a:pos x="1" y="114"/>
                </a:cxn>
                <a:cxn ang="0">
                  <a:pos x="4" y="113"/>
                </a:cxn>
                <a:cxn ang="0">
                  <a:pos x="4" y="109"/>
                </a:cxn>
                <a:cxn ang="0">
                  <a:pos x="4" y="105"/>
                </a:cxn>
                <a:cxn ang="0">
                  <a:pos x="4" y="99"/>
                </a:cxn>
                <a:cxn ang="0">
                  <a:pos x="4" y="91"/>
                </a:cxn>
                <a:cxn ang="0">
                  <a:pos x="4" y="84"/>
                </a:cxn>
                <a:cxn ang="0">
                  <a:pos x="4" y="74"/>
                </a:cxn>
                <a:cxn ang="0">
                  <a:pos x="4" y="65"/>
                </a:cxn>
                <a:cxn ang="0">
                  <a:pos x="3" y="56"/>
                </a:cxn>
                <a:cxn ang="0">
                  <a:pos x="3" y="46"/>
                </a:cxn>
                <a:cxn ang="0">
                  <a:pos x="3" y="37"/>
                </a:cxn>
                <a:cxn ang="0">
                  <a:pos x="3" y="29"/>
                </a:cxn>
                <a:cxn ang="0">
                  <a:pos x="3" y="21"/>
                </a:cxn>
                <a:cxn ang="0">
                  <a:pos x="4" y="15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4" y="6"/>
                </a:cxn>
                <a:cxn ang="0">
                  <a:pos x="4" y="3"/>
                </a:cxn>
                <a:cxn ang="0">
                  <a:pos x="1" y="3"/>
                </a:cxn>
              </a:cxnLst>
              <a:rect l="0" t="0" r="r" b="b"/>
              <a:pathLst>
                <a:path w="5" h="115">
                  <a:moveTo>
                    <a:pt x="1" y="3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0" y="91"/>
                  </a:lnTo>
                  <a:lnTo>
                    <a:pt x="1" y="99"/>
                  </a:lnTo>
                  <a:lnTo>
                    <a:pt x="1" y="105"/>
                  </a:lnTo>
                  <a:lnTo>
                    <a:pt x="1" y="111"/>
                  </a:lnTo>
                  <a:lnTo>
                    <a:pt x="1" y="114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99"/>
                  </a:lnTo>
                  <a:lnTo>
                    <a:pt x="4" y="91"/>
                  </a:lnTo>
                  <a:lnTo>
                    <a:pt x="4" y="84"/>
                  </a:lnTo>
                  <a:lnTo>
                    <a:pt x="4" y="74"/>
                  </a:lnTo>
                  <a:lnTo>
                    <a:pt x="4" y="65"/>
                  </a:lnTo>
                  <a:lnTo>
                    <a:pt x="3" y="56"/>
                  </a:lnTo>
                  <a:lnTo>
                    <a:pt x="3" y="46"/>
                  </a:lnTo>
                  <a:lnTo>
                    <a:pt x="3" y="37"/>
                  </a:lnTo>
                  <a:lnTo>
                    <a:pt x="3" y="29"/>
                  </a:lnTo>
                  <a:lnTo>
                    <a:pt x="3" y="21"/>
                  </a:lnTo>
                  <a:lnTo>
                    <a:pt x="4" y="15"/>
                  </a:lnTo>
                  <a:lnTo>
                    <a:pt x="4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6"/>
                  </a:lnTo>
                  <a:lnTo>
                    <a:pt x="4" y="3"/>
                  </a:lnTo>
                  <a:lnTo>
                    <a:pt x="1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3" name="Freeform 23"/>
            <p:cNvSpPr>
              <a:spLocks/>
            </p:cNvSpPr>
            <p:nvPr/>
          </p:nvSpPr>
          <p:spPr bwMode="auto">
            <a:xfrm>
              <a:off x="3100" y="2903"/>
              <a:ext cx="18" cy="11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2"/>
                </a:cxn>
                <a:cxn ang="0">
                  <a:pos x="9" y="7"/>
                </a:cxn>
                <a:cxn ang="0">
                  <a:pos x="9" y="13"/>
                </a:cxn>
                <a:cxn ang="0">
                  <a:pos x="9" y="18"/>
                </a:cxn>
                <a:cxn ang="0">
                  <a:pos x="8" y="25"/>
                </a:cxn>
                <a:cxn ang="0">
                  <a:pos x="8" y="33"/>
                </a:cxn>
                <a:cxn ang="0">
                  <a:pos x="7" y="41"/>
                </a:cxn>
                <a:cxn ang="0">
                  <a:pos x="6" y="49"/>
                </a:cxn>
                <a:cxn ang="0">
                  <a:pos x="6" y="58"/>
                </a:cxn>
                <a:cxn ang="0">
                  <a:pos x="4" y="66"/>
                </a:cxn>
                <a:cxn ang="0">
                  <a:pos x="3" y="74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2" y="97"/>
                </a:cxn>
                <a:cxn ang="0">
                  <a:pos x="1" y="103"/>
                </a:cxn>
                <a:cxn ang="0">
                  <a:pos x="0" y="109"/>
                </a:cxn>
                <a:cxn ang="0">
                  <a:pos x="0" y="114"/>
                </a:cxn>
                <a:cxn ang="0">
                  <a:pos x="8" y="114"/>
                </a:cxn>
                <a:cxn ang="0">
                  <a:pos x="8" y="109"/>
                </a:cxn>
                <a:cxn ang="0">
                  <a:pos x="9" y="104"/>
                </a:cxn>
                <a:cxn ang="0">
                  <a:pos x="9" y="98"/>
                </a:cxn>
                <a:cxn ang="0">
                  <a:pos x="9" y="91"/>
                </a:cxn>
                <a:cxn ang="0">
                  <a:pos x="10" y="83"/>
                </a:cxn>
                <a:cxn ang="0">
                  <a:pos x="10" y="75"/>
                </a:cxn>
                <a:cxn ang="0">
                  <a:pos x="12" y="67"/>
                </a:cxn>
                <a:cxn ang="0">
                  <a:pos x="13" y="59"/>
                </a:cxn>
                <a:cxn ang="0">
                  <a:pos x="13" y="50"/>
                </a:cxn>
                <a:cxn ang="0">
                  <a:pos x="14" y="42"/>
                </a:cxn>
                <a:cxn ang="0">
                  <a:pos x="15" y="34"/>
                </a:cxn>
                <a:cxn ang="0">
                  <a:pos x="16" y="26"/>
                </a:cxn>
                <a:cxn ang="0">
                  <a:pos x="16" y="19"/>
                </a:cxn>
                <a:cxn ang="0">
                  <a:pos x="17" y="14"/>
                </a:cxn>
                <a:cxn ang="0">
                  <a:pos x="17" y="7"/>
                </a:cxn>
                <a:cxn ang="0">
                  <a:pos x="17" y="2"/>
                </a:cxn>
                <a:cxn ang="0">
                  <a:pos x="17" y="5"/>
                </a:cxn>
                <a:cxn ang="0">
                  <a:pos x="9" y="0"/>
                </a:cxn>
                <a:cxn ang="0">
                  <a:pos x="9" y="2"/>
                </a:cxn>
                <a:cxn ang="0">
                  <a:pos x="9" y="0"/>
                </a:cxn>
              </a:cxnLst>
              <a:rect l="0" t="0" r="r" b="b"/>
              <a:pathLst>
                <a:path w="18" h="115">
                  <a:moveTo>
                    <a:pt x="9" y="0"/>
                  </a:moveTo>
                  <a:lnTo>
                    <a:pt x="9" y="2"/>
                  </a:lnTo>
                  <a:lnTo>
                    <a:pt x="9" y="7"/>
                  </a:lnTo>
                  <a:lnTo>
                    <a:pt x="9" y="13"/>
                  </a:lnTo>
                  <a:lnTo>
                    <a:pt x="9" y="18"/>
                  </a:lnTo>
                  <a:lnTo>
                    <a:pt x="8" y="25"/>
                  </a:lnTo>
                  <a:lnTo>
                    <a:pt x="8" y="33"/>
                  </a:lnTo>
                  <a:lnTo>
                    <a:pt x="7" y="41"/>
                  </a:lnTo>
                  <a:lnTo>
                    <a:pt x="6" y="49"/>
                  </a:lnTo>
                  <a:lnTo>
                    <a:pt x="6" y="58"/>
                  </a:lnTo>
                  <a:lnTo>
                    <a:pt x="4" y="66"/>
                  </a:lnTo>
                  <a:lnTo>
                    <a:pt x="3" y="74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1" y="103"/>
                  </a:lnTo>
                  <a:lnTo>
                    <a:pt x="0" y="109"/>
                  </a:lnTo>
                  <a:lnTo>
                    <a:pt x="0" y="114"/>
                  </a:lnTo>
                  <a:lnTo>
                    <a:pt x="8" y="114"/>
                  </a:lnTo>
                  <a:lnTo>
                    <a:pt x="8" y="109"/>
                  </a:lnTo>
                  <a:lnTo>
                    <a:pt x="9" y="104"/>
                  </a:lnTo>
                  <a:lnTo>
                    <a:pt x="9" y="98"/>
                  </a:lnTo>
                  <a:lnTo>
                    <a:pt x="9" y="91"/>
                  </a:lnTo>
                  <a:lnTo>
                    <a:pt x="10" y="83"/>
                  </a:lnTo>
                  <a:lnTo>
                    <a:pt x="10" y="75"/>
                  </a:lnTo>
                  <a:lnTo>
                    <a:pt x="12" y="67"/>
                  </a:lnTo>
                  <a:lnTo>
                    <a:pt x="13" y="59"/>
                  </a:lnTo>
                  <a:lnTo>
                    <a:pt x="13" y="50"/>
                  </a:lnTo>
                  <a:lnTo>
                    <a:pt x="14" y="42"/>
                  </a:lnTo>
                  <a:lnTo>
                    <a:pt x="15" y="34"/>
                  </a:lnTo>
                  <a:lnTo>
                    <a:pt x="16" y="26"/>
                  </a:lnTo>
                  <a:lnTo>
                    <a:pt x="16" y="19"/>
                  </a:lnTo>
                  <a:lnTo>
                    <a:pt x="17" y="14"/>
                  </a:lnTo>
                  <a:lnTo>
                    <a:pt x="17" y="7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9" y="0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4" name="Freeform 24"/>
            <p:cNvSpPr>
              <a:spLocks/>
            </p:cNvSpPr>
            <p:nvPr/>
          </p:nvSpPr>
          <p:spPr bwMode="auto">
            <a:xfrm>
              <a:off x="3114" y="2755"/>
              <a:ext cx="61" cy="147"/>
            </a:xfrm>
            <a:custGeom>
              <a:avLst/>
              <a:gdLst/>
              <a:ahLst/>
              <a:cxnLst>
                <a:cxn ang="0">
                  <a:pos x="60" y="14"/>
                </a:cxn>
                <a:cxn ang="0">
                  <a:pos x="51" y="14"/>
                </a:cxn>
                <a:cxn ang="0">
                  <a:pos x="0" y="141"/>
                </a:cxn>
                <a:cxn ang="0">
                  <a:pos x="9" y="146"/>
                </a:cxn>
                <a:cxn ang="0">
                  <a:pos x="60" y="17"/>
                </a:cxn>
                <a:cxn ang="0">
                  <a:pos x="51" y="17"/>
                </a:cxn>
                <a:cxn ang="0">
                  <a:pos x="60" y="14"/>
                </a:cxn>
                <a:cxn ang="0">
                  <a:pos x="58" y="0"/>
                </a:cxn>
                <a:cxn ang="0">
                  <a:pos x="51" y="14"/>
                </a:cxn>
                <a:cxn ang="0">
                  <a:pos x="60" y="14"/>
                </a:cxn>
              </a:cxnLst>
              <a:rect l="0" t="0" r="r" b="b"/>
              <a:pathLst>
                <a:path w="61" h="147">
                  <a:moveTo>
                    <a:pt x="60" y="14"/>
                  </a:moveTo>
                  <a:lnTo>
                    <a:pt x="51" y="14"/>
                  </a:lnTo>
                  <a:lnTo>
                    <a:pt x="0" y="141"/>
                  </a:lnTo>
                  <a:lnTo>
                    <a:pt x="9" y="146"/>
                  </a:lnTo>
                  <a:lnTo>
                    <a:pt x="60" y="17"/>
                  </a:lnTo>
                  <a:lnTo>
                    <a:pt x="51" y="17"/>
                  </a:lnTo>
                  <a:lnTo>
                    <a:pt x="60" y="14"/>
                  </a:lnTo>
                  <a:lnTo>
                    <a:pt x="58" y="0"/>
                  </a:lnTo>
                  <a:lnTo>
                    <a:pt x="51" y="14"/>
                  </a:lnTo>
                  <a:lnTo>
                    <a:pt x="6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5" name="Freeform 25"/>
            <p:cNvSpPr>
              <a:spLocks/>
            </p:cNvSpPr>
            <p:nvPr/>
          </p:nvSpPr>
          <p:spPr bwMode="auto">
            <a:xfrm>
              <a:off x="3169" y="2770"/>
              <a:ext cx="39" cy="130"/>
            </a:xfrm>
            <a:custGeom>
              <a:avLst/>
              <a:gdLst/>
              <a:ahLst/>
              <a:cxnLst>
                <a:cxn ang="0">
                  <a:pos x="38" y="127"/>
                </a:cxn>
                <a:cxn ang="0">
                  <a:pos x="38" y="127"/>
                </a:cxn>
                <a:cxn ang="0">
                  <a:pos x="9" y="0"/>
                </a:cxn>
                <a:cxn ang="0">
                  <a:pos x="0" y="3"/>
                </a:cxn>
                <a:cxn ang="0">
                  <a:pos x="29" y="129"/>
                </a:cxn>
                <a:cxn ang="0">
                  <a:pos x="38" y="127"/>
                </a:cxn>
              </a:cxnLst>
              <a:rect l="0" t="0" r="r" b="b"/>
              <a:pathLst>
                <a:path w="39" h="130">
                  <a:moveTo>
                    <a:pt x="38" y="127"/>
                  </a:moveTo>
                  <a:lnTo>
                    <a:pt x="38" y="127"/>
                  </a:lnTo>
                  <a:lnTo>
                    <a:pt x="9" y="0"/>
                  </a:lnTo>
                  <a:lnTo>
                    <a:pt x="0" y="3"/>
                  </a:lnTo>
                  <a:lnTo>
                    <a:pt x="29" y="129"/>
                  </a:lnTo>
                  <a:lnTo>
                    <a:pt x="38" y="1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6" name="Freeform 26"/>
            <p:cNvSpPr>
              <a:spLocks/>
            </p:cNvSpPr>
            <p:nvPr/>
          </p:nvSpPr>
          <p:spPr bwMode="auto">
            <a:xfrm>
              <a:off x="3203" y="2904"/>
              <a:ext cx="33" cy="264"/>
            </a:xfrm>
            <a:custGeom>
              <a:avLst/>
              <a:gdLst/>
              <a:ahLst/>
              <a:cxnLst>
                <a:cxn ang="0">
                  <a:pos x="32" y="263"/>
                </a:cxn>
                <a:cxn ang="0">
                  <a:pos x="32" y="263"/>
                </a:cxn>
                <a:cxn ang="0">
                  <a:pos x="32" y="245"/>
                </a:cxn>
                <a:cxn ang="0">
                  <a:pos x="32" y="229"/>
                </a:cxn>
                <a:cxn ang="0">
                  <a:pos x="32" y="214"/>
                </a:cxn>
                <a:cxn ang="0">
                  <a:pos x="32" y="199"/>
                </a:cxn>
                <a:cxn ang="0">
                  <a:pos x="32" y="184"/>
                </a:cxn>
                <a:cxn ang="0">
                  <a:pos x="32" y="169"/>
                </a:cxn>
                <a:cxn ang="0">
                  <a:pos x="32" y="153"/>
                </a:cxn>
                <a:cxn ang="0">
                  <a:pos x="31" y="139"/>
                </a:cxn>
                <a:cxn ang="0">
                  <a:pos x="30" y="123"/>
                </a:cxn>
                <a:cxn ang="0">
                  <a:pos x="29" y="108"/>
                </a:cxn>
                <a:cxn ang="0">
                  <a:pos x="27" y="91"/>
                </a:cxn>
                <a:cxn ang="0">
                  <a:pos x="24" y="75"/>
                </a:cxn>
                <a:cxn ang="0">
                  <a:pos x="21" y="57"/>
                </a:cxn>
                <a:cxn ang="0">
                  <a:pos x="18" y="39"/>
                </a:cxn>
                <a:cxn ang="0">
                  <a:pos x="13" y="2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5" y="23"/>
                </a:cxn>
                <a:cxn ang="0">
                  <a:pos x="9" y="42"/>
                </a:cxn>
                <a:cxn ang="0">
                  <a:pos x="12" y="58"/>
                </a:cxn>
                <a:cxn ang="0">
                  <a:pos x="15" y="76"/>
                </a:cxn>
                <a:cxn ang="0">
                  <a:pos x="19" y="92"/>
                </a:cxn>
                <a:cxn ang="0">
                  <a:pos x="21" y="109"/>
                </a:cxn>
                <a:cxn ang="0">
                  <a:pos x="22" y="124"/>
                </a:cxn>
                <a:cxn ang="0">
                  <a:pos x="23" y="139"/>
                </a:cxn>
                <a:cxn ang="0">
                  <a:pos x="24" y="153"/>
                </a:cxn>
                <a:cxn ang="0">
                  <a:pos x="24" y="169"/>
                </a:cxn>
                <a:cxn ang="0">
                  <a:pos x="24" y="184"/>
                </a:cxn>
                <a:cxn ang="0">
                  <a:pos x="24" y="199"/>
                </a:cxn>
                <a:cxn ang="0">
                  <a:pos x="24" y="214"/>
                </a:cxn>
                <a:cxn ang="0">
                  <a:pos x="24" y="229"/>
                </a:cxn>
                <a:cxn ang="0">
                  <a:pos x="24" y="245"/>
                </a:cxn>
                <a:cxn ang="0">
                  <a:pos x="24" y="263"/>
                </a:cxn>
                <a:cxn ang="0">
                  <a:pos x="32" y="263"/>
                </a:cxn>
              </a:cxnLst>
              <a:rect l="0" t="0" r="r" b="b"/>
              <a:pathLst>
                <a:path w="33" h="264">
                  <a:moveTo>
                    <a:pt x="32" y="263"/>
                  </a:moveTo>
                  <a:lnTo>
                    <a:pt x="32" y="263"/>
                  </a:lnTo>
                  <a:lnTo>
                    <a:pt x="32" y="245"/>
                  </a:lnTo>
                  <a:lnTo>
                    <a:pt x="32" y="229"/>
                  </a:lnTo>
                  <a:lnTo>
                    <a:pt x="32" y="214"/>
                  </a:lnTo>
                  <a:lnTo>
                    <a:pt x="32" y="199"/>
                  </a:lnTo>
                  <a:lnTo>
                    <a:pt x="32" y="184"/>
                  </a:lnTo>
                  <a:lnTo>
                    <a:pt x="32" y="169"/>
                  </a:lnTo>
                  <a:lnTo>
                    <a:pt x="32" y="153"/>
                  </a:lnTo>
                  <a:lnTo>
                    <a:pt x="31" y="139"/>
                  </a:lnTo>
                  <a:lnTo>
                    <a:pt x="30" y="123"/>
                  </a:lnTo>
                  <a:lnTo>
                    <a:pt x="29" y="108"/>
                  </a:lnTo>
                  <a:lnTo>
                    <a:pt x="27" y="91"/>
                  </a:lnTo>
                  <a:lnTo>
                    <a:pt x="24" y="75"/>
                  </a:lnTo>
                  <a:lnTo>
                    <a:pt x="21" y="57"/>
                  </a:lnTo>
                  <a:lnTo>
                    <a:pt x="18" y="39"/>
                  </a:lnTo>
                  <a:lnTo>
                    <a:pt x="13" y="20"/>
                  </a:lnTo>
                  <a:lnTo>
                    <a:pt x="8" y="0"/>
                  </a:lnTo>
                  <a:lnTo>
                    <a:pt x="0" y="2"/>
                  </a:lnTo>
                  <a:lnTo>
                    <a:pt x="5" y="23"/>
                  </a:lnTo>
                  <a:lnTo>
                    <a:pt x="9" y="42"/>
                  </a:lnTo>
                  <a:lnTo>
                    <a:pt x="12" y="58"/>
                  </a:lnTo>
                  <a:lnTo>
                    <a:pt x="15" y="76"/>
                  </a:lnTo>
                  <a:lnTo>
                    <a:pt x="19" y="92"/>
                  </a:lnTo>
                  <a:lnTo>
                    <a:pt x="21" y="109"/>
                  </a:lnTo>
                  <a:lnTo>
                    <a:pt x="22" y="124"/>
                  </a:lnTo>
                  <a:lnTo>
                    <a:pt x="23" y="139"/>
                  </a:lnTo>
                  <a:lnTo>
                    <a:pt x="24" y="153"/>
                  </a:lnTo>
                  <a:lnTo>
                    <a:pt x="24" y="169"/>
                  </a:lnTo>
                  <a:lnTo>
                    <a:pt x="24" y="184"/>
                  </a:lnTo>
                  <a:lnTo>
                    <a:pt x="24" y="199"/>
                  </a:lnTo>
                  <a:lnTo>
                    <a:pt x="24" y="214"/>
                  </a:lnTo>
                  <a:lnTo>
                    <a:pt x="24" y="229"/>
                  </a:lnTo>
                  <a:lnTo>
                    <a:pt x="24" y="245"/>
                  </a:lnTo>
                  <a:lnTo>
                    <a:pt x="24" y="263"/>
                  </a:lnTo>
                  <a:lnTo>
                    <a:pt x="32" y="2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7" name="Freeform 27"/>
            <p:cNvSpPr>
              <a:spLocks/>
            </p:cNvSpPr>
            <p:nvPr/>
          </p:nvSpPr>
          <p:spPr bwMode="auto">
            <a:xfrm>
              <a:off x="3221" y="3175"/>
              <a:ext cx="15" cy="162"/>
            </a:xfrm>
            <a:custGeom>
              <a:avLst/>
              <a:gdLst/>
              <a:ahLst/>
              <a:cxnLst>
                <a:cxn ang="0">
                  <a:pos x="7" y="161"/>
                </a:cxn>
                <a:cxn ang="0">
                  <a:pos x="7" y="161"/>
                </a:cxn>
                <a:cxn ang="0">
                  <a:pos x="7" y="154"/>
                </a:cxn>
                <a:cxn ang="0">
                  <a:pos x="8" y="146"/>
                </a:cxn>
                <a:cxn ang="0">
                  <a:pos x="9" y="139"/>
                </a:cxn>
                <a:cxn ang="0">
                  <a:pos x="10" y="131"/>
                </a:cxn>
                <a:cxn ang="0">
                  <a:pos x="10" y="122"/>
                </a:cxn>
                <a:cxn ang="0">
                  <a:pos x="11" y="114"/>
                </a:cxn>
                <a:cxn ang="0">
                  <a:pos x="12" y="104"/>
                </a:cxn>
                <a:cxn ang="0">
                  <a:pos x="12" y="93"/>
                </a:cxn>
                <a:cxn ang="0">
                  <a:pos x="12" y="84"/>
                </a:cxn>
                <a:cxn ang="0">
                  <a:pos x="13" y="74"/>
                </a:cxn>
                <a:cxn ang="0">
                  <a:pos x="13" y="62"/>
                </a:cxn>
                <a:cxn ang="0">
                  <a:pos x="14" y="51"/>
                </a:cxn>
                <a:cxn ang="0">
                  <a:pos x="14" y="39"/>
                </a:cxn>
                <a:cxn ang="0">
                  <a:pos x="14" y="26"/>
                </a:cxn>
                <a:cxn ang="0">
                  <a:pos x="14" y="13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7" y="13"/>
                </a:cxn>
                <a:cxn ang="0">
                  <a:pos x="7" y="26"/>
                </a:cxn>
                <a:cxn ang="0">
                  <a:pos x="7" y="39"/>
                </a:cxn>
                <a:cxn ang="0">
                  <a:pos x="7" y="51"/>
                </a:cxn>
                <a:cxn ang="0">
                  <a:pos x="7" y="62"/>
                </a:cxn>
                <a:cxn ang="0">
                  <a:pos x="7" y="74"/>
                </a:cxn>
                <a:cxn ang="0">
                  <a:pos x="6" y="84"/>
                </a:cxn>
                <a:cxn ang="0">
                  <a:pos x="5" y="93"/>
                </a:cxn>
                <a:cxn ang="0">
                  <a:pos x="5" y="104"/>
                </a:cxn>
                <a:cxn ang="0">
                  <a:pos x="4" y="113"/>
                </a:cxn>
                <a:cxn ang="0">
                  <a:pos x="3" y="121"/>
                </a:cxn>
                <a:cxn ang="0">
                  <a:pos x="3" y="130"/>
                </a:cxn>
                <a:cxn ang="0">
                  <a:pos x="2" y="137"/>
                </a:cxn>
                <a:cxn ang="0">
                  <a:pos x="2" y="145"/>
                </a:cxn>
                <a:cxn ang="0">
                  <a:pos x="1" y="153"/>
                </a:cxn>
                <a:cxn ang="0">
                  <a:pos x="0" y="160"/>
                </a:cxn>
                <a:cxn ang="0">
                  <a:pos x="0" y="161"/>
                </a:cxn>
                <a:cxn ang="0">
                  <a:pos x="0" y="160"/>
                </a:cxn>
                <a:cxn ang="0">
                  <a:pos x="0" y="161"/>
                </a:cxn>
                <a:cxn ang="0">
                  <a:pos x="7" y="161"/>
                </a:cxn>
              </a:cxnLst>
              <a:rect l="0" t="0" r="r" b="b"/>
              <a:pathLst>
                <a:path w="15" h="162">
                  <a:moveTo>
                    <a:pt x="7" y="161"/>
                  </a:moveTo>
                  <a:lnTo>
                    <a:pt x="7" y="161"/>
                  </a:lnTo>
                  <a:lnTo>
                    <a:pt x="7" y="154"/>
                  </a:lnTo>
                  <a:lnTo>
                    <a:pt x="8" y="146"/>
                  </a:lnTo>
                  <a:lnTo>
                    <a:pt x="9" y="139"/>
                  </a:lnTo>
                  <a:lnTo>
                    <a:pt x="10" y="131"/>
                  </a:lnTo>
                  <a:lnTo>
                    <a:pt x="10" y="122"/>
                  </a:lnTo>
                  <a:lnTo>
                    <a:pt x="11" y="114"/>
                  </a:lnTo>
                  <a:lnTo>
                    <a:pt x="12" y="104"/>
                  </a:lnTo>
                  <a:lnTo>
                    <a:pt x="12" y="93"/>
                  </a:lnTo>
                  <a:lnTo>
                    <a:pt x="12" y="84"/>
                  </a:lnTo>
                  <a:lnTo>
                    <a:pt x="13" y="74"/>
                  </a:lnTo>
                  <a:lnTo>
                    <a:pt x="13" y="62"/>
                  </a:lnTo>
                  <a:lnTo>
                    <a:pt x="14" y="51"/>
                  </a:lnTo>
                  <a:lnTo>
                    <a:pt x="14" y="39"/>
                  </a:lnTo>
                  <a:lnTo>
                    <a:pt x="14" y="26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13"/>
                  </a:lnTo>
                  <a:lnTo>
                    <a:pt x="7" y="26"/>
                  </a:lnTo>
                  <a:lnTo>
                    <a:pt x="7" y="39"/>
                  </a:lnTo>
                  <a:lnTo>
                    <a:pt x="7" y="51"/>
                  </a:lnTo>
                  <a:lnTo>
                    <a:pt x="7" y="62"/>
                  </a:lnTo>
                  <a:lnTo>
                    <a:pt x="7" y="74"/>
                  </a:lnTo>
                  <a:lnTo>
                    <a:pt x="6" y="84"/>
                  </a:lnTo>
                  <a:lnTo>
                    <a:pt x="5" y="93"/>
                  </a:lnTo>
                  <a:lnTo>
                    <a:pt x="5" y="104"/>
                  </a:lnTo>
                  <a:lnTo>
                    <a:pt x="4" y="113"/>
                  </a:lnTo>
                  <a:lnTo>
                    <a:pt x="3" y="121"/>
                  </a:lnTo>
                  <a:lnTo>
                    <a:pt x="3" y="130"/>
                  </a:lnTo>
                  <a:lnTo>
                    <a:pt x="2" y="137"/>
                  </a:lnTo>
                  <a:lnTo>
                    <a:pt x="2" y="145"/>
                  </a:lnTo>
                  <a:lnTo>
                    <a:pt x="1" y="153"/>
                  </a:lnTo>
                  <a:lnTo>
                    <a:pt x="0" y="160"/>
                  </a:lnTo>
                  <a:lnTo>
                    <a:pt x="0" y="161"/>
                  </a:lnTo>
                  <a:lnTo>
                    <a:pt x="0" y="160"/>
                  </a:lnTo>
                  <a:lnTo>
                    <a:pt x="0" y="161"/>
                  </a:lnTo>
                  <a:lnTo>
                    <a:pt x="7" y="1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8" name="Freeform 28"/>
            <p:cNvSpPr>
              <a:spLocks/>
            </p:cNvSpPr>
            <p:nvPr/>
          </p:nvSpPr>
          <p:spPr bwMode="auto">
            <a:xfrm>
              <a:off x="3202" y="3343"/>
              <a:ext cx="24" cy="102"/>
            </a:xfrm>
            <a:custGeom>
              <a:avLst/>
              <a:gdLst/>
              <a:ahLst/>
              <a:cxnLst>
                <a:cxn ang="0">
                  <a:pos x="8" y="101"/>
                </a:cxn>
                <a:cxn ang="0">
                  <a:pos x="10" y="89"/>
                </a:cxn>
                <a:cxn ang="0">
                  <a:pos x="12" y="74"/>
                </a:cxn>
                <a:cxn ang="0">
                  <a:pos x="15" y="58"/>
                </a:cxn>
                <a:cxn ang="0">
                  <a:pos x="17" y="43"/>
                </a:cxn>
                <a:cxn ang="0">
                  <a:pos x="20" y="27"/>
                </a:cxn>
                <a:cxn ang="0">
                  <a:pos x="21" y="15"/>
                </a:cxn>
                <a:cxn ang="0">
                  <a:pos x="23" y="4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15" y="3"/>
                </a:cxn>
                <a:cxn ang="0">
                  <a:pos x="13" y="13"/>
                </a:cxn>
                <a:cxn ang="0">
                  <a:pos x="12" y="26"/>
                </a:cxn>
                <a:cxn ang="0">
                  <a:pos x="9" y="40"/>
                </a:cxn>
                <a:cxn ang="0">
                  <a:pos x="7" y="57"/>
                </a:cxn>
                <a:cxn ang="0">
                  <a:pos x="4" y="73"/>
                </a:cxn>
                <a:cxn ang="0">
                  <a:pos x="2" y="88"/>
                </a:cxn>
                <a:cxn ang="0">
                  <a:pos x="0" y="99"/>
                </a:cxn>
                <a:cxn ang="0">
                  <a:pos x="8" y="101"/>
                </a:cxn>
              </a:cxnLst>
              <a:rect l="0" t="0" r="r" b="b"/>
              <a:pathLst>
                <a:path w="24" h="102">
                  <a:moveTo>
                    <a:pt x="8" y="101"/>
                  </a:moveTo>
                  <a:lnTo>
                    <a:pt x="10" y="89"/>
                  </a:lnTo>
                  <a:lnTo>
                    <a:pt x="12" y="74"/>
                  </a:lnTo>
                  <a:lnTo>
                    <a:pt x="15" y="58"/>
                  </a:lnTo>
                  <a:lnTo>
                    <a:pt x="17" y="43"/>
                  </a:lnTo>
                  <a:lnTo>
                    <a:pt x="20" y="27"/>
                  </a:lnTo>
                  <a:lnTo>
                    <a:pt x="21" y="15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13" y="13"/>
                  </a:lnTo>
                  <a:lnTo>
                    <a:pt x="12" y="26"/>
                  </a:lnTo>
                  <a:lnTo>
                    <a:pt x="9" y="40"/>
                  </a:lnTo>
                  <a:lnTo>
                    <a:pt x="7" y="57"/>
                  </a:lnTo>
                  <a:lnTo>
                    <a:pt x="4" y="73"/>
                  </a:lnTo>
                  <a:lnTo>
                    <a:pt x="2" y="88"/>
                  </a:lnTo>
                  <a:lnTo>
                    <a:pt x="0" y="99"/>
                  </a:lnTo>
                  <a:lnTo>
                    <a:pt x="8" y="10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09" name="Freeform 29"/>
            <p:cNvSpPr>
              <a:spLocks/>
            </p:cNvSpPr>
            <p:nvPr/>
          </p:nvSpPr>
          <p:spPr bwMode="auto">
            <a:xfrm>
              <a:off x="3103" y="3589"/>
              <a:ext cx="125" cy="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70"/>
                </a:cxn>
                <a:cxn ang="0">
                  <a:pos x="0" y="170"/>
                </a:cxn>
                <a:cxn ang="0">
                  <a:pos x="0" y="0"/>
                </a:cxn>
              </a:cxnLst>
              <a:rect l="0" t="0" r="r" b="b"/>
              <a:pathLst>
                <a:path w="125" h="171">
                  <a:moveTo>
                    <a:pt x="0" y="0"/>
                  </a:moveTo>
                  <a:lnTo>
                    <a:pt x="124" y="0"/>
                  </a:lnTo>
                  <a:lnTo>
                    <a:pt x="124" y="170"/>
                  </a:lnTo>
                  <a:lnTo>
                    <a:pt x="0" y="17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0" name="Freeform 30"/>
            <p:cNvSpPr>
              <a:spLocks/>
            </p:cNvSpPr>
            <p:nvPr/>
          </p:nvSpPr>
          <p:spPr bwMode="auto">
            <a:xfrm>
              <a:off x="3103" y="3584"/>
              <a:ext cx="130" cy="3"/>
            </a:xfrm>
            <a:custGeom>
              <a:avLst/>
              <a:gdLst/>
              <a:ahLst/>
              <a:cxnLst>
                <a:cxn ang="0">
                  <a:pos x="129" y="1"/>
                </a:cxn>
                <a:cxn ang="0">
                  <a:pos x="12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124" y="2"/>
                </a:cxn>
                <a:cxn ang="0">
                  <a:pos x="119" y="1"/>
                </a:cxn>
                <a:cxn ang="0">
                  <a:pos x="129" y="1"/>
                </a:cxn>
                <a:cxn ang="0">
                  <a:pos x="129" y="0"/>
                </a:cxn>
                <a:cxn ang="0">
                  <a:pos x="124" y="0"/>
                </a:cxn>
                <a:cxn ang="0">
                  <a:pos x="129" y="1"/>
                </a:cxn>
              </a:cxnLst>
              <a:rect l="0" t="0" r="r" b="b"/>
              <a:pathLst>
                <a:path w="130" h="3">
                  <a:moveTo>
                    <a:pt x="129" y="1"/>
                  </a:moveTo>
                  <a:lnTo>
                    <a:pt x="12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24" y="2"/>
                  </a:lnTo>
                  <a:lnTo>
                    <a:pt x="119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4" y="0"/>
                  </a:lnTo>
                  <a:lnTo>
                    <a:pt x="129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1" name="Freeform 31"/>
            <p:cNvSpPr>
              <a:spLocks/>
            </p:cNvSpPr>
            <p:nvPr/>
          </p:nvSpPr>
          <p:spPr bwMode="auto">
            <a:xfrm>
              <a:off x="3229" y="3589"/>
              <a:ext cx="4" cy="176"/>
            </a:xfrm>
            <a:custGeom>
              <a:avLst/>
              <a:gdLst/>
              <a:ahLst/>
              <a:cxnLst>
                <a:cxn ang="0">
                  <a:pos x="2" y="175"/>
                </a:cxn>
                <a:cxn ang="0">
                  <a:pos x="3" y="17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70"/>
                </a:cxn>
                <a:cxn ang="0">
                  <a:pos x="2" y="166"/>
                </a:cxn>
                <a:cxn ang="0">
                  <a:pos x="2" y="175"/>
                </a:cxn>
                <a:cxn ang="0">
                  <a:pos x="3" y="175"/>
                </a:cxn>
                <a:cxn ang="0">
                  <a:pos x="3" y="170"/>
                </a:cxn>
                <a:cxn ang="0">
                  <a:pos x="2" y="175"/>
                </a:cxn>
              </a:cxnLst>
              <a:rect l="0" t="0" r="r" b="b"/>
              <a:pathLst>
                <a:path w="4" h="176">
                  <a:moveTo>
                    <a:pt x="2" y="175"/>
                  </a:moveTo>
                  <a:lnTo>
                    <a:pt x="3" y="17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" y="166"/>
                  </a:lnTo>
                  <a:lnTo>
                    <a:pt x="2" y="175"/>
                  </a:lnTo>
                  <a:lnTo>
                    <a:pt x="3" y="175"/>
                  </a:lnTo>
                  <a:lnTo>
                    <a:pt x="3" y="170"/>
                  </a:lnTo>
                  <a:lnTo>
                    <a:pt x="2" y="17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2" name="Freeform 32"/>
            <p:cNvSpPr>
              <a:spLocks/>
            </p:cNvSpPr>
            <p:nvPr/>
          </p:nvSpPr>
          <p:spPr bwMode="auto">
            <a:xfrm>
              <a:off x="3099" y="3762"/>
              <a:ext cx="129" cy="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2"/>
                </a:cxn>
                <a:cxn ang="0">
                  <a:pos x="128" y="2"/>
                </a:cxn>
                <a:cxn ang="0">
                  <a:pos x="128" y="0"/>
                </a:cxn>
                <a:cxn ang="0">
                  <a:pos x="5" y="0"/>
                </a:cxn>
                <a:cxn ang="0">
                  <a:pos x="1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0" y="1"/>
                </a:cxn>
              </a:cxnLst>
              <a:rect l="0" t="0" r="r" b="b"/>
              <a:pathLst>
                <a:path w="129" h="3">
                  <a:moveTo>
                    <a:pt x="0" y="1"/>
                  </a:moveTo>
                  <a:lnTo>
                    <a:pt x="5" y="2"/>
                  </a:lnTo>
                  <a:lnTo>
                    <a:pt x="128" y="2"/>
                  </a:lnTo>
                  <a:lnTo>
                    <a:pt x="128" y="0"/>
                  </a:lnTo>
                  <a:lnTo>
                    <a:pt x="5" y="0"/>
                  </a:lnTo>
                  <a:lnTo>
                    <a:pt x="1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5" y="2"/>
                  </a:ln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3" name="Freeform 33"/>
            <p:cNvSpPr>
              <a:spLocks/>
            </p:cNvSpPr>
            <p:nvPr/>
          </p:nvSpPr>
          <p:spPr bwMode="auto">
            <a:xfrm>
              <a:off x="3099" y="3584"/>
              <a:ext cx="3" cy="1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175"/>
                </a:cxn>
                <a:cxn ang="0">
                  <a:pos x="2" y="175"/>
                </a:cxn>
                <a:cxn ang="0">
                  <a:pos x="2" y="5"/>
                </a:cxn>
                <a:cxn ang="0">
                  <a:pos x="1" y="9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3" h="176">
                  <a:moveTo>
                    <a:pt x="1" y="0"/>
                  </a:moveTo>
                  <a:lnTo>
                    <a:pt x="0" y="5"/>
                  </a:lnTo>
                  <a:lnTo>
                    <a:pt x="0" y="175"/>
                  </a:lnTo>
                  <a:lnTo>
                    <a:pt x="2" y="175"/>
                  </a:lnTo>
                  <a:lnTo>
                    <a:pt x="2" y="5"/>
                  </a:lnTo>
                  <a:lnTo>
                    <a:pt x="1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4" name="Freeform 34"/>
            <p:cNvSpPr>
              <a:spLocks/>
            </p:cNvSpPr>
            <p:nvPr/>
          </p:nvSpPr>
          <p:spPr bwMode="auto">
            <a:xfrm>
              <a:off x="1359" y="788"/>
              <a:ext cx="869" cy="270"/>
            </a:xfrm>
            <a:custGeom>
              <a:avLst/>
              <a:gdLst/>
              <a:ahLst/>
              <a:cxnLst>
                <a:cxn ang="0">
                  <a:pos x="868" y="236"/>
                </a:cxn>
                <a:cxn ang="0">
                  <a:pos x="841" y="203"/>
                </a:cxn>
                <a:cxn ang="0">
                  <a:pos x="19" y="0"/>
                </a:cxn>
                <a:cxn ang="0">
                  <a:pos x="0" y="65"/>
                </a:cxn>
                <a:cxn ang="0">
                  <a:pos x="821" y="268"/>
                </a:cxn>
                <a:cxn ang="0">
                  <a:pos x="793" y="236"/>
                </a:cxn>
                <a:cxn ang="0">
                  <a:pos x="821" y="268"/>
                </a:cxn>
                <a:cxn ang="0">
                  <a:pos x="837" y="269"/>
                </a:cxn>
                <a:cxn ang="0">
                  <a:pos x="851" y="264"/>
                </a:cxn>
                <a:cxn ang="0">
                  <a:pos x="860" y="256"/>
                </a:cxn>
                <a:cxn ang="0">
                  <a:pos x="867" y="244"/>
                </a:cxn>
                <a:cxn ang="0">
                  <a:pos x="868" y="231"/>
                </a:cxn>
                <a:cxn ang="0">
                  <a:pos x="864" y="220"/>
                </a:cxn>
                <a:cxn ang="0">
                  <a:pos x="855" y="210"/>
                </a:cxn>
                <a:cxn ang="0">
                  <a:pos x="841" y="203"/>
                </a:cxn>
                <a:cxn ang="0">
                  <a:pos x="868" y="236"/>
                </a:cxn>
              </a:cxnLst>
              <a:rect l="0" t="0" r="r" b="b"/>
              <a:pathLst>
                <a:path w="869" h="270">
                  <a:moveTo>
                    <a:pt x="868" y="236"/>
                  </a:moveTo>
                  <a:lnTo>
                    <a:pt x="841" y="203"/>
                  </a:lnTo>
                  <a:lnTo>
                    <a:pt x="19" y="0"/>
                  </a:lnTo>
                  <a:lnTo>
                    <a:pt x="0" y="65"/>
                  </a:lnTo>
                  <a:lnTo>
                    <a:pt x="821" y="268"/>
                  </a:lnTo>
                  <a:lnTo>
                    <a:pt x="793" y="236"/>
                  </a:lnTo>
                  <a:lnTo>
                    <a:pt x="821" y="268"/>
                  </a:lnTo>
                  <a:lnTo>
                    <a:pt x="837" y="269"/>
                  </a:lnTo>
                  <a:lnTo>
                    <a:pt x="851" y="264"/>
                  </a:lnTo>
                  <a:lnTo>
                    <a:pt x="860" y="256"/>
                  </a:lnTo>
                  <a:lnTo>
                    <a:pt x="867" y="244"/>
                  </a:lnTo>
                  <a:lnTo>
                    <a:pt x="868" y="231"/>
                  </a:lnTo>
                  <a:lnTo>
                    <a:pt x="864" y="220"/>
                  </a:lnTo>
                  <a:lnTo>
                    <a:pt x="855" y="210"/>
                  </a:lnTo>
                  <a:lnTo>
                    <a:pt x="841" y="203"/>
                  </a:lnTo>
                  <a:lnTo>
                    <a:pt x="868" y="23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5" name="Freeform 35"/>
            <p:cNvSpPr>
              <a:spLocks/>
            </p:cNvSpPr>
            <p:nvPr/>
          </p:nvSpPr>
          <p:spPr bwMode="auto">
            <a:xfrm>
              <a:off x="2159" y="1029"/>
              <a:ext cx="69" cy="2727"/>
            </a:xfrm>
            <a:custGeom>
              <a:avLst/>
              <a:gdLst/>
              <a:ahLst/>
              <a:cxnLst>
                <a:cxn ang="0">
                  <a:pos x="43" y="2726"/>
                </a:cxn>
                <a:cxn ang="0">
                  <a:pos x="68" y="2692"/>
                </a:cxn>
                <a:cxn ang="0">
                  <a:pos x="68" y="0"/>
                </a:cxn>
                <a:cxn ang="0">
                  <a:pos x="0" y="0"/>
                </a:cxn>
                <a:cxn ang="0">
                  <a:pos x="0" y="2692"/>
                </a:cxn>
                <a:cxn ang="0">
                  <a:pos x="25" y="2659"/>
                </a:cxn>
                <a:cxn ang="0">
                  <a:pos x="0" y="2692"/>
                </a:cxn>
                <a:cxn ang="0">
                  <a:pos x="4" y="2708"/>
                </a:cxn>
                <a:cxn ang="0">
                  <a:pos x="12" y="2718"/>
                </a:cxn>
                <a:cxn ang="0">
                  <a:pos x="22" y="2724"/>
                </a:cxn>
                <a:cxn ang="0">
                  <a:pos x="34" y="2726"/>
                </a:cxn>
                <a:cxn ang="0">
                  <a:pos x="47" y="2724"/>
                </a:cxn>
                <a:cxn ang="0">
                  <a:pos x="57" y="2718"/>
                </a:cxn>
                <a:cxn ang="0">
                  <a:pos x="66" y="2708"/>
                </a:cxn>
                <a:cxn ang="0">
                  <a:pos x="68" y="2692"/>
                </a:cxn>
                <a:cxn ang="0">
                  <a:pos x="43" y="2726"/>
                </a:cxn>
              </a:cxnLst>
              <a:rect l="0" t="0" r="r" b="b"/>
              <a:pathLst>
                <a:path w="69" h="2727">
                  <a:moveTo>
                    <a:pt x="43" y="2726"/>
                  </a:moveTo>
                  <a:lnTo>
                    <a:pt x="68" y="2692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2692"/>
                  </a:lnTo>
                  <a:lnTo>
                    <a:pt x="25" y="2659"/>
                  </a:lnTo>
                  <a:lnTo>
                    <a:pt x="0" y="2692"/>
                  </a:lnTo>
                  <a:lnTo>
                    <a:pt x="4" y="2708"/>
                  </a:lnTo>
                  <a:lnTo>
                    <a:pt x="12" y="2718"/>
                  </a:lnTo>
                  <a:lnTo>
                    <a:pt x="22" y="2724"/>
                  </a:lnTo>
                  <a:lnTo>
                    <a:pt x="34" y="2726"/>
                  </a:lnTo>
                  <a:lnTo>
                    <a:pt x="47" y="2724"/>
                  </a:lnTo>
                  <a:lnTo>
                    <a:pt x="57" y="2718"/>
                  </a:lnTo>
                  <a:lnTo>
                    <a:pt x="66" y="2708"/>
                  </a:lnTo>
                  <a:lnTo>
                    <a:pt x="68" y="2692"/>
                  </a:lnTo>
                  <a:lnTo>
                    <a:pt x="43" y="27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6" name="Freeform 36"/>
            <p:cNvSpPr>
              <a:spLocks/>
            </p:cNvSpPr>
            <p:nvPr/>
          </p:nvSpPr>
          <p:spPr bwMode="auto">
            <a:xfrm>
              <a:off x="1321" y="3694"/>
              <a:ext cx="880" cy="304"/>
            </a:xfrm>
            <a:custGeom>
              <a:avLst/>
              <a:gdLst/>
              <a:ahLst/>
              <a:cxnLst>
                <a:cxn ang="0">
                  <a:pos x="10" y="271"/>
                </a:cxn>
                <a:cxn ang="0">
                  <a:pos x="21" y="303"/>
                </a:cxn>
                <a:cxn ang="0">
                  <a:pos x="879" y="66"/>
                </a:cxn>
                <a:cxn ang="0">
                  <a:pos x="858" y="0"/>
                </a:cxn>
                <a:cxn ang="0">
                  <a:pos x="0" y="238"/>
                </a:cxn>
                <a:cxn ang="0">
                  <a:pos x="10" y="271"/>
                </a:cxn>
              </a:cxnLst>
              <a:rect l="0" t="0" r="r" b="b"/>
              <a:pathLst>
                <a:path w="880" h="304">
                  <a:moveTo>
                    <a:pt x="10" y="271"/>
                  </a:moveTo>
                  <a:lnTo>
                    <a:pt x="21" y="303"/>
                  </a:lnTo>
                  <a:lnTo>
                    <a:pt x="879" y="66"/>
                  </a:lnTo>
                  <a:lnTo>
                    <a:pt x="858" y="0"/>
                  </a:lnTo>
                  <a:lnTo>
                    <a:pt x="0" y="238"/>
                  </a:lnTo>
                  <a:lnTo>
                    <a:pt x="10" y="27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7" name="Freeform 37"/>
            <p:cNvSpPr>
              <a:spLocks/>
            </p:cNvSpPr>
            <p:nvPr/>
          </p:nvSpPr>
          <p:spPr bwMode="auto">
            <a:xfrm>
              <a:off x="1326" y="712"/>
              <a:ext cx="68" cy="62"/>
            </a:xfrm>
            <a:custGeom>
              <a:avLst/>
              <a:gdLst/>
              <a:ahLst/>
              <a:cxnLst>
                <a:cxn ang="0">
                  <a:pos x="67" y="31"/>
                </a:cxn>
                <a:cxn ang="0">
                  <a:pos x="34" y="0"/>
                </a:cxn>
                <a:cxn ang="0">
                  <a:pos x="25" y="0"/>
                </a:cxn>
                <a:cxn ang="0">
                  <a:pos x="25" y="61"/>
                </a:cxn>
                <a:cxn ang="0">
                  <a:pos x="34" y="61"/>
                </a:cxn>
                <a:cxn ang="0">
                  <a:pos x="0" y="31"/>
                </a:cxn>
                <a:cxn ang="0">
                  <a:pos x="34" y="61"/>
                </a:cxn>
                <a:cxn ang="0">
                  <a:pos x="48" y="59"/>
                </a:cxn>
                <a:cxn ang="0">
                  <a:pos x="59" y="51"/>
                </a:cxn>
                <a:cxn ang="0">
                  <a:pos x="65" y="42"/>
                </a:cxn>
                <a:cxn ang="0">
                  <a:pos x="67" y="31"/>
                </a:cxn>
                <a:cxn ang="0">
                  <a:pos x="65" y="19"/>
                </a:cxn>
                <a:cxn ang="0">
                  <a:pos x="59" y="10"/>
                </a:cxn>
                <a:cxn ang="0">
                  <a:pos x="48" y="2"/>
                </a:cxn>
                <a:cxn ang="0">
                  <a:pos x="34" y="0"/>
                </a:cxn>
                <a:cxn ang="0">
                  <a:pos x="67" y="31"/>
                </a:cxn>
              </a:cxnLst>
              <a:rect l="0" t="0" r="r" b="b"/>
              <a:pathLst>
                <a:path w="68" h="62">
                  <a:moveTo>
                    <a:pt x="67" y="31"/>
                  </a:moveTo>
                  <a:lnTo>
                    <a:pt x="34" y="0"/>
                  </a:lnTo>
                  <a:lnTo>
                    <a:pt x="25" y="0"/>
                  </a:lnTo>
                  <a:lnTo>
                    <a:pt x="25" y="61"/>
                  </a:lnTo>
                  <a:lnTo>
                    <a:pt x="34" y="61"/>
                  </a:lnTo>
                  <a:lnTo>
                    <a:pt x="0" y="31"/>
                  </a:lnTo>
                  <a:lnTo>
                    <a:pt x="34" y="61"/>
                  </a:lnTo>
                  <a:lnTo>
                    <a:pt x="48" y="59"/>
                  </a:lnTo>
                  <a:lnTo>
                    <a:pt x="59" y="51"/>
                  </a:lnTo>
                  <a:lnTo>
                    <a:pt x="65" y="42"/>
                  </a:lnTo>
                  <a:lnTo>
                    <a:pt x="67" y="31"/>
                  </a:lnTo>
                  <a:lnTo>
                    <a:pt x="65" y="19"/>
                  </a:lnTo>
                  <a:lnTo>
                    <a:pt x="59" y="10"/>
                  </a:lnTo>
                  <a:lnTo>
                    <a:pt x="48" y="2"/>
                  </a:lnTo>
                  <a:lnTo>
                    <a:pt x="34" y="0"/>
                  </a:lnTo>
                  <a:lnTo>
                    <a:pt x="67" y="3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8" name="Freeform 38"/>
            <p:cNvSpPr>
              <a:spLocks/>
            </p:cNvSpPr>
            <p:nvPr/>
          </p:nvSpPr>
          <p:spPr bwMode="auto">
            <a:xfrm>
              <a:off x="1321" y="747"/>
              <a:ext cx="73" cy="487"/>
            </a:xfrm>
            <a:custGeom>
              <a:avLst/>
              <a:gdLst/>
              <a:ahLst/>
              <a:cxnLst>
                <a:cxn ang="0">
                  <a:pos x="42" y="486"/>
                </a:cxn>
                <a:cxn ang="0">
                  <a:pos x="67" y="453"/>
                </a:cxn>
                <a:cxn ang="0">
                  <a:pos x="72" y="0"/>
                </a:cxn>
                <a:cxn ang="0">
                  <a:pos x="5" y="0"/>
                </a:cxn>
                <a:cxn ang="0">
                  <a:pos x="0" y="453"/>
                </a:cxn>
                <a:cxn ang="0">
                  <a:pos x="25" y="420"/>
                </a:cxn>
                <a:cxn ang="0">
                  <a:pos x="0" y="453"/>
                </a:cxn>
                <a:cxn ang="0">
                  <a:pos x="2" y="468"/>
                </a:cxn>
                <a:cxn ang="0">
                  <a:pos x="11" y="478"/>
                </a:cxn>
                <a:cxn ang="0">
                  <a:pos x="21" y="485"/>
                </a:cxn>
                <a:cxn ang="0">
                  <a:pos x="34" y="486"/>
                </a:cxn>
                <a:cxn ang="0">
                  <a:pos x="46" y="485"/>
                </a:cxn>
                <a:cxn ang="0">
                  <a:pos x="57" y="478"/>
                </a:cxn>
                <a:cxn ang="0">
                  <a:pos x="65" y="468"/>
                </a:cxn>
                <a:cxn ang="0">
                  <a:pos x="67" y="453"/>
                </a:cxn>
                <a:cxn ang="0">
                  <a:pos x="42" y="486"/>
                </a:cxn>
              </a:cxnLst>
              <a:rect l="0" t="0" r="r" b="b"/>
              <a:pathLst>
                <a:path w="73" h="487">
                  <a:moveTo>
                    <a:pt x="42" y="486"/>
                  </a:moveTo>
                  <a:lnTo>
                    <a:pt x="67" y="453"/>
                  </a:lnTo>
                  <a:lnTo>
                    <a:pt x="72" y="0"/>
                  </a:lnTo>
                  <a:lnTo>
                    <a:pt x="5" y="0"/>
                  </a:lnTo>
                  <a:lnTo>
                    <a:pt x="0" y="453"/>
                  </a:lnTo>
                  <a:lnTo>
                    <a:pt x="25" y="420"/>
                  </a:lnTo>
                  <a:lnTo>
                    <a:pt x="0" y="453"/>
                  </a:lnTo>
                  <a:lnTo>
                    <a:pt x="2" y="468"/>
                  </a:lnTo>
                  <a:lnTo>
                    <a:pt x="11" y="478"/>
                  </a:lnTo>
                  <a:lnTo>
                    <a:pt x="21" y="485"/>
                  </a:lnTo>
                  <a:lnTo>
                    <a:pt x="34" y="486"/>
                  </a:lnTo>
                  <a:lnTo>
                    <a:pt x="46" y="485"/>
                  </a:lnTo>
                  <a:lnTo>
                    <a:pt x="57" y="478"/>
                  </a:lnTo>
                  <a:lnTo>
                    <a:pt x="65" y="468"/>
                  </a:lnTo>
                  <a:lnTo>
                    <a:pt x="67" y="453"/>
                  </a:lnTo>
                  <a:lnTo>
                    <a:pt x="42" y="48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19" name="Freeform 39"/>
            <p:cNvSpPr>
              <a:spLocks/>
            </p:cNvSpPr>
            <p:nvPr/>
          </p:nvSpPr>
          <p:spPr bwMode="auto">
            <a:xfrm>
              <a:off x="730" y="1172"/>
              <a:ext cx="631" cy="211"/>
            </a:xfrm>
            <a:custGeom>
              <a:avLst/>
              <a:gdLst/>
              <a:ahLst/>
              <a:cxnLst>
                <a:cxn ang="0">
                  <a:pos x="74" y="176"/>
                </a:cxn>
                <a:cxn ang="0">
                  <a:pos x="46" y="209"/>
                </a:cxn>
                <a:cxn ang="0">
                  <a:pos x="630" y="65"/>
                </a:cxn>
                <a:cxn ang="0">
                  <a:pos x="611" y="0"/>
                </a:cxn>
                <a:cxn ang="0">
                  <a:pos x="27" y="145"/>
                </a:cxn>
                <a:cxn ang="0">
                  <a:pos x="0" y="176"/>
                </a:cxn>
                <a:cxn ang="0">
                  <a:pos x="27" y="145"/>
                </a:cxn>
                <a:cxn ang="0">
                  <a:pos x="12" y="151"/>
                </a:cxn>
                <a:cxn ang="0">
                  <a:pos x="3" y="161"/>
                </a:cxn>
                <a:cxn ang="0">
                  <a:pos x="0" y="173"/>
                </a:cxn>
                <a:cxn ang="0">
                  <a:pos x="1" y="186"/>
                </a:cxn>
                <a:cxn ang="0">
                  <a:pos x="6" y="197"/>
                </a:cxn>
                <a:cxn ang="0">
                  <a:pos x="17" y="205"/>
                </a:cxn>
                <a:cxn ang="0">
                  <a:pos x="30" y="210"/>
                </a:cxn>
                <a:cxn ang="0">
                  <a:pos x="46" y="209"/>
                </a:cxn>
                <a:cxn ang="0">
                  <a:pos x="74" y="176"/>
                </a:cxn>
              </a:cxnLst>
              <a:rect l="0" t="0" r="r" b="b"/>
              <a:pathLst>
                <a:path w="631" h="211">
                  <a:moveTo>
                    <a:pt x="74" y="176"/>
                  </a:moveTo>
                  <a:lnTo>
                    <a:pt x="46" y="209"/>
                  </a:lnTo>
                  <a:lnTo>
                    <a:pt x="630" y="65"/>
                  </a:lnTo>
                  <a:lnTo>
                    <a:pt x="611" y="0"/>
                  </a:lnTo>
                  <a:lnTo>
                    <a:pt x="27" y="145"/>
                  </a:lnTo>
                  <a:lnTo>
                    <a:pt x="0" y="176"/>
                  </a:lnTo>
                  <a:lnTo>
                    <a:pt x="27" y="145"/>
                  </a:lnTo>
                  <a:lnTo>
                    <a:pt x="12" y="151"/>
                  </a:lnTo>
                  <a:lnTo>
                    <a:pt x="3" y="161"/>
                  </a:lnTo>
                  <a:lnTo>
                    <a:pt x="0" y="173"/>
                  </a:lnTo>
                  <a:lnTo>
                    <a:pt x="1" y="186"/>
                  </a:lnTo>
                  <a:lnTo>
                    <a:pt x="6" y="197"/>
                  </a:lnTo>
                  <a:lnTo>
                    <a:pt x="17" y="205"/>
                  </a:lnTo>
                  <a:lnTo>
                    <a:pt x="30" y="210"/>
                  </a:lnTo>
                  <a:lnTo>
                    <a:pt x="46" y="209"/>
                  </a:lnTo>
                  <a:lnTo>
                    <a:pt x="74" y="17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0" name="Freeform 40"/>
            <p:cNvSpPr>
              <a:spLocks/>
            </p:cNvSpPr>
            <p:nvPr/>
          </p:nvSpPr>
          <p:spPr bwMode="auto">
            <a:xfrm>
              <a:off x="730" y="1354"/>
              <a:ext cx="67" cy="2274"/>
            </a:xfrm>
            <a:custGeom>
              <a:avLst/>
              <a:gdLst/>
              <a:ahLst/>
              <a:cxnLst>
                <a:cxn ang="0">
                  <a:pos x="50" y="2209"/>
                </a:cxn>
                <a:cxn ang="0">
                  <a:pos x="66" y="2239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2239"/>
                </a:cxn>
                <a:cxn ang="0">
                  <a:pos x="16" y="2269"/>
                </a:cxn>
                <a:cxn ang="0">
                  <a:pos x="0" y="2239"/>
                </a:cxn>
                <a:cxn ang="0">
                  <a:pos x="2" y="2255"/>
                </a:cxn>
                <a:cxn ang="0">
                  <a:pos x="10" y="2265"/>
                </a:cxn>
                <a:cxn ang="0">
                  <a:pos x="21" y="2271"/>
                </a:cxn>
                <a:cxn ang="0">
                  <a:pos x="32" y="2273"/>
                </a:cxn>
                <a:cxn ang="0">
                  <a:pos x="45" y="2271"/>
                </a:cxn>
                <a:cxn ang="0">
                  <a:pos x="56" y="2265"/>
                </a:cxn>
                <a:cxn ang="0">
                  <a:pos x="64" y="2255"/>
                </a:cxn>
                <a:cxn ang="0">
                  <a:pos x="66" y="2239"/>
                </a:cxn>
                <a:cxn ang="0">
                  <a:pos x="50" y="2209"/>
                </a:cxn>
              </a:cxnLst>
              <a:rect l="0" t="0" r="r" b="b"/>
              <a:pathLst>
                <a:path w="67" h="2274">
                  <a:moveTo>
                    <a:pt x="50" y="2209"/>
                  </a:moveTo>
                  <a:lnTo>
                    <a:pt x="66" y="2239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2239"/>
                  </a:lnTo>
                  <a:lnTo>
                    <a:pt x="16" y="2269"/>
                  </a:lnTo>
                  <a:lnTo>
                    <a:pt x="0" y="2239"/>
                  </a:lnTo>
                  <a:lnTo>
                    <a:pt x="2" y="2255"/>
                  </a:lnTo>
                  <a:lnTo>
                    <a:pt x="10" y="2265"/>
                  </a:lnTo>
                  <a:lnTo>
                    <a:pt x="21" y="2271"/>
                  </a:lnTo>
                  <a:lnTo>
                    <a:pt x="32" y="2273"/>
                  </a:lnTo>
                  <a:lnTo>
                    <a:pt x="45" y="2271"/>
                  </a:lnTo>
                  <a:lnTo>
                    <a:pt x="56" y="2265"/>
                  </a:lnTo>
                  <a:lnTo>
                    <a:pt x="64" y="2255"/>
                  </a:lnTo>
                  <a:lnTo>
                    <a:pt x="66" y="2239"/>
                  </a:lnTo>
                  <a:lnTo>
                    <a:pt x="50" y="220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1" name="Freeform 41"/>
            <p:cNvSpPr>
              <a:spLocks/>
            </p:cNvSpPr>
            <p:nvPr/>
          </p:nvSpPr>
          <p:spPr bwMode="auto">
            <a:xfrm>
              <a:off x="748" y="3570"/>
              <a:ext cx="622" cy="364"/>
            </a:xfrm>
            <a:custGeom>
              <a:avLst/>
              <a:gdLst/>
              <a:ahLst/>
              <a:cxnLst>
                <a:cxn ang="0">
                  <a:pos x="603" y="334"/>
                </a:cxn>
                <a:cxn ang="0">
                  <a:pos x="621" y="305"/>
                </a:cxn>
                <a:cxn ang="0">
                  <a:pos x="37" y="0"/>
                </a:cxn>
                <a:cxn ang="0">
                  <a:pos x="0" y="59"/>
                </a:cxn>
                <a:cxn ang="0">
                  <a:pos x="584" y="363"/>
                </a:cxn>
                <a:cxn ang="0">
                  <a:pos x="603" y="334"/>
                </a:cxn>
              </a:cxnLst>
              <a:rect l="0" t="0" r="r" b="b"/>
              <a:pathLst>
                <a:path w="622" h="364">
                  <a:moveTo>
                    <a:pt x="603" y="334"/>
                  </a:moveTo>
                  <a:lnTo>
                    <a:pt x="621" y="305"/>
                  </a:lnTo>
                  <a:lnTo>
                    <a:pt x="37" y="0"/>
                  </a:lnTo>
                  <a:lnTo>
                    <a:pt x="0" y="59"/>
                  </a:lnTo>
                  <a:lnTo>
                    <a:pt x="584" y="363"/>
                  </a:lnTo>
                  <a:lnTo>
                    <a:pt x="603" y="33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2" name="Freeform 42"/>
            <p:cNvSpPr>
              <a:spLocks/>
            </p:cNvSpPr>
            <p:nvPr/>
          </p:nvSpPr>
          <p:spPr bwMode="auto">
            <a:xfrm>
              <a:off x="993" y="407"/>
              <a:ext cx="745" cy="339"/>
            </a:xfrm>
            <a:custGeom>
              <a:avLst/>
              <a:gdLst/>
              <a:ahLst/>
              <a:cxnLst>
                <a:cxn ang="0">
                  <a:pos x="372" y="338"/>
                </a:cxn>
                <a:cxn ang="0">
                  <a:pos x="0" y="338"/>
                </a:cxn>
                <a:cxn ang="0">
                  <a:pos x="1" y="304"/>
                </a:cxn>
                <a:cxn ang="0">
                  <a:pos x="6" y="271"/>
                </a:cxn>
                <a:cxn ang="0">
                  <a:pos x="17" y="238"/>
                </a:cxn>
                <a:cxn ang="0">
                  <a:pos x="28" y="207"/>
                </a:cxn>
                <a:cxn ang="0">
                  <a:pos x="45" y="177"/>
                </a:cxn>
                <a:cxn ang="0">
                  <a:pos x="63" y="149"/>
                </a:cxn>
                <a:cxn ang="0">
                  <a:pos x="85" y="123"/>
                </a:cxn>
                <a:cxn ang="0">
                  <a:pos x="109" y="100"/>
                </a:cxn>
                <a:cxn ang="0">
                  <a:pos x="134" y="77"/>
                </a:cxn>
                <a:cxn ang="0">
                  <a:pos x="164" y="59"/>
                </a:cxn>
                <a:cxn ang="0">
                  <a:pos x="195" y="41"/>
                </a:cxn>
                <a:cxn ang="0">
                  <a:pos x="227" y="27"/>
                </a:cxn>
                <a:cxn ang="0">
                  <a:pos x="261" y="15"/>
                </a:cxn>
                <a:cxn ang="0">
                  <a:pos x="297" y="7"/>
                </a:cxn>
                <a:cxn ang="0">
                  <a:pos x="333" y="2"/>
                </a:cxn>
                <a:cxn ang="0">
                  <a:pos x="372" y="0"/>
                </a:cxn>
                <a:cxn ang="0">
                  <a:pos x="409" y="2"/>
                </a:cxn>
                <a:cxn ang="0">
                  <a:pos x="446" y="7"/>
                </a:cxn>
                <a:cxn ang="0">
                  <a:pos x="482" y="15"/>
                </a:cxn>
                <a:cxn ang="0">
                  <a:pos x="515" y="27"/>
                </a:cxn>
                <a:cxn ang="0">
                  <a:pos x="549" y="41"/>
                </a:cxn>
                <a:cxn ang="0">
                  <a:pos x="579" y="59"/>
                </a:cxn>
                <a:cxn ang="0">
                  <a:pos x="608" y="77"/>
                </a:cxn>
                <a:cxn ang="0">
                  <a:pos x="634" y="100"/>
                </a:cxn>
                <a:cxn ang="0">
                  <a:pos x="657" y="123"/>
                </a:cxn>
                <a:cxn ang="0">
                  <a:pos x="679" y="149"/>
                </a:cxn>
                <a:cxn ang="0">
                  <a:pos x="698" y="177"/>
                </a:cxn>
                <a:cxn ang="0">
                  <a:pos x="714" y="207"/>
                </a:cxn>
                <a:cxn ang="0">
                  <a:pos x="726" y="238"/>
                </a:cxn>
                <a:cxn ang="0">
                  <a:pos x="736" y="271"/>
                </a:cxn>
                <a:cxn ang="0">
                  <a:pos x="741" y="304"/>
                </a:cxn>
                <a:cxn ang="0">
                  <a:pos x="744" y="338"/>
                </a:cxn>
                <a:cxn ang="0">
                  <a:pos x="372" y="338"/>
                </a:cxn>
              </a:cxnLst>
              <a:rect l="0" t="0" r="r" b="b"/>
              <a:pathLst>
                <a:path w="745" h="339">
                  <a:moveTo>
                    <a:pt x="372" y="338"/>
                  </a:moveTo>
                  <a:lnTo>
                    <a:pt x="0" y="338"/>
                  </a:lnTo>
                  <a:lnTo>
                    <a:pt x="1" y="304"/>
                  </a:lnTo>
                  <a:lnTo>
                    <a:pt x="6" y="271"/>
                  </a:lnTo>
                  <a:lnTo>
                    <a:pt x="17" y="238"/>
                  </a:lnTo>
                  <a:lnTo>
                    <a:pt x="28" y="207"/>
                  </a:lnTo>
                  <a:lnTo>
                    <a:pt x="45" y="177"/>
                  </a:lnTo>
                  <a:lnTo>
                    <a:pt x="63" y="149"/>
                  </a:lnTo>
                  <a:lnTo>
                    <a:pt x="85" y="123"/>
                  </a:lnTo>
                  <a:lnTo>
                    <a:pt x="109" y="100"/>
                  </a:lnTo>
                  <a:lnTo>
                    <a:pt x="134" y="77"/>
                  </a:lnTo>
                  <a:lnTo>
                    <a:pt x="164" y="59"/>
                  </a:lnTo>
                  <a:lnTo>
                    <a:pt x="195" y="41"/>
                  </a:lnTo>
                  <a:lnTo>
                    <a:pt x="227" y="27"/>
                  </a:lnTo>
                  <a:lnTo>
                    <a:pt x="261" y="15"/>
                  </a:lnTo>
                  <a:lnTo>
                    <a:pt x="297" y="7"/>
                  </a:lnTo>
                  <a:lnTo>
                    <a:pt x="333" y="2"/>
                  </a:lnTo>
                  <a:lnTo>
                    <a:pt x="372" y="0"/>
                  </a:lnTo>
                  <a:lnTo>
                    <a:pt x="409" y="2"/>
                  </a:lnTo>
                  <a:lnTo>
                    <a:pt x="446" y="7"/>
                  </a:lnTo>
                  <a:lnTo>
                    <a:pt x="482" y="15"/>
                  </a:lnTo>
                  <a:lnTo>
                    <a:pt x="515" y="27"/>
                  </a:lnTo>
                  <a:lnTo>
                    <a:pt x="549" y="41"/>
                  </a:lnTo>
                  <a:lnTo>
                    <a:pt x="579" y="59"/>
                  </a:lnTo>
                  <a:lnTo>
                    <a:pt x="608" y="77"/>
                  </a:lnTo>
                  <a:lnTo>
                    <a:pt x="634" y="100"/>
                  </a:lnTo>
                  <a:lnTo>
                    <a:pt x="657" y="123"/>
                  </a:lnTo>
                  <a:lnTo>
                    <a:pt x="679" y="149"/>
                  </a:lnTo>
                  <a:lnTo>
                    <a:pt x="698" y="177"/>
                  </a:lnTo>
                  <a:lnTo>
                    <a:pt x="714" y="207"/>
                  </a:lnTo>
                  <a:lnTo>
                    <a:pt x="726" y="238"/>
                  </a:lnTo>
                  <a:lnTo>
                    <a:pt x="736" y="271"/>
                  </a:lnTo>
                  <a:lnTo>
                    <a:pt x="741" y="304"/>
                  </a:lnTo>
                  <a:lnTo>
                    <a:pt x="744" y="338"/>
                  </a:lnTo>
                  <a:lnTo>
                    <a:pt x="372" y="33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3" name="Freeform 43"/>
            <p:cNvSpPr>
              <a:spLocks/>
            </p:cNvSpPr>
            <p:nvPr/>
          </p:nvSpPr>
          <p:spPr bwMode="auto">
            <a:xfrm>
              <a:off x="985" y="745"/>
              <a:ext cx="378" cy="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8" y="6"/>
                </a:cxn>
                <a:cxn ang="0">
                  <a:pos x="377" y="6"/>
                </a:cxn>
                <a:cxn ang="0">
                  <a:pos x="377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8" y="6"/>
                </a:cxn>
                <a:cxn ang="0">
                  <a:pos x="0" y="3"/>
                </a:cxn>
              </a:cxnLst>
              <a:rect l="0" t="0" r="r" b="b"/>
              <a:pathLst>
                <a:path w="378" h="7">
                  <a:moveTo>
                    <a:pt x="0" y="3"/>
                  </a:moveTo>
                  <a:lnTo>
                    <a:pt x="8" y="6"/>
                  </a:lnTo>
                  <a:lnTo>
                    <a:pt x="377" y="6"/>
                  </a:lnTo>
                  <a:lnTo>
                    <a:pt x="377" y="0"/>
                  </a:lnTo>
                  <a:lnTo>
                    <a:pt x="8" y="0"/>
                  </a:lnTo>
                  <a:lnTo>
                    <a:pt x="14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8" y="6"/>
                  </a:lnTo>
                  <a:lnTo>
                    <a:pt x="0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4" name="Freeform 44"/>
            <p:cNvSpPr>
              <a:spLocks/>
            </p:cNvSpPr>
            <p:nvPr/>
          </p:nvSpPr>
          <p:spPr bwMode="auto">
            <a:xfrm>
              <a:off x="985" y="399"/>
              <a:ext cx="378" cy="347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377" y="0"/>
                </a:cxn>
                <a:cxn ang="0">
                  <a:pos x="339" y="2"/>
                </a:cxn>
                <a:cxn ang="0">
                  <a:pos x="301" y="7"/>
                </a:cxn>
                <a:cxn ang="0">
                  <a:pos x="265" y="16"/>
                </a:cxn>
                <a:cxn ang="0">
                  <a:pos x="231" y="27"/>
                </a:cxn>
                <a:cxn ang="0">
                  <a:pos x="197" y="42"/>
                </a:cxn>
                <a:cxn ang="0">
                  <a:pos x="165" y="60"/>
                </a:cxn>
                <a:cxn ang="0">
                  <a:pos x="137" y="80"/>
                </a:cxn>
                <a:cxn ang="0">
                  <a:pos x="110" y="102"/>
                </a:cxn>
                <a:cxn ang="0">
                  <a:pos x="86" y="127"/>
                </a:cxn>
                <a:cxn ang="0">
                  <a:pos x="65" y="153"/>
                </a:cxn>
                <a:cxn ang="0">
                  <a:pos x="46" y="181"/>
                </a:cxn>
                <a:cxn ang="0">
                  <a:pos x="29" y="212"/>
                </a:cxn>
                <a:cxn ang="0">
                  <a:pos x="17" y="244"/>
                </a:cxn>
                <a:cxn ang="0">
                  <a:pos x="8" y="277"/>
                </a:cxn>
                <a:cxn ang="0">
                  <a:pos x="3" y="311"/>
                </a:cxn>
                <a:cxn ang="0">
                  <a:pos x="0" y="346"/>
                </a:cxn>
                <a:cxn ang="0">
                  <a:pos x="14" y="346"/>
                </a:cxn>
                <a:cxn ang="0">
                  <a:pos x="17" y="312"/>
                </a:cxn>
                <a:cxn ang="0">
                  <a:pos x="22" y="280"/>
                </a:cxn>
                <a:cxn ang="0">
                  <a:pos x="32" y="248"/>
                </a:cxn>
                <a:cxn ang="0">
                  <a:pos x="42" y="218"/>
                </a:cxn>
                <a:cxn ang="0">
                  <a:pos x="59" y="188"/>
                </a:cxn>
                <a:cxn ang="0">
                  <a:pos x="77" y="161"/>
                </a:cxn>
                <a:cxn ang="0">
                  <a:pos x="97" y="134"/>
                </a:cxn>
                <a:cxn ang="0">
                  <a:pos x="121" y="112"/>
                </a:cxn>
                <a:cxn ang="0">
                  <a:pos x="146" y="91"/>
                </a:cxn>
                <a:cxn ang="0">
                  <a:pos x="174" y="71"/>
                </a:cxn>
                <a:cxn ang="0">
                  <a:pos x="204" y="55"/>
                </a:cxn>
                <a:cxn ang="0">
                  <a:pos x="236" y="40"/>
                </a:cxn>
                <a:cxn ang="0">
                  <a:pos x="269" y="29"/>
                </a:cxn>
                <a:cxn ang="0">
                  <a:pos x="304" y="21"/>
                </a:cxn>
                <a:cxn ang="0">
                  <a:pos x="340" y="16"/>
                </a:cxn>
                <a:cxn ang="0">
                  <a:pos x="377" y="14"/>
                </a:cxn>
                <a:cxn ang="0">
                  <a:pos x="377" y="0"/>
                </a:cxn>
              </a:cxnLst>
              <a:rect l="0" t="0" r="r" b="b"/>
              <a:pathLst>
                <a:path w="378" h="347">
                  <a:moveTo>
                    <a:pt x="377" y="0"/>
                  </a:moveTo>
                  <a:lnTo>
                    <a:pt x="377" y="0"/>
                  </a:lnTo>
                  <a:lnTo>
                    <a:pt x="339" y="2"/>
                  </a:lnTo>
                  <a:lnTo>
                    <a:pt x="301" y="7"/>
                  </a:lnTo>
                  <a:lnTo>
                    <a:pt x="265" y="16"/>
                  </a:lnTo>
                  <a:lnTo>
                    <a:pt x="231" y="27"/>
                  </a:lnTo>
                  <a:lnTo>
                    <a:pt x="197" y="42"/>
                  </a:lnTo>
                  <a:lnTo>
                    <a:pt x="165" y="60"/>
                  </a:lnTo>
                  <a:lnTo>
                    <a:pt x="137" y="80"/>
                  </a:lnTo>
                  <a:lnTo>
                    <a:pt x="110" y="102"/>
                  </a:lnTo>
                  <a:lnTo>
                    <a:pt x="86" y="127"/>
                  </a:lnTo>
                  <a:lnTo>
                    <a:pt x="65" y="153"/>
                  </a:lnTo>
                  <a:lnTo>
                    <a:pt x="46" y="181"/>
                  </a:lnTo>
                  <a:lnTo>
                    <a:pt x="29" y="212"/>
                  </a:lnTo>
                  <a:lnTo>
                    <a:pt x="17" y="244"/>
                  </a:lnTo>
                  <a:lnTo>
                    <a:pt x="8" y="277"/>
                  </a:lnTo>
                  <a:lnTo>
                    <a:pt x="3" y="311"/>
                  </a:lnTo>
                  <a:lnTo>
                    <a:pt x="0" y="346"/>
                  </a:lnTo>
                  <a:lnTo>
                    <a:pt x="14" y="346"/>
                  </a:lnTo>
                  <a:lnTo>
                    <a:pt x="17" y="312"/>
                  </a:lnTo>
                  <a:lnTo>
                    <a:pt x="22" y="280"/>
                  </a:lnTo>
                  <a:lnTo>
                    <a:pt x="32" y="248"/>
                  </a:lnTo>
                  <a:lnTo>
                    <a:pt x="42" y="218"/>
                  </a:lnTo>
                  <a:lnTo>
                    <a:pt x="59" y="188"/>
                  </a:lnTo>
                  <a:lnTo>
                    <a:pt x="77" y="161"/>
                  </a:lnTo>
                  <a:lnTo>
                    <a:pt x="97" y="134"/>
                  </a:lnTo>
                  <a:lnTo>
                    <a:pt x="121" y="112"/>
                  </a:lnTo>
                  <a:lnTo>
                    <a:pt x="146" y="91"/>
                  </a:lnTo>
                  <a:lnTo>
                    <a:pt x="174" y="71"/>
                  </a:lnTo>
                  <a:lnTo>
                    <a:pt x="204" y="55"/>
                  </a:lnTo>
                  <a:lnTo>
                    <a:pt x="236" y="40"/>
                  </a:lnTo>
                  <a:lnTo>
                    <a:pt x="269" y="29"/>
                  </a:lnTo>
                  <a:lnTo>
                    <a:pt x="304" y="21"/>
                  </a:lnTo>
                  <a:lnTo>
                    <a:pt x="340" y="16"/>
                  </a:lnTo>
                  <a:lnTo>
                    <a:pt x="377" y="14"/>
                  </a:lnTo>
                  <a:lnTo>
                    <a:pt x="37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5" name="Freeform 45"/>
            <p:cNvSpPr>
              <a:spLocks/>
            </p:cNvSpPr>
            <p:nvPr/>
          </p:nvSpPr>
          <p:spPr bwMode="auto">
            <a:xfrm>
              <a:off x="1369" y="399"/>
              <a:ext cx="377" cy="353"/>
            </a:xfrm>
            <a:custGeom>
              <a:avLst/>
              <a:gdLst/>
              <a:ahLst/>
              <a:cxnLst>
                <a:cxn ang="0">
                  <a:pos x="370" y="352"/>
                </a:cxn>
                <a:cxn ang="0">
                  <a:pos x="376" y="345"/>
                </a:cxn>
                <a:cxn ang="0">
                  <a:pos x="375" y="310"/>
                </a:cxn>
                <a:cxn ang="0">
                  <a:pos x="370" y="276"/>
                </a:cxn>
                <a:cxn ang="0">
                  <a:pos x="359" y="243"/>
                </a:cxn>
                <a:cxn ang="0">
                  <a:pos x="346" y="211"/>
                </a:cxn>
                <a:cxn ang="0">
                  <a:pos x="331" y="181"/>
                </a:cxn>
                <a:cxn ang="0">
                  <a:pos x="312" y="153"/>
                </a:cxn>
                <a:cxn ang="0">
                  <a:pos x="290" y="127"/>
                </a:cxn>
                <a:cxn ang="0">
                  <a:pos x="266" y="102"/>
                </a:cxn>
                <a:cxn ang="0">
                  <a:pos x="239" y="80"/>
                </a:cxn>
                <a:cxn ang="0">
                  <a:pos x="210" y="60"/>
                </a:cxn>
                <a:cxn ang="0">
                  <a:pos x="180" y="42"/>
                </a:cxn>
                <a:cxn ang="0">
                  <a:pos x="146" y="27"/>
                </a:cxn>
                <a:cxn ang="0">
                  <a:pos x="112" y="16"/>
                </a:cxn>
                <a:cxn ang="0">
                  <a:pos x="74" y="7"/>
                </a:cxn>
                <a:cxn ang="0">
                  <a:pos x="38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36" y="16"/>
                </a:cxn>
                <a:cxn ang="0">
                  <a:pos x="72" y="21"/>
                </a:cxn>
                <a:cxn ang="0">
                  <a:pos x="107" y="29"/>
                </a:cxn>
                <a:cxn ang="0">
                  <a:pos x="140" y="40"/>
                </a:cxn>
                <a:cxn ang="0">
                  <a:pos x="172" y="55"/>
                </a:cxn>
                <a:cxn ang="0">
                  <a:pos x="201" y="70"/>
                </a:cxn>
                <a:cxn ang="0">
                  <a:pos x="230" y="90"/>
                </a:cxn>
                <a:cxn ang="0">
                  <a:pos x="255" y="111"/>
                </a:cxn>
                <a:cxn ang="0">
                  <a:pos x="278" y="134"/>
                </a:cxn>
                <a:cxn ang="0">
                  <a:pos x="299" y="161"/>
                </a:cxn>
                <a:cxn ang="0">
                  <a:pos x="317" y="188"/>
                </a:cxn>
                <a:cxn ang="0">
                  <a:pos x="334" y="217"/>
                </a:cxn>
                <a:cxn ang="0">
                  <a:pos x="345" y="248"/>
                </a:cxn>
                <a:cxn ang="0">
                  <a:pos x="354" y="279"/>
                </a:cxn>
                <a:cxn ang="0">
                  <a:pos x="359" y="311"/>
                </a:cxn>
                <a:cxn ang="0">
                  <a:pos x="362" y="345"/>
                </a:cxn>
                <a:cxn ang="0">
                  <a:pos x="370" y="338"/>
                </a:cxn>
                <a:cxn ang="0">
                  <a:pos x="370" y="352"/>
                </a:cxn>
                <a:cxn ang="0">
                  <a:pos x="376" y="352"/>
                </a:cxn>
                <a:cxn ang="0">
                  <a:pos x="376" y="345"/>
                </a:cxn>
                <a:cxn ang="0">
                  <a:pos x="370" y="352"/>
                </a:cxn>
              </a:cxnLst>
              <a:rect l="0" t="0" r="r" b="b"/>
              <a:pathLst>
                <a:path w="377" h="353">
                  <a:moveTo>
                    <a:pt x="370" y="352"/>
                  </a:moveTo>
                  <a:lnTo>
                    <a:pt x="376" y="345"/>
                  </a:lnTo>
                  <a:lnTo>
                    <a:pt x="375" y="310"/>
                  </a:lnTo>
                  <a:lnTo>
                    <a:pt x="370" y="276"/>
                  </a:lnTo>
                  <a:lnTo>
                    <a:pt x="359" y="243"/>
                  </a:lnTo>
                  <a:lnTo>
                    <a:pt x="346" y="211"/>
                  </a:lnTo>
                  <a:lnTo>
                    <a:pt x="331" y="181"/>
                  </a:lnTo>
                  <a:lnTo>
                    <a:pt x="312" y="153"/>
                  </a:lnTo>
                  <a:lnTo>
                    <a:pt x="290" y="127"/>
                  </a:lnTo>
                  <a:lnTo>
                    <a:pt x="266" y="102"/>
                  </a:lnTo>
                  <a:lnTo>
                    <a:pt x="239" y="80"/>
                  </a:lnTo>
                  <a:lnTo>
                    <a:pt x="210" y="60"/>
                  </a:lnTo>
                  <a:lnTo>
                    <a:pt x="180" y="42"/>
                  </a:lnTo>
                  <a:lnTo>
                    <a:pt x="146" y="27"/>
                  </a:lnTo>
                  <a:lnTo>
                    <a:pt x="112" y="16"/>
                  </a:lnTo>
                  <a:lnTo>
                    <a:pt x="74" y="7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4"/>
                  </a:lnTo>
                  <a:lnTo>
                    <a:pt x="36" y="16"/>
                  </a:lnTo>
                  <a:lnTo>
                    <a:pt x="72" y="21"/>
                  </a:lnTo>
                  <a:lnTo>
                    <a:pt x="107" y="29"/>
                  </a:lnTo>
                  <a:lnTo>
                    <a:pt x="140" y="40"/>
                  </a:lnTo>
                  <a:lnTo>
                    <a:pt x="172" y="55"/>
                  </a:lnTo>
                  <a:lnTo>
                    <a:pt x="201" y="70"/>
                  </a:lnTo>
                  <a:lnTo>
                    <a:pt x="230" y="90"/>
                  </a:lnTo>
                  <a:lnTo>
                    <a:pt x="255" y="111"/>
                  </a:lnTo>
                  <a:lnTo>
                    <a:pt x="278" y="134"/>
                  </a:lnTo>
                  <a:lnTo>
                    <a:pt x="299" y="161"/>
                  </a:lnTo>
                  <a:lnTo>
                    <a:pt x="317" y="188"/>
                  </a:lnTo>
                  <a:lnTo>
                    <a:pt x="334" y="217"/>
                  </a:lnTo>
                  <a:lnTo>
                    <a:pt x="345" y="248"/>
                  </a:lnTo>
                  <a:lnTo>
                    <a:pt x="354" y="279"/>
                  </a:lnTo>
                  <a:lnTo>
                    <a:pt x="359" y="311"/>
                  </a:lnTo>
                  <a:lnTo>
                    <a:pt x="362" y="345"/>
                  </a:lnTo>
                  <a:lnTo>
                    <a:pt x="370" y="338"/>
                  </a:lnTo>
                  <a:lnTo>
                    <a:pt x="370" y="352"/>
                  </a:lnTo>
                  <a:lnTo>
                    <a:pt x="376" y="352"/>
                  </a:lnTo>
                  <a:lnTo>
                    <a:pt x="376" y="345"/>
                  </a:lnTo>
                  <a:lnTo>
                    <a:pt x="370" y="35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6" name="Freeform 46"/>
            <p:cNvSpPr>
              <a:spLocks/>
            </p:cNvSpPr>
            <p:nvPr/>
          </p:nvSpPr>
          <p:spPr bwMode="auto">
            <a:xfrm>
              <a:off x="1369" y="745"/>
              <a:ext cx="369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368" y="6"/>
                </a:cxn>
                <a:cxn ang="0">
                  <a:pos x="368" y="0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369" h="7">
                  <a:moveTo>
                    <a:pt x="0" y="6"/>
                  </a:moveTo>
                  <a:lnTo>
                    <a:pt x="0" y="6"/>
                  </a:lnTo>
                  <a:lnTo>
                    <a:pt x="368" y="6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7" name="Freeform 47"/>
            <p:cNvSpPr>
              <a:spLocks/>
            </p:cNvSpPr>
            <p:nvPr/>
          </p:nvSpPr>
          <p:spPr bwMode="auto">
            <a:xfrm>
              <a:off x="1082" y="3659"/>
              <a:ext cx="558" cy="513"/>
            </a:xfrm>
            <a:custGeom>
              <a:avLst/>
              <a:gdLst/>
              <a:ahLst/>
              <a:cxnLst>
                <a:cxn ang="0">
                  <a:pos x="307" y="2"/>
                </a:cxn>
                <a:cxn ang="0">
                  <a:pos x="361" y="12"/>
                </a:cxn>
                <a:cxn ang="0">
                  <a:pos x="410" y="31"/>
                </a:cxn>
                <a:cxn ang="0">
                  <a:pos x="455" y="59"/>
                </a:cxn>
                <a:cxn ang="0">
                  <a:pos x="493" y="94"/>
                </a:cxn>
                <a:cxn ang="0">
                  <a:pos x="523" y="135"/>
                </a:cxn>
                <a:cxn ang="0">
                  <a:pos x="544" y="180"/>
                </a:cxn>
                <a:cxn ang="0">
                  <a:pos x="556" y="231"/>
                </a:cxn>
                <a:cxn ang="0">
                  <a:pos x="556" y="282"/>
                </a:cxn>
                <a:cxn ang="0">
                  <a:pos x="544" y="332"/>
                </a:cxn>
                <a:cxn ang="0">
                  <a:pos x="523" y="378"/>
                </a:cxn>
                <a:cxn ang="0">
                  <a:pos x="493" y="418"/>
                </a:cxn>
                <a:cxn ang="0">
                  <a:pos x="455" y="454"/>
                </a:cxn>
                <a:cxn ang="0">
                  <a:pos x="410" y="481"/>
                </a:cxn>
                <a:cxn ang="0">
                  <a:pos x="361" y="501"/>
                </a:cxn>
                <a:cxn ang="0">
                  <a:pos x="307" y="511"/>
                </a:cxn>
                <a:cxn ang="0">
                  <a:pos x="250" y="511"/>
                </a:cxn>
                <a:cxn ang="0">
                  <a:pos x="196" y="501"/>
                </a:cxn>
                <a:cxn ang="0">
                  <a:pos x="146" y="481"/>
                </a:cxn>
                <a:cxn ang="0">
                  <a:pos x="102" y="454"/>
                </a:cxn>
                <a:cxn ang="0">
                  <a:pos x="63" y="418"/>
                </a:cxn>
                <a:cxn ang="0">
                  <a:pos x="34" y="378"/>
                </a:cxn>
                <a:cxn ang="0">
                  <a:pos x="13" y="332"/>
                </a:cxn>
                <a:cxn ang="0">
                  <a:pos x="1" y="282"/>
                </a:cxn>
                <a:cxn ang="0">
                  <a:pos x="1" y="231"/>
                </a:cxn>
                <a:cxn ang="0">
                  <a:pos x="13" y="180"/>
                </a:cxn>
                <a:cxn ang="0">
                  <a:pos x="34" y="135"/>
                </a:cxn>
                <a:cxn ang="0">
                  <a:pos x="63" y="94"/>
                </a:cxn>
                <a:cxn ang="0">
                  <a:pos x="102" y="59"/>
                </a:cxn>
                <a:cxn ang="0">
                  <a:pos x="146" y="31"/>
                </a:cxn>
                <a:cxn ang="0">
                  <a:pos x="196" y="12"/>
                </a:cxn>
                <a:cxn ang="0">
                  <a:pos x="250" y="2"/>
                </a:cxn>
              </a:cxnLst>
              <a:rect l="0" t="0" r="r" b="b"/>
              <a:pathLst>
                <a:path w="558" h="513">
                  <a:moveTo>
                    <a:pt x="279" y="0"/>
                  </a:moveTo>
                  <a:lnTo>
                    <a:pt x="307" y="2"/>
                  </a:lnTo>
                  <a:lnTo>
                    <a:pt x="334" y="6"/>
                  </a:lnTo>
                  <a:lnTo>
                    <a:pt x="361" y="12"/>
                  </a:lnTo>
                  <a:lnTo>
                    <a:pt x="387" y="21"/>
                  </a:lnTo>
                  <a:lnTo>
                    <a:pt x="410" y="31"/>
                  </a:lnTo>
                  <a:lnTo>
                    <a:pt x="433" y="44"/>
                  </a:lnTo>
                  <a:lnTo>
                    <a:pt x="455" y="59"/>
                  </a:lnTo>
                  <a:lnTo>
                    <a:pt x="474" y="76"/>
                  </a:lnTo>
                  <a:lnTo>
                    <a:pt x="493" y="94"/>
                  </a:lnTo>
                  <a:lnTo>
                    <a:pt x="509" y="114"/>
                  </a:lnTo>
                  <a:lnTo>
                    <a:pt x="523" y="135"/>
                  </a:lnTo>
                  <a:lnTo>
                    <a:pt x="534" y="156"/>
                  </a:lnTo>
                  <a:lnTo>
                    <a:pt x="544" y="180"/>
                  </a:lnTo>
                  <a:lnTo>
                    <a:pt x="551" y="205"/>
                  </a:lnTo>
                  <a:lnTo>
                    <a:pt x="556" y="231"/>
                  </a:lnTo>
                  <a:lnTo>
                    <a:pt x="557" y="256"/>
                  </a:lnTo>
                  <a:lnTo>
                    <a:pt x="556" y="282"/>
                  </a:lnTo>
                  <a:lnTo>
                    <a:pt x="551" y="308"/>
                  </a:lnTo>
                  <a:lnTo>
                    <a:pt x="544" y="332"/>
                  </a:lnTo>
                  <a:lnTo>
                    <a:pt x="534" y="356"/>
                  </a:lnTo>
                  <a:lnTo>
                    <a:pt x="523" y="378"/>
                  </a:lnTo>
                  <a:lnTo>
                    <a:pt x="509" y="399"/>
                  </a:lnTo>
                  <a:lnTo>
                    <a:pt x="493" y="418"/>
                  </a:lnTo>
                  <a:lnTo>
                    <a:pt x="474" y="437"/>
                  </a:lnTo>
                  <a:lnTo>
                    <a:pt x="455" y="454"/>
                  </a:lnTo>
                  <a:lnTo>
                    <a:pt x="433" y="469"/>
                  </a:lnTo>
                  <a:lnTo>
                    <a:pt x="410" y="481"/>
                  </a:lnTo>
                  <a:lnTo>
                    <a:pt x="387" y="492"/>
                  </a:lnTo>
                  <a:lnTo>
                    <a:pt x="361" y="501"/>
                  </a:lnTo>
                  <a:lnTo>
                    <a:pt x="334" y="507"/>
                  </a:lnTo>
                  <a:lnTo>
                    <a:pt x="307" y="511"/>
                  </a:lnTo>
                  <a:lnTo>
                    <a:pt x="279" y="512"/>
                  </a:lnTo>
                  <a:lnTo>
                    <a:pt x="250" y="511"/>
                  </a:lnTo>
                  <a:lnTo>
                    <a:pt x="223" y="507"/>
                  </a:lnTo>
                  <a:lnTo>
                    <a:pt x="196" y="501"/>
                  </a:lnTo>
                  <a:lnTo>
                    <a:pt x="170" y="492"/>
                  </a:lnTo>
                  <a:lnTo>
                    <a:pt x="146" y="481"/>
                  </a:lnTo>
                  <a:lnTo>
                    <a:pt x="122" y="469"/>
                  </a:lnTo>
                  <a:lnTo>
                    <a:pt x="102" y="454"/>
                  </a:lnTo>
                  <a:lnTo>
                    <a:pt x="81" y="437"/>
                  </a:lnTo>
                  <a:lnTo>
                    <a:pt x="63" y="418"/>
                  </a:lnTo>
                  <a:lnTo>
                    <a:pt x="48" y="399"/>
                  </a:lnTo>
                  <a:lnTo>
                    <a:pt x="34" y="378"/>
                  </a:lnTo>
                  <a:lnTo>
                    <a:pt x="22" y="356"/>
                  </a:lnTo>
                  <a:lnTo>
                    <a:pt x="13" y="332"/>
                  </a:lnTo>
                  <a:lnTo>
                    <a:pt x="5" y="308"/>
                  </a:lnTo>
                  <a:lnTo>
                    <a:pt x="1" y="282"/>
                  </a:lnTo>
                  <a:lnTo>
                    <a:pt x="0" y="256"/>
                  </a:lnTo>
                  <a:lnTo>
                    <a:pt x="1" y="231"/>
                  </a:lnTo>
                  <a:lnTo>
                    <a:pt x="5" y="205"/>
                  </a:lnTo>
                  <a:lnTo>
                    <a:pt x="13" y="180"/>
                  </a:lnTo>
                  <a:lnTo>
                    <a:pt x="22" y="156"/>
                  </a:lnTo>
                  <a:lnTo>
                    <a:pt x="34" y="135"/>
                  </a:lnTo>
                  <a:lnTo>
                    <a:pt x="48" y="114"/>
                  </a:lnTo>
                  <a:lnTo>
                    <a:pt x="63" y="94"/>
                  </a:lnTo>
                  <a:lnTo>
                    <a:pt x="81" y="76"/>
                  </a:lnTo>
                  <a:lnTo>
                    <a:pt x="102" y="59"/>
                  </a:lnTo>
                  <a:lnTo>
                    <a:pt x="122" y="44"/>
                  </a:lnTo>
                  <a:lnTo>
                    <a:pt x="146" y="31"/>
                  </a:lnTo>
                  <a:lnTo>
                    <a:pt x="170" y="21"/>
                  </a:lnTo>
                  <a:lnTo>
                    <a:pt x="196" y="12"/>
                  </a:lnTo>
                  <a:lnTo>
                    <a:pt x="223" y="6"/>
                  </a:lnTo>
                  <a:lnTo>
                    <a:pt x="250" y="2"/>
                  </a:lnTo>
                  <a:lnTo>
                    <a:pt x="279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8" name="Freeform 48"/>
            <p:cNvSpPr>
              <a:spLocks/>
            </p:cNvSpPr>
            <p:nvPr/>
          </p:nvSpPr>
          <p:spPr bwMode="auto">
            <a:xfrm>
              <a:off x="1366" y="3652"/>
              <a:ext cx="282" cy="259"/>
            </a:xfrm>
            <a:custGeom>
              <a:avLst/>
              <a:gdLst/>
              <a:ahLst/>
              <a:cxnLst>
                <a:cxn ang="0">
                  <a:pos x="281" y="258"/>
                </a:cxn>
                <a:cxn ang="0">
                  <a:pos x="281" y="258"/>
                </a:cxn>
                <a:cxn ang="0">
                  <a:pos x="280" y="232"/>
                </a:cxn>
                <a:cxn ang="0">
                  <a:pos x="276" y="207"/>
                </a:cxn>
                <a:cxn ang="0">
                  <a:pos x="270" y="182"/>
                </a:cxn>
                <a:cxn ang="0">
                  <a:pos x="259" y="158"/>
                </a:cxn>
                <a:cxn ang="0">
                  <a:pos x="248" y="135"/>
                </a:cxn>
                <a:cxn ang="0">
                  <a:pos x="233" y="114"/>
                </a:cxn>
                <a:cxn ang="0">
                  <a:pos x="217" y="95"/>
                </a:cxn>
                <a:cxn ang="0">
                  <a:pos x="198" y="76"/>
                </a:cxn>
                <a:cxn ang="0">
                  <a:pos x="178" y="58"/>
                </a:cxn>
                <a:cxn ang="0">
                  <a:pos x="158" y="44"/>
                </a:cxn>
                <a:cxn ang="0">
                  <a:pos x="134" y="30"/>
                </a:cxn>
                <a:cxn ang="0">
                  <a:pos x="109" y="20"/>
                </a:cxn>
                <a:cxn ang="0">
                  <a:pos x="83" y="11"/>
                </a:cxn>
                <a:cxn ang="0">
                  <a:pos x="56" y="5"/>
                </a:cxn>
                <a:cxn ang="0">
                  <a:pos x="28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27" y="14"/>
                </a:cxn>
                <a:cxn ang="0">
                  <a:pos x="53" y="19"/>
                </a:cxn>
                <a:cxn ang="0">
                  <a:pos x="79" y="25"/>
                </a:cxn>
                <a:cxn ang="0">
                  <a:pos x="104" y="33"/>
                </a:cxn>
                <a:cxn ang="0">
                  <a:pos x="126" y="43"/>
                </a:cxn>
                <a:cxn ang="0">
                  <a:pos x="149" y="55"/>
                </a:cxn>
                <a:cxn ang="0">
                  <a:pos x="169" y="70"/>
                </a:cxn>
                <a:cxn ang="0">
                  <a:pos x="188" y="85"/>
                </a:cxn>
                <a:cxn ang="0">
                  <a:pos x="206" y="103"/>
                </a:cxn>
                <a:cxn ang="0">
                  <a:pos x="221" y="121"/>
                </a:cxn>
                <a:cxn ang="0">
                  <a:pos x="235" y="142"/>
                </a:cxn>
                <a:cxn ang="0">
                  <a:pos x="245" y="163"/>
                </a:cxn>
                <a:cxn ang="0">
                  <a:pos x="254" y="186"/>
                </a:cxn>
                <a:cxn ang="0">
                  <a:pos x="261" y="209"/>
                </a:cxn>
                <a:cxn ang="0">
                  <a:pos x="266" y="233"/>
                </a:cxn>
                <a:cxn ang="0">
                  <a:pos x="267" y="258"/>
                </a:cxn>
                <a:cxn ang="0">
                  <a:pos x="281" y="258"/>
                </a:cxn>
              </a:cxnLst>
              <a:rect l="0" t="0" r="r" b="b"/>
              <a:pathLst>
                <a:path w="282" h="259">
                  <a:moveTo>
                    <a:pt x="281" y="258"/>
                  </a:moveTo>
                  <a:lnTo>
                    <a:pt x="281" y="258"/>
                  </a:lnTo>
                  <a:lnTo>
                    <a:pt x="280" y="232"/>
                  </a:lnTo>
                  <a:lnTo>
                    <a:pt x="276" y="207"/>
                  </a:lnTo>
                  <a:lnTo>
                    <a:pt x="270" y="182"/>
                  </a:lnTo>
                  <a:lnTo>
                    <a:pt x="259" y="158"/>
                  </a:lnTo>
                  <a:lnTo>
                    <a:pt x="248" y="135"/>
                  </a:lnTo>
                  <a:lnTo>
                    <a:pt x="233" y="114"/>
                  </a:lnTo>
                  <a:lnTo>
                    <a:pt x="217" y="95"/>
                  </a:lnTo>
                  <a:lnTo>
                    <a:pt x="198" y="76"/>
                  </a:lnTo>
                  <a:lnTo>
                    <a:pt x="178" y="58"/>
                  </a:lnTo>
                  <a:lnTo>
                    <a:pt x="158" y="44"/>
                  </a:lnTo>
                  <a:lnTo>
                    <a:pt x="134" y="30"/>
                  </a:lnTo>
                  <a:lnTo>
                    <a:pt x="109" y="20"/>
                  </a:lnTo>
                  <a:lnTo>
                    <a:pt x="83" y="11"/>
                  </a:lnTo>
                  <a:lnTo>
                    <a:pt x="56" y="5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7" y="14"/>
                  </a:lnTo>
                  <a:lnTo>
                    <a:pt x="53" y="19"/>
                  </a:lnTo>
                  <a:lnTo>
                    <a:pt x="79" y="25"/>
                  </a:lnTo>
                  <a:lnTo>
                    <a:pt x="104" y="33"/>
                  </a:lnTo>
                  <a:lnTo>
                    <a:pt x="126" y="43"/>
                  </a:lnTo>
                  <a:lnTo>
                    <a:pt x="149" y="55"/>
                  </a:lnTo>
                  <a:lnTo>
                    <a:pt x="169" y="70"/>
                  </a:lnTo>
                  <a:lnTo>
                    <a:pt x="188" y="85"/>
                  </a:lnTo>
                  <a:lnTo>
                    <a:pt x="206" y="103"/>
                  </a:lnTo>
                  <a:lnTo>
                    <a:pt x="221" y="121"/>
                  </a:lnTo>
                  <a:lnTo>
                    <a:pt x="235" y="142"/>
                  </a:lnTo>
                  <a:lnTo>
                    <a:pt x="245" y="163"/>
                  </a:lnTo>
                  <a:lnTo>
                    <a:pt x="254" y="186"/>
                  </a:lnTo>
                  <a:lnTo>
                    <a:pt x="261" y="209"/>
                  </a:lnTo>
                  <a:lnTo>
                    <a:pt x="266" y="233"/>
                  </a:lnTo>
                  <a:lnTo>
                    <a:pt x="267" y="258"/>
                  </a:lnTo>
                  <a:lnTo>
                    <a:pt x="281" y="25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29" name="Freeform 49"/>
            <p:cNvSpPr>
              <a:spLocks/>
            </p:cNvSpPr>
            <p:nvPr/>
          </p:nvSpPr>
          <p:spPr bwMode="auto">
            <a:xfrm>
              <a:off x="1366" y="3918"/>
              <a:ext cx="282" cy="261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0" y="260"/>
                </a:cxn>
                <a:cxn ang="0">
                  <a:pos x="28" y="259"/>
                </a:cxn>
                <a:cxn ang="0">
                  <a:pos x="56" y="255"/>
                </a:cxn>
                <a:cxn ang="0">
                  <a:pos x="83" y="248"/>
                </a:cxn>
                <a:cxn ang="0">
                  <a:pos x="109" y="239"/>
                </a:cxn>
                <a:cxn ang="0">
                  <a:pos x="134" y="230"/>
                </a:cxn>
                <a:cxn ang="0">
                  <a:pos x="158" y="215"/>
                </a:cxn>
                <a:cxn ang="0">
                  <a:pos x="178" y="200"/>
                </a:cxn>
                <a:cxn ang="0">
                  <a:pos x="198" y="184"/>
                </a:cxn>
                <a:cxn ang="0">
                  <a:pos x="217" y="165"/>
                </a:cxn>
                <a:cxn ang="0">
                  <a:pos x="233" y="145"/>
                </a:cxn>
                <a:cxn ang="0">
                  <a:pos x="248" y="124"/>
                </a:cxn>
                <a:cxn ang="0">
                  <a:pos x="259" y="101"/>
                </a:cxn>
                <a:cxn ang="0">
                  <a:pos x="270" y="77"/>
                </a:cxn>
                <a:cxn ang="0">
                  <a:pos x="276" y="53"/>
                </a:cxn>
                <a:cxn ang="0">
                  <a:pos x="280" y="27"/>
                </a:cxn>
                <a:cxn ang="0">
                  <a:pos x="281" y="0"/>
                </a:cxn>
                <a:cxn ang="0">
                  <a:pos x="267" y="0"/>
                </a:cxn>
                <a:cxn ang="0">
                  <a:pos x="266" y="26"/>
                </a:cxn>
                <a:cxn ang="0">
                  <a:pos x="261" y="49"/>
                </a:cxn>
                <a:cxn ang="0">
                  <a:pos x="254" y="74"/>
                </a:cxn>
                <a:cxn ang="0">
                  <a:pos x="245" y="96"/>
                </a:cxn>
                <a:cxn ang="0">
                  <a:pos x="235" y="117"/>
                </a:cxn>
                <a:cxn ang="0">
                  <a:pos x="221" y="137"/>
                </a:cxn>
                <a:cxn ang="0">
                  <a:pos x="206" y="157"/>
                </a:cxn>
                <a:cxn ang="0">
                  <a:pos x="188" y="175"/>
                </a:cxn>
                <a:cxn ang="0">
                  <a:pos x="169" y="190"/>
                </a:cxn>
                <a:cxn ang="0">
                  <a:pos x="149" y="205"/>
                </a:cxn>
                <a:cxn ang="0">
                  <a:pos x="126" y="217"/>
                </a:cxn>
                <a:cxn ang="0">
                  <a:pos x="104" y="227"/>
                </a:cxn>
                <a:cxn ang="0">
                  <a:pos x="79" y="235"/>
                </a:cxn>
                <a:cxn ang="0">
                  <a:pos x="53" y="241"/>
                </a:cxn>
                <a:cxn ang="0">
                  <a:pos x="27" y="245"/>
                </a:cxn>
                <a:cxn ang="0">
                  <a:pos x="0" y="247"/>
                </a:cxn>
                <a:cxn ang="0">
                  <a:pos x="0" y="260"/>
                </a:cxn>
              </a:cxnLst>
              <a:rect l="0" t="0" r="r" b="b"/>
              <a:pathLst>
                <a:path w="282" h="261">
                  <a:moveTo>
                    <a:pt x="0" y="260"/>
                  </a:moveTo>
                  <a:lnTo>
                    <a:pt x="0" y="260"/>
                  </a:lnTo>
                  <a:lnTo>
                    <a:pt x="28" y="259"/>
                  </a:lnTo>
                  <a:lnTo>
                    <a:pt x="56" y="255"/>
                  </a:lnTo>
                  <a:lnTo>
                    <a:pt x="83" y="248"/>
                  </a:lnTo>
                  <a:lnTo>
                    <a:pt x="109" y="239"/>
                  </a:lnTo>
                  <a:lnTo>
                    <a:pt x="134" y="230"/>
                  </a:lnTo>
                  <a:lnTo>
                    <a:pt x="158" y="215"/>
                  </a:lnTo>
                  <a:lnTo>
                    <a:pt x="178" y="200"/>
                  </a:lnTo>
                  <a:lnTo>
                    <a:pt x="198" y="184"/>
                  </a:lnTo>
                  <a:lnTo>
                    <a:pt x="217" y="165"/>
                  </a:lnTo>
                  <a:lnTo>
                    <a:pt x="233" y="145"/>
                  </a:lnTo>
                  <a:lnTo>
                    <a:pt x="248" y="124"/>
                  </a:lnTo>
                  <a:lnTo>
                    <a:pt x="259" y="101"/>
                  </a:lnTo>
                  <a:lnTo>
                    <a:pt x="270" y="77"/>
                  </a:lnTo>
                  <a:lnTo>
                    <a:pt x="276" y="53"/>
                  </a:lnTo>
                  <a:lnTo>
                    <a:pt x="280" y="27"/>
                  </a:lnTo>
                  <a:lnTo>
                    <a:pt x="281" y="0"/>
                  </a:lnTo>
                  <a:lnTo>
                    <a:pt x="267" y="0"/>
                  </a:lnTo>
                  <a:lnTo>
                    <a:pt x="266" y="26"/>
                  </a:lnTo>
                  <a:lnTo>
                    <a:pt x="261" y="49"/>
                  </a:lnTo>
                  <a:lnTo>
                    <a:pt x="254" y="74"/>
                  </a:lnTo>
                  <a:lnTo>
                    <a:pt x="245" y="96"/>
                  </a:lnTo>
                  <a:lnTo>
                    <a:pt x="235" y="117"/>
                  </a:lnTo>
                  <a:lnTo>
                    <a:pt x="221" y="137"/>
                  </a:lnTo>
                  <a:lnTo>
                    <a:pt x="206" y="157"/>
                  </a:lnTo>
                  <a:lnTo>
                    <a:pt x="188" y="175"/>
                  </a:lnTo>
                  <a:lnTo>
                    <a:pt x="169" y="190"/>
                  </a:lnTo>
                  <a:lnTo>
                    <a:pt x="149" y="205"/>
                  </a:lnTo>
                  <a:lnTo>
                    <a:pt x="126" y="217"/>
                  </a:lnTo>
                  <a:lnTo>
                    <a:pt x="104" y="227"/>
                  </a:lnTo>
                  <a:lnTo>
                    <a:pt x="79" y="235"/>
                  </a:lnTo>
                  <a:lnTo>
                    <a:pt x="53" y="241"/>
                  </a:lnTo>
                  <a:lnTo>
                    <a:pt x="27" y="245"/>
                  </a:lnTo>
                  <a:lnTo>
                    <a:pt x="0" y="247"/>
                  </a:lnTo>
                  <a:lnTo>
                    <a:pt x="0" y="26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0" name="Freeform 50"/>
            <p:cNvSpPr>
              <a:spLocks/>
            </p:cNvSpPr>
            <p:nvPr/>
          </p:nvSpPr>
          <p:spPr bwMode="auto">
            <a:xfrm>
              <a:off x="1075" y="3918"/>
              <a:ext cx="284" cy="2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27"/>
                </a:cxn>
                <a:cxn ang="0">
                  <a:pos x="6" y="53"/>
                </a:cxn>
                <a:cxn ang="0">
                  <a:pos x="13" y="77"/>
                </a:cxn>
                <a:cxn ang="0">
                  <a:pos x="23" y="101"/>
                </a:cxn>
                <a:cxn ang="0">
                  <a:pos x="33" y="124"/>
                </a:cxn>
                <a:cxn ang="0">
                  <a:pos x="48" y="145"/>
                </a:cxn>
                <a:cxn ang="0">
                  <a:pos x="65" y="165"/>
                </a:cxn>
                <a:cxn ang="0">
                  <a:pos x="83" y="184"/>
                </a:cxn>
                <a:cxn ang="0">
                  <a:pos x="103" y="200"/>
                </a:cxn>
                <a:cxn ang="0">
                  <a:pos x="125" y="215"/>
                </a:cxn>
                <a:cxn ang="0">
                  <a:pos x="148" y="230"/>
                </a:cxn>
                <a:cxn ang="0">
                  <a:pos x="173" y="239"/>
                </a:cxn>
                <a:cxn ang="0">
                  <a:pos x="199" y="248"/>
                </a:cxn>
                <a:cxn ang="0">
                  <a:pos x="226" y="255"/>
                </a:cxn>
                <a:cxn ang="0">
                  <a:pos x="254" y="259"/>
                </a:cxn>
                <a:cxn ang="0">
                  <a:pos x="283" y="260"/>
                </a:cxn>
                <a:cxn ang="0">
                  <a:pos x="283" y="247"/>
                </a:cxn>
                <a:cxn ang="0">
                  <a:pos x="255" y="245"/>
                </a:cxn>
                <a:cxn ang="0">
                  <a:pos x="229" y="241"/>
                </a:cxn>
                <a:cxn ang="0">
                  <a:pos x="204" y="235"/>
                </a:cxn>
                <a:cxn ang="0">
                  <a:pos x="180" y="227"/>
                </a:cxn>
                <a:cxn ang="0">
                  <a:pos x="156" y="217"/>
                </a:cxn>
                <a:cxn ang="0">
                  <a:pos x="134" y="205"/>
                </a:cxn>
                <a:cxn ang="0">
                  <a:pos x="112" y="190"/>
                </a:cxn>
                <a:cxn ang="0">
                  <a:pos x="93" y="175"/>
                </a:cxn>
                <a:cxn ang="0">
                  <a:pos x="76" y="157"/>
                </a:cxn>
                <a:cxn ang="0">
                  <a:pos x="60" y="137"/>
                </a:cxn>
                <a:cxn ang="0">
                  <a:pos x="47" y="117"/>
                </a:cxn>
                <a:cxn ang="0">
                  <a:pos x="36" y="96"/>
                </a:cxn>
                <a:cxn ang="0">
                  <a:pos x="27" y="74"/>
                </a:cxn>
                <a:cxn ang="0">
                  <a:pos x="20" y="49"/>
                </a:cxn>
                <a:cxn ang="0">
                  <a:pos x="17" y="26"/>
                </a:cxn>
                <a:cxn ang="0">
                  <a:pos x="14" y="0"/>
                </a:cxn>
                <a:cxn ang="0">
                  <a:pos x="0" y="0"/>
                </a:cxn>
              </a:cxnLst>
              <a:rect l="0" t="0" r="r" b="b"/>
              <a:pathLst>
                <a:path w="284" h="261">
                  <a:moveTo>
                    <a:pt x="0" y="0"/>
                  </a:moveTo>
                  <a:lnTo>
                    <a:pt x="0" y="0"/>
                  </a:lnTo>
                  <a:lnTo>
                    <a:pt x="1" y="27"/>
                  </a:lnTo>
                  <a:lnTo>
                    <a:pt x="6" y="53"/>
                  </a:lnTo>
                  <a:lnTo>
                    <a:pt x="13" y="77"/>
                  </a:lnTo>
                  <a:lnTo>
                    <a:pt x="23" y="101"/>
                  </a:lnTo>
                  <a:lnTo>
                    <a:pt x="33" y="124"/>
                  </a:lnTo>
                  <a:lnTo>
                    <a:pt x="48" y="145"/>
                  </a:lnTo>
                  <a:lnTo>
                    <a:pt x="65" y="165"/>
                  </a:lnTo>
                  <a:lnTo>
                    <a:pt x="83" y="184"/>
                  </a:lnTo>
                  <a:lnTo>
                    <a:pt x="103" y="200"/>
                  </a:lnTo>
                  <a:lnTo>
                    <a:pt x="125" y="215"/>
                  </a:lnTo>
                  <a:lnTo>
                    <a:pt x="148" y="230"/>
                  </a:lnTo>
                  <a:lnTo>
                    <a:pt x="173" y="239"/>
                  </a:lnTo>
                  <a:lnTo>
                    <a:pt x="199" y="248"/>
                  </a:lnTo>
                  <a:lnTo>
                    <a:pt x="226" y="255"/>
                  </a:lnTo>
                  <a:lnTo>
                    <a:pt x="254" y="259"/>
                  </a:lnTo>
                  <a:lnTo>
                    <a:pt x="283" y="260"/>
                  </a:lnTo>
                  <a:lnTo>
                    <a:pt x="283" y="247"/>
                  </a:lnTo>
                  <a:lnTo>
                    <a:pt x="255" y="245"/>
                  </a:lnTo>
                  <a:lnTo>
                    <a:pt x="229" y="241"/>
                  </a:lnTo>
                  <a:lnTo>
                    <a:pt x="204" y="235"/>
                  </a:lnTo>
                  <a:lnTo>
                    <a:pt x="180" y="227"/>
                  </a:lnTo>
                  <a:lnTo>
                    <a:pt x="156" y="217"/>
                  </a:lnTo>
                  <a:lnTo>
                    <a:pt x="134" y="205"/>
                  </a:lnTo>
                  <a:lnTo>
                    <a:pt x="112" y="190"/>
                  </a:lnTo>
                  <a:lnTo>
                    <a:pt x="93" y="175"/>
                  </a:lnTo>
                  <a:lnTo>
                    <a:pt x="76" y="157"/>
                  </a:lnTo>
                  <a:lnTo>
                    <a:pt x="60" y="137"/>
                  </a:lnTo>
                  <a:lnTo>
                    <a:pt x="47" y="117"/>
                  </a:lnTo>
                  <a:lnTo>
                    <a:pt x="36" y="96"/>
                  </a:lnTo>
                  <a:lnTo>
                    <a:pt x="27" y="74"/>
                  </a:lnTo>
                  <a:lnTo>
                    <a:pt x="20" y="49"/>
                  </a:lnTo>
                  <a:lnTo>
                    <a:pt x="17" y="26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1" name="Freeform 51"/>
            <p:cNvSpPr>
              <a:spLocks/>
            </p:cNvSpPr>
            <p:nvPr/>
          </p:nvSpPr>
          <p:spPr bwMode="auto">
            <a:xfrm>
              <a:off x="1075" y="3652"/>
              <a:ext cx="284" cy="259"/>
            </a:xfrm>
            <a:custGeom>
              <a:avLst/>
              <a:gdLst/>
              <a:ahLst/>
              <a:cxnLst>
                <a:cxn ang="0">
                  <a:pos x="283" y="0"/>
                </a:cxn>
                <a:cxn ang="0">
                  <a:pos x="283" y="0"/>
                </a:cxn>
                <a:cxn ang="0">
                  <a:pos x="254" y="1"/>
                </a:cxn>
                <a:cxn ang="0">
                  <a:pos x="226" y="5"/>
                </a:cxn>
                <a:cxn ang="0">
                  <a:pos x="199" y="11"/>
                </a:cxn>
                <a:cxn ang="0">
                  <a:pos x="173" y="20"/>
                </a:cxn>
                <a:cxn ang="0">
                  <a:pos x="148" y="30"/>
                </a:cxn>
                <a:cxn ang="0">
                  <a:pos x="125" y="44"/>
                </a:cxn>
                <a:cxn ang="0">
                  <a:pos x="103" y="58"/>
                </a:cxn>
                <a:cxn ang="0">
                  <a:pos x="83" y="76"/>
                </a:cxn>
                <a:cxn ang="0">
                  <a:pos x="65" y="95"/>
                </a:cxn>
                <a:cxn ang="0">
                  <a:pos x="48" y="114"/>
                </a:cxn>
                <a:cxn ang="0">
                  <a:pos x="33" y="135"/>
                </a:cxn>
                <a:cxn ang="0">
                  <a:pos x="23" y="158"/>
                </a:cxn>
                <a:cxn ang="0">
                  <a:pos x="13" y="182"/>
                </a:cxn>
                <a:cxn ang="0">
                  <a:pos x="6" y="207"/>
                </a:cxn>
                <a:cxn ang="0">
                  <a:pos x="1" y="232"/>
                </a:cxn>
                <a:cxn ang="0">
                  <a:pos x="0" y="258"/>
                </a:cxn>
                <a:cxn ang="0">
                  <a:pos x="14" y="258"/>
                </a:cxn>
                <a:cxn ang="0">
                  <a:pos x="17" y="233"/>
                </a:cxn>
                <a:cxn ang="0">
                  <a:pos x="20" y="209"/>
                </a:cxn>
                <a:cxn ang="0">
                  <a:pos x="27" y="186"/>
                </a:cxn>
                <a:cxn ang="0">
                  <a:pos x="36" y="163"/>
                </a:cxn>
                <a:cxn ang="0">
                  <a:pos x="47" y="142"/>
                </a:cxn>
                <a:cxn ang="0">
                  <a:pos x="60" y="121"/>
                </a:cxn>
                <a:cxn ang="0">
                  <a:pos x="76" y="103"/>
                </a:cxn>
                <a:cxn ang="0">
                  <a:pos x="93" y="85"/>
                </a:cxn>
                <a:cxn ang="0">
                  <a:pos x="112" y="70"/>
                </a:cxn>
                <a:cxn ang="0">
                  <a:pos x="134" y="55"/>
                </a:cxn>
                <a:cxn ang="0">
                  <a:pos x="156" y="43"/>
                </a:cxn>
                <a:cxn ang="0">
                  <a:pos x="180" y="33"/>
                </a:cxn>
                <a:cxn ang="0">
                  <a:pos x="204" y="25"/>
                </a:cxn>
                <a:cxn ang="0">
                  <a:pos x="229" y="19"/>
                </a:cxn>
                <a:cxn ang="0">
                  <a:pos x="255" y="14"/>
                </a:cxn>
                <a:cxn ang="0">
                  <a:pos x="283" y="13"/>
                </a:cxn>
                <a:cxn ang="0">
                  <a:pos x="283" y="0"/>
                </a:cxn>
              </a:cxnLst>
              <a:rect l="0" t="0" r="r" b="b"/>
              <a:pathLst>
                <a:path w="284" h="259">
                  <a:moveTo>
                    <a:pt x="283" y="0"/>
                  </a:moveTo>
                  <a:lnTo>
                    <a:pt x="283" y="0"/>
                  </a:lnTo>
                  <a:lnTo>
                    <a:pt x="254" y="1"/>
                  </a:lnTo>
                  <a:lnTo>
                    <a:pt x="226" y="5"/>
                  </a:lnTo>
                  <a:lnTo>
                    <a:pt x="199" y="11"/>
                  </a:lnTo>
                  <a:lnTo>
                    <a:pt x="173" y="20"/>
                  </a:lnTo>
                  <a:lnTo>
                    <a:pt x="148" y="30"/>
                  </a:lnTo>
                  <a:lnTo>
                    <a:pt x="125" y="44"/>
                  </a:lnTo>
                  <a:lnTo>
                    <a:pt x="103" y="58"/>
                  </a:lnTo>
                  <a:lnTo>
                    <a:pt x="83" y="76"/>
                  </a:lnTo>
                  <a:lnTo>
                    <a:pt x="65" y="95"/>
                  </a:lnTo>
                  <a:lnTo>
                    <a:pt x="48" y="114"/>
                  </a:lnTo>
                  <a:lnTo>
                    <a:pt x="33" y="135"/>
                  </a:lnTo>
                  <a:lnTo>
                    <a:pt x="23" y="158"/>
                  </a:lnTo>
                  <a:lnTo>
                    <a:pt x="13" y="182"/>
                  </a:lnTo>
                  <a:lnTo>
                    <a:pt x="6" y="207"/>
                  </a:lnTo>
                  <a:lnTo>
                    <a:pt x="1" y="232"/>
                  </a:lnTo>
                  <a:lnTo>
                    <a:pt x="0" y="258"/>
                  </a:lnTo>
                  <a:lnTo>
                    <a:pt x="14" y="258"/>
                  </a:lnTo>
                  <a:lnTo>
                    <a:pt x="17" y="233"/>
                  </a:lnTo>
                  <a:lnTo>
                    <a:pt x="20" y="209"/>
                  </a:lnTo>
                  <a:lnTo>
                    <a:pt x="27" y="186"/>
                  </a:lnTo>
                  <a:lnTo>
                    <a:pt x="36" y="163"/>
                  </a:lnTo>
                  <a:lnTo>
                    <a:pt x="47" y="142"/>
                  </a:lnTo>
                  <a:lnTo>
                    <a:pt x="60" y="121"/>
                  </a:lnTo>
                  <a:lnTo>
                    <a:pt x="76" y="103"/>
                  </a:lnTo>
                  <a:lnTo>
                    <a:pt x="93" y="85"/>
                  </a:lnTo>
                  <a:lnTo>
                    <a:pt x="112" y="70"/>
                  </a:lnTo>
                  <a:lnTo>
                    <a:pt x="134" y="55"/>
                  </a:lnTo>
                  <a:lnTo>
                    <a:pt x="156" y="43"/>
                  </a:lnTo>
                  <a:lnTo>
                    <a:pt x="180" y="33"/>
                  </a:lnTo>
                  <a:lnTo>
                    <a:pt x="204" y="25"/>
                  </a:lnTo>
                  <a:lnTo>
                    <a:pt x="229" y="19"/>
                  </a:lnTo>
                  <a:lnTo>
                    <a:pt x="255" y="14"/>
                  </a:lnTo>
                  <a:lnTo>
                    <a:pt x="283" y="13"/>
                  </a:lnTo>
                  <a:lnTo>
                    <a:pt x="28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2" name="Freeform 52"/>
            <p:cNvSpPr>
              <a:spLocks/>
            </p:cNvSpPr>
            <p:nvPr/>
          </p:nvSpPr>
          <p:spPr bwMode="auto">
            <a:xfrm>
              <a:off x="993" y="751"/>
              <a:ext cx="745" cy="341"/>
            </a:xfrm>
            <a:custGeom>
              <a:avLst/>
              <a:gdLst/>
              <a:ahLst/>
              <a:cxnLst>
                <a:cxn ang="0">
                  <a:pos x="372" y="0"/>
                </a:cxn>
                <a:cxn ang="0">
                  <a:pos x="744" y="0"/>
                </a:cxn>
                <a:cxn ang="0">
                  <a:pos x="741" y="35"/>
                </a:cxn>
                <a:cxn ang="0">
                  <a:pos x="736" y="68"/>
                </a:cxn>
                <a:cxn ang="0">
                  <a:pos x="726" y="100"/>
                </a:cxn>
                <a:cxn ang="0">
                  <a:pos x="714" y="132"/>
                </a:cxn>
                <a:cxn ang="0">
                  <a:pos x="698" y="162"/>
                </a:cxn>
                <a:cxn ang="0">
                  <a:pos x="679" y="190"/>
                </a:cxn>
                <a:cxn ang="0">
                  <a:pos x="657" y="216"/>
                </a:cxn>
                <a:cxn ang="0">
                  <a:pos x="634" y="241"/>
                </a:cxn>
                <a:cxn ang="0">
                  <a:pos x="608" y="262"/>
                </a:cxn>
                <a:cxn ang="0">
                  <a:pos x="579" y="282"/>
                </a:cxn>
                <a:cxn ang="0">
                  <a:pos x="549" y="299"/>
                </a:cxn>
                <a:cxn ang="0">
                  <a:pos x="515" y="314"/>
                </a:cxn>
                <a:cxn ang="0">
                  <a:pos x="482" y="325"/>
                </a:cxn>
                <a:cxn ang="0">
                  <a:pos x="446" y="333"/>
                </a:cxn>
                <a:cxn ang="0">
                  <a:pos x="409" y="338"/>
                </a:cxn>
                <a:cxn ang="0">
                  <a:pos x="372" y="340"/>
                </a:cxn>
                <a:cxn ang="0">
                  <a:pos x="333" y="338"/>
                </a:cxn>
                <a:cxn ang="0">
                  <a:pos x="297" y="333"/>
                </a:cxn>
                <a:cxn ang="0">
                  <a:pos x="261" y="325"/>
                </a:cxn>
                <a:cxn ang="0">
                  <a:pos x="227" y="314"/>
                </a:cxn>
                <a:cxn ang="0">
                  <a:pos x="195" y="299"/>
                </a:cxn>
                <a:cxn ang="0">
                  <a:pos x="164" y="282"/>
                </a:cxn>
                <a:cxn ang="0">
                  <a:pos x="134" y="262"/>
                </a:cxn>
                <a:cxn ang="0">
                  <a:pos x="109" y="241"/>
                </a:cxn>
                <a:cxn ang="0">
                  <a:pos x="85" y="216"/>
                </a:cxn>
                <a:cxn ang="0">
                  <a:pos x="63" y="190"/>
                </a:cxn>
                <a:cxn ang="0">
                  <a:pos x="45" y="162"/>
                </a:cxn>
                <a:cxn ang="0">
                  <a:pos x="28" y="132"/>
                </a:cxn>
                <a:cxn ang="0">
                  <a:pos x="17" y="100"/>
                </a:cxn>
                <a:cxn ang="0">
                  <a:pos x="6" y="68"/>
                </a:cxn>
                <a:cxn ang="0">
                  <a:pos x="1" y="35"/>
                </a:cxn>
                <a:cxn ang="0">
                  <a:pos x="0" y="0"/>
                </a:cxn>
                <a:cxn ang="0">
                  <a:pos x="372" y="0"/>
                </a:cxn>
              </a:cxnLst>
              <a:rect l="0" t="0" r="r" b="b"/>
              <a:pathLst>
                <a:path w="745" h="341">
                  <a:moveTo>
                    <a:pt x="372" y="0"/>
                  </a:moveTo>
                  <a:lnTo>
                    <a:pt x="744" y="0"/>
                  </a:lnTo>
                  <a:lnTo>
                    <a:pt x="741" y="35"/>
                  </a:lnTo>
                  <a:lnTo>
                    <a:pt x="736" y="68"/>
                  </a:lnTo>
                  <a:lnTo>
                    <a:pt x="726" y="100"/>
                  </a:lnTo>
                  <a:lnTo>
                    <a:pt x="714" y="132"/>
                  </a:lnTo>
                  <a:lnTo>
                    <a:pt x="698" y="162"/>
                  </a:lnTo>
                  <a:lnTo>
                    <a:pt x="679" y="190"/>
                  </a:lnTo>
                  <a:lnTo>
                    <a:pt x="657" y="216"/>
                  </a:lnTo>
                  <a:lnTo>
                    <a:pt x="634" y="241"/>
                  </a:lnTo>
                  <a:lnTo>
                    <a:pt x="608" y="262"/>
                  </a:lnTo>
                  <a:lnTo>
                    <a:pt x="579" y="282"/>
                  </a:lnTo>
                  <a:lnTo>
                    <a:pt x="549" y="299"/>
                  </a:lnTo>
                  <a:lnTo>
                    <a:pt x="515" y="314"/>
                  </a:lnTo>
                  <a:lnTo>
                    <a:pt x="482" y="325"/>
                  </a:lnTo>
                  <a:lnTo>
                    <a:pt x="446" y="333"/>
                  </a:lnTo>
                  <a:lnTo>
                    <a:pt x="409" y="338"/>
                  </a:lnTo>
                  <a:lnTo>
                    <a:pt x="372" y="340"/>
                  </a:lnTo>
                  <a:lnTo>
                    <a:pt x="333" y="338"/>
                  </a:lnTo>
                  <a:lnTo>
                    <a:pt x="297" y="333"/>
                  </a:lnTo>
                  <a:lnTo>
                    <a:pt x="261" y="325"/>
                  </a:lnTo>
                  <a:lnTo>
                    <a:pt x="227" y="314"/>
                  </a:lnTo>
                  <a:lnTo>
                    <a:pt x="195" y="299"/>
                  </a:lnTo>
                  <a:lnTo>
                    <a:pt x="164" y="282"/>
                  </a:lnTo>
                  <a:lnTo>
                    <a:pt x="134" y="262"/>
                  </a:lnTo>
                  <a:lnTo>
                    <a:pt x="109" y="241"/>
                  </a:lnTo>
                  <a:lnTo>
                    <a:pt x="85" y="216"/>
                  </a:lnTo>
                  <a:lnTo>
                    <a:pt x="63" y="190"/>
                  </a:lnTo>
                  <a:lnTo>
                    <a:pt x="45" y="162"/>
                  </a:lnTo>
                  <a:lnTo>
                    <a:pt x="28" y="132"/>
                  </a:lnTo>
                  <a:lnTo>
                    <a:pt x="17" y="100"/>
                  </a:lnTo>
                  <a:lnTo>
                    <a:pt x="6" y="68"/>
                  </a:lnTo>
                  <a:lnTo>
                    <a:pt x="1" y="35"/>
                  </a:lnTo>
                  <a:lnTo>
                    <a:pt x="0" y="0"/>
                  </a:lnTo>
                  <a:lnTo>
                    <a:pt x="372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3" name="Freeform 53"/>
            <p:cNvSpPr>
              <a:spLocks/>
            </p:cNvSpPr>
            <p:nvPr/>
          </p:nvSpPr>
          <p:spPr bwMode="auto">
            <a:xfrm>
              <a:off x="1369" y="745"/>
              <a:ext cx="377" cy="7"/>
            </a:xfrm>
            <a:custGeom>
              <a:avLst/>
              <a:gdLst/>
              <a:ahLst/>
              <a:cxnLst>
                <a:cxn ang="0">
                  <a:pos x="376" y="3"/>
                </a:cxn>
                <a:cxn ang="0">
                  <a:pos x="37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70" y="6"/>
                </a:cxn>
                <a:cxn ang="0">
                  <a:pos x="362" y="3"/>
                </a:cxn>
                <a:cxn ang="0">
                  <a:pos x="376" y="3"/>
                </a:cxn>
                <a:cxn ang="0">
                  <a:pos x="376" y="0"/>
                </a:cxn>
                <a:cxn ang="0">
                  <a:pos x="370" y="0"/>
                </a:cxn>
                <a:cxn ang="0">
                  <a:pos x="376" y="3"/>
                </a:cxn>
              </a:cxnLst>
              <a:rect l="0" t="0" r="r" b="b"/>
              <a:pathLst>
                <a:path w="377" h="7">
                  <a:moveTo>
                    <a:pt x="376" y="3"/>
                  </a:moveTo>
                  <a:lnTo>
                    <a:pt x="37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70" y="6"/>
                  </a:lnTo>
                  <a:lnTo>
                    <a:pt x="362" y="3"/>
                  </a:lnTo>
                  <a:lnTo>
                    <a:pt x="376" y="3"/>
                  </a:lnTo>
                  <a:lnTo>
                    <a:pt x="376" y="0"/>
                  </a:lnTo>
                  <a:lnTo>
                    <a:pt x="370" y="0"/>
                  </a:lnTo>
                  <a:lnTo>
                    <a:pt x="376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4" name="Freeform 54"/>
            <p:cNvSpPr>
              <a:spLocks/>
            </p:cNvSpPr>
            <p:nvPr/>
          </p:nvSpPr>
          <p:spPr bwMode="auto">
            <a:xfrm>
              <a:off x="1369" y="751"/>
              <a:ext cx="377" cy="348"/>
            </a:xfrm>
            <a:custGeom>
              <a:avLst/>
              <a:gdLst/>
              <a:ahLst/>
              <a:cxnLst>
                <a:cxn ang="0">
                  <a:pos x="0" y="347"/>
                </a:cxn>
                <a:cxn ang="0">
                  <a:pos x="0" y="347"/>
                </a:cxn>
                <a:cxn ang="0">
                  <a:pos x="38" y="345"/>
                </a:cxn>
                <a:cxn ang="0">
                  <a:pos x="74" y="340"/>
                </a:cxn>
                <a:cxn ang="0">
                  <a:pos x="112" y="332"/>
                </a:cxn>
                <a:cxn ang="0">
                  <a:pos x="146" y="320"/>
                </a:cxn>
                <a:cxn ang="0">
                  <a:pos x="180" y="305"/>
                </a:cxn>
                <a:cxn ang="0">
                  <a:pos x="210" y="287"/>
                </a:cxn>
                <a:cxn ang="0">
                  <a:pos x="239" y="268"/>
                </a:cxn>
                <a:cxn ang="0">
                  <a:pos x="266" y="245"/>
                </a:cxn>
                <a:cxn ang="0">
                  <a:pos x="290" y="221"/>
                </a:cxn>
                <a:cxn ang="0">
                  <a:pos x="312" y="194"/>
                </a:cxn>
                <a:cxn ang="0">
                  <a:pos x="331" y="165"/>
                </a:cxn>
                <a:cxn ang="0">
                  <a:pos x="346" y="135"/>
                </a:cxn>
                <a:cxn ang="0">
                  <a:pos x="359" y="103"/>
                </a:cxn>
                <a:cxn ang="0">
                  <a:pos x="370" y="70"/>
                </a:cxn>
                <a:cxn ang="0">
                  <a:pos x="375" y="35"/>
                </a:cxn>
                <a:cxn ang="0">
                  <a:pos x="376" y="0"/>
                </a:cxn>
                <a:cxn ang="0">
                  <a:pos x="362" y="0"/>
                </a:cxn>
                <a:cxn ang="0">
                  <a:pos x="359" y="34"/>
                </a:cxn>
                <a:cxn ang="0">
                  <a:pos x="354" y="67"/>
                </a:cxn>
                <a:cxn ang="0">
                  <a:pos x="345" y="99"/>
                </a:cxn>
                <a:cxn ang="0">
                  <a:pos x="334" y="130"/>
                </a:cxn>
                <a:cxn ang="0">
                  <a:pos x="317" y="158"/>
                </a:cxn>
                <a:cxn ang="0">
                  <a:pos x="299" y="185"/>
                </a:cxn>
                <a:cxn ang="0">
                  <a:pos x="278" y="212"/>
                </a:cxn>
                <a:cxn ang="0">
                  <a:pos x="255" y="235"/>
                </a:cxn>
                <a:cxn ang="0">
                  <a:pos x="230" y="256"/>
                </a:cxn>
                <a:cxn ang="0">
                  <a:pos x="201" y="276"/>
                </a:cxn>
                <a:cxn ang="0">
                  <a:pos x="172" y="293"/>
                </a:cxn>
                <a:cxn ang="0">
                  <a:pos x="140" y="308"/>
                </a:cxn>
                <a:cxn ang="0">
                  <a:pos x="107" y="317"/>
                </a:cxn>
                <a:cxn ang="0">
                  <a:pos x="72" y="327"/>
                </a:cxn>
                <a:cxn ang="0">
                  <a:pos x="36" y="332"/>
                </a:cxn>
                <a:cxn ang="0">
                  <a:pos x="0" y="333"/>
                </a:cxn>
                <a:cxn ang="0">
                  <a:pos x="0" y="347"/>
                </a:cxn>
              </a:cxnLst>
              <a:rect l="0" t="0" r="r" b="b"/>
              <a:pathLst>
                <a:path w="377" h="348">
                  <a:moveTo>
                    <a:pt x="0" y="347"/>
                  </a:moveTo>
                  <a:lnTo>
                    <a:pt x="0" y="347"/>
                  </a:lnTo>
                  <a:lnTo>
                    <a:pt x="38" y="345"/>
                  </a:lnTo>
                  <a:lnTo>
                    <a:pt x="74" y="340"/>
                  </a:lnTo>
                  <a:lnTo>
                    <a:pt x="112" y="332"/>
                  </a:lnTo>
                  <a:lnTo>
                    <a:pt x="146" y="320"/>
                  </a:lnTo>
                  <a:lnTo>
                    <a:pt x="180" y="305"/>
                  </a:lnTo>
                  <a:lnTo>
                    <a:pt x="210" y="287"/>
                  </a:lnTo>
                  <a:lnTo>
                    <a:pt x="239" y="268"/>
                  </a:lnTo>
                  <a:lnTo>
                    <a:pt x="266" y="245"/>
                  </a:lnTo>
                  <a:lnTo>
                    <a:pt x="290" y="221"/>
                  </a:lnTo>
                  <a:lnTo>
                    <a:pt x="312" y="194"/>
                  </a:lnTo>
                  <a:lnTo>
                    <a:pt x="331" y="165"/>
                  </a:lnTo>
                  <a:lnTo>
                    <a:pt x="346" y="135"/>
                  </a:lnTo>
                  <a:lnTo>
                    <a:pt x="359" y="103"/>
                  </a:lnTo>
                  <a:lnTo>
                    <a:pt x="370" y="70"/>
                  </a:lnTo>
                  <a:lnTo>
                    <a:pt x="375" y="35"/>
                  </a:lnTo>
                  <a:lnTo>
                    <a:pt x="376" y="0"/>
                  </a:lnTo>
                  <a:lnTo>
                    <a:pt x="362" y="0"/>
                  </a:lnTo>
                  <a:lnTo>
                    <a:pt x="359" y="34"/>
                  </a:lnTo>
                  <a:lnTo>
                    <a:pt x="354" y="67"/>
                  </a:lnTo>
                  <a:lnTo>
                    <a:pt x="345" y="99"/>
                  </a:lnTo>
                  <a:lnTo>
                    <a:pt x="334" y="130"/>
                  </a:lnTo>
                  <a:lnTo>
                    <a:pt x="317" y="158"/>
                  </a:lnTo>
                  <a:lnTo>
                    <a:pt x="299" y="185"/>
                  </a:lnTo>
                  <a:lnTo>
                    <a:pt x="278" y="212"/>
                  </a:lnTo>
                  <a:lnTo>
                    <a:pt x="255" y="235"/>
                  </a:lnTo>
                  <a:lnTo>
                    <a:pt x="230" y="256"/>
                  </a:lnTo>
                  <a:lnTo>
                    <a:pt x="201" y="276"/>
                  </a:lnTo>
                  <a:lnTo>
                    <a:pt x="172" y="293"/>
                  </a:lnTo>
                  <a:lnTo>
                    <a:pt x="140" y="308"/>
                  </a:lnTo>
                  <a:lnTo>
                    <a:pt x="107" y="317"/>
                  </a:lnTo>
                  <a:lnTo>
                    <a:pt x="72" y="327"/>
                  </a:lnTo>
                  <a:lnTo>
                    <a:pt x="36" y="332"/>
                  </a:lnTo>
                  <a:lnTo>
                    <a:pt x="0" y="333"/>
                  </a:lnTo>
                  <a:lnTo>
                    <a:pt x="0" y="34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5" name="Freeform 55"/>
            <p:cNvSpPr>
              <a:spLocks/>
            </p:cNvSpPr>
            <p:nvPr/>
          </p:nvSpPr>
          <p:spPr bwMode="auto">
            <a:xfrm>
              <a:off x="985" y="745"/>
              <a:ext cx="378" cy="35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7"/>
                </a:cxn>
                <a:cxn ang="0">
                  <a:pos x="3" y="42"/>
                </a:cxn>
                <a:cxn ang="0">
                  <a:pos x="8" y="76"/>
                </a:cxn>
                <a:cxn ang="0">
                  <a:pos x="17" y="109"/>
                </a:cxn>
                <a:cxn ang="0">
                  <a:pos x="29" y="141"/>
                </a:cxn>
                <a:cxn ang="0">
                  <a:pos x="46" y="172"/>
                </a:cxn>
                <a:cxn ang="0">
                  <a:pos x="65" y="200"/>
                </a:cxn>
                <a:cxn ang="0">
                  <a:pos x="86" y="227"/>
                </a:cxn>
                <a:cxn ang="0">
                  <a:pos x="110" y="252"/>
                </a:cxn>
                <a:cxn ang="0">
                  <a:pos x="137" y="274"/>
                </a:cxn>
                <a:cxn ang="0">
                  <a:pos x="165" y="293"/>
                </a:cxn>
                <a:cxn ang="0">
                  <a:pos x="197" y="311"/>
                </a:cxn>
                <a:cxn ang="0">
                  <a:pos x="231" y="326"/>
                </a:cxn>
                <a:cxn ang="0">
                  <a:pos x="265" y="338"/>
                </a:cxn>
                <a:cxn ang="0">
                  <a:pos x="301" y="346"/>
                </a:cxn>
                <a:cxn ang="0">
                  <a:pos x="339" y="351"/>
                </a:cxn>
                <a:cxn ang="0">
                  <a:pos x="377" y="353"/>
                </a:cxn>
                <a:cxn ang="0">
                  <a:pos x="377" y="339"/>
                </a:cxn>
                <a:cxn ang="0">
                  <a:pos x="340" y="338"/>
                </a:cxn>
                <a:cxn ang="0">
                  <a:pos x="304" y="333"/>
                </a:cxn>
                <a:cxn ang="0">
                  <a:pos x="269" y="324"/>
                </a:cxn>
                <a:cxn ang="0">
                  <a:pos x="236" y="314"/>
                </a:cxn>
                <a:cxn ang="0">
                  <a:pos x="204" y="299"/>
                </a:cxn>
                <a:cxn ang="0">
                  <a:pos x="174" y="282"/>
                </a:cxn>
                <a:cxn ang="0">
                  <a:pos x="146" y="262"/>
                </a:cxn>
                <a:cxn ang="0">
                  <a:pos x="121" y="241"/>
                </a:cxn>
                <a:cxn ang="0">
                  <a:pos x="97" y="219"/>
                </a:cxn>
                <a:cxn ang="0">
                  <a:pos x="77" y="192"/>
                </a:cxn>
                <a:cxn ang="0">
                  <a:pos x="59" y="165"/>
                </a:cxn>
                <a:cxn ang="0">
                  <a:pos x="42" y="136"/>
                </a:cxn>
                <a:cxn ang="0">
                  <a:pos x="32" y="106"/>
                </a:cxn>
                <a:cxn ang="0">
                  <a:pos x="22" y="74"/>
                </a:cxn>
                <a:cxn ang="0">
                  <a:pos x="17" y="41"/>
                </a:cxn>
                <a:cxn ang="0">
                  <a:pos x="14" y="7"/>
                </a:cxn>
                <a:cxn ang="0">
                  <a:pos x="8" y="1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0"/>
                </a:cxn>
              </a:cxnLst>
              <a:rect l="0" t="0" r="r" b="b"/>
              <a:pathLst>
                <a:path w="378" h="354">
                  <a:moveTo>
                    <a:pt x="8" y="0"/>
                  </a:moveTo>
                  <a:lnTo>
                    <a:pt x="0" y="7"/>
                  </a:lnTo>
                  <a:lnTo>
                    <a:pt x="3" y="42"/>
                  </a:lnTo>
                  <a:lnTo>
                    <a:pt x="8" y="76"/>
                  </a:lnTo>
                  <a:lnTo>
                    <a:pt x="17" y="109"/>
                  </a:lnTo>
                  <a:lnTo>
                    <a:pt x="29" y="141"/>
                  </a:lnTo>
                  <a:lnTo>
                    <a:pt x="46" y="172"/>
                  </a:lnTo>
                  <a:lnTo>
                    <a:pt x="65" y="200"/>
                  </a:lnTo>
                  <a:lnTo>
                    <a:pt x="86" y="227"/>
                  </a:lnTo>
                  <a:lnTo>
                    <a:pt x="110" y="252"/>
                  </a:lnTo>
                  <a:lnTo>
                    <a:pt x="137" y="274"/>
                  </a:lnTo>
                  <a:lnTo>
                    <a:pt x="165" y="293"/>
                  </a:lnTo>
                  <a:lnTo>
                    <a:pt x="197" y="311"/>
                  </a:lnTo>
                  <a:lnTo>
                    <a:pt x="231" y="326"/>
                  </a:lnTo>
                  <a:lnTo>
                    <a:pt x="265" y="338"/>
                  </a:lnTo>
                  <a:lnTo>
                    <a:pt x="301" y="346"/>
                  </a:lnTo>
                  <a:lnTo>
                    <a:pt x="339" y="351"/>
                  </a:lnTo>
                  <a:lnTo>
                    <a:pt x="377" y="353"/>
                  </a:lnTo>
                  <a:lnTo>
                    <a:pt x="377" y="339"/>
                  </a:lnTo>
                  <a:lnTo>
                    <a:pt x="340" y="338"/>
                  </a:lnTo>
                  <a:lnTo>
                    <a:pt x="304" y="333"/>
                  </a:lnTo>
                  <a:lnTo>
                    <a:pt x="269" y="324"/>
                  </a:lnTo>
                  <a:lnTo>
                    <a:pt x="236" y="314"/>
                  </a:lnTo>
                  <a:lnTo>
                    <a:pt x="204" y="299"/>
                  </a:lnTo>
                  <a:lnTo>
                    <a:pt x="174" y="282"/>
                  </a:lnTo>
                  <a:lnTo>
                    <a:pt x="146" y="262"/>
                  </a:lnTo>
                  <a:lnTo>
                    <a:pt x="121" y="241"/>
                  </a:lnTo>
                  <a:lnTo>
                    <a:pt x="97" y="219"/>
                  </a:lnTo>
                  <a:lnTo>
                    <a:pt x="77" y="192"/>
                  </a:lnTo>
                  <a:lnTo>
                    <a:pt x="59" y="165"/>
                  </a:lnTo>
                  <a:lnTo>
                    <a:pt x="42" y="136"/>
                  </a:lnTo>
                  <a:lnTo>
                    <a:pt x="32" y="106"/>
                  </a:lnTo>
                  <a:lnTo>
                    <a:pt x="22" y="74"/>
                  </a:lnTo>
                  <a:lnTo>
                    <a:pt x="17" y="41"/>
                  </a:lnTo>
                  <a:lnTo>
                    <a:pt x="14" y="7"/>
                  </a:lnTo>
                  <a:lnTo>
                    <a:pt x="8" y="1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6" name="Freeform 56"/>
            <p:cNvSpPr>
              <a:spLocks/>
            </p:cNvSpPr>
            <p:nvPr/>
          </p:nvSpPr>
          <p:spPr bwMode="auto">
            <a:xfrm>
              <a:off x="993" y="745"/>
              <a:ext cx="370" cy="7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69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69" y="6"/>
                </a:cxn>
                <a:cxn ang="0">
                  <a:pos x="369" y="0"/>
                </a:cxn>
              </a:cxnLst>
              <a:rect l="0" t="0" r="r" b="b"/>
              <a:pathLst>
                <a:path w="370" h="7">
                  <a:moveTo>
                    <a:pt x="369" y="0"/>
                  </a:moveTo>
                  <a:lnTo>
                    <a:pt x="36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69" y="6"/>
                  </a:lnTo>
                  <a:lnTo>
                    <a:pt x="36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7" name="Freeform 57"/>
            <p:cNvSpPr>
              <a:spLocks/>
            </p:cNvSpPr>
            <p:nvPr/>
          </p:nvSpPr>
          <p:spPr bwMode="auto">
            <a:xfrm>
              <a:off x="1335" y="757"/>
              <a:ext cx="38" cy="458"/>
            </a:xfrm>
            <a:custGeom>
              <a:avLst/>
              <a:gdLst/>
              <a:ahLst/>
              <a:cxnLst>
                <a:cxn ang="0">
                  <a:pos x="23" y="457"/>
                </a:cxn>
                <a:cxn ang="0">
                  <a:pos x="37" y="437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437"/>
                </a:cxn>
                <a:cxn ang="0">
                  <a:pos x="14" y="417"/>
                </a:cxn>
                <a:cxn ang="0">
                  <a:pos x="0" y="437"/>
                </a:cxn>
                <a:cxn ang="0">
                  <a:pos x="2" y="446"/>
                </a:cxn>
                <a:cxn ang="0">
                  <a:pos x="5" y="452"/>
                </a:cxn>
                <a:cxn ang="0">
                  <a:pos x="12" y="456"/>
                </a:cxn>
                <a:cxn ang="0">
                  <a:pos x="19" y="457"/>
                </a:cxn>
                <a:cxn ang="0">
                  <a:pos x="25" y="456"/>
                </a:cxn>
                <a:cxn ang="0">
                  <a:pos x="32" y="452"/>
                </a:cxn>
                <a:cxn ang="0">
                  <a:pos x="35" y="446"/>
                </a:cxn>
                <a:cxn ang="0">
                  <a:pos x="37" y="437"/>
                </a:cxn>
                <a:cxn ang="0">
                  <a:pos x="23" y="457"/>
                </a:cxn>
              </a:cxnLst>
              <a:rect l="0" t="0" r="r" b="b"/>
              <a:pathLst>
                <a:path w="38" h="458">
                  <a:moveTo>
                    <a:pt x="23" y="457"/>
                  </a:moveTo>
                  <a:lnTo>
                    <a:pt x="37" y="437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437"/>
                  </a:lnTo>
                  <a:lnTo>
                    <a:pt x="14" y="417"/>
                  </a:lnTo>
                  <a:lnTo>
                    <a:pt x="0" y="437"/>
                  </a:lnTo>
                  <a:lnTo>
                    <a:pt x="2" y="446"/>
                  </a:lnTo>
                  <a:lnTo>
                    <a:pt x="5" y="452"/>
                  </a:lnTo>
                  <a:lnTo>
                    <a:pt x="12" y="456"/>
                  </a:lnTo>
                  <a:lnTo>
                    <a:pt x="19" y="457"/>
                  </a:lnTo>
                  <a:lnTo>
                    <a:pt x="25" y="456"/>
                  </a:lnTo>
                  <a:lnTo>
                    <a:pt x="32" y="452"/>
                  </a:lnTo>
                  <a:lnTo>
                    <a:pt x="35" y="446"/>
                  </a:lnTo>
                  <a:lnTo>
                    <a:pt x="37" y="437"/>
                  </a:lnTo>
                  <a:lnTo>
                    <a:pt x="23" y="457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8" name="Freeform 58"/>
            <p:cNvSpPr>
              <a:spLocks/>
            </p:cNvSpPr>
            <p:nvPr/>
          </p:nvSpPr>
          <p:spPr bwMode="auto">
            <a:xfrm>
              <a:off x="745" y="1181"/>
              <a:ext cx="612" cy="188"/>
            </a:xfrm>
            <a:custGeom>
              <a:avLst/>
              <a:gdLst/>
              <a:ahLst/>
              <a:cxnLst>
                <a:cxn ang="0">
                  <a:pos x="45" y="166"/>
                </a:cxn>
                <a:cxn ang="0">
                  <a:pos x="28" y="186"/>
                </a:cxn>
                <a:cxn ang="0">
                  <a:pos x="611" y="39"/>
                </a:cxn>
                <a:cxn ang="0">
                  <a:pos x="599" y="0"/>
                </a:cxn>
                <a:cxn ang="0">
                  <a:pos x="17" y="148"/>
                </a:cxn>
                <a:cxn ang="0">
                  <a:pos x="0" y="166"/>
                </a:cxn>
                <a:cxn ang="0">
                  <a:pos x="17" y="148"/>
                </a:cxn>
                <a:cxn ang="0">
                  <a:pos x="8" y="151"/>
                </a:cxn>
                <a:cxn ang="0">
                  <a:pos x="3" y="157"/>
                </a:cxn>
                <a:cxn ang="0">
                  <a:pos x="0" y="164"/>
                </a:cxn>
                <a:cxn ang="0">
                  <a:pos x="1" y="171"/>
                </a:cxn>
                <a:cxn ang="0">
                  <a:pos x="5" y="179"/>
                </a:cxn>
                <a:cxn ang="0">
                  <a:pos x="10" y="184"/>
                </a:cxn>
                <a:cxn ang="0">
                  <a:pos x="19" y="187"/>
                </a:cxn>
                <a:cxn ang="0">
                  <a:pos x="28" y="186"/>
                </a:cxn>
                <a:cxn ang="0">
                  <a:pos x="45" y="166"/>
                </a:cxn>
              </a:cxnLst>
              <a:rect l="0" t="0" r="r" b="b"/>
              <a:pathLst>
                <a:path w="612" h="188">
                  <a:moveTo>
                    <a:pt x="45" y="166"/>
                  </a:moveTo>
                  <a:lnTo>
                    <a:pt x="28" y="186"/>
                  </a:lnTo>
                  <a:lnTo>
                    <a:pt x="611" y="39"/>
                  </a:lnTo>
                  <a:lnTo>
                    <a:pt x="599" y="0"/>
                  </a:lnTo>
                  <a:lnTo>
                    <a:pt x="17" y="148"/>
                  </a:lnTo>
                  <a:lnTo>
                    <a:pt x="0" y="166"/>
                  </a:lnTo>
                  <a:lnTo>
                    <a:pt x="17" y="148"/>
                  </a:lnTo>
                  <a:lnTo>
                    <a:pt x="8" y="151"/>
                  </a:lnTo>
                  <a:lnTo>
                    <a:pt x="3" y="157"/>
                  </a:lnTo>
                  <a:lnTo>
                    <a:pt x="0" y="164"/>
                  </a:lnTo>
                  <a:lnTo>
                    <a:pt x="1" y="171"/>
                  </a:lnTo>
                  <a:lnTo>
                    <a:pt x="5" y="179"/>
                  </a:lnTo>
                  <a:lnTo>
                    <a:pt x="10" y="184"/>
                  </a:lnTo>
                  <a:lnTo>
                    <a:pt x="19" y="187"/>
                  </a:lnTo>
                  <a:lnTo>
                    <a:pt x="28" y="186"/>
                  </a:lnTo>
                  <a:lnTo>
                    <a:pt x="45" y="166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39" name="Freeform 59"/>
            <p:cNvSpPr>
              <a:spLocks/>
            </p:cNvSpPr>
            <p:nvPr/>
          </p:nvSpPr>
          <p:spPr bwMode="auto">
            <a:xfrm>
              <a:off x="745" y="1354"/>
              <a:ext cx="38" cy="2260"/>
            </a:xfrm>
            <a:custGeom>
              <a:avLst/>
              <a:gdLst/>
              <a:ahLst/>
              <a:cxnLst>
                <a:cxn ang="0">
                  <a:pos x="27" y="2221"/>
                </a:cxn>
                <a:cxn ang="0">
                  <a:pos x="37" y="2239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2239"/>
                </a:cxn>
                <a:cxn ang="0">
                  <a:pos x="10" y="2257"/>
                </a:cxn>
                <a:cxn ang="0">
                  <a:pos x="0" y="2239"/>
                </a:cxn>
                <a:cxn ang="0">
                  <a:pos x="2" y="2247"/>
                </a:cxn>
                <a:cxn ang="0">
                  <a:pos x="5" y="2254"/>
                </a:cxn>
                <a:cxn ang="0">
                  <a:pos x="12" y="2258"/>
                </a:cxn>
                <a:cxn ang="0">
                  <a:pos x="18" y="2259"/>
                </a:cxn>
                <a:cxn ang="0">
                  <a:pos x="25" y="2258"/>
                </a:cxn>
                <a:cxn ang="0">
                  <a:pos x="31" y="2254"/>
                </a:cxn>
                <a:cxn ang="0">
                  <a:pos x="35" y="2247"/>
                </a:cxn>
                <a:cxn ang="0">
                  <a:pos x="37" y="2239"/>
                </a:cxn>
                <a:cxn ang="0">
                  <a:pos x="27" y="2221"/>
                </a:cxn>
              </a:cxnLst>
              <a:rect l="0" t="0" r="r" b="b"/>
              <a:pathLst>
                <a:path w="38" h="2260">
                  <a:moveTo>
                    <a:pt x="27" y="2221"/>
                  </a:moveTo>
                  <a:lnTo>
                    <a:pt x="37" y="2239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2239"/>
                  </a:lnTo>
                  <a:lnTo>
                    <a:pt x="10" y="2257"/>
                  </a:lnTo>
                  <a:lnTo>
                    <a:pt x="0" y="2239"/>
                  </a:lnTo>
                  <a:lnTo>
                    <a:pt x="2" y="2247"/>
                  </a:lnTo>
                  <a:lnTo>
                    <a:pt x="5" y="2254"/>
                  </a:lnTo>
                  <a:lnTo>
                    <a:pt x="12" y="2258"/>
                  </a:lnTo>
                  <a:lnTo>
                    <a:pt x="18" y="2259"/>
                  </a:lnTo>
                  <a:lnTo>
                    <a:pt x="25" y="2258"/>
                  </a:lnTo>
                  <a:lnTo>
                    <a:pt x="31" y="2254"/>
                  </a:lnTo>
                  <a:lnTo>
                    <a:pt x="35" y="2247"/>
                  </a:lnTo>
                  <a:lnTo>
                    <a:pt x="37" y="2239"/>
                  </a:lnTo>
                  <a:lnTo>
                    <a:pt x="27" y="2221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0" name="Freeform 60"/>
            <p:cNvSpPr>
              <a:spLocks/>
            </p:cNvSpPr>
            <p:nvPr/>
          </p:nvSpPr>
          <p:spPr bwMode="auto">
            <a:xfrm>
              <a:off x="756" y="3582"/>
              <a:ext cx="595" cy="329"/>
            </a:xfrm>
            <a:custGeom>
              <a:avLst/>
              <a:gdLst/>
              <a:ahLst/>
              <a:cxnLst>
                <a:cxn ang="0">
                  <a:pos x="582" y="310"/>
                </a:cxn>
                <a:cxn ang="0">
                  <a:pos x="594" y="293"/>
                </a:cxn>
                <a:cxn ang="0">
                  <a:pos x="22" y="0"/>
                </a:cxn>
                <a:cxn ang="0">
                  <a:pos x="0" y="35"/>
                </a:cxn>
                <a:cxn ang="0">
                  <a:pos x="572" y="328"/>
                </a:cxn>
                <a:cxn ang="0">
                  <a:pos x="582" y="310"/>
                </a:cxn>
              </a:cxnLst>
              <a:rect l="0" t="0" r="r" b="b"/>
              <a:pathLst>
                <a:path w="595" h="329">
                  <a:moveTo>
                    <a:pt x="582" y="310"/>
                  </a:moveTo>
                  <a:lnTo>
                    <a:pt x="594" y="293"/>
                  </a:lnTo>
                  <a:lnTo>
                    <a:pt x="22" y="0"/>
                  </a:lnTo>
                  <a:lnTo>
                    <a:pt x="0" y="35"/>
                  </a:lnTo>
                  <a:lnTo>
                    <a:pt x="572" y="328"/>
                  </a:lnTo>
                  <a:lnTo>
                    <a:pt x="582" y="31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1" name="Freeform 61"/>
            <p:cNvSpPr>
              <a:spLocks/>
            </p:cNvSpPr>
            <p:nvPr/>
          </p:nvSpPr>
          <p:spPr bwMode="auto">
            <a:xfrm>
              <a:off x="1362" y="803"/>
              <a:ext cx="851" cy="241"/>
            </a:xfrm>
            <a:custGeom>
              <a:avLst/>
              <a:gdLst/>
              <a:ahLst/>
              <a:cxnLst>
                <a:cxn ang="0">
                  <a:pos x="850" y="220"/>
                </a:cxn>
                <a:cxn ang="0">
                  <a:pos x="833" y="200"/>
                </a:cxn>
                <a:cxn ang="0">
                  <a:pos x="13" y="0"/>
                </a:cxn>
                <a:cxn ang="0">
                  <a:pos x="0" y="38"/>
                </a:cxn>
                <a:cxn ang="0">
                  <a:pos x="821" y="240"/>
                </a:cxn>
                <a:cxn ang="0">
                  <a:pos x="805" y="220"/>
                </a:cxn>
                <a:cxn ang="0">
                  <a:pos x="821" y="240"/>
                </a:cxn>
                <a:cxn ang="0">
                  <a:pos x="832" y="240"/>
                </a:cxn>
                <a:cxn ang="0">
                  <a:pos x="840" y="238"/>
                </a:cxn>
                <a:cxn ang="0">
                  <a:pos x="845" y="233"/>
                </a:cxn>
                <a:cxn ang="0">
                  <a:pos x="849" y="225"/>
                </a:cxn>
                <a:cxn ang="0">
                  <a:pos x="850" y="218"/>
                </a:cxn>
                <a:cxn ang="0">
                  <a:pos x="847" y="211"/>
                </a:cxn>
                <a:cxn ang="0">
                  <a:pos x="842" y="205"/>
                </a:cxn>
                <a:cxn ang="0">
                  <a:pos x="833" y="200"/>
                </a:cxn>
                <a:cxn ang="0">
                  <a:pos x="850" y="220"/>
                </a:cxn>
              </a:cxnLst>
              <a:rect l="0" t="0" r="r" b="b"/>
              <a:pathLst>
                <a:path w="851" h="241">
                  <a:moveTo>
                    <a:pt x="850" y="220"/>
                  </a:moveTo>
                  <a:lnTo>
                    <a:pt x="833" y="200"/>
                  </a:lnTo>
                  <a:lnTo>
                    <a:pt x="13" y="0"/>
                  </a:lnTo>
                  <a:lnTo>
                    <a:pt x="0" y="38"/>
                  </a:lnTo>
                  <a:lnTo>
                    <a:pt x="821" y="240"/>
                  </a:lnTo>
                  <a:lnTo>
                    <a:pt x="805" y="220"/>
                  </a:lnTo>
                  <a:lnTo>
                    <a:pt x="821" y="240"/>
                  </a:lnTo>
                  <a:lnTo>
                    <a:pt x="832" y="240"/>
                  </a:lnTo>
                  <a:lnTo>
                    <a:pt x="840" y="238"/>
                  </a:lnTo>
                  <a:lnTo>
                    <a:pt x="845" y="233"/>
                  </a:lnTo>
                  <a:lnTo>
                    <a:pt x="849" y="225"/>
                  </a:lnTo>
                  <a:lnTo>
                    <a:pt x="850" y="218"/>
                  </a:lnTo>
                  <a:lnTo>
                    <a:pt x="847" y="211"/>
                  </a:lnTo>
                  <a:lnTo>
                    <a:pt x="842" y="205"/>
                  </a:lnTo>
                  <a:lnTo>
                    <a:pt x="833" y="200"/>
                  </a:lnTo>
                  <a:lnTo>
                    <a:pt x="850" y="22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2" name="Freeform 62"/>
            <p:cNvSpPr>
              <a:spLocks/>
            </p:cNvSpPr>
            <p:nvPr/>
          </p:nvSpPr>
          <p:spPr bwMode="auto">
            <a:xfrm>
              <a:off x="2172" y="1029"/>
              <a:ext cx="41" cy="2715"/>
            </a:xfrm>
            <a:custGeom>
              <a:avLst/>
              <a:gdLst/>
              <a:ahLst/>
              <a:cxnLst>
                <a:cxn ang="0">
                  <a:pos x="26" y="2713"/>
                </a:cxn>
                <a:cxn ang="0">
                  <a:pos x="40" y="2694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2694"/>
                </a:cxn>
                <a:cxn ang="0">
                  <a:pos x="14" y="2673"/>
                </a:cxn>
                <a:cxn ang="0">
                  <a:pos x="0" y="2694"/>
                </a:cxn>
                <a:cxn ang="0">
                  <a:pos x="2" y="2702"/>
                </a:cxn>
                <a:cxn ang="0">
                  <a:pos x="7" y="2708"/>
                </a:cxn>
                <a:cxn ang="0">
                  <a:pos x="13" y="2713"/>
                </a:cxn>
                <a:cxn ang="0">
                  <a:pos x="21" y="2714"/>
                </a:cxn>
                <a:cxn ang="0">
                  <a:pos x="27" y="2713"/>
                </a:cxn>
                <a:cxn ang="0">
                  <a:pos x="34" y="2708"/>
                </a:cxn>
                <a:cxn ang="0">
                  <a:pos x="38" y="2702"/>
                </a:cxn>
                <a:cxn ang="0">
                  <a:pos x="40" y="2694"/>
                </a:cxn>
                <a:cxn ang="0">
                  <a:pos x="26" y="2713"/>
                </a:cxn>
              </a:cxnLst>
              <a:rect l="0" t="0" r="r" b="b"/>
              <a:pathLst>
                <a:path w="41" h="2715">
                  <a:moveTo>
                    <a:pt x="26" y="2713"/>
                  </a:moveTo>
                  <a:lnTo>
                    <a:pt x="40" y="2694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694"/>
                  </a:lnTo>
                  <a:lnTo>
                    <a:pt x="14" y="2673"/>
                  </a:lnTo>
                  <a:lnTo>
                    <a:pt x="0" y="2694"/>
                  </a:lnTo>
                  <a:lnTo>
                    <a:pt x="2" y="2702"/>
                  </a:lnTo>
                  <a:lnTo>
                    <a:pt x="7" y="2708"/>
                  </a:lnTo>
                  <a:lnTo>
                    <a:pt x="13" y="2713"/>
                  </a:lnTo>
                  <a:lnTo>
                    <a:pt x="21" y="2714"/>
                  </a:lnTo>
                  <a:lnTo>
                    <a:pt x="27" y="2713"/>
                  </a:lnTo>
                  <a:lnTo>
                    <a:pt x="34" y="2708"/>
                  </a:lnTo>
                  <a:lnTo>
                    <a:pt x="38" y="2702"/>
                  </a:lnTo>
                  <a:lnTo>
                    <a:pt x="40" y="2694"/>
                  </a:lnTo>
                  <a:lnTo>
                    <a:pt x="26" y="2713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3" name="Freeform 63"/>
            <p:cNvSpPr>
              <a:spLocks/>
            </p:cNvSpPr>
            <p:nvPr/>
          </p:nvSpPr>
          <p:spPr bwMode="auto">
            <a:xfrm>
              <a:off x="1323" y="3709"/>
              <a:ext cx="874" cy="276"/>
            </a:xfrm>
            <a:custGeom>
              <a:avLst/>
              <a:gdLst/>
              <a:ahLst/>
              <a:cxnLst>
                <a:cxn ang="0">
                  <a:pos x="6" y="255"/>
                </a:cxn>
                <a:cxn ang="0">
                  <a:pos x="13" y="275"/>
                </a:cxn>
                <a:cxn ang="0">
                  <a:pos x="873" y="39"/>
                </a:cxn>
                <a:cxn ang="0">
                  <a:pos x="859" y="0"/>
                </a:cxn>
                <a:cxn ang="0">
                  <a:pos x="0" y="235"/>
                </a:cxn>
                <a:cxn ang="0">
                  <a:pos x="6" y="255"/>
                </a:cxn>
              </a:cxnLst>
              <a:rect l="0" t="0" r="r" b="b"/>
              <a:pathLst>
                <a:path w="874" h="276">
                  <a:moveTo>
                    <a:pt x="6" y="255"/>
                  </a:moveTo>
                  <a:lnTo>
                    <a:pt x="13" y="275"/>
                  </a:lnTo>
                  <a:lnTo>
                    <a:pt x="873" y="39"/>
                  </a:lnTo>
                  <a:lnTo>
                    <a:pt x="859" y="0"/>
                  </a:lnTo>
                  <a:lnTo>
                    <a:pt x="0" y="235"/>
                  </a:lnTo>
                  <a:lnTo>
                    <a:pt x="6" y="255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4" name="Freeform 64"/>
            <p:cNvSpPr>
              <a:spLocks/>
            </p:cNvSpPr>
            <p:nvPr/>
          </p:nvSpPr>
          <p:spPr bwMode="auto">
            <a:xfrm>
              <a:off x="1535" y="715"/>
              <a:ext cx="105" cy="8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3" y="0"/>
                </a:cxn>
                <a:cxn ang="0">
                  <a:pos x="73" y="2"/>
                </a:cxn>
                <a:cxn ang="0">
                  <a:pos x="81" y="7"/>
                </a:cxn>
                <a:cxn ang="0">
                  <a:pos x="89" y="11"/>
                </a:cxn>
                <a:cxn ang="0">
                  <a:pos x="96" y="17"/>
                </a:cxn>
                <a:cxn ang="0">
                  <a:pos x="100" y="25"/>
                </a:cxn>
                <a:cxn ang="0">
                  <a:pos x="103" y="33"/>
                </a:cxn>
                <a:cxn ang="0">
                  <a:pos x="104" y="42"/>
                </a:cxn>
                <a:cxn ang="0">
                  <a:pos x="103" y="49"/>
                </a:cxn>
                <a:cxn ang="0">
                  <a:pos x="100" y="57"/>
                </a:cxn>
                <a:cxn ang="0">
                  <a:pos x="96" y="63"/>
                </a:cxn>
                <a:cxn ang="0">
                  <a:pos x="89" y="70"/>
                </a:cxn>
                <a:cxn ang="0">
                  <a:pos x="81" y="75"/>
                </a:cxn>
                <a:cxn ang="0">
                  <a:pos x="73" y="79"/>
                </a:cxn>
                <a:cxn ang="0">
                  <a:pos x="63" y="81"/>
                </a:cxn>
                <a:cxn ang="0">
                  <a:pos x="52" y="82"/>
                </a:cxn>
                <a:cxn ang="0">
                  <a:pos x="41" y="81"/>
                </a:cxn>
                <a:cxn ang="0">
                  <a:pos x="31" y="79"/>
                </a:cxn>
                <a:cxn ang="0">
                  <a:pos x="23" y="75"/>
                </a:cxn>
                <a:cxn ang="0">
                  <a:pos x="16" y="70"/>
                </a:cxn>
                <a:cxn ang="0">
                  <a:pos x="8" y="63"/>
                </a:cxn>
                <a:cxn ang="0">
                  <a:pos x="4" y="57"/>
                </a:cxn>
                <a:cxn ang="0">
                  <a:pos x="1" y="49"/>
                </a:cxn>
                <a:cxn ang="0">
                  <a:pos x="0" y="42"/>
                </a:cxn>
                <a:cxn ang="0">
                  <a:pos x="1" y="33"/>
                </a:cxn>
                <a:cxn ang="0">
                  <a:pos x="4" y="25"/>
                </a:cxn>
                <a:cxn ang="0">
                  <a:pos x="8" y="17"/>
                </a:cxn>
                <a:cxn ang="0">
                  <a:pos x="16" y="11"/>
                </a:cxn>
                <a:cxn ang="0">
                  <a:pos x="23" y="7"/>
                </a:cxn>
                <a:cxn ang="0">
                  <a:pos x="31" y="2"/>
                </a:cxn>
                <a:cxn ang="0">
                  <a:pos x="41" y="0"/>
                </a:cxn>
                <a:cxn ang="0">
                  <a:pos x="52" y="0"/>
                </a:cxn>
              </a:cxnLst>
              <a:rect l="0" t="0" r="r" b="b"/>
              <a:pathLst>
                <a:path w="105" h="83">
                  <a:moveTo>
                    <a:pt x="52" y="0"/>
                  </a:moveTo>
                  <a:lnTo>
                    <a:pt x="63" y="0"/>
                  </a:lnTo>
                  <a:lnTo>
                    <a:pt x="73" y="2"/>
                  </a:lnTo>
                  <a:lnTo>
                    <a:pt x="81" y="7"/>
                  </a:lnTo>
                  <a:lnTo>
                    <a:pt x="89" y="11"/>
                  </a:lnTo>
                  <a:lnTo>
                    <a:pt x="96" y="17"/>
                  </a:lnTo>
                  <a:lnTo>
                    <a:pt x="100" y="25"/>
                  </a:lnTo>
                  <a:lnTo>
                    <a:pt x="103" y="33"/>
                  </a:lnTo>
                  <a:lnTo>
                    <a:pt x="104" y="42"/>
                  </a:lnTo>
                  <a:lnTo>
                    <a:pt x="103" y="49"/>
                  </a:lnTo>
                  <a:lnTo>
                    <a:pt x="100" y="57"/>
                  </a:lnTo>
                  <a:lnTo>
                    <a:pt x="96" y="63"/>
                  </a:lnTo>
                  <a:lnTo>
                    <a:pt x="89" y="70"/>
                  </a:lnTo>
                  <a:lnTo>
                    <a:pt x="81" y="75"/>
                  </a:lnTo>
                  <a:lnTo>
                    <a:pt x="73" y="79"/>
                  </a:lnTo>
                  <a:lnTo>
                    <a:pt x="63" y="81"/>
                  </a:lnTo>
                  <a:lnTo>
                    <a:pt x="52" y="82"/>
                  </a:lnTo>
                  <a:lnTo>
                    <a:pt x="41" y="81"/>
                  </a:lnTo>
                  <a:lnTo>
                    <a:pt x="31" y="79"/>
                  </a:lnTo>
                  <a:lnTo>
                    <a:pt x="23" y="75"/>
                  </a:lnTo>
                  <a:lnTo>
                    <a:pt x="16" y="70"/>
                  </a:lnTo>
                  <a:lnTo>
                    <a:pt x="8" y="63"/>
                  </a:lnTo>
                  <a:lnTo>
                    <a:pt x="4" y="57"/>
                  </a:lnTo>
                  <a:lnTo>
                    <a:pt x="1" y="49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4" y="25"/>
                  </a:lnTo>
                  <a:lnTo>
                    <a:pt x="8" y="17"/>
                  </a:lnTo>
                  <a:lnTo>
                    <a:pt x="16" y="11"/>
                  </a:lnTo>
                  <a:lnTo>
                    <a:pt x="23" y="7"/>
                  </a:lnTo>
                  <a:lnTo>
                    <a:pt x="31" y="2"/>
                  </a:lnTo>
                  <a:lnTo>
                    <a:pt x="41" y="0"/>
                  </a:lnTo>
                  <a:lnTo>
                    <a:pt x="5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5" name="Freeform 65"/>
            <p:cNvSpPr>
              <a:spLocks/>
            </p:cNvSpPr>
            <p:nvPr/>
          </p:nvSpPr>
          <p:spPr bwMode="auto">
            <a:xfrm>
              <a:off x="1592" y="709"/>
              <a:ext cx="56" cy="46"/>
            </a:xfrm>
            <a:custGeom>
              <a:avLst/>
              <a:gdLst/>
              <a:ahLst/>
              <a:cxnLst>
                <a:cxn ang="0">
                  <a:pos x="55" y="45"/>
                </a:cxn>
                <a:cxn ang="0">
                  <a:pos x="55" y="45"/>
                </a:cxn>
                <a:cxn ang="0">
                  <a:pos x="53" y="36"/>
                </a:cxn>
                <a:cxn ang="0">
                  <a:pos x="50" y="27"/>
                </a:cxn>
                <a:cxn ang="0">
                  <a:pos x="45" y="19"/>
                </a:cxn>
                <a:cxn ang="0">
                  <a:pos x="39" y="13"/>
                </a:cxn>
                <a:cxn ang="0">
                  <a:pos x="31" y="7"/>
                </a:cxn>
                <a:cxn ang="0">
                  <a:pos x="22" y="3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9" y="9"/>
                </a:cxn>
                <a:cxn ang="0">
                  <a:pos x="17" y="12"/>
                </a:cxn>
                <a:cxn ang="0">
                  <a:pos x="25" y="15"/>
                </a:cxn>
                <a:cxn ang="0">
                  <a:pos x="32" y="20"/>
                </a:cxn>
                <a:cxn ang="0">
                  <a:pos x="37" y="25"/>
                </a:cxn>
                <a:cxn ang="0">
                  <a:pos x="41" y="30"/>
                </a:cxn>
                <a:cxn ang="0">
                  <a:pos x="44" y="38"/>
                </a:cxn>
                <a:cxn ang="0">
                  <a:pos x="45" y="45"/>
                </a:cxn>
                <a:cxn ang="0">
                  <a:pos x="55" y="45"/>
                </a:cxn>
              </a:cxnLst>
              <a:rect l="0" t="0" r="r" b="b"/>
              <a:pathLst>
                <a:path w="56" h="46">
                  <a:moveTo>
                    <a:pt x="55" y="45"/>
                  </a:moveTo>
                  <a:lnTo>
                    <a:pt x="55" y="45"/>
                  </a:lnTo>
                  <a:lnTo>
                    <a:pt x="53" y="36"/>
                  </a:lnTo>
                  <a:lnTo>
                    <a:pt x="50" y="27"/>
                  </a:lnTo>
                  <a:lnTo>
                    <a:pt x="45" y="19"/>
                  </a:lnTo>
                  <a:lnTo>
                    <a:pt x="39" y="13"/>
                  </a:lnTo>
                  <a:lnTo>
                    <a:pt x="31" y="7"/>
                  </a:lnTo>
                  <a:lnTo>
                    <a:pt x="22" y="3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12"/>
                  </a:lnTo>
                  <a:lnTo>
                    <a:pt x="25" y="15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1" y="30"/>
                  </a:lnTo>
                  <a:lnTo>
                    <a:pt x="44" y="38"/>
                  </a:lnTo>
                  <a:lnTo>
                    <a:pt x="45" y="45"/>
                  </a:lnTo>
                  <a:lnTo>
                    <a:pt x="55" y="4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6" name="Freeform 66"/>
            <p:cNvSpPr>
              <a:spLocks/>
            </p:cNvSpPr>
            <p:nvPr/>
          </p:nvSpPr>
          <p:spPr bwMode="auto">
            <a:xfrm>
              <a:off x="1592" y="761"/>
              <a:ext cx="56" cy="44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10" y="41"/>
                </a:cxn>
                <a:cxn ang="0">
                  <a:pos x="22" y="39"/>
                </a:cxn>
                <a:cxn ang="0">
                  <a:pos x="31" y="35"/>
                </a:cxn>
                <a:cxn ang="0">
                  <a:pos x="39" y="30"/>
                </a:cxn>
                <a:cxn ang="0">
                  <a:pos x="45" y="24"/>
                </a:cxn>
                <a:cxn ang="0">
                  <a:pos x="50" y="16"/>
                </a:cxn>
                <a:cxn ang="0">
                  <a:pos x="53" y="8"/>
                </a:cxn>
                <a:cxn ang="0">
                  <a:pos x="55" y="0"/>
                </a:cxn>
                <a:cxn ang="0">
                  <a:pos x="45" y="0"/>
                </a:cxn>
                <a:cxn ang="0">
                  <a:pos x="44" y="6"/>
                </a:cxn>
                <a:cxn ang="0">
                  <a:pos x="41" y="12"/>
                </a:cxn>
                <a:cxn ang="0">
                  <a:pos x="37" y="17"/>
                </a:cxn>
                <a:cxn ang="0">
                  <a:pos x="32" y="24"/>
                </a:cxn>
                <a:cxn ang="0">
                  <a:pos x="25" y="28"/>
                </a:cxn>
                <a:cxn ang="0">
                  <a:pos x="17" y="31"/>
                </a:cxn>
                <a:cxn ang="0">
                  <a:pos x="9" y="33"/>
                </a:cxn>
                <a:cxn ang="0">
                  <a:pos x="0" y="33"/>
                </a:cxn>
                <a:cxn ang="0">
                  <a:pos x="0" y="43"/>
                </a:cxn>
              </a:cxnLst>
              <a:rect l="0" t="0" r="r" b="b"/>
              <a:pathLst>
                <a:path w="56" h="44">
                  <a:moveTo>
                    <a:pt x="0" y="43"/>
                  </a:moveTo>
                  <a:lnTo>
                    <a:pt x="0" y="43"/>
                  </a:lnTo>
                  <a:lnTo>
                    <a:pt x="10" y="41"/>
                  </a:lnTo>
                  <a:lnTo>
                    <a:pt x="22" y="39"/>
                  </a:lnTo>
                  <a:lnTo>
                    <a:pt x="31" y="35"/>
                  </a:lnTo>
                  <a:lnTo>
                    <a:pt x="39" y="30"/>
                  </a:lnTo>
                  <a:lnTo>
                    <a:pt x="45" y="24"/>
                  </a:lnTo>
                  <a:lnTo>
                    <a:pt x="50" y="16"/>
                  </a:lnTo>
                  <a:lnTo>
                    <a:pt x="53" y="8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44" y="6"/>
                  </a:lnTo>
                  <a:lnTo>
                    <a:pt x="41" y="12"/>
                  </a:lnTo>
                  <a:lnTo>
                    <a:pt x="37" y="17"/>
                  </a:lnTo>
                  <a:lnTo>
                    <a:pt x="32" y="24"/>
                  </a:lnTo>
                  <a:lnTo>
                    <a:pt x="25" y="28"/>
                  </a:lnTo>
                  <a:lnTo>
                    <a:pt x="17" y="31"/>
                  </a:lnTo>
                  <a:lnTo>
                    <a:pt x="9" y="33"/>
                  </a:lnTo>
                  <a:lnTo>
                    <a:pt x="0" y="33"/>
                  </a:lnTo>
                  <a:lnTo>
                    <a:pt x="0" y="4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7" name="Freeform 67"/>
            <p:cNvSpPr>
              <a:spLocks/>
            </p:cNvSpPr>
            <p:nvPr/>
          </p:nvSpPr>
          <p:spPr bwMode="auto">
            <a:xfrm>
              <a:off x="1529" y="761"/>
              <a:ext cx="5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5" y="16"/>
                </a:cxn>
                <a:cxn ang="0">
                  <a:pos x="10" y="24"/>
                </a:cxn>
                <a:cxn ang="0">
                  <a:pos x="17" y="30"/>
                </a:cxn>
                <a:cxn ang="0">
                  <a:pos x="25" y="35"/>
                </a:cxn>
                <a:cxn ang="0">
                  <a:pos x="34" y="39"/>
                </a:cxn>
                <a:cxn ang="0">
                  <a:pos x="44" y="41"/>
                </a:cxn>
                <a:cxn ang="0">
                  <a:pos x="54" y="43"/>
                </a:cxn>
                <a:cxn ang="0">
                  <a:pos x="54" y="33"/>
                </a:cxn>
                <a:cxn ang="0">
                  <a:pos x="45" y="33"/>
                </a:cxn>
                <a:cxn ang="0">
                  <a:pos x="37" y="31"/>
                </a:cxn>
                <a:cxn ang="0">
                  <a:pos x="29" y="28"/>
                </a:cxn>
                <a:cxn ang="0">
                  <a:pos x="23" y="24"/>
                </a:cxn>
                <a:cxn ang="0">
                  <a:pos x="18" y="17"/>
                </a:cxn>
                <a:cxn ang="0">
                  <a:pos x="14" y="12"/>
                </a:cxn>
                <a:cxn ang="0">
                  <a:pos x="11" y="6"/>
                </a:cxn>
                <a:cxn ang="0">
                  <a:pos x="11" y="0"/>
                </a:cxn>
                <a:cxn ang="0">
                  <a:pos x="0" y="0"/>
                </a:cxn>
              </a:cxnLst>
              <a:rect l="0" t="0" r="r" b="b"/>
              <a:pathLst>
                <a:path w="55" h="44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5" y="16"/>
                  </a:lnTo>
                  <a:lnTo>
                    <a:pt x="10" y="24"/>
                  </a:lnTo>
                  <a:lnTo>
                    <a:pt x="17" y="30"/>
                  </a:lnTo>
                  <a:lnTo>
                    <a:pt x="25" y="35"/>
                  </a:lnTo>
                  <a:lnTo>
                    <a:pt x="34" y="39"/>
                  </a:lnTo>
                  <a:lnTo>
                    <a:pt x="44" y="41"/>
                  </a:lnTo>
                  <a:lnTo>
                    <a:pt x="54" y="43"/>
                  </a:lnTo>
                  <a:lnTo>
                    <a:pt x="54" y="33"/>
                  </a:lnTo>
                  <a:lnTo>
                    <a:pt x="45" y="33"/>
                  </a:lnTo>
                  <a:lnTo>
                    <a:pt x="37" y="31"/>
                  </a:lnTo>
                  <a:lnTo>
                    <a:pt x="29" y="28"/>
                  </a:lnTo>
                  <a:lnTo>
                    <a:pt x="23" y="24"/>
                  </a:lnTo>
                  <a:lnTo>
                    <a:pt x="18" y="17"/>
                  </a:lnTo>
                  <a:lnTo>
                    <a:pt x="14" y="12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8" name="Freeform 68"/>
            <p:cNvSpPr>
              <a:spLocks/>
            </p:cNvSpPr>
            <p:nvPr/>
          </p:nvSpPr>
          <p:spPr bwMode="auto">
            <a:xfrm>
              <a:off x="1529" y="709"/>
              <a:ext cx="55" cy="46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4" y="1"/>
                </a:cxn>
                <a:cxn ang="0">
                  <a:pos x="34" y="3"/>
                </a:cxn>
                <a:cxn ang="0">
                  <a:pos x="25" y="7"/>
                </a:cxn>
                <a:cxn ang="0">
                  <a:pos x="17" y="13"/>
                </a:cxn>
                <a:cxn ang="0">
                  <a:pos x="10" y="19"/>
                </a:cxn>
                <a:cxn ang="0">
                  <a:pos x="5" y="27"/>
                </a:cxn>
                <a:cxn ang="0">
                  <a:pos x="2" y="36"/>
                </a:cxn>
                <a:cxn ang="0">
                  <a:pos x="0" y="45"/>
                </a:cxn>
                <a:cxn ang="0">
                  <a:pos x="11" y="45"/>
                </a:cxn>
                <a:cxn ang="0">
                  <a:pos x="11" y="38"/>
                </a:cxn>
                <a:cxn ang="0">
                  <a:pos x="14" y="30"/>
                </a:cxn>
                <a:cxn ang="0">
                  <a:pos x="18" y="25"/>
                </a:cxn>
                <a:cxn ang="0">
                  <a:pos x="23" y="20"/>
                </a:cxn>
                <a:cxn ang="0">
                  <a:pos x="29" y="15"/>
                </a:cxn>
                <a:cxn ang="0">
                  <a:pos x="37" y="12"/>
                </a:cxn>
                <a:cxn ang="0">
                  <a:pos x="45" y="9"/>
                </a:cxn>
                <a:cxn ang="0">
                  <a:pos x="54" y="9"/>
                </a:cxn>
                <a:cxn ang="0">
                  <a:pos x="54" y="0"/>
                </a:cxn>
              </a:cxnLst>
              <a:rect l="0" t="0" r="r" b="b"/>
              <a:pathLst>
                <a:path w="55" h="46">
                  <a:moveTo>
                    <a:pt x="54" y="0"/>
                  </a:moveTo>
                  <a:lnTo>
                    <a:pt x="54" y="0"/>
                  </a:lnTo>
                  <a:lnTo>
                    <a:pt x="44" y="1"/>
                  </a:lnTo>
                  <a:lnTo>
                    <a:pt x="34" y="3"/>
                  </a:lnTo>
                  <a:lnTo>
                    <a:pt x="25" y="7"/>
                  </a:lnTo>
                  <a:lnTo>
                    <a:pt x="17" y="13"/>
                  </a:lnTo>
                  <a:lnTo>
                    <a:pt x="10" y="19"/>
                  </a:lnTo>
                  <a:lnTo>
                    <a:pt x="5" y="27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11" y="45"/>
                  </a:lnTo>
                  <a:lnTo>
                    <a:pt x="11" y="38"/>
                  </a:lnTo>
                  <a:lnTo>
                    <a:pt x="14" y="30"/>
                  </a:lnTo>
                  <a:lnTo>
                    <a:pt x="18" y="25"/>
                  </a:lnTo>
                  <a:lnTo>
                    <a:pt x="23" y="20"/>
                  </a:lnTo>
                  <a:lnTo>
                    <a:pt x="29" y="15"/>
                  </a:lnTo>
                  <a:lnTo>
                    <a:pt x="37" y="12"/>
                  </a:lnTo>
                  <a:lnTo>
                    <a:pt x="45" y="9"/>
                  </a:lnTo>
                  <a:lnTo>
                    <a:pt x="54" y="9"/>
                  </a:lnTo>
                  <a:lnTo>
                    <a:pt x="5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49" name="Freeform 69"/>
            <p:cNvSpPr>
              <a:spLocks/>
            </p:cNvSpPr>
            <p:nvPr/>
          </p:nvSpPr>
          <p:spPr bwMode="auto">
            <a:xfrm>
              <a:off x="2196" y="1938"/>
              <a:ext cx="23" cy="2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5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2" y="12"/>
                </a:cxn>
                <a:cxn ang="0">
                  <a:pos x="20" y="16"/>
                </a:cxn>
                <a:cxn ang="0">
                  <a:pos x="18" y="19"/>
                </a:cxn>
                <a:cxn ang="0">
                  <a:pos x="15" y="22"/>
                </a:cxn>
                <a:cxn ang="0">
                  <a:pos x="11" y="23"/>
                </a:cxn>
                <a:cxn ang="0">
                  <a:pos x="7" y="22"/>
                </a:cxn>
                <a:cxn ang="0">
                  <a:pos x="4" y="19"/>
                </a:cxn>
                <a:cxn ang="0">
                  <a:pos x="1" y="16"/>
                </a:cxn>
                <a:cxn ang="0">
                  <a:pos x="0" y="12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lnTo>
                    <a:pt x="1" y="7"/>
                  </a:lnTo>
                  <a:lnTo>
                    <a:pt x="4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2" y="12"/>
                  </a:lnTo>
                  <a:lnTo>
                    <a:pt x="20" y="16"/>
                  </a:lnTo>
                  <a:lnTo>
                    <a:pt x="18" y="19"/>
                  </a:lnTo>
                  <a:lnTo>
                    <a:pt x="15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0" name="Freeform 70"/>
            <p:cNvSpPr>
              <a:spLocks/>
            </p:cNvSpPr>
            <p:nvPr/>
          </p:nvSpPr>
          <p:spPr bwMode="auto">
            <a:xfrm>
              <a:off x="2188" y="1931"/>
              <a:ext cx="16" cy="1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9" y="14"/>
                </a:cxn>
                <a:cxn ang="0">
                  <a:pos x="9" y="12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5" y="7"/>
                </a:cxn>
                <a:cxn ang="0">
                  <a:pos x="15" y="0"/>
                </a:cxn>
              </a:cxnLst>
              <a:rect l="0" t="0" r="r" b="b"/>
              <a:pathLst>
                <a:path w="16" h="15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5" y="7"/>
                  </a:lnTo>
                  <a:lnTo>
                    <a:pt x="15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1" name="Freeform 71"/>
            <p:cNvSpPr>
              <a:spLocks/>
            </p:cNvSpPr>
            <p:nvPr/>
          </p:nvSpPr>
          <p:spPr bwMode="auto">
            <a:xfrm>
              <a:off x="2212" y="1931"/>
              <a:ext cx="11" cy="1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9" y="9"/>
                </a:cxn>
                <a:cxn ang="0">
                  <a:pos x="7" y="5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3" y="12"/>
                </a:cxn>
                <a:cxn ang="0">
                  <a:pos x="4" y="14"/>
                </a:cxn>
                <a:cxn ang="0">
                  <a:pos x="10" y="14"/>
                </a:cxn>
              </a:cxnLst>
              <a:rect l="0" t="0" r="r" b="b"/>
              <a:pathLst>
                <a:path w="11" h="15">
                  <a:moveTo>
                    <a:pt x="10" y="14"/>
                  </a:moveTo>
                  <a:lnTo>
                    <a:pt x="10" y="14"/>
                  </a:lnTo>
                  <a:lnTo>
                    <a:pt x="9" y="9"/>
                  </a:lnTo>
                  <a:lnTo>
                    <a:pt x="7" y="5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1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2" name="Freeform 72"/>
            <p:cNvSpPr>
              <a:spLocks/>
            </p:cNvSpPr>
            <p:nvPr/>
          </p:nvSpPr>
          <p:spPr bwMode="auto">
            <a:xfrm>
              <a:off x="2212" y="1953"/>
              <a:ext cx="11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4" y="12"/>
                </a:cxn>
                <a:cxn ang="0">
                  <a:pos x="7" y="9"/>
                </a:cxn>
                <a:cxn ang="0">
                  <a:pos x="9" y="5"/>
                </a:cxn>
                <a:cxn ang="0">
                  <a:pos x="10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lnTo>
                    <a:pt x="0" y="13"/>
                  </a:lnTo>
                  <a:lnTo>
                    <a:pt x="4" y="12"/>
                  </a:lnTo>
                  <a:lnTo>
                    <a:pt x="7" y="9"/>
                  </a:lnTo>
                  <a:lnTo>
                    <a:pt x="9" y="5"/>
                  </a:lnTo>
                  <a:lnTo>
                    <a:pt x="10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3" name="Freeform 73"/>
            <p:cNvSpPr>
              <a:spLocks/>
            </p:cNvSpPr>
            <p:nvPr/>
          </p:nvSpPr>
          <p:spPr bwMode="auto">
            <a:xfrm>
              <a:off x="2188" y="1953"/>
              <a:ext cx="16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9"/>
                </a:cxn>
                <a:cxn ang="0">
                  <a:pos x="9" y="12"/>
                </a:cxn>
                <a:cxn ang="0">
                  <a:pos x="15" y="13"/>
                </a:cxn>
                <a:cxn ang="0">
                  <a:pos x="15" y="6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9" y="2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6" h="14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9"/>
                  </a:lnTo>
                  <a:lnTo>
                    <a:pt x="9" y="12"/>
                  </a:lnTo>
                  <a:lnTo>
                    <a:pt x="15" y="13"/>
                  </a:lnTo>
                  <a:lnTo>
                    <a:pt x="15" y="6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4" name="Freeform 74"/>
            <p:cNvSpPr>
              <a:spLocks/>
            </p:cNvSpPr>
            <p:nvPr/>
          </p:nvSpPr>
          <p:spPr bwMode="auto">
            <a:xfrm>
              <a:off x="2176" y="1992"/>
              <a:ext cx="21" cy="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9" y="7"/>
                </a:cxn>
                <a:cxn ang="0">
                  <a:pos x="20" y="13"/>
                </a:cxn>
                <a:cxn ang="0">
                  <a:pos x="19" y="17"/>
                </a:cxn>
                <a:cxn ang="0">
                  <a:pos x="17" y="20"/>
                </a:cxn>
                <a:cxn ang="0">
                  <a:pos x="14" y="23"/>
                </a:cxn>
                <a:cxn ang="0">
                  <a:pos x="10" y="24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1" h="25">
                  <a:moveTo>
                    <a:pt x="0" y="13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9" y="7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7" y="20"/>
                  </a:lnTo>
                  <a:lnTo>
                    <a:pt x="14" y="23"/>
                  </a:lnTo>
                  <a:lnTo>
                    <a:pt x="10" y="24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5" name="Freeform 75"/>
            <p:cNvSpPr>
              <a:spLocks/>
            </p:cNvSpPr>
            <p:nvPr/>
          </p:nvSpPr>
          <p:spPr bwMode="auto">
            <a:xfrm>
              <a:off x="2168" y="1987"/>
              <a:ext cx="14" cy="1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8" y="15"/>
                </a:cxn>
                <a:cxn ang="0">
                  <a:pos x="8" y="12"/>
                </a:cxn>
                <a:cxn ang="0">
                  <a:pos x="10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6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10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6" name="Freeform 76"/>
            <p:cNvSpPr>
              <a:spLocks/>
            </p:cNvSpPr>
            <p:nvPr/>
          </p:nvSpPr>
          <p:spPr bwMode="auto">
            <a:xfrm>
              <a:off x="2188" y="1987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2" y="9"/>
                </a:cxn>
                <a:cxn ang="0">
                  <a:pos x="10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5" y="12"/>
                </a:cxn>
                <a:cxn ang="0">
                  <a:pos x="6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9"/>
                  </a:lnTo>
                  <a:lnTo>
                    <a:pt x="5" y="12"/>
                  </a:lnTo>
                  <a:lnTo>
                    <a:pt x="6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7" name="Freeform 77"/>
            <p:cNvSpPr>
              <a:spLocks/>
            </p:cNvSpPr>
            <p:nvPr/>
          </p:nvSpPr>
          <p:spPr bwMode="auto">
            <a:xfrm>
              <a:off x="2188" y="2009"/>
              <a:ext cx="15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6" y="11"/>
                </a:cxn>
                <a:cxn ang="0">
                  <a:pos x="10" y="8"/>
                </a:cxn>
                <a:cxn ang="0">
                  <a:pos x="12" y="5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lnTo>
                    <a:pt x="0" y="13"/>
                  </a:lnTo>
                  <a:lnTo>
                    <a:pt x="6" y="11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4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8" name="Freeform 78"/>
            <p:cNvSpPr>
              <a:spLocks/>
            </p:cNvSpPr>
            <p:nvPr/>
          </p:nvSpPr>
          <p:spPr bwMode="auto">
            <a:xfrm>
              <a:off x="2168" y="2009"/>
              <a:ext cx="1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8"/>
                </a:cxn>
                <a:cxn ang="0">
                  <a:pos x="8" y="11"/>
                </a:cxn>
                <a:cxn ang="0">
                  <a:pos x="13" y="13"/>
                </a:cxn>
                <a:cxn ang="0">
                  <a:pos x="13" y="6"/>
                </a:cxn>
                <a:cxn ang="0">
                  <a:pos x="11" y="5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8"/>
                  </a:lnTo>
                  <a:lnTo>
                    <a:pt x="8" y="11"/>
                  </a:lnTo>
                  <a:lnTo>
                    <a:pt x="13" y="13"/>
                  </a:lnTo>
                  <a:lnTo>
                    <a:pt x="13" y="6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59" name="Freeform 79"/>
            <p:cNvSpPr>
              <a:spLocks/>
            </p:cNvSpPr>
            <p:nvPr/>
          </p:nvSpPr>
          <p:spPr bwMode="auto">
            <a:xfrm>
              <a:off x="2181" y="1217"/>
              <a:ext cx="22" cy="26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1" y="13"/>
                </a:cxn>
                <a:cxn ang="0">
                  <a:pos x="20" y="17"/>
                </a:cxn>
                <a:cxn ang="0">
                  <a:pos x="18" y="21"/>
                </a:cxn>
                <a:cxn ang="0">
                  <a:pos x="14" y="23"/>
                </a:cxn>
                <a:cxn ang="0">
                  <a:pos x="11" y="25"/>
                </a:cxn>
                <a:cxn ang="0">
                  <a:pos x="6" y="23"/>
                </a:cxn>
                <a:cxn ang="0">
                  <a:pos x="3" y="21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2" h="26">
                  <a:moveTo>
                    <a:pt x="0" y="13"/>
                  </a:moveTo>
                  <a:lnTo>
                    <a:pt x="1" y="8"/>
                  </a:lnTo>
                  <a:lnTo>
                    <a:pt x="3" y="4"/>
                  </a:lnTo>
                  <a:lnTo>
                    <a:pt x="6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1" y="13"/>
                  </a:lnTo>
                  <a:lnTo>
                    <a:pt x="20" y="17"/>
                  </a:lnTo>
                  <a:lnTo>
                    <a:pt x="18" y="21"/>
                  </a:lnTo>
                  <a:lnTo>
                    <a:pt x="14" y="23"/>
                  </a:lnTo>
                  <a:lnTo>
                    <a:pt x="11" y="25"/>
                  </a:lnTo>
                  <a:lnTo>
                    <a:pt x="6" y="23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0" name="Freeform 80"/>
            <p:cNvSpPr>
              <a:spLocks/>
            </p:cNvSpPr>
            <p:nvPr/>
          </p:nvSpPr>
          <p:spPr bwMode="auto">
            <a:xfrm>
              <a:off x="2176" y="1211"/>
              <a:ext cx="12" cy="1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3" y="5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6" y="15"/>
                </a:cxn>
                <a:cxn ang="0">
                  <a:pos x="7" y="12"/>
                </a:cxn>
                <a:cxn ang="0">
                  <a:pos x="8" y="10"/>
                </a:cxn>
                <a:cxn ang="0">
                  <a:pos x="9" y="8"/>
                </a:cxn>
                <a:cxn ang="0">
                  <a:pos x="11" y="8"/>
                </a:cxn>
                <a:cxn ang="0">
                  <a:pos x="11" y="0"/>
                </a:cxn>
              </a:cxnLst>
              <a:rect l="0" t="0" r="r" b="b"/>
              <a:pathLst>
                <a:path w="12" h="16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1" name="Freeform 81"/>
            <p:cNvSpPr>
              <a:spLocks/>
            </p:cNvSpPr>
            <p:nvPr/>
          </p:nvSpPr>
          <p:spPr bwMode="auto">
            <a:xfrm>
              <a:off x="2196" y="1211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2" y="9"/>
                </a:cxn>
                <a:cxn ang="0">
                  <a:pos x="10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5" y="12"/>
                </a:cxn>
                <a:cxn ang="0">
                  <a:pos x="5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2" y="9"/>
                  </a:lnTo>
                  <a:lnTo>
                    <a:pt x="10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5" y="12"/>
                  </a:lnTo>
                  <a:lnTo>
                    <a:pt x="5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2" name="Freeform 82"/>
            <p:cNvSpPr>
              <a:spLocks/>
            </p:cNvSpPr>
            <p:nvPr/>
          </p:nvSpPr>
          <p:spPr bwMode="auto">
            <a:xfrm>
              <a:off x="2196" y="1233"/>
              <a:ext cx="15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2"/>
                </a:cxn>
              </a:cxnLst>
              <a:rect l="0" t="0" r="r" b="b"/>
              <a:pathLst>
                <a:path w="15" h="13">
                  <a:moveTo>
                    <a:pt x="0" y="12"/>
                  </a:moveTo>
                  <a:lnTo>
                    <a:pt x="0" y="12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4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3" name="Freeform 83"/>
            <p:cNvSpPr>
              <a:spLocks/>
            </p:cNvSpPr>
            <p:nvPr/>
          </p:nvSpPr>
          <p:spPr bwMode="auto">
            <a:xfrm>
              <a:off x="2176" y="1233"/>
              <a:ext cx="12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8"/>
                </a:cxn>
                <a:cxn ang="0">
                  <a:pos x="7" y="11"/>
                </a:cxn>
                <a:cxn ang="0">
                  <a:pos x="11" y="12"/>
                </a:cxn>
                <a:cxn ang="0">
                  <a:pos x="11" y="6"/>
                </a:cxn>
                <a:cxn ang="0">
                  <a:pos x="9" y="5"/>
                </a:cxn>
                <a:cxn ang="0">
                  <a:pos x="8" y="4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2"/>
                  </a:lnTo>
                  <a:lnTo>
                    <a:pt x="11" y="6"/>
                  </a:lnTo>
                  <a:lnTo>
                    <a:pt x="9" y="5"/>
                  </a:lnTo>
                  <a:lnTo>
                    <a:pt x="8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4" name="Freeform 84"/>
            <p:cNvSpPr>
              <a:spLocks/>
            </p:cNvSpPr>
            <p:nvPr/>
          </p:nvSpPr>
          <p:spPr bwMode="auto">
            <a:xfrm>
              <a:off x="2186" y="1019"/>
              <a:ext cx="23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1" y="0"/>
                </a:cxn>
                <a:cxn ang="0">
                  <a:pos x="15" y="1"/>
                </a:cxn>
                <a:cxn ang="0">
                  <a:pos x="19" y="4"/>
                </a:cxn>
                <a:cxn ang="0">
                  <a:pos x="21" y="7"/>
                </a:cxn>
                <a:cxn ang="0">
                  <a:pos x="22" y="12"/>
                </a:cxn>
                <a:cxn ang="0">
                  <a:pos x="21" y="17"/>
                </a:cxn>
                <a:cxn ang="0">
                  <a:pos x="19" y="20"/>
                </a:cxn>
                <a:cxn ang="0">
                  <a:pos x="15" y="23"/>
                </a:cxn>
                <a:cxn ang="0">
                  <a:pos x="11" y="24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6" y="1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9" y="4"/>
                  </a:lnTo>
                  <a:lnTo>
                    <a:pt x="21" y="7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11" y="24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5" name="Freeform 85"/>
            <p:cNvSpPr>
              <a:spLocks/>
            </p:cNvSpPr>
            <p:nvPr/>
          </p:nvSpPr>
          <p:spPr bwMode="auto">
            <a:xfrm>
              <a:off x="2180" y="1013"/>
              <a:ext cx="14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8" y="12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5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8" y="12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6" name="Freeform 86"/>
            <p:cNvSpPr>
              <a:spLocks/>
            </p:cNvSpPr>
            <p:nvPr/>
          </p:nvSpPr>
          <p:spPr bwMode="auto">
            <a:xfrm>
              <a:off x="2201" y="1013"/>
              <a:ext cx="14" cy="15"/>
            </a:xfrm>
            <a:custGeom>
              <a:avLst/>
              <a:gdLst/>
              <a:ahLst/>
              <a:cxnLst>
                <a:cxn ang="0">
                  <a:pos x="13" y="14"/>
                </a:cxn>
                <a:cxn ang="0">
                  <a:pos x="13" y="14"/>
                </a:cxn>
                <a:cxn ang="0">
                  <a:pos x="11" y="9"/>
                </a:cxn>
                <a:cxn ang="0">
                  <a:pos x="9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5" y="14"/>
                </a:cxn>
                <a:cxn ang="0">
                  <a:pos x="13" y="14"/>
                </a:cxn>
              </a:cxnLst>
              <a:rect l="0" t="0" r="r" b="b"/>
              <a:pathLst>
                <a:path w="14" h="15">
                  <a:moveTo>
                    <a:pt x="13" y="14"/>
                  </a:moveTo>
                  <a:lnTo>
                    <a:pt x="13" y="14"/>
                  </a:lnTo>
                  <a:lnTo>
                    <a:pt x="11" y="9"/>
                  </a:lnTo>
                  <a:lnTo>
                    <a:pt x="9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3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7" name="Freeform 87"/>
            <p:cNvSpPr>
              <a:spLocks/>
            </p:cNvSpPr>
            <p:nvPr/>
          </p:nvSpPr>
          <p:spPr bwMode="auto">
            <a:xfrm>
              <a:off x="2201" y="1034"/>
              <a:ext cx="1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3"/>
                </a:cxn>
                <a:cxn ang="0">
                  <a:pos x="9" y="10"/>
                </a:cxn>
                <a:cxn ang="0">
                  <a:pos x="11" y="6"/>
                </a:cxn>
                <a:cxn ang="0">
                  <a:pos x="13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4" h="15">
                  <a:moveTo>
                    <a:pt x="0" y="14"/>
                  </a:moveTo>
                  <a:lnTo>
                    <a:pt x="0" y="14"/>
                  </a:lnTo>
                  <a:lnTo>
                    <a:pt x="5" y="13"/>
                  </a:lnTo>
                  <a:lnTo>
                    <a:pt x="9" y="10"/>
                  </a:lnTo>
                  <a:lnTo>
                    <a:pt x="11" y="6"/>
                  </a:lnTo>
                  <a:lnTo>
                    <a:pt x="13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8" name="Freeform 88"/>
            <p:cNvSpPr>
              <a:spLocks/>
            </p:cNvSpPr>
            <p:nvPr/>
          </p:nvSpPr>
          <p:spPr bwMode="auto">
            <a:xfrm>
              <a:off x="2180" y="1034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8" y="13"/>
                </a:cxn>
                <a:cxn ang="0">
                  <a:pos x="13" y="14"/>
                </a:cxn>
                <a:cxn ang="0">
                  <a:pos x="13" y="7"/>
                </a:cxn>
                <a:cxn ang="0">
                  <a:pos x="11" y="7"/>
                </a:cxn>
                <a:cxn ang="0">
                  <a:pos x="9" y="5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8" y="13"/>
                  </a:lnTo>
                  <a:lnTo>
                    <a:pt x="13" y="14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9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69" name="Freeform 89"/>
            <p:cNvSpPr>
              <a:spLocks/>
            </p:cNvSpPr>
            <p:nvPr/>
          </p:nvSpPr>
          <p:spPr bwMode="auto">
            <a:xfrm>
              <a:off x="1501" y="804"/>
              <a:ext cx="46" cy="4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3" y="10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2"/>
                </a:cxn>
                <a:cxn ang="0">
                  <a:pos x="35" y="4"/>
                </a:cxn>
                <a:cxn ang="0">
                  <a:pos x="38" y="7"/>
                </a:cxn>
                <a:cxn ang="0">
                  <a:pos x="41" y="10"/>
                </a:cxn>
                <a:cxn ang="0">
                  <a:pos x="43" y="14"/>
                </a:cxn>
                <a:cxn ang="0">
                  <a:pos x="44" y="18"/>
                </a:cxn>
                <a:cxn ang="0">
                  <a:pos x="45" y="24"/>
                </a:cxn>
                <a:cxn ang="0">
                  <a:pos x="44" y="28"/>
                </a:cxn>
                <a:cxn ang="0">
                  <a:pos x="43" y="33"/>
                </a:cxn>
                <a:cxn ang="0">
                  <a:pos x="41" y="37"/>
                </a:cxn>
                <a:cxn ang="0">
                  <a:pos x="38" y="39"/>
                </a:cxn>
                <a:cxn ang="0">
                  <a:pos x="35" y="42"/>
                </a:cxn>
                <a:cxn ang="0">
                  <a:pos x="30" y="45"/>
                </a:cxn>
                <a:cxn ang="0">
                  <a:pos x="27" y="46"/>
                </a:cxn>
                <a:cxn ang="0">
                  <a:pos x="23" y="46"/>
                </a:cxn>
                <a:cxn ang="0">
                  <a:pos x="18" y="46"/>
                </a:cxn>
                <a:cxn ang="0">
                  <a:pos x="14" y="45"/>
                </a:cxn>
                <a:cxn ang="0">
                  <a:pos x="10" y="42"/>
                </a:cxn>
                <a:cxn ang="0">
                  <a:pos x="7" y="39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4"/>
                </a:cxn>
              </a:cxnLst>
              <a:rect l="0" t="0" r="r" b="b"/>
              <a:pathLst>
                <a:path w="46" h="47">
                  <a:moveTo>
                    <a:pt x="0" y="24"/>
                  </a:moveTo>
                  <a:lnTo>
                    <a:pt x="1" y="18"/>
                  </a:lnTo>
                  <a:lnTo>
                    <a:pt x="2" y="14"/>
                  </a:lnTo>
                  <a:lnTo>
                    <a:pt x="3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2"/>
                  </a:lnTo>
                  <a:lnTo>
                    <a:pt x="35" y="4"/>
                  </a:lnTo>
                  <a:lnTo>
                    <a:pt x="38" y="7"/>
                  </a:lnTo>
                  <a:lnTo>
                    <a:pt x="41" y="10"/>
                  </a:lnTo>
                  <a:lnTo>
                    <a:pt x="43" y="14"/>
                  </a:lnTo>
                  <a:lnTo>
                    <a:pt x="44" y="18"/>
                  </a:lnTo>
                  <a:lnTo>
                    <a:pt x="45" y="24"/>
                  </a:lnTo>
                  <a:lnTo>
                    <a:pt x="44" y="28"/>
                  </a:lnTo>
                  <a:lnTo>
                    <a:pt x="43" y="33"/>
                  </a:lnTo>
                  <a:lnTo>
                    <a:pt x="41" y="37"/>
                  </a:lnTo>
                  <a:lnTo>
                    <a:pt x="38" y="39"/>
                  </a:lnTo>
                  <a:lnTo>
                    <a:pt x="35" y="42"/>
                  </a:lnTo>
                  <a:lnTo>
                    <a:pt x="30" y="45"/>
                  </a:lnTo>
                  <a:lnTo>
                    <a:pt x="27" y="46"/>
                  </a:lnTo>
                  <a:lnTo>
                    <a:pt x="23" y="46"/>
                  </a:lnTo>
                  <a:lnTo>
                    <a:pt x="18" y="46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7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0" name="Freeform 90"/>
            <p:cNvSpPr>
              <a:spLocks/>
            </p:cNvSpPr>
            <p:nvPr/>
          </p:nvSpPr>
          <p:spPr bwMode="auto">
            <a:xfrm>
              <a:off x="1494" y="797"/>
              <a:ext cx="25" cy="2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1"/>
                </a:cxn>
                <a:cxn ang="0">
                  <a:pos x="14" y="3"/>
                </a:cxn>
                <a:cxn ang="0">
                  <a:pos x="11" y="5"/>
                </a:cxn>
                <a:cxn ang="0">
                  <a:pos x="7" y="9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2" y="22"/>
                </a:cxn>
                <a:cxn ang="0">
                  <a:pos x="0" y="27"/>
                </a:cxn>
                <a:cxn ang="0">
                  <a:pos x="10" y="27"/>
                </a:cxn>
                <a:cxn ang="0">
                  <a:pos x="10" y="23"/>
                </a:cxn>
                <a:cxn ang="0">
                  <a:pos x="11" y="19"/>
                </a:cxn>
                <a:cxn ang="0">
                  <a:pos x="12" y="16"/>
                </a:cxn>
                <a:cxn ang="0">
                  <a:pos x="13" y="14"/>
                </a:cxn>
                <a:cxn ang="0">
                  <a:pos x="16" y="12"/>
                </a:cxn>
                <a:cxn ang="0">
                  <a:pos x="18" y="11"/>
                </a:cxn>
                <a:cxn ang="0">
                  <a:pos x="21" y="9"/>
                </a:cxn>
                <a:cxn ang="0">
                  <a:pos x="24" y="9"/>
                </a:cxn>
                <a:cxn ang="0">
                  <a:pos x="24" y="0"/>
                </a:cxn>
              </a:cxnLst>
              <a:rect l="0" t="0" r="r" b="b"/>
              <a:pathLst>
                <a:path w="25" h="28">
                  <a:moveTo>
                    <a:pt x="24" y="0"/>
                  </a:moveTo>
                  <a:lnTo>
                    <a:pt x="24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1" y="5"/>
                  </a:lnTo>
                  <a:lnTo>
                    <a:pt x="7" y="9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10" y="27"/>
                  </a:lnTo>
                  <a:lnTo>
                    <a:pt x="10" y="23"/>
                  </a:lnTo>
                  <a:lnTo>
                    <a:pt x="11" y="19"/>
                  </a:lnTo>
                  <a:lnTo>
                    <a:pt x="12" y="16"/>
                  </a:lnTo>
                  <a:lnTo>
                    <a:pt x="13" y="14"/>
                  </a:lnTo>
                  <a:lnTo>
                    <a:pt x="16" y="12"/>
                  </a:lnTo>
                  <a:lnTo>
                    <a:pt x="18" y="11"/>
                  </a:lnTo>
                  <a:lnTo>
                    <a:pt x="21" y="9"/>
                  </a:lnTo>
                  <a:lnTo>
                    <a:pt x="24" y="9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1" name="Freeform 91"/>
            <p:cNvSpPr>
              <a:spLocks/>
            </p:cNvSpPr>
            <p:nvPr/>
          </p:nvSpPr>
          <p:spPr bwMode="auto">
            <a:xfrm>
              <a:off x="1527" y="797"/>
              <a:ext cx="24" cy="28"/>
            </a:xfrm>
            <a:custGeom>
              <a:avLst/>
              <a:gdLst/>
              <a:ahLst/>
              <a:cxnLst>
                <a:cxn ang="0">
                  <a:pos x="23" y="27"/>
                </a:cxn>
                <a:cxn ang="0">
                  <a:pos x="23" y="27"/>
                </a:cxn>
                <a:cxn ang="0">
                  <a:pos x="22" y="22"/>
                </a:cxn>
                <a:cxn ang="0">
                  <a:pos x="21" y="16"/>
                </a:cxn>
                <a:cxn ang="0">
                  <a:pos x="19" y="13"/>
                </a:cxn>
                <a:cxn ang="0">
                  <a:pos x="16" y="9"/>
                </a:cxn>
                <a:cxn ang="0">
                  <a:pos x="12" y="5"/>
                </a:cxn>
                <a:cxn ang="0">
                  <a:pos x="9" y="3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5" y="11"/>
                </a:cxn>
                <a:cxn ang="0">
                  <a:pos x="8" y="12"/>
                </a:cxn>
                <a:cxn ang="0">
                  <a:pos x="11" y="14"/>
                </a:cxn>
                <a:cxn ang="0">
                  <a:pos x="12" y="16"/>
                </a:cxn>
                <a:cxn ang="0">
                  <a:pos x="13" y="19"/>
                </a:cxn>
                <a:cxn ang="0">
                  <a:pos x="14" y="23"/>
                </a:cxn>
                <a:cxn ang="0">
                  <a:pos x="14" y="27"/>
                </a:cxn>
                <a:cxn ang="0">
                  <a:pos x="23" y="27"/>
                </a:cxn>
              </a:cxnLst>
              <a:rect l="0" t="0" r="r" b="b"/>
              <a:pathLst>
                <a:path w="24" h="28">
                  <a:moveTo>
                    <a:pt x="23" y="27"/>
                  </a:moveTo>
                  <a:lnTo>
                    <a:pt x="23" y="27"/>
                  </a:lnTo>
                  <a:lnTo>
                    <a:pt x="22" y="22"/>
                  </a:lnTo>
                  <a:lnTo>
                    <a:pt x="21" y="16"/>
                  </a:lnTo>
                  <a:lnTo>
                    <a:pt x="19" y="13"/>
                  </a:lnTo>
                  <a:lnTo>
                    <a:pt x="16" y="9"/>
                  </a:lnTo>
                  <a:lnTo>
                    <a:pt x="12" y="5"/>
                  </a:lnTo>
                  <a:lnTo>
                    <a:pt x="9" y="3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5" y="11"/>
                  </a:lnTo>
                  <a:lnTo>
                    <a:pt x="8" y="12"/>
                  </a:lnTo>
                  <a:lnTo>
                    <a:pt x="11" y="14"/>
                  </a:lnTo>
                  <a:lnTo>
                    <a:pt x="12" y="16"/>
                  </a:lnTo>
                  <a:lnTo>
                    <a:pt x="13" y="19"/>
                  </a:lnTo>
                  <a:lnTo>
                    <a:pt x="14" y="23"/>
                  </a:lnTo>
                  <a:lnTo>
                    <a:pt x="14" y="27"/>
                  </a:lnTo>
                  <a:lnTo>
                    <a:pt x="23" y="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2" name="Freeform 92"/>
            <p:cNvSpPr>
              <a:spLocks/>
            </p:cNvSpPr>
            <p:nvPr/>
          </p:nvSpPr>
          <p:spPr bwMode="auto">
            <a:xfrm>
              <a:off x="1527" y="832"/>
              <a:ext cx="24" cy="2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5" y="23"/>
                </a:cxn>
                <a:cxn ang="0">
                  <a:pos x="9" y="22"/>
                </a:cxn>
                <a:cxn ang="0">
                  <a:pos x="12" y="20"/>
                </a:cxn>
                <a:cxn ang="0">
                  <a:pos x="16" y="16"/>
                </a:cxn>
                <a:cxn ang="0">
                  <a:pos x="19" y="13"/>
                </a:cxn>
                <a:cxn ang="0">
                  <a:pos x="21" y="9"/>
                </a:cxn>
                <a:cxn ang="0">
                  <a:pos x="22" y="4"/>
                </a:cxn>
                <a:cxn ang="0">
                  <a:pos x="23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3" y="6"/>
                </a:cxn>
                <a:cxn ang="0">
                  <a:pos x="12" y="9"/>
                </a:cxn>
                <a:cxn ang="0">
                  <a:pos x="11" y="12"/>
                </a:cxn>
                <a:cxn ang="0">
                  <a:pos x="8" y="13"/>
                </a:cxn>
                <a:cxn ang="0">
                  <a:pos x="5" y="15"/>
                </a:cxn>
                <a:cxn ang="0">
                  <a:pos x="2" y="16"/>
                </a:cxn>
                <a:cxn ang="0">
                  <a:pos x="0" y="16"/>
                </a:cxn>
                <a:cxn ang="0">
                  <a:pos x="0" y="24"/>
                </a:cxn>
              </a:cxnLst>
              <a:rect l="0" t="0" r="r" b="b"/>
              <a:pathLst>
                <a:path w="24" h="25">
                  <a:moveTo>
                    <a:pt x="0" y="24"/>
                  </a:moveTo>
                  <a:lnTo>
                    <a:pt x="0" y="24"/>
                  </a:lnTo>
                  <a:lnTo>
                    <a:pt x="5" y="23"/>
                  </a:lnTo>
                  <a:lnTo>
                    <a:pt x="9" y="22"/>
                  </a:lnTo>
                  <a:lnTo>
                    <a:pt x="12" y="20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1" y="9"/>
                  </a:lnTo>
                  <a:lnTo>
                    <a:pt x="22" y="4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3" y="6"/>
                  </a:lnTo>
                  <a:lnTo>
                    <a:pt x="12" y="9"/>
                  </a:lnTo>
                  <a:lnTo>
                    <a:pt x="11" y="12"/>
                  </a:lnTo>
                  <a:lnTo>
                    <a:pt x="8" y="13"/>
                  </a:lnTo>
                  <a:lnTo>
                    <a:pt x="5" y="15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3" name="Freeform 93"/>
            <p:cNvSpPr>
              <a:spLocks/>
            </p:cNvSpPr>
            <p:nvPr/>
          </p:nvSpPr>
          <p:spPr bwMode="auto">
            <a:xfrm>
              <a:off x="1494" y="832"/>
              <a:ext cx="25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3" y="9"/>
                </a:cxn>
                <a:cxn ang="0">
                  <a:pos x="5" y="13"/>
                </a:cxn>
                <a:cxn ang="0">
                  <a:pos x="7" y="16"/>
                </a:cxn>
                <a:cxn ang="0">
                  <a:pos x="11" y="20"/>
                </a:cxn>
                <a:cxn ang="0">
                  <a:pos x="14" y="22"/>
                </a:cxn>
                <a:cxn ang="0">
                  <a:pos x="18" y="23"/>
                </a:cxn>
                <a:cxn ang="0">
                  <a:pos x="24" y="24"/>
                </a:cxn>
                <a:cxn ang="0">
                  <a:pos x="24" y="16"/>
                </a:cxn>
                <a:cxn ang="0">
                  <a:pos x="21" y="16"/>
                </a:cxn>
                <a:cxn ang="0">
                  <a:pos x="18" y="15"/>
                </a:cxn>
                <a:cxn ang="0">
                  <a:pos x="16" y="13"/>
                </a:cxn>
                <a:cxn ang="0">
                  <a:pos x="13" y="12"/>
                </a:cxn>
                <a:cxn ang="0">
                  <a:pos x="12" y="9"/>
                </a:cxn>
                <a:cxn ang="0">
                  <a:pos x="11" y="6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0" y="0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3" y="9"/>
                  </a:lnTo>
                  <a:lnTo>
                    <a:pt x="5" y="13"/>
                  </a:lnTo>
                  <a:lnTo>
                    <a:pt x="7" y="16"/>
                  </a:lnTo>
                  <a:lnTo>
                    <a:pt x="11" y="20"/>
                  </a:lnTo>
                  <a:lnTo>
                    <a:pt x="14" y="22"/>
                  </a:lnTo>
                  <a:lnTo>
                    <a:pt x="18" y="23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1" y="16"/>
                  </a:lnTo>
                  <a:lnTo>
                    <a:pt x="18" y="15"/>
                  </a:lnTo>
                  <a:lnTo>
                    <a:pt x="16" y="13"/>
                  </a:lnTo>
                  <a:lnTo>
                    <a:pt x="13" y="12"/>
                  </a:lnTo>
                  <a:lnTo>
                    <a:pt x="12" y="9"/>
                  </a:lnTo>
                  <a:lnTo>
                    <a:pt x="11" y="6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4" name="Freeform 94"/>
            <p:cNvSpPr>
              <a:spLocks/>
            </p:cNvSpPr>
            <p:nvPr/>
          </p:nvSpPr>
          <p:spPr bwMode="auto">
            <a:xfrm>
              <a:off x="2186" y="1076"/>
              <a:ext cx="31" cy="3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10"/>
                </a:cxn>
                <a:cxn ang="0">
                  <a:pos x="30" y="16"/>
                </a:cxn>
                <a:cxn ang="0">
                  <a:pos x="29" y="23"/>
                </a:cxn>
                <a:cxn ang="0">
                  <a:pos x="25" y="28"/>
                </a:cxn>
                <a:cxn ang="0">
                  <a:pos x="21" y="32"/>
                </a:cxn>
                <a:cxn ang="0">
                  <a:pos x="14" y="33"/>
                </a:cxn>
                <a:cxn ang="0">
                  <a:pos x="8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6"/>
                </a:cxn>
              </a:cxnLst>
              <a:rect l="0" t="0" r="r" b="b"/>
              <a:pathLst>
                <a:path w="31" h="34">
                  <a:moveTo>
                    <a:pt x="0" y="16"/>
                  </a:moveTo>
                  <a:lnTo>
                    <a:pt x="1" y="10"/>
                  </a:lnTo>
                  <a:lnTo>
                    <a:pt x="4" y="4"/>
                  </a:lnTo>
                  <a:lnTo>
                    <a:pt x="8" y="1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10"/>
                  </a:lnTo>
                  <a:lnTo>
                    <a:pt x="30" y="16"/>
                  </a:lnTo>
                  <a:lnTo>
                    <a:pt x="29" y="23"/>
                  </a:lnTo>
                  <a:lnTo>
                    <a:pt x="25" y="28"/>
                  </a:lnTo>
                  <a:lnTo>
                    <a:pt x="21" y="32"/>
                  </a:lnTo>
                  <a:lnTo>
                    <a:pt x="14" y="33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5" name="Freeform 95"/>
            <p:cNvSpPr>
              <a:spLocks/>
            </p:cNvSpPr>
            <p:nvPr/>
          </p:nvSpPr>
          <p:spPr bwMode="auto">
            <a:xfrm>
              <a:off x="2180" y="1070"/>
              <a:ext cx="18" cy="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2" y="13"/>
                </a:cxn>
                <a:cxn ang="0">
                  <a:pos x="0" y="19"/>
                </a:cxn>
                <a:cxn ang="0">
                  <a:pos x="8" y="19"/>
                </a:cxn>
                <a:cxn ang="0">
                  <a:pos x="9" y="14"/>
                </a:cxn>
                <a:cxn ang="0">
                  <a:pos x="11" y="11"/>
                </a:cxn>
                <a:cxn ang="0">
                  <a:pos x="13" y="9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8" h="20">
                  <a:moveTo>
                    <a:pt x="17" y="0"/>
                  </a:moveTo>
                  <a:lnTo>
                    <a:pt x="17" y="0"/>
                  </a:lnTo>
                  <a:lnTo>
                    <a:pt x="10" y="2"/>
                  </a:lnTo>
                  <a:lnTo>
                    <a:pt x="4" y="5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9" y="14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6" name="Freeform 96"/>
            <p:cNvSpPr>
              <a:spLocks/>
            </p:cNvSpPr>
            <p:nvPr/>
          </p:nvSpPr>
          <p:spPr bwMode="auto">
            <a:xfrm>
              <a:off x="2204" y="1070"/>
              <a:ext cx="19" cy="20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18" y="19"/>
                </a:cxn>
                <a:cxn ang="0">
                  <a:pos x="16" y="12"/>
                </a:cxn>
                <a:cxn ang="0">
                  <a:pos x="13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11"/>
                </a:cxn>
                <a:cxn ang="0">
                  <a:pos x="9" y="15"/>
                </a:cxn>
                <a:cxn ang="0">
                  <a:pos x="9" y="19"/>
                </a:cxn>
                <a:cxn ang="0">
                  <a:pos x="18" y="19"/>
                </a:cxn>
              </a:cxnLst>
              <a:rect l="0" t="0" r="r" b="b"/>
              <a:pathLst>
                <a:path w="19" h="20">
                  <a:moveTo>
                    <a:pt x="18" y="19"/>
                  </a:moveTo>
                  <a:lnTo>
                    <a:pt x="18" y="19"/>
                  </a:lnTo>
                  <a:lnTo>
                    <a:pt x="16" y="12"/>
                  </a:lnTo>
                  <a:lnTo>
                    <a:pt x="13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6" y="11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18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7" name="Freeform 97"/>
            <p:cNvSpPr>
              <a:spLocks/>
            </p:cNvSpPr>
            <p:nvPr/>
          </p:nvSpPr>
          <p:spPr bwMode="auto">
            <a:xfrm>
              <a:off x="2204" y="1096"/>
              <a:ext cx="19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" y="16"/>
                </a:cxn>
                <a:cxn ang="0">
                  <a:pos x="13" y="12"/>
                </a:cxn>
                <a:cxn ang="0">
                  <a:pos x="16" y="7"/>
                </a:cxn>
                <a:cxn ang="0">
                  <a:pos x="18" y="0"/>
                </a:cxn>
                <a:cxn ang="0">
                  <a:pos x="9" y="0"/>
                </a:cxn>
                <a:cxn ang="0">
                  <a:pos x="9" y="4"/>
                </a:cxn>
                <a:cxn ang="0">
                  <a:pos x="6" y="7"/>
                </a:cxn>
                <a:cxn ang="0">
                  <a:pos x="4" y="10"/>
                </a:cxn>
                <a:cxn ang="0">
                  <a:pos x="0" y="11"/>
                </a:cxn>
                <a:cxn ang="0">
                  <a:pos x="0" y="18"/>
                </a:cxn>
              </a:cxnLst>
              <a:rect l="0" t="0" r="r" b="b"/>
              <a:pathLst>
                <a:path w="19" h="19">
                  <a:moveTo>
                    <a:pt x="0" y="18"/>
                  </a:moveTo>
                  <a:lnTo>
                    <a:pt x="0" y="18"/>
                  </a:lnTo>
                  <a:lnTo>
                    <a:pt x="6" y="16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18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6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8" name="Freeform 98"/>
            <p:cNvSpPr>
              <a:spLocks/>
            </p:cNvSpPr>
            <p:nvPr/>
          </p:nvSpPr>
          <p:spPr bwMode="auto">
            <a:xfrm>
              <a:off x="2180" y="1096"/>
              <a:ext cx="1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4" y="12"/>
                </a:cxn>
                <a:cxn ang="0">
                  <a:pos x="10" y="16"/>
                </a:cxn>
                <a:cxn ang="0">
                  <a:pos x="17" y="18"/>
                </a:cxn>
                <a:cxn ang="0">
                  <a:pos x="17" y="11"/>
                </a:cxn>
                <a:cxn ang="0">
                  <a:pos x="13" y="10"/>
                </a:cxn>
                <a:cxn ang="0">
                  <a:pos x="11" y="7"/>
                </a:cxn>
                <a:cxn ang="0">
                  <a:pos x="9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7" y="18"/>
                  </a:lnTo>
                  <a:lnTo>
                    <a:pt x="17" y="11"/>
                  </a:lnTo>
                  <a:lnTo>
                    <a:pt x="13" y="10"/>
                  </a:lnTo>
                  <a:lnTo>
                    <a:pt x="11" y="7"/>
                  </a:lnTo>
                  <a:lnTo>
                    <a:pt x="9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79" name="Freeform 99"/>
            <p:cNvSpPr>
              <a:spLocks/>
            </p:cNvSpPr>
            <p:nvPr/>
          </p:nvSpPr>
          <p:spPr bwMode="auto">
            <a:xfrm>
              <a:off x="1683" y="789"/>
              <a:ext cx="45" cy="50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1" y="20"/>
                </a:cxn>
                <a:cxn ang="0">
                  <a:pos x="2" y="15"/>
                </a:cxn>
                <a:cxn ang="0">
                  <a:pos x="4" y="12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8" y="1"/>
                </a:cxn>
                <a:cxn ang="0">
                  <a:pos x="22" y="0"/>
                </a:cxn>
                <a:cxn ang="0">
                  <a:pos x="26" y="1"/>
                </a:cxn>
                <a:cxn ang="0">
                  <a:pos x="30" y="2"/>
                </a:cxn>
                <a:cxn ang="0">
                  <a:pos x="34" y="4"/>
                </a:cxn>
                <a:cxn ang="0">
                  <a:pos x="37" y="7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4" y="20"/>
                </a:cxn>
                <a:cxn ang="0">
                  <a:pos x="44" y="25"/>
                </a:cxn>
                <a:cxn ang="0">
                  <a:pos x="44" y="30"/>
                </a:cxn>
                <a:cxn ang="0">
                  <a:pos x="42" y="34"/>
                </a:cxn>
                <a:cxn ang="0">
                  <a:pos x="41" y="38"/>
                </a:cxn>
                <a:cxn ang="0">
                  <a:pos x="37" y="42"/>
                </a:cxn>
                <a:cxn ang="0">
                  <a:pos x="34" y="45"/>
                </a:cxn>
                <a:cxn ang="0">
                  <a:pos x="30" y="47"/>
                </a:cxn>
                <a:cxn ang="0">
                  <a:pos x="26" y="48"/>
                </a:cxn>
                <a:cxn ang="0">
                  <a:pos x="22" y="49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7" y="42"/>
                </a:cxn>
                <a:cxn ang="0">
                  <a:pos x="4" y="38"/>
                </a:cxn>
                <a:cxn ang="0">
                  <a:pos x="2" y="34"/>
                </a:cxn>
                <a:cxn ang="0">
                  <a:pos x="1" y="30"/>
                </a:cxn>
                <a:cxn ang="0">
                  <a:pos x="0" y="25"/>
                </a:cxn>
              </a:cxnLst>
              <a:rect l="0" t="0" r="r" b="b"/>
              <a:pathLst>
                <a:path w="45" h="50">
                  <a:moveTo>
                    <a:pt x="0" y="25"/>
                  </a:moveTo>
                  <a:lnTo>
                    <a:pt x="1" y="20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4" y="20"/>
                  </a:lnTo>
                  <a:lnTo>
                    <a:pt x="44" y="25"/>
                  </a:lnTo>
                  <a:lnTo>
                    <a:pt x="44" y="30"/>
                  </a:lnTo>
                  <a:lnTo>
                    <a:pt x="42" y="34"/>
                  </a:lnTo>
                  <a:lnTo>
                    <a:pt x="41" y="38"/>
                  </a:lnTo>
                  <a:lnTo>
                    <a:pt x="37" y="42"/>
                  </a:lnTo>
                  <a:lnTo>
                    <a:pt x="34" y="45"/>
                  </a:lnTo>
                  <a:lnTo>
                    <a:pt x="30" y="47"/>
                  </a:lnTo>
                  <a:lnTo>
                    <a:pt x="26" y="48"/>
                  </a:lnTo>
                  <a:lnTo>
                    <a:pt x="22" y="49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10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1" y="30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0" name="Freeform 100"/>
            <p:cNvSpPr>
              <a:spLocks/>
            </p:cNvSpPr>
            <p:nvPr/>
          </p:nvSpPr>
          <p:spPr bwMode="auto">
            <a:xfrm>
              <a:off x="1678" y="785"/>
              <a:ext cx="24" cy="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8" y="1"/>
                </a:cxn>
                <a:cxn ang="0">
                  <a:pos x="14" y="2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4" y="11"/>
                </a:cxn>
                <a:cxn ang="0">
                  <a:pos x="2" y="14"/>
                </a:cxn>
                <a:cxn ang="0">
                  <a:pos x="1" y="20"/>
                </a:cxn>
                <a:cxn ang="0">
                  <a:pos x="0" y="24"/>
                </a:cxn>
                <a:cxn ang="0">
                  <a:pos x="9" y="24"/>
                </a:cxn>
                <a:cxn ang="0">
                  <a:pos x="9" y="20"/>
                </a:cxn>
                <a:cxn ang="0">
                  <a:pos x="10" y="18"/>
                </a:cxn>
                <a:cxn ang="0">
                  <a:pos x="11" y="15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7" y="9"/>
                </a:cxn>
                <a:cxn ang="0">
                  <a:pos x="20" y="8"/>
                </a:cxn>
                <a:cxn ang="0">
                  <a:pos x="23" y="8"/>
                </a:cxn>
                <a:cxn ang="0">
                  <a:pos x="23" y="0"/>
                </a:cxn>
              </a:cxnLst>
              <a:rect l="0" t="0" r="r" b="b"/>
              <a:pathLst>
                <a:path w="24" h="25">
                  <a:moveTo>
                    <a:pt x="23" y="0"/>
                  </a:moveTo>
                  <a:lnTo>
                    <a:pt x="23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4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9" y="20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7" y="9"/>
                  </a:lnTo>
                  <a:lnTo>
                    <a:pt x="20" y="8"/>
                  </a:lnTo>
                  <a:lnTo>
                    <a:pt x="23" y="8"/>
                  </a:lnTo>
                  <a:lnTo>
                    <a:pt x="2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1" name="Freeform 101"/>
            <p:cNvSpPr>
              <a:spLocks/>
            </p:cNvSpPr>
            <p:nvPr/>
          </p:nvSpPr>
          <p:spPr bwMode="auto">
            <a:xfrm>
              <a:off x="1710" y="785"/>
              <a:ext cx="25" cy="25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4" y="24"/>
                </a:cxn>
                <a:cxn ang="0">
                  <a:pos x="23" y="20"/>
                </a:cxn>
                <a:cxn ang="0">
                  <a:pos x="21" y="14"/>
                </a:cxn>
                <a:cxn ang="0">
                  <a:pos x="19" y="11"/>
                </a:cxn>
                <a:cxn ang="0">
                  <a:pos x="17" y="7"/>
                </a:cxn>
                <a:cxn ang="0">
                  <a:pos x="12" y="4"/>
                </a:cxn>
                <a:cxn ang="0">
                  <a:pos x="9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9" y="11"/>
                </a:cxn>
                <a:cxn ang="0">
                  <a:pos x="11" y="12"/>
                </a:cxn>
                <a:cxn ang="0">
                  <a:pos x="12" y="15"/>
                </a:cxn>
                <a:cxn ang="0">
                  <a:pos x="13" y="18"/>
                </a:cxn>
                <a:cxn ang="0">
                  <a:pos x="15" y="20"/>
                </a:cxn>
                <a:cxn ang="0">
                  <a:pos x="15" y="24"/>
                </a:cxn>
                <a:cxn ang="0">
                  <a:pos x="24" y="24"/>
                </a:cxn>
              </a:cxnLst>
              <a:rect l="0" t="0" r="r" b="b"/>
              <a:pathLst>
                <a:path w="25" h="25">
                  <a:moveTo>
                    <a:pt x="24" y="24"/>
                  </a:moveTo>
                  <a:lnTo>
                    <a:pt x="24" y="24"/>
                  </a:lnTo>
                  <a:lnTo>
                    <a:pt x="23" y="20"/>
                  </a:lnTo>
                  <a:lnTo>
                    <a:pt x="21" y="14"/>
                  </a:lnTo>
                  <a:lnTo>
                    <a:pt x="19" y="11"/>
                  </a:lnTo>
                  <a:lnTo>
                    <a:pt x="17" y="7"/>
                  </a:lnTo>
                  <a:lnTo>
                    <a:pt x="12" y="4"/>
                  </a:lnTo>
                  <a:lnTo>
                    <a:pt x="9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9"/>
                  </a:lnTo>
                  <a:lnTo>
                    <a:pt x="9" y="11"/>
                  </a:lnTo>
                  <a:lnTo>
                    <a:pt x="11" y="12"/>
                  </a:lnTo>
                  <a:lnTo>
                    <a:pt x="12" y="15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4"/>
                  </a:lnTo>
                  <a:lnTo>
                    <a:pt x="24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2" name="Freeform 102"/>
            <p:cNvSpPr>
              <a:spLocks/>
            </p:cNvSpPr>
            <p:nvPr/>
          </p:nvSpPr>
          <p:spPr bwMode="auto">
            <a:xfrm>
              <a:off x="1710" y="817"/>
              <a:ext cx="25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  <a:cxn ang="0">
                  <a:pos x="5" y="24"/>
                </a:cxn>
                <a:cxn ang="0">
                  <a:pos x="9" y="23"/>
                </a:cxn>
                <a:cxn ang="0">
                  <a:pos x="12" y="20"/>
                </a:cxn>
                <a:cxn ang="0">
                  <a:pos x="16" y="18"/>
                </a:cxn>
                <a:cxn ang="0">
                  <a:pos x="19" y="14"/>
                </a:cxn>
                <a:cxn ang="0">
                  <a:pos x="21" y="10"/>
                </a:cxn>
                <a:cxn ang="0">
                  <a:pos x="23" y="6"/>
                </a:cxn>
                <a:cxn ang="0">
                  <a:pos x="24" y="0"/>
                </a:cxn>
                <a:cxn ang="0">
                  <a:pos x="15" y="0"/>
                </a:cxn>
                <a:cxn ang="0">
                  <a:pos x="15" y="4"/>
                </a:cxn>
                <a:cxn ang="0">
                  <a:pos x="13" y="6"/>
                </a:cxn>
                <a:cxn ang="0">
                  <a:pos x="12" y="10"/>
                </a:cxn>
                <a:cxn ang="0">
                  <a:pos x="11" y="12"/>
                </a:cxn>
                <a:cxn ang="0">
                  <a:pos x="9" y="14"/>
                </a:cxn>
                <a:cxn ang="0">
                  <a:pos x="6" y="16"/>
                </a:cxn>
                <a:cxn ang="0">
                  <a:pos x="3" y="17"/>
                </a:cxn>
                <a:cxn ang="0">
                  <a:pos x="0" y="17"/>
                </a:cxn>
                <a:cxn ang="0">
                  <a:pos x="0" y="25"/>
                </a:cxn>
              </a:cxnLst>
              <a:rect l="0" t="0" r="r" b="b"/>
              <a:pathLst>
                <a:path w="25" h="26">
                  <a:moveTo>
                    <a:pt x="0" y="25"/>
                  </a:moveTo>
                  <a:lnTo>
                    <a:pt x="0" y="25"/>
                  </a:lnTo>
                  <a:lnTo>
                    <a:pt x="5" y="24"/>
                  </a:lnTo>
                  <a:lnTo>
                    <a:pt x="9" y="23"/>
                  </a:lnTo>
                  <a:lnTo>
                    <a:pt x="12" y="20"/>
                  </a:lnTo>
                  <a:lnTo>
                    <a:pt x="16" y="18"/>
                  </a:lnTo>
                  <a:lnTo>
                    <a:pt x="19" y="14"/>
                  </a:lnTo>
                  <a:lnTo>
                    <a:pt x="21" y="10"/>
                  </a:lnTo>
                  <a:lnTo>
                    <a:pt x="23" y="6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12" y="10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6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3" name="Freeform 103"/>
            <p:cNvSpPr>
              <a:spLocks/>
            </p:cNvSpPr>
            <p:nvPr/>
          </p:nvSpPr>
          <p:spPr bwMode="auto">
            <a:xfrm>
              <a:off x="1678" y="817"/>
              <a:ext cx="24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6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7" y="18"/>
                </a:cxn>
                <a:cxn ang="0">
                  <a:pos x="10" y="20"/>
                </a:cxn>
                <a:cxn ang="0">
                  <a:pos x="14" y="23"/>
                </a:cxn>
                <a:cxn ang="0">
                  <a:pos x="18" y="24"/>
                </a:cxn>
                <a:cxn ang="0">
                  <a:pos x="23" y="25"/>
                </a:cxn>
                <a:cxn ang="0">
                  <a:pos x="23" y="17"/>
                </a:cxn>
                <a:cxn ang="0">
                  <a:pos x="20" y="17"/>
                </a:cxn>
                <a:cxn ang="0">
                  <a:pos x="17" y="16"/>
                </a:cxn>
                <a:cxn ang="0">
                  <a:pos x="15" y="14"/>
                </a:cxn>
                <a:cxn ang="0">
                  <a:pos x="13" y="12"/>
                </a:cxn>
                <a:cxn ang="0">
                  <a:pos x="11" y="10"/>
                </a:cxn>
                <a:cxn ang="0">
                  <a:pos x="10" y="6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4" h="26">
                  <a:moveTo>
                    <a:pt x="0" y="0"/>
                  </a:moveTo>
                  <a:lnTo>
                    <a:pt x="0" y="0"/>
                  </a:lnTo>
                  <a:lnTo>
                    <a:pt x="1" y="6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7" y="18"/>
                  </a:lnTo>
                  <a:lnTo>
                    <a:pt x="10" y="20"/>
                  </a:lnTo>
                  <a:lnTo>
                    <a:pt x="14" y="23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3" y="17"/>
                  </a:lnTo>
                  <a:lnTo>
                    <a:pt x="20" y="17"/>
                  </a:lnTo>
                  <a:lnTo>
                    <a:pt x="17" y="16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0" y="6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4" name="Freeform 104"/>
            <p:cNvSpPr>
              <a:spLocks/>
            </p:cNvSpPr>
            <p:nvPr/>
          </p:nvSpPr>
          <p:spPr bwMode="auto">
            <a:xfrm>
              <a:off x="2172" y="1531"/>
              <a:ext cx="32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7" y="5"/>
                </a:cxn>
                <a:cxn ang="0">
                  <a:pos x="30" y="11"/>
                </a:cxn>
                <a:cxn ang="0">
                  <a:pos x="31" y="17"/>
                </a:cxn>
                <a:cxn ang="0">
                  <a:pos x="30" y="23"/>
                </a:cxn>
                <a:cxn ang="0">
                  <a:pos x="27" y="28"/>
                </a:cxn>
                <a:cxn ang="0">
                  <a:pos x="21" y="32"/>
                </a:cxn>
                <a:cxn ang="0">
                  <a:pos x="15" y="34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7"/>
                </a:cxn>
              </a:cxnLst>
              <a:rect l="0" t="0" r="r" b="b"/>
              <a:pathLst>
                <a:path w="32" h="35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27" y="28"/>
                  </a:lnTo>
                  <a:lnTo>
                    <a:pt x="21" y="32"/>
                  </a:lnTo>
                  <a:lnTo>
                    <a:pt x="15" y="34"/>
                  </a:lnTo>
                  <a:lnTo>
                    <a:pt x="9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5" name="Freeform 105"/>
            <p:cNvSpPr>
              <a:spLocks/>
            </p:cNvSpPr>
            <p:nvPr/>
          </p:nvSpPr>
          <p:spPr bwMode="auto">
            <a:xfrm>
              <a:off x="2167" y="1526"/>
              <a:ext cx="19" cy="1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1" y="1"/>
                </a:cxn>
                <a:cxn ang="0">
                  <a:pos x="5" y="5"/>
                </a:cxn>
                <a:cxn ang="0">
                  <a:pos x="2" y="11"/>
                </a:cxn>
                <a:cxn ang="0">
                  <a:pos x="0" y="18"/>
                </a:cxn>
                <a:cxn ang="0">
                  <a:pos x="9" y="18"/>
                </a:cxn>
                <a:cxn ang="0">
                  <a:pos x="9" y="14"/>
                </a:cxn>
                <a:cxn ang="0">
                  <a:pos x="11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0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lnTo>
                    <a:pt x="18" y="0"/>
                  </a:lnTo>
                  <a:lnTo>
                    <a:pt x="11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14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6" name="Freeform 106"/>
            <p:cNvSpPr>
              <a:spLocks/>
            </p:cNvSpPr>
            <p:nvPr/>
          </p:nvSpPr>
          <p:spPr bwMode="auto">
            <a:xfrm>
              <a:off x="2192" y="1526"/>
              <a:ext cx="20" cy="19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9" y="18"/>
                </a:cxn>
                <a:cxn ang="0">
                  <a:pos x="17" y="11"/>
                </a:cxn>
                <a:cxn ang="0">
                  <a:pos x="13" y="5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7" y="10"/>
                </a:cxn>
                <a:cxn ang="0">
                  <a:pos x="10" y="14"/>
                </a:cxn>
                <a:cxn ang="0">
                  <a:pos x="10" y="18"/>
                </a:cxn>
                <a:cxn ang="0">
                  <a:pos x="19" y="18"/>
                </a:cxn>
              </a:cxnLst>
              <a:rect l="0" t="0" r="r" b="b"/>
              <a:pathLst>
                <a:path w="20" h="19">
                  <a:moveTo>
                    <a:pt x="19" y="18"/>
                  </a:moveTo>
                  <a:lnTo>
                    <a:pt x="19" y="18"/>
                  </a:lnTo>
                  <a:lnTo>
                    <a:pt x="17" y="11"/>
                  </a:lnTo>
                  <a:lnTo>
                    <a:pt x="13" y="5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8"/>
                  </a:lnTo>
                  <a:lnTo>
                    <a:pt x="7" y="10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9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7" name="Freeform 107"/>
            <p:cNvSpPr>
              <a:spLocks/>
            </p:cNvSpPr>
            <p:nvPr/>
          </p:nvSpPr>
          <p:spPr bwMode="auto">
            <a:xfrm>
              <a:off x="2192" y="1551"/>
              <a:ext cx="20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6"/>
                </a:cxn>
                <a:cxn ang="0">
                  <a:pos x="13" y="12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7" y="8"/>
                </a:cxn>
                <a:cxn ang="0">
                  <a:pos x="4" y="9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20" h="19">
                  <a:moveTo>
                    <a:pt x="0" y="18"/>
                  </a:moveTo>
                  <a:lnTo>
                    <a:pt x="0" y="18"/>
                  </a:lnTo>
                  <a:lnTo>
                    <a:pt x="8" y="16"/>
                  </a:lnTo>
                  <a:lnTo>
                    <a:pt x="13" y="12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9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8" name="Freeform 108"/>
            <p:cNvSpPr>
              <a:spLocks/>
            </p:cNvSpPr>
            <p:nvPr/>
          </p:nvSpPr>
          <p:spPr bwMode="auto">
            <a:xfrm>
              <a:off x="2167" y="1551"/>
              <a:ext cx="19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5" y="12"/>
                </a:cxn>
                <a:cxn ang="0">
                  <a:pos x="11" y="16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4" y="9"/>
                </a:cxn>
                <a:cxn ang="0">
                  <a:pos x="11" y="8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5" y="12"/>
                  </a:lnTo>
                  <a:lnTo>
                    <a:pt x="11" y="16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4" y="9"/>
                  </a:lnTo>
                  <a:lnTo>
                    <a:pt x="11" y="8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89" name="Freeform 109"/>
            <p:cNvSpPr>
              <a:spLocks/>
            </p:cNvSpPr>
            <p:nvPr/>
          </p:nvSpPr>
          <p:spPr bwMode="auto">
            <a:xfrm>
              <a:off x="1862" y="920"/>
              <a:ext cx="33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" y="11"/>
                </a:cxn>
                <a:cxn ang="0">
                  <a:pos x="4" y="5"/>
                </a:cxn>
                <a:cxn ang="0">
                  <a:pos x="10" y="1"/>
                </a:cxn>
                <a:cxn ang="0">
                  <a:pos x="16" y="0"/>
                </a:cxn>
                <a:cxn ang="0">
                  <a:pos x="22" y="1"/>
                </a:cxn>
                <a:cxn ang="0">
                  <a:pos x="27" y="5"/>
                </a:cxn>
                <a:cxn ang="0">
                  <a:pos x="31" y="11"/>
                </a:cxn>
                <a:cxn ang="0">
                  <a:pos x="32" y="17"/>
                </a:cxn>
                <a:cxn ang="0">
                  <a:pos x="31" y="23"/>
                </a:cxn>
                <a:cxn ang="0">
                  <a:pos x="27" y="28"/>
                </a:cxn>
                <a:cxn ang="0">
                  <a:pos x="22" y="32"/>
                </a:cxn>
                <a:cxn ang="0">
                  <a:pos x="16" y="34"/>
                </a:cxn>
                <a:cxn ang="0">
                  <a:pos x="10" y="32"/>
                </a:cxn>
                <a:cxn ang="0">
                  <a:pos x="4" y="28"/>
                </a:cxn>
                <a:cxn ang="0">
                  <a:pos x="2" y="23"/>
                </a:cxn>
                <a:cxn ang="0">
                  <a:pos x="0" y="17"/>
                </a:cxn>
              </a:cxnLst>
              <a:rect l="0" t="0" r="r" b="b"/>
              <a:pathLst>
                <a:path w="33" h="35">
                  <a:moveTo>
                    <a:pt x="0" y="17"/>
                  </a:moveTo>
                  <a:lnTo>
                    <a:pt x="2" y="11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7" y="5"/>
                  </a:lnTo>
                  <a:lnTo>
                    <a:pt x="31" y="11"/>
                  </a:lnTo>
                  <a:lnTo>
                    <a:pt x="32" y="17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0" name="Freeform 110"/>
            <p:cNvSpPr>
              <a:spLocks/>
            </p:cNvSpPr>
            <p:nvPr/>
          </p:nvSpPr>
          <p:spPr bwMode="auto">
            <a:xfrm>
              <a:off x="1858" y="916"/>
              <a:ext cx="18" cy="18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0" y="1"/>
                </a:cxn>
                <a:cxn ang="0">
                  <a:pos x="4" y="5"/>
                </a:cxn>
                <a:cxn ang="0">
                  <a:pos x="2" y="11"/>
                </a:cxn>
                <a:cxn ang="0">
                  <a:pos x="0" y="17"/>
                </a:cxn>
                <a:cxn ang="0">
                  <a:pos x="8" y="17"/>
                </a:cxn>
                <a:cxn ang="0">
                  <a:pos x="9" y="13"/>
                </a:cxn>
                <a:cxn ang="0">
                  <a:pos x="11" y="10"/>
                </a:cxn>
                <a:cxn ang="0">
                  <a:pos x="13" y="7"/>
                </a:cxn>
                <a:cxn ang="0">
                  <a:pos x="17" y="7"/>
                </a:cxn>
                <a:cxn ang="0">
                  <a:pos x="17" y="0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lnTo>
                    <a:pt x="17" y="0"/>
                  </a:lnTo>
                  <a:lnTo>
                    <a:pt x="10" y="1"/>
                  </a:lnTo>
                  <a:lnTo>
                    <a:pt x="4" y="5"/>
                  </a:lnTo>
                  <a:lnTo>
                    <a:pt x="2" y="11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9" y="13"/>
                  </a:lnTo>
                  <a:lnTo>
                    <a:pt x="11" y="10"/>
                  </a:lnTo>
                  <a:lnTo>
                    <a:pt x="13" y="7"/>
                  </a:lnTo>
                  <a:lnTo>
                    <a:pt x="17" y="7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1" name="Freeform 111"/>
            <p:cNvSpPr>
              <a:spLocks/>
            </p:cNvSpPr>
            <p:nvPr/>
          </p:nvSpPr>
          <p:spPr bwMode="auto">
            <a:xfrm>
              <a:off x="1882" y="916"/>
              <a:ext cx="18" cy="18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16" y="11"/>
                </a:cxn>
                <a:cxn ang="0">
                  <a:pos x="13" y="5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6" y="10"/>
                </a:cxn>
                <a:cxn ang="0">
                  <a:pos x="9" y="13"/>
                </a:cxn>
                <a:cxn ang="0">
                  <a:pos x="9" y="17"/>
                </a:cxn>
                <a:cxn ang="0">
                  <a:pos x="17" y="17"/>
                </a:cxn>
              </a:cxnLst>
              <a:rect l="0" t="0" r="r" b="b"/>
              <a:pathLst>
                <a:path w="18" h="18">
                  <a:moveTo>
                    <a:pt x="17" y="17"/>
                  </a:moveTo>
                  <a:lnTo>
                    <a:pt x="17" y="17"/>
                  </a:lnTo>
                  <a:lnTo>
                    <a:pt x="16" y="11"/>
                  </a:lnTo>
                  <a:lnTo>
                    <a:pt x="13" y="5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7"/>
                  </a:lnTo>
                  <a:lnTo>
                    <a:pt x="6" y="10"/>
                  </a:lnTo>
                  <a:lnTo>
                    <a:pt x="9" y="13"/>
                  </a:lnTo>
                  <a:lnTo>
                    <a:pt x="9" y="17"/>
                  </a:lnTo>
                  <a:lnTo>
                    <a:pt x="17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2" name="Freeform 112"/>
            <p:cNvSpPr>
              <a:spLocks/>
            </p:cNvSpPr>
            <p:nvPr/>
          </p:nvSpPr>
          <p:spPr bwMode="auto">
            <a:xfrm>
              <a:off x="1882" y="941"/>
              <a:ext cx="18" cy="1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7"/>
                </a:cxn>
                <a:cxn ang="0">
                  <a:pos x="6" y="15"/>
                </a:cxn>
                <a:cxn ang="0">
                  <a:pos x="13" y="11"/>
                </a:cxn>
                <a:cxn ang="0">
                  <a:pos x="16" y="6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3"/>
                </a:cxn>
                <a:cxn ang="0">
                  <a:pos x="6" y="7"/>
                </a:cxn>
                <a:cxn ang="0">
                  <a:pos x="4" y="9"/>
                </a:cxn>
                <a:cxn ang="0">
                  <a:pos x="0" y="10"/>
                </a:cxn>
                <a:cxn ang="0">
                  <a:pos x="0" y="17"/>
                </a:cxn>
              </a:cxnLst>
              <a:rect l="0" t="0" r="r" b="b"/>
              <a:pathLst>
                <a:path w="18" h="18">
                  <a:moveTo>
                    <a:pt x="0" y="17"/>
                  </a:moveTo>
                  <a:lnTo>
                    <a:pt x="0" y="17"/>
                  </a:lnTo>
                  <a:lnTo>
                    <a:pt x="6" y="15"/>
                  </a:lnTo>
                  <a:lnTo>
                    <a:pt x="13" y="11"/>
                  </a:lnTo>
                  <a:lnTo>
                    <a:pt x="16" y="6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3"/>
                  </a:lnTo>
                  <a:lnTo>
                    <a:pt x="6" y="7"/>
                  </a:lnTo>
                  <a:lnTo>
                    <a:pt x="4" y="9"/>
                  </a:lnTo>
                  <a:lnTo>
                    <a:pt x="0" y="10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3" name="Freeform 113"/>
            <p:cNvSpPr>
              <a:spLocks/>
            </p:cNvSpPr>
            <p:nvPr/>
          </p:nvSpPr>
          <p:spPr bwMode="auto">
            <a:xfrm>
              <a:off x="1858" y="941"/>
              <a:ext cx="18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1"/>
                </a:cxn>
                <a:cxn ang="0">
                  <a:pos x="10" y="15"/>
                </a:cxn>
                <a:cxn ang="0">
                  <a:pos x="17" y="17"/>
                </a:cxn>
                <a:cxn ang="0">
                  <a:pos x="17" y="10"/>
                </a:cxn>
                <a:cxn ang="0">
                  <a:pos x="13" y="9"/>
                </a:cxn>
                <a:cxn ang="0">
                  <a:pos x="11" y="7"/>
                </a:cxn>
                <a:cxn ang="0">
                  <a:pos x="9" y="4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1"/>
                  </a:lnTo>
                  <a:lnTo>
                    <a:pt x="10" y="15"/>
                  </a:lnTo>
                  <a:lnTo>
                    <a:pt x="17" y="17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11" y="7"/>
                  </a:lnTo>
                  <a:lnTo>
                    <a:pt x="9" y="4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4" name="Freeform 114"/>
            <p:cNvSpPr>
              <a:spLocks/>
            </p:cNvSpPr>
            <p:nvPr/>
          </p:nvSpPr>
          <p:spPr bwMode="auto">
            <a:xfrm>
              <a:off x="2092" y="986"/>
              <a:ext cx="30" cy="3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4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20" y="1"/>
                </a:cxn>
                <a:cxn ang="0">
                  <a:pos x="25" y="4"/>
                </a:cxn>
                <a:cxn ang="0">
                  <a:pos x="28" y="10"/>
                </a:cxn>
                <a:cxn ang="0">
                  <a:pos x="29" y="16"/>
                </a:cxn>
                <a:cxn ang="0">
                  <a:pos x="28" y="22"/>
                </a:cxn>
                <a:cxn ang="0">
                  <a:pos x="25" y="27"/>
                </a:cxn>
                <a:cxn ang="0">
                  <a:pos x="20" y="31"/>
                </a:cxn>
                <a:cxn ang="0">
                  <a:pos x="14" y="32"/>
                </a:cxn>
                <a:cxn ang="0">
                  <a:pos x="9" y="31"/>
                </a:cxn>
                <a:cxn ang="0">
                  <a:pos x="4" y="27"/>
                </a:cxn>
                <a:cxn ang="0">
                  <a:pos x="1" y="22"/>
                </a:cxn>
                <a:cxn ang="0">
                  <a:pos x="0" y="16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1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5" y="4"/>
                  </a:lnTo>
                  <a:lnTo>
                    <a:pt x="28" y="10"/>
                  </a:lnTo>
                  <a:lnTo>
                    <a:pt x="29" y="16"/>
                  </a:lnTo>
                  <a:lnTo>
                    <a:pt x="28" y="22"/>
                  </a:lnTo>
                  <a:lnTo>
                    <a:pt x="25" y="27"/>
                  </a:lnTo>
                  <a:lnTo>
                    <a:pt x="20" y="31"/>
                  </a:lnTo>
                  <a:lnTo>
                    <a:pt x="14" y="32"/>
                  </a:lnTo>
                  <a:lnTo>
                    <a:pt x="9" y="31"/>
                  </a:lnTo>
                  <a:lnTo>
                    <a:pt x="4" y="27"/>
                  </a:lnTo>
                  <a:lnTo>
                    <a:pt x="1" y="22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5" name="Freeform 115"/>
            <p:cNvSpPr>
              <a:spLocks/>
            </p:cNvSpPr>
            <p:nvPr/>
          </p:nvSpPr>
          <p:spPr bwMode="auto">
            <a:xfrm>
              <a:off x="2085" y="979"/>
              <a:ext cx="17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5" y="5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4"/>
                </a:cxn>
                <a:cxn ang="0">
                  <a:pos x="10" y="10"/>
                </a:cxn>
                <a:cxn ang="0">
                  <a:pos x="13" y="9"/>
                </a:cxn>
                <a:cxn ang="0">
                  <a:pos x="16" y="8"/>
                </a:cxn>
                <a:cxn ang="0">
                  <a:pos x="16" y="0"/>
                </a:cxn>
              </a:cxnLst>
              <a:rect l="0" t="0" r="r" b="b"/>
              <a:pathLst>
                <a:path w="17" h="19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6" name="Freeform 116"/>
            <p:cNvSpPr>
              <a:spLocks/>
            </p:cNvSpPr>
            <p:nvPr/>
          </p:nvSpPr>
          <p:spPr bwMode="auto">
            <a:xfrm>
              <a:off x="2110" y="979"/>
              <a:ext cx="18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8"/>
                </a:cxn>
                <a:cxn ang="0">
                  <a:pos x="15" y="11"/>
                </a:cxn>
                <a:cxn ang="0">
                  <a:pos x="12" y="5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9"/>
                </a:cxn>
                <a:cxn ang="0">
                  <a:pos x="6" y="10"/>
                </a:cxn>
                <a:cxn ang="0">
                  <a:pos x="9" y="15"/>
                </a:cxn>
                <a:cxn ang="0">
                  <a:pos x="9" y="18"/>
                </a:cxn>
                <a:cxn ang="0">
                  <a:pos x="17" y="18"/>
                </a:cxn>
              </a:cxnLst>
              <a:rect l="0" t="0" r="r" b="b"/>
              <a:pathLst>
                <a:path w="18" h="19">
                  <a:moveTo>
                    <a:pt x="17" y="18"/>
                  </a:moveTo>
                  <a:lnTo>
                    <a:pt x="17" y="18"/>
                  </a:lnTo>
                  <a:lnTo>
                    <a:pt x="15" y="11"/>
                  </a:lnTo>
                  <a:lnTo>
                    <a:pt x="12" y="5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6" y="10"/>
                  </a:lnTo>
                  <a:lnTo>
                    <a:pt x="9" y="15"/>
                  </a:lnTo>
                  <a:lnTo>
                    <a:pt x="9" y="18"/>
                  </a:lnTo>
                  <a:lnTo>
                    <a:pt x="17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7" name="Freeform 117"/>
            <p:cNvSpPr>
              <a:spLocks/>
            </p:cNvSpPr>
            <p:nvPr/>
          </p:nvSpPr>
          <p:spPr bwMode="auto">
            <a:xfrm>
              <a:off x="2110" y="1004"/>
              <a:ext cx="18" cy="21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7" y="18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0" y="12"/>
                </a:cxn>
                <a:cxn ang="0">
                  <a:pos x="0" y="20"/>
                </a:cxn>
              </a:cxnLst>
              <a:rect l="0" t="0" r="r" b="b"/>
              <a:pathLst>
                <a:path w="18" h="21">
                  <a:moveTo>
                    <a:pt x="0" y="20"/>
                  </a:moveTo>
                  <a:lnTo>
                    <a:pt x="0" y="20"/>
                  </a:lnTo>
                  <a:lnTo>
                    <a:pt x="7" y="18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0" y="12"/>
                  </a:lnTo>
                  <a:lnTo>
                    <a:pt x="0" y="2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8" name="Freeform 118"/>
            <p:cNvSpPr>
              <a:spLocks/>
            </p:cNvSpPr>
            <p:nvPr/>
          </p:nvSpPr>
          <p:spPr bwMode="auto">
            <a:xfrm>
              <a:off x="2085" y="1004"/>
              <a:ext cx="1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5" y="14"/>
                </a:cxn>
                <a:cxn ang="0">
                  <a:pos x="10" y="18"/>
                </a:cxn>
                <a:cxn ang="0">
                  <a:pos x="16" y="20"/>
                </a:cxn>
                <a:cxn ang="0">
                  <a:pos x="16" y="12"/>
                </a:cxn>
                <a:cxn ang="0">
                  <a:pos x="13" y="11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1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14"/>
                  </a:lnTo>
                  <a:lnTo>
                    <a:pt x="10" y="18"/>
                  </a:lnTo>
                  <a:lnTo>
                    <a:pt x="16" y="20"/>
                  </a:lnTo>
                  <a:lnTo>
                    <a:pt x="16" y="12"/>
                  </a:lnTo>
                  <a:lnTo>
                    <a:pt x="13" y="11"/>
                  </a:lnTo>
                  <a:lnTo>
                    <a:pt x="10" y="8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6999" name="Freeform 119"/>
            <p:cNvSpPr>
              <a:spLocks/>
            </p:cNvSpPr>
            <p:nvPr/>
          </p:nvSpPr>
          <p:spPr bwMode="auto">
            <a:xfrm>
              <a:off x="1661" y="875"/>
              <a:ext cx="43" cy="4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3" y="10"/>
                </a:cxn>
                <a:cxn ang="0">
                  <a:pos x="5" y="6"/>
                </a:cxn>
                <a:cxn ang="0">
                  <a:pos x="9" y="4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9" y="1"/>
                </a:cxn>
                <a:cxn ang="0">
                  <a:pos x="32" y="4"/>
                </a:cxn>
                <a:cxn ang="0">
                  <a:pos x="37" y="6"/>
                </a:cxn>
                <a:cxn ang="0">
                  <a:pos x="39" y="10"/>
                </a:cxn>
                <a:cxn ang="0">
                  <a:pos x="41" y="13"/>
                </a:cxn>
                <a:cxn ang="0">
                  <a:pos x="42" y="18"/>
                </a:cxn>
                <a:cxn ang="0">
                  <a:pos x="42" y="24"/>
                </a:cxn>
                <a:cxn ang="0">
                  <a:pos x="42" y="28"/>
                </a:cxn>
                <a:cxn ang="0">
                  <a:pos x="41" y="32"/>
                </a:cxn>
                <a:cxn ang="0">
                  <a:pos x="39" y="36"/>
                </a:cxn>
                <a:cxn ang="0">
                  <a:pos x="37" y="39"/>
                </a:cxn>
                <a:cxn ang="0">
                  <a:pos x="32" y="42"/>
                </a:cxn>
                <a:cxn ang="0">
                  <a:pos x="29" y="44"/>
                </a:cxn>
                <a:cxn ang="0">
                  <a:pos x="25" y="46"/>
                </a:cxn>
                <a:cxn ang="0">
                  <a:pos x="20" y="46"/>
                </a:cxn>
                <a:cxn ang="0">
                  <a:pos x="16" y="46"/>
                </a:cxn>
                <a:cxn ang="0">
                  <a:pos x="13" y="44"/>
                </a:cxn>
                <a:cxn ang="0">
                  <a:pos x="9" y="42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4"/>
                </a:cxn>
              </a:cxnLst>
              <a:rect l="0" t="0" r="r" b="b"/>
              <a:pathLst>
                <a:path w="43" h="47">
                  <a:moveTo>
                    <a:pt x="0" y="24"/>
                  </a:moveTo>
                  <a:lnTo>
                    <a:pt x="0" y="18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5" y="6"/>
                  </a:lnTo>
                  <a:lnTo>
                    <a:pt x="9" y="4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7" y="6"/>
                  </a:lnTo>
                  <a:lnTo>
                    <a:pt x="39" y="10"/>
                  </a:lnTo>
                  <a:lnTo>
                    <a:pt x="41" y="13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42" y="28"/>
                  </a:lnTo>
                  <a:lnTo>
                    <a:pt x="41" y="32"/>
                  </a:lnTo>
                  <a:lnTo>
                    <a:pt x="39" y="36"/>
                  </a:lnTo>
                  <a:lnTo>
                    <a:pt x="37" y="39"/>
                  </a:lnTo>
                  <a:lnTo>
                    <a:pt x="32" y="42"/>
                  </a:lnTo>
                  <a:lnTo>
                    <a:pt x="29" y="44"/>
                  </a:lnTo>
                  <a:lnTo>
                    <a:pt x="25" y="46"/>
                  </a:lnTo>
                  <a:lnTo>
                    <a:pt x="20" y="46"/>
                  </a:lnTo>
                  <a:lnTo>
                    <a:pt x="16" y="46"/>
                  </a:lnTo>
                  <a:lnTo>
                    <a:pt x="13" y="44"/>
                  </a:lnTo>
                  <a:lnTo>
                    <a:pt x="9" y="42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0" name="Freeform 120"/>
            <p:cNvSpPr>
              <a:spLocks/>
            </p:cNvSpPr>
            <p:nvPr/>
          </p:nvSpPr>
          <p:spPr bwMode="auto">
            <a:xfrm>
              <a:off x="1654" y="869"/>
              <a:ext cx="25" cy="2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5" y="2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5" y="12"/>
                </a:cxn>
                <a:cxn ang="0">
                  <a:pos x="2" y="16"/>
                </a:cxn>
                <a:cxn ang="0">
                  <a:pos x="1" y="20"/>
                </a:cxn>
                <a:cxn ang="0">
                  <a:pos x="0" y="26"/>
                </a:cxn>
                <a:cxn ang="0">
                  <a:pos x="9" y="26"/>
                </a:cxn>
                <a:cxn ang="0">
                  <a:pos x="9" y="22"/>
                </a:cxn>
                <a:cxn ang="0">
                  <a:pos x="10" y="19"/>
                </a:cxn>
                <a:cxn ang="0">
                  <a:pos x="11" y="16"/>
                </a:cxn>
                <a:cxn ang="0">
                  <a:pos x="14" y="13"/>
                </a:cxn>
                <a:cxn ang="0">
                  <a:pos x="16" y="11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25" h="27">
                  <a:moveTo>
                    <a:pt x="24" y="0"/>
                  </a:moveTo>
                  <a:lnTo>
                    <a:pt x="24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6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10" y="19"/>
                  </a:lnTo>
                  <a:lnTo>
                    <a:pt x="11" y="16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8" y="9"/>
                  </a:lnTo>
                  <a:lnTo>
                    <a:pt x="21" y="8"/>
                  </a:lnTo>
                  <a:lnTo>
                    <a:pt x="24" y="8"/>
                  </a:lnTo>
                  <a:lnTo>
                    <a:pt x="2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1" name="Freeform 121"/>
            <p:cNvSpPr>
              <a:spLocks/>
            </p:cNvSpPr>
            <p:nvPr/>
          </p:nvSpPr>
          <p:spPr bwMode="auto">
            <a:xfrm>
              <a:off x="1686" y="869"/>
              <a:ext cx="26" cy="27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5" y="26"/>
                </a:cxn>
                <a:cxn ang="0">
                  <a:pos x="24" y="20"/>
                </a:cxn>
                <a:cxn ang="0">
                  <a:pos x="23" y="16"/>
                </a:cxn>
                <a:cxn ang="0">
                  <a:pos x="20" y="12"/>
                </a:cxn>
                <a:cxn ang="0">
                  <a:pos x="18" y="8"/>
                </a:cxn>
                <a:cxn ang="0">
                  <a:pos x="13" y="5"/>
                </a:cxn>
                <a:cxn ang="0">
                  <a:pos x="9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9" y="11"/>
                </a:cxn>
                <a:cxn ang="0">
                  <a:pos x="11" y="13"/>
                </a:cxn>
                <a:cxn ang="0">
                  <a:pos x="13" y="16"/>
                </a:cxn>
                <a:cxn ang="0">
                  <a:pos x="15" y="19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25" y="26"/>
                </a:cxn>
              </a:cxnLst>
              <a:rect l="0" t="0" r="r" b="b"/>
              <a:pathLst>
                <a:path w="26" h="27">
                  <a:moveTo>
                    <a:pt x="25" y="26"/>
                  </a:moveTo>
                  <a:lnTo>
                    <a:pt x="25" y="26"/>
                  </a:lnTo>
                  <a:lnTo>
                    <a:pt x="24" y="20"/>
                  </a:lnTo>
                  <a:lnTo>
                    <a:pt x="23" y="16"/>
                  </a:lnTo>
                  <a:lnTo>
                    <a:pt x="20" y="12"/>
                  </a:lnTo>
                  <a:lnTo>
                    <a:pt x="18" y="8"/>
                  </a:lnTo>
                  <a:lnTo>
                    <a:pt x="13" y="5"/>
                  </a:lnTo>
                  <a:lnTo>
                    <a:pt x="9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9"/>
                  </a:lnTo>
                  <a:lnTo>
                    <a:pt x="9" y="11"/>
                  </a:lnTo>
                  <a:lnTo>
                    <a:pt x="11" y="13"/>
                  </a:lnTo>
                  <a:lnTo>
                    <a:pt x="13" y="16"/>
                  </a:lnTo>
                  <a:lnTo>
                    <a:pt x="15" y="19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25" y="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2" name="Freeform 122"/>
            <p:cNvSpPr>
              <a:spLocks/>
            </p:cNvSpPr>
            <p:nvPr/>
          </p:nvSpPr>
          <p:spPr bwMode="auto">
            <a:xfrm>
              <a:off x="1686" y="902"/>
              <a:ext cx="26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0" y="25"/>
                </a:cxn>
                <a:cxn ang="0">
                  <a:pos x="5" y="24"/>
                </a:cxn>
                <a:cxn ang="0">
                  <a:pos x="9" y="22"/>
                </a:cxn>
                <a:cxn ang="0">
                  <a:pos x="13" y="20"/>
                </a:cxn>
                <a:cxn ang="0">
                  <a:pos x="17" y="17"/>
                </a:cxn>
                <a:cxn ang="0">
                  <a:pos x="20" y="14"/>
                </a:cxn>
                <a:cxn ang="0">
                  <a:pos x="23" y="9"/>
                </a:cxn>
                <a:cxn ang="0">
                  <a:pos x="24" y="5"/>
                </a:cxn>
                <a:cxn ang="0">
                  <a:pos x="25" y="0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5" y="6"/>
                </a:cxn>
                <a:cxn ang="0">
                  <a:pos x="13" y="9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6" y="15"/>
                </a:cxn>
                <a:cxn ang="0">
                  <a:pos x="3" y="16"/>
                </a:cxn>
                <a:cxn ang="0">
                  <a:pos x="0" y="16"/>
                </a:cxn>
                <a:cxn ang="0">
                  <a:pos x="0" y="25"/>
                </a:cxn>
              </a:cxnLst>
              <a:rect l="0" t="0" r="r" b="b"/>
              <a:pathLst>
                <a:path w="26" h="26">
                  <a:moveTo>
                    <a:pt x="0" y="25"/>
                  </a:moveTo>
                  <a:lnTo>
                    <a:pt x="0" y="25"/>
                  </a:lnTo>
                  <a:lnTo>
                    <a:pt x="5" y="24"/>
                  </a:lnTo>
                  <a:lnTo>
                    <a:pt x="9" y="22"/>
                  </a:lnTo>
                  <a:lnTo>
                    <a:pt x="13" y="20"/>
                  </a:lnTo>
                  <a:lnTo>
                    <a:pt x="17" y="17"/>
                  </a:lnTo>
                  <a:lnTo>
                    <a:pt x="20" y="14"/>
                  </a:lnTo>
                  <a:lnTo>
                    <a:pt x="23" y="9"/>
                  </a:lnTo>
                  <a:lnTo>
                    <a:pt x="24" y="5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5" y="6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6" y="15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2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3" name="Freeform 123"/>
            <p:cNvSpPr>
              <a:spLocks/>
            </p:cNvSpPr>
            <p:nvPr/>
          </p:nvSpPr>
          <p:spPr bwMode="auto">
            <a:xfrm>
              <a:off x="1654" y="902"/>
              <a:ext cx="25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2" y="9"/>
                </a:cxn>
                <a:cxn ang="0">
                  <a:pos x="5" y="14"/>
                </a:cxn>
                <a:cxn ang="0">
                  <a:pos x="7" y="17"/>
                </a:cxn>
                <a:cxn ang="0">
                  <a:pos x="10" y="20"/>
                </a:cxn>
                <a:cxn ang="0">
                  <a:pos x="15" y="22"/>
                </a:cxn>
                <a:cxn ang="0">
                  <a:pos x="19" y="24"/>
                </a:cxn>
                <a:cxn ang="0">
                  <a:pos x="24" y="25"/>
                </a:cxn>
                <a:cxn ang="0">
                  <a:pos x="24" y="16"/>
                </a:cxn>
                <a:cxn ang="0">
                  <a:pos x="21" y="16"/>
                </a:cxn>
                <a:cxn ang="0">
                  <a:pos x="18" y="15"/>
                </a:cxn>
                <a:cxn ang="0">
                  <a:pos x="16" y="14"/>
                </a:cxn>
                <a:cxn ang="0">
                  <a:pos x="14" y="11"/>
                </a:cxn>
                <a:cxn ang="0">
                  <a:pos x="11" y="9"/>
                </a:cxn>
                <a:cxn ang="0">
                  <a:pos x="10" y="6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5" h="26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5" y="14"/>
                  </a:lnTo>
                  <a:lnTo>
                    <a:pt x="7" y="17"/>
                  </a:lnTo>
                  <a:lnTo>
                    <a:pt x="10" y="20"/>
                  </a:lnTo>
                  <a:lnTo>
                    <a:pt x="15" y="22"/>
                  </a:lnTo>
                  <a:lnTo>
                    <a:pt x="19" y="24"/>
                  </a:lnTo>
                  <a:lnTo>
                    <a:pt x="24" y="25"/>
                  </a:lnTo>
                  <a:lnTo>
                    <a:pt x="24" y="16"/>
                  </a:lnTo>
                  <a:lnTo>
                    <a:pt x="21" y="16"/>
                  </a:lnTo>
                  <a:lnTo>
                    <a:pt x="18" y="15"/>
                  </a:lnTo>
                  <a:lnTo>
                    <a:pt x="16" y="14"/>
                  </a:lnTo>
                  <a:lnTo>
                    <a:pt x="14" y="11"/>
                  </a:lnTo>
                  <a:lnTo>
                    <a:pt x="11" y="9"/>
                  </a:lnTo>
                  <a:lnTo>
                    <a:pt x="10" y="6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4" name="Freeform 124"/>
            <p:cNvSpPr>
              <a:spLocks/>
            </p:cNvSpPr>
            <p:nvPr/>
          </p:nvSpPr>
          <p:spPr bwMode="auto">
            <a:xfrm>
              <a:off x="2188" y="2401"/>
              <a:ext cx="16" cy="1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5" y="8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5"/>
                </a:cxn>
                <a:cxn ang="0">
                  <a:pos x="7" y="15"/>
                </a:cxn>
                <a:cxn ang="0">
                  <a:pos x="4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5" name="Freeform 125"/>
            <p:cNvSpPr>
              <a:spLocks/>
            </p:cNvSpPr>
            <p:nvPr/>
          </p:nvSpPr>
          <p:spPr bwMode="auto">
            <a:xfrm>
              <a:off x="2182" y="2396"/>
              <a:ext cx="11" cy="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7" y="9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0" y="0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lnTo>
                    <a:pt x="10" y="0"/>
                  </a:lnTo>
                  <a:lnTo>
                    <a:pt x="6" y="1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9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6" name="Freeform 126"/>
            <p:cNvSpPr>
              <a:spLocks/>
            </p:cNvSpPr>
            <p:nvPr/>
          </p:nvSpPr>
          <p:spPr bwMode="auto">
            <a:xfrm>
              <a:off x="2200" y="2396"/>
              <a:ext cx="11" cy="11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9" y="6"/>
                </a:cxn>
                <a:cxn ang="0">
                  <a:pos x="8" y="3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10" y="10"/>
                </a:cxn>
              </a:cxnLst>
              <a:rect l="0" t="0" r="r" b="b"/>
              <a:pathLst>
                <a:path w="11" h="11">
                  <a:moveTo>
                    <a:pt x="10" y="10"/>
                  </a:moveTo>
                  <a:lnTo>
                    <a:pt x="10" y="10"/>
                  </a:lnTo>
                  <a:lnTo>
                    <a:pt x="9" y="6"/>
                  </a:lnTo>
                  <a:lnTo>
                    <a:pt x="8" y="3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7" name="Freeform 127"/>
            <p:cNvSpPr>
              <a:spLocks/>
            </p:cNvSpPr>
            <p:nvPr/>
          </p:nvSpPr>
          <p:spPr bwMode="auto">
            <a:xfrm>
              <a:off x="2200" y="2412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8" name="Freeform 128"/>
            <p:cNvSpPr>
              <a:spLocks/>
            </p:cNvSpPr>
            <p:nvPr/>
          </p:nvSpPr>
          <p:spPr bwMode="auto">
            <a:xfrm>
              <a:off x="2182" y="2412"/>
              <a:ext cx="1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6"/>
                </a:cxn>
                <a:cxn ang="0">
                  <a:pos x="6" y="9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6"/>
                  </a:lnTo>
                  <a:lnTo>
                    <a:pt x="6" y="9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09" name="Freeform 129"/>
            <p:cNvSpPr>
              <a:spLocks/>
            </p:cNvSpPr>
            <p:nvPr/>
          </p:nvSpPr>
          <p:spPr bwMode="auto">
            <a:xfrm>
              <a:off x="2188" y="3197"/>
              <a:ext cx="16" cy="1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4" y="5"/>
                </a:cxn>
                <a:cxn ang="0">
                  <a:pos x="15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4"/>
                </a:cxn>
                <a:cxn ang="0">
                  <a:pos x="7" y="15"/>
                </a:cxn>
                <a:cxn ang="0">
                  <a:pos x="4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6" h="16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4"/>
                  </a:lnTo>
                  <a:lnTo>
                    <a:pt x="7" y="15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0" name="Freeform 130"/>
            <p:cNvSpPr>
              <a:spLocks/>
            </p:cNvSpPr>
            <p:nvPr/>
          </p:nvSpPr>
          <p:spPr bwMode="auto">
            <a:xfrm>
              <a:off x="2182" y="3191"/>
              <a:ext cx="11" cy="1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3" y="4"/>
                </a:cxn>
                <a:cxn ang="0">
                  <a:pos x="1" y="8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7" y="9"/>
                </a:cxn>
                <a:cxn ang="0">
                  <a:pos x="8" y="8"/>
                </a:cxn>
                <a:cxn ang="0">
                  <a:pos x="8" y="7"/>
                </a:cxn>
                <a:cxn ang="0">
                  <a:pos x="10" y="7"/>
                </a:cxn>
                <a:cxn ang="0">
                  <a:pos x="10" y="0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10" y="0"/>
                  </a:lnTo>
                  <a:lnTo>
                    <a:pt x="6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1"/>
                  </a:lnTo>
                  <a:lnTo>
                    <a:pt x="7" y="11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7"/>
                  </a:lnTo>
                  <a:lnTo>
                    <a:pt x="10" y="7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1" name="Freeform 131"/>
            <p:cNvSpPr>
              <a:spLocks/>
            </p:cNvSpPr>
            <p:nvPr/>
          </p:nvSpPr>
          <p:spPr bwMode="auto">
            <a:xfrm>
              <a:off x="2200" y="3191"/>
              <a:ext cx="11" cy="12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11"/>
                </a:cxn>
                <a:cxn ang="0">
                  <a:pos x="9" y="8"/>
                </a:cxn>
                <a:cxn ang="0">
                  <a:pos x="8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10" y="11"/>
                </a:cxn>
              </a:cxnLst>
              <a:rect l="0" t="0" r="r" b="b"/>
              <a:pathLst>
                <a:path w="11" h="12">
                  <a:moveTo>
                    <a:pt x="10" y="11"/>
                  </a:moveTo>
                  <a:lnTo>
                    <a:pt x="10" y="11"/>
                  </a:lnTo>
                  <a:lnTo>
                    <a:pt x="9" y="8"/>
                  </a:lnTo>
                  <a:lnTo>
                    <a:pt x="8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2" name="Freeform 132"/>
            <p:cNvSpPr>
              <a:spLocks/>
            </p:cNvSpPr>
            <p:nvPr/>
          </p:nvSpPr>
          <p:spPr bwMode="auto">
            <a:xfrm>
              <a:off x="2200" y="3208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7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7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3" name="Freeform 133"/>
            <p:cNvSpPr>
              <a:spLocks/>
            </p:cNvSpPr>
            <p:nvPr/>
          </p:nvSpPr>
          <p:spPr bwMode="auto">
            <a:xfrm>
              <a:off x="2182" y="3208"/>
              <a:ext cx="1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3" y="7"/>
                </a:cxn>
                <a:cxn ang="0">
                  <a:pos x="6" y="9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3" y="7"/>
                  </a:lnTo>
                  <a:lnTo>
                    <a:pt x="6" y="9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4" name="Freeform 134"/>
            <p:cNvSpPr>
              <a:spLocks/>
            </p:cNvSpPr>
            <p:nvPr/>
          </p:nvSpPr>
          <p:spPr bwMode="auto">
            <a:xfrm>
              <a:off x="2188" y="1145"/>
              <a:ext cx="16" cy="1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4" y="1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3" y="3"/>
                </a:cxn>
                <a:cxn ang="0">
                  <a:pos x="15" y="6"/>
                </a:cxn>
                <a:cxn ang="0">
                  <a:pos x="15" y="9"/>
                </a:cxn>
                <a:cxn ang="0">
                  <a:pos x="15" y="12"/>
                </a:cxn>
                <a:cxn ang="0">
                  <a:pos x="13" y="15"/>
                </a:cxn>
                <a:cxn ang="0">
                  <a:pos x="11" y="17"/>
                </a:cxn>
                <a:cxn ang="0">
                  <a:pos x="8" y="18"/>
                </a:cxn>
                <a:cxn ang="0">
                  <a:pos x="4" y="17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</a:cxnLst>
              <a:rect l="0" t="0" r="r" b="b"/>
              <a:pathLst>
                <a:path w="16" h="19">
                  <a:moveTo>
                    <a:pt x="0" y="9"/>
                  </a:moveTo>
                  <a:lnTo>
                    <a:pt x="1" y="6"/>
                  </a:lnTo>
                  <a:lnTo>
                    <a:pt x="3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3" y="3"/>
                  </a:lnTo>
                  <a:lnTo>
                    <a:pt x="15" y="6"/>
                  </a:lnTo>
                  <a:lnTo>
                    <a:pt x="15" y="9"/>
                  </a:lnTo>
                  <a:lnTo>
                    <a:pt x="15" y="12"/>
                  </a:lnTo>
                  <a:lnTo>
                    <a:pt x="13" y="15"/>
                  </a:lnTo>
                  <a:lnTo>
                    <a:pt x="11" y="17"/>
                  </a:lnTo>
                  <a:lnTo>
                    <a:pt x="8" y="18"/>
                  </a:lnTo>
                  <a:lnTo>
                    <a:pt x="4" y="17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5" name="Freeform 135"/>
            <p:cNvSpPr>
              <a:spLocks/>
            </p:cNvSpPr>
            <p:nvPr/>
          </p:nvSpPr>
          <p:spPr bwMode="auto">
            <a:xfrm>
              <a:off x="2185" y="1140"/>
              <a:ext cx="9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6" y="11"/>
                </a:cxn>
                <a:cxn ang="0">
                  <a:pos x="6" y="9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8" y="0"/>
                </a:cxn>
              </a:cxnLst>
              <a:rect l="0" t="0" r="r" b="b"/>
              <a:pathLst>
                <a:path w="9" h="12">
                  <a:moveTo>
                    <a:pt x="8" y="0"/>
                  </a:moveTo>
                  <a:lnTo>
                    <a:pt x="8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9"/>
                  </a:lnTo>
                  <a:lnTo>
                    <a:pt x="6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6" name="Freeform 136"/>
            <p:cNvSpPr>
              <a:spLocks/>
            </p:cNvSpPr>
            <p:nvPr/>
          </p:nvSpPr>
          <p:spPr bwMode="auto">
            <a:xfrm>
              <a:off x="2201" y="1140"/>
              <a:ext cx="11" cy="12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11"/>
                </a:cxn>
                <a:cxn ang="0">
                  <a:pos x="9" y="7"/>
                </a:cxn>
                <a:cxn ang="0">
                  <a:pos x="7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10" y="11"/>
                </a:cxn>
              </a:cxnLst>
              <a:rect l="0" t="0" r="r" b="b"/>
              <a:pathLst>
                <a:path w="11" h="12">
                  <a:moveTo>
                    <a:pt x="10" y="11"/>
                  </a:moveTo>
                  <a:lnTo>
                    <a:pt x="10" y="11"/>
                  </a:lnTo>
                  <a:lnTo>
                    <a:pt x="9" y="7"/>
                  </a:lnTo>
                  <a:lnTo>
                    <a:pt x="7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7" name="Freeform 137"/>
            <p:cNvSpPr>
              <a:spLocks/>
            </p:cNvSpPr>
            <p:nvPr/>
          </p:nvSpPr>
          <p:spPr bwMode="auto">
            <a:xfrm>
              <a:off x="2201" y="1158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7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8" name="Freeform 138"/>
            <p:cNvSpPr>
              <a:spLocks/>
            </p:cNvSpPr>
            <p:nvPr/>
          </p:nvSpPr>
          <p:spPr bwMode="auto">
            <a:xfrm>
              <a:off x="2185" y="1158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9"/>
                </a:cxn>
                <a:cxn ang="0">
                  <a:pos x="8" y="10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9"/>
                  </a:lnTo>
                  <a:lnTo>
                    <a:pt x="8" y="10"/>
                  </a:lnTo>
                  <a:lnTo>
                    <a:pt x="8" y="3"/>
                  </a:lnTo>
                  <a:lnTo>
                    <a:pt x="7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19" name="Freeform 139"/>
            <p:cNvSpPr>
              <a:spLocks/>
            </p:cNvSpPr>
            <p:nvPr/>
          </p:nvSpPr>
          <p:spPr bwMode="auto">
            <a:xfrm>
              <a:off x="2172" y="2855"/>
              <a:ext cx="16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3" y="2"/>
                </a:cxn>
                <a:cxn ang="0">
                  <a:pos x="14" y="5"/>
                </a:cxn>
                <a:cxn ang="0">
                  <a:pos x="15" y="8"/>
                </a:cxn>
                <a:cxn ang="0">
                  <a:pos x="14" y="11"/>
                </a:cxn>
                <a:cxn ang="0">
                  <a:pos x="13" y="13"/>
                </a:cxn>
                <a:cxn ang="0">
                  <a:pos x="11" y="15"/>
                </a:cxn>
                <a:cxn ang="0">
                  <a:pos x="7" y="16"/>
                </a:cxn>
                <a:cxn ang="0">
                  <a:pos x="4" y="15"/>
                </a:cxn>
                <a:cxn ang="0">
                  <a:pos x="3" y="13"/>
                </a:cxn>
                <a:cxn ang="0">
                  <a:pos x="1" y="11"/>
                </a:cxn>
                <a:cxn ang="0">
                  <a:pos x="0" y="8"/>
                </a:cxn>
              </a:cxnLst>
              <a:rect l="0" t="0" r="r" b="b"/>
              <a:pathLst>
                <a:path w="16" h="17">
                  <a:moveTo>
                    <a:pt x="0" y="8"/>
                  </a:moveTo>
                  <a:lnTo>
                    <a:pt x="1" y="5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3" y="13"/>
                  </a:lnTo>
                  <a:lnTo>
                    <a:pt x="11" y="15"/>
                  </a:lnTo>
                  <a:lnTo>
                    <a:pt x="7" y="16"/>
                  </a:lnTo>
                  <a:lnTo>
                    <a:pt x="4" y="15"/>
                  </a:lnTo>
                  <a:lnTo>
                    <a:pt x="3" y="13"/>
                  </a:lnTo>
                  <a:lnTo>
                    <a:pt x="1" y="11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0" name="Freeform 140"/>
            <p:cNvSpPr>
              <a:spLocks/>
            </p:cNvSpPr>
            <p:nvPr/>
          </p:nvSpPr>
          <p:spPr bwMode="auto">
            <a:xfrm>
              <a:off x="2168" y="2848"/>
              <a:ext cx="10" cy="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7" y="9"/>
                </a:cxn>
                <a:cxn ang="0">
                  <a:pos x="8" y="7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9" y="0"/>
                </a:cxn>
              </a:cxnLst>
              <a:rect l="0" t="0" r="r" b="b"/>
              <a:pathLst>
                <a:path w="10" h="11">
                  <a:moveTo>
                    <a:pt x="9" y="0"/>
                  </a:moveTo>
                  <a:lnTo>
                    <a:pt x="9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9"/>
                  </a:lnTo>
                  <a:lnTo>
                    <a:pt x="8" y="7"/>
                  </a:lnTo>
                  <a:lnTo>
                    <a:pt x="8" y="6"/>
                  </a:lnTo>
                  <a:lnTo>
                    <a:pt x="9" y="6"/>
                  </a:lnTo>
                  <a:lnTo>
                    <a:pt x="9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1" name="Freeform 141"/>
            <p:cNvSpPr>
              <a:spLocks/>
            </p:cNvSpPr>
            <p:nvPr/>
          </p:nvSpPr>
          <p:spPr bwMode="auto">
            <a:xfrm>
              <a:off x="2185" y="2848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6" y="4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6" y="4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2" name="Freeform 142"/>
            <p:cNvSpPr>
              <a:spLocks/>
            </p:cNvSpPr>
            <p:nvPr/>
          </p:nvSpPr>
          <p:spPr bwMode="auto">
            <a:xfrm>
              <a:off x="2185" y="2866"/>
              <a:ext cx="10" cy="1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9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0" y="9"/>
                  </a:lnTo>
                  <a:lnTo>
                    <a:pt x="4" y="8"/>
                  </a:lnTo>
                  <a:lnTo>
                    <a:pt x="6" y="6"/>
                  </a:lnTo>
                  <a:lnTo>
                    <a:pt x="8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3" name="Freeform 143"/>
            <p:cNvSpPr>
              <a:spLocks/>
            </p:cNvSpPr>
            <p:nvPr/>
          </p:nvSpPr>
          <p:spPr bwMode="auto">
            <a:xfrm>
              <a:off x="2168" y="2866"/>
              <a:ext cx="10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2" y="6"/>
                </a:cxn>
                <a:cxn ang="0">
                  <a:pos x="5" y="8"/>
                </a:cxn>
                <a:cxn ang="0">
                  <a:pos x="9" y="9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6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4" name="Freeform 144"/>
            <p:cNvSpPr>
              <a:spLocks/>
            </p:cNvSpPr>
            <p:nvPr/>
          </p:nvSpPr>
          <p:spPr bwMode="auto">
            <a:xfrm>
              <a:off x="2185" y="2183"/>
              <a:ext cx="14" cy="1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5"/>
                </a:cxn>
                <a:cxn ang="0">
                  <a:pos x="13" y="7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8" y="14"/>
                </a:cxn>
                <a:cxn ang="0">
                  <a:pos x="6" y="15"/>
                </a:cxn>
                <a:cxn ang="0">
                  <a:pos x="3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4" h="16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7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8" y="14"/>
                  </a:lnTo>
                  <a:lnTo>
                    <a:pt x="6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5" name="Freeform 145"/>
            <p:cNvSpPr>
              <a:spLocks/>
            </p:cNvSpPr>
            <p:nvPr/>
          </p:nvSpPr>
          <p:spPr bwMode="auto">
            <a:xfrm>
              <a:off x="2178" y="2176"/>
              <a:ext cx="9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7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7" y="7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6" name="Freeform 146"/>
            <p:cNvSpPr>
              <a:spLocks/>
            </p:cNvSpPr>
            <p:nvPr/>
          </p:nvSpPr>
          <p:spPr bwMode="auto">
            <a:xfrm>
              <a:off x="2194" y="2176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7" y="4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7" y="4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7" name="Freeform 147"/>
            <p:cNvSpPr>
              <a:spLocks/>
            </p:cNvSpPr>
            <p:nvPr/>
          </p:nvSpPr>
          <p:spPr bwMode="auto">
            <a:xfrm>
              <a:off x="2194" y="2192"/>
              <a:ext cx="10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0" h="11">
                  <a:moveTo>
                    <a:pt x="0" y="10"/>
                  </a:moveTo>
                  <a:lnTo>
                    <a:pt x="0" y="10"/>
                  </a:lnTo>
                  <a:lnTo>
                    <a:pt x="3" y="9"/>
                  </a:lnTo>
                  <a:lnTo>
                    <a:pt x="7" y="7"/>
                  </a:lnTo>
                  <a:lnTo>
                    <a:pt x="8" y="4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8" name="Freeform 148"/>
            <p:cNvSpPr>
              <a:spLocks/>
            </p:cNvSpPr>
            <p:nvPr/>
          </p:nvSpPr>
          <p:spPr bwMode="auto">
            <a:xfrm>
              <a:off x="2178" y="2192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7"/>
                </a:cxn>
                <a:cxn ang="0">
                  <a:pos x="5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7"/>
                  </a:lnTo>
                  <a:lnTo>
                    <a:pt x="5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29" name="Freeform 149"/>
            <p:cNvSpPr>
              <a:spLocks/>
            </p:cNvSpPr>
            <p:nvPr/>
          </p:nvSpPr>
          <p:spPr bwMode="auto">
            <a:xfrm>
              <a:off x="2182" y="1448"/>
              <a:ext cx="32" cy="3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30" y="10"/>
                </a:cxn>
                <a:cxn ang="0">
                  <a:pos x="31" y="16"/>
                </a:cxn>
                <a:cxn ang="0">
                  <a:pos x="30" y="22"/>
                </a:cxn>
                <a:cxn ang="0">
                  <a:pos x="26" y="27"/>
                </a:cxn>
                <a:cxn ang="0">
                  <a:pos x="21" y="31"/>
                </a:cxn>
                <a:cxn ang="0">
                  <a:pos x="15" y="32"/>
                </a:cxn>
                <a:cxn ang="0">
                  <a:pos x="9" y="31"/>
                </a:cxn>
                <a:cxn ang="0">
                  <a:pos x="4" y="27"/>
                </a:cxn>
                <a:cxn ang="0">
                  <a:pos x="1" y="22"/>
                </a:cxn>
                <a:cxn ang="0">
                  <a:pos x="0" y="16"/>
                </a:cxn>
              </a:cxnLst>
              <a:rect l="0" t="0" r="r" b="b"/>
              <a:pathLst>
                <a:path w="32" h="33">
                  <a:moveTo>
                    <a:pt x="0" y="16"/>
                  </a:move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0" y="22"/>
                  </a:lnTo>
                  <a:lnTo>
                    <a:pt x="26" y="27"/>
                  </a:lnTo>
                  <a:lnTo>
                    <a:pt x="21" y="31"/>
                  </a:lnTo>
                  <a:lnTo>
                    <a:pt x="15" y="32"/>
                  </a:lnTo>
                  <a:lnTo>
                    <a:pt x="9" y="31"/>
                  </a:lnTo>
                  <a:lnTo>
                    <a:pt x="4" y="27"/>
                  </a:lnTo>
                  <a:lnTo>
                    <a:pt x="1" y="22"/>
                  </a:lnTo>
                  <a:lnTo>
                    <a:pt x="0" y="1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0" name="Freeform 150"/>
            <p:cNvSpPr>
              <a:spLocks/>
            </p:cNvSpPr>
            <p:nvPr/>
          </p:nvSpPr>
          <p:spPr bwMode="auto">
            <a:xfrm>
              <a:off x="2177" y="1442"/>
              <a:ext cx="17" cy="2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0" y="19"/>
                </a:cxn>
                <a:cxn ang="0">
                  <a:pos x="8" y="19"/>
                </a:cxn>
                <a:cxn ang="0">
                  <a:pos x="8" y="15"/>
                </a:cxn>
                <a:cxn ang="0">
                  <a:pos x="10" y="11"/>
                </a:cxn>
                <a:cxn ang="0">
                  <a:pos x="13" y="9"/>
                </a:cxn>
                <a:cxn ang="0">
                  <a:pos x="16" y="9"/>
                </a:cxn>
                <a:cxn ang="0">
                  <a:pos x="16" y="0"/>
                </a:cxn>
              </a:cxnLst>
              <a:rect l="0" t="0" r="r" b="b"/>
              <a:pathLst>
                <a:path w="17" h="20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1"/>
                  </a:lnTo>
                  <a:lnTo>
                    <a:pt x="13" y="9"/>
                  </a:lnTo>
                  <a:lnTo>
                    <a:pt x="16" y="9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1" name="Freeform 151"/>
            <p:cNvSpPr>
              <a:spLocks/>
            </p:cNvSpPr>
            <p:nvPr/>
          </p:nvSpPr>
          <p:spPr bwMode="auto">
            <a:xfrm>
              <a:off x="2201" y="1442"/>
              <a:ext cx="19" cy="20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18" y="19"/>
                </a:cxn>
                <a:cxn ang="0">
                  <a:pos x="16" y="12"/>
                </a:cxn>
                <a:cxn ang="0">
                  <a:pos x="13" y="6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6" y="11"/>
                </a:cxn>
                <a:cxn ang="0">
                  <a:pos x="9" y="15"/>
                </a:cxn>
                <a:cxn ang="0">
                  <a:pos x="9" y="19"/>
                </a:cxn>
                <a:cxn ang="0">
                  <a:pos x="18" y="19"/>
                </a:cxn>
              </a:cxnLst>
              <a:rect l="0" t="0" r="r" b="b"/>
              <a:pathLst>
                <a:path w="19" h="20">
                  <a:moveTo>
                    <a:pt x="18" y="19"/>
                  </a:moveTo>
                  <a:lnTo>
                    <a:pt x="18" y="19"/>
                  </a:lnTo>
                  <a:lnTo>
                    <a:pt x="16" y="12"/>
                  </a:lnTo>
                  <a:lnTo>
                    <a:pt x="13" y="6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9"/>
                  </a:lnTo>
                  <a:lnTo>
                    <a:pt x="4" y="9"/>
                  </a:lnTo>
                  <a:lnTo>
                    <a:pt x="6" y="11"/>
                  </a:lnTo>
                  <a:lnTo>
                    <a:pt x="9" y="15"/>
                  </a:lnTo>
                  <a:lnTo>
                    <a:pt x="9" y="19"/>
                  </a:lnTo>
                  <a:lnTo>
                    <a:pt x="18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2" name="Freeform 152"/>
            <p:cNvSpPr>
              <a:spLocks/>
            </p:cNvSpPr>
            <p:nvPr/>
          </p:nvSpPr>
          <p:spPr bwMode="auto">
            <a:xfrm>
              <a:off x="2201" y="1468"/>
              <a:ext cx="19" cy="20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0" y="19"/>
                </a:cxn>
                <a:cxn ang="0">
                  <a:pos x="7" y="17"/>
                </a:cxn>
                <a:cxn ang="0">
                  <a:pos x="13" y="13"/>
                </a:cxn>
                <a:cxn ang="0">
                  <a:pos x="16" y="7"/>
                </a:cxn>
                <a:cxn ang="0">
                  <a:pos x="18" y="0"/>
                </a:cxn>
                <a:cxn ang="0">
                  <a:pos x="9" y="0"/>
                </a:cxn>
                <a:cxn ang="0">
                  <a:pos x="9" y="4"/>
                </a:cxn>
                <a:cxn ang="0">
                  <a:pos x="6" y="7"/>
                </a:cxn>
                <a:cxn ang="0">
                  <a:pos x="4" y="10"/>
                </a:cxn>
                <a:cxn ang="0">
                  <a:pos x="0" y="11"/>
                </a:cxn>
                <a:cxn ang="0">
                  <a:pos x="0" y="19"/>
                </a:cxn>
              </a:cxnLst>
              <a:rect l="0" t="0" r="r" b="b"/>
              <a:pathLst>
                <a:path w="19" h="20">
                  <a:moveTo>
                    <a:pt x="0" y="19"/>
                  </a:moveTo>
                  <a:lnTo>
                    <a:pt x="0" y="19"/>
                  </a:lnTo>
                  <a:lnTo>
                    <a:pt x="7" y="17"/>
                  </a:lnTo>
                  <a:lnTo>
                    <a:pt x="13" y="13"/>
                  </a:lnTo>
                  <a:lnTo>
                    <a:pt x="16" y="7"/>
                  </a:lnTo>
                  <a:lnTo>
                    <a:pt x="18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6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0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3" name="Freeform 153"/>
            <p:cNvSpPr>
              <a:spLocks/>
            </p:cNvSpPr>
            <p:nvPr/>
          </p:nvSpPr>
          <p:spPr bwMode="auto">
            <a:xfrm>
              <a:off x="2177" y="1468"/>
              <a:ext cx="17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3"/>
                </a:cxn>
                <a:cxn ang="0">
                  <a:pos x="10" y="17"/>
                </a:cxn>
                <a:cxn ang="0">
                  <a:pos x="16" y="19"/>
                </a:cxn>
                <a:cxn ang="0">
                  <a:pos x="16" y="11"/>
                </a:cxn>
                <a:cxn ang="0">
                  <a:pos x="13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3"/>
                  </a:lnTo>
                  <a:lnTo>
                    <a:pt x="10" y="17"/>
                  </a:lnTo>
                  <a:lnTo>
                    <a:pt x="16" y="19"/>
                  </a:lnTo>
                  <a:lnTo>
                    <a:pt x="16" y="11"/>
                  </a:lnTo>
                  <a:lnTo>
                    <a:pt x="13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4" name="Freeform 154"/>
            <p:cNvSpPr>
              <a:spLocks/>
            </p:cNvSpPr>
            <p:nvPr/>
          </p:nvSpPr>
          <p:spPr bwMode="auto">
            <a:xfrm>
              <a:off x="2186" y="1315"/>
              <a:ext cx="15" cy="1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4" y="5"/>
                </a:cxn>
                <a:cxn ang="0">
                  <a:pos x="14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4"/>
                </a:cxn>
                <a:cxn ang="0">
                  <a:pos x="7" y="14"/>
                </a:cxn>
                <a:cxn ang="0">
                  <a:pos x="4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10"/>
                  </a:lnTo>
                  <a:lnTo>
                    <a:pt x="12" y="13"/>
                  </a:lnTo>
                  <a:lnTo>
                    <a:pt x="10" y="14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5" name="Freeform 155"/>
            <p:cNvSpPr>
              <a:spLocks/>
            </p:cNvSpPr>
            <p:nvPr/>
          </p:nvSpPr>
          <p:spPr bwMode="auto">
            <a:xfrm>
              <a:off x="2180" y="1310"/>
              <a:ext cx="9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6" name="Freeform 156"/>
            <p:cNvSpPr>
              <a:spLocks/>
            </p:cNvSpPr>
            <p:nvPr/>
          </p:nvSpPr>
          <p:spPr bwMode="auto">
            <a:xfrm>
              <a:off x="2197" y="1310"/>
              <a:ext cx="9" cy="10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8" y="9"/>
                </a:cxn>
                <a:cxn ang="0">
                  <a:pos x="7" y="6"/>
                </a:cxn>
                <a:cxn ang="0">
                  <a:pos x="6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2" y="9"/>
                </a:cxn>
                <a:cxn ang="0">
                  <a:pos x="8" y="9"/>
                </a:cxn>
              </a:cxnLst>
              <a:rect l="0" t="0" r="r" b="b"/>
              <a:pathLst>
                <a:path w="9" h="10">
                  <a:moveTo>
                    <a:pt x="8" y="9"/>
                  </a:move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9"/>
                  </a:lnTo>
                  <a:lnTo>
                    <a:pt x="8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7" name="Freeform 157"/>
            <p:cNvSpPr>
              <a:spLocks/>
            </p:cNvSpPr>
            <p:nvPr/>
          </p:nvSpPr>
          <p:spPr bwMode="auto">
            <a:xfrm>
              <a:off x="2197" y="1326"/>
              <a:ext cx="9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3" y="9"/>
                </a:cxn>
                <a:cxn ang="0">
                  <a:pos x="6" y="6"/>
                </a:cxn>
                <a:cxn ang="0">
                  <a:pos x="7" y="4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9" h="11">
                  <a:moveTo>
                    <a:pt x="0" y="10"/>
                  </a:moveTo>
                  <a:lnTo>
                    <a:pt x="0" y="10"/>
                  </a:lnTo>
                  <a:lnTo>
                    <a:pt x="3" y="9"/>
                  </a:lnTo>
                  <a:lnTo>
                    <a:pt x="6" y="6"/>
                  </a:lnTo>
                  <a:lnTo>
                    <a:pt x="7" y="4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8" name="Freeform 158"/>
            <p:cNvSpPr>
              <a:spLocks/>
            </p:cNvSpPr>
            <p:nvPr/>
          </p:nvSpPr>
          <p:spPr bwMode="auto">
            <a:xfrm>
              <a:off x="2180" y="1326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39" name="Freeform 159"/>
            <p:cNvSpPr>
              <a:spLocks/>
            </p:cNvSpPr>
            <p:nvPr/>
          </p:nvSpPr>
          <p:spPr bwMode="auto">
            <a:xfrm>
              <a:off x="2187" y="1621"/>
              <a:ext cx="15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4" y="5"/>
                </a:cxn>
                <a:cxn ang="0">
                  <a:pos x="14" y="8"/>
                </a:cxn>
                <a:cxn ang="0">
                  <a:pos x="14" y="11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3"/>
                </a:cxn>
                <a:cxn ang="0">
                  <a:pos x="0" y="11"/>
                </a:cxn>
                <a:cxn ang="0">
                  <a:pos x="0" y="8"/>
                </a:cxn>
              </a:cxnLst>
              <a:rect l="0" t="0" r="r" b="b"/>
              <a:pathLst>
                <a:path w="15" h="17">
                  <a:moveTo>
                    <a:pt x="0" y="8"/>
                  </a:move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0" name="Freeform 160"/>
            <p:cNvSpPr>
              <a:spLocks/>
            </p:cNvSpPr>
            <p:nvPr/>
          </p:nvSpPr>
          <p:spPr bwMode="auto">
            <a:xfrm>
              <a:off x="2181" y="1614"/>
              <a:ext cx="9" cy="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8" y="0"/>
                </a:cxn>
              </a:cxnLst>
              <a:rect l="0" t="0" r="r" b="b"/>
              <a:pathLst>
                <a:path w="9" h="13">
                  <a:moveTo>
                    <a:pt x="8" y="0"/>
                  </a:moveTo>
                  <a:lnTo>
                    <a:pt x="8" y="0"/>
                  </a:lnTo>
                  <a:lnTo>
                    <a:pt x="5" y="2"/>
                  </a:lnTo>
                  <a:lnTo>
                    <a:pt x="2" y="5"/>
                  </a:lnTo>
                  <a:lnTo>
                    <a:pt x="1" y="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1" name="Freeform 161"/>
            <p:cNvSpPr>
              <a:spLocks/>
            </p:cNvSpPr>
            <p:nvPr/>
          </p:nvSpPr>
          <p:spPr bwMode="auto">
            <a:xfrm>
              <a:off x="2198" y="1614"/>
              <a:ext cx="11" cy="13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9" y="8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10" y="12"/>
                </a:cxn>
              </a:cxnLst>
              <a:rect l="0" t="0" r="r" b="b"/>
              <a:pathLst>
                <a:path w="11" h="13">
                  <a:moveTo>
                    <a:pt x="10" y="12"/>
                  </a:moveTo>
                  <a:lnTo>
                    <a:pt x="10" y="12"/>
                  </a:lnTo>
                  <a:lnTo>
                    <a:pt x="9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9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1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2" name="Freeform 162"/>
            <p:cNvSpPr>
              <a:spLocks/>
            </p:cNvSpPr>
            <p:nvPr/>
          </p:nvSpPr>
          <p:spPr bwMode="auto">
            <a:xfrm>
              <a:off x="2198" y="1632"/>
              <a:ext cx="11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11"/>
                </a:cxn>
                <a:cxn ang="0">
                  <a:pos x="4" y="10"/>
                </a:cxn>
                <a:cxn ang="0">
                  <a:pos x="8" y="7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0" y="11"/>
                  </a:lnTo>
                  <a:lnTo>
                    <a:pt x="4" y="10"/>
                  </a:lnTo>
                  <a:lnTo>
                    <a:pt x="8" y="7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3" name="Freeform 163"/>
            <p:cNvSpPr>
              <a:spLocks/>
            </p:cNvSpPr>
            <p:nvPr/>
          </p:nvSpPr>
          <p:spPr bwMode="auto">
            <a:xfrm>
              <a:off x="2181" y="1632"/>
              <a:ext cx="9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7"/>
                </a:cxn>
                <a:cxn ang="0">
                  <a:pos x="5" y="10"/>
                </a:cxn>
                <a:cxn ang="0">
                  <a:pos x="8" y="11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2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7"/>
                  </a:lnTo>
                  <a:lnTo>
                    <a:pt x="5" y="10"/>
                  </a:lnTo>
                  <a:lnTo>
                    <a:pt x="8" y="11"/>
                  </a:lnTo>
                  <a:lnTo>
                    <a:pt x="8" y="3"/>
                  </a:lnTo>
                  <a:lnTo>
                    <a:pt x="7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4" name="Freeform 164"/>
            <p:cNvSpPr>
              <a:spLocks/>
            </p:cNvSpPr>
            <p:nvPr/>
          </p:nvSpPr>
          <p:spPr bwMode="auto">
            <a:xfrm>
              <a:off x="2028" y="984"/>
              <a:ext cx="22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1" y="12"/>
                </a:cxn>
                <a:cxn ang="0">
                  <a:pos x="20" y="17"/>
                </a:cxn>
                <a:cxn ang="0">
                  <a:pos x="18" y="20"/>
                </a:cxn>
                <a:cxn ang="0">
                  <a:pos x="14" y="23"/>
                </a:cxn>
                <a:cxn ang="0">
                  <a:pos x="11" y="24"/>
                </a:cxn>
                <a:cxn ang="0">
                  <a:pos x="7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2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1" y="12"/>
                  </a:lnTo>
                  <a:lnTo>
                    <a:pt x="20" y="17"/>
                  </a:lnTo>
                  <a:lnTo>
                    <a:pt x="18" y="20"/>
                  </a:lnTo>
                  <a:lnTo>
                    <a:pt x="14" y="23"/>
                  </a:lnTo>
                  <a:lnTo>
                    <a:pt x="11" y="24"/>
                  </a:lnTo>
                  <a:lnTo>
                    <a:pt x="7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5" name="Freeform 165"/>
            <p:cNvSpPr>
              <a:spLocks/>
            </p:cNvSpPr>
            <p:nvPr/>
          </p:nvSpPr>
          <p:spPr bwMode="auto">
            <a:xfrm>
              <a:off x="2021" y="979"/>
              <a:ext cx="15" cy="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9" y="1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3"/>
                </a:cxn>
                <a:cxn ang="0">
                  <a:pos x="8" y="13"/>
                </a:cxn>
                <a:cxn ang="0">
                  <a:pos x="9" y="11"/>
                </a:cxn>
                <a:cxn ang="0">
                  <a:pos x="11" y="8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4" y="0"/>
                </a:cxn>
              </a:cxnLst>
              <a:rect l="0" t="0" r="r" b="b"/>
              <a:pathLst>
                <a:path w="15" h="14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3"/>
                  </a:lnTo>
                  <a:lnTo>
                    <a:pt x="8" y="13"/>
                  </a:lnTo>
                  <a:lnTo>
                    <a:pt x="9" y="11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6" name="Freeform 166"/>
            <p:cNvSpPr>
              <a:spLocks/>
            </p:cNvSpPr>
            <p:nvPr/>
          </p:nvSpPr>
          <p:spPr bwMode="auto">
            <a:xfrm>
              <a:off x="2043" y="979"/>
              <a:ext cx="13" cy="14"/>
            </a:xfrm>
            <a:custGeom>
              <a:avLst/>
              <a:gdLst/>
              <a:ahLst/>
              <a:cxnLst>
                <a:cxn ang="0">
                  <a:pos x="12" y="13"/>
                </a:cxn>
                <a:cxn ang="0">
                  <a:pos x="12" y="13"/>
                </a:cxn>
                <a:cxn ang="0">
                  <a:pos x="11" y="8"/>
                </a:cxn>
                <a:cxn ang="0">
                  <a:pos x="8" y="4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5" y="11"/>
                </a:cxn>
                <a:cxn ang="0">
                  <a:pos x="5" y="13"/>
                </a:cxn>
                <a:cxn ang="0">
                  <a:pos x="12" y="13"/>
                </a:cxn>
              </a:cxnLst>
              <a:rect l="0" t="0" r="r" b="b"/>
              <a:pathLst>
                <a:path w="13" h="14">
                  <a:moveTo>
                    <a:pt x="12" y="13"/>
                  </a:moveTo>
                  <a:lnTo>
                    <a:pt x="12" y="13"/>
                  </a:lnTo>
                  <a:lnTo>
                    <a:pt x="11" y="8"/>
                  </a:lnTo>
                  <a:lnTo>
                    <a:pt x="8" y="4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12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7" name="Freeform 167"/>
            <p:cNvSpPr>
              <a:spLocks/>
            </p:cNvSpPr>
            <p:nvPr/>
          </p:nvSpPr>
          <p:spPr bwMode="auto">
            <a:xfrm>
              <a:off x="2043" y="1000"/>
              <a:ext cx="13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2"/>
                </a:cxn>
                <a:cxn ang="0">
                  <a:pos x="8" y="9"/>
                </a:cxn>
                <a:cxn ang="0">
                  <a:pos x="11" y="5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5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14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lnTo>
                    <a:pt x="0" y="14"/>
                  </a:lnTo>
                  <a:lnTo>
                    <a:pt x="5" y="12"/>
                  </a:lnTo>
                  <a:lnTo>
                    <a:pt x="8" y="9"/>
                  </a:lnTo>
                  <a:lnTo>
                    <a:pt x="11" y="5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5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8" name="Freeform 168"/>
            <p:cNvSpPr>
              <a:spLocks/>
            </p:cNvSpPr>
            <p:nvPr/>
          </p:nvSpPr>
          <p:spPr bwMode="auto">
            <a:xfrm>
              <a:off x="2021" y="1000"/>
              <a:ext cx="15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4" y="9"/>
                </a:cxn>
                <a:cxn ang="0">
                  <a:pos x="9" y="12"/>
                </a:cxn>
                <a:cxn ang="0">
                  <a:pos x="14" y="14"/>
                </a:cxn>
                <a:cxn ang="0">
                  <a:pos x="14" y="6"/>
                </a:cxn>
                <a:cxn ang="0">
                  <a:pos x="11" y="6"/>
                </a:cxn>
                <a:cxn ang="0">
                  <a:pos x="11" y="5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5" h="15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9"/>
                  </a:lnTo>
                  <a:lnTo>
                    <a:pt x="9" y="12"/>
                  </a:lnTo>
                  <a:lnTo>
                    <a:pt x="14" y="14"/>
                  </a:lnTo>
                  <a:lnTo>
                    <a:pt x="14" y="6"/>
                  </a:lnTo>
                  <a:lnTo>
                    <a:pt x="11" y="6"/>
                  </a:lnTo>
                  <a:lnTo>
                    <a:pt x="11" y="5"/>
                  </a:lnTo>
                  <a:lnTo>
                    <a:pt x="9" y="2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49" name="Freeform 169"/>
            <p:cNvSpPr>
              <a:spLocks/>
            </p:cNvSpPr>
            <p:nvPr/>
          </p:nvSpPr>
          <p:spPr bwMode="auto">
            <a:xfrm>
              <a:off x="2189" y="3558"/>
              <a:ext cx="16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4" y="6"/>
                </a:cxn>
                <a:cxn ang="0">
                  <a:pos x="15" y="8"/>
                </a:cxn>
                <a:cxn ang="0">
                  <a:pos x="14" y="12"/>
                </a:cxn>
                <a:cxn ang="0">
                  <a:pos x="12" y="13"/>
                </a:cxn>
                <a:cxn ang="0">
                  <a:pos x="11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8"/>
                </a:cxn>
              </a:cxnLst>
              <a:rect l="0" t="0" r="r" b="b"/>
              <a:pathLst>
                <a:path w="16" h="17">
                  <a:moveTo>
                    <a:pt x="0" y="8"/>
                  </a:move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11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0" name="Freeform 170"/>
            <p:cNvSpPr>
              <a:spLocks/>
            </p:cNvSpPr>
            <p:nvPr/>
          </p:nvSpPr>
          <p:spPr bwMode="auto">
            <a:xfrm>
              <a:off x="2185" y="3553"/>
              <a:ext cx="9" cy="1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6" y="9"/>
                </a:cxn>
                <a:cxn ang="0">
                  <a:pos x="6" y="8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8" y="0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6"/>
                  </a:lnTo>
                  <a:lnTo>
                    <a:pt x="8" y="6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1" name="Freeform 171"/>
            <p:cNvSpPr>
              <a:spLocks/>
            </p:cNvSpPr>
            <p:nvPr/>
          </p:nvSpPr>
          <p:spPr bwMode="auto">
            <a:xfrm>
              <a:off x="2201" y="3553"/>
              <a:ext cx="11" cy="1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9"/>
                </a:cxn>
                <a:cxn ang="0">
                  <a:pos x="9" y="6"/>
                </a:cxn>
                <a:cxn ang="0">
                  <a:pos x="8" y="3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3" y="8"/>
                </a:cxn>
                <a:cxn ang="0">
                  <a:pos x="3" y="9"/>
                </a:cxn>
                <a:cxn ang="0">
                  <a:pos x="10" y="9"/>
                </a:cxn>
              </a:cxnLst>
              <a:rect l="0" t="0" r="r" b="b"/>
              <a:pathLst>
                <a:path w="11" h="10">
                  <a:moveTo>
                    <a:pt x="10" y="9"/>
                  </a:moveTo>
                  <a:lnTo>
                    <a:pt x="10" y="9"/>
                  </a:lnTo>
                  <a:lnTo>
                    <a:pt x="9" y="6"/>
                  </a:lnTo>
                  <a:lnTo>
                    <a:pt x="8" y="3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8"/>
                  </a:lnTo>
                  <a:lnTo>
                    <a:pt x="3" y="9"/>
                  </a:lnTo>
                  <a:lnTo>
                    <a:pt x="1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2" name="Freeform 172"/>
            <p:cNvSpPr>
              <a:spLocks/>
            </p:cNvSpPr>
            <p:nvPr/>
          </p:nvSpPr>
          <p:spPr bwMode="auto">
            <a:xfrm>
              <a:off x="2201" y="3570"/>
              <a:ext cx="1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9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10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0" y="10"/>
                  </a:lnTo>
                  <a:lnTo>
                    <a:pt x="4" y="9"/>
                  </a:lnTo>
                  <a:lnTo>
                    <a:pt x="8" y="6"/>
                  </a:lnTo>
                  <a:lnTo>
                    <a:pt x="9" y="4"/>
                  </a:lnTo>
                  <a:lnTo>
                    <a:pt x="1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3" name="Freeform 173"/>
            <p:cNvSpPr>
              <a:spLocks/>
            </p:cNvSpPr>
            <p:nvPr/>
          </p:nvSpPr>
          <p:spPr bwMode="auto">
            <a:xfrm>
              <a:off x="2185" y="3570"/>
              <a:ext cx="9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8" y="10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8" y="10"/>
                  </a:lnTo>
                  <a:lnTo>
                    <a:pt x="8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4" name="Freeform 174"/>
            <p:cNvSpPr>
              <a:spLocks/>
            </p:cNvSpPr>
            <p:nvPr/>
          </p:nvSpPr>
          <p:spPr bwMode="auto">
            <a:xfrm>
              <a:off x="2185" y="1748"/>
              <a:ext cx="14" cy="1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5"/>
                </a:cxn>
                <a:cxn ang="0">
                  <a:pos x="13" y="8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8" y="14"/>
                </a:cxn>
                <a:cxn ang="0">
                  <a:pos x="6" y="15"/>
                </a:cxn>
                <a:cxn ang="0">
                  <a:pos x="3" y="14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8" y="14"/>
                  </a:lnTo>
                  <a:lnTo>
                    <a:pt x="6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5" name="Freeform 175"/>
            <p:cNvSpPr>
              <a:spLocks/>
            </p:cNvSpPr>
            <p:nvPr/>
          </p:nvSpPr>
          <p:spPr bwMode="auto">
            <a:xfrm>
              <a:off x="2178" y="1743"/>
              <a:ext cx="9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9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8" y="0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lnTo>
                    <a:pt x="8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9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6" name="Freeform 176"/>
            <p:cNvSpPr>
              <a:spLocks/>
            </p:cNvSpPr>
            <p:nvPr/>
          </p:nvSpPr>
          <p:spPr bwMode="auto">
            <a:xfrm>
              <a:off x="2194" y="1743"/>
              <a:ext cx="10" cy="11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9" y="10"/>
                </a:cxn>
                <a:cxn ang="0">
                  <a:pos x="8" y="7"/>
                </a:cxn>
                <a:cxn ang="0">
                  <a:pos x="7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3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9" y="10"/>
                  </a:lnTo>
                  <a:lnTo>
                    <a:pt x="8" y="7"/>
                  </a:lnTo>
                  <a:lnTo>
                    <a:pt x="7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3" y="9"/>
                  </a:lnTo>
                  <a:lnTo>
                    <a:pt x="3" y="10"/>
                  </a:lnTo>
                  <a:lnTo>
                    <a:pt x="9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7" name="Freeform 177"/>
            <p:cNvSpPr>
              <a:spLocks/>
            </p:cNvSpPr>
            <p:nvPr/>
          </p:nvSpPr>
          <p:spPr bwMode="auto">
            <a:xfrm>
              <a:off x="2194" y="1760"/>
              <a:ext cx="10" cy="1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3" y="8"/>
                </a:cxn>
                <a:cxn ang="0">
                  <a:pos x="7" y="6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9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0" y="9"/>
                  </a:lnTo>
                  <a:lnTo>
                    <a:pt x="3" y="8"/>
                  </a:lnTo>
                  <a:lnTo>
                    <a:pt x="7" y="6"/>
                  </a:lnTo>
                  <a:lnTo>
                    <a:pt x="8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8" name="Freeform 178"/>
            <p:cNvSpPr>
              <a:spLocks/>
            </p:cNvSpPr>
            <p:nvPr/>
          </p:nvSpPr>
          <p:spPr bwMode="auto">
            <a:xfrm>
              <a:off x="2178" y="1760"/>
              <a:ext cx="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3"/>
                </a:cxn>
                <a:cxn ang="0">
                  <a:pos x="2" y="6"/>
                </a:cxn>
                <a:cxn ang="0">
                  <a:pos x="5" y="8"/>
                </a:cxn>
                <a:cxn ang="0">
                  <a:pos x="8" y="9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9" h="10">
                  <a:moveTo>
                    <a:pt x="0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2" y="6"/>
                  </a:lnTo>
                  <a:lnTo>
                    <a:pt x="5" y="8"/>
                  </a:lnTo>
                  <a:lnTo>
                    <a:pt x="8" y="9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59" name="Freeform 179"/>
            <p:cNvSpPr>
              <a:spLocks/>
            </p:cNvSpPr>
            <p:nvPr/>
          </p:nvSpPr>
          <p:spPr bwMode="auto">
            <a:xfrm>
              <a:off x="1934" y="941"/>
              <a:ext cx="33" cy="3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21" y="2"/>
                </a:cxn>
                <a:cxn ang="0">
                  <a:pos x="27" y="5"/>
                </a:cxn>
                <a:cxn ang="0">
                  <a:pos x="30" y="11"/>
                </a:cxn>
                <a:cxn ang="0">
                  <a:pos x="32" y="17"/>
                </a:cxn>
                <a:cxn ang="0">
                  <a:pos x="30" y="22"/>
                </a:cxn>
                <a:cxn ang="0">
                  <a:pos x="27" y="28"/>
                </a:cxn>
                <a:cxn ang="0">
                  <a:pos x="21" y="32"/>
                </a:cxn>
                <a:cxn ang="0">
                  <a:pos x="16" y="33"/>
                </a:cxn>
                <a:cxn ang="0">
                  <a:pos x="10" y="32"/>
                </a:cxn>
                <a:cxn ang="0">
                  <a:pos x="4" y="28"/>
                </a:cxn>
                <a:cxn ang="0">
                  <a:pos x="1" y="22"/>
                </a:cxn>
                <a:cxn ang="0">
                  <a:pos x="0" y="17"/>
                </a:cxn>
              </a:cxnLst>
              <a:rect l="0" t="0" r="r" b="b"/>
              <a:pathLst>
                <a:path w="33" h="34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1" y="2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2" y="17"/>
                  </a:lnTo>
                  <a:lnTo>
                    <a:pt x="30" y="22"/>
                  </a:lnTo>
                  <a:lnTo>
                    <a:pt x="27" y="28"/>
                  </a:lnTo>
                  <a:lnTo>
                    <a:pt x="21" y="32"/>
                  </a:lnTo>
                  <a:lnTo>
                    <a:pt x="16" y="33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1" y="22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0" name="Freeform 180"/>
            <p:cNvSpPr>
              <a:spLocks/>
            </p:cNvSpPr>
            <p:nvPr/>
          </p:nvSpPr>
          <p:spPr bwMode="auto">
            <a:xfrm>
              <a:off x="1928" y="936"/>
              <a:ext cx="19" cy="1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5"/>
                </a:cxn>
                <a:cxn ang="0">
                  <a:pos x="1" y="12"/>
                </a:cxn>
                <a:cxn ang="0">
                  <a:pos x="0" y="18"/>
                </a:cxn>
                <a:cxn ang="0">
                  <a:pos x="9" y="18"/>
                </a:cxn>
                <a:cxn ang="0">
                  <a:pos x="9" y="14"/>
                </a:cxn>
                <a:cxn ang="0">
                  <a:pos x="11" y="10"/>
                </a:cxn>
                <a:cxn ang="0">
                  <a:pos x="14" y="9"/>
                </a:cxn>
                <a:cxn ang="0">
                  <a:pos x="18" y="8"/>
                </a:cxn>
                <a:cxn ang="0">
                  <a:pos x="18" y="0"/>
                </a:cxn>
              </a:cxnLst>
              <a:rect l="0" t="0" r="r" b="b"/>
              <a:pathLst>
                <a:path w="19" h="19">
                  <a:moveTo>
                    <a:pt x="18" y="0"/>
                  </a:moveTo>
                  <a:lnTo>
                    <a:pt x="18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2"/>
                  </a:lnTo>
                  <a:lnTo>
                    <a:pt x="0" y="18"/>
                  </a:lnTo>
                  <a:lnTo>
                    <a:pt x="9" y="18"/>
                  </a:lnTo>
                  <a:lnTo>
                    <a:pt x="9" y="14"/>
                  </a:lnTo>
                  <a:lnTo>
                    <a:pt x="11" y="10"/>
                  </a:lnTo>
                  <a:lnTo>
                    <a:pt x="14" y="9"/>
                  </a:lnTo>
                  <a:lnTo>
                    <a:pt x="18" y="8"/>
                  </a:lnTo>
                  <a:lnTo>
                    <a:pt x="1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1" name="Freeform 181"/>
            <p:cNvSpPr>
              <a:spLocks/>
            </p:cNvSpPr>
            <p:nvPr/>
          </p:nvSpPr>
          <p:spPr bwMode="auto">
            <a:xfrm>
              <a:off x="1953" y="936"/>
              <a:ext cx="18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8"/>
                </a:cxn>
                <a:cxn ang="0">
                  <a:pos x="15" y="11"/>
                </a:cxn>
                <a:cxn ang="0">
                  <a:pos x="12" y="5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5" y="10"/>
                </a:cxn>
                <a:cxn ang="0">
                  <a:pos x="8" y="15"/>
                </a:cxn>
                <a:cxn ang="0">
                  <a:pos x="9" y="18"/>
                </a:cxn>
                <a:cxn ang="0">
                  <a:pos x="17" y="18"/>
                </a:cxn>
              </a:cxnLst>
              <a:rect l="0" t="0" r="r" b="b"/>
              <a:pathLst>
                <a:path w="18" h="19">
                  <a:moveTo>
                    <a:pt x="17" y="18"/>
                  </a:moveTo>
                  <a:lnTo>
                    <a:pt x="17" y="18"/>
                  </a:lnTo>
                  <a:lnTo>
                    <a:pt x="15" y="11"/>
                  </a:lnTo>
                  <a:lnTo>
                    <a:pt x="12" y="5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5" y="10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7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2" name="Freeform 182"/>
            <p:cNvSpPr>
              <a:spLocks/>
            </p:cNvSpPr>
            <p:nvPr/>
          </p:nvSpPr>
          <p:spPr bwMode="auto">
            <a:xfrm>
              <a:off x="1953" y="961"/>
              <a:ext cx="18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" y="17"/>
                </a:cxn>
                <a:cxn ang="0">
                  <a:pos x="12" y="13"/>
                </a:cxn>
                <a:cxn ang="0">
                  <a:pos x="15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8" y="4"/>
                </a:cxn>
                <a:cxn ang="0">
                  <a:pos x="5" y="8"/>
                </a:cxn>
                <a:cxn ang="0">
                  <a:pos x="4" y="1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18" h="19">
                  <a:moveTo>
                    <a:pt x="0" y="18"/>
                  </a:moveTo>
                  <a:lnTo>
                    <a:pt x="0" y="18"/>
                  </a:lnTo>
                  <a:lnTo>
                    <a:pt x="6" y="17"/>
                  </a:lnTo>
                  <a:lnTo>
                    <a:pt x="12" y="13"/>
                  </a:lnTo>
                  <a:lnTo>
                    <a:pt x="15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8" y="4"/>
                  </a:lnTo>
                  <a:lnTo>
                    <a:pt x="5" y="8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3" name="Freeform 183"/>
            <p:cNvSpPr>
              <a:spLocks/>
            </p:cNvSpPr>
            <p:nvPr/>
          </p:nvSpPr>
          <p:spPr bwMode="auto">
            <a:xfrm>
              <a:off x="1928" y="961"/>
              <a:ext cx="19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7"/>
                </a:cxn>
                <a:cxn ang="0">
                  <a:pos x="5" y="13"/>
                </a:cxn>
                <a:cxn ang="0">
                  <a:pos x="10" y="17"/>
                </a:cxn>
                <a:cxn ang="0">
                  <a:pos x="18" y="18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8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" y="7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11" y="8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4" name="Freeform 184"/>
            <p:cNvSpPr>
              <a:spLocks/>
            </p:cNvSpPr>
            <p:nvPr/>
          </p:nvSpPr>
          <p:spPr bwMode="auto">
            <a:xfrm>
              <a:off x="2163" y="1337"/>
              <a:ext cx="31" cy="3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8" y="2"/>
                </a:cxn>
                <a:cxn ang="0">
                  <a:pos x="14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9" y="11"/>
                </a:cxn>
                <a:cxn ang="0">
                  <a:pos x="30" y="17"/>
                </a:cxn>
                <a:cxn ang="0">
                  <a:pos x="29" y="24"/>
                </a:cxn>
                <a:cxn ang="0">
                  <a:pos x="25" y="29"/>
                </a:cxn>
                <a:cxn ang="0">
                  <a:pos x="21" y="33"/>
                </a:cxn>
                <a:cxn ang="0">
                  <a:pos x="14" y="34"/>
                </a:cxn>
                <a:cxn ang="0">
                  <a:pos x="8" y="33"/>
                </a:cxn>
                <a:cxn ang="0">
                  <a:pos x="4" y="29"/>
                </a:cxn>
                <a:cxn ang="0">
                  <a:pos x="1" y="24"/>
                </a:cxn>
                <a:cxn ang="0">
                  <a:pos x="0" y="17"/>
                </a:cxn>
              </a:cxnLst>
              <a:rect l="0" t="0" r="r" b="b"/>
              <a:pathLst>
                <a:path w="31" h="35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9" y="11"/>
                  </a:lnTo>
                  <a:lnTo>
                    <a:pt x="30" y="17"/>
                  </a:lnTo>
                  <a:lnTo>
                    <a:pt x="29" y="24"/>
                  </a:lnTo>
                  <a:lnTo>
                    <a:pt x="25" y="29"/>
                  </a:lnTo>
                  <a:lnTo>
                    <a:pt x="21" y="33"/>
                  </a:lnTo>
                  <a:lnTo>
                    <a:pt x="14" y="34"/>
                  </a:lnTo>
                  <a:lnTo>
                    <a:pt x="8" y="33"/>
                  </a:lnTo>
                  <a:lnTo>
                    <a:pt x="4" y="29"/>
                  </a:lnTo>
                  <a:lnTo>
                    <a:pt x="1" y="24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5" name="Freeform 185"/>
            <p:cNvSpPr>
              <a:spLocks/>
            </p:cNvSpPr>
            <p:nvPr/>
          </p:nvSpPr>
          <p:spPr bwMode="auto">
            <a:xfrm>
              <a:off x="2156" y="1333"/>
              <a:ext cx="17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4"/>
                </a:cxn>
                <a:cxn ang="0">
                  <a:pos x="10" y="10"/>
                </a:cxn>
                <a:cxn ang="0">
                  <a:pos x="13" y="9"/>
                </a:cxn>
                <a:cxn ang="0">
                  <a:pos x="16" y="8"/>
                </a:cxn>
                <a:cxn ang="0">
                  <a:pos x="16" y="0"/>
                </a:cxn>
              </a:cxnLst>
              <a:rect l="0" t="0" r="r" b="b"/>
              <a:pathLst>
                <a:path w="17" h="19">
                  <a:moveTo>
                    <a:pt x="1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4" y="5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6" name="Freeform 186"/>
            <p:cNvSpPr>
              <a:spLocks/>
            </p:cNvSpPr>
            <p:nvPr/>
          </p:nvSpPr>
          <p:spPr bwMode="auto">
            <a:xfrm>
              <a:off x="2181" y="1333"/>
              <a:ext cx="20" cy="19"/>
            </a:xfrm>
            <a:custGeom>
              <a:avLst/>
              <a:gdLst/>
              <a:ahLst/>
              <a:cxnLst>
                <a:cxn ang="0">
                  <a:pos x="19" y="18"/>
                </a:cxn>
                <a:cxn ang="0">
                  <a:pos x="19" y="18"/>
                </a:cxn>
                <a:cxn ang="0">
                  <a:pos x="17" y="11"/>
                </a:cxn>
                <a:cxn ang="0">
                  <a:pos x="13" y="5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10" y="15"/>
                </a:cxn>
                <a:cxn ang="0">
                  <a:pos x="10" y="18"/>
                </a:cxn>
                <a:cxn ang="0">
                  <a:pos x="19" y="18"/>
                </a:cxn>
              </a:cxnLst>
              <a:rect l="0" t="0" r="r" b="b"/>
              <a:pathLst>
                <a:path w="20" h="19">
                  <a:moveTo>
                    <a:pt x="19" y="18"/>
                  </a:moveTo>
                  <a:lnTo>
                    <a:pt x="19" y="18"/>
                  </a:lnTo>
                  <a:lnTo>
                    <a:pt x="17" y="11"/>
                  </a:lnTo>
                  <a:lnTo>
                    <a:pt x="13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9"/>
                  </a:lnTo>
                  <a:lnTo>
                    <a:pt x="7" y="10"/>
                  </a:lnTo>
                  <a:lnTo>
                    <a:pt x="10" y="15"/>
                  </a:lnTo>
                  <a:lnTo>
                    <a:pt x="10" y="18"/>
                  </a:lnTo>
                  <a:lnTo>
                    <a:pt x="19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7" name="Freeform 187"/>
            <p:cNvSpPr>
              <a:spLocks/>
            </p:cNvSpPr>
            <p:nvPr/>
          </p:nvSpPr>
          <p:spPr bwMode="auto">
            <a:xfrm>
              <a:off x="2181" y="1357"/>
              <a:ext cx="20" cy="21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8" y="18"/>
                </a:cxn>
                <a:cxn ang="0">
                  <a:pos x="13" y="14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20"/>
                </a:cxn>
              </a:cxnLst>
              <a:rect l="0" t="0" r="r" b="b"/>
              <a:pathLst>
                <a:path w="20" h="21">
                  <a:moveTo>
                    <a:pt x="0" y="20"/>
                  </a:moveTo>
                  <a:lnTo>
                    <a:pt x="0" y="20"/>
                  </a:lnTo>
                  <a:lnTo>
                    <a:pt x="8" y="18"/>
                  </a:lnTo>
                  <a:lnTo>
                    <a:pt x="13" y="14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2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8" name="Freeform 188"/>
            <p:cNvSpPr>
              <a:spLocks/>
            </p:cNvSpPr>
            <p:nvPr/>
          </p:nvSpPr>
          <p:spPr bwMode="auto">
            <a:xfrm>
              <a:off x="2156" y="1357"/>
              <a:ext cx="1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4" y="14"/>
                </a:cxn>
                <a:cxn ang="0">
                  <a:pos x="10" y="18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13" y="11"/>
                </a:cxn>
                <a:cxn ang="0">
                  <a:pos x="10" y="8"/>
                </a:cxn>
                <a:cxn ang="0">
                  <a:pos x="8" y="5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7" h="21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14"/>
                  </a:lnTo>
                  <a:lnTo>
                    <a:pt x="10" y="18"/>
                  </a:lnTo>
                  <a:lnTo>
                    <a:pt x="16" y="20"/>
                  </a:lnTo>
                  <a:lnTo>
                    <a:pt x="16" y="11"/>
                  </a:lnTo>
                  <a:lnTo>
                    <a:pt x="13" y="11"/>
                  </a:lnTo>
                  <a:lnTo>
                    <a:pt x="10" y="8"/>
                  </a:lnTo>
                  <a:lnTo>
                    <a:pt x="8" y="5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69" name="Freeform 189"/>
            <p:cNvSpPr>
              <a:spLocks/>
            </p:cNvSpPr>
            <p:nvPr/>
          </p:nvSpPr>
          <p:spPr bwMode="auto">
            <a:xfrm>
              <a:off x="1603" y="854"/>
              <a:ext cx="46" cy="4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" y="20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7" y="1"/>
                </a:cxn>
                <a:cxn ang="0">
                  <a:pos x="30" y="2"/>
                </a:cxn>
                <a:cxn ang="0">
                  <a:pos x="35" y="4"/>
                </a:cxn>
                <a:cxn ang="0">
                  <a:pos x="38" y="7"/>
                </a:cxn>
                <a:cxn ang="0">
                  <a:pos x="42" y="11"/>
                </a:cxn>
                <a:cxn ang="0">
                  <a:pos x="43" y="15"/>
                </a:cxn>
                <a:cxn ang="0">
                  <a:pos x="44" y="20"/>
                </a:cxn>
                <a:cxn ang="0">
                  <a:pos x="45" y="24"/>
                </a:cxn>
                <a:cxn ang="0">
                  <a:pos x="44" y="29"/>
                </a:cxn>
                <a:cxn ang="0">
                  <a:pos x="43" y="33"/>
                </a:cxn>
                <a:cxn ang="0">
                  <a:pos x="42" y="38"/>
                </a:cxn>
                <a:cxn ang="0">
                  <a:pos x="38" y="41"/>
                </a:cxn>
                <a:cxn ang="0">
                  <a:pos x="35" y="44"/>
                </a:cxn>
                <a:cxn ang="0">
                  <a:pos x="30" y="46"/>
                </a:cxn>
                <a:cxn ang="0">
                  <a:pos x="27" y="47"/>
                </a:cxn>
                <a:cxn ang="0">
                  <a:pos x="23" y="48"/>
                </a:cxn>
                <a:cxn ang="0">
                  <a:pos x="18" y="47"/>
                </a:cxn>
                <a:cxn ang="0">
                  <a:pos x="14" y="46"/>
                </a:cxn>
                <a:cxn ang="0">
                  <a:pos x="10" y="44"/>
                </a:cxn>
                <a:cxn ang="0">
                  <a:pos x="7" y="41"/>
                </a:cxn>
                <a:cxn ang="0">
                  <a:pos x="5" y="38"/>
                </a:cxn>
                <a:cxn ang="0">
                  <a:pos x="2" y="33"/>
                </a:cxn>
                <a:cxn ang="0">
                  <a:pos x="1" y="29"/>
                </a:cxn>
                <a:cxn ang="0">
                  <a:pos x="0" y="24"/>
                </a:cxn>
              </a:cxnLst>
              <a:rect l="0" t="0" r="r" b="b"/>
              <a:pathLst>
                <a:path w="46" h="49">
                  <a:moveTo>
                    <a:pt x="0" y="24"/>
                  </a:moveTo>
                  <a:lnTo>
                    <a:pt x="1" y="20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0" y="2"/>
                  </a:lnTo>
                  <a:lnTo>
                    <a:pt x="35" y="4"/>
                  </a:lnTo>
                  <a:lnTo>
                    <a:pt x="38" y="7"/>
                  </a:lnTo>
                  <a:lnTo>
                    <a:pt x="42" y="11"/>
                  </a:lnTo>
                  <a:lnTo>
                    <a:pt x="43" y="15"/>
                  </a:lnTo>
                  <a:lnTo>
                    <a:pt x="44" y="20"/>
                  </a:lnTo>
                  <a:lnTo>
                    <a:pt x="45" y="24"/>
                  </a:lnTo>
                  <a:lnTo>
                    <a:pt x="44" y="29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38" y="41"/>
                  </a:lnTo>
                  <a:lnTo>
                    <a:pt x="35" y="44"/>
                  </a:lnTo>
                  <a:lnTo>
                    <a:pt x="30" y="46"/>
                  </a:lnTo>
                  <a:lnTo>
                    <a:pt x="27" y="47"/>
                  </a:lnTo>
                  <a:lnTo>
                    <a:pt x="23" y="48"/>
                  </a:lnTo>
                  <a:lnTo>
                    <a:pt x="18" y="47"/>
                  </a:lnTo>
                  <a:lnTo>
                    <a:pt x="14" y="46"/>
                  </a:lnTo>
                  <a:lnTo>
                    <a:pt x="10" y="44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3"/>
                  </a:lnTo>
                  <a:lnTo>
                    <a:pt x="1" y="29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0" name="Freeform 190"/>
            <p:cNvSpPr>
              <a:spLocks/>
            </p:cNvSpPr>
            <p:nvPr/>
          </p:nvSpPr>
          <p:spPr bwMode="auto">
            <a:xfrm>
              <a:off x="1599" y="849"/>
              <a:ext cx="24" cy="2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8" y="1"/>
                </a:cxn>
                <a:cxn ang="0">
                  <a:pos x="14" y="2"/>
                </a:cxn>
                <a:cxn ang="0">
                  <a:pos x="10" y="5"/>
                </a:cxn>
                <a:cxn ang="0">
                  <a:pos x="7" y="8"/>
                </a:cxn>
                <a:cxn ang="0">
                  <a:pos x="4" y="13"/>
                </a:cxn>
                <a:cxn ang="0">
                  <a:pos x="2" y="16"/>
                </a:cxn>
                <a:cxn ang="0">
                  <a:pos x="1" y="21"/>
                </a:cxn>
                <a:cxn ang="0">
                  <a:pos x="0" y="26"/>
                </a:cxn>
                <a:cxn ang="0">
                  <a:pos x="9" y="26"/>
                </a:cxn>
                <a:cxn ang="0">
                  <a:pos x="9" y="22"/>
                </a:cxn>
                <a:cxn ang="0">
                  <a:pos x="10" y="19"/>
                </a:cxn>
                <a:cxn ang="0">
                  <a:pos x="11" y="16"/>
                </a:cxn>
                <a:cxn ang="0">
                  <a:pos x="13" y="13"/>
                </a:cxn>
                <a:cxn ang="0">
                  <a:pos x="15" y="12"/>
                </a:cxn>
                <a:cxn ang="0">
                  <a:pos x="17" y="10"/>
                </a:cxn>
                <a:cxn ang="0">
                  <a:pos x="20" y="9"/>
                </a:cxn>
                <a:cxn ang="0">
                  <a:pos x="23" y="9"/>
                </a:cxn>
                <a:cxn ang="0">
                  <a:pos x="23" y="0"/>
                </a:cxn>
              </a:cxnLst>
              <a:rect l="0" t="0" r="r" b="b"/>
              <a:pathLst>
                <a:path w="24" h="27">
                  <a:moveTo>
                    <a:pt x="23" y="0"/>
                  </a:moveTo>
                  <a:lnTo>
                    <a:pt x="23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3"/>
                  </a:lnTo>
                  <a:lnTo>
                    <a:pt x="2" y="16"/>
                  </a:lnTo>
                  <a:lnTo>
                    <a:pt x="1" y="21"/>
                  </a:lnTo>
                  <a:lnTo>
                    <a:pt x="0" y="26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10" y="19"/>
                  </a:lnTo>
                  <a:lnTo>
                    <a:pt x="11" y="16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7" y="10"/>
                  </a:lnTo>
                  <a:lnTo>
                    <a:pt x="20" y="9"/>
                  </a:lnTo>
                  <a:lnTo>
                    <a:pt x="23" y="9"/>
                  </a:lnTo>
                  <a:lnTo>
                    <a:pt x="2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1" name="Freeform 191"/>
            <p:cNvSpPr>
              <a:spLocks/>
            </p:cNvSpPr>
            <p:nvPr/>
          </p:nvSpPr>
          <p:spPr bwMode="auto">
            <a:xfrm>
              <a:off x="1631" y="849"/>
              <a:ext cx="24" cy="27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23" y="26"/>
                </a:cxn>
                <a:cxn ang="0">
                  <a:pos x="22" y="21"/>
                </a:cxn>
                <a:cxn ang="0">
                  <a:pos x="20" y="16"/>
                </a:cxn>
                <a:cxn ang="0">
                  <a:pos x="18" y="13"/>
                </a:cxn>
                <a:cxn ang="0">
                  <a:pos x="17" y="8"/>
                </a:cxn>
                <a:cxn ang="0">
                  <a:pos x="12" y="5"/>
                </a:cxn>
                <a:cxn ang="0">
                  <a:pos x="8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3" y="9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0" y="13"/>
                </a:cxn>
                <a:cxn ang="0">
                  <a:pos x="12" y="16"/>
                </a:cxn>
                <a:cxn ang="0">
                  <a:pos x="13" y="19"/>
                </a:cxn>
                <a:cxn ang="0">
                  <a:pos x="14" y="22"/>
                </a:cxn>
                <a:cxn ang="0">
                  <a:pos x="14" y="26"/>
                </a:cxn>
                <a:cxn ang="0">
                  <a:pos x="23" y="26"/>
                </a:cxn>
              </a:cxnLst>
              <a:rect l="0" t="0" r="r" b="b"/>
              <a:pathLst>
                <a:path w="24" h="27">
                  <a:moveTo>
                    <a:pt x="23" y="26"/>
                  </a:moveTo>
                  <a:lnTo>
                    <a:pt x="23" y="26"/>
                  </a:lnTo>
                  <a:lnTo>
                    <a:pt x="22" y="21"/>
                  </a:lnTo>
                  <a:lnTo>
                    <a:pt x="20" y="16"/>
                  </a:lnTo>
                  <a:lnTo>
                    <a:pt x="18" y="13"/>
                  </a:lnTo>
                  <a:lnTo>
                    <a:pt x="17" y="8"/>
                  </a:lnTo>
                  <a:lnTo>
                    <a:pt x="12" y="5"/>
                  </a:lnTo>
                  <a:lnTo>
                    <a:pt x="8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2" y="16"/>
                  </a:lnTo>
                  <a:lnTo>
                    <a:pt x="13" y="19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23" y="2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2" name="Freeform 192"/>
            <p:cNvSpPr>
              <a:spLocks/>
            </p:cNvSpPr>
            <p:nvPr/>
          </p:nvSpPr>
          <p:spPr bwMode="auto">
            <a:xfrm>
              <a:off x="1631" y="881"/>
              <a:ext cx="24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28"/>
                </a:cxn>
                <a:cxn ang="0">
                  <a:pos x="5" y="26"/>
                </a:cxn>
                <a:cxn ang="0">
                  <a:pos x="8" y="25"/>
                </a:cxn>
                <a:cxn ang="0">
                  <a:pos x="12" y="22"/>
                </a:cxn>
                <a:cxn ang="0">
                  <a:pos x="16" y="19"/>
                </a:cxn>
                <a:cxn ang="0">
                  <a:pos x="18" y="15"/>
                </a:cxn>
                <a:cxn ang="0">
                  <a:pos x="20" y="11"/>
                </a:cxn>
                <a:cxn ang="0">
                  <a:pos x="22" y="6"/>
                </a:cxn>
                <a:cxn ang="0">
                  <a:pos x="23" y="0"/>
                </a:cxn>
                <a:cxn ang="0">
                  <a:pos x="14" y="0"/>
                </a:cxn>
                <a:cxn ang="0">
                  <a:pos x="14" y="5"/>
                </a:cxn>
                <a:cxn ang="0">
                  <a:pos x="13" y="7"/>
                </a:cxn>
                <a:cxn ang="0">
                  <a:pos x="12" y="11"/>
                </a:cxn>
                <a:cxn ang="0">
                  <a:pos x="10" y="13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  <a:cxn ang="0">
                  <a:pos x="0" y="28"/>
                </a:cxn>
              </a:cxnLst>
              <a:rect l="0" t="0" r="r" b="b"/>
              <a:pathLst>
                <a:path w="24" h="29">
                  <a:moveTo>
                    <a:pt x="0" y="28"/>
                  </a:moveTo>
                  <a:lnTo>
                    <a:pt x="0" y="28"/>
                  </a:lnTo>
                  <a:lnTo>
                    <a:pt x="5" y="26"/>
                  </a:lnTo>
                  <a:lnTo>
                    <a:pt x="8" y="25"/>
                  </a:lnTo>
                  <a:lnTo>
                    <a:pt x="12" y="22"/>
                  </a:lnTo>
                  <a:lnTo>
                    <a:pt x="16" y="19"/>
                  </a:lnTo>
                  <a:lnTo>
                    <a:pt x="18" y="15"/>
                  </a:lnTo>
                  <a:lnTo>
                    <a:pt x="20" y="11"/>
                  </a:lnTo>
                  <a:lnTo>
                    <a:pt x="22" y="6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3" y="7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3" name="Freeform 193"/>
            <p:cNvSpPr>
              <a:spLocks/>
            </p:cNvSpPr>
            <p:nvPr/>
          </p:nvSpPr>
          <p:spPr bwMode="auto">
            <a:xfrm>
              <a:off x="1599" y="881"/>
              <a:ext cx="2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6"/>
                </a:cxn>
                <a:cxn ang="0">
                  <a:pos x="2" y="11"/>
                </a:cxn>
                <a:cxn ang="0">
                  <a:pos x="4" y="15"/>
                </a:cxn>
                <a:cxn ang="0">
                  <a:pos x="7" y="19"/>
                </a:cxn>
                <a:cxn ang="0">
                  <a:pos x="10" y="22"/>
                </a:cxn>
                <a:cxn ang="0">
                  <a:pos x="14" y="25"/>
                </a:cxn>
                <a:cxn ang="0">
                  <a:pos x="18" y="26"/>
                </a:cxn>
                <a:cxn ang="0">
                  <a:pos x="23" y="28"/>
                </a:cxn>
                <a:cxn ang="0">
                  <a:pos x="23" y="18"/>
                </a:cxn>
                <a:cxn ang="0">
                  <a:pos x="20" y="18"/>
                </a:cxn>
                <a:cxn ang="0">
                  <a:pos x="17" y="17"/>
                </a:cxn>
                <a:cxn ang="0">
                  <a:pos x="15" y="15"/>
                </a:cxn>
                <a:cxn ang="0">
                  <a:pos x="13" y="13"/>
                </a:cxn>
                <a:cxn ang="0">
                  <a:pos x="11" y="11"/>
                </a:cxn>
                <a:cxn ang="0">
                  <a:pos x="10" y="7"/>
                </a:cxn>
                <a:cxn ang="0">
                  <a:pos x="9" y="5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0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0" y="22"/>
                  </a:lnTo>
                  <a:lnTo>
                    <a:pt x="14" y="25"/>
                  </a:lnTo>
                  <a:lnTo>
                    <a:pt x="18" y="26"/>
                  </a:lnTo>
                  <a:lnTo>
                    <a:pt x="23" y="28"/>
                  </a:lnTo>
                  <a:lnTo>
                    <a:pt x="23" y="18"/>
                  </a:lnTo>
                  <a:lnTo>
                    <a:pt x="20" y="18"/>
                  </a:lnTo>
                  <a:lnTo>
                    <a:pt x="17" y="17"/>
                  </a:lnTo>
                  <a:lnTo>
                    <a:pt x="15" y="15"/>
                  </a:lnTo>
                  <a:lnTo>
                    <a:pt x="13" y="13"/>
                  </a:lnTo>
                  <a:lnTo>
                    <a:pt x="11" y="11"/>
                  </a:lnTo>
                  <a:lnTo>
                    <a:pt x="10" y="7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4" name="Freeform 194"/>
            <p:cNvSpPr>
              <a:spLocks/>
            </p:cNvSpPr>
            <p:nvPr/>
          </p:nvSpPr>
          <p:spPr bwMode="auto">
            <a:xfrm>
              <a:off x="2185" y="1869"/>
              <a:ext cx="21" cy="26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" y="9"/>
                </a:cxn>
                <a:cxn ang="0">
                  <a:pos x="3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9" y="9"/>
                </a:cxn>
                <a:cxn ang="0">
                  <a:pos x="20" y="13"/>
                </a:cxn>
                <a:cxn ang="0">
                  <a:pos x="19" y="17"/>
                </a:cxn>
                <a:cxn ang="0">
                  <a:pos x="17" y="21"/>
                </a:cxn>
                <a:cxn ang="0">
                  <a:pos x="14" y="24"/>
                </a:cxn>
                <a:cxn ang="0">
                  <a:pos x="10" y="25"/>
                </a:cxn>
                <a:cxn ang="0">
                  <a:pos x="6" y="24"/>
                </a:cxn>
                <a:cxn ang="0">
                  <a:pos x="3" y="21"/>
                </a:cxn>
                <a:cxn ang="0">
                  <a:pos x="2" y="17"/>
                </a:cxn>
                <a:cxn ang="0">
                  <a:pos x="0" y="13"/>
                </a:cxn>
              </a:cxnLst>
              <a:rect l="0" t="0" r="r" b="b"/>
              <a:pathLst>
                <a:path w="21" h="26">
                  <a:moveTo>
                    <a:pt x="0" y="13"/>
                  </a:moveTo>
                  <a:lnTo>
                    <a:pt x="2" y="9"/>
                  </a:lnTo>
                  <a:lnTo>
                    <a:pt x="3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9" y="9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7" y="21"/>
                  </a:lnTo>
                  <a:lnTo>
                    <a:pt x="14" y="24"/>
                  </a:lnTo>
                  <a:lnTo>
                    <a:pt x="10" y="25"/>
                  </a:lnTo>
                  <a:lnTo>
                    <a:pt x="6" y="24"/>
                  </a:lnTo>
                  <a:lnTo>
                    <a:pt x="3" y="21"/>
                  </a:lnTo>
                  <a:lnTo>
                    <a:pt x="2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5" name="Freeform 195"/>
            <p:cNvSpPr>
              <a:spLocks/>
            </p:cNvSpPr>
            <p:nvPr/>
          </p:nvSpPr>
          <p:spPr bwMode="auto">
            <a:xfrm>
              <a:off x="2179" y="1865"/>
              <a:ext cx="14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2"/>
                </a:cxn>
                <a:cxn ang="0">
                  <a:pos x="3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8" y="11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7"/>
                </a:cxn>
                <a:cxn ang="0">
                  <a:pos x="13" y="0"/>
                </a:cxn>
              </a:cxnLst>
              <a:rect l="0" t="0" r="r" b="b"/>
              <a:pathLst>
                <a:path w="14" h="15">
                  <a:moveTo>
                    <a:pt x="13" y="0"/>
                  </a:moveTo>
                  <a:lnTo>
                    <a:pt x="13" y="0"/>
                  </a:lnTo>
                  <a:lnTo>
                    <a:pt x="8" y="2"/>
                  </a:lnTo>
                  <a:lnTo>
                    <a:pt x="3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8" y="11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7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6" name="Freeform 196"/>
            <p:cNvSpPr>
              <a:spLocks/>
            </p:cNvSpPr>
            <p:nvPr/>
          </p:nvSpPr>
          <p:spPr bwMode="auto">
            <a:xfrm>
              <a:off x="2200" y="1865"/>
              <a:ext cx="13" cy="15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1" y="9"/>
                </a:cxn>
                <a:cxn ang="0">
                  <a:pos x="9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1"/>
                </a:cxn>
                <a:cxn ang="0">
                  <a:pos x="5" y="14"/>
                </a:cxn>
                <a:cxn ang="0">
                  <a:pos x="12" y="14"/>
                </a:cxn>
              </a:cxnLst>
              <a:rect l="0" t="0" r="r" b="b"/>
              <a:pathLst>
                <a:path w="13" h="15">
                  <a:moveTo>
                    <a:pt x="12" y="14"/>
                  </a:moveTo>
                  <a:lnTo>
                    <a:pt x="12" y="14"/>
                  </a:lnTo>
                  <a:lnTo>
                    <a:pt x="11" y="9"/>
                  </a:lnTo>
                  <a:lnTo>
                    <a:pt x="9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1"/>
                  </a:lnTo>
                  <a:lnTo>
                    <a:pt x="5" y="14"/>
                  </a:lnTo>
                  <a:lnTo>
                    <a:pt x="12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7" name="Freeform 197"/>
            <p:cNvSpPr>
              <a:spLocks/>
            </p:cNvSpPr>
            <p:nvPr/>
          </p:nvSpPr>
          <p:spPr bwMode="auto">
            <a:xfrm>
              <a:off x="2200" y="1886"/>
              <a:ext cx="13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5" y="12"/>
                </a:cxn>
                <a:cxn ang="0">
                  <a:pos x="9" y="9"/>
                </a:cxn>
                <a:cxn ang="0">
                  <a:pos x="11" y="5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lnTo>
                    <a:pt x="0" y="14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8" name="Freeform 198"/>
            <p:cNvSpPr>
              <a:spLocks/>
            </p:cNvSpPr>
            <p:nvPr/>
          </p:nvSpPr>
          <p:spPr bwMode="auto">
            <a:xfrm>
              <a:off x="2179" y="1886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5"/>
                </a:cxn>
                <a:cxn ang="0">
                  <a:pos x="3" y="9"/>
                </a:cxn>
                <a:cxn ang="0">
                  <a:pos x="8" y="12"/>
                </a:cxn>
                <a:cxn ang="0">
                  <a:pos x="13" y="14"/>
                </a:cxn>
                <a:cxn ang="0">
                  <a:pos x="13" y="7"/>
                </a:cxn>
                <a:cxn ang="0">
                  <a:pos x="11" y="6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3" y="9"/>
                  </a:lnTo>
                  <a:lnTo>
                    <a:pt x="8" y="12"/>
                  </a:lnTo>
                  <a:lnTo>
                    <a:pt x="13" y="14"/>
                  </a:lnTo>
                  <a:lnTo>
                    <a:pt x="13" y="7"/>
                  </a:lnTo>
                  <a:lnTo>
                    <a:pt x="11" y="6"/>
                  </a:lnTo>
                  <a:lnTo>
                    <a:pt x="9" y="4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79" name="Freeform 199"/>
            <p:cNvSpPr>
              <a:spLocks/>
            </p:cNvSpPr>
            <p:nvPr/>
          </p:nvSpPr>
          <p:spPr bwMode="auto">
            <a:xfrm>
              <a:off x="1736" y="903"/>
              <a:ext cx="24" cy="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6" y="1"/>
                </a:cxn>
                <a:cxn ang="0">
                  <a:pos x="19" y="4"/>
                </a:cxn>
                <a:cxn ang="0">
                  <a:pos x="22" y="7"/>
                </a:cxn>
                <a:cxn ang="0">
                  <a:pos x="23" y="13"/>
                </a:cxn>
                <a:cxn ang="0">
                  <a:pos x="22" y="17"/>
                </a:cxn>
                <a:cxn ang="0">
                  <a:pos x="19" y="20"/>
                </a:cxn>
                <a:cxn ang="0">
                  <a:pos x="16" y="23"/>
                </a:cxn>
                <a:cxn ang="0">
                  <a:pos x="12" y="24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1" y="17"/>
                </a:cxn>
                <a:cxn ang="0">
                  <a:pos x="0" y="13"/>
                </a:cxn>
              </a:cxnLst>
              <a:rect l="0" t="0" r="r" b="b"/>
              <a:pathLst>
                <a:path w="24" h="25">
                  <a:moveTo>
                    <a:pt x="0" y="13"/>
                  </a:moveTo>
                  <a:lnTo>
                    <a:pt x="1" y="7"/>
                  </a:lnTo>
                  <a:lnTo>
                    <a:pt x="4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2" y="7"/>
                  </a:lnTo>
                  <a:lnTo>
                    <a:pt x="23" y="13"/>
                  </a:lnTo>
                  <a:lnTo>
                    <a:pt x="22" y="17"/>
                  </a:lnTo>
                  <a:lnTo>
                    <a:pt x="19" y="20"/>
                  </a:lnTo>
                  <a:lnTo>
                    <a:pt x="16" y="23"/>
                  </a:lnTo>
                  <a:lnTo>
                    <a:pt x="12" y="24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0" name="Freeform 200"/>
            <p:cNvSpPr>
              <a:spLocks/>
            </p:cNvSpPr>
            <p:nvPr/>
          </p:nvSpPr>
          <p:spPr bwMode="auto">
            <a:xfrm>
              <a:off x="1732" y="898"/>
              <a:ext cx="14" cy="1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7" y="15"/>
                </a:cxn>
                <a:cxn ang="0">
                  <a:pos x="7" y="12"/>
                </a:cxn>
                <a:cxn ang="0">
                  <a:pos x="9" y="9"/>
                </a:cxn>
                <a:cxn ang="0">
                  <a:pos x="11" y="8"/>
                </a:cxn>
                <a:cxn ang="0">
                  <a:pos x="13" y="8"/>
                </a:cxn>
                <a:cxn ang="0">
                  <a:pos x="13" y="0"/>
                </a:cxn>
              </a:cxnLst>
              <a:rect l="0" t="0" r="r" b="b"/>
              <a:pathLst>
                <a:path w="14" h="16">
                  <a:moveTo>
                    <a:pt x="13" y="0"/>
                  </a:moveTo>
                  <a:lnTo>
                    <a:pt x="13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7" y="12"/>
                  </a:lnTo>
                  <a:lnTo>
                    <a:pt x="9" y="9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1" name="Freeform 201"/>
            <p:cNvSpPr>
              <a:spLocks/>
            </p:cNvSpPr>
            <p:nvPr/>
          </p:nvSpPr>
          <p:spPr bwMode="auto">
            <a:xfrm>
              <a:off x="1751" y="898"/>
              <a:ext cx="15" cy="16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15"/>
                </a:cxn>
                <a:cxn ang="0">
                  <a:pos x="13" y="9"/>
                </a:cxn>
                <a:cxn ang="0">
                  <a:pos x="10" y="4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9"/>
                </a:cxn>
                <a:cxn ang="0">
                  <a:pos x="6" y="12"/>
                </a:cxn>
                <a:cxn ang="0">
                  <a:pos x="6" y="15"/>
                </a:cxn>
                <a:cxn ang="0">
                  <a:pos x="14" y="15"/>
                </a:cxn>
              </a:cxnLst>
              <a:rect l="0" t="0" r="r" b="b"/>
              <a:pathLst>
                <a:path w="15" h="16">
                  <a:moveTo>
                    <a:pt x="14" y="15"/>
                  </a:moveTo>
                  <a:lnTo>
                    <a:pt x="14" y="15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9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14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2" name="Freeform 202"/>
            <p:cNvSpPr>
              <a:spLocks/>
            </p:cNvSpPr>
            <p:nvPr/>
          </p:nvSpPr>
          <p:spPr bwMode="auto">
            <a:xfrm>
              <a:off x="1751" y="920"/>
              <a:ext cx="15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6" y="11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0" y="6"/>
                </a:cxn>
                <a:cxn ang="0">
                  <a:pos x="0" y="13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lnTo>
                    <a:pt x="0" y="13"/>
                  </a:lnTo>
                  <a:lnTo>
                    <a:pt x="6" y="11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3" name="Freeform 203"/>
            <p:cNvSpPr>
              <a:spLocks/>
            </p:cNvSpPr>
            <p:nvPr/>
          </p:nvSpPr>
          <p:spPr bwMode="auto">
            <a:xfrm>
              <a:off x="1732" y="920"/>
              <a:ext cx="1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7" y="11"/>
                </a:cxn>
                <a:cxn ang="0">
                  <a:pos x="13" y="13"/>
                </a:cxn>
                <a:cxn ang="0">
                  <a:pos x="13" y="6"/>
                </a:cxn>
                <a:cxn ang="0">
                  <a:pos x="11" y="5"/>
                </a:cxn>
                <a:cxn ang="0">
                  <a:pos x="9" y="4"/>
                </a:cxn>
                <a:cxn ang="0">
                  <a:pos x="7" y="2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3" y="13"/>
                  </a:lnTo>
                  <a:lnTo>
                    <a:pt x="13" y="6"/>
                  </a:lnTo>
                  <a:lnTo>
                    <a:pt x="11" y="5"/>
                  </a:lnTo>
                  <a:lnTo>
                    <a:pt x="9" y="4"/>
                  </a:lnTo>
                  <a:lnTo>
                    <a:pt x="7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4" name="Freeform 204"/>
            <p:cNvSpPr>
              <a:spLocks/>
            </p:cNvSpPr>
            <p:nvPr/>
          </p:nvSpPr>
          <p:spPr bwMode="auto">
            <a:xfrm>
              <a:off x="2197" y="1275"/>
              <a:ext cx="22" cy="2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8" y="4"/>
                </a:cxn>
                <a:cxn ang="0">
                  <a:pos x="20" y="7"/>
                </a:cxn>
                <a:cxn ang="0">
                  <a:pos x="21" y="12"/>
                </a:cxn>
                <a:cxn ang="0">
                  <a:pos x="20" y="16"/>
                </a:cxn>
                <a:cxn ang="0">
                  <a:pos x="18" y="19"/>
                </a:cxn>
                <a:cxn ang="0">
                  <a:pos x="14" y="22"/>
                </a:cxn>
                <a:cxn ang="0">
                  <a:pos x="11" y="23"/>
                </a:cxn>
                <a:cxn ang="0">
                  <a:pos x="7" y="22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2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8" y="4"/>
                  </a:lnTo>
                  <a:lnTo>
                    <a:pt x="20" y="7"/>
                  </a:lnTo>
                  <a:lnTo>
                    <a:pt x="21" y="12"/>
                  </a:lnTo>
                  <a:lnTo>
                    <a:pt x="20" y="16"/>
                  </a:lnTo>
                  <a:lnTo>
                    <a:pt x="18" y="19"/>
                  </a:lnTo>
                  <a:lnTo>
                    <a:pt x="14" y="22"/>
                  </a:lnTo>
                  <a:lnTo>
                    <a:pt x="11" y="23"/>
                  </a:lnTo>
                  <a:lnTo>
                    <a:pt x="7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5" name="Freeform 205"/>
            <p:cNvSpPr>
              <a:spLocks/>
            </p:cNvSpPr>
            <p:nvPr/>
          </p:nvSpPr>
          <p:spPr bwMode="auto">
            <a:xfrm>
              <a:off x="2189" y="1268"/>
              <a:ext cx="15" cy="1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14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11" y="9"/>
                </a:cxn>
                <a:cxn ang="0">
                  <a:pos x="11" y="8"/>
                </a:cxn>
                <a:cxn ang="0">
                  <a:pos x="14" y="8"/>
                </a:cxn>
                <a:cxn ang="0">
                  <a:pos x="14" y="0"/>
                </a:cxn>
              </a:cxnLst>
              <a:rect l="0" t="0" r="r" b="b"/>
              <a:pathLst>
                <a:path w="15" h="15">
                  <a:moveTo>
                    <a:pt x="14" y="0"/>
                  </a:moveTo>
                  <a:lnTo>
                    <a:pt x="14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9" y="12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1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6" name="Freeform 206"/>
            <p:cNvSpPr>
              <a:spLocks/>
            </p:cNvSpPr>
            <p:nvPr/>
          </p:nvSpPr>
          <p:spPr bwMode="auto">
            <a:xfrm>
              <a:off x="2212" y="1268"/>
              <a:ext cx="13" cy="15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1" y="9"/>
                </a:cxn>
                <a:cxn ang="0">
                  <a:pos x="8" y="5"/>
                </a:cxn>
                <a:cxn ang="0">
                  <a:pos x="5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5" y="14"/>
                </a:cxn>
                <a:cxn ang="0">
                  <a:pos x="12" y="14"/>
                </a:cxn>
              </a:cxnLst>
              <a:rect l="0" t="0" r="r" b="b"/>
              <a:pathLst>
                <a:path w="13" h="15">
                  <a:moveTo>
                    <a:pt x="12" y="14"/>
                  </a:moveTo>
                  <a:lnTo>
                    <a:pt x="12" y="14"/>
                  </a:lnTo>
                  <a:lnTo>
                    <a:pt x="11" y="9"/>
                  </a:lnTo>
                  <a:lnTo>
                    <a:pt x="8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3" y="9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2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7" name="Freeform 207"/>
            <p:cNvSpPr>
              <a:spLocks/>
            </p:cNvSpPr>
            <p:nvPr/>
          </p:nvSpPr>
          <p:spPr bwMode="auto">
            <a:xfrm>
              <a:off x="2212" y="1290"/>
              <a:ext cx="13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13"/>
                </a:cxn>
                <a:cxn ang="0">
                  <a:pos x="8" y="10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w="13" h="16">
                  <a:moveTo>
                    <a:pt x="0" y="15"/>
                  </a:moveTo>
                  <a:lnTo>
                    <a:pt x="0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8" name="Freeform 208"/>
            <p:cNvSpPr>
              <a:spLocks/>
            </p:cNvSpPr>
            <p:nvPr/>
          </p:nvSpPr>
          <p:spPr bwMode="auto">
            <a:xfrm>
              <a:off x="2189" y="1290"/>
              <a:ext cx="15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9" y="13"/>
                </a:cxn>
                <a:cxn ang="0">
                  <a:pos x="14" y="15"/>
                </a:cxn>
                <a:cxn ang="0">
                  <a:pos x="14" y="7"/>
                </a:cxn>
                <a:cxn ang="0">
                  <a:pos x="11" y="7"/>
                </a:cxn>
                <a:cxn ang="0">
                  <a:pos x="11" y="5"/>
                </a:cxn>
                <a:cxn ang="0">
                  <a:pos x="9" y="3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5" h="16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4" y="15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89" name="Freeform 209"/>
            <p:cNvSpPr>
              <a:spLocks/>
            </p:cNvSpPr>
            <p:nvPr/>
          </p:nvSpPr>
          <p:spPr bwMode="auto">
            <a:xfrm>
              <a:off x="2187" y="2478"/>
              <a:ext cx="24" cy="2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7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2" y="7"/>
                </a:cxn>
                <a:cxn ang="0">
                  <a:pos x="23" y="12"/>
                </a:cxn>
                <a:cxn ang="0">
                  <a:pos x="22" y="17"/>
                </a:cxn>
                <a:cxn ang="0">
                  <a:pos x="20" y="20"/>
                </a:cxn>
                <a:cxn ang="0">
                  <a:pos x="16" y="23"/>
                </a:cxn>
                <a:cxn ang="0">
                  <a:pos x="12" y="24"/>
                </a:cxn>
                <a:cxn ang="0">
                  <a:pos x="7" y="23"/>
                </a:cxn>
                <a:cxn ang="0">
                  <a:pos x="3" y="20"/>
                </a:cxn>
                <a:cxn ang="0">
                  <a:pos x="1" y="17"/>
                </a:cxn>
                <a:cxn ang="0">
                  <a:pos x="0" y="12"/>
                </a:cxn>
              </a:cxnLst>
              <a:rect l="0" t="0" r="r" b="b"/>
              <a:pathLst>
                <a:path w="24" h="25">
                  <a:moveTo>
                    <a:pt x="0" y="12"/>
                  </a:moveTo>
                  <a:lnTo>
                    <a:pt x="1" y="7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2" y="7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lnTo>
                    <a:pt x="7" y="23"/>
                  </a:lnTo>
                  <a:lnTo>
                    <a:pt x="3" y="20"/>
                  </a:lnTo>
                  <a:lnTo>
                    <a:pt x="1" y="17"/>
                  </a:lnTo>
                  <a:lnTo>
                    <a:pt x="0" y="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0" name="Freeform 210"/>
            <p:cNvSpPr>
              <a:spLocks/>
            </p:cNvSpPr>
            <p:nvPr/>
          </p:nvSpPr>
          <p:spPr bwMode="auto">
            <a:xfrm>
              <a:off x="2181" y="2473"/>
              <a:ext cx="14" cy="1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8" y="1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3"/>
                </a:cxn>
                <a:cxn ang="0">
                  <a:pos x="7" y="13"/>
                </a:cxn>
                <a:cxn ang="0">
                  <a:pos x="8" y="11"/>
                </a:cxn>
                <a:cxn ang="0">
                  <a:pos x="10" y="8"/>
                </a:cxn>
                <a:cxn ang="0">
                  <a:pos x="11" y="7"/>
                </a:cxn>
                <a:cxn ang="0">
                  <a:pos x="13" y="7"/>
                </a:cxn>
                <a:cxn ang="0">
                  <a:pos x="13" y="0"/>
                </a:cxn>
              </a:cxnLst>
              <a:rect l="0" t="0" r="r" b="b"/>
              <a:pathLst>
                <a:path w="14" h="14">
                  <a:moveTo>
                    <a:pt x="13" y="0"/>
                  </a:move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3"/>
                  </a:lnTo>
                  <a:lnTo>
                    <a:pt x="7" y="13"/>
                  </a:lnTo>
                  <a:lnTo>
                    <a:pt x="8" y="11"/>
                  </a:lnTo>
                  <a:lnTo>
                    <a:pt x="10" y="8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1" name="Freeform 211"/>
            <p:cNvSpPr>
              <a:spLocks/>
            </p:cNvSpPr>
            <p:nvPr/>
          </p:nvSpPr>
          <p:spPr bwMode="auto">
            <a:xfrm>
              <a:off x="2202" y="2473"/>
              <a:ext cx="13" cy="14"/>
            </a:xfrm>
            <a:custGeom>
              <a:avLst/>
              <a:gdLst/>
              <a:ahLst/>
              <a:cxnLst>
                <a:cxn ang="0">
                  <a:pos x="12" y="13"/>
                </a:cxn>
                <a:cxn ang="0">
                  <a:pos x="12" y="13"/>
                </a:cxn>
                <a:cxn ang="0">
                  <a:pos x="11" y="8"/>
                </a:cxn>
                <a:cxn ang="0">
                  <a:pos x="8" y="4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5" y="11"/>
                </a:cxn>
                <a:cxn ang="0">
                  <a:pos x="5" y="13"/>
                </a:cxn>
                <a:cxn ang="0">
                  <a:pos x="12" y="13"/>
                </a:cxn>
              </a:cxnLst>
              <a:rect l="0" t="0" r="r" b="b"/>
              <a:pathLst>
                <a:path w="13" h="14">
                  <a:moveTo>
                    <a:pt x="12" y="13"/>
                  </a:moveTo>
                  <a:lnTo>
                    <a:pt x="12" y="13"/>
                  </a:lnTo>
                  <a:lnTo>
                    <a:pt x="11" y="8"/>
                  </a:lnTo>
                  <a:lnTo>
                    <a:pt x="8" y="4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8"/>
                  </a:lnTo>
                  <a:lnTo>
                    <a:pt x="5" y="11"/>
                  </a:lnTo>
                  <a:lnTo>
                    <a:pt x="5" y="13"/>
                  </a:lnTo>
                  <a:lnTo>
                    <a:pt x="12" y="1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2" name="Freeform 212"/>
            <p:cNvSpPr>
              <a:spLocks/>
            </p:cNvSpPr>
            <p:nvPr/>
          </p:nvSpPr>
          <p:spPr bwMode="auto">
            <a:xfrm>
              <a:off x="2202" y="2493"/>
              <a:ext cx="13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13"/>
                </a:cxn>
                <a:cxn ang="0">
                  <a:pos x="8" y="10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w="13" h="16">
                  <a:moveTo>
                    <a:pt x="0" y="15"/>
                  </a:moveTo>
                  <a:lnTo>
                    <a:pt x="0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2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3" name="Freeform 213"/>
            <p:cNvSpPr>
              <a:spLocks/>
            </p:cNvSpPr>
            <p:nvPr/>
          </p:nvSpPr>
          <p:spPr bwMode="auto">
            <a:xfrm>
              <a:off x="2181" y="2493"/>
              <a:ext cx="14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8" y="13"/>
                </a:cxn>
                <a:cxn ang="0">
                  <a:pos x="13" y="15"/>
                </a:cxn>
                <a:cxn ang="0">
                  <a:pos x="13" y="7"/>
                </a:cxn>
                <a:cxn ang="0">
                  <a:pos x="11" y="7"/>
                </a:cxn>
                <a:cxn ang="0">
                  <a:pos x="10" y="5"/>
                </a:cxn>
                <a:cxn ang="0">
                  <a:pos x="8" y="3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0"/>
                  </a:lnTo>
                  <a:lnTo>
                    <a:pt x="8" y="13"/>
                  </a:lnTo>
                  <a:lnTo>
                    <a:pt x="13" y="15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10" y="5"/>
                  </a:lnTo>
                  <a:lnTo>
                    <a:pt x="8" y="3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4" name="Freeform 214"/>
            <p:cNvSpPr>
              <a:spLocks/>
            </p:cNvSpPr>
            <p:nvPr/>
          </p:nvSpPr>
          <p:spPr bwMode="auto">
            <a:xfrm>
              <a:off x="2177" y="1660"/>
              <a:ext cx="29" cy="3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4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7" y="11"/>
                </a:cxn>
                <a:cxn ang="0">
                  <a:pos x="28" y="17"/>
                </a:cxn>
                <a:cxn ang="0">
                  <a:pos x="27" y="23"/>
                </a:cxn>
                <a:cxn ang="0">
                  <a:pos x="24" y="28"/>
                </a:cxn>
                <a:cxn ang="0">
                  <a:pos x="19" y="32"/>
                </a:cxn>
                <a:cxn ang="0">
                  <a:pos x="14" y="33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7"/>
                </a:cxn>
              </a:cxnLst>
              <a:rect l="0" t="0" r="r" b="b"/>
              <a:pathLst>
                <a:path w="29" h="34">
                  <a:moveTo>
                    <a:pt x="0" y="17"/>
                  </a:moveTo>
                  <a:lnTo>
                    <a:pt x="1" y="11"/>
                  </a:lnTo>
                  <a:lnTo>
                    <a:pt x="4" y="5"/>
                  </a:lnTo>
                  <a:lnTo>
                    <a:pt x="9" y="2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8" y="17"/>
                  </a:lnTo>
                  <a:lnTo>
                    <a:pt x="27" y="23"/>
                  </a:lnTo>
                  <a:lnTo>
                    <a:pt x="24" y="28"/>
                  </a:lnTo>
                  <a:lnTo>
                    <a:pt x="19" y="32"/>
                  </a:lnTo>
                  <a:lnTo>
                    <a:pt x="14" y="33"/>
                  </a:lnTo>
                  <a:lnTo>
                    <a:pt x="9" y="32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5" name="Freeform 215"/>
            <p:cNvSpPr>
              <a:spLocks/>
            </p:cNvSpPr>
            <p:nvPr/>
          </p:nvSpPr>
          <p:spPr bwMode="auto">
            <a:xfrm>
              <a:off x="2169" y="1655"/>
              <a:ext cx="18" cy="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1" y="2"/>
                </a:cxn>
                <a:cxn ang="0">
                  <a:pos x="5" y="5"/>
                </a:cxn>
                <a:cxn ang="0">
                  <a:pos x="2" y="13"/>
                </a:cxn>
                <a:cxn ang="0">
                  <a:pos x="0" y="19"/>
                </a:cxn>
                <a:cxn ang="0">
                  <a:pos x="9" y="19"/>
                </a:cxn>
                <a:cxn ang="0">
                  <a:pos x="9" y="14"/>
                </a:cxn>
                <a:cxn ang="0">
                  <a:pos x="12" y="11"/>
                </a:cxn>
                <a:cxn ang="0">
                  <a:pos x="13" y="9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8" h="20">
                  <a:moveTo>
                    <a:pt x="17" y="0"/>
                  </a:moveTo>
                  <a:lnTo>
                    <a:pt x="17" y="0"/>
                  </a:lnTo>
                  <a:lnTo>
                    <a:pt x="11" y="2"/>
                  </a:lnTo>
                  <a:lnTo>
                    <a:pt x="5" y="5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9" y="14"/>
                  </a:lnTo>
                  <a:lnTo>
                    <a:pt x="12" y="11"/>
                  </a:lnTo>
                  <a:lnTo>
                    <a:pt x="13" y="9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6" name="Freeform 216"/>
            <p:cNvSpPr>
              <a:spLocks/>
            </p:cNvSpPr>
            <p:nvPr/>
          </p:nvSpPr>
          <p:spPr bwMode="auto">
            <a:xfrm>
              <a:off x="2194" y="1655"/>
              <a:ext cx="20" cy="20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19" y="19"/>
                </a:cxn>
                <a:cxn ang="0">
                  <a:pos x="17" y="12"/>
                </a:cxn>
                <a:cxn ang="0">
                  <a:pos x="13" y="5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5" y="9"/>
                </a:cxn>
                <a:cxn ang="0">
                  <a:pos x="7" y="11"/>
                </a:cxn>
                <a:cxn ang="0">
                  <a:pos x="10" y="15"/>
                </a:cxn>
                <a:cxn ang="0">
                  <a:pos x="10" y="19"/>
                </a:cxn>
                <a:cxn ang="0">
                  <a:pos x="19" y="19"/>
                </a:cxn>
              </a:cxnLst>
              <a:rect l="0" t="0" r="r" b="b"/>
              <a:pathLst>
                <a:path w="20" h="20">
                  <a:moveTo>
                    <a:pt x="19" y="19"/>
                  </a:moveTo>
                  <a:lnTo>
                    <a:pt x="19" y="19"/>
                  </a:lnTo>
                  <a:lnTo>
                    <a:pt x="17" y="12"/>
                  </a:lnTo>
                  <a:lnTo>
                    <a:pt x="13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8"/>
                  </a:lnTo>
                  <a:lnTo>
                    <a:pt x="5" y="9"/>
                  </a:lnTo>
                  <a:lnTo>
                    <a:pt x="7" y="11"/>
                  </a:lnTo>
                  <a:lnTo>
                    <a:pt x="10" y="15"/>
                  </a:lnTo>
                  <a:lnTo>
                    <a:pt x="10" y="19"/>
                  </a:lnTo>
                  <a:lnTo>
                    <a:pt x="19" y="1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7" name="Freeform 217"/>
            <p:cNvSpPr>
              <a:spLocks/>
            </p:cNvSpPr>
            <p:nvPr/>
          </p:nvSpPr>
          <p:spPr bwMode="auto">
            <a:xfrm>
              <a:off x="2194" y="1682"/>
              <a:ext cx="20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6"/>
                </a:cxn>
                <a:cxn ang="0">
                  <a:pos x="13" y="12"/>
                </a:cxn>
                <a:cxn ang="0">
                  <a:pos x="17" y="7"/>
                </a:cxn>
                <a:cxn ang="0">
                  <a:pos x="19" y="0"/>
                </a:cxn>
                <a:cxn ang="0">
                  <a:pos x="10" y="0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20" h="19">
                  <a:moveTo>
                    <a:pt x="0" y="18"/>
                  </a:moveTo>
                  <a:lnTo>
                    <a:pt x="0" y="18"/>
                  </a:lnTo>
                  <a:lnTo>
                    <a:pt x="8" y="16"/>
                  </a:lnTo>
                  <a:lnTo>
                    <a:pt x="13" y="12"/>
                  </a:lnTo>
                  <a:lnTo>
                    <a:pt x="17" y="7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8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8" name="Freeform 218"/>
            <p:cNvSpPr>
              <a:spLocks/>
            </p:cNvSpPr>
            <p:nvPr/>
          </p:nvSpPr>
          <p:spPr bwMode="auto">
            <a:xfrm>
              <a:off x="2169" y="1682"/>
              <a:ext cx="1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5" y="12"/>
                </a:cxn>
                <a:cxn ang="0">
                  <a:pos x="11" y="16"/>
                </a:cxn>
                <a:cxn ang="0">
                  <a:pos x="17" y="18"/>
                </a:cxn>
                <a:cxn ang="0">
                  <a:pos x="17" y="10"/>
                </a:cxn>
                <a:cxn ang="0">
                  <a:pos x="13" y="10"/>
                </a:cxn>
                <a:cxn ang="0">
                  <a:pos x="1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12"/>
                  </a:lnTo>
                  <a:lnTo>
                    <a:pt x="11" y="16"/>
                  </a:lnTo>
                  <a:lnTo>
                    <a:pt x="17" y="18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12" y="7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099" name="Freeform 219"/>
            <p:cNvSpPr>
              <a:spLocks/>
            </p:cNvSpPr>
            <p:nvPr/>
          </p:nvSpPr>
          <p:spPr bwMode="auto">
            <a:xfrm>
              <a:off x="1603" y="709"/>
              <a:ext cx="31" cy="2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5" y="12"/>
                </a:cxn>
                <a:cxn ang="0">
                  <a:pos x="9" y="12"/>
                </a:cxn>
                <a:cxn ang="0">
                  <a:pos x="13" y="14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7" y="22"/>
                </a:cxn>
                <a:cxn ang="0">
                  <a:pos x="27" y="12"/>
                </a:cxn>
                <a:cxn ang="0">
                  <a:pos x="30" y="13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24" y="7"/>
                </a:cxn>
                <a:cxn ang="0">
                  <a:pos x="19" y="5"/>
                </a:cxn>
                <a:cxn ang="0">
                  <a:pos x="14" y="3"/>
                </a:cxn>
                <a:cxn ang="0">
                  <a:pos x="8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31" h="23">
                  <a:moveTo>
                    <a:pt x="0" y="10"/>
                  </a:moveTo>
                  <a:lnTo>
                    <a:pt x="0" y="10"/>
                  </a:lnTo>
                  <a:lnTo>
                    <a:pt x="5" y="12"/>
                  </a:lnTo>
                  <a:lnTo>
                    <a:pt x="9" y="12"/>
                  </a:lnTo>
                  <a:lnTo>
                    <a:pt x="13" y="14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7" y="22"/>
                  </a:lnTo>
                  <a:lnTo>
                    <a:pt x="27" y="12"/>
                  </a:lnTo>
                  <a:lnTo>
                    <a:pt x="30" y="13"/>
                  </a:lnTo>
                  <a:lnTo>
                    <a:pt x="28" y="11"/>
                  </a:lnTo>
                  <a:lnTo>
                    <a:pt x="27" y="9"/>
                  </a:lnTo>
                  <a:lnTo>
                    <a:pt x="24" y="7"/>
                  </a:lnTo>
                  <a:lnTo>
                    <a:pt x="19" y="5"/>
                  </a:lnTo>
                  <a:lnTo>
                    <a:pt x="14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0" name="Freeform 220"/>
            <p:cNvSpPr>
              <a:spLocks/>
            </p:cNvSpPr>
            <p:nvPr/>
          </p:nvSpPr>
          <p:spPr bwMode="auto">
            <a:xfrm>
              <a:off x="1594" y="709"/>
              <a:ext cx="9" cy="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0" y="3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8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6"/>
                  </a:lnTo>
                  <a:lnTo>
                    <a:pt x="0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1" name="Freeform 221"/>
            <p:cNvSpPr>
              <a:spLocks/>
            </p:cNvSpPr>
            <p:nvPr/>
          </p:nvSpPr>
          <p:spPr bwMode="auto">
            <a:xfrm>
              <a:off x="1594" y="709"/>
              <a:ext cx="9" cy="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2" y="4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0"/>
                  </a:lnTo>
                  <a:lnTo>
                    <a:pt x="8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2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2" name="Freeform 222"/>
            <p:cNvSpPr>
              <a:spLocks/>
            </p:cNvSpPr>
            <p:nvPr/>
          </p:nvSpPr>
          <p:spPr bwMode="auto">
            <a:xfrm>
              <a:off x="1585" y="708"/>
              <a:ext cx="16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15" y="1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16" h="8">
                  <a:moveTo>
                    <a:pt x="0" y="7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6"/>
                  </a:lnTo>
                  <a:lnTo>
                    <a:pt x="15" y="1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3" name="Freeform 223"/>
            <p:cNvSpPr>
              <a:spLocks/>
            </p:cNvSpPr>
            <p:nvPr/>
          </p:nvSpPr>
          <p:spPr bwMode="auto">
            <a:xfrm>
              <a:off x="1569" y="708"/>
              <a:ext cx="10" cy="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8" y="4"/>
                </a:cxn>
              </a:cxnLst>
              <a:rect l="0" t="0" r="r" b="b"/>
              <a:pathLst>
                <a:path w="10" h="8">
                  <a:moveTo>
                    <a:pt x="8" y="4"/>
                  </a:moveTo>
                  <a:lnTo>
                    <a:pt x="6" y="6"/>
                  </a:lnTo>
                  <a:lnTo>
                    <a:pt x="5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8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4" name="Freeform 224"/>
            <p:cNvSpPr>
              <a:spLocks/>
            </p:cNvSpPr>
            <p:nvPr/>
          </p:nvSpPr>
          <p:spPr bwMode="auto">
            <a:xfrm>
              <a:off x="1569" y="709"/>
              <a:ext cx="9" cy="7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8" y="3"/>
                </a:cxn>
                <a:cxn ang="0">
                  <a:pos x="4" y="6"/>
                </a:cxn>
              </a:cxnLst>
              <a:rect l="0" t="0" r="r" b="b"/>
              <a:pathLst>
                <a:path w="9" h="7">
                  <a:moveTo>
                    <a:pt x="4" y="6"/>
                  </a:moveTo>
                  <a:lnTo>
                    <a:pt x="8" y="3"/>
                  </a:lnTo>
                  <a:lnTo>
                    <a:pt x="8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3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5" name="Freeform 225"/>
            <p:cNvSpPr>
              <a:spLocks/>
            </p:cNvSpPr>
            <p:nvPr/>
          </p:nvSpPr>
          <p:spPr bwMode="auto">
            <a:xfrm>
              <a:off x="1567" y="709"/>
              <a:ext cx="9" cy="7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8" y="3"/>
                </a:cxn>
              </a:cxnLst>
              <a:rect l="0" t="0" r="r" b="b"/>
              <a:pathLst>
                <a:path w="9" h="7">
                  <a:moveTo>
                    <a:pt x="8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6" name="Freeform 226"/>
            <p:cNvSpPr>
              <a:spLocks/>
            </p:cNvSpPr>
            <p:nvPr/>
          </p:nvSpPr>
          <p:spPr bwMode="auto">
            <a:xfrm>
              <a:off x="1567" y="709"/>
              <a:ext cx="9" cy="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8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8" y="7"/>
                </a:cxn>
                <a:cxn ang="0">
                  <a:pos x="8" y="4"/>
                </a:cxn>
                <a:cxn ang="0">
                  <a:pos x="4" y="7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lnTo>
                    <a:pt x="8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4"/>
                  </a:lnTo>
                  <a:lnTo>
                    <a:pt x="4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7" name="Freeform 227"/>
            <p:cNvSpPr>
              <a:spLocks/>
            </p:cNvSpPr>
            <p:nvPr/>
          </p:nvSpPr>
          <p:spPr bwMode="auto">
            <a:xfrm>
              <a:off x="1564" y="709"/>
              <a:ext cx="6" cy="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4"/>
                </a:cxn>
              </a:cxnLst>
              <a:rect l="0" t="0" r="r" b="b"/>
              <a:pathLst>
                <a:path w="6" h="8">
                  <a:moveTo>
                    <a:pt x="5" y="4"/>
                  </a:moveTo>
                  <a:lnTo>
                    <a:pt x="2" y="7"/>
                  </a:lnTo>
                  <a:lnTo>
                    <a:pt x="4" y="7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8" name="Freeform 228"/>
            <p:cNvSpPr>
              <a:spLocks/>
            </p:cNvSpPr>
            <p:nvPr/>
          </p:nvSpPr>
          <p:spPr bwMode="auto">
            <a:xfrm>
              <a:off x="1564" y="710"/>
              <a:ext cx="6" cy="8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5" y="4"/>
                </a:cxn>
                <a:cxn ang="0">
                  <a:pos x="5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3" y="7"/>
                </a:cxn>
                <a:cxn ang="0">
                  <a:pos x="5" y="6"/>
                </a:cxn>
                <a:cxn ang="0">
                  <a:pos x="5" y="4"/>
                </a:cxn>
                <a:cxn ang="0">
                  <a:pos x="3" y="7"/>
                </a:cxn>
              </a:cxnLst>
              <a:rect l="0" t="0" r="r" b="b"/>
              <a:pathLst>
                <a:path w="6" h="8">
                  <a:moveTo>
                    <a:pt x="3" y="7"/>
                  </a:moveTo>
                  <a:lnTo>
                    <a:pt x="5" y="4"/>
                  </a:lnTo>
                  <a:lnTo>
                    <a:pt x="5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0"/>
                  </a:lnTo>
                  <a:lnTo>
                    <a:pt x="3" y="7"/>
                  </a:lnTo>
                  <a:lnTo>
                    <a:pt x="5" y="6"/>
                  </a:lnTo>
                  <a:lnTo>
                    <a:pt x="5" y="4"/>
                  </a:lnTo>
                  <a:lnTo>
                    <a:pt x="3" y="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09" name="Freeform 229"/>
            <p:cNvSpPr>
              <a:spLocks/>
            </p:cNvSpPr>
            <p:nvPr/>
          </p:nvSpPr>
          <p:spPr bwMode="auto">
            <a:xfrm>
              <a:off x="1561" y="710"/>
              <a:ext cx="5" cy="8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3" y="7"/>
                </a:cxn>
                <a:cxn ang="0">
                  <a:pos x="4" y="7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4" y="6"/>
                </a:cxn>
              </a:cxnLst>
              <a:rect l="0" t="0" r="r" b="b"/>
              <a:pathLst>
                <a:path w="5" h="8">
                  <a:moveTo>
                    <a:pt x="4" y="6"/>
                  </a:moveTo>
                  <a:lnTo>
                    <a:pt x="3" y="7"/>
                  </a:lnTo>
                  <a:lnTo>
                    <a:pt x="4" y="7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0" name="Freeform 230"/>
            <p:cNvSpPr>
              <a:spLocks/>
            </p:cNvSpPr>
            <p:nvPr/>
          </p:nvSpPr>
          <p:spPr bwMode="auto">
            <a:xfrm>
              <a:off x="1559" y="712"/>
              <a:ext cx="8" cy="5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7" y="2"/>
                </a:cxn>
              </a:cxnLst>
              <a:rect l="0" t="0" r="r" b="b"/>
              <a:pathLst>
                <a:path w="8" h="5">
                  <a:moveTo>
                    <a:pt x="7" y="2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7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1" name="Freeform 231"/>
            <p:cNvSpPr>
              <a:spLocks/>
            </p:cNvSpPr>
            <p:nvPr/>
          </p:nvSpPr>
          <p:spPr bwMode="auto">
            <a:xfrm>
              <a:off x="1559" y="712"/>
              <a:ext cx="8" cy="7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7" y="6"/>
                </a:cxn>
                <a:cxn ang="0">
                  <a:pos x="7" y="3"/>
                </a:cxn>
                <a:cxn ang="0">
                  <a:pos x="4" y="6"/>
                </a:cxn>
              </a:cxnLst>
              <a:rect l="0" t="0" r="r" b="b"/>
              <a:pathLst>
                <a:path w="8" h="7">
                  <a:moveTo>
                    <a:pt x="4" y="6"/>
                  </a:moveTo>
                  <a:lnTo>
                    <a:pt x="7" y="3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"/>
                  </a:lnTo>
                  <a:lnTo>
                    <a:pt x="7" y="6"/>
                  </a:lnTo>
                  <a:lnTo>
                    <a:pt x="7" y="3"/>
                  </a:lnTo>
                  <a:lnTo>
                    <a:pt x="4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2" name="Freeform 232"/>
            <p:cNvSpPr>
              <a:spLocks/>
            </p:cNvSpPr>
            <p:nvPr/>
          </p:nvSpPr>
          <p:spPr bwMode="auto">
            <a:xfrm>
              <a:off x="1558" y="712"/>
              <a:ext cx="9" cy="7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8" y="3"/>
                </a:cxn>
              </a:cxnLst>
              <a:rect l="0" t="0" r="r" b="b"/>
              <a:pathLst>
                <a:path w="9" h="7">
                  <a:moveTo>
                    <a:pt x="8" y="3"/>
                  </a:moveTo>
                  <a:lnTo>
                    <a:pt x="4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3" name="Freeform 233"/>
            <p:cNvSpPr>
              <a:spLocks/>
            </p:cNvSpPr>
            <p:nvPr/>
          </p:nvSpPr>
          <p:spPr bwMode="auto">
            <a:xfrm>
              <a:off x="1558" y="715"/>
              <a:ext cx="9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8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2"/>
                </a:cxn>
              </a:cxnLst>
              <a:rect l="0" t="0" r="r" b="b"/>
              <a:pathLst>
                <a:path w="9" h="3">
                  <a:moveTo>
                    <a:pt x="7" y="2"/>
                  </a:moveTo>
                  <a:lnTo>
                    <a:pt x="8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7" y="2"/>
                  </a:lnTo>
                  <a:lnTo>
                    <a:pt x="8" y="2"/>
                  </a:lnTo>
                  <a:lnTo>
                    <a:pt x="8" y="1"/>
                  </a:lnTo>
                  <a:lnTo>
                    <a:pt x="7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4" name="Freeform 234"/>
            <p:cNvSpPr>
              <a:spLocks/>
            </p:cNvSpPr>
            <p:nvPr/>
          </p:nvSpPr>
          <p:spPr bwMode="auto">
            <a:xfrm>
              <a:off x="1559" y="713"/>
              <a:ext cx="6" cy="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5"/>
                </a:cxn>
                <a:cxn ang="0">
                  <a:pos x="2" y="6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lnTo>
                    <a:pt x="4" y="5"/>
                  </a:lnTo>
                  <a:lnTo>
                    <a:pt x="5" y="5"/>
                  </a:lnTo>
                  <a:lnTo>
                    <a:pt x="1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2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5" name="Freeform 235"/>
            <p:cNvSpPr>
              <a:spLocks/>
            </p:cNvSpPr>
            <p:nvPr/>
          </p:nvSpPr>
          <p:spPr bwMode="auto">
            <a:xfrm>
              <a:off x="1558" y="713"/>
              <a:ext cx="3" cy="7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lnTo>
                    <a:pt x="1" y="6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6" name="Freeform 236"/>
            <p:cNvSpPr>
              <a:spLocks/>
            </p:cNvSpPr>
            <p:nvPr/>
          </p:nvSpPr>
          <p:spPr bwMode="auto">
            <a:xfrm>
              <a:off x="1556" y="716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7" name="Freeform 237"/>
            <p:cNvSpPr>
              <a:spLocks/>
            </p:cNvSpPr>
            <p:nvPr/>
          </p:nvSpPr>
          <p:spPr bwMode="auto">
            <a:xfrm>
              <a:off x="1555" y="716"/>
              <a:ext cx="5" cy="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8" name="Freeform 238"/>
            <p:cNvSpPr>
              <a:spLocks/>
            </p:cNvSpPr>
            <p:nvPr/>
          </p:nvSpPr>
          <p:spPr bwMode="auto">
            <a:xfrm>
              <a:off x="1560" y="682"/>
              <a:ext cx="18" cy="2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3"/>
                </a:cxn>
                <a:cxn ang="0">
                  <a:pos x="10" y="26"/>
                </a:cxn>
                <a:cxn ang="0">
                  <a:pos x="17" y="22"/>
                </a:cxn>
                <a:cxn ang="0">
                  <a:pos x="8" y="0"/>
                </a:cxn>
                <a:cxn ang="0">
                  <a:pos x="4" y="2"/>
                </a:cxn>
              </a:cxnLst>
              <a:rect l="0" t="0" r="r" b="b"/>
              <a:pathLst>
                <a:path w="18" h="27">
                  <a:moveTo>
                    <a:pt x="4" y="2"/>
                  </a:moveTo>
                  <a:lnTo>
                    <a:pt x="0" y="3"/>
                  </a:lnTo>
                  <a:lnTo>
                    <a:pt x="10" y="26"/>
                  </a:lnTo>
                  <a:lnTo>
                    <a:pt x="17" y="22"/>
                  </a:lnTo>
                  <a:lnTo>
                    <a:pt x="8" y="0"/>
                  </a:lnTo>
                  <a:lnTo>
                    <a:pt x="4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19" name="Freeform 239"/>
            <p:cNvSpPr>
              <a:spLocks/>
            </p:cNvSpPr>
            <p:nvPr/>
          </p:nvSpPr>
          <p:spPr bwMode="auto">
            <a:xfrm>
              <a:off x="1609" y="671"/>
              <a:ext cx="10" cy="3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0"/>
                </a:cxn>
                <a:cxn ang="0">
                  <a:pos x="0" y="31"/>
                </a:cxn>
                <a:cxn ang="0">
                  <a:pos x="5" y="32"/>
                </a:cxn>
                <a:cxn ang="0">
                  <a:pos x="9" y="1"/>
                </a:cxn>
                <a:cxn ang="0">
                  <a:pos x="6" y="0"/>
                </a:cxn>
              </a:cxnLst>
              <a:rect l="0" t="0" r="r" b="b"/>
              <a:pathLst>
                <a:path w="10" h="33">
                  <a:moveTo>
                    <a:pt x="6" y="0"/>
                  </a:moveTo>
                  <a:lnTo>
                    <a:pt x="4" y="0"/>
                  </a:lnTo>
                  <a:lnTo>
                    <a:pt x="0" y="31"/>
                  </a:lnTo>
                  <a:lnTo>
                    <a:pt x="5" y="32"/>
                  </a:lnTo>
                  <a:lnTo>
                    <a:pt x="9" y="1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0" name="Freeform 240"/>
            <p:cNvSpPr>
              <a:spLocks/>
            </p:cNvSpPr>
            <p:nvPr/>
          </p:nvSpPr>
          <p:spPr bwMode="auto">
            <a:xfrm>
              <a:off x="1722" y="472"/>
              <a:ext cx="55" cy="64"/>
            </a:xfrm>
            <a:custGeom>
              <a:avLst/>
              <a:gdLst/>
              <a:ahLst/>
              <a:cxnLst>
                <a:cxn ang="0">
                  <a:pos x="8" y="44"/>
                </a:cxn>
                <a:cxn ang="0">
                  <a:pos x="11" y="49"/>
                </a:cxn>
                <a:cxn ang="0">
                  <a:pos x="15" y="52"/>
                </a:cxn>
                <a:cxn ang="0">
                  <a:pos x="22" y="56"/>
                </a:cxn>
                <a:cxn ang="0">
                  <a:pos x="31" y="56"/>
                </a:cxn>
                <a:cxn ang="0">
                  <a:pos x="36" y="54"/>
                </a:cxn>
                <a:cxn ang="0">
                  <a:pos x="41" y="52"/>
                </a:cxn>
                <a:cxn ang="0">
                  <a:pos x="45" y="48"/>
                </a:cxn>
                <a:cxn ang="0">
                  <a:pos x="45" y="44"/>
                </a:cxn>
                <a:cxn ang="0">
                  <a:pos x="42" y="40"/>
                </a:cxn>
                <a:cxn ang="0">
                  <a:pos x="38" y="37"/>
                </a:cxn>
                <a:cxn ang="0">
                  <a:pos x="29" y="35"/>
                </a:cxn>
                <a:cxn ang="0">
                  <a:pos x="18" y="32"/>
                </a:cxn>
                <a:cxn ang="0">
                  <a:pos x="9" y="30"/>
                </a:cxn>
                <a:cxn ang="0">
                  <a:pos x="5" y="26"/>
                </a:cxn>
                <a:cxn ang="0">
                  <a:pos x="2" y="19"/>
                </a:cxn>
                <a:cxn ang="0">
                  <a:pos x="4" y="13"/>
                </a:cxn>
                <a:cxn ang="0">
                  <a:pos x="7" y="6"/>
                </a:cxn>
                <a:cxn ang="0">
                  <a:pos x="13" y="2"/>
                </a:cxn>
                <a:cxn ang="0">
                  <a:pos x="22" y="0"/>
                </a:cxn>
                <a:cxn ang="0">
                  <a:pos x="34" y="0"/>
                </a:cxn>
                <a:cxn ang="0">
                  <a:pos x="42" y="3"/>
                </a:cxn>
                <a:cxn ang="0">
                  <a:pos x="48" y="10"/>
                </a:cxn>
                <a:cxn ang="0">
                  <a:pos x="52" y="16"/>
                </a:cxn>
                <a:cxn ang="0">
                  <a:pos x="43" y="16"/>
                </a:cxn>
                <a:cxn ang="0">
                  <a:pos x="39" y="11"/>
                </a:cxn>
                <a:cxn ang="0">
                  <a:pos x="31" y="7"/>
                </a:cxn>
                <a:cxn ang="0">
                  <a:pos x="20" y="7"/>
                </a:cxn>
                <a:cxn ang="0">
                  <a:pos x="13" y="11"/>
                </a:cxn>
                <a:cxn ang="0">
                  <a:pos x="12" y="16"/>
                </a:cxn>
                <a:cxn ang="0">
                  <a:pos x="13" y="21"/>
                </a:cxn>
                <a:cxn ang="0">
                  <a:pos x="18" y="23"/>
                </a:cxn>
                <a:cxn ang="0">
                  <a:pos x="32" y="28"/>
                </a:cxn>
                <a:cxn ang="0">
                  <a:pos x="42" y="30"/>
                </a:cxn>
                <a:cxn ang="0">
                  <a:pos x="49" y="34"/>
                </a:cxn>
                <a:cxn ang="0">
                  <a:pos x="53" y="41"/>
                </a:cxn>
                <a:cxn ang="0">
                  <a:pos x="54" y="48"/>
                </a:cxn>
                <a:cxn ang="0">
                  <a:pos x="50" y="54"/>
                </a:cxn>
                <a:cxn ang="0">
                  <a:pos x="45" y="60"/>
                </a:cxn>
                <a:cxn ang="0">
                  <a:pos x="35" y="63"/>
                </a:cxn>
                <a:cxn ang="0">
                  <a:pos x="23" y="63"/>
                </a:cxn>
                <a:cxn ang="0">
                  <a:pos x="13" y="61"/>
                </a:cxn>
                <a:cxn ang="0">
                  <a:pos x="5" y="56"/>
                </a:cxn>
                <a:cxn ang="0">
                  <a:pos x="0" y="47"/>
                </a:cxn>
              </a:cxnLst>
              <a:rect l="0" t="0" r="r" b="b"/>
              <a:pathLst>
                <a:path w="55" h="64">
                  <a:moveTo>
                    <a:pt x="0" y="42"/>
                  </a:moveTo>
                  <a:lnTo>
                    <a:pt x="8" y="42"/>
                  </a:lnTo>
                  <a:lnTo>
                    <a:pt x="8" y="44"/>
                  </a:lnTo>
                  <a:lnTo>
                    <a:pt x="9" y="46"/>
                  </a:lnTo>
                  <a:lnTo>
                    <a:pt x="9" y="47"/>
                  </a:lnTo>
                  <a:lnTo>
                    <a:pt x="11" y="49"/>
                  </a:lnTo>
                  <a:lnTo>
                    <a:pt x="12" y="50"/>
                  </a:lnTo>
                  <a:lnTo>
                    <a:pt x="13" y="51"/>
                  </a:lnTo>
                  <a:lnTo>
                    <a:pt x="15" y="52"/>
                  </a:lnTo>
                  <a:lnTo>
                    <a:pt x="18" y="54"/>
                  </a:lnTo>
                  <a:lnTo>
                    <a:pt x="19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5" y="56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0" y="52"/>
                  </a:lnTo>
                  <a:lnTo>
                    <a:pt x="41" y="52"/>
                  </a:lnTo>
                  <a:lnTo>
                    <a:pt x="43" y="51"/>
                  </a:lnTo>
                  <a:lnTo>
                    <a:pt x="43" y="50"/>
                  </a:lnTo>
                  <a:lnTo>
                    <a:pt x="45" y="48"/>
                  </a:lnTo>
                  <a:lnTo>
                    <a:pt x="45" y="47"/>
                  </a:lnTo>
                  <a:lnTo>
                    <a:pt x="45" y="46"/>
                  </a:lnTo>
                  <a:lnTo>
                    <a:pt x="45" y="44"/>
                  </a:lnTo>
                  <a:lnTo>
                    <a:pt x="45" y="43"/>
                  </a:lnTo>
                  <a:lnTo>
                    <a:pt x="43" y="42"/>
                  </a:lnTo>
                  <a:lnTo>
                    <a:pt x="42" y="40"/>
                  </a:lnTo>
                  <a:lnTo>
                    <a:pt x="41" y="40"/>
                  </a:lnTo>
                  <a:lnTo>
                    <a:pt x="40" y="38"/>
                  </a:lnTo>
                  <a:lnTo>
                    <a:pt x="38" y="37"/>
                  </a:lnTo>
                  <a:lnTo>
                    <a:pt x="36" y="36"/>
                  </a:lnTo>
                  <a:lnTo>
                    <a:pt x="34" y="36"/>
                  </a:lnTo>
                  <a:lnTo>
                    <a:pt x="29" y="35"/>
                  </a:lnTo>
                  <a:lnTo>
                    <a:pt x="26" y="34"/>
                  </a:lnTo>
                  <a:lnTo>
                    <a:pt x="21" y="33"/>
                  </a:lnTo>
                  <a:lnTo>
                    <a:pt x="18" y="32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9" y="30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4" y="21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5" y="11"/>
                  </a:lnTo>
                  <a:lnTo>
                    <a:pt x="5" y="9"/>
                  </a:lnTo>
                  <a:lnTo>
                    <a:pt x="7" y="6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48" y="10"/>
                  </a:lnTo>
                  <a:lnTo>
                    <a:pt x="49" y="11"/>
                  </a:lnTo>
                  <a:lnTo>
                    <a:pt x="52" y="14"/>
                  </a:lnTo>
                  <a:lnTo>
                    <a:pt x="52" y="16"/>
                  </a:lnTo>
                  <a:lnTo>
                    <a:pt x="53" y="18"/>
                  </a:lnTo>
                  <a:lnTo>
                    <a:pt x="43" y="18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6" y="10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2" y="7"/>
                  </a:lnTo>
                  <a:lnTo>
                    <a:pt x="20" y="7"/>
                  </a:lnTo>
                  <a:lnTo>
                    <a:pt x="18" y="10"/>
                  </a:lnTo>
                  <a:lnTo>
                    <a:pt x="15" y="10"/>
                  </a:lnTo>
                  <a:lnTo>
                    <a:pt x="13" y="11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9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5" y="23"/>
                  </a:lnTo>
                  <a:lnTo>
                    <a:pt x="18" y="23"/>
                  </a:lnTo>
                  <a:lnTo>
                    <a:pt x="22" y="26"/>
                  </a:lnTo>
                  <a:lnTo>
                    <a:pt x="27" y="27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5" y="31"/>
                  </a:lnTo>
                  <a:lnTo>
                    <a:pt x="47" y="32"/>
                  </a:lnTo>
                  <a:lnTo>
                    <a:pt x="49" y="34"/>
                  </a:lnTo>
                  <a:lnTo>
                    <a:pt x="50" y="36"/>
                  </a:lnTo>
                  <a:lnTo>
                    <a:pt x="52" y="38"/>
                  </a:lnTo>
                  <a:lnTo>
                    <a:pt x="53" y="41"/>
                  </a:lnTo>
                  <a:lnTo>
                    <a:pt x="54" y="43"/>
                  </a:lnTo>
                  <a:lnTo>
                    <a:pt x="54" y="46"/>
                  </a:lnTo>
                  <a:lnTo>
                    <a:pt x="54" y="48"/>
                  </a:lnTo>
                  <a:lnTo>
                    <a:pt x="53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7"/>
                  </a:lnTo>
                  <a:lnTo>
                    <a:pt x="46" y="59"/>
                  </a:lnTo>
                  <a:lnTo>
                    <a:pt x="45" y="60"/>
                  </a:lnTo>
                  <a:lnTo>
                    <a:pt x="41" y="61"/>
                  </a:lnTo>
                  <a:lnTo>
                    <a:pt x="39" y="62"/>
                  </a:lnTo>
                  <a:lnTo>
                    <a:pt x="35" y="63"/>
                  </a:lnTo>
                  <a:lnTo>
                    <a:pt x="32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20" y="63"/>
                  </a:lnTo>
                  <a:lnTo>
                    <a:pt x="16" y="62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7" y="58"/>
                  </a:lnTo>
                  <a:lnTo>
                    <a:pt x="5" y="56"/>
                  </a:lnTo>
                  <a:lnTo>
                    <a:pt x="4" y="53"/>
                  </a:lnTo>
                  <a:lnTo>
                    <a:pt x="1" y="50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1" name="Freeform 241"/>
            <p:cNvSpPr>
              <a:spLocks/>
            </p:cNvSpPr>
            <p:nvPr/>
          </p:nvSpPr>
          <p:spPr bwMode="auto">
            <a:xfrm>
              <a:off x="1791" y="473"/>
              <a:ext cx="52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2" y="62"/>
                </a:cxn>
              </a:cxnLst>
              <a:rect l="0" t="0" r="r" b="b"/>
              <a:pathLst>
                <a:path w="52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2" name="Freeform 242"/>
            <p:cNvSpPr>
              <a:spLocks/>
            </p:cNvSpPr>
            <p:nvPr/>
          </p:nvSpPr>
          <p:spPr bwMode="auto">
            <a:xfrm>
              <a:off x="1860" y="473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6" y="26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6" y="26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3" name="Freeform 243"/>
            <p:cNvSpPr>
              <a:spLocks/>
            </p:cNvSpPr>
            <p:nvPr/>
          </p:nvSpPr>
          <p:spPr bwMode="auto">
            <a:xfrm>
              <a:off x="1920" y="473"/>
              <a:ext cx="6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5" y="0"/>
                </a:cxn>
                <a:cxn ang="0">
                  <a:pos x="61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9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20"/>
                </a:cxn>
                <a:cxn ang="0">
                  <a:pos x="35" y="16"/>
                </a:cxn>
                <a:cxn ang="0">
                  <a:pos x="32" y="13"/>
                </a:cxn>
                <a:cxn ang="0">
                  <a:pos x="31" y="10"/>
                </a:cxn>
                <a:cxn ang="0">
                  <a:pos x="31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8" y="16"/>
                </a:cxn>
                <a:cxn ang="0">
                  <a:pos x="26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2" h="63">
                  <a:moveTo>
                    <a:pt x="0" y="62"/>
                  </a:moveTo>
                  <a:lnTo>
                    <a:pt x="26" y="0"/>
                  </a:lnTo>
                  <a:lnTo>
                    <a:pt x="35" y="0"/>
                  </a:lnTo>
                  <a:lnTo>
                    <a:pt x="61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20"/>
                  </a:lnTo>
                  <a:lnTo>
                    <a:pt x="35" y="16"/>
                  </a:lnTo>
                  <a:lnTo>
                    <a:pt x="32" y="13"/>
                  </a:lnTo>
                  <a:lnTo>
                    <a:pt x="31" y="10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8" y="16"/>
                  </a:lnTo>
                  <a:lnTo>
                    <a:pt x="26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4" name="Freeform 244"/>
            <p:cNvSpPr>
              <a:spLocks/>
            </p:cNvSpPr>
            <p:nvPr/>
          </p:nvSpPr>
          <p:spPr bwMode="auto">
            <a:xfrm>
              <a:off x="1999" y="473"/>
              <a:ext cx="65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8" y="44"/>
                </a:cxn>
                <a:cxn ang="0">
                  <a:pos x="29" y="46"/>
                </a:cxn>
                <a:cxn ang="0">
                  <a:pos x="30" y="49"/>
                </a:cxn>
                <a:cxn ang="0">
                  <a:pos x="31" y="51"/>
                </a:cxn>
                <a:cxn ang="0">
                  <a:pos x="31" y="53"/>
                </a:cxn>
                <a:cxn ang="0">
                  <a:pos x="33" y="51"/>
                </a:cxn>
                <a:cxn ang="0">
                  <a:pos x="33" y="49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2"/>
                </a:cxn>
                <a:cxn ang="0">
                  <a:pos x="55" y="62"/>
                </a:cxn>
                <a:cxn ang="0">
                  <a:pos x="55" y="10"/>
                </a:cxn>
                <a:cxn ang="0">
                  <a:pos x="37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5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8" y="44"/>
                  </a:lnTo>
                  <a:lnTo>
                    <a:pt x="29" y="46"/>
                  </a:lnTo>
                  <a:lnTo>
                    <a:pt x="30" y="49"/>
                  </a:lnTo>
                  <a:lnTo>
                    <a:pt x="31" y="51"/>
                  </a:lnTo>
                  <a:lnTo>
                    <a:pt x="31" y="53"/>
                  </a:lnTo>
                  <a:lnTo>
                    <a:pt x="33" y="51"/>
                  </a:lnTo>
                  <a:lnTo>
                    <a:pt x="33" y="49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2"/>
                  </a:lnTo>
                  <a:lnTo>
                    <a:pt x="55" y="62"/>
                  </a:lnTo>
                  <a:lnTo>
                    <a:pt x="55" y="10"/>
                  </a:lnTo>
                  <a:lnTo>
                    <a:pt x="37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5" name="Freeform 245"/>
            <p:cNvSpPr>
              <a:spLocks/>
            </p:cNvSpPr>
            <p:nvPr/>
          </p:nvSpPr>
          <p:spPr bwMode="auto">
            <a:xfrm>
              <a:off x="1749" y="569"/>
              <a:ext cx="55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6" y="2"/>
                </a:cxn>
                <a:cxn ang="0">
                  <a:pos x="42" y="4"/>
                </a:cxn>
                <a:cxn ang="0">
                  <a:pos x="46" y="8"/>
                </a:cxn>
                <a:cxn ang="0">
                  <a:pos x="50" y="13"/>
                </a:cxn>
                <a:cxn ang="0">
                  <a:pos x="52" y="21"/>
                </a:cxn>
                <a:cxn ang="0">
                  <a:pos x="54" y="27"/>
                </a:cxn>
                <a:cxn ang="0">
                  <a:pos x="54" y="35"/>
                </a:cxn>
                <a:cxn ang="0">
                  <a:pos x="53" y="41"/>
                </a:cxn>
                <a:cxn ang="0">
                  <a:pos x="51" y="47"/>
                </a:cxn>
                <a:cxn ang="0">
                  <a:pos x="48" y="51"/>
                </a:cxn>
                <a:cxn ang="0">
                  <a:pos x="46" y="54"/>
                </a:cxn>
                <a:cxn ang="0">
                  <a:pos x="43" y="58"/>
                </a:cxn>
                <a:cxn ang="0">
                  <a:pos x="39" y="60"/>
                </a:cxn>
                <a:cxn ang="0">
                  <a:pos x="36" y="61"/>
                </a:cxn>
                <a:cxn ang="0">
                  <a:pos x="32" y="62"/>
                </a:cxn>
                <a:cxn ang="0">
                  <a:pos x="26" y="63"/>
                </a:cxn>
                <a:cxn ang="0">
                  <a:pos x="0" y="63"/>
                </a:cxn>
                <a:cxn ang="0">
                  <a:pos x="23" y="55"/>
                </a:cxn>
                <a:cxn ang="0">
                  <a:pos x="28" y="54"/>
                </a:cxn>
                <a:cxn ang="0">
                  <a:pos x="33" y="54"/>
                </a:cxn>
                <a:cxn ang="0">
                  <a:pos x="36" y="53"/>
                </a:cxn>
                <a:cxn ang="0">
                  <a:pos x="38" y="51"/>
                </a:cxn>
                <a:cxn ang="0">
                  <a:pos x="42" y="48"/>
                </a:cxn>
                <a:cxn ang="0">
                  <a:pos x="44" y="43"/>
                </a:cxn>
                <a:cxn ang="0">
                  <a:pos x="45" y="38"/>
                </a:cxn>
                <a:cxn ang="0">
                  <a:pos x="45" y="32"/>
                </a:cxn>
                <a:cxn ang="0">
                  <a:pos x="45" y="23"/>
                </a:cxn>
                <a:cxn ang="0">
                  <a:pos x="42" y="16"/>
                </a:cxn>
                <a:cxn ang="0">
                  <a:pos x="38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8"/>
                </a:cxn>
                <a:cxn ang="0">
                  <a:pos x="9" y="55"/>
                </a:cxn>
              </a:cxnLst>
              <a:rect l="0" t="0" r="r" b="b"/>
              <a:pathLst>
                <a:path w="55" h="64">
                  <a:moveTo>
                    <a:pt x="0" y="63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2" y="4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2" y="21"/>
                  </a:lnTo>
                  <a:lnTo>
                    <a:pt x="53" y="24"/>
                  </a:lnTo>
                  <a:lnTo>
                    <a:pt x="54" y="27"/>
                  </a:lnTo>
                  <a:lnTo>
                    <a:pt x="54" y="32"/>
                  </a:lnTo>
                  <a:lnTo>
                    <a:pt x="54" y="35"/>
                  </a:lnTo>
                  <a:lnTo>
                    <a:pt x="53" y="38"/>
                  </a:lnTo>
                  <a:lnTo>
                    <a:pt x="53" y="41"/>
                  </a:lnTo>
                  <a:lnTo>
                    <a:pt x="52" y="43"/>
                  </a:lnTo>
                  <a:lnTo>
                    <a:pt x="51" y="47"/>
                  </a:lnTo>
                  <a:lnTo>
                    <a:pt x="50" y="49"/>
                  </a:lnTo>
                  <a:lnTo>
                    <a:pt x="48" y="51"/>
                  </a:lnTo>
                  <a:lnTo>
                    <a:pt x="47" y="53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3" y="58"/>
                  </a:lnTo>
                  <a:lnTo>
                    <a:pt x="42" y="59"/>
                  </a:lnTo>
                  <a:lnTo>
                    <a:pt x="39" y="60"/>
                  </a:lnTo>
                  <a:lnTo>
                    <a:pt x="37" y="60"/>
                  </a:lnTo>
                  <a:lnTo>
                    <a:pt x="36" y="61"/>
                  </a:lnTo>
                  <a:lnTo>
                    <a:pt x="34" y="62"/>
                  </a:lnTo>
                  <a:lnTo>
                    <a:pt x="32" y="62"/>
                  </a:lnTo>
                  <a:lnTo>
                    <a:pt x="29" y="62"/>
                  </a:lnTo>
                  <a:lnTo>
                    <a:pt x="26" y="63"/>
                  </a:lnTo>
                  <a:lnTo>
                    <a:pt x="24" y="63"/>
                  </a:lnTo>
                  <a:lnTo>
                    <a:pt x="0" y="63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3" y="54"/>
                  </a:lnTo>
                  <a:lnTo>
                    <a:pt x="34" y="54"/>
                  </a:lnTo>
                  <a:lnTo>
                    <a:pt x="36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1" y="50"/>
                  </a:lnTo>
                  <a:lnTo>
                    <a:pt x="42" y="48"/>
                  </a:lnTo>
                  <a:lnTo>
                    <a:pt x="42" y="46"/>
                  </a:lnTo>
                  <a:lnTo>
                    <a:pt x="44" y="43"/>
                  </a:lnTo>
                  <a:lnTo>
                    <a:pt x="44" y="41"/>
                  </a:lnTo>
                  <a:lnTo>
                    <a:pt x="45" y="38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5" y="23"/>
                  </a:lnTo>
                  <a:lnTo>
                    <a:pt x="44" y="18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9" y="8"/>
                  </a:lnTo>
                  <a:lnTo>
                    <a:pt x="9" y="55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6" name="Freeform 246"/>
            <p:cNvSpPr>
              <a:spLocks/>
            </p:cNvSpPr>
            <p:nvPr/>
          </p:nvSpPr>
          <p:spPr bwMode="auto">
            <a:xfrm>
              <a:off x="1826" y="569"/>
              <a:ext cx="55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7" y="1"/>
                </a:cxn>
                <a:cxn ang="0">
                  <a:pos x="42" y="3"/>
                </a:cxn>
                <a:cxn ang="0">
                  <a:pos x="46" y="7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0" y="21"/>
                </a:cxn>
                <a:cxn ang="0">
                  <a:pos x="47" y="26"/>
                </a:cxn>
                <a:cxn ang="0">
                  <a:pos x="43" y="30"/>
                </a:cxn>
                <a:cxn ang="0">
                  <a:pos x="36" y="34"/>
                </a:cxn>
                <a:cxn ang="0">
                  <a:pos x="34" y="35"/>
                </a:cxn>
                <a:cxn ang="0">
                  <a:pos x="36" y="37"/>
                </a:cxn>
                <a:cxn ang="0">
                  <a:pos x="38" y="40"/>
                </a:cxn>
                <a:cxn ang="0">
                  <a:pos x="43" y="43"/>
                </a:cxn>
                <a:cxn ang="0">
                  <a:pos x="54" y="63"/>
                </a:cxn>
                <a:cxn ang="0">
                  <a:pos x="36" y="50"/>
                </a:cxn>
                <a:cxn ang="0">
                  <a:pos x="33" y="46"/>
                </a:cxn>
                <a:cxn ang="0">
                  <a:pos x="30" y="42"/>
                </a:cxn>
                <a:cxn ang="0">
                  <a:pos x="28" y="39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3" y="36"/>
                </a:cxn>
                <a:cxn ang="0">
                  <a:pos x="20" y="35"/>
                </a:cxn>
                <a:cxn ang="0">
                  <a:pos x="17" y="35"/>
                </a:cxn>
                <a:cxn ang="0">
                  <a:pos x="8" y="63"/>
                </a:cxn>
                <a:cxn ang="0">
                  <a:pos x="8" y="27"/>
                </a:cxn>
                <a:cxn ang="0">
                  <a:pos x="28" y="27"/>
                </a:cxn>
                <a:cxn ang="0">
                  <a:pos x="33" y="27"/>
                </a:cxn>
                <a:cxn ang="0">
                  <a:pos x="36" y="26"/>
                </a:cxn>
                <a:cxn ang="0">
                  <a:pos x="38" y="25"/>
                </a:cxn>
                <a:cxn ang="0">
                  <a:pos x="41" y="22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39" y="12"/>
                </a:cxn>
                <a:cxn ang="0">
                  <a:pos x="36" y="10"/>
                </a:cxn>
                <a:cxn ang="0">
                  <a:pos x="30" y="8"/>
                </a:cxn>
                <a:cxn ang="0">
                  <a:pos x="8" y="8"/>
                </a:cxn>
                <a:cxn ang="0">
                  <a:pos x="0" y="63"/>
                </a:cxn>
              </a:cxnLst>
              <a:rect l="0" t="0" r="r" b="b"/>
              <a:pathLst>
                <a:path w="55" h="64">
                  <a:moveTo>
                    <a:pt x="0" y="63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8" y="10"/>
                  </a:lnTo>
                  <a:lnTo>
                    <a:pt x="50" y="13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0" y="21"/>
                  </a:lnTo>
                  <a:lnTo>
                    <a:pt x="48" y="24"/>
                  </a:lnTo>
                  <a:lnTo>
                    <a:pt x="47" y="26"/>
                  </a:lnTo>
                  <a:lnTo>
                    <a:pt x="46" y="29"/>
                  </a:lnTo>
                  <a:lnTo>
                    <a:pt x="43" y="30"/>
                  </a:lnTo>
                  <a:lnTo>
                    <a:pt x="39" y="33"/>
                  </a:lnTo>
                  <a:lnTo>
                    <a:pt x="36" y="34"/>
                  </a:lnTo>
                  <a:lnTo>
                    <a:pt x="32" y="35"/>
                  </a:lnTo>
                  <a:lnTo>
                    <a:pt x="34" y="35"/>
                  </a:lnTo>
                  <a:lnTo>
                    <a:pt x="35" y="37"/>
                  </a:lnTo>
                  <a:lnTo>
                    <a:pt x="36" y="37"/>
                  </a:lnTo>
                  <a:lnTo>
                    <a:pt x="36" y="38"/>
                  </a:lnTo>
                  <a:lnTo>
                    <a:pt x="38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4" y="47"/>
                  </a:lnTo>
                  <a:lnTo>
                    <a:pt x="54" y="63"/>
                  </a:lnTo>
                  <a:lnTo>
                    <a:pt x="44" y="63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3" y="46"/>
                  </a:lnTo>
                  <a:lnTo>
                    <a:pt x="32" y="43"/>
                  </a:lnTo>
                  <a:lnTo>
                    <a:pt x="30" y="42"/>
                  </a:lnTo>
                  <a:lnTo>
                    <a:pt x="29" y="41"/>
                  </a:lnTo>
                  <a:lnTo>
                    <a:pt x="28" y="39"/>
                  </a:lnTo>
                  <a:lnTo>
                    <a:pt x="27" y="38"/>
                  </a:lnTo>
                  <a:lnTo>
                    <a:pt x="26" y="38"/>
                  </a:lnTo>
                  <a:lnTo>
                    <a:pt x="26" y="37"/>
                  </a:lnTo>
                  <a:lnTo>
                    <a:pt x="25" y="37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1" y="36"/>
                  </a:lnTo>
                  <a:lnTo>
                    <a:pt x="20" y="35"/>
                  </a:lnTo>
                  <a:lnTo>
                    <a:pt x="18" y="35"/>
                  </a:lnTo>
                  <a:lnTo>
                    <a:pt x="17" y="35"/>
                  </a:lnTo>
                  <a:lnTo>
                    <a:pt x="8" y="35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3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6" y="10"/>
                  </a:lnTo>
                  <a:lnTo>
                    <a:pt x="34" y="9"/>
                  </a:lnTo>
                  <a:lnTo>
                    <a:pt x="30" y="8"/>
                  </a:lnTo>
                  <a:lnTo>
                    <a:pt x="27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7" name="Freeform 247"/>
            <p:cNvSpPr>
              <a:spLocks/>
            </p:cNvSpPr>
            <p:nvPr/>
          </p:nvSpPr>
          <p:spPr bwMode="auto">
            <a:xfrm>
              <a:off x="1900" y="569"/>
              <a:ext cx="53" cy="64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2" y="0"/>
                </a:cxn>
                <a:cxn ang="0">
                  <a:pos x="52" y="37"/>
                </a:cxn>
                <a:cxn ang="0">
                  <a:pos x="52" y="41"/>
                </a:cxn>
                <a:cxn ang="0">
                  <a:pos x="52" y="45"/>
                </a:cxn>
                <a:cxn ang="0">
                  <a:pos x="51" y="48"/>
                </a:cxn>
                <a:cxn ang="0">
                  <a:pos x="50" y="51"/>
                </a:cxn>
                <a:cxn ang="0">
                  <a:pos x="49" y="53"/>
                </a:cxn>
                <a:cxn ang="0">
                  <a:pos x="47" y="55"/>
                </a:cxn>
                <a:cxn ang="0">
                  <a:pos x="44" y="58"/>
                </a:cxn>
                <a:cxn ang="0">
                  <a:pos x="42" y="60"/>
                </a:cxn>
                <a:cxn ang="0">
                  <a:pos x="38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7" y="63"/>
                </a:cxn>
                <a:cxn ang="0">
                  <a:pos x="22" y="63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1"/>
                </a:cxn>
                <a:cxn ang="0">
                  <a:pos x="8" y="59"/>
                </a:cxn>
                <a:cxn ang="0">
                  <a:pos x="6" y="58"/>
                </a:cxn>
                <a:cxn ang="0">
                  <a:pos x="5" y="54"/>
                </a:cxn>
                <a:cxn ang="0">
                  <a:pos x="3" y="52"/>
                </a:cxn>
                <a:cxn ang="0">
                  <a:pos x="2" y="49"/>
                </a:cxn>
                <a:cxn ang="0">
                  <a:pos x="1" y="46"/>
                </a:cxn>
                <a:cxn ang="0">
                  <a:pos x="0" y="41"/>
                </a:cxn>
                <a:cxn ang="0">
                  <a:pos x="0" y="3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37"/>
                </a:cxn>
                <a:cxn ang="0">
                  <a:pos x="9" y="40"/>
                </a:cxn>
                <a:cxn ang="0">
                  <a:pos x="9" y="43"/>
                </a:cxn>
                <a:cxn ang="0">
                  <a:pos x="9" y="46"/>
                </a:cxn>
                <a:cxn ang="0">
                  <a:pos x="10" y="48"/>
                </a:cxn>
                <a:cxn ang="0">
                  <a:pos x="10" y="50"/>
                </a:cxn>
                <a:cxn ang="0">
                  <a:pos x="13" y="51"/>
                </a:cxn>
                <a:cxn ang="0">
                  <a:pos x="14" y="53"/>
                </a:cxn>
                <a:cxn ang="0">
                  <a:pos x="16" y="54"/>
                </a:cxn>
                <a:cxn ang="0">
                  <a:pos x="17" y="54"/>
                </a:cxn>
                <a:cxn ang="0">
                  <a:pos x="21" y="55"/>
                </a:cxn>
                <a:cxn ang="0">
                  <a:pos x="23" y="55"/>
                </a:cxn>
                <a:cxn ang="0">
                  <a:pos x="25" y="55"/>
                </a:cxn>
                <a:cxn ang="0">
                  <a:pos x="30" y="55"/>
                </a:cxn>
                <a:cxn ang="0">
                  <a:pos x="34" y="54"/>
                </a:cxn>
                <a:cxn ang="0">
                  <a:pos x="36" y="54"/>
                </a:cxn>
                <a:cxn ang="0">
                  <a:pos x="39" y="52"/>
                </a:cxn>
                <a:cxn ang="0">
                  <a:pos x="40" y="50"/>
                </a:cxn>
                <a:cxn ang="0">
                  <a:pos x="43" y="46"/>
                </a:cxn>
                <a:cxn ang="0">
                  <a:pos x="43" y="41"/>
                </a:cxn>
                <a:cxn ang="0">
                  <a:pos x="44" y="37"/>
                </a:cxn>
                <a:cxn ang="0">
                  <a:pos x="44" y="0"/>
                </a:cxn>
              </a:cxnLst>
              <a:rect l="0" t="0" r="r" b="b"/>
              <a:pathLst>
                <a:path w="53" h="64">
                  <a:moveTo>
                    <a:pt x="44" y="0"/>
                  </a:moveTo>
                  <a:lnTo>
                    <a:pt x="52" y="0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1" y="48"/>
                  </a:lnTo>
                  <a:lnTo>
                    <a:pt x="50" y="51"/>
                  </a:lnTo>
                  <a:lnTo>
                    <a:pt x="49" y="53"/>
                  </a:lnTo>
                  <a:lnTo>
                    <a:pt x="47" y="55"/>
                  </a:lnTo>
                  <a:lnTo>
                    <a:pt x="44" y="58"/>
                  </a:lnTo>
                  <a:lnTo>
                    <a:pt x="42" y="60"/>
                  </a:lnTo>
                  <a:lnTo>
                    <a:pt x="38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3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8" y="59"/>
                  </a:lnTo>
                  <a:lnTo>
                    <a:pt x="6" y="58"/>
                  </a:lnTo>
                  <a:lnTo>
                    <a:pt x="5" y="54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1" y="46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7"/>
                  </a:lnTo>
                  <a:lnTo>
                    <a:pt x="9" y="40"/>
                  </a:lnTo>
                  <a:lnTo>
                    <a:pt x="9" y="43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3" y="51"/>
                  </a:lnTo>
                  <a:lnTo>
                    <a:pt x="14" y="53"/>
                  </a:lnTo>
                  <a:lnTo>
                    <a:pt x="16" y="54"/>
                  </a:lnTo>
                  <a:lnTo>
                    <a:pt x="17" y="54"/>
                  </a:lnTo>
                  <a:lnTo>
                    <a:pt x="21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30" y="55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9" y="52"/>
                  </a:lnTo>
                  <a:lnTo>
                    <a:pt x="40" y="50"/>
                  </a:lnTo>
                  <a:lnTo>
                    <a:pt x="43" y="46"/>
                  </a:lnTo>
                  <a:lnTo>
                    <a:pt x="43" y="41"/>
                  </a:lnTo>
                  <a:lnTo>
                    <a:pt x="44" y="37"/>
                  </a:lnTo>
                  <a:lnTo>
                    <a:pt x="44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8" name="Freeform 248"/>
            <p:cNvSpPr>
              <a:spLocks/>
            </p:cNvSpPr>
            <p:nvPr/>
          </p:nvSpPr>
          <p:spPr bwMode="auto">
            <a:xfrm>
              <a:off x="1976" y="569"/>
              <a:ext cx="63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45"/>
                </a:cxn>
                <a:cxn ang="0">
                  <a:pos x="29" y="47"/>
                </a:cxn>
                <a:cxn ang="0">
                  <a:pos x="29" y="50"/>
                </a:cxn>
                <a:cxn ang="0">
                  <a:pos x="30" y="52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4" y="47"/>
                </a:cxn>
                <a:cxn ang="0">
                  <a:pos x="34" y="43"/>
                </a:cxn>
                <a:cxn ang="0">
                  <a:pos x="48" y="0"/>
                </a:cxn>
                <a:cxn ang="0">
                  <a:pos x="62" y="0"/>
                </a:cxn>
                <a:cxn ang="0">
                  <a:pos x="62" y="63"/>
                </a:cxn>
                <a:cxn ang="0">
                  <a:pos x="54" y="63"/>
                </a:cxn>
                <a:cxn ang="0">
                  <a:pos x="54" y="10"/>
                </a:cxn>
                <a:cxn ang="0">
                  <a:pos x="36" y="63"/>
                </a:cxn>
                <a:cxn ang="0">
                  <a:pos x="26" y="63"/>
                </a:cxn>
                <a:cxn ang="0">
                  <a:pos x="9" y="10"/>
                </a:cxn>
                <a:cxn ang="0">
                  <a:pos x="9" y="63"/>
                </a:cxn>
                <a:cxn ang="0">
                  <a:pos x="0" y="63"/>
                </a:cxn>
              </a:cxnLst>
              <a:rect l="0" t="0" r="r" b="b"/>
              <a:pathLst>
                <a:path w="63" h="64">
                  <a:moveTo>
                    <a:pt x="0" y="6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45"/>
                  </a:lnTo>
                  <a:lnTo>
                    <a:pt x="29" y="47"/>
                  </a:lnTo>
                  <a:lnTo>
                    <a:pt x="29" y="50"/>
                  </a:lnTo>
                  <a:lnTo>
                    <a:pt x="30" y="52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4" y="43"/>
                  </a:lnTo>
                  <a:lnTo>
                    <a:pt x="48" y="0"/>
                  </a:lnTo>
                  <a:lnTo>
                    <a:pt x="62" y="0"/>
                  </a:lnTo>
                  <a:lnTo>
                    <a:pt x="62" y="63"/>
                  </a:lnTo>
                  <a:lnTo>
                    <a:pt x="54" y="63"/>
                  </a:lnTo>
                  <a:lnTo>
                    <a:pt x="54" y="10"/>
                  </a:lnTo>
                  <a:lnTo>
                    <a:pt x="36" y="63"/>
                  </a:lnTo>
                  <a:lnTo>
                    <a:pt x="26" y="63"/>
                  </a:lnTo>
                  <a:lnTo>
                    <a:pt x="9" y="10"/>
                  </a:lnTo>
                  <a:lnTo>
                    <a:pt x="9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29" name="Freeform 249"/>
            <p:cNvSpPr>
              <a:spLocks/>
            </p:cNvSpPr>
            <p:nvPr/>
          </p:nvSpPr>
          <p:spPr bwMode="auto">
            <a:xfrm>
              <a:off x="1189" y="61"/>
              <a:ext cx="53" cy="64"/>
            </a:xfrm>
            <a:custGeom>
              <a:avLst/>
              <a:gdLst/>
              <a:ahLst/>
              <a:cxnLst>
                <a:cxn ang="0">
                  <a:pos x="8" y="44"/>
                </a:cxn>
                <a:cxn ang="0">
                  <a:pos x="10" y="49"/>
                </a:cxn>
                <a:cxn ang="0">
                  <a:pos x="15" y="52"/>
                </a:cxn>
                <a:cxn ang="0">
                  <a:pos x="21" y="56"/>
                </a:cxn>
                <a:cxn ang="0">
                  <a:pos x="29" y="56"/>
                </a:cxn>
                <a:cxn ang="0">
                  <a:pos x="36" y="54"/>
                </a:cxn>
                <a:cxn ang="0">
                  <a:pos x="41" y="52"/>
                </a:cxn>
                <a:cxn ang="0">
                  <a:pos x="43" y="48"/>
                </a:cxn>
                <a:cxn ang="0">
                  <a:pos x="44" y="44"/>
                </a:cxn>
                <a:cxn ang="0">
                  <a:pos x="41" y="40"/>
                </a:cxn>
                <a:cxn ang="0">
                  <a:pos x="36" y="37"/>
                </a:cxn>
                <a:cxn ang="0">
                  <a:pos x="28" y="35"/>
                </a:cxn>
                <a:cxn ang="0">
                  <a:pos x="17" y="32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2" y="19"/>
                </a:cxn>
                <a:cxn ang="0">
                  <a:pos x="3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23" y="0"/>
                </a:cxn>
                <a:cxn ang="0">
                  <a:pos x="33" y="0"/>
                </a:cxn>
                <a:cxn ang="0">
                  <a:pos x="41" y="3"/>
                </a:cxn>
                <a:cxn ang="0">
                  <a:pos x="46" y="9"/>
                </a:cxn>
                <a:cxn ang="0">
                  <a:pos x="50" y="16"/>
                </a:cxn>
                <a:cxn ang="0">
                  <a:pos x="42" y="16"/>
                </a:cxn>
                <a:cxn ang="0">
                  <a:pos x="37" y="11"/>
                </a:cxn>
                <a:cxn ang="0">
                  <a:pos x="29" y="7"/>
                </a:cxn>
                <a:cxn ang="0">
                  <a:pos x="19" y="7"/>
                </a:cxn>
                <a:cxn ang="0">
                  <a:pos x="12" y="11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7" y="23"/>
                </a:cxn>
                <a:cxn ang="0">
                  <a:pos x="32" y="28"/>
                </a:cxn>
                <a:cxn ang="0">
                  <a:pos x="41" y="30"/>
                </a:cxn>
                <a:cxn ang="0">
                  <a:pos x="47" y="34"/>
                </a:cxn>
                <a:cxn ang="0">
                  <a:pos x="51" y="41"/>
                </a:cxn>
                <a:cxn ang="0">
                  <a:pos x="52" y="48"/>
                </a:cxn>
                <a:cxn ang="0">
                  <a:pos x="49" y="54"/>
                </a:cxn>
                <a:cxn ang="0">
                  <a:pos x="43" y="60"/>
                </a:cxn>
                <a:cxn ang="0">
                  <a:pos x="34" y="63"/>
                </a:cxn>
                <a:cxn ang="0">
                  <a:pos x="24" y="63"/>
                </a:cxn>
                <a:cxn ang="0">
                  <a:pos x="12" y="61"/>
                </a:cxn>
                <a:cxn ang="0">
                  <a:pos x="6" y="56"/>
                </a:cxn>
                <a:cxn ang="0">
                  <a:pos x="1" y="47"/>
                </a:cxn>
              </a:cxnLst>
              <a:rect l="0" t="0" r="r" b="b"/>
              <a:pathLst>
                <a:path w="53" h="64">
                  <a:moveTo>
                    <a:pt x="0" y="41"/>
                  </a:moveTo>
                  <a:lnTo>
                    <a:pt x="8" y="41"/>
                  </a:lnTo>
                  <a:lnTo>
                    <a:pt x="8" y="44"/>
                  </a:lnTo>
                  <a:lnTo>
                    <a:pt x="9" y="45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1"/>
                  </a:lnTo>
                  <a:lnTo>
                    <a:pt x="15" y="52"/>
                  </a:lnTo>
                  <a:lnTo>
                    <a:pt x="17" y="53"/>
                  </a:lnTo>
                  <a:lnTo>
                    <a:pt x="19" y="54"/>
                  </a:lnTo>
                  <a:lnTo>
                    <a:pt x="21" y="56"/>
                  </a:lnTo>
                  <a:lnTo>
                    <a:pt x="25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6" y="54"/>
                  </a:lnTo>
                  <a:lnTo>
                    <a:pt x="37" y="53"/>
                  </a:lnTo>
                  <a:lnTo>
                    <a:pt x="40" y="52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3" y="48"/>
                  </a:lnTo>
                  <a:lnTo>
                    <a:pt x="44" y="47"/>
                  </a:lnTo>
                  <a:lnTo>
                    <a:pt x="44" y="45"/>
                  </a:lnTo>
                  <a:lnTo>
                    <a:pt x="44" y="44"/>
                  </a:lnTo>
                  <a:lnTo>
                    <a:pt x="43" y="43"/>
                  </a:lnTo>
                  <a:lnTo>
                    <a:pt x="42" y="41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8" y="37"/>
                  </a:lnTo>
                  <a:lnTo>
                    <a:pt x="36" y="37"/>
                  </a:lnTo>
                  <a:lnTo>
                    <a:pt x="35" y="36"/>
                  </a:lnTo>
                  <a:lnTo>
                    <a:pt x="33" y="36"/>
                  </a:lnTo>
                  <a:lnTo>
                    <a:pt x="28" y="35"/>
                  </a:lnTo>
                  <a:lnTo>
                    <a:pt x="25" y="34"/>
                  </a:lnTo>
                  <a:lnTo>
                    <a:pt x="20" y="33"/>
                  </a:lnTo>
                  <a:lnTo>
                    <a:pt x="17" y="32"/>
                  </a:lnTo>
                  <a:lnTo>
                    <a:pt x="15" y="31"/>
                  </a:lnTo>
                  <a:lnTo>
                    <a:pt x="11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5" y="23"/>
                  </a:lnTo>
                  <a:lnTo>
                    <a:pt x="3" y="20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9"/>
                  </a:lnTo>
                  <a:lnTo>
                    <a:pt x="7" y="6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5" y="7"/>
                  </a:lnTo>
                  <a:lnTo>
                    <a:pt x="46" y="9"/>
                  </a:lnTo>
                  <a:lnTo>
                    <a:pt x="49" y="11"/>
                  </a:lnTo>
                  <a:lnTo>
                    <a:pt x="50" y="13"/>
                  </a:lnTo>
                  <a:lnTo>
                    <a:pt x="50" y="16"/>
                  </a:lnTo>
                  <a:lnTo>
                    <a:pt x="51" y="18"/>
                  </a:lnTo>
                  <a:lnTo>
                    <a:pt x="42" y="18"/>
                  </a:lnTo>
                  <a:lnTo>
                    <a:pt x="42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7" y="11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11" y="19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21" y="25"/>
                  </a:lnTo>
                  <a:lnTo>
                    <a:pt x="26" y="27"/>
                  </a:lnTo>
                  <a:lnTo>
                    <a:pt x="32" y="28"/>
                  </a:lnTo>
                  <a:lnTo>
                    <a:pt x="35" y="28"/>
                  </a:lnTo>
                  <a:lnTo>
                    <a:pt x="38" y="29"/>
                  </a:lnTo>
                  <a:lnTo>
                    <a:pt x="41" y="30"/>
                  </a:lnTo>
                  <a:lnTo>
                    <a:pt x="44" y="31"/>
                  </a:lnTo>
                  <a:lnTo>
                    <a:pt x="45" y="32"/>
                  </a:lnTo>
                  <a:lnTo>
                    <a:pt x="47" y="34"/>
                  </a:lnTo>
                  <a:lnTo>
                    <a:pt x="49" y="36"/>
                  </a:lnTo>
                  <a:lnTo>
                    <a:pt x="50" y="37"/>
                  </a:lnTo>
                  <a:lnTo>
                    <a:pt x="51" y="41"/>
                  </a:lnTo>
                  <a:lnTo>
                    <a:pt x="52" y="43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1" y="50"/>
                  </a:lnTo>
                  <a:lnTo>
                    <a:pt x="50" y="52"/>
                  </a:lnTo>
                  <a:lnTo>
                    <a:pt x="49" y="54"/>
                  </a:lnTo>
                  <a:lnTo>
                    <a:pt x="46" y="57"/>
                  </a:lnTo>
                  <a:lnTo>
                    <a:pt x="45" y="58"/>
                  </a:lnTo>
                  <a:lnTo>
                    <a:pt x="43" y="60"/>
                  </a:lnTo>
                  <a:lnTo>
                    <a:pt x="41" y="61"/>
                  </a:lnTo>
                  <a:lnTo>
                    <a:pt x="37" y="61"/>
                  </a:lnTo>
                  <a:lnTo>
                    <a:pt x="34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4" y="63"/>
                  </a:lnTo>
                  <a:lnTo>
                    <a:pt x="19" y="63"/>
                  </a:lnTo>
                  <a:lnTo>
                    <a:pt x="16" y="61"/>
                  </a:lnTo>
                  <a:lnTo>
                    <a:pt x="12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6" y="56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1" y="47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0" name="Freeform 250"/>
            <p:cNvSpPr>
              <a:spLocks/>
            </p:cNvSpPr>
            <p:nvPr/>
          </p:nvSpPr>
          <p:spPr bwMode="auto">
            <a:xfrm>
              <a:off x="1256" y="62"/>
              <a:ext cx="54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3" y="0"/>
                </a:cxn>
                <a:cxn ang="0">
                  <a:pos x="53" y="7"/>
                </a:cxn>
                <a:cxn ang="0">
                  <a:pos x="31" y="7"/>
                </a:cxn>
                <a:cxn ang="0">
                  <a:pos x="31" y="62"/>
                </a:cxn>
                <a:cxn ang="0">
                  <a:pos x="22" y="62"/>
                </a:cxn>
              </a:cxnLst>
              <a:rect l="0" t="0" r="r" b="b"/>
              <a:pathLst>
                <a:path w="54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7"/>
                  </a:lnTo>
                  <a:lnTo>
                    <a:pt x="31" y="7"/>
                  </a:lnTo>
                  <a:lnTo>
                    <a:pt x="31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1" name="Freeform 251"/>
            <p:cNvSpPr>
              <a:spLocks/>
            </p:cNvSpPr>
            <p:nvPr/>
          </p:nvSpPr>
          <p:spPr bwMode="auto">
            <a:xfrm>
              <a:off x="1326" y="62"/>
              <a:ext cx="5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50" y="55"/>
                </a:cxn>
                <a:cxn ang="0">
                  <a:pos x="50" y="62"/>
                </a:cxn>
                <a:cxn ang="0">
                  <a:pos x="0" y="62"/>
                </a:cxn>
              </a:cxnLst>
              <a:rect l="0" t="0" r="r" b="b"/>
              <a:pathLst>
                <a:path w="51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50" y="55"/>
                  </a:lnTo>
                  <a:lnTo>
                    <a:pt x="50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2" name="Freeform 252"/>
            <p:cNvSpPr>
              <a:spLocks/>
            </p:cNvSpPr>
            <p:nvPr/>
          </p:nvSpPr>
          <p:spPr bwMode="auto">
            <a:xfrm>
              <a:off x="1387" y="62"/>
              <a:ext cx="6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5" y="0"/>
                </a:cxn>
                <a:cxn ang="0">
                  <a:pos x="61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9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19"/>
                </a:cxn>
                <a:cxn ang="0">
                  <a:pos x="35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9" y="16"/>
                </a:cxn>
                <a:cxn ang="0">
                  <a:pos x="26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2" h="63">
                  <a:moveTo>
                    <a:pt x="0" y="62"/>
                  </a:moveTo>
                  <a:lnTo>
                    <a:pt x="26" y="0"/>
                  </a:lnTo>
                  <a:lnTo>
                    <a:pt x="35" y="0"/>
                  </a:lnTo>
                  <a:lnTo>
                    <a:pt x="61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19"/>
                  </a:lnTo>
                  <a:lnTo>
                    <a:pt x="35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9" y="16"/>
                  </a:lnTo>
                  <a:lnTo>
                    <a:pt x="26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3" name="Freeform 253"/>
            <p:cNvSpPr>
              <a:spLocks/>
            </p:cNvSpPr>
            <p:nvPr/>
          </p:nvSpPr>
          <p:spPr bwMode="auto">
            <a:xfrm>
              <a:off x="1465" y="62"/>
              <a:ext cx="65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9" y="44"/>
                </a:cxn>
                <a:cxn ang="0">
                  <a:pos x="30" y="46"/>
                </a:cxn>
                <a:cxn ang="0">
                  <a:pos x="30" y="49"/>
                </a:cxn>
                <a:cxn ang="0">
                  <a:pos x="31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4" y="48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2"/>
                </a:cxn>
                <a:cxn ang="0">
                  <a:pos x="56" y="62"/>
                </a:cxn>
                <a:cxn ang="0">
                  <a:pos x="56" y="10"/>
                </a:cxn>
                <a:cxn ang="0">
                  <a:pos x="37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5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9" y="44"/>
                  </a:lnTo>
                  <a:lnTo>
                    <a:pt x="30" y="46"/>
                  </a:lnTo>
                  <a:lnTo>
                    <a:pt x="30" y="49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33" y="51"/>
                  </a:lnTo>
                  <a:lnTo>
                    <a:pt x="34" y="48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2"/>
                  </a:lnTo>
                  <a:lnTo>
                    <a:pt x="56" y="62"/>
                  </a:lnTo>
                  <a:lnTo>
                    <a:pt x="56" y="10"/>
                  </a:lnTo>
                  <a:lnTo>
                    <a:pt x="37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4" name="Freeform 254"/>
            <p:cNvSpPr>
              <a:spLocks/>
            </p:cNvSpPr>
            <p:nvPr/>
          </p:nvSpPr>
          <p:spPr bwMode="auto">
            <a:xfrm>
              <a:off x="2378" y="1893"/>
              <a:ext cx="4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6" y="14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42" y="25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2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0"/>
                </a:cxn>
                <a:cxn ang="0">
                  <a:pos x="32" y="61"/>
                </a:cxn>
                <a:cxn ang="0">
                  <a:pos x="27" y="61"/>
                </a:cxn>
                <a:cxn ang="0">
                  <a:pos x="0" y="61"/>
                </a:cxn>
                <a:cxn ang="0">
                  <a:pos x="21" y="26"/>
                </a:cxn>
                <a:cxn ang="0">
                  <a:pos x="27" y="25"/>
                </a:cxn>
                <a:cxn ang="0">
                  <a:pos x="30" y="25"/>
                </a:cxn>
                <a:cxn ang="0">
                  <a:pos x="32" y="25"/>
                </a:cxn>
                <a:cxn ang="0">
                  <a:pos x="36" y="22"/>
                </a:cxn>
                <a:cxn ang="0">
                  <a:pos x="37" y="20"/>
                </a:cxn>
                <a:cxn ang="0">
                  <a:pos x="37" y="17"/>
                </a:cxn>
                <a:cxn ang="0">
                  <a:pos x="37" y="14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8" y="7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0" y="55"/>
                </a:cxn>
                <a:cxn ang="0">
                  <a:pos x="32" y="54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40" y="44"/>
                </a:cxn>
                <a:cxn ang="0">
                  <a:pos x="39" y="41"/>
                </a:cxn>
                <a:cxn ang="0">
                  <a:pos x="38" y="39"/>
                </a:cxn>
                <a:cxn ang="0">
                  <a:pos x="36" y="36"/>
                </a:cxn>
                <a:cxn ang="0">
                  <a:pos x="32" y="34"/>
                </a:cxn>
                <a:cxn ang="0">
                  <a:pos x="29" y="34"/>
                </a:cxn>
                <a:cxn ang="0">
                  <a:pos x="23" y="33"/>
                </a:cxn>
                <a:cxn ang="0">
                  <a:pos x="8" y="55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9" y="30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5" y="34"/>
                  </a:lnTo>
                  <a:lnTo>
                    <a:pt x="46" y="36"/>
                  </a:lnTo>
                  <a:lnTo>
                    <a:pt x="47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7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7" y="60"/>
                  </a:lnTo>
                  <a:lnTo>
                    <a:pt x="35" y="60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1"/>
                  </a:lnTo>
                  <a:lnTo>
                    <a:pt x="23" y="61"/>
                  </a:lnTo>
                  <a:lnTo>
                    <a:pt x="0" y="61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5"/>
                  </a:lnTo>
                  <a:lnTo>
                    <a:pt x="29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7" y="18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5" y="55"/>
                  </a:lnTo>
                  <a:lnTo>
                    <a:pt x="26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4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36" y="51"/>
                  </a:lnTo>
                  <a:lnTo>
                    <a:pt x="37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7" y="36"/>
                  </a:lnTo>
                  <a:lnTo>
                    <a:pt x="36" y="36"/>
                  </a:lnTo>
                  <a:lnTo>
                    <a:pt x="33" y="35"/>
                  </a:lnTo>
                  <a:lnTo>
                    <a:pt x="32" y="34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6" y="33"/>
                  </a:lnTo>
                  <a:lnTo>
                    <a:pt x="2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5" name="Freeform 255"/>
            <p:cNvSpPr>
              <a:spLocks/>
            </p:cNvSpPr>
            <p:nvPr/>
          </p:nvSpPr>
          <p:spPr bwMode="auto">
            <a:xfrm>
              <a:off x="2445" y="1891"/>
              <a:ext cx="61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2" y="2"/>
                </a:cxn>
                <a:cxn ang="0">
                  <a:pos x="49" y="7"/>
                </a:cxn>
                <a:cxn ang="0">
                  <a:pos x="54" y="12"/>
                </a:cxn>
                <a:cxn ang="0">
                  <a:pos x="59" y="20"/>
                </a:cxn>
                <a:cxn ang="0">
                  <a:pos x="60" y="28"/>
                </a:cxn>
                <a:cxn ang="0">
                  <a:pos x="60" y="37"/>
                </a:cxn>
                <a:cxn ang="0">
                  <a:pos x="59" y="46"/>
                </a:cxn>
                <a:cxn ang="0">
                  <a:pos x="54" y="53"/>
                </a:cxn>
                <a:cxn ang="0">
                  <a:pos x="48" y="59"/>
                </a:cxn>
                <a:cxn ang="0">
                  <a:pos x="41" y="62"/>
                </a:cxn>
                <a:cxn ang="0">
                  <a:pos x="33" y="64"/>
                </a:cxn>
                <a:cxn ang="0">
                  <a:pos x="26" y="64"/>
                </a:cxn>
                <a:cxn ang="0">
                  <a:pos x="18" y="62"/>
                </a:cxn>
                <a:cxn ang="0">
                  <a:pos x="10" y="57"/>
                </a:cxn>
                <a:cxn ang="0">
                  <a:pos x="6" y="52"/>
                </a:cxn>
                <a:cxn ang="0">
                  <a:pos x="1" y="44"/>
                </a:cxn>
                <a:cxn ang="0">
                  <a:pos x="0" y="37"/>
                </a:cxn>
                <a:cxn ang="0">
                  <a:pos x="8" y="33"/>
                </a:cxn>
                <a:cxn ang="0">
                  <a:pos x="9" y="42"/>
                </a:cxn>
                <a:cxn ang="0">
                  <a:pos x="13" y="50"/>
                </a:cxn>
                <a:cxn ang="0">
                  <a:pos x="21" y="54"/>
                </a:cxn>
                <a:cxn ang="0">
                  <a:pos x="30" y="56"/>
                </a:cxn>
                <a:cxn ang="0">
                  <a:pos x="39" y="54"/>
                </a:cxn>
                <a:cxn ang="0">
                  <a:pos x="46" y="50"/>
                </a:cxn>
                <a:cxn ang="0">
                  <a:pos x="50" y="42"/>
                </a:cxn>
                <a:cxn ang="0">
                  <a:pos x="52" y="33"/>
                </a:cxn>
                <a:cxn ang="0">
                  <a:pos x="51" y="25"/>
                </a:cxn>
                <a:cxn ang="0">
                  <a:pos x="49" y="20"/>
                </a:cxn>
                <a:cxn ang="0">
                  <a:pos x="46" y="14"/>
                </a:cxn>
                <a:cxn ang="0">
                  <a:pos x="41" y="11"/>
                </a:cxn>
                <a:cxn ang="0">
                  <a:pos x="36" y="8"/>
                </a:cxn>
                <a:cxn ang="0">
                  <a:pos x="30" y="8"/>
                </a:cxn>
                <a:cxn ang="0">
                  <a:pos x="21" y="9"/>
                </a:cxn>
                <a:cxn ang="0">
                  <a:pos x="14" y="13"/>
                </a:cxn>
                <a:cxn ang="0">
                  <a:pos x="12" y="16"/>
                </a:cxn>
                <a:cxn ang="0">
                  <a:pos x="10" y="21"/>
                </a:cxn>
                <a:cxn ang="0">
                  <a:pos x="9" y="26"/>
                </a:cxn>
                <a:cxn ang="0">
                  <a:pos x="8" y="33"/>
                </a:cxn>
              </a:cxnLst>
              <a:rect l="0" t="0" r="r" b="b"/>
              <a:pathLst>
                <a:path w="61" h="65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20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0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8" y="2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9" y="7"/>
                  </a:lnTo>
                  <a:lnTo>
                    <a:pt x="52" y="9"/>
                  </a:lnTo>
                  <a:lnTo>
                    <a:pt x="54" y="12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60" y="24"/>
                  </a:lnTo>
                  <a:lnTo>
                    <a:pt x="60" y="28"/>
                  </a:lnTo>
                  <a:lnTo>
                    <a:pt x="60" y="33"/>
                  </a:lnTo>
                  <a:lnTo>
                    <a:pt x="60" y="37"/>
                  </a:lnTo>
                  <a:lnTo>
                    <a:pt x="60" y="41"/>
                  </a:lnTo>
                  <a:lnTo>
                    <a:pt x="59" y="46"/>
                  </a:lnTo>
                  <a:lnTo>
                    <a:pt x="57" y="49"/>
                  </a:lnTo>
                  <a:lnTo>
                    <a:pt x="54" y="53"/>
                  </a:lnTo>
                  <a:lnTo>
                    <a:pt x="51" y="55"/>
                  </a:lnTo>
                  <a:lnTo>
                    <a:pt x="48" y="59"/>
                  </a:lnTo>
                  <a:lnTo>
                    <a:pt x="44" y="61"/>
                  </a:lnTo>
                  <a:lnTo>
                    <a:pt x="41" y="62"/>
                  </a:lnTo>
                  <a:lnTo>
                    <a:pt x="38" y="63"/>
                  </a:lnTo>
                  <a:lnTo>
                    <a:pt x="33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1" y="63"/>
                  </a:lnTo>
                  <a:lnTo>
                    <a:pt x="18" y="62"/>
                  </a:lnTo>
                  <a:lnTo>
                    <a:pt x="13" y="61"/>
                  </a:lnTo>
                  <a:lnTo>
                    <a:pt x="10" y="57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3" y="49"/>
                  </a:lnTo>
                  <a:lnTo>
                    <a:pt x="1" y="44"/>
                  </a:lnTo>
                  <a:lnTo>
                    <a:pt x="1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2"/>
                  </a:lnTo>
                  <a:lnTo>
                    <a:pt x="11" y="47"/>
                  </a:lnTo>
                  <a:lnTo>
                    <a:pt x="13" y="50"/>
                  </a:lnTo>
                  <a:lnTo>
                    <a:pt x="17" y="53"/>
                  </a:lnTo>
                  <a:lnTo>
                    <a:pt x="21" y="54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9" y="54"/>
                  </a:lnTo>
                  <a:lnTo>
                    <a:pt x="42" y="53"/>
                  </a:lnTo>
                  <a:lnTo>
                    <a:pt x="46" y="50"/>
                  </a:lnTo>
                  <a:lnTo>
                    <a:pt x="48" y="47"/>
                  </a:lnTo>
                  <a:lnTo>
                    <a:pt x="50" y="42"/>
                  </a:lnTo>
                  <a:lnTo>
                    <a:pt x="51" y="38"/>
                  </a:lnTo>
                  <a:lnTo>
                    <a:pt x="52" y="33"/>
                  </a:lnTo>
                  <a:lnTo>
                    <a:pt x="52" y="28"/>
                  </a:lnTo>
                  <a:lnTo>
                    <a:pt x="51" y="25"/>
                  </a:lnTo>
                  <a:lnTo>
                    <a:pt x="50" y="22"/>
                  </a:lnTo>
                  <a:lnTo>
                    <a:pt x="49" y="20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9"/>
                  </a:lnTo>
                  <a:lnTo>
                    <a:pt x="36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1" y="9"/>
                  </a:lnTo>
                  <a:lnTo>
                    <a:pt x="18" y="11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10" y="21"/>
                  </a:lnTo>
                  <a:lnTo>
                    <a:pt x="9" y="24"/>
                  </a:lnTo>
                  <a:lnTo>
                    <a:pt x="9" y="26"/>
                  </a:lnTo>
                  <a:lnTo>
                    <a:pt x="8" y="29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6" name="Freeform 256"/>
            <p:cNvSpPr>
              <a:spLocks/>
            </p:cNvSpPr>
            <p:nvPr/>
          </p:nvSpPr>
          <p:spPr bwMode="auto">
            <a:xfrm>
              <a:off x="2530" y="1893"/>
              <a:ext cx="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61"/>
                </a:cxn>
                <a:cxn ang="0">
                  <a:pos x="0" y="61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7" name="Freeform 257"/>
            <p:cNvSpPr>
              <a:spLocks/>
            </p:cNvSpPr>
            <p:nvPr/>
          </p:nvSpPr>
          <p:spPr bwMode="auto">
            <a:xfrm>
              <a:off x="2558" y="1893"/>
              <a:ext cx="3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5"/>
                </a:cxn>
                <a:cxn ang="0">
                  <a:pos x="38" y="55"/>
                </a:cxn>
                <a:cxn ang="0">
                  <a:pos x="38" y="61"/>
                </a:cxn>
                <a:cxn ang="0">
                  <a:pos x="0" y="61"/>
                </a:cxn>
              </a:cxnLst>
              <a:rect l="0" t="0" r="r" b="b"/>
              <a:pathLst>
                <a:path w="39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5"/>
                  </a:lnTo>
                  <a:lnTo>
                    <a:pt x="38" y="55"/>
                  </a:lnTo>
                  <a:lnTo>
                    <a:pt x="3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8" name="Freeform 258"/>
            <p:cNvSpPr>
              <a:spLocks/>
            </p:cNvSpPr>
            <p:nvPr/>
          </p:nvSpPr>
          <p:spPr bwMode="auto">
            <a:xfrm>
              <a:off x="2615" y="1893"/>
              <a:ext cx="4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61"/>
                </a:cxn>
                <a:cxn ang="0">
                  <a:pos x="0" y="61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39" name="Freeform 259"/>
            <p:cNvSpPr>
              <a:spLocks/>
            </p:cNvSpPr>
            <p:nvPr/>
          </p:nvSpPr>
          <p:spPr bwMode="auto">
            <a:xfrm>
              <a:off x="2645" y="1893"/>
              <a:ext cx="52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43" y="48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1"/>
                </a:cxn>
                <a:cxn ang="0">
                  <a:pos x="42" y="61"/>
                </a:cxn>
                <a:cxn ang="0">
                  <a:pos x="9" y="14"/>
                </a:cxn>
                <a:cxn ang="0">
                  <a:pos x="9" y="61"/>
                </a:cxn>
                <a:cxn ang="0">
                  <a:pos x="0" y="61"/>
                </a:cxn>
              </a:cxnLst>
              <a:rect l="0" t="0" r="r" b="b"/>
              <a:pathLst>
                <a:path w="52" h="62">
                  <a:moveTo>
                    <a:pt x="0" y="61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43" y="48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1"/>
                  </a:lnTo>
                  <a:lnTo>
                    <a:pt x="42" y="61"/>
                  </a:lnTo>
                  <a:lnTo>
                    <a:pt x="9" y="14"/>
                  </a:lnTo>
                  <a:lnTo>
                    <a:pt x="9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0" name="Freeform 260"/>
            <p:cNvSpPr>
              <a:spLocks/>
            </p:cNvSpPr>
            <p:nvPr/>
          </p:nvSpPr>
          <p:spPr bwMode="auto">
            <a:xfrm>
              <a:off x="2715" y="1891"/>
              <a:ext cx="65" cy="65"/>
            </a:xfrm>
            <a:custGeom>
              <a:avLst/>
              <a:gdLst/>
              <a:ahLst/>
              <a:cxnLst>
                <a:cxn ang="0">
                  <a:pos x="34" y="31"/>
                </a:cxn>
                <a:cxn ang="0">
                  <a:pos x="64" y="54"/>
                </a:cxn>
                <a:cxn ang="0">
                  <a:pos x="57" y="59"/>
                </a:cxn>
                <a:cxn ang="0">
                  <a:pos x="50" y="62"/>
                </a:cxn>
                <a:cxn ang="0">
                  <a:pos x="43" y="63"/>
                </a:cxn>
                <a:cxn ang="0">
                  <a:pos x="34" y="64"/>
                </a:cxn>
                <a:cxn ang="0">
                  <a:pos x="25" y="63"/>
                </a:cxn>
                <a:cxn ang="0">
                  <a:pos x="17" y="61"/>
                </a:cxn>
                <a:cxn ang="0">
                  <a:pos x="9" y="55"/>
                </a:cxn>
                <a:cxn ang="0">
                  <a:pos x="5" y="49"/>
                </a:cxn>
                <a:cxn ang="0">
                  <a:pos x="1" y="41"/>
                </a:cxn>
                <a:cxn ang="0">
                  <a:pos x="0" y="33"/>
                </a:cxn>
                <a:cxn ang="0">
                  <a:pos x="1" y="24"/>
                </a:cxn>
                <a:cxn ang="0">
                  <a:pos x="5" y="16"/>
                </a:cxn>
                <a:cxn ang="0">
                  <a:pos x="9" y="9"/>
                </a:cxn>
                <a:cxn ang="0">
                  <a:pos x="15" y="4"/>
                </a:cxn>
                <a:cxn ang="0">
                  <a:pos x="25" y="1"/>
                </a:cxn>
                <a:cxn ang="0">
                  <a:pos x="34" y="0"/>
                </a:cxn>
                <a:cxn ang="0">
                  <a:pos x="41" y="0"/>
                </a:cxn>
                <a:cxn ang="0">
                  <a:pos x="47" y="2"/>
                </a:cxn>
                <a:cxn ang="0">
                  <a:pos x="52" y="4"/>
                </a:cxn>
                <a:cxn ang="0">
                  <a:pos x="57" y="9"/>
                </a:cxn>
                <a:cxn ang="0">
                  <a:pos x="59" y="13"/>
                </a:cxn>
                <a:cxn ang="0">
                  <a:pos x="62" y="20"/>
                </a:cxn>
                <a:cxn ang="0">
                  <a:pos x="53" y="18"/>
                </a:cxn>
                <a:cxn ang="0">
                  <a:pos x="51" y="15"/>
                </a:cxn>
                <a:cxn ang="0">
                  <a:pos x="50" y="12"/>
                </a:cxn>
                <a:cxn ang="0">
                  <a:pos x="46" y="11"/>
                </a:cxn>
                <a:cxn ang="0">
                  <a:pos x="41" y="9"/>
                </a:cxn>
                <a:cxn ang="0">
                  <a:pos x="37" y="8"/>
                </a:cxn>
                <a:cxn ang="0">
                  <a:pos x="32" y="8"/>
                </a:cxn>
                <a:cxn ang="0">
                  <a:pos x="25" y="9"/>
                </a:cxn>
                <a:cxn ang="0">
                  <a:pos x="21" y="11"/>
                </a:cxn>
                <a:cxn ang="0">
                  <a:pos x="17" y="12"/>
                </a:cxn>
                <a:cxn ang="0">
                  <a:pos x="14" y="15"/>
                </a:cxn>
                <a:cxn ang="0">
                  <a:pos x="12" y="18"/>
                </a:cxn>
                <a:cxn ang="0">
                  <a:pos x="11" y="23"/>
                </a:cxn>
                <a:cxn ang="0">
                  <a:pos x="9" y="29"/>
                </a:cxn>
                <a:cxn ang="0">
                  <a:pos x="9" y="36"/>
                </a:cxn>
                <a:cxn ang="0">
                  <a:pos x="11" y="42"/>
                </a:cxn>
                <a:cxn ang="0">
                  <a:pos x="14" y="49"/>
                </a:cxn>
                <a:cxn ang="0">
                  <a:pos x="19" y="53"/>
                </a:cxn>
                <a:cxn ang="0">
                  <a:pos x="25" y="54"/>
                </a:cxn>
                <a:cxn ang="0">
                  <a:pos x="31" y="56"/>
                </a:cxn>
                <a:cxn ang="0">
                  <a:pos x="37" y="56"/>
                </a:cxn>
                <a:cxn ang="0">
                  <a:pos x="43" y="55"/>
                </a:cxn>
                <a:cxn ang="0">
                  <a:pos x="49" y="53"/>
                </a:cxn>
                <a:cxn ang="0">
                  <a:pos x="52" y="52"/>
                </a:cxn>
                <a:cxn ang="0">
                  <a:pos x="55" y="39"/>
                </a:cxn>
              </a:cxnLst>
              <a:rect l="0" t="0" r="r" b="b"/>
              <a:pathLst>
                <a:path w="65" h="65">
                  <a:moveTo>
                    <a:pt x="34" y="39"/>
                  </a:moveTo>
                  <a:lnTo>
                    <a:pt x="34" y="31"/>
                  </a:lnTo>
                  <a:lnTo>
                    <a:pt x="64" y="31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7" y="59"/>
                  </a:lnTo>
                  <a:lnTo>
                    <a:pt x="53" y="61"/>
                  </a:lnTo>
                  <a:lnTo>
                    <a:pt x="50" y="62"/>
                  </a:lnTo>
                  <a:lnTo>
                    <a:pt x="46" y="62"/>
                  </a:lnTo>
                  <a:lnTo>
                    <a:pt x="43" y="63"/>
                  </a:lnTo>
                  <a:lnTo>
                    <a:pt x="38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7" y="61"/>
                  </a:lnTo>
                  <a:lnTo>
                    <a:pt x="12" y="59"/>
                  </a:lnTo>
                  <a:lnTo>
                    <a:pt x="9" y="55"/>
                  </a:lnTo>
                  <a:lnTo>
                    <a:pt x="6" y="53"/>
                  </a:lnTo>
                  <a:lnTo>
                    <a:pt x="5" y="49"/>
                  </a:lnTo>
                  <a:lnTo>
                    <a:pt x="2" y="46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1" y="24"/>
                  </a:lnTo>
                  <a:lnTo>
                    <a:pt x="2" y="20"/>
                  </a:lnTo>
                  <a:lnTo>
                    <a:pt x="5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5" y="4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50" y="3"/>
                  </a:lnTo>
                  <a:lnTo>
                    <a:pt x="52" y="4"/>
                  </a:lnTo>
                  <a:lnTo>
                    <a:pt x="55" y="7"/>
                  </a:lnTo>
                  <a:lnTo>
                    <a:pt x="57" y="9"/>
                  </a:lnTo>
                  <a:lnTo>
                    <a:pt x="58" y="11"/>
                  </a:lnTo>
                  <a:lnTo>
                    <a:pt x="59" y="13"/>
                  </a:lnTo>
                  <a:lnTo>
                    <a:pt x="60" y="16"/>
                  </a:lnTo>
                  <a:lnTo>
                    <a:pt x="62" y="20"/>
                  </a:lnTo>
                  <a:lnTo>
                    <a:pt x="55" y="21"/>
                  </a:lnTo>
                  <a:lnTo>
                    <a:pt x="53" y="18"/>
                  </a:lnTo>
                  <a:lnTo>
                    <a:pt x="52" y="16"/>
                  </a:lnTo>
                  <a:lnTo>
                    <a:pt x="51" y="15"/>
                  </a:lnTo>
                  <a:lnTo>
                    <a:pt x="51" y="13"/>
                  </a:lnTo>
                  <a:lnTo>
                    <a:pt x="50" y="12"/>
                  </a:lnTo>
                  <a:lnTo>
                    <a:pt x="47" y="11"/>
                  </a:lnTo>
                  <a:lnTo>
                    <a:pt x="46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7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9" y="33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11" y="42"/>
                  </a:lnTo>
                  <a:lnTo>
                    <a:pt x="12" y="46"/>
                  </a:lnTo>
                  <a:lnTo>
                    <a:pt x="14" y="49"/>
                  </a:lnTo>
                  <a:lnTo>
                    <a:pt x="15" y="51"/>
                  </a:lnTo>
                  <a:lnTo>
                    <a:pt x="19" y="53"/>
                  </a:lnTo>
                  <a:lnTo>
                    <a:pt x="21" y="54"/>
                  </a:lnTo>
                  <a:lnTo>
                    <a:pt x="25" y="54"/>
                  </a:lnTo>
                  <a:lnTo>
                    <a:pt x="28" y="56"/>
                  </a:lnTo>
                  <a:lnTo>
                    <a:pt x="31" y="56"/>
                  </a:lnTo>
                  <a:lnTo>
                    <a:pt x="34" y="56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43" y="55"/>
                  </a:lnTo>
                  <a:lnTo>
                    <a:pt x="46" y="54"/>
                  </a:lnTo>
                  <a:lnTo>
                    <a:pt x="49" y="53"/>
                  </a:lnTo>
                  <a:lnTo>
                    <a:pt x="51" y="52"/>
                  </a:lnTo>
                  <a:lnTo>
                    <a:pt x="52" y="52"/>
                  </a:lnTo>
                  <a:lnTo>
                    <a:pt x="55" y="50"/>
                  </a:lnTo>
                  <a:lnTo>
                    <a:pt x="55" y="39"/>
                  </a:lnTo>
                  <a:lnTo>
                    <a:pt x="34" y="3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1" name="Freeform 261"/>
            <p:cNvSpPr>
              <a:spLocks/>
            </p:cNvSpPr>
            <p:nvPr/>
          </p:nvSpPr>
          <p:spPr bwMode="auto">
            <a:xfrm>
              <a:off x="2399" y="1989"/>
              <a:ext cx="90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9" y="41"/>
                </a:cxn>
                <a:cxn ang="0">
                  <a:pos x="20" y="44"/>
                </a:cxn>
                <a:cxn ang="0">
                  <a:pos x="22" y="47"/>
                </a:cxn>
                <a:cxn ang="0">
                  <a:pos x="23" y="50"/>
                </a:cxn>
                <a:cxn ang="0">
                  <a:pos x="23" y="53"/>
                </a:cxn>
                <a:cxn ang="0">
                  <a:pos x="24" y="49"/>
                </a:cxn>
                <a:cxn ang="0">
                  <a:pos x="25" y="46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8" y="0"/>
                </a:cxn>
                <a:cxn ang="0">
                  <a:pos x="51" y="0"/>
                </a:cxn>
                <a:cxn ang="0">
                  <a:pos x="60" y="31"/>
                </a:cxn>
                <a:cxn ang="0">
                  <a:pos x="60" y="34"/>
                </a:cxn>
                <a:cxn ang="0">
                  <a:pos x="61" y="36"/>
                </a:cxn>
                <a:cxn ang="0">
                  <a:pos x="61" y="40"/>
                </a:cxn>
                <a:cxn ang="0">
                  <a:pos x="63" y="43"/>
                </a:cxn>
                <a:cxn ang="0">
                  <a:pos x="64" y="46"/>
                </a:cxn>
                <a:cxn ang="0">
                  <a:pos x="64" y="48"/>
                </a:cxn>
                <a:cxn ang="0">
                  <a:pos x="65" y="51"/>
                </a:cxn>
                <a:cxn ang="0">
                  <a:pos x="65" y="53"/>
                </a:cxn>
                <a:cxn ang="0">
                  <a:pos x="66" y="50"/>
                </a:cxn>
                <a:cxn ang="0">
                  <a:pos x="66" y="47"/>
                </a:cxn>
                <a:cxn ang="0">
                  <a:pos x="69" y="44"/>
                </a:cxn>
                <a:cxn ang="0">
                  <a:pos x="69" y="40"/>
                </a:cxn>
                <a:cxn ang="0">
                  <a:pos x="79" y="0"/>
                </a:cxn>
                <a:cxn ang="0">
                  <a:pos x="89" y="0"/>
                </a:cxn>
                <a:cxn ang="0">
                  <a:pos x="70" y="62"/>
                </a:cxn>
                <a:cxn ang="0">
                  <a:pos x="60" y="62"/>
                </a:cxn>
                <a:cxn ang="0">
                  <a:pos x="47" y="15"/>
                </a:cxn>
                <a:cxn ang="0">
                  <a:pos x="46" y="12"/>
                </a:cxn>
                <a:cxn ang="0">
                  <a:pos x="46" y="11"/>
                </a:cxn>
                <a:cxn ang="0">
                  <a:pos x="45" y="9"/>
                </a:cxn>
                <a:cxn ang="0">
                  <a:pos x="45" y="7"/>
                </a:cxn>
                <a:cxn ang="0">
                  <a:pos x="43" y="10"/>
                </a:cxn>
                <a:cxn ang="0">
                  <a:pos x="43" y="12"/>
                </a:cxn>
                <a:cxn ang="0">
                  <a:pos x="42" y="14"/>
                </a:cxn>
                <a:cxn ang="0">
                  <a:pos x="42" y="15"/>
                </a:cxn>
                <a:cxn ang="0">
                  <a:pos x="29" y="62"/>
                </a:cxn>
                <a:cxn ang="0">
                  <a:pos x="18" y="62"/>
                </a:cxn>
              </a:cxnLst>
              <a:rect l="0" t="0" r="r" b="b"/>
              <a:pathLst>
                <a:path w="90" h="63">
                  <a:moveTo>
                    <a:pt x="18" y="6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9" y="41"/>
                  </a:lnTo>
                  <a:lnTo>
                    <a:pt x="20" y="44"/>
                  </a:lnTo>
                  <a:lnTo>
                    <a:pt x="22" y="47"/>
                  </a:lnTo>
                  <a:lnTo>
                    <a:pt x="23" y="50"/>
                  </a:lnTo>
                  <a:lnTo>
                    <a:pt x="23" y="53"/>
                  </a:lnTo>
                  <a:lnTo>
                    <a:pt x="24" y="49"/>
                  </a:lnTo>
                  <a:lnTo>
                    <a:pt x="25" y="46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8" y="0"/>
                  </a:lnTo>
                  <a:lnTo>
                    <a:pt x="51" y="0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61" y="36"/>
                  </a:lnTo>
                  <a:lnTo>
                    <a:pt x="61" y="40"/>
                  </a:lnTo>
                  <a:lnTo>
                    <a:pt x="63" y="43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5" y="51"/>
                  </a:lnTo>
                  <a:lnTo>
                    <a:pt x="65" y="53"/>
                  </a:lnTo>
                  <a:lnTo>
                    <a:pt x="66" y="50"/>
                  </a:lnTo>
                  <a:lnTo>
                    <a:pt x="66" y="47"/>
                  </a:lnTo>
                  <a:lnTo>
                    <a:pt x="69" y="44"/>
                  </a:lnTo>
                  <a:lnTo>
                    <a:pt x="69" y="40"/>
                  </a:lnTo>
                  <a:lnTo>
                    <a:pt x="79" y="0"/>
                  </a:lnTo>
                  <a:lnTo>
                    <a:pt x="89" y="0"/>
                  </a:lnTo>
                  <a:lnTo>
                    <a:pt x="70" y="62"/>
                  </a:lnTo>
                  <a:lnTo>
                    <a:pt x="60" y="62"/>
                  </a:lnTo>
                  <a:lnTo>
                    <a:pt x="47" y="15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2" y="14"/>
                  </a:lnTo>
                  <a:lnTo>
                    <a:pt x="42" y="15"/>
                  </a:lnTo>
                  <a:lnTo>
                    <a:pt x="29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2" name="Freeform 262"/>
            <p:cNvSpPr>
              <a:spLocks/>
            </p:cNvSpPr>
            <p:nvPr/>
          </p:nvSpPr>
          <p:spPr bwMode="auto">
            <a:xfrm>
              <a:off x="2491" y="1989"/>
              <a:ext cx="6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3" y="62"/>
                </a:cxn>
                <a:cxn ang="0">
                  <a:pos x="55" y="62"/>
                </a:cxn>
                <a:cxn ang="0">
                  <a:pos x="47" y="43"/>
                </a:cxn>
                <a:cxn ang="0">
                  <a:pos x="18" y="43"/>
                </a:cxn>
                <a:cxn ang="0">
                  <a:pos x="11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7" y="19"/>
                </a:cxn>
                <a:cxn ang="0">
                  <a:pos x="35" y="16"/>
                </a:cxn>
                <a:cxn ang="0">
                  <a:pos x="34" y="12"/>
                </a:cxn>
                <a:cxn ang="0">
                  <a:pos x="33" y="10"/>
                </a:cxn>
                <a:cxn ang="0">
                  <a:pos x="32" y="7"/>
                </a:cxn>
                <a:cxn ang="0">
                  <a:pos x="32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4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3" y="62"/>
                  </a:lnTo>
                  <a:lnTo>
                    <a:pt x="55" y="62"/>
                  </a:lnTo>
                  <a:lnTo>
                    <a:pt x="47" y="43"/>
                  </a:lnTo>
                  <a:lnTo>
                    <a:pt x="18" y="43"/>
                  </a:lnTo>
                  <a:lnTo>
                    <a:pt x="11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7" y="19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10"/>
                  </a:lnTo>
                  <a:lnTo>
                    <a:pt x="32" y="7"/>
                  </a:lnTo>
                  <a:lnTo>
                    <a:pt x="32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3" name="Freeform 263"/>
            <p:cNvSpPr>
              <a:spLocks/>
            </p:cNvSpPr>
            <p:nvPr/>
          </p:nvSpPr>
          <p:spPr bwMode="auto">
            <a:xfrm>
              <a:off x="2558" y="1989"/>
              <a:ext cx="53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7"/>
                </a:cxn>
                <a:cxn ang="0">
                  <a:pos x="31" y="7"/>
                </a:cxn>
                <a:cxn ang="0">
                  <a:pos x="31" y="62"/>
                </a:cxn>
                <a:cxn ang="0">
                  <a:pos x="21" y="62"/>
                </a:cxn>
              </a:cxnLst>
              <a:rect l="0" t="0" r="r" b="b"/>
              <a:pathLst>
                <a:path w="53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7"/>
                  </a:lnTo>
                  <a:lnTo>
                    <a:pt x="31" y="7"/>
                  </a:lnTo>
                  <a:lnTo>
                    <a:pt x="31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4" name="Freeform 264"/>
            <p:cNvSpPr>
              <a:spLocks/>
            </p:cNvSpPr>
            <p:nvPr/>
          </p:nvSpPr>
          <p:spPr bwMode="auto">
            <a:xfrm>
              <a:off x="2628" y="1989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5" name="Freeform 265"/>
            <p:cNvSpPr>
              <a:spLocks/>
            </p:cNvSpPr>
            <p:nvPr/>
          </p:nvSpPr>
          <p:spPr bwMode="auto">
            <a:xfrm>
              <a:off x="2698" y="1989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7" y="1"/>
                </a:cxn>
                <a:cxn ang="0">
                  <a:pos x="42" y="3"/>
                </a:cxn>
                <a:cxn ang="0">
                  <a:pos x="46" y="6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0" y="20"/>
                </a:cxn>
                <a:cxn ang="0">
                  <a:pos x="47" y="26"/>
                </a:cxn>
                <a:cxn ang="0">
                  <a:pos x="43" y="30"/>
                </a:cxn>
                <a:cxn ang="0">
                  <a:pos x="37" y="33"/>
                </a:cxn>
                <a:cxn ang="0">
                  <a:pos x="34" y="34"/>
                </a:cxn>
                <a:cxn ang="0">
                  <a:pos x="36" y="36"/>
                </a:cxn>
                <a:cxn ang="0">
                  <a:pos x="38" y="40"/>
                </a:cxn>
                <a:cxn ang="0">
                  <a:pos x="43" y="43"/>
                </a:cxn>
                <a:cxn ang="0">
                  <a:pos x="54" y="62"/>
                </a:cxn>
                <a:cxn ang="0">
                  <a:pos x="36" y="49"/>
                </a:cxn>
                <a:cxn ang="0">
                  <a:pos x="33" y="44"/>
                </a:cxn>
                <a:cxn ang="0">
                  <a:pos x="30" y="42"/>
                </a:cxn>
                <a:cxn ang="0">
                  <a:pos x="28" y="38"/>
                </a:cxn>
                <a:cxn ang="0">
                  <a:pos x="26" y="36"/>
                </a:cxn>
                <a:cxn ang="0">
                  <a:pos x="24" y="35"/>
                </a:cxn>
                <a:cxn ang="0">
                  <a:pos x="21" y="35"/>
                </a:cxn>
                <a:cxn ang="0">
                  <a:pos x="18" y="34"/>
                </a:cxn>
                <a:cxn ang="0">
                  <a:pos x="8" y="34"/>
                </a:cxn>
                <a:cxn ang="0">
                  <a:pos x="0" y="62"/>
                </a:cxn>
                <a:cxn ang="0">
                  <a:pos x="26" y="27"/>
                </a:cxn>
                <a:cxn ang="0">
                  <a:pos x="30" y="27"/>
                </a:cxn>
                <a:cxn ang="0">
                  <a:pos x="35" y="27"/>
                </a:cxn>
                <a:cxn ang="0">
                  <a:pos x="37" y="25"/>
                </a:cxn>
                <a:cxn ang="0">
                  <a:pos x="39" y="22"/>
                </a:cxn>
                <a:cxn ang="0">
                  <a:pos x="42" y="20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8" y="11"/>
                </a:cxn>
                <a:cxn ang="0">
                  <a:pos x="34" y="7"/>
                </a:cxn>
                <a:cxn ang="0">
                  <a:pos x="27" y="7"/>
                </a:cxn>
                <a:cxn ang="0">
                  <a:pos x="8" y="27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6" y="6"/>
                  </a:lnTo>
                  <a:lnTo>
                    <a:pt x="47" y="7"/>
                  </a:lnTo>
                  <a:lnTo>
                    <a:pt x="48" y="10"/>
                  </a:lnTo>
                  <a:lnTo>
                    <a:pt x="50" y="12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0" y="20"/>
                  </a:lnTo>
                  <a:lnTo>
                    <a:pt x="48" y="24"/>
                  </a:lnTo>
                  <a:lnTo>
                    <a:pt x="47" y="26"/>
                  </a:lnTo>
                  <a:lnTo>
                    <a:pt x="46" y="28"/>
                  </a:lnTo>
                  <a:lnTo>
                    <a:pt x="43" y="30"/>
                  </a:lnTo>
                  <a:lnTo>
                    <a:pt x="39" y="32"/>
                  </a:lnTo>
                  <a:lnTo>
                    <a:pt x="37" y="33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5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8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4" y="46"/>
                  </a:lnTo>
                  <a:lnTo>
                    <a:pt x="54" y="62"/>
                  </a:lnTo>
                  <a:lnTo>
                    <a:pt x="44" y="62"/>
                  </a:lnTo>
                  <a:lnTo>
                    <a:pt x="36" y="49"/>
                  </a:lnTo>
                  <a:lnTo>
                    <a:pt x="35" y="47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0" y="42"/>
                  </a:lnTo>
                  <a:lnTo>
                    <a:pt x="29" y="40"/>
                  </a:lnTo>
                  <a:lnTo>
                    <a:pt x="28" y="38"/>
                  </a:lnTo>
                  <a:lnTo>
                    <a:pt x="27" y="37"/>
                  </a:lnTo>
                  <a:lnTo>
                    <a:pt x="26" y="36"/>
                  </a:lnTo>
                  <a:lnTo>
                    <a:pt x="25" y="35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1" y="35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7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7" y="25"/>
                  </a:lnTo>
                  <a:lnTo>
                    <a:pt x="38" y="24"/>
                  </a:lnTo>
                  <a:lnTo>
                    <a:pt x="39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27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6" name="Freeform 266"/>
            <p:cNvSpPr>
              <a:spLocks/>
            </p:cNvSpPr>
            <p:nvPr/>
          </p:nvSpPr>
          <p:spPr bwMode="auto">
            <a:xfrm>
              <a:off x="2432" y="2084"/>
              <a:ext cx="56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2" y="3"/>
                </a:cxn>
                <a:cxn ang="0">
                  <a:pos x="47" y="7"/>
                </a:cxn>
                <a:cxn ang="0">
                  <a:pos x="49" y="10"/>
                </a:cxn>
                <a:cxn ang="0">
                  <a:pos x="52" y="15"/>
                </a:cxn>
                <a:cxn ang="0">
                  <a:pos x="50" y="21"/>
                </a:cxn>
                <a:cxn ang="0">
                  <a:pos x="49" y="26"/>
                </a:cxn>
                <a:cxn ang="0">
                  <a:pos x="45" y="30"/>
                </a:cxn>
                <a:cxn ang="0">
                  <a:pos x="38" y="34"/>
                </a:cxn>
                <a:cxn ang="0">
                  <a:pos x="34" y="35"/>
                </a:cxn>
                <a:cxn ang="0">
                  <a:pos x="37" y="37"/>
                </a:cxn>
                <a:cxn ang="0">
                  <a:pos x="39" y="40"/>
                </a:cxn>
                <a:cxn ang="0">
                  <a:pos x="44" y="43"/>
                </a:cxn>
                <a:cxn ang="0">
                  <a:pos x="55" y="63"/>
                </a:cxn>
                <a:cxn ang="0">
                  <a:pos x="37" y="50"/>
                </a:cxn>
                <a:cxn ang="0">
                  <a:pos x="33" y="45"/>
                </a:cxn>
                <a:cxn ang="0">
                  <a:pos x="31" y="42"/>
                </a:cxn>
                <a:cxn ang="0">
                  <a:pos x="29" y="39"/>
                </a:cxn>
                <a:cxn ang="0">
                  <a:pos x="26" y="37"/>
                </a:cxn>
                <a:cxn ang="0">
                  <a:pos x="24" y="36"/>
                </a:cxn>
                <a:cxn ang="0">
                  <a:pos x="22" y="36"/>
                </a:cxn>
                <a:cxn ang="0">
                  <a:pos x="19" y="35"/>
                </a:cxn>
                <a:cxn ang="0">
                  <a:pos x="8" y="35"/>
                </a:cxn>
                <a:cxn ang="0">
                  <a:pos x="0" y="63"/>
                </a:cxn>
                <a:cxn ang="0">
                  <a:pos x="26" y="27"/>
                </a:cxn>
                <a:cxn ang="0">
                  <a:pos x="32" y="27"/>
                </a:cxn>
                <a:cxn ang="0">
                  <a:pos x="36" y="27"/>
                </a:cxn>
                <a:cxn ang="0">
                  <a:pos x="38" y="25"/>
                </a:cxn>
                <a:cxn ang="0">
                  <a:pos x="41" y="23"/>
                </a:cxn>
                <a:cxn ang="0">
                  <a:pos x="42" y="21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9" y="11"/>
                </a:cxn>
                <a:cxn ang="0">
                  <a:pos x="34" y="8"/>
                </a:cxn>
                <a:cxn ang="0">
                  <a:pos x="29" y="8"/>
                </a:cxn>
                <a:cxn ang="0">
                  <a:pos x="8" y="27"/>
                </a:cxn>
              </a:cxnLst>
              <a:rect l="0" t="0" r="r" b="b"/>
              <a:pathLst>
                <a:path w="56" h="64">
                  <a:moveTo>
                    <a:pt x="0" y="63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7" y="7"/>
                  </a:lnTo>
                  <a:lnTo>
                    <a:pt x="48" y="8"/>
                  </a:lnTo>
                  <a:lnTo>
                    <a:pt x="49" y="10"/>
                  </a:lnTo>
                  <a:lnTo>
                    <a:pt x="50" y="13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0" y="21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8"/>
                  </a:lnTo>
                  <a:lnTo>
                    <a:pt x="45" y="30"/>
                  </a:lnTo>
                  <a:lnTo>
                    <a:pt x="41" y="33"/>
                  </a:lnTo>
                  <a:lnTo>
                    <a:pt x="38" y="34"/>
                  </a:lnTo>
                  <a:lnTo>
                    <a:pt x="33" y="35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8" y="38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4" y="43"/>
                  </a:lnTo>
                  <a:lnTo>
                    <a:pt x="45" y="47"/>
                  </a:lnTo>
                  <a:lnTo>
                    <a:pt x="55" y="63"/>
                  </a:lnTo>
                  <a:lnTo>
                    <a:pt x="46" y="63"/>
                  </a:lnTo>
                  <a:lnTo>
                    <a:pt x="37" y="50"/>
                  </a:lnTo>
                  <a:lnTo>
                    <a:pt x="36" y="48"/>
                  </a:lnTo>
                  <a:lnTo>
                    <a:pt x="33" y="45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0"/>
                  </a:lnTo>
                  <a:lnTo>
                    <a:pt x="29" y="39"/>
                  </a:lnTo>
                  <a:lnTo>
                    <a:pt x="28" y="38"/>
                  </a:lnTo>
                  <a:lnTo>
                    <a:pt x="26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2" y="36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8" y="35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7"/>
                  </a:lnTo>
                  <a:lnTo>
                    <a:pt x="26" y="27"/>
                  </a:lnTo>
                  <a:lnTo>
                    <a:pt x="29" y="27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7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1" y="23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39" y="11"/>
                  </a:lnTo>
                  <a:lnTo>
                    <a:pt x="38" y="10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7" name="Freeform 267"/>
            <p:cNvSpPr>
              <a:spLocks/>
            </p:cNvSpPr>
            <p:nvPr/>
          </p:nvSpPr>
          <p:spPr bwMode="auto">
            <a:xfrm>
              <a:off x="2509" y="2084"/>
              <a:ext cx="3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63"/>
                </a:cxn>
                <a:cxn ang="0">
                  <a:pos x="0" y="63"/>
                </a:cxn>
              </a:cxnLst>
              <a:rect l="0" t="0" r="r" b="b"/>
              <a:pathLst>
                <a:path w="3" h="64">
                  <a:moveTo>
                    <a:pt x="0" y="6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8" name="Freeform 268"/>
            <p:cNvSpPr>
              <a:spLocks/>
            </p:cNvSpPr>
            <p:nvPr/>
          </p:nvSpPr>
          <p:spPr bwMode="auto">
            <a:xfrm>
              <a:off x="2533" y="2083"/>
              <a:ext cx="54" cy="65"/>
            </a:xfrm>
            <a:custGeom>
              <a:avLst/>
              <a:gdLst/>
              <a:ahLst/>
              <a:cxnLst>
                <a:cxn ang="0">
                  <a:pos x="9" y="44"/>
                </a:cxn>
                <a:cxn ang="0">
                  <a:pos x="10" y="50"/>
                </a:cxn>
                <a:cxn ang="0">
                  <a:pos x="15" y="53"/>
                </a:cxn>
                <a:cxn ang="0">
                  <a:pos x="22" y="56"/>
                </a:cxn>
                <a:cxn ang="0">
                  <a:pos x="30" y="56"/>
                </a:cxn>
                <a:cxn ang="0">
                  <a:pos x="37" y="55"/>
                </a:cxn>
                <a:cxn ang="0">
                  <a:pos x="41" y="53"/>
                </a:cxn>
                <a:cxn ang="0">
                  <a:pos x="44" y="49"/>
                </a:cxn>
                <a:cxn ang="0">
                  <a:pos x="45" y="44"/>
                </a:cxn>
                <a:cxn ang="0">
                  <a:pos x="41" y="40"/>
                </a:cxn>
                <a:cxn ang="0">
                  <a:pos x="37" y="38"/>
                </a:cxn>
                <a:cxn ang="0">
                  <a:pos x="29" y="36"/>
                </a:cxn>
                <a:cxn ang="0">
                  <a:pos x="17" y="33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2" y="20"/>
                </a:cxn>
                <a:cxn ang="0">
                  <a:pos x="3" y="13"/>
                </a:cxn>
                <a:cxn ang="0">
                  <a:pos x="7" y="7"/>
                </a:cxn>
                <a:cxn ang="0">
                  <a:pos x="14" y="2"/>
                </a:cxn>
                <a:cxn ang="0">
                  <a:pos x="23" y="0"/>
                </a:cxn>
                <a:cxn ang="0">
                  <a:pos x="33" y="0"/>
                </a:cxn>
                <a:cxn ang="0">
                  <a:pos x="41" y="3"/>
                </a:cxn>
                <a:cxn ang="0">
                  <a:pos x="48" y="9"/>
                </a:cxn>
                <a:cxn ang="0">
                  <a:pos x="51" y="16"/>
                </a:cxn>
                <a:cxn ang="0">
                  <a:pos x="43" y="16"/>
                </a:cxn>
                <a:cxn ang="0">
                  <a:pos x="39" y="11"/>
                </a:cxn>
                <a:cxn ang="0">
                  <a:pos x="31" y="8"/>
                </a:cxn>
                <a:cxn ang="0">
                  <a:pos x="20" y="8"/>
                </a:cxn>
                <a:cxn ang="0">
                  <a:pos x="14" y="11"/>
                </a:cxn>
                <a:cxn ang="0">
                  <a:pos x="12" y="16"/>
                </a:cxn>
                <a:cxn ang="0">
                  <a:pos x="13" y="21"/>
                </a:cxn>
                <a:cxn ang="0">
                  <a:pos x="18" y="24"/>
                </a:cxn>
                <a:cxn ang="0">
                  <a:pos x="32" y="28"/>
                </a:cxn>
                <a:cxn ang="0">
                  <a:pos x="41" y="30"/>
                </a:cxn>
                <a:cxn ang="0">
                  <a:pos x="48" y="35"/>
                </a:cxn>
                <a:cxn ang="0">
                  <a:pos x="53" y="41"/>
                </a:cxn>
                <a:cxn ang="0">
                  <a:pos x="53" y="49"/>
                </a:cxn>
                <a:cxn ang="0">
                  <a:pos x="50" y="55"/>
                </a:cxn>
                <a:cxn ang="0">
                  <a:pos x="44" y="61"/>
                </a:cxn>
                <a:cxn ang="0">
                  <a:pos x="35" y="64"/>
                </a:cxn>
                <a:cxn ang="0">
                  <a:pos x="24" y="64"/>
                </a:cxn>
                <a:cxn ang="0">
                  <a:pos x="14" y="62"/>
                </a:cxn>
                <a:cxn ang="0">
                  <a:pos x="6" y="56"/>
                </a:cxn>
                <a:cxn ang="0">
                  <a:pos x="1" y="48"/>
                </a:cxn>
              </a:cxnLst>
              <a:rect l="0" t="0" r="r" b="b"/>
              <a:pathLst>
                <a:path w="54" h="65">
                  <a:moveTo>
                    <a:pt x="0" y="41"/>
                  </a:moveTo>
                  <a:lnTo>
                    <a:pt x="9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2" y="51"/>
                  </a:lnTo>
                  <a:lnTo>
                    <a:pt x="14" y="52"/>
                  </a:lnTo>
                  <a:lnTo>
                    <a:pt x="15" y="53"/>
                  </a:lnTo>
                  <a:lnTo>
                    <a:pt x="17" y="55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25" y="56"/>
                  </a:lnTo>
                  <a:lnTo>
                    <a:pt x="28" y="56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5" y="56"/>
                  </a:lnTo>
                  <a:lnTo>
                    <a:pt x="37" y="55"/>
                  </a:lnTo>
                  <a:lnTo>
                    <a:pt x="39" y="55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3" y="52"/>
                  </a:lnTo>
                  <a:lnTo>
                    <a:pt x="44" y="51"/>
                  </a:lnTo>
                  <a:lnTo>
                    <a:pt x="44" y="49"/>
                  </a:lnTo>
                  <a:lnTo>
                    <a:pt x="45" y="48"/>
                  </a:lnTo>
                  <a:lnTo>
                    <a:pt x="45" y="46"/>
                  </a:lnTo>
                  <a:lnTo>
                    <a:pt x="45" y="44"/>
                  </a:lnTo>
                  <a:lnTo>
                    <a:pt x="44" y="43"/>
                  </a:lnTo>
                  <a:lnTo>
                    <a:pt x="44" y="41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9" y="39"/>
                  </a:lnTo>
                  <a:lnTo>
                    <a:pt x="37" y="38"/>
                  </a:lnTo>
                  <a:lnTo>
                    <a:pt x="36" y="37"/>
                  </a:lnTo>
                  <a:lnTo>
                    <a:pt x="33" y="37"/>
                  </a:lnTo>
                  <a:lnTo>
                    <a:pt x="29" y="36"/>
                  </a:lnTo>
                  <a:lnTo>
                    <a:pt x="25" y="35"/>
                  </a:lnTo>
                  <a:lnTo>
                    <a:pt x="22" y="34"/>
                  </a:lnTo>
                  <a:lnTo>
                    <a:pt x="17" y="33"/>
                  </a:lnTo>
                  <a:lnTo>
                    <a:pt x="15" y="31"/>
                  </a:lnTo>
                  <a:lnTo>
                    <a:pt x="12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5" y="24"/>
                  </a:lnTo>
                  <a:lnTo>
                    <a:pt x="3" y="21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1" y="3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8" y="9"/>
                  </a:lnTo>
                  <a:lnTo>
                    <a:pt x="50" y="11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7" y="9"/>
                  </a:lnTo>
                  <a:lnTo>
                    <a:pt x="33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5" y="10"/>
                  </a:lnTo>
                  <a:lnTo>
                    <a:pt x="14" y="11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4" y="23"/>
                  </a:lnTo>
                  <a:lnTo>
                    <a:pt x="15" y="24"/>
                  </a:lnTo>
                  <a:lnTo>
                    <a:pt x="18" y="24"/>
                  </a:lnTo>
                  <a:lnTo>
                    <a:pt x="22" y="25"/>
                  </a:lnTo>
                  <a:lnTo>
                    <a:pt x="27" y="27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39" y="29"/>
                  </a:lnTo>
                  <a:lnTo>
                    <a:pt x="41" y="30"/>
                  </a:lnTo>
                  <a:lnTo>
                    <a:pt x="45" y="31"/>
                  </a:lnTo>
                  <a:lnTo>
                    <a:pt x="46" y="33"/>
                  </a:lnTo>
                  <a:lnTo>
                    <a:pt x="48" y="35"/>
                  </a:lnTo>
                  <a:lnTo>
                    <a:pt x="50" y="37"/>
                  </a:lnTo>
                  <a:lnTo>
                    <a:pt x="51" y="39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3" y="46"/>
                  </a:lnTo>
                  <a:lnTo>
                    <a:pt x="53" y="49"/>
                  </a:lnTo>
                  <a:lnTo>
                    <a:pt x="53" y="51"/>
                  </a:lnTo>
                  <a:lnTo>
                    <a:pt x="51" y="53"/>
                  </a:lnTo>
                  <a:lnTo>
                    <a:pt x="50" y="55"/>
                  </a:lnTo>
                  <a:lnTo>
                    <a:pt x="48" y="57"/>
                  </a:lnTo>
                  <a:lnTo>
                    <a:pt x="46" y="60"/>
                  </a:lnTo>
                  <a:lnTo>
                    <a:pt x="44" y="61"/>
                  </a:lnTo>
                  <a:lnTo>
                    <a:pt x="41" y="62"/>
                  </a:lnTo>
                  <a:lnTo>
                    <a:pt x="38" y="62"/>
                  </a:lnTo>
                  <a:lnTo>
                    <a:pt x="35" y="64"/>
                  </a:lnTo>
                  <a:lnTo>
                    <a:pt x="31" y="64"/>
                  </a:lnTo>
                  <a:lnTo>
                    <a:pt x="28" y="64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17" y="62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7" y="59"/>
                  </a:lnTo>
                  <a:lnTo>
                    <a:pt x="6" y="56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49" name="Freeform 269"/>
            <p:cNvSpPr>
              <a:spLocks/>
            </p:cNvSpPr>
            <p:nvPr/>
          </p:nvSpPr>
          <p:spPr bwMode="auto">
            <a:xfrm>
              <a:off x="2608" y="2084"/>
              <a:ext cx="48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8"/>
                </a:cxn>
                <a:cxn ang="0">
                  <a:pos x="8" y="8"/>
                </a:cxn>
                <a:cxn ang="0">
                  <a:pos x="8" y="26"/>
                </a:cxn>
                <a:cxn ang="0">
                  <a:pos x="43" y="26"/>
                </a:cxn>
                <a:cxn ang="0">
                  <a:pos x="43" y="34"/>
                </a:cxn>
                <a:cxn ang="0">
                  <a:pos x="8" y="34"/>
                </a:cxn>
                <a:cxn ang="0">
                  <a:pos x="8" y="55"/>
                </a:cxn>
                <a:cxn ang="0">
                  <a:pos x="47" y="55"/>
                </a:cxn>
                <a:cxn ang="0">
                  <a:pos x="47" y="63"/>
                </a:cxn>
                <a:cxn ang="0">
                  <a:pos x="0" y="63"/>
                </a:cxn>
              </a:cxnLst>
              <a:rect l="0" t="0" r="r" b="b"/>
              <a:pathLst>
                <a:path w="48" h="64">
                  <a:moveTo>
                    <a:pt x="0" y="63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8"/>
                  </a:lnTo>
                  <a:lnTo>
                    <a:pt x="8" y="8"/>
                  </a:lnTo>
                  <a:lnTo>
                    <a:pt x="8" y="26"/>
                  </a:lnTo>
                  <a:lnTo>
                    <a:pt x="43" y="26"/>
                  </a:lnTo>
                  <a:lnTo>
                    <a:pt x="43" y="34"/>
                  </a:lnTo>
                  <a:lnTo>
                    <a:pt x="8" y="34"/>
                  </a:lnTo>
                  <a:lnTo>
                    <a:pt x="8" y="55"/>
                  </a:lnTo>
                  <a:lnTo>
                    <a:pt x="47" y="55"/>
                  </a:lnTo>
                  <a:lnTo>
                    <a:pt x="47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0" name="Freeform 270"/>
            <p:cNvSpPr>
              <a:spLocks/>
            </p:cNvSpPr>
            <p:nvPr/>
          </p:nvSpPr>
          <p:spPr bwMode="auto">
            <a:xfrm>
              <a:off x="2674" y="2083"/>
              <a:ext cx="52" cy="65"/>
            </a:xfrm>
            <a:custGeom>
              <a:avLst/>
              <a:gdLst/>
              <a:ahLst/>
              <a:cxnLst>
                <a:cxn ang="0">
                  <a:pos x="9" y="44"/>
                </a:cxn>
                <a:cxn ang="0">
                  <a:pos x="10" y="50"/>
                </a:cxn>
                <a:cxn ang="0">
                  <a:pos x="14" y="53"/>
                </a:cxn>
                <a:cxn ang="0">
                  <a:pos x="21" y="56"/>
                </a:cxn>
                <a:cxn ang="0">
                  <a:pos x="29" y="56"/>
                </a:cxn>
                <a:cxn ang="0">
                  <a:pos x="35" y="55"/>
                </a:cxn>
                <a:cxn ang="0">
                  <a:pos x="40" y="53"/>
                </a:cxn>
                <a:cxn ang="0">
                  <a:pos x="42" y="49"/>
                </a:cxn>
                <a:cxn ang="0">
                  <a:pos x="43" y="44"/>
                </a:cxn>
                <a:cxn ang="0">
                  <a:pos x="41" y="40"/>
                </a:cxn>
                <a:cxn ang="0">
                  <a:pos x="35" y="38"/>
                </a:cxn>
                <a:cxn ang="0">
                  <a:pos x="29" y="36"/>
                </a:cxn>
                <a:cxn ang="0">
                  <a:pos x="17" y="33"/>
                </a:cxn>
                <a:cxn ang="0">
                  <a:pos x="10" y="29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3" y="13"/>
                </a:cxn>
                <a:cxn ang="0">
                  <a:pos x="7" y="7"/>
                </a:cxn>
                <a:cxn ang="0">
                  <a:pos x="13" y="2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41" y="3"/>
                </a:cxn>
                <a:cxn ang="0">
                  <a:pos x="47" y="9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38" y="11"/>
                </a:cxn>
                <a:cxn ang="0">
                  <a:pos x="30" y="8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11" y="16"/>
                </a:cxn>
                <a:cxn ang="0">
                  <a:pos x="12" y="21"/>
                </a:cxn>
                <a:cxn ang="0">
                  <a:pos x="18" y="24"/>
                </a:cxn>
                <a:cxn ang="0">
                  <a:pos x="31" y="28"/>
                </a:cxn>
                <a:cxn ang="0">
                  <a:pos x="41" y="30"/>
                </a:cxn>
                <a:cxn ang="0">
                  <a:pos x="47" y="35"/>
                </a:cxn>
                <a:cxn ang="0">
                  <a:pos x="51" y="41"/>
                </a:cxn>
                <a:cxn ang="0">
                  <a:pos x="51" y="49"/>
                </a:cxn>
                <a:cxn ang="0">
                  <a:pos x="48" y="55"/>
                </a:cxn>
                <a:cxn ang="0">
                  <a:pos x="42" y="61"/>
                </a:cxn>
                <a:cxn ang="0">
                  <a:pos x="33" y="64"/>
                </a:cxn>
                <a:cxn ang="0">
                  <a:pos x="23" y="64"/>
                </a:cxn>
                <a:cxn ang="0">
                  <a:pos x="13" y="62"/>
                </a:cxn>
                <a:cxn ang="0">
                  <a:pos x="6" y="56"/>
                </a:cxn>
                <a:cxn ang="0">
                  <a:pos x="1" y="48"/>
                </a:cxn>
              </a:cxnLst>
              <a:rect l="0" t="0" r="r" b="b"/>
              <a:pathLst>
                <a:path w="52" h="65">
                  <a:moveTo>
                    <a:pt x="0" y="41"/>
                  </a:moveTo>
                  <a:lnTo>
                    <a:pt x="9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10" y="48"/>
                  </a:lnTo>
                  <a:lnTo>
                    <a:pt x="10" y="50"/>
                  </a:lnTo>
                  <a:lnTo>
                    <a:pt x="12" y="51"/>
                  </a:lnTo>
                  <a:lnTo>
                    <a:pt x="13" y="52"/>
                  </a:lnTo>
                  <a:lnTo>
                    <a:pt x="14" y="53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1" y="56"/>
                  </a:lnTo>
                  <a:lnTo>
                    <a:pt x="24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5" y="55"/>
                  </a:lnTo>
                  <a:lnTo>
                    <a:pt x="38" y="55"/>
                  </a:lnTo>
                  <a:lnTo>
                    <a:pt x="39" y="53"/>
                  </a:lnTo>
                  <a:lnTo>
                    <a:pt x="40" y="53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3" y="48"/>
                  </a:lnTo>
                  <a:lnTo>
                    <a:pt x="43" y="46"/>
                  </a:lnTo>
                  <a:lnTo>
                    <a:pt x="43" y="44"/>
                  </a:lnTo>
                  <a:lnTo>
                    <a:pt x="42" y="43"/>
                  </a:lnTo>
                  <a:lnTo>
                    <a:pt x="42" y="41"/>
                  </a:lnTo>
                  <a:lnTo>
                    <a:pt x="41" y="40"/>
                  </a:lnTo>
                  <a:lnTo>
                    <a:pt x="39" y="40"/>
                  </a:lnTo>
                  <a:lnTo>
                    <a:pt x="38" y="39"/>
                  </a:lnTo>
                  <a:lnTo>
                    <a:pt x="35" y="38"/>
                  </a:lnTo>
                  <a:lnTo>
                    <a:pt x="34" y="37"/>
                  </a:lnTo>
                  <a:lnTo>
                    <a:pt x="32" y="37"/>
                  </a:lnTo>
                  <a:lnTo>
                    <a:pt x="29" y="36"/>
                  </a:lnTo>
                  <a:lnTo>
                    <a:pt x="24" y="35"/>
                  </a:lnTo>
                  <a:lnTo>
                    <a:pt x="21" y="34"/>
                  </a:lnTo>
                  <a:lnTo>
                    <a:pt x="17" y="33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10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4" y="11"/>
                  </a:lnTo>
                  <a:lnTo>
                    <a:pt x="6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47" y="9"/>
                  </a:lnTo>
                  <a:lnTo>
                    <a:pt x="48" y="11"/>
                  </a:lnTo>
                  <a:lnTo>
                    <a:pt x="49" y="14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42" y="18"/>
                  </a:lnTo>
                  <a:lnTo>
                    <a:pt x="41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8" y="11"/>
                  </a:lnTo>
                  <a:lnTo>
                    <a:pt x="35" y="9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21" y="25"/>
                  </a:lnTo>
                  <a:lnTo>
                    <a:pt x="26" y="27"/>
                  </a:lnTo>
                  <a:lnTo>
                    <a:pt x="31" y="28"/>
                  </a:lnTo>
                  <a:lnTo>
                    <a:pt x="34" y="28"/>
                  </a:lnTo>
                  <a:lnTo>
                    <a:pt x="38" y="29"/>
                  </a:lnTo>
                  <a:lnTo>
                    <a:pt x="41" y="30"/>
                  </a:lnTo>
                  <a:lnTo>
                    <a:pt x="43" y="31"/>
                  </a:lnTo>
                  <a:lnTo>
                    <a:pt x="45" y="33"/>
                  </a:lnTo>
                  <a:lnTo>
                    <a:pt x="47" y="35"/>
                  </a:lnTo>
                  <a:lnTo>
                    <a:pt x="48" y="37"/>
                  </a:lnTo>
                  <a:lnTo>
                    <a:pt x="50" y="39"/>
                  </a:lnTo>
                  <a:lnTo>
                    <a:pt x="51" y="41"/>
                  </a:lnTo>
                  <a:lnTo>
                    <a:pt x="51" y="43"/>
                  </a:lnTo>
                  <a:lnTo>
                    <a:pt x="51" y="46"/>
                  </a:lnTo>
                  <a:lnTo>
                    <a:pt x="51" y="49"/>
                  </a:lnTo>
                  <a:lnTo>
                    <a:pt x="51" y="51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7" y="57"/>
                  </a:lnTo>
                  <a:lnTo>
                    <a:pt x="44" y="60"/>
                  </a:lnTo>
                  <a:lnTo>
                    <a:pt x="42" y="61"/>
                  </a:lnTo>
                  <a:lnTo>
                    <a:pt x="40" y="62"/>
                  </a:lnTo>
                  <a:lnTo>
                    <a:pt x="37" y="62"/>
                  </a:lnTo>
                  <a:lnTo>
                    <a:pt x="33" y="64"/>
                  </a:lnTo>
                  <a:lnTo>
                    <a:pt x="30" y="64"/>
                  </a:lnTo>
                  <a:lnTo>
                    <a:pt x="27" y="64"/>
                  </a:lnTo>
                  <a:lnTo>
                    <a:pt x="23" y="64"/>
                  </a:lnTo>
                  <a:lnTo>
                    <a:pt x="20" y="64"/>
                  </a:lnTo>
                  <a:lnTo>
                    <a:pt x="17" y="62"/>
                  </a:lnTo>
                  <a:lnTo>
                    <a:pt x="13" y="62"/>
                  </a:lnTo>
                  <a:lnTo>
                    <a:pt x="10" y="61"/>
                  </a:lnTo>
                  <a:lnTo>
                    <a:pt x="8" y="59"/>
                  </a:lnTo>
                  <a:lnTo>
                    <a:pt x="6" y="56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1" name="Freeform 271"/>
            <p:cNvSpPr>
              <a:spLocks/>
            </p:cNvSpPr>
            <p:nvPr/>
          </p:nvSpPr>
          <p:spPr bwMode="auto">
            <a:xfrm>
              <a:off x="863" y="1584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6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7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1" y="46"/>
                </a:cxn>
                <a:cxn ang="0">
                  <a:pos x="49" y="50"/>
                </a:cxn>
                <a:cxn ang="0">
                  <a:pos x="46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0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3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5"/>
                  </a:lnTo>
                  <a:lnTo>
                    <a:pt x="46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7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6" y="53"/>
                  </a:lnTo>
                  <a:lnTo>
                    <a:pt x="45" y="55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6" y="60"/>
                  </a:lnTo>
                  <a:lnTo>
                    <a:pt x="33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0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2" name="Freeform 272"/>
            <p:cNvSpPr>
              <a:spLocks/>
            </p:cNvSpPr>
            <p:nvPr/>
          </p:nvSpPr>
          <p:spPr bwMode="auto">
            <a:xfrm>
              <a:off x="935" y="1583"/>
              <a:ext cx="65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3" y="17"/>
                </a:cxn>
                <a:cxn ang="0">
                  <a:pos x="7" y="12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1" y="6"/>
                </a:cxn>
                <a:cxn ang="0">
                  <a:pos x="57" y="12"/>
                </a:cxn>
                <a:cxn ang="0">
                  <a:pos x="62" y="19"/>
                </a:cxn>
                <a:cxn ang="0">
                  <a:pos x="64" y="28"/>
                </a:cxn>
                <a:cxn ang="0">
                  <a:pos x="64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1" y="58"/>
                </a:cxn>
                <a:cxn ang="0">
                  <a:pos x="43" y="62"/>
                </a:cxn>
                <a:cxn ang="0">
                  <a:pos x="35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4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9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1" y="56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2" y="43"/>
                </a:cxn>
                <a:cxn ang="0">
                  <a:pos x="55" y="32"/>
                </a:cxn>
                <a:cxn ang="0">
                  <a:pos x="54" y="26"/>
                </a:cxn>
                <a:cxn ang="0">
                  <a:pos x="52" y="19"/>
                </a:cxn>
                <a:cxn ang="0">
                  <a:pos x="48" y="14"/>
                </a:cxn>
                <a:cxn ang="0">
                  <a:pos x="43" y="11"/>
                </a:cxn>
                <a:cxn ang="0">
                  <a:pos x="37" y="7"/>
                </a:cxn>
                <a:cxn ang="0">
                  <a:pos x="31" y="7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0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5" h="64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3" y="17"/>
                  </a:lnTo>
                  <a:lnTo>
                    <a:pt x="5" y="14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2"/>
                  </a:lnTo>
                  <a:lnTo>
                    <a:pt x="59" y="15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59" y="48"/>
                  </a:lnTo>
                  <a:lnTo>
                    <a:pt x="57" y="52"/>
                  </a:lnTo>
                  <a:lnTo>
                    <a:pt x="54" y="54"/>
                  </a:lnTo>
                  <a:lnTo>
                    <a:pt x="51" y="58"/>
                  </a:lnTo>
                  <a:lnTo>
                    <a:pt x="48" y="60"/>
                  </a:lnTo>
                  <a:lnTo>
                    <a:pt x="43" y="62"/>
                  </a:lnTo>
                  <a:lnTo>
                    <a:pt x="40" y="62"/>
                  </a:lnTo>
                  <a:lnTo>
                    <a:pt x="35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8" y="54"/>
                  </a:lnTo>
                  <a:lnTo>
                    <a:pt x="6" y="51"/>
                  </a:lnTo>
                  <a:lnTo>
                    <a:pt x="3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3"/>
                  </a:lnTo>
                  <a:lnTo>
                    <a:pt x="12" y="47"/>
                  </a:lnTo>
                  <a:lnTo>
                    <a:pt x="15" y="50"/>
                  </a:lnTo>
                  <a:lnTo>
                    <a:pt x="17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1" y="56"/>
                  </a:lnTo>
                  <a:lnTo>
                    <a:pt x="36" y="56"/>
                  </a:lnTo>
                  <a:lnTo>
                    <a:pt x="41" y="54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1" y="47"/>
                  </a:lnTo>
                  <a:lnTo>
                    <a:pt x="52" y="43"/>
                  </a:lnTo>
                  <a:lnTo>
                    <a:pt x="54" y="37"/>
                  </a:lnTo>
                  <a:lnTo>
                    <a:pt x="55" y="32"/>
                  </a:lnTo>
                  <a:lnTo>
                    <a:pt x="55" y="28"/>
                  </a:lnTo>
                  <a:lnTo>
                    <a:pt x="54" y="26"/>
                  </a:lnTo>
                  <a:lnTo>
                    <a:pt x="52" y="22"/>
                  </a:lnTo>
                  <a:lnTo>
                    <a:pt x="52" y="19"/>
                  </a:lnTo>
                  <a:lnTo>
                    <a:pt x="50" y="17"/>
                  </a:lnTo>
                  <a:lnTo>
                    <a:pt x="48" y="14"/>
                  </a:lnTo>
                  <a:lnTo>
                    <a:pt x="47" y="12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0" y="21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3" name="Freeform 273"/>
            <p:cNvSpPr>
              <a:spLocks/>
            </p:cNvSpPr>
            <p:nvPr/>
          </p:nvSpPr>
          <p:spPr bwMode="auto">
            <a:xfrm>
              <a:off x="1014" y="1584"/>
              <a:ext cx="89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9" y="41"/>
                </a:cxn>
                <a:cxn ang="0">
                  <a:pos x="19" y="44"/>
                </a:cxn>
                <a:cxn ang="0">
                  <a:pos x="22" y="47"/>
                </a:cxn>
                <a:cxn ang="0">
                  <a:pos x="22" y="50"/>
                </a:cxn>
                <a:cxn ang="0">
                  <a:pos x="23" y="53"/>
                </a:cxn>
                <a:cxn ang="0">
                  <a:pos x="24" y="49"/>
                </a:cxn>
                <a:cxn ang="0">
                  <a:pos x="24" y="46"/>
                </a:cxn>
                <a:cxn ang="0">
                  <a:pos x="27" y="43"/>
                </a:cxn>
                <a:cxn ang="0">
                  <a:pos x="27" y="42"/>
                </a:cxn>
                <a:cxn ang="0">
                  <a:pos x="37" y="0"/>
                </a:cxn>
                <a:cxn ang="0">
                  <a:pos x="51" y="0"/>
                </a:cxn>
                <a:cxn ang="0">
                  <a:pos x="59" y="32"/>
                </a:cxn>
                <a:cxn ang="0">
                  <a:pos x="60" y="34"/>
                </a:cxn>
                <a:cxn ang="0">
                  <a:pos x="60" y="37"/>
                </a:cxn>
                <a:cxn ang="0">
                  <a:pos x="61" y="41"/>
                </a:cxn>
                <a:cxn ang="0">
                  <a:pos x="63" y="43"/>
                </a:cxn>
                <a:cxn ang="0">
                  <a:pos x="63" y="46"/>
                </a:cxn>
                <a:cxn ang="0">
                  <a:pos x="64" y="48"/>
                </a:cxn>
                <a:cxn ang="0">
                  <a:pos x="64" y="51"/>
                </a:cxn>
                <a:cxn ang="0">
                  <a:pos x="65" y="53"/>
                </a:cxn>
                <a:cxn ang="0">
                  <a:pos x="65" y="50"/>
                </a:cxn>
                <a:cxn ang="0">
                  <a:pos x="66" y="47"/>
                </a:cxn>
                <a:cxn ang="0">
                  <a:pos x="68" y="44"/>
                </a:cxn>
                <a:cxn ang="0">
                  <a:pos x="69" y="41"/>
                </a:cxn>
                <a:cxn ang="0">
                  <a:pos x="78" y="0"/>
                </a:cxn>
                <a:cxn ang="0">
                  <a:pos x="88" y="0"/>
                </a:cxn>
                <a:cxn ang="0">
                  <a:pos x="70" y="62"/>
                </a:cxn>
                <a:cxn ang="0">
                  <a:pos x="59" y="62"/>
                </a:cxn>
                <a:cxn ang="0">
                  <a:pos x="46" y="15"/>
                </a:cxn>
                <a:cxn ang="0">
                  <a:pos x="46" y="13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2" y="14"/>
                </a:cxn>
                <a:cxn ang="0">
                  <a:pos x="42" y="16"/>
                </a:cxn>
                <a:cxn ang="0">
                  <a:pos x="29" y="62"/>
                </a:cxn>
                <a:cxn ang="0">
                  <a:pos x="18" y="62"/>
                </a:cxn>
              </a:cxnLst>
              <a:rect l="0" t="0" r="r" b="b"/>
              <a:pathLst>
                <a:path w="89" h="63">
                  <a:moveTo>
                    <a:pt x="18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41"/>
                  </a:lnTo>
                  <a:lnTo>
                    <a:pt x="19" y="44"/>
                  </a:lnTo>
                  <a:lnTo>
                    <a:pt x="22" y="47"/>
                  </a:lnTo>
                  <a:lnTo>
                    <a:pt x="22" y="50"/>
                  </a:lnTo>
                  <a:lnTo>
                    <a:pt x="23" y="53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7" y="43"/>
                  </a:lnTo>
                  <a:lnTo>
                    <a:pt x="27" y="42"/>
                  </a:lnTo>
                  <a:lnTo>
                    <a:pt x="37" y="0"/>
                  </a:lnTo>
                  <a:lnTo>
                    <a:pt x="51" y="0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0" y="37"/>
                  </a:lnTo>
                  <a:lnTo>
                    <a:pt x="61" y="41"/>
                  </a:lnTo>
                  <a:lnTo>
                    <a:pt x="63" y="43"/>
                  </a:lnTo>
                  <a:lnTo>
                    <a:pt x="63" y="46"/>
                  </a:lnTo>
                  <a:lnTo>
                    <a:pt x="64" y="48"/>
                  </a:lnTo>
                  <a:lnTo>
                    <a:pt x="64" y="51"/>
                  </a:lnTo>
                  <a:lnTo>
                    <a:pt x="65" y="53"/>
                  </a:lnTo>
                  <a:lnTo>
                    <a:pt x="65" y="50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9" y="41"/>
                  </a:lnTo>
                  <a:lnTo>
                    <a:pt x="78" y="0"/>
                  </a:lnTo>
                  <a:lnTo>
                    <a:pt x="88" y="0"/>
                  </a:lnTo>
                  <a:lnTo>
                    <a:pt x="70" y="62"/>
                  </a:lnTo>
                  <a:lnTo>
                    <a:pt x="59" y="62"/>
                  </a:lnTo>
                  <a:lnTo>
                    <a:pt x="46" y="15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2" y="14"/>
                  </a:lnTo>
                  <a:lnTo>
                    <a:pt x="42" y="16"/>
                  </a:lnTo>
                  <a:lnTo>
                    <a:pt x="29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4" name="Freeform 274"/>
            <p:cNvSpPr>
              <a:spLocks/>
            </p:cNvSpPr>
            <p:nvPr/>
          </p:nvSpPr>
          <p:spPr bwMode="auto">
            <a:xfrm>
              <a:off x="1118" y="1584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43" y="48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2" y="62"/>
                </a:cxn>
                <a:cxn ang="0">
                  <a:pos x="9" y="14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43" y="48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2" y="62"/>
                  </a:lnTo>
                  <a:lnTo>
                    <a:pt x="9" y="14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5" name="Freeform 275"/>
            <p:cNvSpPr>
              <a:spLocks/>
            </p:cNvSpPr>
            <p:nvPr/>
          </p:nvSpPr>
          <p:spPr bwMode="auto">
            <a:xfrm>
              <a:off x="1190" y="1583"/>
              <a:ext cx="59" cy="64"/>
            </a:xfrm>
            <a:custGeom>
              <a:avLst/>
              <a:gdLst/>
              <a:ahLst/>
              <a:cxnLst>
                <a:cxn ang="0">
                  <a:pos x="58" y="43"/>
                </a:cxn>
                <a:cxn ang="0">
                  <a:pos x="55" y="51"/>
                </a:cxn>
                <a:cxn ang="0">
                  <a:pos x="49" y="58"/>
                </a:cxn>
                <a:cxn ang="0">
                  <a:pos x="41" y="62"/>
                </a:cxn>
                <a:cxn ang="0">
                  <a:pos x="31" y="63"/>
                </a:cxn>
                <a:cxn ang="0">
                  <a:pos x="22" y="62"/>
                </a:cxn>
                <a:cxn ang="0">
                  <a:pos x="14" y="60"/>
                </a:cxn>
                <a:cxn ang="0">
                  <a:pos x="7" y="54"/>
                </a:cxn>
                <a:cxn ang="0">
                  <a:pos x="3" y="48"/>
                </a:cxn>
                <a:cxn ang="0">
                  <a:pos x="1" y="40"/>
                </a:cxn>
                <a:cxn ang="0">
                  <a:pos x="0" y="31"/>
                </a:cxn>
                <a:cxn ang="0">
                  <a:pos x="1" y="22"/>
                </a:cxn>
                <a:cxn ang="0">
                  <a:pos x="3" y="15"/>
                </a:cxn>
                <a:cxn ang="0">
                  <a:pos x="8" y="9"/>
                </a:cxn>
                <a:cxn ang="0">
                  <a:pos x="15" y="4"/>
                </a:cxn>
                <a:cxn ang="0">
                  <a:pos x="23" y="1"/>
                </a:cxn>
                <a:cxn ang="0">
                  <a:pos x="31" y="0"/>
                </a:cxn>
                <a:cxn ang="0">
                  <a:pos x="39" y="1"/>
                </a:cxn>
                <a:cxn ang="0">
                  <a:pos x="46" y="5"/>
                </a:cxn>
                <a:cxn ang="0">
                  <a:pos x="53" y="11"/>
                </a:cxn>
                <a:cxn ang="0">
                  <a:pos x="57" y="18"/>
                </a:cxn>
                <a:cxn ang="0">
                  <a:pos x="46" y="17"/>
                </a:cxn>
                <a:cxn ang="0">
                  <a:pos x="44" y="12"/>
                </a:cxn>
                <a:cxn ang="0">
                  <a:pos x="39" y="10"/>
                </a:cxn>
                <a:cxn ang="0">
                  <a:pos x="34" y="7"/>
                </a:cxn>
                <a:cxn ang="0">
                  <a:pos x="27" y="7"/>
                </a:cxn>
                <a:cxn ang="0">
                  <a:pos x="21" y="10"/>
                </a:cxn>
                <a:cxn ang="0">
                  <a:pos x="15" y="12"/>
                </a:cxn>
                <a:cxn ang="0">
                  <a:pos x="12" y="17"/>
                </a:cxn>
                <a:cxn ang="0">
                  <a:pos x="10" y="22"/>
                </a:cxn>
                <a:cxn ang="0">
                  <a:pos x="9" y="28"/>
                </a:cxn>
                <a:cxn ang="0">
                  <a:pos x="9" y="35"/>
                </a:cxn>
                <a:cxn ang="0">
                  <a:pos x="10" y="42"/>
                </a:cxn>
                <a:cxn ang="0">
                  <a:pos x="12" y="47"/>
                </a:cxn>
                <a:cxn ang="0">
                  <a:pos x="16" y="51"/>
                </a:cxn>
                <a:cxn ang="0">
                  <a:pos x="21" y="54"/>
                </a:cxn>
                <a:cxn ang="0">
                  <a:pos x="27" y="56"/>
                </a:cxn>
                <a:cxn ang="0">
                  <a:pos x="34" y="56"/>
                </a:cxn>
                <a:cxn ang="0">
                  <a:pos x="39" y="54"/>
                </a:cxn>
                <a:cxn ang="0">
                  <a:pos x="45" y="50"/>
                </a:cxn>
                <a:cxn ang="0">
                  <a:pos x="49" y="45"/>
                </a:cxn>
                <a:cxn ang="0">
                  <a:pos x="50" y="41"/>
                </a:cxn>
              </a:cxnLst>
              <a:rect l="0" t="0" r="r" b="b"/>
              <a:pathLst>
                <a:path w="59" h="64">
                  <a:moveTo>
                    <a:pt x="50" y="41"/>
                  </a:moveTo>
                  <a:lnTo>
                    <a:pt x="58" y="43"/>
                  </a:lnTo>
                  <a:lnTo>
                    <a:pt x="56" y="47"/>
                  </a:lnTo>
                  <a:lnTo>
                    <a:pt x="55" y="51"/>
                  </a:lnTo>
                  <a:lnTo>
                    <a:pt x="51" y="56"/>
                  </a:lnTo>
                  <a:lnTo>
                    <a:pt x="49" y="58"/>
                  </a:lnTo>
                  <a:lnTo>
                    <a:pt x="44" y="60"/>
                  </a:lnTo>
                  <a:lnTo>
                    <a:pt x="41" y="62"/>
                  </a:lnTo>
                  <a:lnTo>
                    <a:pt x="36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6" y="62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3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4" y="3"/>
                  </a:lnTo>
                  <a:lnTo>
                    <a:pt x="46" y="5"/>
                  </a:lnTo>
                  <a:lnTo>
                    <a:pt x="50" y="7"/>
                  </a:lnTo>
                  <a:lnTo>
                    <a:pt x="53" y="11"/>
                  </a:lnTo>
                  <a:lnTo>
                    <a:pt x="56" y="14"/>
                  </a:lnTo>
                  <a:lnTo>
                    <a:pt x="57" y="18"/>
                  </a:lnTo>
                  <a:lnTo>
                    <a:pt x="49" y="20"/>
                  </a:lnTo>
                  <a:lnTo>
                    <a:pt x="46" y="17"/>
                  </a:lnTo>
                  <a:lnTo>
                    <a:pt x="45" y="14"/>
                  </a:lnTo>
                  <a:lnTo>
                    <a:pt x="44" y="12"/>
                  </a:lnTo>
                  <a:lnTo>
                    <a:pt x="42" y="11"/>
                  </a:lnTo>
                  <a:lnTo>
                    <a:pt x="39" y="10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27" y="7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19" y="11"/>
                  </a:lnTo>
                  <a:lnTo>
                    <a:pt x="15" y="12"/>
                  </a:lnTo>
                  <a:lnTo>
                    <a:pt x="14" y="15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10" y="22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9" y="31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10" y="42"/>
                  </a:lnTo>
                  <a:lnTo>
                    <a:pt x="10" y="45"/>
                  </a:lnTo>
                  <a:lnTo>
                    <a:pt x="12" y="47"/>
                  </a:lnTo>
                  <a:lnTo>
                    <a:pt x="14" y="50"/>
                  </a:lnTo>
                  <a:lnTo>
                    <a:pt x="16" y="51"/>
                  </a:lnTo>
                  <a:lnTo>
                    <a:pt x="19" y="53"/>
                  </a:lnTo>
                  <a:lnTo>
                    <a:pt x="21" y="54"/>
                  </a:lnTo>
                  <a:lnTo>
                    <a:pt x="23" y="56"/>
                  </a:lnTo>
                  <a:lnTo>
                    <a:pt x="27" y="56"/>
                  </a:lnTo>
                  <a:lnTo>
                    <a:pt x="29" y="56"/>
                  </a:lnTo>
                  <a:lnTo>
                    <a:pt x="34" y="56"/>
                  </a:lnTo>
                  <a:lnTo>
                    <a:pt x="37" y="54"/>
                  </a:lnTo>
                  <a:lnTo>
                    <a:pt x="39" y="54"/>
                  </a:lnTo>
                  <a:lnTo>
                    <a:pt x="42" y="52"/>
                  </a:lnTo>
                  <a:lnTo>
                    <a:pt x="45" y="50"/>
                  </a:lnTo>
                  <a:lnTo>
                    <a:pt x="46" y="47"/>
                  </a:lnTo>
                  <a:lnTo>
                    <a:pt x="49" y="45"/>
                  </a:lnTo>
                  <a:lnTo>
                    <a:pt x="50" y="42"/>
                  </a:lnTo>
                  <a:lnTo>
                    <a:pt x="50" y="4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6" name="Freeform 276"/>
            <p:cNvSpPr>
              <a:spLocks/>
            </p:cNvSpPr>
            <p:nvPr/>
          </p:nvSpPr>
          <p:spPr bwMode="auto">
            <a:xfrm>
              <a:off x="1266" y="1583"/>
              <a:ext cx="65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3" y="17"/>
                </a:cxn>
                <a:cxn ang="0">
                  <a:pos x="7" y="12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2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2" y="6"/>
                </a:cxn>
                <a:cxn ang="0">
                  <a:pos x="58" y="12"/>
                </a:cxn>
                <a:cxn ang="0">
                  <a:pos x="62" y="19"/>
                </a:cxn>
                <a:cxn ang="0">
                  <a:pos x="64" y="28"/>
                </a:cxn>
                <a:cxn ang="0">
                  <a:pos x="64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1" y="58"/>
                </a:cxn>
                <a:cxn ang="0">
                  <a:pos x="44" y="62"/>
                </a:cxn>
                <a:cxn ang="0">
                  <a:pos x="36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4"/>
                </a:cxn>
                <a:cxn ang="0">
                  <a:pos x="0" y="36"/>
                </a:cxn>
                <a:cxn ang="0">
                  <a:pos x="9" y="33"/>
                </a:cxn>
                <a:cxn ang="0">
                  <a:pos x="10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1" y="56"/>
                </a:cxn>
                <a:cxn ang="0">
                  <a:pos x="41" y="54"/>
                </a:cxn>
                <a:cxn ang="0">
                  <a:pos x="49" y="50"/>
                </a:cxn>
                <a:cxn ang="0">
                  <a:pos x="54" y="43"/>
                </a:cxn>
                <a:cxn ang="0">
                  <a:pos x="56" y="32"/>
                </a:cxn>
                <a:cxn ang="0">
                  <a:pos x="55" y="26"/>
                </a:cxn>
                <a:cxn ang="0">
                  <a:pos x="52" y="19"/>
                </a:cxn>
                <a:cxn ang="0">
                  <a:pos x="49" y="14"/>
                </a:cxn>
                <a:cxn ang="0">
                  <a:pos x="44" y="11"/>
                </a:cxn>
                <a:cxn ang="0">
                  <a:pos x="38" y="7"/>
                </a:cxn>
                <a:cxn ang="0">
                  <a:pos x="31" y="7"/>
                </a:cxn>
                <a:cxn ang="0">
                  <a:pos x="23" y="9"/>
                </a:cxn>
                <a:cxn ang="0">
                  <a:pos x="16" y="13"/>
                </a:cxn>
                <a:cxn ang="0">
                  <a:pos x="13" y="17"/>
                </a:cxn>
                <a:cxn ang="0">
                  <a:pos x="10" y="21"/>
                </a:cxn>
                <a:cxn ang="0">
                  <a:pos x="9" y="27"/>
                </a:cxn>
                <a:cxn ang="0">
                  <a:pos x="9" y="33"/>
                </a:cxn>
              </a:cxnLst>
              <a:rect l="0" t="0" r="r" b="b"/>
              <a:pathLst>
                <a:path w="65" h="64">
                  <a:moveTo>
                    <a:pt x="0" y="33"/>
                  </a:moveTo>
                  <a:lnTo>
                    <a:pt x="0" y="29"/>
                  </a:lnTo>
                  <a:lnTo>
                    <a:pt x="1" y="26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7" y="12"/>
                  </a:lnTo>
                  <a:lnTo>
                    <a:pt x="9" y="10"/>
                  </a:lnTo>
                  <a:lnTo>
                    <a:pt x="10" y="6"/>
                  </a:lnTo>
                  <a:lnTo>
                    <a:pt x="14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1"/>
                  </a:lnTo>
                  <a:lnTo>
                    <a:pt x="26" y="1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6" y="1"/>
                  </a:lnTo>
                  <a:lnTo>
                    <a:pt x="41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8" y="12"/>
                  </a:lnTo>
                  <a:lnTo>
                    <a:pt x="61" y="15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4" y="28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61" y="48"/>
                  </a:lnTo>
                  <a:lnTo>
                    <a:pt x="57" y="52"/>
                  </a:lnTo>
                  <a:lnTo>
                    <a:pt x="55" y="54"/>
                  </a:lnTo>
                  <a:lnTo>
                    <a:pt x="51" y="58"/>
                  </a:lnTo>
                  <a:lnTo>
                    <a:pt x="48" y="60"/>
                  </a:lnTo>
                  <a:lnTo>
                    <a:pt x="44" y="62"/>
                  </a:lnTo>
                  <a:lnTo>
                    <a:pt x="40" y="62"/>
                  </a:lnTo>
                  <a:lnTo>
                    <a:pt x="36" y="63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3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9" y="54"/>
                  </a:lnTo>
                  <a:lnTo>
                    <a:pt x="6" y="51"/>
                  </a:lnTo>
                  <a:lnTo>
                    <a:pt x="5" y="48"/>
                  </a:lnTo>
                  <a:lnTo>
                    <a:pt x="2" y="44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9" y="38"/>
                  </a:lnTo>
                  <a:lnTo>
                    <a:pt x="10" y="43"/>
                  </a:lnTo>
                  <a:lnTo>
                    <a:pt x="13" y="47"/>
                  </a:lnTo>
                  <a:lnTo>
                    <a:pt x="15" y="50"/>
                  </a:lnTo>
                  <a:lnTo>
                    <a:pt x="19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1" y="56"/>
                  </a:lnTo>
                  <a:lnTo>
                    <a:pt x="36" y="56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9" y="50"/>
                  </a:lnTo>
                  <a:lnTo>
                    <a:pt x="51" y="47"/>
                  </a:lnTo>
                  <a:lnTo>
                    <a:pt x="54" y="43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5" y="26"/>
                  </a:lnTo>
                  <a:lnTo>
                    <a:pt x="54" y="22"/>
                  </a:lnTo>
                  <a:lnTo>
                    <a:pt x="52" y="19"/>
                  </a:lnTo>
                  <a:lnTo>
                    <a:pt x="50" y="17"/>
                  </a:lnTo>
                  <a:lnTo>
                    <a:pt x="49" y="14"/>
                  </a:lnTo>
                  <a:lnTo>
                    <a:pt x="47" y="12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3" y="9"/>
                  </a:lnTo>
                  <a:lnTo>
                    <a:pt x="19" y="11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0" y="21"/>
                  </a:lnTo>
                  <a:lnTo>
                    <a:pt x="10" y="23"/>
                  </a:lnTo>
                  <a:lnTo>
                    <a:pt x="9" y="27"/>
                  </a:lnTo>
                  <a:lnTo>
                    <a:pt x="9" y="30"/>
                  </a:lnTo>
                  <a:lnTo>
                    <a:pt x="9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7" name="Freeform 277"/>
            <p:cNvSpPr>
              <a:spLocks/>
            </p:cNvSpPr>
            <p:nvPr/>
          </p:nvSpPr>
          <p:spPr bwMode="auto">
            <a:xfrm>
              <a:off x="1349" y="1584"/>
              <a:ext cx="66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8" y="44"/>
                </a:cxn>
                <a:cxn ang="0">
                  <a:pos x="31" y="46"/>
                </a:cxn>
                <a:cxn ang="0">
                  <a:pos x="31" y="49"/>
                </a:cxn>
                <a:cxn ang="0">
                  <a:pos x="32" y="51"/>
                </a:cxn>
                <a:cxn ang="0">
                  <a:pos x="32" y="53"/>
                </a:cxn>
                <a:cxn ang="0">
                  <a:pos x="33" y="51"/>
                </a:cxn>
                <a:cxn ang="0">
                  <a:pos x="33" y="49"/>
                </a:cxn>
                <a:cxn ang="0">
                  <a:pos x="35" y="46"/>
                </a:cxn>
                <a:cxn ang="0">
                  <a:pos x="35" y="43"/>
                </a:cxn>
                <a:cxn ang="0">
                  <a:pos x="51" y="0"/>
                </a:cxn>
                <a:cxn ang="0">
                  <a:pos x="65" y="0"/>
                </a:cxn>
                <a:cxn ang="0">
                  <a:pos x="65" y="62"/>
                </a:cxn>
                <a:cxn ang="0">
                  <a:pos x="56" y="62"/>
                </a:cxn>
                <a:cxn ang="0">
                  <a:pos x="56" y="10"/>
                </a:cxn>
                <a:cxn ang="0">
                  <a:pos x="38" y="62"/>
                </a:cxn>
                <a:cxn ang="0">
                  <a:pos x="27" y="62"/>
                </a:cxn>
                <a:cxn ang="0">
                  <a:pos x="9" y="10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66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8" y="44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2" y="53"/>
                  </a:lnTo>
                  <a:lnTo>
                    <a:pt x="33" y="51"/>
                  </a:lnTo>
                  <a:lnTo>
                    <a:pt x="33" y="49"/>
                  </a:lnTo>
                  <a:lnTo>
                    <a:pt x="35" y="46"/>
                  </a:lnTo>
                  <a:lnTo>
                    <a:pt x="35" y="43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65" y="62"/>
                  </a:lnTo>
                  <a:lnTo>
                    <a:pt x="56" y="62"/>
                  </a:lnTo>
                  <a:lnTo>
                    <a:pt x="56" y="10"/>
                  </a:lnTo>
                  <a:lnTo>
                    <a:pt x="38" y="62"/>
                  </a:lnTo>
                  <a:lnTo>
                    <a:pt x="27" y="62"/>
                  </a:lnTo>
                  <a:lnTo>
                    <a:pt x="9" y="10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8" name="Freeform 278"/>
            <p:cNvSpPr>
              <a:spLocks/>
            </p:cNvSpPr>
            <p:nvPr/>
          </p:nvSpPr>
          <p:spPr bwMode="auto">
            <a:xfrm>
              <a:off x="1438" y="1584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59" name="Freeform 279"/>
            <p:cNvSpPr>
              <a:spLocks/>
            </p:cNvSpPr>
            <p:nvPr/>
          </p:nvSpPr>
          <p:spPr bwMode="auto">
            <a:xfrm>
              <a:off x="1509" y="1584"/>
              <a:ext cx="57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9" y="1"/>
                </a:cxn>
                <a:cxn ang="0">
                  <a:pos x="43" y="3"/>
                </a:cxn>
                <a:cxn ang="0">
                  <a:pos x="47" y="6"/>
                </a:cxn>
                <a:cxn ang="0">
                  <a:pos x="49" y="10"/>
                </a:cxn>
                <a:cxn ang="0">
                  <a:pos x="51" y="15"/>
                </a:cxn>
                <a:cxn ang="0">
                  <a:pos x="51" y="20"/>
                </a:cxn>
                <a:cxn ang="0">
                  <a:pos x="49" y="26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34" y="34"/>
                </a:cxn>
                <a:cxn ang="0">
                  <a:pos x="37" y="36"/>
                </a:cxn>
                <a:cxn ang="0">
                  <a:pos x="40" y="40"/>
                </a:cxn>
                <a:cxn ang="0">
                  <a:pos x="43" y="43"/>
                </a:cxn>
                <a:cxn ang="0">
                  <a:pos x="56" y="62"/>
                </a:cxn>
                <a:cxn ang="0">
                  <a:pos x="37" y="49"/>
                </a:cxn>
                <a:cxn ang="0">
                  <a:pos x="34" y="45"/>
                </a:cxn>
                <a:cxn ang="0">
                  <a:pos x="31" y="42"/>
                </a:cxn>
                <a:cxn ang="0">
                  <a:pos x="30" y="38"/>
                </a:cxn>
                <a:cxn ang="0">
                  <a:pos x="26" y="36"/>
                </a:cxn>
                <a:cxn ang="0">
                  <a:pos x="24" y="35"/>
                </a:cxn>
                <a:cxn ang="0">
                  <a:pos x="22" y="35"/>
                </a:cxn>
                <a:cxn ang="0">
                  <a:pos x="19" y="34"/>
                </a:cxn>
                <a:cxn ang="0">
                  <a:pos x="9" y="34"/>
                </a:cxn>
                <a:cxn ang="0">
                  <a:pos x="0" y="62"/>
                </a:cxn>
                <a:cxn ang="0">
                  <a:pos x="26" y="27"/>
                </a:cxn>
                <a:cxn ang="0">
                  <a:pos x="32" y="27"/>
                </a:cxn>
                <a:cxn ang="0">
                  <a:pos x="35" y="27"/>
                </a:cxn>
                <a:cxn ang="0">
                  <a:pos x="39" y="25"/>
                </a:cxn>
                <a:cxn ang="0">
                  <a:pos x="41" y="22"/>
                </a:cxn>
                <a:cxn ang="0">
                  <a:pos x="42" y="20"/>
                </a:cxn>
                <a:cxn ang="0">
                  <a:pos x="43" y="17"/>
                </a:cxn>
                <a:cxn ang="0">
                  <a:pos x="42" y="14"/>
                </a:cxn>
                <a:cxn ang="0">
                  <a:pos x="40" y="11"/>
                </a:cxn>
                <a:cxn ang="0">
                  <a:pos x="35" y="9"/>
                </a:cxn>
                <a:cxn ang="0">
                  <a:pos x="29" y="7"/>
                </a:cxn>
                <a:cxn ang="0">
                  <a:pos x="9" y="27"/>
                </a:cxn>
              </a:cxnLst>
              <a:rect l="0" t="0" r="r" b="b"/>
              <a:pathLst>
                <a:path w="57" h="63">
                  <a:moveTo>
                    <a:pt x="0" y="62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1" y="2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7" y="6"/>
                  </a:lnTo>
                  <a:lnTo>
                    <a:pt x="48" y="9"/>
                  </a:lnTo>
                  <a:lnTo>
                    <a:pt x="49" y="10"/>
                  </a:lnTo>
                  <a:lnTo>
                    <a:pt x="51" y="13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1" y="20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5" y="30"/>
                  </a:lnTo>
                  <a:lnTo>
                    <a:pt x="41" y="32"/>
                  </a:lnTo>
                  <a:lnTo>
                    <a:pt x="38" y="33"/>
                  </a:lnTo>
                  <a:lnTo>
                    <a:pt x="33" y="34"/>
                  </a:lnTo>
                  <a:lnTo>
                    <a:pt x="34" y="34"/>
                  </a:lnTo>
                  <a:lnTo>
                    <a:pt x="35" y="36"/>
                  </a:lnTo>
                  <a:lnTo>
                    <a:pt x="37" y="36"/>
                  </a:lnTo>
                  <a:lnTo>
                    <a:pt x="38" y="37"/>
                  </a:lnTo>
                  <a:lnTo>
                    <a:pt x="40" y="40"/>
                  </a:lnTo>
                  <a:lnTo>
                    <a:pt x="41" y="42"/>
                  </a:lnTo>
                  <a:lnTo>
                    <a:pt x="43" y="43"/>
                  </a:lnTo>
                  <a:lnTo>
                    <a:pt x="45" y="46"/>
                  </a:lnTo>
                  <a:lnTo>
                    <a:pt x="56" y="62"/>
                  </a:lnTo>
                  <a:lnTo>
                    <a:pt x="46" y="62"/>
                  </a:lnTo>
                  <a:lnTo>
                    <a:pt x="37" y="49"/>
                  </a:lnTo>
                  <a:lnTo>
                    <a:pt x="35" y="47"/>
                  </a:lnTo>
                  <a:lnTo>
                    <a:pt x="34" y="45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1"/>
                  </a:lnTo>
                  <a:lnTo>
                    <a:pt x="30" y="38"/>
                  </a:lnTo>
                  <a:lnTo>
                    <a:pt x="27" y="37"/>
                  </a:lnTo>
                  <a:lnTo>
                    <a:pt x="26" y="36"/>
                  </a:lnTo>
                  <a:lnTo>
                    <a:pt x="25" y="36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8" y="34"/>
                  </a:lnTo>
                  <a:lnTo>
                    <a:pt x="9" y="34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7"/>
                  </a:lnTo>
                  <a:lnTo>
                    <a:pt x="26" y="27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7" y="26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6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38" y="10"/>
                  </a:lnTo>
                  <a:lnTo>
                    <a:pt x="35" y="9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0" name="Freeform 280"/>
            <p:cNvSpPr>
              <a:spLocks/>
            </p:cNvSpPr>
            <p:nvPr/>
          </p:nvSpPr>
          <p:spPr bwMode="auto">
            <a:xfrm>
              <a:off x="856" y="1682"/>
              <a:ext cx="18" cy="81"/>
            </a:xfrm>
            <a:custGeom>
              <a:avLst/>
              <a:gdLst/>
              <a:ahLst/>
              <a:cxnLst>
                <a:cxn ang="0">
                  <a:pos x="13" y="80"/>
                </a:cxn>
                <a:cxn ang="0">
                  <a:pos x="11" y="79"/>
                </a:cxn>
                <a:cxn ang="0">
                  <a:pos x="10" y="76"/>
                </a:cxn>
                <a:cxn ang="0">
                  <a:pos x="9" y="75"/>
                </a:cxn>
                <a:cxn ang="0">
                  <a:pos x="7" y="71"/>
                </a:cxn>
                <a:cxn ang="0">
                  <a:pos x="6" y="69"/>
                </a:cxn>
                <a:cxn ang="0">
                  <a:pos x="5" y="67"/>
                </a:cxn>
                <a:cxn ang="0">
                  <a:pos x="4" y="65"/>
                </a:cxn>
                <a:cxn ang="0">
                  <a:pos x="4" y="62"/>
                </a:cxn>
                <a:cxn ang="0">
                  <a:pos x="3" y="59"/>
                </a:cxn>
                <a:cxn ang="0">
                  <a:pos x="2" y="57"/>
                </a:cxn>
                <a:cxn ang="0">
                  <a:pos x="2" y="54"/>
                </a:cxn>
                <a:cxn ang="0">
                  <a:pos x="1" y="51"/>
                </a:cxn>
                <a:cxn ang="0">
                  <a:pos x="1" y="49"/>
                </a:cxn>
                <a:cxn ang="0">
                  <a:pos x="1" y="45"/>
                </a:cxn>
                <a:cxn ang="0">
                  <a:pos x="0" y="42"/>
                </a:cxn>
                <a:cxn ang="0">
                  <a:pos x="0" y="40"/>
                </a:cxn>
                <a:cxn ang="0">
                  <a:pos x="0" y="38"/>
                </a:cxn>
                <a:cxn ang="0">
                  <a:pos x="0" y="35"/>
                </a:cxn>
                <a:cxn ang="0">
                  <a:pos x="1" y="34"/>
                </a:cxn>
                <a:cxn ang="0">
                  <a:pos x="1" y="30"/>
                </a:cxn>
                <a:cxn ang="0">
                  <a:pos x="1" y="28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3" y="22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5" y="13"/>
                </a:cxn>
                <a:cxn ang="0">
                  <a:pos x="6" y="11"/>
                </a:cxn>
                <a:cxn ang="0">
                  <a:pos x="8" y="9"/>
                </a:cxn>
                <a:cxn ang="0">
                  <a:pos x="9" y="5"/>
                </a:cxn>
                <a:cxn ang="0">
                  <a:pos x="11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5" y="4"/>
                </a:cxn>
                <a:cxn ang="0">
                  <a:pos x="13" y="8"/>
                </a:cxn>
                <a:cxn ang="0">
                  <a:pos x="12" y="10"/>
                </a:cxn>
                <a:cxn ang="0">
                  <a:pos x="11" y="13"/>
                </a:cxn>
                <a:cxn ang="0">
                  <a:pos x="10" y="16"/>
                </a:cxn>
                <a:cxn ang="0">
                  <a:pos x="9" y="18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7" y="28"/>
                </a:cxn>
                <a:cxn ang="0">
                  <a:pos x="6" y="32"/>
                </a:cxn>
                <a:cxn ang="0">
                  <a:pos x="6" y="37"/>
                </a:cxn>
                <a:cxn ang="0">
                  <a:pos x="6" y="40"/>
                </a:cxn>
                <a:cxn ang="0">
                  <a:pos x="6" y="45"/>
                </a:cxn>
                <a:cxn ang="0">
                  <a:pos x="6" y="50"/>
                </a:cxn>
                <a:cxn ang="0">
                  <a:pos x="8" y="55"/>
                </a:cxn>
                <a:cxn ang="0">
                  <a:pos x="9" y="61"/>
                </a:cxn>
                <a:cxn ang="0">
                  <a:pos x="10" y="66"/>
                </a:cxn>
                <a:cxn ang="0">
                  <a:pos x="13" y="70"/>
                </a:cxn>
                <a:cxn ang="0">
                  <a:pos x="14" y="75"/>
                </a:cxn>
                <a:cxn ang="0">
                  <a:pos x="17" y="80"/>
                </a:cxn>
                <a:cxn ang="0">
                  <a:pos x="13" y="80"/>
                </a:cxn>
              </a:cxnLst>
              <a:rect l="0" t="0" r="r" b="b"/>
              <a:pathLst>
                <a:path w="18" h="81">
                  <a:moveTo>
                    <a:pt x="13" y="80"/>
                  </a:moveTo>
                  <a:lnTo>
                    <a:pt x="11" y="79"/>
                  </a:lnTo>
                  <a:lnTo>
                    <a:pt x="10" y="76"/>
                  </a:lnTo>
                  <a:lnTo>
                    <a:pt x="9" y="75"/>
                  </a:lnTo>
                  <a:lnTo>
                    <a:pt x="7" y="71"/>
                  </a:lnTo>
                  <a:lnTo>
                    <a:pt x="6" y="69"/>
                  </a:lnTo>
                  <a:lnTo>
                    <a:pt x="5" y="67"/>
                  </a:lnTo>
                  <a:lnTo>
                    <a:pt x="4" y="65"/>
                  </a:lnTo>
                  <a:lnTo>
                    <a:pt x="4" y="62"/>
                  </a:lnTo>
                  <a:lnTo>
                    <a:pt x="3" y="59"/>
                  </a:lnTo>
                  <a:lnTo>
                    <a:pt x="2" y="57"/>
                  </a:lnTo>
                  <a:lnTo>
                    <a:pt x="2" y="54"/>
                  </a:lnTo>
                  <a:lnTo>
                    <a:pt x="1" y="51"/>
                  </a:lnTo>
                  <a:lnTo>
                    <a:pt x="1" y="49"/>
                  </a:lnTo>
                  <a:lnTo>
                    <a:pt x="1" y="45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1" y="34"/>
                  </a:lnTo>
                  <a:lnTo>
                    <a:pt x="1" y="30"/>
                  </a:lnTo>
                  <a:lnTo>
                    <a:pt x="1" y="28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3" y="22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6" y="11"/>
                  </a:lnTo>
                  <a:lnTo>
                    <a:pt x="8" y="9"/>
                  </a:lnTo>
                  <a:lnTo>
                    <a:pt x="9" y="5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5" y="4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11" y="13"/>
                  </a:lnTo>
                  <a:lnTo>
                    <a:pt x="10" y="16"/>
                  </a:lnTo>
                  <a:lnTo>
                    <a:pt x="9" y="18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6" y="32"/>
                  </a:lnTo>
                  <a:lnTo>
                    <a:pt x="6" y="37"/>
                  </a:lnTo>
                  <a:lnTo>
                    <a:pt x="6" y="40"/>
                  </a:lnTo>
                  <a:lnTo>
                    <a:pt x="6" y="45"/>
                  </a:lnTo>
                  <a:lnTo>
                    <a:pt x="6" y="50"/>
                  </a:lnTo>
                  <a:lnTo>
                    <a:pt x="8" y="55"/>
                  </a:lnTo>
                  <a:lnTo>
                    <a:pt x="9" y="61"/>
                  </a:lnTo>
                  <a:lnTo>
                    <a:pt x="10" y="66"/>
                  </a:lnTo>
                  <a:lnTo>
                    <a:pt x="13" y="70"/>
                  </a:lnTo>
                  <a:lnTo>
                    <a:pt x="14" y="75"/>
                  </a:lnTo>
                  <a:lnTo>
                    <a:pt x="17" y="80"/>
                  </a:lnTo>
                  <a:lnTo>
                    <a:pt x="13" y="8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1" name="Freeform 281"/>
            <p:cNvSpPr>
              <a:spLocks/>
            </p:cNvSpPr>
            <p:nvPr/>
          </p:nvSpPr>
          <p:spPr bwMode="auto">
            <a:xfrm>
              <a:off x="894" y="1682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42" y="48"/>
                </a:cxn>
                <a:cxn ang="0">
                  <a:pos x="42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1" y="62"/>
                </a:cxn>
                <a:cxn ang="0">
                  <a:pos x="8" y="1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42" y="48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1" y="62"/>
                  </a:lnTo>
                  <a:lnTo>
                    <a:pt x="8" y="1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2" name="Freeform 282"/>
            <p:cNvSpPr>
              <a:spLocks/>
            </p:cNvSpPr>
            <p:nvPr/>
          </p:nvSpPr>
          <p:spPr bwMode="auto">
            <a:xfrm>
              <a:off x="964" y="1681"/>
              <a:ext cx="66" cy="6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4" y="17"/>
                </a:cxn>
                <a:cxn ang="0">
                  <a:pos x="7" y="12"/>
                </a:cxn>
                <a:cxn ang="0">
                  <a:pos x="11" y="6"/>
                </a:cxn>
                <a:cxn ang="0">
                  <a:pos x="17" y="3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7" y="1"/>
                </a:cxn>
                <a:cxn ang="0">
                  <a:pos x="45" y="2"/>
                </a:cxn>
                <a:cxn ang="0">
                  <a:pos x="52" y="6"/>
                </a:cxn>
                <a:cxn ang="0">
                  <a:pos x="58" y="13"/>
                </a:cxn>
                <a:cxn ang="0">
                  <a:pos x="63" y="19"/>
                </a:cxn>
                <a:cxn ang="0">
                  <a:pos x="65" y="28"/>
                </a:cxn>
                <a:cxn ang="0">
                  <a:pos x="65" y="36"/>
                </a:cxn>
                <a:cxn ang="0">
                  <a:pos x="63" y="45"/>
                </a:cxn>
                <a:cxn ang="0">
                  <a:pos x="58" y="52"/>
                </a:cxn>
                <a:cxn ang="0">
                  <a:pos x="52" y="58"/>
                </a:cxn>
                <a:cxn ang="0">
                  <a:pos x="44" y="62"/>
                </a:cxn>
                <a:cxn ang="0">
                  <a:pos x="35" y="63"/>
                </a:cxn>
                <a:cxn ang="0">
                  <a:pos x="27" y="63"/>
                </a:cxn>
                <a:cxn ang="0">
                  <a:pos x="19" y="62"/>
                </a:cxn>
                <a:cxn ang="0">
                  <a:pos x="12" y="58"/>
                </a:cxn>
                <a:cxn ang="0">
                  <a:pos x="6" y="51"/>
                </a:cxn>
                <a:cxn ang="0">
                  <a:pos x="2" y="45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11" y="43"/>
                </a:cxn>
                <a:cxn ang="0">
                  <a:pos x="15" y="50"/>
                </a:cxn>
                <a:cxn ang="0">
                  <a:pos x="22" y="54"/>
                </a:cxn>
                <a:cxn ang="0">
                  <a:pos x="32" y="56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3" y="43"/>
                </a:cxn>
                <a:cxn ang="0">
                  <a:pos x="56" y="32"/>
                </a:cxn>
                <a:cxn ang="0">
                  <a:pos x="56" y="26"/>
                </a:cxn>
                <a:cxn ang="0">
                  <a:pos x="53" y="19"/>
                </a:cxn>
                <a:cxn ang="0">
                  <a:pos x="48" y="14"/>
                </a:cxn>
                <a:cxn ang="0">
                  <a:pos x="44" y="11"/>
                </a:cxn>
                <a:cxn ang="0">
                  <a:pos x="38" y="9"/>
                </a:cxn>
                <a:cxn ang="0">
                  <a:pos x="32" y="7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1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6" h="64">
                  <a:moveTo>
                    <a:pt x="0" y="33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4" y="17"/>
                  </a:lnTo>
                  <a:lnTo>
                    <a:pt x="5" y="14"/>
                  </a:lnTo>
                  <a:lnTo>
                    <a:pt x="7" y="12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1"/>
                  </a:lnTo>
                  <a:lnTo>
                    <a:pt x="40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8" y="13"/>
                  </a:lnTo>
                  <a:lnTo>
                    <a:pt x="60" y="15"/>
                  </a:lnTo>
                  <a:lnTo>
                    <a:pt x="63" y="19"/>
                  </a:lnTo>
                  <a:lnTo>
                    <a:pt x="64" y="23"/>
                  </a:lnTo>
                  <a:lnTo>
                    <a:pt x="65" y="28"/>
                  </a:lnTo>
                  <a:lnTo>
                    <a:pt x="65" y="32"/>
                  </a:lnTo>
                  <a:lnTo>
                    <a:pt x="65" y="36"/>
                  </a:lnTo>
                  <a:lnTo>
                    <a:pt x="64" y="41"/>
                  </a:lnTo>
                  <a:lnTo>
                    <a:pt x="63" y="45"/>
                  </a:lnTo>
                  <a:lnTo>
                    <a:pt x="60" y="49"/>
                  </a:lnTo>
                  <a:lnTo>
                    <a:pt x="58" y="52"/>
                  </a:lnTo>
                  <a:lnTo>
                    <a:pt x="56" y="54"/>
                  </a:lnTo>
                  <a:lnTo>
                    <a:pt x="52" y="58"/>
                  </a:lnTo>
                  <a:lnTo>
                    <a:pt x="48" y="60"/>
                  </a:lnTo>
                  <a:lnTo>
                    <a:pt x="44" y="62"/>
                  </a:lnTo>
                  <a:lnTo>
                    <a:pt x="40" y="62"/>
                  </a:lnTo>
                  <a:lnTo>
                    <a:pt x="35" y="63"/>
                  </a:lnTo>
                  <a:lnTo>
                    <a:pt x="32" y="63"/>
                  </a:lnTo>
                  <a:lnTo>
                    <a:pt x="27" y="63"/>
                  </a:lnTo>
                  <a:lnTo>
                    <a:pt x="22" y="62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2" y="58"/>
                  </a:lnTo>
                  <a:lnTo>
                    <a:pt x="8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11" y="43"/>
                  </a:lnTo>
                  <a:lnTo>
                    <a:pt x="12" y="47"/>
                  </a:lnTo>
                  <a:lnTo>
                    <a:pt x="15" y="50"/>
                  </a:lnTo>
                  <a:lnTo>
                    <a:pt x="18" y="52"/>
                  </a:lnTo>
                  <a:lnTo>
                    <a:pt x="22" y="54"/>
                  </a:lnTo>
                  <a:lnTo>
                    <a:pt x="27" y="56"/>
                  </a:lnTo>
                  <a:lnTo>
                    <a:pt x="32" y="56"/>
                  </a:lnTo>
                  <a:lnTo>
                    <a:pt x="37" y="56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8" y="50"/>
                  </a:lnTo>
                  <a:lnTo>
                    <a:pt x="52" y="47"/>
                  </a:lnTo>
                  <a:lnTo>
                    <a:pt x="53" y="43"/>
                  </a:lnTo>
                  <a:lnTo>
                    <a:pt x="56" y="37"/>
                  </a:lnTo>
                  <a:lnTo>
                    <a:pt x="56" y="32"/>
                  </a:lnTo>
                  <a:lnTo>
                    <a:pt x="56" y="29"/>
                  </a:lnTo>
                  <a:lnTo>
                    <a:pt x="56" y="26"/>
                  </a:lnTo>
                  <a:lnTo>
                    <a:pt x="53" y="22"/>
                  </a:lnTo>
                  <a:lnTo>
                    <a:pt x="53" y="19"/>
                  </a:lnTo>
                  <a:lnTo>
                    <a:pt x="51" y="17"/>
                  </a:lnTo>
                  <a:lnTo>
                    <a:pt x="48" y="14"/>
                  </a:ln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3" name="Freeform 283"/>
            <p:cNvSpPr>
              <a:spLocks/>
            </p:cNvSpPr>
            <p:nvPr/>
          </p:nvSpPr>
          <p:spPr bwMode="auto">
            <a:xfrm>
              <a:off x="1045" y="1682"/>
              <a:ext cx="51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1" y="62"/>
                </a:cxn>
              </a:cxnLst>
              <a:rect l="0" t="0" r="r" b="b"/>
              <a:pathLst>
                <a:path w="51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4" name="Freeform 284"/>
            <p:cNvSpPr>
              <a:spLocks/>
            </p:cNvSpPr>
            <p:nvPr/>
          </p:nvSpPr>
          <p:spPr bwMode="auto">
            <a:xfrm>
              <a:off x="1137" y="1682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26"/>
                </a:cxn>
                <a:cxn ang="0">
                  <a:pos x="43" y="26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3" y="62"/>
                </a:cxn>
                <a:cxn ang="0">
                  <a:pos x="43" y="33"/>
                </a:cxn>
                <a:cxn ang="0">
                  <a:pos x="9" y="33"/>
                </a:cxn>
                <a:cxn ang="0">
                  <a:pos x="9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26"/>
                  </a:lnTo>
                  <a:lnTo>
                    <a:pt x="43" y="26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3" y="62"/>
                  </a:lnTo>
                  <a:lnTo>
                    <a:pt x="43" y="33"/>
                  </a:lnTo>
                  <a:lnTo>
                    <a:pt x="9" y="33"/>
                  </a:lnTo>
                  <a:lnTo>
                    <a:pt x="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5" name="Freeform 285"/>
            <p:cNvSpPr>
              <a:spLocks/>
            </p:cNvSpPr>
            <p:nvPr/>
          </p:nvSpPr>
          <p:spPr bwMode="auto">
            <a:xfrm>
              <a:off x="1213" y="1682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6" name="Freeform 286"/>
            <p:cNvSpPr>
              <a:spLocks/>
            </p:cNvSpPr>
            <p:nvPr/>
          </p:nvSpPr>
          <p:spPr bwMode="auto">
            <a:xfrm>
              <a:off x="1272" y="1682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62" y="62"/>
                </a:cxn>
                <a:cxn ang="0">
                  <a:pos x="54" y="62"/>
                </a:cxn>
                <a:cxn ang="0">
                  <a:pos x="46" y="43"/>
                </a:cxn>
                <a:cxn ang="0">
                  <a:pos x="18" y="43"/>
                </a:cxn>
                <a:cxn ang="0">
                  <a:pos x="11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3" y="35"/>
                </a:cxn>
                <a:cxn ang="0">
                  <a:pos x="36" y="20"/>
                </a:cxn>
                <a:cxn ang="0">
                  <a:pos x="35" y="16"/>
                </a:cxn>
                <a:cxn ang="0">
                  <a:pos x="34" y="13"/>
                </a:cxn>
                <a:cxn ang="0">
                  <a:pos x="33" y="10"/>
                </a:cxn>
                <a:cxn ang="0">
                  <a:pos x="32" y="7"/>
                </a:cxn>
                <a:cxn ang="0">
                  <a:pos x="30" y="11"/>
                </a:cxn>
                <a:cxn ang="0">
                  <a:pos x="29" y="13"/>
                </a:cxn>
                <a:cxn ang="0">
                  <a:pos x="29" y="16"/>
                </a:cxn>
                <a:cxn ang="0">
                  <a:pos x="27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62" y="62"/>
                  </a:lnTo>
                  <a:lnTo>
                    <a:pt x="54" y="62"/>
                  </a:lnTo>
                  <a:lnTo>
                    <a:pt x="46" y="43"/>
                  </a:lnTo>
                  <a:lnTo>
                    <a:pt x="18" y="43"/>
                  </a:lnTo>
                  <a:lnTo>
                    <a:pt x="11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3" y="35"/>
                  </a:lnTo>
                  <a:lnTo>
                    <a:pt x="36" y="20"/>
                  </a:lnTo>
                  <a:lnTo>
                    <a:pt x="35" y="16"/>
                  </a:lnTo>
                  <a:lnTo>
                    <a:pt x="34" y="13"/>
                  </a:lnTo>
                  <a:lnTo>
                    <a:pt x="33" y="10"/>
                  </a:lnTo>
                  <a:lnTo>
                    <a:pt x="32" y="7"/>
                  </a:lnTo>
                  <a:lnTo>
                    <a:pt x="30" y="11"/>
                  </a:lnTo>
                  <a:lnTo>
                    <a:pt x="29" y="13"/>
                  </a:lnTo>
                  <a:lnTo>
                    <a:pt x="29" y="16"/>
                  </a:lnTo>
                  <a:lnTo>
                    <a:pt x="27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7" name="Freeform 287"/>
            <p:cNvSpPr>
              <a:spLocks/>
            </p:cNvSpPr>
            <p:nvPr/>
          </p:nvSpPr>
          <p:spPr bwMode="auto">
            <a:xfrm>
              <a:off x="1338" y="1682"/>
              <a:ext cx="52" cy="6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2" y="62"/>
                </a:cxn>
              </a:cxnLst>
              <a:rect l="0" t="0" r="r" b="b"/>
              <a:pathLst>
                <a:path w="52" h="63">
                  <a:moveTo>
                    <a:pt x="22" y="62"/>
                  </a:moveTo>
                  <a:lnTo>
                    <a:pt x="2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2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8" name="Freeform 288"/>
            <p:cNvSpPr>
              <a:spLocks/>
            </p:cNvSpPr>
            <p:nvPr/>
          </p:nvSpPr>
          <p:spPr bwMode="auto">
            <a:xfrm>
              <a:off x="1409" y="1682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8" y="7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69" name="Freeform 289"/>
            <p:cNvSpPr>
              <a:spLocks/>
            </p:cNvSpPr>
            <p:nvPr/>
          </p:nvSpPr>
          <p:spPr bwMode="auto">
            <a:xfrm>
              <a:off x="1478" y="1682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6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8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1" y="46"/>
                </a:cxn>
                <a:cxn ang="0">
                  <a:pos x="49" y="50"/>
                </a:cxn>
                <a:cxn ang="0">
                  <a:pos x="46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0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5"/>
                  </a:lnTo>
                  <a:lnTo>
                    <a:pt x="46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6" y="53"/>
                  </a:lnTo>
                  <a:lnTo>
                    <a:pt x="45" y="55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0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8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0" name="Freeform 290"/>
            <p:cNvSpPr>
              <a:spLocks/>
            </p:cNvSpPr>
            <p:nvPr/>
          </p:nvSpPr>
          <p:spPr bwMode="auto">
            <a:xfrm>
              <a:off x="1550" y="1682"/>
              <a:ext cx="19" cy="81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0" y="80"/>
                </a:cxn>
                <a:cxn ang="0">
                  <a:pos x="3" y="75"/>
                </a:cxn>
                <a:cxn ang="0">
                  <a:pos x="5" y="70"/>
                </a:cxn>
                <a:cxn ang="0">
                  <a:pos x="7" y="66"/>
                </a:cxn>
                <a:cxn ang="0">
                  <a:pos x="9" y="61"/>
                </a:cxn>
                <a:cxn ang="0">
                  <a:pos x="9" y="55"/>
                </a:cxn>
                <a:cxn ang="0">
                  <a:pos x="11" y="50"/>
                </a:cxn>
                <a:cxn ang="0">
                  <a:pos x="11" y="45"/>
                </a:cxn>
                <a:cxn ang="0">
                  <a:pos x="11" y="40"/>
                </a:cxn>
                <a:cxn ang="0">
                  <a:pos x="11" y="37"/>
                </a:cxn>
                <a:cxn ang="0">
                  <a:pos x="11" y="32"/>
                </a:cxn>
                <a:cxn ang="0">
                  <a:pos x="9" y="29"/>
                </a:cxn>
                <a:cxn ang="0">
                  <a:pos x="9" y="25"/>
                </a:cxn>
                <a:cxn ang="0">
                  <a:pos x="9" y="22"/>
                </a:cxn>
                <a:cxn ang="0">
                  <a:pos x="8" y="18"/>
                </a:cxn>
                <a:cxn ang="0">
                  <a:pos x="7" y="16"/>
                </a:cxn>
                <a:cxn ang="0">
                  <a:pos x="6" y="13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5"/>
                </a:cxn>
                <a:cxn ang="0">
                  <a:pos x="9" y="9"/>
                </a:cxn>
                <a:cxn ang="0">
                  <a:pos x="11" y="11"/>
                </a:cxn>
                <a:cxn ang="0">
                  <a:pos x="12" y="13"/>
                </a:cxn>
                <a:cxn ang="0">
                  <a:pos x="13" y="16"/>
                </a:cxn>
                <a:cxn ang="0">
                  <a:pos x="13" y="18"/>
                </a:cxn>
                <a:cxn ang="0">
                  <a:pos x="15" y="22"/>
                </a:cxn>
                <a:cxn ang="0">
                  <a:pos x="15" y="24"/>
                </a:cxn>
                <a:cxn ang="0">
                  <a:pos x="16" y="26"/>
                </a:cxn>
                <a:cxn ang="0">
                  <a:pos x="17" y="28"/>
                </a:cxn>
                <a:cxn ang="0">
                  <a:pos x="17" y="30"/>
                </a:cxn>
                <a:cxn ang="0">
                  <a:pos x="17" y="34"/>
                </a:cxn>
                <a:cxn ang="0">
                  <a:pos x="18" y="35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8" y="42"/>
                </a:cxn>
                <a:cxn ang="0">
                  <a:pos x="17" y="45"/>
                </a:cxn>
                <a:cxn ang="0">
                  <a:pos x="17" y="49"/>
                </a:cxn>
                <a:cxn ang="0">
                  <a:pos x="17" y="51"/>
                </a:cxn>
                <a:cxn ang="0">
                  <a:pos x="16" y="54"/>
                </a:cxn>
                <a:cxn ang="0">
                  <a:pos x="16" y="57"/>
                </a:cxn>
                <a:cxn ang="0">
                  <a:pos x="15" y="59"/>
                </a:cxn>
                <a:cxn ang="0">
                  <a:pos x="14" y="62"/>
                </a:cxn>
                <a:cxn ang="0">
                  <a:pos x="12" y="67"/>
                </a:cxn>
                <a:cxn ang="0">
                  <a:pos x="9" y="71"/>
                </a:cxn>
                <a:cxn ang="0">
                  <a:pos x="8" y="76"/>
                </a:cxn>
                <a:cxn ang="0">
                  <a:pos x="5" y="80"/>
                </a:cxn>
              </a:cxnLst>
              <a:rect l="0" t="0" r="r" b="b"/>
              <a:pathLst>
                <a:path w="19" h="81">
                  <a:moveTo>
                    <a:pt x="5" y="80"/>
                  </a:moveTo>
                  <a:lnTo>
                    <a:pt x="0" y="80"/>
                  </a:lnTo>
                  <a:lnTo>
                    <a:pt x="3" y="75"/>
                  </a:lnTo>
                  <a:lnTo>
                    <a:pt x="5" y="70"/>
                  </a:lnTo>
                  <a:lnTo>
                    <a:pt x="7" y="66"/>
                  </a:lnTo>
                  <a:lnTo>
                    <a:pt x="9" y="61"/>
                  </a:lnTo>
                  <a:lnTo>
                    <a:pt x="9" y="55"/>
                  </a:lnTo>
                  <a:lnTo>
                    <a:pt x="11" y="50"/>
                  </a:lnTo>
                  <a:lnTo>
                    <a:pt x="11" y="45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11" y="32"/>
                  </a:lnTo>
                  <a:lnTo>
                    <a:pt x="9" y="29"/>
                  </a:lnTo>
                  <a:lnTo>
                    <a:pt x="9" y="25"/>
                  </a:lnTo>
                  <a:lnTo>
                    <a:pt x="9" y="22"/>
                  </a:lnTo>
                  <a:lnTo>
                    <a:pt x="8" y="18"/>
                  </a:lnTo>
                  <a:lnTo>
                    <a:pt x="7" y="16"/>
                  </a:lnTo>
                  <a:lnTo>
                    <a:pt x="6" y="13"/>
                  </a:lnTo>
                  <a:lnTo>
                    <a:pt x="5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5"/>
                  </a:lnTo>
                  <a:lnTo>
                    <a:pt x="9" y="9"/>
                  </a:lnTo>
                  <a:lnTo>
                    <a:pt x="11" y="11"/>
                  </a:lnTo>
                  <a:lnTo>
                    <a:pt x="12" y="13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5" y="22"/>
                  </a:lnTo>
                  <a:lnTo>
                    <a:pt x="15" y="24"/>
                  </a:lnTo>
                  <a:lnTo>
                    <a:pt x="16" y="26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8" y="35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7" y="45"/>
                  </a:lnTo>
                  <a:lnTo>
                    <a:pt x="17" y="49"/>
                  </a:lnTo>
                  <a:lnTo>
                    <a:pt x="17" y="51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5" y="59"/>
                  </a:lnTo>
                  <a:lnTo>
                    <a:pt x="14" y="62"/>
                  </a:lnTo>
                  <a:lnTo>
                    <a:pt x="12" y="67"/>
                  </a:lnTo>
                  <a:lnTo>
                    <a:pt x="9" y="71"/>
                  </a:lnTo>
                  <a:lnTo>
                    <a:pt x="8" y="76"/>
                  </a:lnTo>
                  <a:lnTo>
                    <a:pt x="5" y="8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1" name="Freeform 291"/>
            <p:cNvSpPr>
              <a:spLocks/>
            </p:cNvSpPr>
            <p:nvPr/>
          </p:nvSpPr>
          <p:spPr bwMode="auto">
            <a:xfrm>
              <a:off x="381" y="653"/>
              <a:ext cx="4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6" y="15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42" y="26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3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1"/>
                </a:cxn>
                <a:cxn ang="0">
                  <a:pos x="32" y="61"/>
                </a:cxn>
                <a:cxn ang="0">
                  <a:pos x="27" y="62"/>
                </a:cxn>
                <a:cxn ang="0">
                  <a:pos x="0" y="62"/>
                </a:cxn>
                <a:cxn ang="0">
                  <a:pos x="21" y="26"/>
                </a:cxn>
                <a:cxn ang="0">
                  <a:pos x="27" y="26"/>
                </a:cxn>
                <a:cxn ang="0">
                  <a:pos x="30" y="26"/>
                </a:cxn>
                <a:cxn ang="0">
                  <a:pos x="32" y="25"/>
                </a:cxn>
                <a:cxn ang="0">
                  <a:pos x="36" y="24"/>
                </a:cxn>
                <a:cxn ang="0">
                  <a:pos x="37" y="20"/>
                </a:cxn>
                <a:cxn ang="0">
                  <a:pos x="37" y="17"/>
                </a:cxn>
                <a:cxn ang="0">
                  <a:pos x="37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8" y="9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0" y="55"/>
                </a:cxn>
                <a:cxn ang="0">
                  <a:pos x="32" y="53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40" y="44"/>
                </a:cxn>
                <a:cxn ang="0">
                  <a:pos x="39" y="41"/>
                </a:cxn>
                <a:cxn ang="0">
                  <a:pos x="38" y="38"/>
                </a:cxn>
                <a:cxn ang="0">
                  <a:pos x="36" y="36"/>
                </a:cxn>
                <a:cxn ang="0">
                  <a:pos x="32" y="35"/>
                </a:cxn>
                <a:cxn ang="0">
                  <a:pos x="29" y="34"/>
                </a:cxn>
                <a:cxn ang="0">
                  <a:pos x="23" y="33"/>
                </a:cxn>
                <a:cxn ang="0">
                  <a:pos x="8" y="55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1" y="6"/>
                  </a:lnTo>
                  <a:lnTo>
                    <a:pt x="42" y="9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6" y="15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5" y="20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2" y="26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9" y="30"/>
                  </a:lnTo>
                  <a:lnTo>
                    <a:pt x="41" y="32"/>
                  </a:lnTo>
                  <a:lnTo>
                    <a:pt x="42" y="33"/>
                  </a:lnTo>
                  <a:lnTo>
                    <a:pt x="45" y="35"/>
                  </a:lnTo>
                  <a:lnTo>
                    <a:pt x="46" y="36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5" y="26"/>
                  </a:lnTo>
                  <a:lnTo>
                    <a:pt x="27" y="26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1" y="26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6" y="24"/>
                  </a:lnTo>
                  <a:lnTo>
                    <a:pt x="36" y="21"/>
                  </a:lnTo>
                  <a:lnTo>
                    <a:pt x="37" y="20"/>
                  </a:lnTo>
                  <a:lnTo>
                    <a:pt x="37" y="19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7" y="15"/>
                  </a:lnTo>
                  <a:lnTo>
                    <a:pt x="37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9"/>
                  </a:lnTo>
                  <a:lnTo>
                    <a:pt x="28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5" y="55"/>
                  </a:lnTo>
                  <a:lnTo>
                    <a:pt x="27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5" y="52"/>
                  </a:lnTo>
                  <a:lnTo>
                    <a:pt x="36" y="52"/>
                  </a:lnTo>
                  <a:lnTo>
                    <a:pt x="37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7" y="37"/>
                  </a:lnTo>
                  <a:lnTo>
                    <a:pt x="36" y="36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6" y="33"/>
                  </a:lnTo>
                  <a:lnTo>
                    <a:pt x="2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2" name="Freeform 292"/>
            <p:cNvSpPr>
              <a:spLocks/>
            </p:cNvSpPr>
            <p:nvPr/>
          </p:nvSpPr>
          <p:spPr bwMode="auto">
            <a:xfrm>
              <a:off x="448" y="651"/>
              <a:ext cx="64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6" y="12"/>
                </a:cxn>
                <a:cxn ang="0">
                  <a:pos x="11" y="7"/>
                </a:cxn>
                <a:cxn ang="0">
                  <a:pos x="15" y="4"/>
                </a:cxn>
                <a:cxn ang="0">
                  <a:pos x="21" y="1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2"/>
                </a:cxn>
                <a:cxn ang="0">
                  <a:pos x="51" y="7"/>
                </a:cxn>
                <a:cxn ang="0">
                  <a:pos x="57" y="13"/>
                </a:cxn>
                <a:cxn ang="0">
                  <a:pos x="62" y="20"/>
                </a:cxn>
                <a:cxn ang="0">
                  <a:pos x="63" y="28"/>
                </a:cxn>
                <a:cxn ang="0">
                  <a:pos x="63" y="37"/>
                </a:cxn>
                <a:cxn ang="0">
                  <a:pos x="62" y="46"/>
                </a:cxn>
                <a:cxn ang="0">
                  <a:pos x="57" y="53"/>
                </a:cxn>
                <a:cxn ang="0">
                  <a:pos x="50" y="59"/>
                </a:cxn>
                <a:cxn ang="0">
                  <a:pos x="43" y="63"/>
                </a:cxn>
                <a:cxn ang="0">
                  <a:pos x="35" y="64"/>
                </a:cxn>
                <a:cxn ang="0">
                  <a:pos x="27" y="64"/>
                </a:cxn>
                <a:cxn ang="0">
                  <a:pos x="19" y="63"/>
                </a:cxn>
                <a:cxn ang="0">
                  <a:pos x="11" y="59"/>
                </a:cxn>
                <a:cxn ang="0">
                  <a:pos x="6" y="52"/>
                </a:cxn>
                <a:cxn ang="0">
                  <a:pos x="1" y="46"/>
                </a:cxn>
                <a:cxn ang="0">
                  <a:pos x="0" y="37"/>
                </a:cxn>
                <a:cxn ang="0">
                  <a:pos x="8" y="34"/>
                </a:cxn>
                <a:cxn ang="0">
                  <a:pos x="9" y="43"/>
                </a:cxn>
                <a:cxn ang="0">
                  <a:pos x="14" y="51"/>
                </a:cxn>
                <a:cxn ang="0">
                  <a:pos x="22" y="55"/>
                </a:cxn>
                <a:cxn ang="0">
                  <a:pos x="32" y="57"/>
                </a:cxn>
                <a:cxn ang="0">
                  <a:pos x="41" y="55"/>
                </a:cxn>
                <a:cxn ang="0">
                  <a:pos x="48" y="51"/>
                </a:cxn>
                <a:cxn ang="0">
                  <a:pos x="53" y="43"/>
                </a:cxn>
                <a:cxn ang="0">
                  <a:pos x="55" y="33"/>
                </a:cxn>
                <a:cxn ang="0">
                  <a:pos x="54" y="26"/>
                </a:cxn>
                <a:cxn ang="0">
                  <a:pos x="53" y="20"/>
                </a:cxn>
                <a:cxn ang="0">
                  <a:pos x="48" y="14"/>
                </a:cxn>
                <a:cxn ang="0">
                  <a:pos x="43" y="11"/>
                </a:cxn>
                <a:cxn ang="0">
                  <a:pos x="37" y="9"/>
                </a:cxn>
                <a:cxn ang="0">
                  <a:pos x="32" y="8"/>
                </a:cxn>
                <a:cxn ang="0">
                  <a:pos x="22" y="9"/>
                </a:cxn>
                <a:cxn ang="0">
                  <a:pos x="15" y="13"/>
                </a:cxn>
                <a:cxn ang="0">
                  <a:pos x="13" y="17"/>
                </a:cxn>
                <a:cxn ang="0">
                  <a:pos x="11" y="22"/>
                </a:cxn>
                <a:cxn ang="0">
                  <a:pos x="9" y="27"/>
                </a:cxn>
                <a:cxn ang="0">
                  <a:pos x="8" y="34"/>
                </a:cxn>
              </a:cxnLst>
              <a:rect l="0" t="0" r="r" b="b"/>
              <a:pathLst>
                <a:path w="64" h="65">
                  <a:moveTo>
                    <a:pt x="0" y="34"/>
                  </a:moveTo>
                  <a:lnTo>
                    <a:pt x="0" y="29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8" y="4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57" y="13"/>
                  </a:lnTo>
                  <a:lnTo>
                    <a:pt x="60" y="16"/>
                  </a:lnTo>
                  <a:lnTo>
                    <a:pt x="62" y="20"/>
                  </a:lnTo>
                  <a:lnTo>
                    <a:pt x="63" y="24"/>
                  </a:lnTo>
                  <a:lnTo>
                    <a:pt x="63" y="28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2" y="46"/>
                  </a:lnTo>
                  <a:lnTo>
                    <a:pt x="60" y="50"/>
                  </a:lnTo>
                  <a:lnTo>
                    <a:pt x="57" y="53"/>
                  </a:lnTo>
                  <a:lnTo>
                    <a:pt x="54" y="55"/>
                  </a:lnTo>
                  <a:lnTo>
                    <a:pt x="50" y="59"/>
                  </a:lnTo>
                  <a:lnTo>
                    <a:pt x="47" y="61"/>
                  </a:lnTo>
                  <a:lnTo>
                    <a:pt x="43" y="63"/>
                  </a:lnTo>
                  <a:lnTo>
                    <a:pt x="40" y="63"/>
                  </a:lnTo>
                  <a:lnTo>
                    <a:pt x="35" y="64"/>
                  </a:lnTo>
                  <a:lnTo>
                    <a:pt x="32" y="64"/>
                  </a:lnTo>
                  <a:lnTo>
                    <a:pt x="27" y="64"/>
                  </a:lnTo>
                  <a:lnTo>
                    <a:pt x="22" y="63"/>
                  </a:lnTo>
                  <a:lnTo>
                    <a:pt x="19" y="63"/>
                  </a:lnTo>
                  <a:lnTo>
                    <a:pt x="14" y="61"/>
                  </a:lnTo>
                  <a:lnTo>
                    <a:pt x="11" y="59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1" y="46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8" y="34"/>
                  </a:lnTo>
                  <a:lnTo>
                    <a:pt x="9" y="39"/>
                  </a:lnTo>
                  <a:lnTo>
                    <a:pt x="9" y="43"/>
                  </a:lnTo>
                  <a:lnTo>
                    <a:pt x="12" y="48"/>
                  </a:lnTo>
                  <a:lnTo>
                    <a:pt x="14" y="51"/>
                  </a:lnTo>
                  <a:lnTo>
                    <a:pt x="18" y="53"/>
                  </a:lnTo>
                  <a:lnTo>
                    <a:pt x="22" y="55"/>
                  </a:lnTo>
                  <a:lnTo>
                    <a:pt x="27" y="56"/>
                  </a:lnTo>
                  <a:lnTo>
                    <a:pt x="32" y="57"/>
                  </a:lnTo>
                  <a:lnTo>
                    <a:pt x="36" y="56"/>
                  </a:lnTo>
                  <a:lnTo>
                    <a:pt x="41" y="55"/>
                  </a:lnTo>
                  <a:lnTo>
                    <a:pt x="44" y="53"/>
                  </a:lnTo>
                  <a:lnTo>
                    <a:pt x="48" y="51"/>
                  </a:lnTo>
                  <a:lnTo>
                    <a:pt x="50" y="48"/>
                  </a:lnTo>
                  <a:lnTo>
                    <a:pt x="53" y="43"/>
                  </a:lnTo>
                  <a:lnTo>
                    <a:pt x="54" y="38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4" y="26"/>
                  </a:lnTo>
                  <a:lnTo>
                    <a:pt x="53" y="23"/>
                  </a:lnTo>
                  <a:lnTo>
                    <a:pt x="53" y="20"/>
                  </a:lnTo>
                  <a:lnTo>
                    <a:pt x="50" y="17"/>
                  </a:lnTo>
                  <a:lnTo>
                    <a:pt x="48" y="14"/>
                  </a:lnTo>
                  <a:lnTo>
                    <a:pt x="46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9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3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0" y="3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3" name="Freeform 293"/>
            <p:cNvSpPr>
              <a:spLocks/>
            </p:cNvSpPr>
            <p:nvPr/>
          </p:nvSpPr>
          <p:spPr bwMode="auto">
            <a:xfrm>
              <a:off x="532" y="653"/>
              <a:ext cx="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62"/>
                </a:cxn>
                <a:cxn ang="0">
                  <a:pos x="0" y="62"/>
                </a:cxn>
              </a:cxnLst>
              <a:rect l="0" t="0" r="r" b="b"/>
              <a:pathLst>
                <a:path w="4" h="63">
                  <a:moveTo>
                    <a:pt x="0" y="62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4" name="Freeform 294"/>
            <p:cNvSpPr>
              <a:spLocks/>
            </p:cNvSpPr>
            <p:nvPr/>
          </p:nvSpPr>
          <p:spPr bwMode="auto">
            <a:xfrm>
              <a:off x="561" y="653"/>
              <a:ext cx="4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5"/>
                </a:cxn>
                <a:cxn ang="0">
                  <a:pos x="39" y="55"/>
                </a:cxn>
                <a:cxn ang="0">
                  <a:pos x="39" y="62"/>
                </a:cxn>
                <a:cxn ang="0">
                  <a:pos x="0" y="62"/>
                </a:cxn>
              </a:cxnLst>
              <a:rect l="0" t="0" r="r" b="b"/>
              <a:pathLst>
                <a:path w="40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5"/>
                  </a:lnTo>
                  <a:lnTo>
                    <a:pt x="39" y="55"/>
                  </a:lnTo>
                  <a:lnTo>
                    <a:pt x="3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5" name="Freeform 295"/>
            <p:cNvSpPr>
              <a:spLocks/>
            </p:cNvSpPr>
            <p:nvPr/>
          </p:nvSpPr>
          <p:spPr bwMode="auto">
            <a:xfrm>
              <a:off x="618" y="653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6" y="26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51" y="55"/>
                </a:cxn>
                <a:cxn ang="0">
                  <a:pos x="51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6" y="26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51" y="55"/>
                  </a:lnTo>
                  <a:lnTo>
                    <a:pt x="51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6" name="Freeform 296"/>
            <p:cNvSpPr>
              <a:spLocks/>
            </p:cNvSpPr>
            <p:nvPr/>
          </p:nvSpPr>
          <p:spPr bwMode="auto">
            <a:xfrm>
              <a:off x="687" y="653"/>
              <a:ext cx="5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3"/>
                </a:cxn>
                <a:cxn ang="0">
                  <a:pos x="49" y="6"/>
                </a:cxn>
                <a:cxn ang="0">
                  <a:pos x="52" y="10"/>
                </a:cxn>
                <a:cxn ang="0">
                  <a:pos x="53" y="15"/>
                </a:cxn>
                <a:cxn ang="0">
                  <a:pos x="53" y="20"/>
                </a:cxn>
                <a:cxn ang="0">
                  <a:pos x="51" y="26"/>
                </a:cxn>
                <a:cxn ang="0">
                  <a:pos x="46" y="30"/>
                </a:cxn>
                <a:cxn ang="0">
                  <a:pos x="39" y="33"/>
                </a:cxn>
                <a:cxn ang="0">
                  <a:pos x="36" y="35"/>
                </a:cxn>
                <a:cxn ang="0">
                  <a:pos x="39" y="36"/>
                </a:cxn>
                <a:cxn ang="0">
                  <a:pos x="41" y="40"/>
                </a:cxn>
                <a:cxn ang="0">
                  <a:pos x="45" y="44"/>
                </a:cxn>
                <a:cxn ang="0">
                  <a:pos x="58" y="62"/>
                </a:cxn>
                <a:cxn ang="0">
                  <a:pos x="39" y="49"/>
                </a:cxn>
                <a:cxn ang="0">
                  <a:pos x="36" y="45"/>
                </a:cxn>
                <a:cxn ang="0">
                  <a:pos x="33" y="42"/>
                </a:cxn>
                <a:cxn ang="0">
                  <a:pos x="31" y="40"/>
                </a:cxn>
                <a:cxn ang="0">
                  <a:pos x="28" y="37"/>
                </a:cxn>
                <a:cxn ang="0">
                  <a:pos x="26" y="36"/>
                </a:cxn>
                <a:cxn ang="0">
                  <a:pos x="25" y="35"/>
                </a:cxn>
                <a:cxn ang="0">
                  <a:pos x="21" y="35"/>
                </a:cxn>
                <a:cxn ang="0">
                  <a:pos x="19" y="35"/>
                </a:cxn>
                <a:cxn ang="0">
                  <a:pos x="9" y="62"/>
                </a:cxn>
                <a:cxn ang="0">
                  <a:pos x="9" y="28"/>
                </a:cxn>
                <a:cxn ang="0">
                  <a:pos x="31" y="28"/>
                </a:cxn>
                <a:cxn ang="0">
                  <a:pos x="36" y="27"/>
                </a:cxn>
                <a:cxn ang="0">
                  <a:pos x="39" y="26"/>
                </a:cxn>
                <a:cxn ang="0">
                  <a:pos x="41" y="25"/>
                </a:cxn>
                <a:cxn ang="0">
                  <a:pos x="44" y="21"/>
                </a:cxn>
                <a:cxn ang="0">
                  <a:pos x="45" y="19"/>
                </a:cxn>
                <a:cxn ang="0">
                  <a:pos x="45" y="16"/>
                </a:cxn>
                <a:cxn ang="0">
                  <a:pos x="43" y="12"/>
                </a:cxn>
                <a:cxn ang="0">
                  <a:pos x="39" y="10"/>
                </a:cxn>
                <a:cxn ang="0">
                  <a:pos x="33" y="7"/>
                </a:cxn>
                <a:cxn ang="0">
                  <a:pos x="9" y="7"/>
                </a:cxn>
                <a:cxn ang="0">
                  <a:pos x="0" y="62"/>
                </a:cxn>
              </a:cxnLst>
              <a:rect l="0" t="0" r="r" b="b"/>
              <a:pathLst>
                <a:path w="59" h="63">
                  <a:moveTo>
                    <a:pt x="0" y="6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1" y="9"/>
                  </a:lnTo>
                  <a:lnTo>
                    <a:pt x="52" y="10"/>
                  </a:lnTo>
                  <a:lnTo>
                    <a:pt x="53" y="13"/>
                  </a:lnTo>
                  <a:lnTo>
                    <a:pt x="53" y="15"/>
                  </a:lnTo>
                  <a:lnTo>
                    <a:pt x="53" y="17"/>
                  </a:lnTo>
                  <a:lnTo>
                    <a:pt x="53" y="20"/>
                  </a:lnTo>
                  <a:lnTo>
                    <a:pt x="52" y="24"/>
                  </a:lnTo>
                  <a:lnTo>
                    <a:pt x="51" y="26"/>
                  </a:lnTo>
                  <a:lnTo>
                    <a:pt x="49" y="29"/>
                  </a:lnTo>
                  <a:lnTo>
                    <a:pt x="46" y="30"/>
                  </a:lnTo>
                  <a:lnTo>
                    <a:pt x="43" y="32"/>
                  </a:lnTo>
                  <a:lnTo>
                    <a:pt x="39" y="33"/>
                  </a:lnTo>
                  <a:lnTo>
                    <a:pt x="34" y="34"/>
                  </a:lnTo>
                  <a:lnTo>
                    <a:pt x="36" y="35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39" y="37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5" y="44"/>
                  </a:lnTo>
                  <a:lnTo>
                    <a:pt x="47" y="46"/>
                  </a:lnTo>
                  <a:lnTo>
                    <a:pt x="58" y="62"/>
                  </a:lnTo>
                  <a:lnTo>
                    <a:pt x="47" y="62"/>
                  </a:lnTo>
                  <a:lnTo>
                    <a:pt x="39" y="49"/>
                  </a:lnTo>
                  <a:lnTo>
                    <a:pt x="38" y="47"/>
                  </a:lnTo>
                  <a:lnTo>
                    <a:pt x="36" y="45"/>
                  </a:lnTo>
                  <a:lnTo>
                    <a:pt x="34" y="43"/>
                  </a:lnTo>
                  <a:lnTo>
                    <a:pt x="33" y="42"/>
                  </a:lnTo>
                  <a:lnTo>
                    <a:pt x="31" y="41"/>
                  </a:lnTo>
                  <a:lnTo>
                    <a:pt x="31" y="40"/>
                  </a:lnTo>
                  <a:lnTo>
                    <a:pt x="30" y="37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5"/>
                  </a:lnTo>
                  <a:lnTo>
                    <a:pt x="25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9" y="35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8"/>
                  </a:lnTo>
                  <a:lnTo>
                    <a:pt x="28" y="28"/>
                  </a:lnTo>
                  <a:lnTo>
                    <a:pt x="31" y="28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8" y="27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3" y="24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4" y="14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10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9" y="7"/>
                  </a:lnTo>
                  <a:lnTo>
                    <a:pt x="9" y="28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7" name="Freeform 297"/>
            <p:cNvSpPr>
              <a:spLocks/>
            </p:cNvSpPr>
            <p:nvPr/>
          </p:nvSpPr>
          <p:spPr bwMode="auto">
            <a:xfrm>
              <a:off x="250" y="748"/>
              <a:ext cx="44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43" y="7"/>
                </a:cxn>
                <a:cxn ang="0">
                  <a:pos x="8" y="7"/>
                </a:cxn>
                <a:cxn ang="0">
                  <a:pos x="8" y="27"/>
                </a:cxn>
                <a:cxn ang="0">
                  <a:pos x="38" y="27"/>
                </a:cxn>
                <a:cxn ang="0">
                  <a:pos x="38" y="34"/>
                </a:cxn>
                <a:cxn ang="0">
                  <a:pos x="8" y="3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44" h="63">
                  <a:moveTo>
                    <a:pt x="0" y="62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38" y="27"/>
                  </a:lnTo>
                  <a:lnTo>
                    <a:pt x="38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8" name="Freeform 298"/>
            <p:cNvSpPr>
              <a:spLocks/>
            </p:cNvSpPr>
            <p:nvPr/>
          </p:nvSpPr>
          <p:spPr bwMode="auto">
            <a:xfrm>
              <a:off x="315" y="748"/>
              <a:ext cx="48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7"/>
                </a:cxn>
                <a:cxn ang="0">
                  <a:pos x="8" y="7"/>
                </a:cxn>
                <a:cxn ang="0">
                  <a:pos x="8" y="27"/>
                </a:cxn>
                <a:cxn ang="0">
                  <a:pos x="43" y="27"/>
                </a:cxn>
                <a:cxn ang="0">
                  <a:pos x="43" y="33"/>
                </a:cxn>
                <a:cxn ang="0">
                  <a:pos x="8" y="33"/>
                </a:cxn>
                <a:cxn ang="0">
                  <a:pos x="8" y="55"/>
                </a:cxn>
                <a:cxn ang="0">
                  <a:pos x="47" y="55"/>
                </a:cxn>
                <a:cxn ang="0">
                  <a:pos x="47" y="62"/>
                </a:cxn>
                <a:cxn ang="0">
                  <a:pos x="0" y="62"/>
                </a:cxn>
              </a:cxnLst>
              <a:rect l="0" t="0" r="r" b="b"/>
              <a:pathLst>
                <a:path w="48" h="63">
                  <a:moveTo>
                    <a:pt x="0" y="62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7"/>
                  </a:lnTo>
                  <a:lnTo>
                    <a:pt x="8" y="7"/>
                  </a:lnTo>
                  <a:lnTo>
                    <a:pt x="8" y="27"/>
                  </a:lnTo>
                  <a:lnTo>
                    <a:pt x="43" y="27"/>
                  </a:lnTo>
                  <a:lnTo>
                    <a:pt x="43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47" y="55"/>
                  </a:lnTo>
                  <a:lnTo>
                    <a:pt x="47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79" name="Freeform 299"/>
            <p:cNvSpPr>
              <a:spLocks/>
            </p:cNvSpPr>
            <p:nvPr/>
          </p:nvSpPr>
          <p:spPr bwMode="auto">
            <a:xfrm>
              <a:off x="383" y="748"/>
              <a:ext cx="50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7"/>
                </a:cxn>
                <a:cxn ang="0">
                  <a:pos x="9" y="7"/>
                </a:cxn>
                <a:cxn ang="0">
                  <a:pos x="9" y="27"/>
                </a:cxn>
                <a:cxn ang="0">
                  <a:pos x="46" y="27"/>
                </a:cxn>
                <a:cxn ang="0">
                  <a:pos x="46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9" y="55"/>
                </a:cxn>
                <a:cxn ang="0">
                  <a:pos x="49" y="62"/>
                </a:cxn>
                <a:cxn ang="0">
                  <a:pos x="0" y="62"/>
                </a:cxn>
              </a:cxnLst>
              <a:rect l="0" t="0" r="r" b="b"/>
              <a:pathLst>
                <a:path w="50" h="63">
                  <a:moveTo>
                    <a:pt x="0" y="62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46" y="27"/>
                  </a:lnTo>
                  <a:lnTo>
                    <a:pt x="46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9" y="55"/>
                  </a:lnTo>
                  <a:lnTo>
                    <a:pt x="49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0" name="Freeform 300"/>
            <p:cNvSpPr>
              <a:spLocks/>
            </p:cNvSpPr>
            <p:nvPr/>
          </p:nvSpPr>
          <p:spPr bwMode="auto">
            <a:xfrm>
              <a:off x="452" y="748"/>
              <a:ext cx="55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1" y="4"/>
                </a:cxn>
                <a:cxn ang="0">
                  <a:pos x="47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4" y="28"/>
                </a:cxn>
                <a:cxn ang="0">
                  <a:pos x="54" y="34"/>
                </a:cxn>
                <a:cxn ang="0">
                  <a:pos x="53" y="41"/>
                </a:cxn>
                <a:cxn ang="0">
                  <a:pos x="52" y="46"/>
                </a:cxn>
                <a:cxn ang="0">
                  <a:pos x="49" y="50"/>
                </a:cxn>
                <a:cxn ang="0">
                  <a:pos x="47" y="53"/>
                </a:cxn>
                <a:cxn ang="0">
                  <a:pos x="44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2" y="53"/>
                </a:cxn>
                <a:cxn ang="0">
                  <a:pos x="37" y="52"/>
                </a:cxn>
                <a:cxn ang="0">
                  <a:pos x="39" y="51"/>
                </a:cxn>
                <a:cxn ang="0">
                  <a:pos x="41" y="47"/>
                </a:cxn>
                <a:cxn ang="0">
                  <a:pos x="44" y="43"/>
                </a:cxn>
                <a:cxn ang="0">
                  <a:pos x="45" y="37"/>
                </a:cxn>
                <a:cxn ang="0">
                  <a:pos x="46" y="31"/>
                </a:cxn>
                <a:cxn ang="0">
                  <a:pos x="45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30" y="9"/>
                </a:cxn>
                <a:cxn ang="0">
                  <a:pos x="23" y="7"/>
                </a:cxn>
                <a:cxn ang="0">
                  <a:pos x="9" y="55"/>
                </a:cxn>
              </a:cxnLst>
              <a:rect l="0" t="0" r="r" b="b"/>
              <a:pathLst>
                <a:path w="55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1" y="4"/>
                  </a:lnTo>
                  <a:lnTo>
                    <a:pt x="44" y="6"/>
                  </a:lnTo>
                  <a:lnTo>
                    <a:pt x="47" y="7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2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4" y="34"/>
                  </a:lnTo>
                  <a:lnTo>
                    <a:pt x="54" y="37"/>
                  </a:lnTo>
                  <a:lnTo>
                    <a:pt x="53" y="41"/>
                  </a:lnTo>
                  <a:lnTo>
                    <a:pt x="53" y="44"/>
                  </a:lnTo>
                  <a:lnTo>
                    <a:pt x="52" y="46"/>
                  </a:lnTo>
                  <a:lnTo>
                    <a:pt x="51" y="48"/>
                  </a:lnTo>
                  <a:lnTo>
                    <a:pt x="49" y="50"/>
                  </a:lnTo>
                  <a:lnTo>
                    <a:pt x="48" y="52"/>
                  </a:lnTo>
                  <a:lnTo>
                    <a:pt x="47" y="53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2" y="61"/>
                  </a:lnTo>
                  <a:lnTo>
                    <a:pt x="30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9" y="53"/>
                  </a:lnTo>
                  <a:lnTo>
                    <a:pt x="31" y="53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9" y="51"/>
                  </a:lnTo>
                  <a:lnTo>
                    <a:pt x="40" y="49"/>
                  </a:lnTo>
                  <a:lnTo>
                    <a:pt x="41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5" y="41"/>
                  </a:lnTo>
                  <a:lnTo>
                    <a:pt x="45" y="37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5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0" y="14"/>
                  </a:lnTo>
                  <a:lnTo>
                    <a:pt x="39" y="12"/>
                  </a:lnTo>
                  <a:lnTo>
                    <a:pt x="36" y="11"/>
                  </a:lnTo>
                  <a:lnTo>
                    <a:pt x="34" y="10"/>
                  </a:lnTo>
                  <a:lnTo>
                    <a:pt x="32" y="9"/>
                  </a:lnTo>
                  <a:lnTo>
                    <a:pt x="30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9" y="7"/>
                  </a:lnTo>
                  <a:lnTo>
                    <a:pt x="9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1" name="Freeform 301"/>
            <p:cNvSpPr>
              <a:spLocks/>
            </p:cNvSpPr>
            <p:nvPr/>
          </p:nvSpPr>
          <p:spPr bwMode="auto">
            <a:xfrm>
              <a:off x="521" y="748"/>
              <a:ext cx="92" cy="63"/>
            </a:xfrm>
            <a:custGeom>
              <a:avLst/>
              <a:gdLst/>
              <a:ahLst/>
              <a:cxnLst>
                <a:cxn ang="0">
                  <a:pos x="18" y="62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0" y="41"/>
                </a:cxn>
                <a:cxn ang="0">
                  <a:pos x="21" y="44"/>
                </a:cxn>
                <a:cxn ang="0">
                  <a:pos x="22" y="47"/>
                </a:cxn>
                <a:cxn ang="0">
                  <a:pos x="23" y="51"/>
                </a:cxn>
                <a:cxn ang="0">
                  <a:pos x="23" y="53"/>
                </a:cxn>
                <a:cxn ang="0">
                  <a:pos x="25" y="49"/>
                </a:cxn>
                <a:cxn ang="0">
                  <a:pos x="26" y="46"/>
                </a:cxn>
                <a:cxn ang="0">
                  <a:pos x="27" y="44"/>
                </a:cxn>
                <a:cxn ang="0">
                  <a:pos x="27" y="42"/>
                </a:cxn>
                <a:cxn ang="0">
                  <a:pos x="39" y="0"/>
                </a:cxn>
                <a:cxn ang="0">
                  <a:pos x="52" y="0"/>
                </a:cxn>
                <a:cxn ang="0">
                  <a:pos x="61" y="32"/>
                </a:cxn>
                <a:cxn ang="0">
                  <a:pos x="61" y="35"/>
                </a:cxn>
                <a:cxn ang="0">
                  <a:pos x="63" y="37"/>
                </a:cxn>
                <a:cxn ang="0">
                  <a:pos x="63" y="41"/>
                </a:cxn>
                <a:cxn ang="0">
                  <a:pos x="64" y="43"/>
                </a:cxn>
                <a:cxn ang="0">
                  <a:pos x="65" y="46"/>
                </a:cxn>
                <a:cxn ang="0">
                  <a:pos x="65" y="48"/>
                </a:cxn>
                <a:cxn ang="0">
                  <a:pos x="66" y="51"/>
                </a:cxn>
                <a:cxn ang="0">
                  <a:pos x="66" y="53"/>
                </a:cxn>
                <a:cxn ang="0">
                  <a:pos x="68" y="51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0" y="41"/>
                </a:cxn>
                <a:cxn ang="0">
                  <a:pos x="81" y="0"/>
                </a:cxn>
                <a:cxn ang="0">
                  <a:pos x="91" y="0"/>
                </a:cxn>
                <a:cxn ang="0">
                  <a:pos x="71" y="62"/>
                </a:cxn>
                <a:cxn ang="0">
                  <a:pos x="61" y="62"/>
                </a:cxn>
                <a:cxn ang="0">
                  <a:pos x="48" y="15"/>
                </a:cxn>
                <a:cxn ang="0">
                  <a:pos x="47" y="13"/>
                </a:cxn>
                <a:cxn ang="0">
                  <a:pos x="47" y="11"/>
                </a:cxn>
                <a:cxn ang="0">
                  <a:pos x="46" y="9"/>
                </a:cxn>
                <a:cxn ang="0">
                  <a:pos x="44" y="11"/>
                </a:cxn>
                <a:cxn ang="0">
                  <a:pos x="44" y="12"/>
                </a:cxn>
                <a:cxn ang="0">
                  <a:pos x="43" y="14"/>
                </a:cxn>
                <a:cxn ang="0">
                  <a:pos x="43" y="16"/>
                </a:cxn>
                <a:cxn ang="0">
                  <a:pos x="30" y="62"/>
                </a:cxn>
                <a:cxn ang="0">
                  <a:pos x="18" y="62"/>
                </a:cxn>
              </a:cxnLst>
              <a:rect l="0" t="0" r="r" b="b"/>
              <a:pathLst>
                <a:path w="92" h="63">
                  <a:moveTo>
                    <a:pt x="18" y="62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2" y="47"/>
                  </a:lnTo>
                  <a:lnTo>
                    <a:pt x="23" y="51"/>
                  </a:lnTo>
                  <a:lnTo>
                    <a:pt x="23" y="53"/>
                  </a:lnTo>
                  <a:lnTo>
                    <a:pt x="25" y="49"/>
                  </a:lnTo>
                  <a:lnTo>
                    <a:pt x="26" y="46"/>
                  </a:lnTo>
                  <a:lnTo>
                    <a:pt x="27" y="44"/>
                  </a:lnTo>
                  <a:lnTo>
                    <a:pt x="27" y="42"/>
                  </a:lnTo>
                  <a:lnTo>
                    <a:pt x="39" y="0"/>
                  </a:lnTo>
                  <a:lnTo>
                    <a:pt x="52" y="0"/>
                  </a:lnTo>
                  <a:lnTo>
                    <a:pt x="61" y="32"/>
                  </a:lnTo>
                  <a:lnTo>
                    <a:pt x="61" y="35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4" y="43"/>
                  </a:lnTo>
                  <a:lnTo>
                    <a:pt x="65" y="46"/>
                  </a:lnTo>
                  <a:lnTo>
                    <a:pt x="65" y="48"/>
                  </a:lnTo>
                  <a:lnTo>
                    <a:pt x="66" y="51"/>
                  </a:lnTo>
                  <a:lnTo>
                    <a:pt x="66" y="53"/>
                  </a:lnTo>
                  <a:lnTo>
                    <a:pt x="68" y="51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1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71" y="62"/>
                  </a:lnTo>
                  <a:lnTo>
                    <a:pt x="61" y="62"/>
                  </a:lnTo>
                  <a:lnTo>
                    <a:pt x="48" y="15"/>
                  </a:lnTo>
                  <a:lnTo>
                    <a:pt x="47" y="13"/>
                  </a:lnTo>
                  <a:lnTo>
                    <a:pt x="47" y="11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2"/>
                  </a:lnTo>
                  <a:lnTo>
                    <a:pt x="43" y="14"/>
                  </a:lnTo>
                  <a:lnTo>
                    <a:pt x="43" y="16"/>
                  </a:lnTo>
                  <a:lnTo>
                    <a:pt x="30" y="62"/>
                  </a:lnTo>
                  <a:lnTo>
                    <a:pt x="18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2" name="Freeform 302"/>
            <p:cNvSpPr>
              <a:spLocks/>
            </p:cNvSpPr>
            <p:nvPr/>
          </p:nvSpPr>
          <p:spPr bwMode="auto">
            <a:xfrm>
              <a:off x="614" y="748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2"/>
                </a:cxn>
                <a:cxn ang="0">
                  <a:pos x="54" y="62"/>
                </a:cxn>
                <a:cxn ang="0">
                  <a:pos x="46" y="43"/>
                </a:cxn>
                <a:cxn ang="0">
                  <a:pos x="17" y="43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7" y="20"/>
                </a:cxn>
                <a:cxn ang="0">
                  <a:pos x="34" y="16"/>
                </a:cxn>
                <a:cxn ang="0">
                  <a:pos x="33" y="13"/>
                </a:cxn>
                <a:cxn ang="0">
                  <a:pos x="32" y="11"/>
                </a:cxn>
                <a:cxn ang="0">
                  <a:pos x="32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2"/>
                  </a:lnTo>
                  <a:lnTo>
                    <a:pt x="54" y="62"/>
                  </a:lnTo>
                  <a:lnTo>
                    <a:pt x="46" y="43"/>
                  </a:lnTo>
                  <a:lnTo>
                    <a:pt x="17" y="43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7" y="20"/>
                  </a:lnTo>
                  <a:lnTo>
                    <a:pt x="34" y="16"/>
                  </a:lnTo>
                  <a:lnTo>
                    <a:pt x="33" y="13"/>
                  </a:lnTo>
                  <a:lnTo>
                    <a:pt x="32" y="11"/>
                  </a:lnTo>
                  <a:lnTo>
                    <a:pt x="32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3" name="Freeform 303"/>
            <p:cNvSpPr>
              <a:spLocks/>
            </p:cNvSpPr>
            <p:nvPr/>
          </p:nvSpPr>
          <p:spPr bwMode="auto">
            <a:xfrm>
              <a:off x="680" y="748"/>
              <a:ext cx="51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50" y="7"/>
                </a:cxn>
                <a:cxn ang="0">
                  <a:pos x="29" y="7"/>
                </a:cxn>
                <a:cxn ang="0">
                  <a:pos x="29" y="62"/>
                </a:cxn>
                <a:cxn ang="0">
                  <a:pos x="21" y="62"/>
                </a:cxn>
              </a:cxnLst>
              <a:rect l="0" t="0" r="r" b="b"/>
              <a:pathLst>
                <a:path w="51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29" y="7"/>
                  </a:lnTo>
                  <a:lnTo>
                    <a:pt x="29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4" name="Freeform 304"/>
            <p:cNvSpPr>
              <a:spLocks/>
            </p:cNvSpPr>
            <p:nvPr/>
          </p:nvSpPr>
          <p:spPr bwMode="auto">
            <a:xfrm>
              <a:off x="750" y="748"/>
              <a:ext cx="48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6" y="0"/>
                </a:cxn>
                <a:cxn ang="0">
                  <a:pos x="46" y="7"/>
                </a:cxn>
                <a:cxn ang="0">
                  <a:pos x="9" y="7"/>
                </a:cxn>
                <a:cxn ang="0">
                  <a:pos x="9" y="27"/>
                </a:cxn>
                <a:cxn ang="0">
                  <a:pos x="44" y="27"/>
                </a:cxn>
                <a:cxn ang="0">
                  <a:pos x="44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7" y="55"/>
                </a:cxn>
                <a:cxn ang="0">
                  <a:pos x="47" y="62"/>
                </a:cxn>
                <a:cxn ang="0">
                  <a:pos x="0" y="62"/>
                </a:cxn>
              </a:cxnLst>
              <a:rect l="0" t="0" r="r" b="b"/>
              <a:pathLst>
                <a:path w="48" h="63">
                  <a:moveTo>
                    <a:pt x="0" y="62"/>
                  </a:moveTo>
                  <a:lnTo>
                    <a:pt x="0" y="0"/>
                  </a:lnTo>
                  <a:lnTo>
                    <a:pt x="46" y="0"/>
                  </a:lnTo>
                  <a:lnTo>
                    <a:pt x="46" y="7"/>
                  </a:lnTo>
                  <a:lnTo>
                    <a:pt x="9" y="7"/>
                  </a:lnTo>
                  <a:lnTo>
                    <a:pt x="9" y="27"/>
                  </a:lnTo>
                  <a:lnTo>
                    <a:pt x="44" y="27"/>
                  </a:lnTo>
                  <a:lnTo>
                    <a:pt x="44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7" y="55"/>
                  </a:lnTo>
                  <a:lnTo>
                    <a:pt x="47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5" name="Freeform 305"/>
            <p:cNvSpPr>
              <a:spLocks/>
            </p:cNvSpPr>
            <p:nvPr/>
          </p:nvSpPr>
          <p:spPr bwMode="auto">
            <a:xfrm>
              <a:off x="819" y="748"/>
              <a:ext cx="59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3"/>
                </a:cxn>
                <a:cxn ang="0">
                  <a:pos x="50" y="6"/>
                </a:cxn>
                <a:cxn ang="0">
                  <a:pos x="52" y="11"/>
                </a:cxn>
                <a:cxn ang="0">
                  <a:pos x="54" y="15"/>
                </a:cxn>
                <a:cxn ang="0">
                  <a:pos x="53" y="20"/>
                </a:cxn>
                <a:cxn ang="0">
                  <a:pos x="51" y="27"/>
                </a:cxn>
                <a:cxn ang="0">
                  <a:pos x="46" y="31"/>
                </a:cxn>
                <a:cxn ang="0">
                  <a:pos x="40" y="33"/>
                </a:cxn>
                <a:cxn ang="0">
                  <a:pos x="36" y="35"/>
                </a:cxn>
                <a:cxn ang="0">
                  <a:pos x="39" y="36"/>
                </a:cxn>
                <a:cxn ang="0">
                  <a:pos x="41" y="40"/>
                </a:cxn>
                <a:cxn ang="0">
                  <a:pos x="46" y="44"/>
                </a:cxn>
                <a:cxn ang="0">
                  <a:pos x="58" y="62"/>
                </a:cxn>
                <a:cxn ang="0">
                  <a:pos x="39" y="49"/>
                </a:cxn>
                <a:cxn ang="0">
                  <a:pos x="35" y="45"/>
                </a:cxn>
                <a:cxn ang="0">
                  <a:pos x="33" y="42"/>
                </a:cxn>
                <a:cxn ang="0">
                  <a:pos x="30" y="40"/>
                </a:cxn>
                <a:cxn ang="0">
                  <a:pos x="28" y="37"/>
                </a:cxn>
                <a:cxn ang="0">
                  <a:pos x="27" y="36"/>
                </a:cxn>
                <a:cxn ang="0">
                  <a:pos x="24" y="35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8" y="62"/>
                </a:cxn>
                <a:cxn ang="0">
                  <a:pos x="8" y="28"/>
                </a:cxn>
                <a:cxn ang="0">
                  <a:pos x="30" y="28"/>
                </a:cxn>
                <a:cxn ang="0">
                  <a:pos x="35" y="27"/>
                </a:cxn>
                <a:cxn ang="0">
                  <a:pos x="39" y="27"/>
                </a:cxn>
                <a:cxn ang="0">
                  <a:pos x="41" y="25"/>
                </a:cxn>
                <a:cxn ang="0">
                  <a:pos x="44" y="21"/>
                </a:cxn>
                <a:cxn ang="0">
                  <a:pos x="45" y="19"/>
                </a:cxn>
                <a:cxn ang="0">
                  <a:pos x="45" y="16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3" y="7"/>
                </a:cxn>
                <a:cxn ang="0">
                  <a:pos x="8" y="7"/>
                </a:cxn>
                <a:cxn ang="0">
                  <a:pos x="0" y="62"/>
                </a:cxn>
              </a:cxnLst>
              <a:rect l="0" t="0" r="r" b="b"/>
              <a:pathLst>
                <a:path w="59" h="63">
                  <a:moveTo>
                    <a:pt x="0" y="62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40" y="1"/>
                  </a:lnTo>
                  <a:lnTo>
                    <a:pt x="42" y="2"/>
                  </a:lnTo>
                  <a:lnTo>
                    <a:pt x="45" y="3"/>
                  </a:lnTo>
                  <a:lnTo>
                    <a:pt x="47" y="4"/>
                  </a:lnTo>
                  <a:lnTo>
                    <a:pt x="50" y="6"/>
                  </a:lnTo>
                  <a:lnTo>
                    <a:pt x="51" y="9"/>
                  </a:lnTo>
                  <a:lnTo>
                    <a:pt x="52" y="11"/>
                  </a:lnTo>
                  <a:lnTo>
                    <a:pt x="53" y="13"/>
                  </a:lnTo>
                  <a:lnTo>
                    <a:pt x="54" y="15"/>
                  </a:lnTo>
                  <a:lnTo>
                    <a:pt x="54" y="17"/>
                  </a:lnTo>
                  <a:lnTo>
                    <a:pt x="53" y="20"/>
                  </a:lnTo>
                  <a:lnTo>
                    <a:pt x="52" y="24"/>
                  </a:lnTo>
                  <a:lnTo>
                    <a:pt x="51" y="27"/>
                  </a:lnTo>
                  <a:lnTo>
                    <a:pt x="50" y="29"/>
                  </a:lnTo>
                  <a:lnTo>
                    <a:pt x="46" y="31"/>
                  </a:lnTo>
                  <a:lnTo>
                    <a:pt x="42" y="32"/>
                  </a:lnTo>
                  <a:lnTo>
                    <a:pt x="40" y="33"/>
                  </a:lnTo>
                  <a:lnTo>
                    <a:pt x="35" y="34"/>
                  </a:lnTo>
                  <a:lnTo>
                    <a:pt x="36" y="35"/>
                  </a:lnTo>
                  <a:lnTo>
                    <a:pt x="37" y="36"/>
                  </a:lnTo>
                  <a:lnTo>
                    <a:pt x="39" y="36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6" y="44"/>
                  </a:lnTo>
                  <a:lnTo>
                    <a:pt x="47" y="46"/>
                  </a:lnTo>
                  <a:lnTo>
                    <a:pt x="58" y="62"/>
                  </a:lnTo>
                  <a:lnTo>
                    <a:pt x="47" y="62"/>
                  </a:lnTo>
                  <a:lnTo>
                    <a:pt x="39" y="49"/>
                  </a:lnTo>
                  <a:lnTo>
                    <a:pt x="37" y="47"/>
                  </a:lnTo>
                  <a:lnTo>
                    <a:pt x="35" y="45"/>
                  </a:lnTo>
                  <a:lnTo>
                    <a:pt x="34" y="43"/>
                  </a:lnTo>
                  <a:lnTo>
                    <a:pt x="33" y="42"/>
                  </a:lnTo>
                  <a:lnTo>
                    <a:pt x="31" y="41"/>
                  </a:lnTo>
                  <a:lnTo>
                    <a:pt x="30" y="40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7" y="36"/>
                  </a:lnTo>
                  <a:lnTo>
                    <a:pt x="25" y="35"/>
                  </a:lnTo>
                  <a:lnTo>
                    <a:pt x="24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8" y="35"/>
                  </a:lnTo>
                  <a:lnTo>
                    <a:pt x="8" y="62"/>
                  </a:lnTo>
                  <a:lnTo>
                    <a:pt x="0" y="62"/>
                  </a:lnTo>
                  <a:lnTo>
                    <a:pt x="8" y="28"/>
                  </a:lnTo>
                  <a:lnTo>
                    <a:pt x="28" y="28"/>
                  </a:lnTo>
                  <a:lnTo>
                    <a:pt x="30" y="28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9" y="27"/>
                  </a:lnTo>
                  <a:lnTo>
                    <a:pt x="40" y="25"/>
                  </a:lnTo>
                  <a:lnTo>
                    <a:pt x="41" y="25"/>
                  </a:lnTo>
                  <a:lnTo>
                    <a:pt x="42" y="24"/>
                  </a:lnTo>
                  <a:lnTo>
                    <a:pt x="44" y="21"/>
                  </a:lnTo>
                  <a:lnTo>
                    <a:pt x="45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2" y="12"/>
                  </a:lnTo>
                  <a:lnTo>
                    <a:pt x="41" y="11"/>
                  </a:lnTo>
                  <a:lnTo>
                    <a:pt x="40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8" y="7"/>
                  </a:lnTo>
                  <a:lnTo>
                    <a:pt x="8" y="28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6" name="Freeform 306"/>
            <p:cNvSpPr>
              <a:spLocks/>
            </p:cNvSpPr>
            <p:nvPr/>
          </p:nvSpPr>
          <p:spPr bwMode="auto">
            <a:xfrm>
              <a:off x="901" y="2400"/>
              <a:ext cx="88" cy="62"/>
            </a:xfrm>
            <a:custGeom>
              <a:avLst/>
              <a:gdLst/>
              <a:ahLst/>
              <a:cxnLst>
                <a:cxn ang="0">
                  <a:pos x="18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9" y="41"/>
                </a:cxn>
                <a:cxn ang="0">
                  <a:pos x="19" y="43"/>
                </a:cxn>
                <a:cxn ang="0">
                  <a:pos x="21" y="46"/>
                </a:cxn>
                <a:cxn ang="0">
                  <a:pos x="21" y="50"/>
                </a:cxn>
                <a:cxn ang="0">
                  <a:pos x="23" y="54"/>
                </a:cxn>
                <a:cxn ang="0">
                  <a:pos x="24" y="49"/>
                </a:cxn>
                <a:cxn ang="0">
                  <a:pos x="24" y="45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7" y="0"/>
                </a:cxn>
                <a:cxn ang="0">
                  <a:pos x="50" y="0"/>
                </a:cxn>
                <a:cxn ang="0">
                  <a:pos x="58" y="31"/>
                </a:cxn>
                <a:cxn ang="0">
                  <a:pos x="60" y="34"/>
                </a:cxn>
                <a:cxn ang="0">
                  <a:pos x="60" y="36"/>
                </a:cxn>
                <a:cxn ang="0">
                  <a:pos x="61" y="40"/>
                </a:cxn>
                <a:cxn ang="0">
                  <a:pos x="62" y="42"/>
                </a:cxn>
                <a:cxn ang="0">
                  <a:pos x="62" y="45"/>
                </a:cxn>
                <a:cxn ang="0">
                  <a:pos x="63" y="47"/>
                </a:cxn>
                <a:cxn ang="0">
                  <a:pos x="63" y="50"/>
                </a:cxn>
                <a:cxn ang="0">
                  <a:pos x="64" y="54"/>
                </a:cxn>
                <a:cxn ang="0">
                  <a:pos x="64" y="50"/>
                </a:cxn>
                <a:cxn ang="0">
                  <a:pos x="66" y="47"/>
                </a:cxn>
                <a:cxn ang="0">
                  <a:pos x="67" y="43"/>
                </a:cxn>
                <a:cxn ang="0">
                  <a:pos x="68" y="40"/>
                </a:cxn>
                <a:cxn ang="0">
                  <a:pos x="77" y="0"/>
                </a:cxn>
                <a:cxn ang="0">
                  <a:pos x="87" y="0"/>
                </a:cxn>
                <a:cxn ang="0">
                  <a:pos x="69" y="61"/>
                </a:cxn>
                <a:cxn ang="0">
                  <a:pos x="58" y="61"/>
                </a:cxn>
                <a:cxn ang="0">
                  <a:pos x="45" y="14"/>
                </a:cxn>
                <a:cxn ang="0">
                  <a:pos x="45" y="12"/>
                </a:cxn>
                <a:cxn ang="0">
                  <a:pos x="44" y="10"/>
                </a:cxn>
                <a:cxn ang="0">
                  <a:pos x="44" y="9"/>
                </a:cxn>
                <a:cxn ang="0">
                  <a:pos x="44" y="7"/>
                </a:cxn>
                <a:cxn ang="0">
                  <a:pos x="43" y="10"/>
                </a:cxn>
                <a:cxn ang="0">
                  <a:pos x="42" y="11"/>
                </a:cxn>
                <a:cxn ang="0">
                  <a:pos x="42" y="13"/>
                </a:cxn>
                <a:cxn ang="0">
                  <a:pos x="42" y="15"/>
                </a:cxn>
                <a:cxn ang="0">
                  <a:pos x="29" y="61"/>
                </a:cxn>
                <a:cxn ang="0">
                  <a:pos x="18" y="61"/>
                </a:cxn>
              </a:cxnLst>
              <a:rect l="0" t="0" r="r" b="b"/>
              <a:pathLst>
                <a:path w="88" h="62">
                  <a:moveTo>
                    <a:pt x="18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41"/>
                  </a:lnTo>
                  <a:lnTo>
                    <a:pt x="19" y="43"/>
                  </a:lnTo>
                  <a:lnTo>
                    <a:pt x="21" y="46"/>
                  </a:lnTo>
                  <a:lnTo>
                    <a:pt x="21" y="50"/>
                  </a:lnTo>
                  <a:lnTo>
                    <a:pt x="23" y="54"/>
                  </a:lnTo>
                  <a:lnTo>
                    <a:pt x="24" y="49"/>
                  </a:lnTo>
                  <a:lnTo>
                    <a:pt x="24" y="45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58" y="31"/>
                  </a:lnTo>
                  <a:lnTo>
                    <a:pt x="60" y="34"/>
                  </a:lnTo>
                  <a:lnTo>
                    <a:pt x="60" y="36"/>
                  </a:lnTo>
                  <a:lnTo>
                    <a:pt x="61" y="40"/>
                  </a:lnTo>
                  <a:lnTo>
                    <a:pt x="62" y="42"/>
                  </a:lnTo>
                  <a:lnTo>
                    <a:pt x="62" y="45"/>
                  </a:lnTo>
                  <a:lnTo>
                    <a:pt x="63" y="47"/>
                  </a:lnTo>
                  <a:lnTo>
                    <a:pt x="63" y="50"/>
                  </a:lnTo>
                  <a:lnTo>
                    <a:pt x="64" y="54"/>
                  </a:lnTo>
                  <a:lnTo>
                    <a:pt x="64" y="50"/>
                  </a:lnTo>
                  <a:lnTo>
                    <a:pt x="66" y="47"/>
                  </a:lnTo>
                  <a:lnTo>
                    <a:pt x="67" y="43"/>
                  </a:lnTo>
                  <a:lnTo>
                    <a:pt x="68" y="40"/>
                  </a:lnTo>
                  <a:lnTo>
                    <a:pt x="77" y="0"/>
                  </a:lnTo>
                  <a:lnTo>
                    <a:pt x="87" y="0"/>
                  </a:lnTo>
                  <a:lnTo>
                    <a:pt x="69" y="61"/>
                  </a:lnTo>
                  <a:lnTo>
                    <a:pt x="58" y="61"/>
                  </a:lnTo>
                  <a:lnTo>
                    <a:pt x="45" y="14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4" y="9"/>
                  </a:lnTo>
                  <a:lnTo>
                    <a:pt x="44" y="7"/>
                  </a:lnTo>
                  <a:lnTo>
                    <a:pt x="43" y="10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5"/>
                  </a:lnTo>
                  <a:lnTo>
                    <a:pt x="29" y="61"/>
                  </a:lnTo>
                  <a:lnTo>
                    <a:pt x="18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7" name="Freeform 307"/>
            <p:cNvSpPr>
              <a:spLocks/>
            </p:cNvSpPr>
            <p:nvPr/>
          </p:nvSpPr>
          <p:spPr bwMode="auto">
            <a:xfrm>
              <a:off x="992" y="2400"/>
              <a:ext cx="62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61" y="61"/>
                </a:cxn>
                <a:cxn ang="0">
                  <a:pos x="52" y="61"/>
                </a:cxn>
                <a:cxn ang="0">
                  <a:pos x="44" y="42"/>
                </a:cxn>
                <a:cxn ang="0">
                  <a:pos x="17" y="42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0" y="34"/>
                </a:cxn>
                <a:cxn ang="0">
                  <a:pos x="42" y="34"/>
                </a:cxn>
                <a:cxn ang="0">
                  <a:pos x="35" y="19"/>
                </a:cxn>
                <a:cxn ang="0">
                  <a:pos x="34" y="15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6"/>
                </a:cxn>
                <a:cxn ang="0">
                  <a:pos x="31" y="10"/>
                </a:cxn>
                <a:cxn ang="0">
                  <a:pos x="28" y="13"/>
                </a:cxn>
                <a:cxn ang="0">
                  <a:pos x="28" y="15"/>
                </a:cxn>
                <a:cxn ang="0">
                  <a:pos x="27" y="18"/>
                </a:cxn>
                <a:cxn ang="0">
                  <a:pos x="20" y="34"/>
                </a:cxn>
                <a:cxn ang="0">
                  <a:pos x="0" y="61"/>
                </a:cxn>
              </a:cxnLst>
              <a:rect l="0" t="0" r="r" b="b"/>
              <a:pathLst>
                <a:path w="62" h="62">
                  <a:moveTo>
                    <a:pt x="0" y="61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61" y="61"/>
                  </a:lnTo>
                  <a:lnTo>
                    <a:pt x="52" y="61"/>
                  </a:lnTo>
                  <a:lnTo>
                    <a:pt x="44" y="42"/>
                  </a:lnTo>
                  <a:lnTo>
                    <a:pt x="17" y="42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0" y="34"/>
                  </a:lnTo>
                  <a:lnTo>
                    <a:pt x="42" y="34"/>
                  </a:lnTo>
                  <a:lnTo>
                    <a:pt x="35" y="19"/>
                  </a:lnTo>
                  <a:lnTo>
                    <a:pt x="34" y="15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6"/>
                  </a:lnTo>
                  <a:lnTo>
                    <a:pt x="31" y="10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18"/>
                  </a:lnTo>
                  <a:lnTo>
                    <a:pt x="20" y="34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8" name="Freeform 308"/>
            <p:cNvSpPr>
              <a:spLocks/>
            </p:cNvSpPr>
            <p:nvPr/>
          </p:nvSpPr>
          <p:spPr bwMode="auto">
            <a:xfrm>
              <a:off x="1057" y="2400"/>
              <a:ext cx="54" cy="62"/>
            </a:xfrm>
            <a:custGeom>
              <a:avLst/>
              <a:gdLst/>
              <a:ahLst/>
              <a:cxnLst>
                <a:cxn ang="0">
                  <a:pos x="22" y="61"/>
                </a:cxn>
                <a:cxn ang="0">
                  <a:pos x="22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53" y="0"/>
                </a:cxn>
                <a:cxn ang="0">
                  <a:pos x="53" y="6"/>
                </a:cxn>
                <a:cxn ang="0">
                  <a:pos x="31" y="6"/>
                </a:cxn>
                <a:cxn ang="0">
                  <a:pos x="31" y="61"/>
                </a:cxn>
                <a:cxn ang="0">
                  <a:pos x="22" y="61"/>
                </a:cxn>
              </a:cxnLst>
              <a:rect l="0" t="0" r="r" b="b"/>
              <a:pathLst>
                <a:path w="54" h="62">
                  <a:moveTo>
                    <a:pt x="22" y="61"/>
                  </a:moveTo>
                  <a:lnTo>
                    <a:pt x="2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3" y="0"/>
                  </a:lnTo>
                  <a:lnTo>
                    <a:pt x="53" y="6"/>
                  </a:lnTo>
                  <a:lnTo>
                    <a:pt x="31" y="6"/>
                  </a:lnTo>
                  <a:lnTo>
                    <a:pt x="31" y="61"/>
                  </a:lnTo>
                  <a:lnTo>
                    <a:pt x="22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89" name="Freeform 309"/>
            <p:cNvSpPr>
              <a:spLocks/>
            </p:cNvSpPr>
            <p:nvPr/>
          </p:nvSpPr>
          <p:spPr bwMode="auto">
            <a:xfrm>
              <a:off x="1128" y="2400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8" y="6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8" y="33"/>
                </a:cxn>
                <a:cxn ang="0">
                  <a:pos x="8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8" y="6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8" y="33"/>
                  </a:lnTo>
                  <a:lnTo>
                    <a:pt x="8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0" name="Freeform 310"/>
            <p:cNvSpPr>
              <a:spLocks/>
            </p:cNvSpPr>
            <p:nvPr/>
          </p:nvSpPr>
          <p:spPr bwMode="auto">
            <a:xfrm>
              <a:off x="1196" y="2400"/>
              <a:ext cx="5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40" y="1"/>
                </a:cxn>
                <a:cxn ang="0">
                  <a:pos x="45" y="2"/>
                </a:cxn>
                <a:cxn ang="0">
                  <a:pos x="49" y="5"/>
                </a:cxn>
                <a:cxn ang="0">
                  <a:pos x="51" y="10"/>
                </a:cxn>
                <a:cxn ang="0">
                  <a:pos x="53" y="14"/>
                </a:cxn>
                <a:cxn ang="0">
                  <a:pos x="53" y="20"/>
                </a:cxn>
                <a:cxn ang="0">
                  <a:pos x="51" y="26"/>
                </a:cxn>
                <a:cxn ang="0">
                  <a:pos x="46" y="30"/>
                </a:cxn>
                <a:cxn ang="0">
                  <a:pos x="39" y="33"/>
                </a:cxn>
                <a:cxn ang="0">
                  <a:pos x="36" y="34"/>
                </a:cxn>
                <a:cxn ang="0">
                  <a:pos x="39" y="35"/>
                </a:cxn>
                <a:cxn ang="0">
                  <a:pos x="41" y="39"/>
                </a:cxn>
                <a:cxn ang="0">
                  <a:pos x="45" y="43"/>
                </a:cxn>
                <a:cxn ang="0">
                  <a:pos x="58" y="61"/>
                </a:cxn>
                <a:cxn ang="0">
                  <a:pos x="39" y="49"/>
                </a:cxn>
                <a:cxn ang="0">
                  <a:pos x="36" y="44"/>
                </a:cxn>
                <a:cxn ang="0">
                  <a:pos x="32" y="41"/>
                </a:cxn>
                <a:cxn ang="0">
                  <a:pos x="31" y="39"/>
                </a:cxn>
                <a:cxn ang="0">
                  <a:pos x="28" y="36"/>
                </a:cxn>
                <a:cxn ang="0">
                  <a:pos x="26" y="35"/>
                </a:cxn>
                <a:cxn ang="0">
                  <a:pos x="24" y="34"/>
                </a:cxn>
                <a:cxn ang="0">
                  <a:pos x="21" y="34"/>
                </a:cxn>
                <a:cxn ang="0">
                  <a:pos x="19" y="34"/>
                </a:cxn>
                <a:cxn ang="0">
                  <a:pos x="9" y="61"/>
                </a:cxn>
                <a:cxn ang="0">
                  <a:pos x="9" y="27"/>
                </a:cxn>
                <a:cxn ang="0">
                  <a:pos x="31" y="27"/>
                </a:cxn>
                <a:cxn ang="0">
                  <a:pos x="36" y="26"/>
                </a:cxn>
                <a:cxn ang="0">
                  <a:pos x="39" y="26"/>
                </a:cxn>
                <a:cxn ang="0">
                  <a:pos x="41" y="24"/>
                </a:cxn>
                <a:cxn ang="0">
                  <a:pos x="44" y="21"/>
                </a:cxn>
                <a:cxn ang="0">
                  <a:pos x="45" y="18"/>
                </a:cxn>
                <a:cxn ang="0">
                  <a:pos x="45" y="15"/>
                </a:cxn>
                <a:cxn ang="0">
                  <a:pos x="43" y="11"/>
                </a:cxn>
                <a:cxn ang="0">
                  <a:pos x="39" y="9"/>
                </a:cxn>
                <a:cxn ang="0">
                  <a:pos x="33" y="6"/>
                </a:cxn>
                <a:cxn ang="0">
                  <a:pos x="9" y="6"/>
                </a:cxn>
                <a:cxn ang="0">
                  <a:pos x="0" y="61"/>
                </a:cxn>
              </a:cxnLst>
              <a:rect l="0" t="0" r="r" b="b"/>
              <a:pathLst>
                <a:path w="59" h="62">
                  <a:moveTo>
                    <a:pt x="0" y="61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3" y="1"/>
                  </a:lnTo>
                  <a:lnTo>
                    <a:pt x="45" y="2"/>
                  </a:lnTo>
                  <a:lnTo>
                    <a:pt x="46" y="4"/>
                  </a:lnTo>
                  <a:lnTo>
                    <a:pt x="49" y="5"/>
                  </a:lnTo>
                  <a:lnTo>
                    <a:pt x="50" y="7"/>
                  </a:lnTo>
                  <a:lnTo>
                    <a:pt x="51" y="10"/>
                  </a:lnTo>
                  <a:lnTo>
                    <a:pt x="53" y="12"/>
                  </a:lnTo>
                  <a:lnTo>
                    <a:pt x="53" y="14"/>
                  </a:lnTo>
                  <a:lnTo>
                    <a:pt x="53" y="17"/>
                  </a:lnTo>
                  <a:lnTo>
                    <a:pt x="53" y="20"/>
                  </a:lnTo>
                  <a:lnTo>
                    <a:pt x="52" y="22"/>
                  </a:lnTo>
                  <a:lnTo>
                    <a:pt x="51" y="26"/>
                  </a:lnTo>
                  <a:lnTo>
                    <a:pt x="49" y="28"/>
                  </a:lnTo>
                  <a:lnTo>
                    <a:pt x="46" y="30"/>
                  </a:lnTo>
                  <a:lnTo>
                    <a:pt x="43" y="31"/>
                  </a:lnTo>
                  <a:lnTo>
                    <a:pt x="39" y="33"/>
                  </a:lnTo>
                  <a:lnTo>
                    <a:pt x="34" y="33"/>
                  </a:lnTo>
                  <a:lnTo>
                    <a:pt x="36" y="34"/>
                  </a:lnTo>
                  <a:lnTo>
                    <a:pt x="37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41" y="39"/>
                  </a:lnTo>
                  <a:lnTo>
                    <a:pt x="44" y="41"/>
                  </a:lnTo>
                  <a:lnTo>
                    <a:pt x="45" y="43"/>
                  </a:lnTo>
                  <a:lnTo>
                    <a:pt x="46" y="45"/>
                  </a:lnTo>
                  <a:lnTo>
                    <a:pt x="58" y="61"/>
                  </a:lnTo>
                  <a:lnTo>
                    <a:pt x="47" y="61"/>
                  </a:lnTo>
                  <a:lnTo>
                    <a:pt x="39" y="49"/>
                  </a:lnTo>
                  <a:lnTo>
                    <a:pt x="37" y="46"/>
                  </a:lnTo>
                  <a:lnTo>
                    <a:pt x="36" y="44"/>
                  </a:lnTo>
                  <a:lnTo>
                    <a:pt x="34" y="42"/>
                  </a:lnTo>
                  <a:lnTo>
                    <a:pt x="32" y="41"/>
                  </a:lnTo>
                  <a:lnTo>
                    <a:pt x="31" y="40"/>
                  </a:lnTo>
                  <a:lnTo>
                    <a:pt x="31" y="39"/>
                  </a:lnTo>
                  <a:lnTo>
                    <a:pt x="28" y="37"/>
                  </a:lnTo>
                  <a:lnTo>
                    <a:pt x="28" y="36"/>
                  </a:lnTo>
                  <a:lnTo>
                    <a:pt x="27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1" y="34"/>
                  </a:lnTo>
                  <a:lnTo>
                    <a:pt x="20" y="34"/>
                  </a:lnTo>
                  <a:lnTo>
                    <a:pt x="19" y="34"/>
                  </a:lnTo>
                  <a:lnTo>
                    <a:pt x="9" y="34"/>
                  </a:lnTo>
                  <a:lnTo>
                    <a:pt x="9" y="61"/>
                  </a:lnTo>
                  <a:lnTo>
                    <a:pt x="0" y="61"/>
                  </a:lnTo>
                  <a:lnTo>
                    <a:pt x="9" y="27"/>
                  </a:lnTo>
                  <a:lnTo>
                    <a:pt x="27" y="27"/>
                  </a:lnTo>
                  <a:lnTo>
                    <a:pt x="31" y="27"/>
                  </a:lnTo>
                  <a:lnTo>
                    <a:pt x="33" y="26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9" y="26"/>
                  </a:lnTo>
                  <a:lnTo>
                    <a:pt x="40" y="25"/>
                  </a:lnTo>
                  <a:lnTo>
                    <a:pt x="41" y="24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20"/>
                  </a:lnTo>
                  <a:lnTo>
                    <a:pt x="45" y="18"/>
                  </a:lnTo>
                  <a:lnTo>
                    <a:pt x="45" y="17"/>
                  </a:lnTo>
                  <a:lnTo>
                    <a:pt x="45" y="15"/>
                  </a:lnTo>
                  <a:lnTo>
                    <a:pt x="44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7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9" y="6"/>
                  </a:lnTo>
                  <a:lnTo>
                    <a:pt x="9" y="27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1" name="Freeform 311"/>
            <p:cNvSpPr>
              <a:spLocks/>
            </p:cNvSpPr>
            <p:nvPr/>
          </p:nvSpPr>
          <p:spPr bwMode="auto">
            <a:xfrm>
              <a:off x="938" y="2495"/>
              <a:ext cx="44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3" y="0"/>
                </a:cxn>
                <a:cxn ang="0">
                  <a:pos x="43" y="6"/>
                </a:cxn>
                <a:cxn ang="0">
                  <a:pos x="8" y="6"/>
                </a:cxn>
                <a:cxn ang="0">
                  <a:pos x="8" y="26"/>
                </a:cxn>
                <a:cxn ang="0">
                  <a:pos x="38" y="26"/>
                </a:cxn>
                <a:cxn ang="0">
                  <a:pos x="38" y="33"/>
                </a:cxn>
                <a:cxn ang="0">
                  <a:pos x="8" y="33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44" h="62">
                  <a:moveTo>
                    <a:pt x="0" y="61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43" y="6"/>
                  </a:lnTo>
                  <a:lnTo>
                    <a:pt x="8" y="6"/>
                  </a:lnTo>
                  <a:lnTo>
                    <a:pt x="8" y="26"/>
                  </a:lnTo>
                  <a:lnTo>
                    <a:pt x="38" y="26"/>
                  </a:lnTo>
                  <a:lnTo>
                    <a:pt x="38" y="33"/>
                  </a:lnTo>
                  <a:lnTo>
                    <a:pt x="8" y="33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2" name="Freeform 312"/>
            <p:cNvSpPr>
              <a:spLocks/>
            </p:cNvSpPr>
            <p:nvPr/>
          </p:nvSpPr>
          <p:spPr bwMode="auto">
            <a:xfrm>
              <a:off x="1002" y="2495"/>
              <a:ext cx="3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54"/>
                </a:cxn>
                <a:cxn ang="0">
                  <a:pos x="38" y="54"/>
                </a:cxn>
                <a:cxn ang="0">
                  <a:pos x="38" y="61"/>
                </a:cxn>
                <a:cxn ang="0">
                  <a:pos x="0" y="61"/>
                </a:cxn>
              </a:cxnLst>
              <a:rect l="0" t="0" r="r" b="b"/>
              <a:pathLst>
                <a:path w="39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54"/>
                  </a:lnTo>
                  <a:lnTo>
                    <a:pt x="38" y="54"/>
                  </a:lnTo>
                  <a:lnTo>
                    <a:pt x="3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3" name="Freeform 313"/>
            <p:cNvSpPr>
              <a:spLocks/>
            </p:cNvSpPr>
            <p:nvPr/>
          </p:nvSpPr>
          <p:spPr bwMode="auto">
            <a:xfrm>
              <a:off x="1056" y="2493"/>
              <a:ext cx="64" cy="6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" y="22"/>
                </a:cxn>
                <a:cxn ang="0">
                  <a:pos x="2" y="17"/>
                </a:cxn>
                <a:cxn ang="0">
                  <a:pos x="6" y="12"/>
                </a:cxn>
                <a:cxn ang="0">
                  <a:pos x="11" y="7"/>
                </a:cxn>
                <a:cxn ang="0">
                  <a:pos x="15" y="4"/>
                </a:cxn>
                <a:cxn ang="0">
                  <a:pos x="21" y="2"/>
                </a:cxn>
                <a:cxn ang="0">
                  <a:pos x="28" y="0"/>
                </a:cxn>
                <a:cxn ang="0">
                  <a:pos x="36" y="1"/>
                </a:cxn>
                <a:cxn ang="0">
                  <a:pos x="44" y="3"/>
                </a:cxn>
                <a:cxn ang="0">
                  <a:pos x="51" y="7"/>
                </a:cxn>
                <a:cxn ang="0">
                  <a:pos x="57" y="13"/>
                </a:cxn>
                <a:cxn ang="0">
                  <a:pos x="62" y="19"/>
                </a:cxn>
                <a:cxn ang="0">
                  <a:pos x="63" y="28"/>
                </a:cxn>
                <a:cxn ang="0">
                  <a:pos x="63" y="36"/>
                </a:cxn>
                <a:cxn ang="0">
                  <a:pos x="62" y="45"/>
                </a:cxn>
                <a:cxn ang="0">
                  <a:pos x="57" y="52"/>
                </a:cxn>
                <a:cxn ang="0">
                  <a:pos x="50" y="59"/>
                </a:cxn>
                <a:cxn ang="0">
                  <a:pos x="43" y="62"/>
                </a:cxn>
                <a:cxn ang="0">
                  <a:pos x="35" y="64"/>
                </a:cxn>
                <a:cxn ang="0">
                  <a:pos x="27" y="64"/>
                </a:cxn>
                <a:cxn ang="0">
                  <a:pos x="19" y="62"/>
                </a:cxn>
                <a:cxn ang="0">
                  <a:pos x="11" y="58"/>
                </a:cxn>
                <a:cxn ang="0">
                  <a:pos x="6" y="52"/>
                </a:cxn>
                <a:cxn ang="0">
                  <a:pos x="1" y="45"/>
                </a:cxn>
                <a:cxn ang="0">
                  <a:pos x="0" y="36"/>
                </a:cxn>
                <a:cxn ang="0">
                  <a:pos x="8" y="33"/>
                </a:cxn>
                <a:cxn ang="0">
                  <a:pos x="9" y="43"/>
                </a:cxn>
                <a:cxn ang="0">
                  <a:pos x="14" y="50"/>
                </a:cxn>
                <a:cxn ang="0">
                  <a:pos x="22" y="54"/>
                </a:cxn>
                <a:cxn ang="0">
                  <a:pos x="32" y="57"/>
                </a:cxn>
                <a:cxn ang="0">
                  <a:pos x="41" y="54"/>
                </a:cxn>
                <a:cxn ang="0">
                  <a:pos x="48" y="50"/>
                </a:cxn>
                <a:cxn ang="0">
                  <a:pos x="53" y="43"/>
                </a:cxn>
                <a:cxn ang="0">
                  <a:pos x="55" y="32"/>
                </a:cxn>
                <a:cxn ang="0">
                  <a:pos x="54" y="26"/>
                </a:cxn>
                <a:cxn ang="0">
                  <a:pos x="51" y="19"/>
                </a:cxn>
                <a:cxn ang="0">
                  <a:pos x="48" y="15"/>
                </a:cxn>
                <a:cxn ang="0">
                  <a:pos x="43" y="11"/>
                </a:cxn>
                <a:cxn ang="0">
                  <a:pos x="37" y="9"/>
                </a:cxn>
                <a:cxn ang="0">
                  <a:pos x="32" y="7"/>
                </a:cxn>
                <a:cxn ang="0">
                  <a:pos x="22" y="9"/>
                </a:cxn>
                <a:cxn ang="0">
                  <a:pos x="15" y="14"/>
                </a:cxn>
                <a:cxn ang="0">
                  <a:pos x="13" y="17"/>
                </a:cxn>
                <a:cxn ang="0">
                  <a:pos x="11" y="21"/>
                </a:cxn>
                <a:cxn ang="0">
                  <a:pos x="9" y="27"/>
                </a:cxn>
                <a:cxn ang="0">
                  <a:pos x="8" y="33"/>
                </a:cxn>
              </a:cxnLst>
              <a:rect l="0" t="0" r="r" b="b"/>
              <a:pathLst>
                <a:path w="64" h="65">
                  <a:moveTo>
                    <a:pt x="0" y="33"/>
                  </a:moveTo>
                  <a:lnTo>
                    <a:pt x="0" y="29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1" y="7"/>
                  </a:lnTo>
                  <a:lnTo>
                    <a:pt x="13" y="5"/>
                  </a:lnTo>
                  <a:lnTo>
                    <a:pt x="15" y="4"/>
                  </a:lnTo>
                  <a:lnTo>
                    <a:pt x="19" y="3"/>
                  </a:lnTo>
                  <a:lnTo>
                    <a:pt x="21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40" y="2"/>
                  </a:lnTo>
                  <a:lnTo>
                    <a:pt x="44" y="3"/>
                  </a:lnTo>
                  <a:lnTo>
                    <a:pt x="48" y="4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57" y="13"/>
                  </a:lnTo>
                  <a:lnTo>
                    <a:pt x="60" y="16"/>
                  </a:lnTo>
                  <a:lnTo>
                    <a:pt x="62" y="19"/>
                  </a:lnTo>
                  <a:lnTo>
                    <a:pt x="63" y="23"/>
                  </a:lnTo>
                  <a:lnTo>
                    <a:pt x="63" y="28"/>
                  </a:lnTo>
                  <a:lnTo>
                    <a:pt x="63" y="32"/>
                  </a:lnTo>
                  <a:lnTo>
                    <a:pt x="63" y="36"/>
                  </a:lnTo>
                  <a:lnTo>
                    <a:pt x="63" y="41"/>
                  </a:lnTo>
                  <a:lnTo>
                    <a:pt x="62" y="45"/>
                  </a:lnTo>
                  <a:lnTo>
                    <a:pt x="60" y="49"/>
                  </a:lnTo>
                  <a:lnTo>
                    <a:pt x="57" y="52"/>
                  </a:lnTo>
                  <a:lnTo>
                    <a:pt x="54" y="55"/>
                  </a:lnTo>
                  <a:lnTo>
                    <a:pt x="50" y="59"/>
                  </a:lnTo>
                  <a:lnTo>
                    <a:pt x="47" y="60"/>
                  </a:lnTo>
                  <a:lnTo>
                    <a:pt x="43" y="62"/>
                  </a:lnTo>
                  <a:lnTo>
                    <a:pt x="40" y="63"/>
                  </a:lnTo>
                  <a:lnTo>
                    <a:pt x="35" y="64"/>
                  </a:lnTo>
                  <a:lnTo>
                    <a:pt x="32" y="64"/>
                  </a:lnTo>
                  <a:lnTo>
                    <a:pt x="27" y="64"/>
                  </a:lnTo>
                  <a:lnTo>
                    <a:pt x="22" y="63"/>
                  </a:lnTo>
                  <a:lnTo>
                    <a:pt x="19" y="62"/>
                  </a:lnTo>
                  <a:lnTo>
                    <a:pt x="14" y="60"/>
                  </a:lnTo>
                  <a:lnTo>
                    <a:pt x="11" y="58"/>
                  </a:lnTo>
                  <a:lnTo>
                    <a:pt x="8" y="55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1" y="45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9" y="38"/>
                  </a:lnTo>
                  <a:lnTo>
                    <a:pt x="9" y="43"/>
                  </a:lnTo>
                  <a:lnTo>
                    <a:pt x="12" y="47"/>
                  </a:lnTo>
                  <a:lnTo>
                    <a:pt x="14" y="50"/>
                  </a:lnTo>
                  <a:lnTo>
                    <a:pt x="18" y="52"/>
                  </a:lnTo>
                  <a:lnTo>
                    <a:pt x="22" y="54"/>
                  </a:lnTo>
                  <a:lnTo>
                    <a:pt x="27" y="55"/>
                  </a:lnTo>
                  <a:lnTo>
                    <a:pt x="32" y="57"/>
                  </a:lnTo>
                  <a:lnTo>
                    <a:pt x="36" y="55"/>
                  </a:lnTo>
                  <a:lnTo>
                    <a:pt x="41" y="54"/>
                  </a:lnTo>
                  <a:lnTo>
                    <a:pt x="44" y="52"/>
                  </a:lnTo>
                  <a:lnTo>
                    <a:pt x="48" y="50"/>
                  </a:lnTo>
                  <a:lnTo>
                    <a:pt x="50" y="47"/>
                  </a:lnTo>
                  <a:lnTo>
                    <a:pt x="53" y="43"/>
                  </a:lnTo>
                  <a:lnTo>
                    <a:pt x="54" y="38"/>
                  </a:lnTo>
                  <a:lnTo>
                    <a:pt x="55" y="32"/>
                  </a:lnTo>
                  <a:lnTo>
                    <a:pt x="55" y="29"/>
                  </a:lnTo>
                  <a:lnTo>
                    <a:pt x="54" y="26"/>
                  </a:lnTo>
                  <a:lnTo>
                    <a:pt x="53" y="22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48" y="15"/>
                  </a:lnTo>
                  <a:lnTo>
                    <a:pt x="46" y="13"/>
                  </a:lnTo>
                  <a:lnTo>
                    <a:pt x="43" y="11"/>
                  </a:lnTo>
                  <a:lnTo>
                    <a:pt x="41" y="1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7" y="9"/>
                  </a:lnTo>
                  <a:lnTo>
                    <a:pt x="22" y="9"/>
                  </a:lnTo>
                  <a:lnTo>
                    <a:pt x="19" y="11"/>
                  </a:lnTo>
                  <a:lnTo>
                    <a:pt x="15" y="14"/>
                  </a:lnTo>
                  <a:lnTo>
                    <a:pt x="14" y="15"/>
                  </a:lnTo>
                  <a:lnTo>
                    <a:pt x="13" y="17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0" y="3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4" name="Freeform 314"/>
            <p:cNvSpPr>
              <a:spLocks/>
            </p:cNvSpPr>
            <p:nvPr/>
          </p:nvSpPr>
          <p:spPr bwMode="auto">
            <a:xfrm>
              <a:off x="1134" y="2495"/>
              <a:ext cx="90" cy="62"/>
            </a:xfrm>
            <a:custGeom>
              <a:avLst/>
              <a:gdLst/>
              <a:ahLst/>
              <a:cxnLst>
                <a:cxn ang="0">
                  <a:pos x="18" y="61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0" y="41"/>
                </a:cxn>
                <a:cxn ang="0">
                  <a:pos x="20" y="43"/>
                </a:cxn>
                <a:cxn ang="0">
                  <a:pos x="22" y="46"/>
                </a:cxn>
                <a:cxn ang="0">
                  <a:pos x="23" y="50"/>
                </a:cxn>
                <a:cxn ang="0">
                  <a:pos x="23" y="54"/>
                </a:cxn>
                <a:cxn ang="0">
                  <a:pos x="25" y="49"/>
                </a:cxn>
                <a:cxn ang="0">
                  <a:pos x="25" y="45"/>
                </a:cxn>
                <a:cxn ang="0">
                  <a:pos x="26" y="43"/>
                </a:cxn>
                <a:cxn ang="0">
                  <a:pos x="26" y="42"/>
                </a:cxn>
                <a:cxn ang="0">
                  <a:pos x="38" y="0"/>
                </a:cxn>
                <a:cxn ang="0">
                  <a:pos x="52" y="0"/>
                </a:cxn>
                <a:cxn ang="0">
                  <a:pos x="60" y="31"/>
                </a:cxn>
                <a:cxn ang="0">
                  <a:pos x="61" y="34"/>
                </a:cxn>
                <a:cxn ang="0">
                  <a:pos x="61" y="36"/>
                </a:cxn>
                <a:cxn ang="0">
                  <a:pos x="63" y="40"/>
                </a:cxn>
                <a:cxn ang="0">
                  <a:pos x="63" y="42"/>
                </a:cxn>
                <a:cxn ang="0">
                  <a:pos x="64" y="45"/>
                </a:cxn>
                <a:cxn ang="0">
                  <a:pos x="64" y="47"/>
                </a:cxn>
                <a:cxn ang="0">
                  <a:pos x="65" y="50"/>
                </a:cxn>
                <a:cxn ang="0">
                  <a:pos x="66" y="54"/>
                </a:cxn>
                <a:cxn ang="0">
                  <a:pos x="66" y="50"/>
                </a:cxn>
                <a:cxn ang="0">
                  <a:pos x="67" y="47"/>
                </a:cxn>
                <a:cxn ang="0">
                  <a:pos x="69" y="43"/>
                </a:cxn>
                <a:cxn ang="0">
                  <a:pos x="69" y="40"/>
                </a:cxn>
                <a:cxn ang="0">
                  <a:pos x="79" y="0"/>
                </a:cxn>
                <a:cxn ang="0">
                  <a:pos x="89" y="0"/>
                </a:cxn>
                <a:cxn ang="0">
                  <a:pos x="71" y="61"/>
                </a:cxn>
                <a:cxn ang="0">
                  <a:pos x="60" y="61"/>
                </a:cxn>
                <a:cxn ang="0">
                  <a:pos x="47" y="14"/>
                </a:cxn>
                <a:cxn ang="0">
                  <a:pos x="46" y="12"/>
                </a:cxn>
                <a:cxn ang="0">
                  <a:pos x="46" y="10"/>
                </a:cxn>
                <a:cxn ang="0">
                  <a:pos x="45" y="9"/>
                </a:cxn>
                <a:cxn ang="0">
                  <a:pos x="45" y="7"/>
                </a:cxn>
                <a:cxn ang="0">
                  <a:pos x="45" y="10"/>
                </a:cxn>
                <a:cxn ang="0">
                  <a:pos x="43" y="12"/>
                </a:cxn>
                <a:cxn ang="0">
                  <a:pos x="43" y="13"/>
                </a:cxn>
                <a:cxn ang="0">
                  <a:pos x="43" y="15"/>
                </a:cxn>
                <a:cxn ang="0">
                  <a:pos x="30" y="61"/>
                </a:cxn>
                <a:cxn ang="0">
                  <a:pos x="18" y="61"/>
                </a:cxn>
              </a:cxnLst>
              <a:rect l="0" t="0" r="r" b="b"/>
              <a:pathLst>
                <a:path w="90" h="62">
                  <a:moveTo>
                    <a:pt x="18" y="6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0" y="41"/>
                  </a:lnTo>
                  <a:lnTo>
                    <a:pt x="20" y="43"/>
                  </a:lnTo>
                  <a:lnTo>
                    <a:pt x="22" y="46"/>
                  </a:lnTo>
                  <a:lnTo>
                    <a:pt x="23" y="50"/>
                  </a:lnTo>
                  <a:lnTo>
                    <a:pt x="23" y="54"/>
                  </a:lnTo>
                  <a:lnTo>
                    <a:pt x="25" y="49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60" y="31"/>
                  </a:lnTo>
                  <a:lnTo>
                    <a:pt x="61" y="34"/>
                  </a:lnTo>
                  <a:lnTo>
                    <a:pt x="61" y="36"/>
                  </a:lnTo>
                  <a:lnTo>
                    <a:pt x="63" y="40"/>
                  </a:lnTo>
                  <a:lnTo>
                    <a:pt x="63" y="42"/>
                  </a:lnTo>
                  <a:lnTo>
                    <a:pt x="64" y="45"/>
                  </a:lnTo>
                  <a:lnTo>
                    <a:pt x="64" y="47"/>
                  </a:lnTo>
                  <a:lnTo>
                    <a:pt x="65" y="50"/>
                  </a:lnTo>
                  <a:lnTo>
                    <a:pt x="66" y="54"/>
                  </a:lnTo>
                  <a:lnTo>
                    <a:pt x="66" y="50"/>
                  </a:lnTo>
                  <a:lnTo>
                    <a:pt x="67" y="47"/>
                  </a:lnTo>
                  <a:lnTo>
                    <a:pt x="69" y="43"/>
                  </a:lnTo>
                  <a:lnTo>
                    <a:pt x="69" y="40"/>
                  </a:lnTo>
                  <a:lnTo>
                    <a:pt x="79" y="0"/>
                  </a:lnTo>
                  <a:lnTo>
                    <a:pt x="89" y="0"/>
                  </a:lnTo>
                  <a:lnTo>
                    <a:pt x="71" y="61"/>
                  </a:lnTo>
                  <a:lnTo>
                    <a:pt x="60" y="61"/>
                  </a:lnTo>
                  <a:lnTo>
                    <a:pt x="47" y="14"/>
                  </a:lnTo>
                  <a:lnTo>
                    <a:pt x="46" y="12"/>
                  </a:lnTo>
                  <a:lnTo>
                    <a:pt x="46" y="10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5" y="10"/>
                  </a:lnTo>
                  <a:lnTo>
                    <a:pt x="43" y="12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30" y="61"/>
                  </a:lnTo>
                  <a:lnTo>
                    <a:pt x="18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5" name="Freeform 315"/>
            <p:cNvSpPr>
              <a:spLocks/>
            </p:cNvSpPr>
            <p:nvPr/>
          </p:nvSpPr>
          <p:spPr bwMode="auto">
            <a:xfrm>
              <a:off x="1691" y="3959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7" y="44"/>
                </a:cxn>
                <a:cxn ang="0">
                  <a:pos x="28" y="46"/>
                </a:cxn>
                <a:cxn ang="0">
                  <a:pos x="29" y="49"/>
                </a:cxn>
                <a:cxn ang="0">
                  <a:pos x="30" y="51"/>
                </a:cxn>
                <a:cxn ang="0">
                  <a:pos x="30" y="53"/>
                </a:cxn>
                <a:cxn ang="0">
                  <a:pos x="32" y="51"/>
                </a:cxn>
                <a:cxn ang="0">
                  <a:pos x="32" y="49"/>
                </a:cxn>
                <a:cxn ang="0">
                  <a:pos x="33" y="46"/>
                </a:cxn>
                <a:cxn ang="0">
                  <a:pos x="34" y="44"/>
                </a:cxn>
                <a:cxn ang="0">
                  <a:pos x="48" y="0"/>
                </a:cxn>
                <a:cxn ang="0">
                  <a:pos x="62" y="0"/>
                </a:cxn>
                <a:cxn ang="0">
                  <a:pos x="62" y="62"/>
                </a:cxn>
                <a:cxn ang="0">
                  <a:pos x="53" y="62"/>
                </a:cxn>
                <a:cxn ang="0">
                  <a:pos x="53" y="10"/>
                </a:cxn>
                <a:cxn ang="0">
                  <a:pos x="36" y="62"/>
                </a:cxn>
                <a:cxn ang="0">
                  <a:pos x="25" y="62"/>
                </a:cxn>
                <a:cxn ang="0">
                  <a:pos x="8" y="10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7" y="44"/>
                  </a:lnTo>
                  <a:lnTo>
                    <a:pt x="28" y="46"/>
                  </a:lnTo>
                  <a:lnTo>
                    <a:pt x="29" y="49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2" y="51"/>
                  </a:lnTo>
                  <a:lnTo>
                    <a:pt x="32" y="49"/>
                  </a:lnTo>
                  <a:lnTo>
                    <a:pt x="33" y="46"/>
                  </a:lnTo>
                  <a:lnTo>
                    <a:pt x="34" y="44"/>
                  </a:lnTo>
                  <a:lnTo>
                    <a:pt x="48" y="0"/>
                  </a:lnTo>
                  <a:lnTo>
                    <a:pt x="62" y="0"/>
                  </a:lnTo>
                  <a:lnTo>
                    <a:pt x="62" y="62"/>
                  </a:lnTo>
                  <a:lnTo>
                    <a:pt x="53" y="62"/>
                  </a:lnTo>
                  <a:lnTo>
                    <a:pt x="53" y="10"/>
                  </a:lnTo>
                  <a:lnTo>
                    <a:pt x="36" y="62"/>
                  </a:lnTo>
                  <a:lnTo>
                    <a:pt x="25" y="62"/>
                  </a:lnTo>
                  <a:lnTo>
                    <a:pt x="8" y="10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6" name="Freeform 316"/>
            <p:cNvSpPr>
              <a:spLocks/>
            </p:cNvSpPr>
            <p:nvPr/>
          </p:nvSpPr>
          <p:spPr bwMode="auto">
            <a:xfrm>
              <a:off x="1778" y="3959"/>
              <a:ext cx="51" cy="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0" y="0"/>
                </a:cxn>
                <a:cxn ang="0">
                  <a:pos x="50" y="36"/>
                </a:cxn>
                <a:cxn ang="0">
                  <a:pos x="50" y="41"/>
                </a:cxn>
                <a:cxn ang="0">
                  <a:pos x="50" y="44"/>
                </a:cxn>
                <a:cxn ang="0">
                  <a:pos x="49" y="48"/>
                </a:cxn>
                <a:cxn ang="0">
                  <a:pos x="49" y="50"/>
                </a:cxn>
                <a:cxn ang="0">
                  <a:pos x="47" y="52"/>
                </a:cxn>
                <a:cxn ang="0">
                  <a:pos x="46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7" y="61"/>
                </a:cxn>
                <a:cxn ang="0">
                  <a:pos x="33" y="61"/>
                </a:cxn>
                <a:cxn ang="0">
                  <a:pos x="30" y="62"/>
                </a:cxn>
                <a:cxn ang="0">
                  <a:pos x="26" y="62"/>
                </a:cxn>
                <a:cxn ang="0">
                  <a:pos x="21" y="62"/>
                </a:cxn>
                <a:cxn ang="0">
                  <a:pos x="17" y="62"/>
                </a:cxn>
                <a:cxn ang="0">
                  <a:pos x="13" y="61"/>
                </a:cxn>
                <a:cxn ang="0">
                  <a:pos x="11" y="60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4" y="53"/>
                </a:cxn>
                <a:cxn ang="0">
                  <a:pos x="3" y="51"/>
                </a:cxn>
                <a:cxn ang="0">
                  <a:pos x="2" y="48"/>
                </a:cxn>
                <a:cxn ang="0">
                  <a:pos x="1" y="45"/>
                </a:cxn>
                <a:cxn ang="0">
                  <a:pos x="0" y="41"/>
                </a:cxn>
                <a:cxn ang="0">
                  <a:pos x="0" y="36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36"/>
                </a:cxn>
                <a:cxn ang="0">
                  <a:pos x="9" y="40"/>
                </a:cxn>
                <a:cxn ang="0">
                  <a:pos x="9" y="43"/>
                </a:cxn>
                <a:cxn ang="0">
                  <a:pos x="9" y="45"/>
                </a:cxn>
                <a:cxn ang="0">
                  <a:pos x="10" y="48"/>
                </a:cxn>
                <a:cxn ang="0">
                  <a:pos x="11" y="49"/>
                </a:cxn>
                <a:cxn ang="0">
                  <a:pos x="12" y="50"/>
                </a:cxn>
                <a:cxn ang="0">
                  <a:pos x="13" y="52"/>
                </a:cxn>
                <a:cxn ang="0">
                  <a:pos x="16" y="53"/>
                </a:cxn>
                <a:cxn ang="0">
                  <a:pos x="17" y="53"/>
                </a:cxn>
                <a:cxn ang="0">
                  <a:pos x="20" y="55"/>
                </a:cxn>
                <a:cxn ang="0">
                  <a:pos x="22" y="55"/>
                </a:cxn>
                <a:cxn ang="0">
                  <a:pos x="24" y="55"/>
                </a:cxn>
                <a:cxn ang="0">
                  <a:pos x="29" y="55"/>
                </a:cxn>
                <a:cxn ang="0">
                  <a:pos x="32" y="53"/>
                </a:cxn>
                <a:cxn ang="0">
                  <a:pos x="34" y="53"/>
                </a:cxn>
                <a:cxn ang="0">
                  <a:pos x="38" y="51"/>
                </a:cxn>
                <a:cxn ang="0">
                  <a:pos x="40" y="49"/>
                </a:cxn>
                <a:cxn ang="0">
                  <a:pos x="41" y="45"/>
                </a:cxn>
                <a:cxn ang="0">
                  <a:pos x="41" y="41"/>
                </a:cxn>
                <a:cxn ang="0">
                  <a:pos x="42" y="36"/>
                </a:cxn>
                <a:cxn ang="0">
                  <a:pos x="42" y="0"/>
                </a:cxn>
              </a:cxnLst>
              <a:rect l="0" t="0" r="r" b="b"/>
              <a:pathLst>
                <a:path w="51" h="63">
                  <a:moveTo>
                    <a:pt x="42" y="0"/>
                  </a:moveTo>
                  <a:lnTo>
                    <a:pt x="50" y="0"/>
                  </a:lnTo>
                  <a:lnTo>
                    <a:pt x="50" y="36"/>
                  </a:lnTo>
                  <a:lnTo>
                    <a:pt x="50" y="41"/>
                  </a:lnTo>
                  <a:lnTo>
                    <a:pt x="50" y="44"/>
                  </a:lnTo>
                  <a:lnTo>
                    <a:pt x="49" y="48"/>
                  </a:lnTo>
                  <a:lnTo>
                    <a:pt x="49" y="50"/>
                  </a:lnTo>
                  <a:lnTo>
                    <a:pt x="47" y="52"/>
                  </a:lnTo>
                  <a:lnTo>
                    <a:pt x="46" y="55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37" y="61"/>
                  </a:lnTo>
                  <a:lnTo>
                    <a:pt x="33" y="61"/>
                  </a:lnTo>
                  <a:lnTo>
                    <a:pt x="30" y="62"/>
                  </a:lnTo>
                  <a:lnTo>
                    <a:pt x="26" y="62"/>
                  </a:lnTo>
                  <a:lnTo>
                    <a:pt x="21" y="62"/>
                  </a:lnTo>
                  <a:lnTo>
                    <a:pt x="17" y="62"/>
                  </a:lnTo>
                  <a:lnTo>
                    <a:pt x="13" y="61"/>
                  </a:lnTo>
                  <a:lnTo>
                    <a:pt x="11" y="60"/>
                  </a:lnTo>
                  <a:lnTo>
                    <a:pt x="8" y="58"/>
                  </a:lnTo>
                  <a:lnTo>
                    <a:pt x="7" y="57"/>
                  </a:lnTo>
                  <a:lnTo>
                    <a:pt x="4" y="53"/>
                  </a:lnTo>
                  <a:lnTo>
                    <a:pt x="3" y="51"/>
                  </a:lnTo>
                  <a:lnTo>
                    <a:pt x="2" y="48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10" y="48"/>
                  </a:lnTo>
                  <a:lnTo>
                    <a:pt x="11" y="49"/>
                  </a:lnTo>
                  <a:lnTo>
                    <a:pt x="12" y="50"/>
                  </a:lnTo>
                  <a:lnTo>
                    <a:pt x="13" y="52"/>
                  </a:lnTo>
                  <a:lnTo>
                    <a:pt x="16" y="53"/>
                  </a:lnTo>
                  <a:lnTo>
                    <a:pt x="17" y="53"/>
                  </a:lnTo>
                  <a:lnTo>
                    <a:pt x="20" y="55"/>
                  </a:lnTo>
                  <a:lnTo>
                    <a:pt x="22" y="55"/>
                  </a:lnTo>
                  <a:lnTo>
                    <a:pt x="24" y="55"/>
                  </a:lnTo>
                  <a:lnTo>
                    <a:pt x="29" y="55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8" y="51"/>
                  </a:lnTo>
                  <a:lnTo>
                    <a:pt x="40" y="49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2" y="36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7" name="Freeform 317"/>
            <p:cNvSpPr>
              <a:spLocks/>
            </p:cNvSpPr>
            <p:nvPr/>
          </p:nvSpPr>
          <p:spPr bwMode="auto">
            <a:xfrm>
              <a:off x="1853" y="3959"/>
              <a:ext cx="5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37" y="2"/>
                </a:cxn>
                <a:cxn ang="0">
                  <a:pos x="42" y="4"/>
                </a:cxn>
                <a:cxn ang="0">
                  <a:pos x="47" y="7"/>
                </a:cxn>
                <a:cxn ang="0">
                  <a:pos x="51" y="13"/>
                </a:cxn>
                <a:cxn ang="0">
                  <a:pos x="53" y="20"/>
                </a:cxn>
                <a:cxn ang="0">
                  <a:pos x="55" y="28"/>
                </a:cxn>
                <a:cxn ang="0">
                  <a:pos x="55" y="34"/>
                </a:cxn>
                <a:cxn ang="0">
                  <a:pos x="54" y="41"/>
                </a:cxn>
                <a:cxn ang="0">
                  <a:pos x="51" y="46"/>
                </a:cxn>
                <a:cxn ang="0">
                  <a:pos x="50" y="50"/>
                </a:cxn>
                <a:cxn ang="0">
                  <a:pos x="47" y="53"/>
                </a:cxn>
                <a:cxn ang="0">
                  <a:pos x="43" y="57"/>
                </a:cxn>
                <a:cxn ang="0">
                  <a:pos x="41" y="59"/>
                </a:cxn>
                <a:cxn ang="0">
                  <a:pos x="36" y="60"/>
                </a:cxn>
                <a:cxn ang="0">
                  <a:pos x="33" y="61"/>
                </a:cxn>
                <a:cxn ang="0">
                  <a:pos x="26" y="62"/>
                </a:cxn>
                <a:cxn ang="0">
                  <a:pos x="0" y="62"/>
                </a:cxn>
                <a:cxn ang="0">
                  <a:pos x="23" y="55"/>
                </a:cxn>
                <a:cxn ang="0">
                  <a:pos x="29" y="53"/>
                </a:cxn>
                <a:cxn ang="0">
                  <a:pos x="33" y="53"/>
                </a:cxn>
                <a:cxn ang="0">
                  <a:pos x="37" y="52"/>
                </a:cxn>
                <a:cxn ang="0">
                  <a:pos x="40" y="50"/>
                </a:cxn>
                <a:cxn ang="0">
                  <a:pos x="42" y="47"/>
                </a:cxn>
                <a:cxn ang="0">
                  <a:pos x="44" y="43"/>
                </a:cxn>
                <a:cxn ang="0">
                  <a:pos x="46" y="37"/>
                </a:cxn>
                <a:cxn ang="0">
                  <a:pos x="47" y="31"/>
                </a:cxn>
                <a:cxn ang="0">
                  <a:pos x="46" y="22"/>
                </a:cxn>
                <a:cxn ang="0">
                  <a:pos x="43" y="16"/>
                </a:cxn>
                <a:cxn ang="0">
                  <a:pos x="39" y="12"/>
                </a:cxn>
                <a:cxn ang="0">
                  <a:pos x="34" y="10"/>
                </a:cxn>
                <a:cxn ang="0">
                  <a:pos x="29" y="9"/>
                </a:cxn>
                <a:cxn ang="0">
                  <a:pos x="23" y="7"/>
                </a:cxn>
                <a:cxn ang="0">
                  <a:pos x="8" y="55"/>
                </a:cxn>
              </a:cxnLst>
              <a:rect l="0" t="0" r="r" b="b"/>
              <a:pathLst>
                <a:path w="56" h="63">
                  <a:moveTo>
                    <a:pt x="0" y="62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4" y="5"/>
                  </a:lnTo>
                  <a:lnTo>
                    <a:pt x="47" y="7"/>
                  </a:lnTo>
                  <a:lnTo>
                    <a:pt x="49" y="11"/>
                  </a:lnTo>
                  <a:lnTo>
                    <a:pt x="51" y="13"/>
                  </a:lnTo>
                  <a:lnTo>
                    <a:pt x="53" y="16"/>
                  </a:lnTo>
                  <a:lnTo>
                    <a:pt x="53" y="20"/>
                  </a:lnTo>
                  <a:lnTo>
                    <a:pt x="55" y="24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5" y="34"/>
                  </a:lnTo>
                  <a:lnTo>
                    <a:pt x="55" y="37"/>
                  </a:lnTo>
                  <a:lnTo>
                    <a:pt x="54" y="41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50" y="50"/>
                  </a:lnTo>
                  <a:lnTo>
                    <a:pt x="48" y="52"/>
                  </a:lnTo>
                  <a:lnTo>
                    <a:pt x="47" y="53"/>
                  </a:lnTo>
                  <a:lnTo>
                    <a:pt x="46" y="55"/>
                  </a:lnTo>
                  <a:lnTo>
                    <a:pt x="43" y="57"/>
                  </a:lnTo>
                  <a:lnTo>
                    <a:pt x="42" y="58"/>
                  </a:lnTo>
                  <a:lnTo>
                    <a:pt x="41" y="59"/>
                  </a:lnTo>
                  <a:lnTo>
                    <a:pt x="39" y="60"/>
                  </a:lnTo>
                  <a:lnTo>
                    <a:pt x="36" y="60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29" y="61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0" y="62"/>
                  </a:lnTo>
                  <a:lnTo>
                    <a:pt x="8" y="55"/>
                  </a:lnTo>
                  <a:lnTo>
                    <a:pt x="23" y="55"/>
                  </a:lnTo>
                  <a:lnTo>
                    <a:pt x="26" y="55"/>
                  </a:lnTo>
                  <a:lnTo>
                    <a:pt x="29" y="53"/>
                  </a:lnTo>
                  <a:lnTo>
                    <a:pt x="30" y="53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7" y="52"/>
                  </a:lnTo>
                  <a:lnTo>
                    <a:pt x="39" y="51"/>
                  </a:lnTo>
                  <a:lnTo>
                    <a:pt x="40" y="50"/>
                  </a:lnTo>
                  <a:lnTo>
                    <a:pt x="41" y="49"/>
                  </a:lnTo>
                  <a:lnTo>
                    <a:pt x="42" y="47"/>
                  </a:lnTo>
                  <a:lnTo>
                    <a:pt x="43" y="45"/>
                  </a:lnTo>
                  <a:lnTo>
                    <a:pt x="44" y="43"/>
                  </a:lnTo>
                  <a:lnTo>
                    <a:pt x="46" y="41"/>
                  </a:lnTo>
                  <a:lnTo>
                    <a:pt x="46" y="37"/>
                  </a:lnTo>
                  <a:lnTo>
                    <a:pt x="47" y="34"/>
                  </a:lnTo>
                  <a:lnTo>
                    <a:pt x="47" y="31"/>
                  </a:lnTo>
                  <a:lnTo>
                    <a:pt x="47" y="27"/>
                  </a:lnTo>
                  <a:lnTo>
                    <a:pt x="46" y="22"/>
                  </a:lnTo>
                  <a:lnTo>
                    <a:pt x="44" y="19"/>
                  </a:lnTo>
                  <a:lnTo>
                    <a:pt x="43" y="16"/>
                  </a:lnTo>
                  <a:lnTo>
                    <a:pt x="41" y="14"/>
                  </a:lnTo>
                  <a:lnTo>
                    <a:pt x="39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6" y="7"/>
                  </a:lnTo>
                  <a:lnTo>
                    <a:pt x="23" y="7"/>
                  </a:lnTo>
                  <a:lnTo>
                    <a:pt x="8" y="7"/>
                  </a:lnTo>
                  <a:lnTo>
                    <a:pt x="8" y="5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8" name="Freeform 318"/>
            <p:cNvSpPr>
              <a:spLocks/>
            </p:cNvSpPr>
            <p:nvPr/>
          </p:nvSpPr>
          <p:spPr bwMode="auto">
            <a:xfrm>
              <a:off x="1653" y="4054"/>
              <a:ext cx="54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30" y="1"/>
                </a:cxn>
                <a:cxn ang="0">
                  <a:pos x="35" y="2"/>
                </a:cxn>
                <a:cxn ang="0">
                  <a:pos x="41" y="4"/>
                </a:cxn>
                <a:cxn ang="0">
                  <a:pos x="45" y="8"/>
                </a:cxn>
                <a:cxn ang="0">
                  <a:pos x="50" y="13"/>
                </a:cxn>
                <a:cxn ang="0">
                  <a:pos x="51" y="21"/>
                </a:cxn>
                <a:cxn ang="0">
                  <a:pos x="53" y="28"/>
                </a:cxn>
                <a:cxn ang="0">
                  <a:pos x="53" y="35"/>
                </a:cxn>
                <a:cxn ang="0">
                  <a:pos x="52" y="41"/>
                </a:cxn>
                <a:cxn ang="0">
                  <a:pos x="50" y="47"/>
                </a:cxn>
                <a:cxn ang="0">
                  <a:pos x="47" y="51"/>
                </a:cxn>
                <a:cxn ang="0">
                  <a:pos x="45" y="54"/>
                </a:cxn>
                <a:cxn ang="0">
                  <a:pos x="42" y="58"/>
                </a:cxn>
                <a:cxn ang="0">
                  <a:pos x="38" y="60"/>
                </a:cxn>
                <a:cxn ang="0">
                  <a:pos x="35" y="61"/>
                </a:cxn>
                <a:cxn ang="0">
                  <a:pos x="30" y="62"/>
                </a:cxn>
                <a:cxn ang="0">
                  <a:pos x="25" y="63"/>
                </a:cxn>
                <a:cxn ang="0">
                  <a:pos x="0" y="63"/>
                </a:cxn>
                <a:cxn ang="0">
                  <a:pos x="21" y="55"/>
                </a:cxn>
                <a:cxn ang="0">
                  <a:pos x="28" y="54"/>
                </a:cxn>
                <a:cxn ang="0">
                  <a:pos x="32" y="54"/>
                </a:cxn>
                <a:cxn ang="0">
                  <a:pos x="35" y="53"/>
                </a:cxn>
                <a:cxn ang="0">
                  <a:pos x="38" y="52"/>
                </a:cxn>
                <a:cxn ang="0">
                  <a:pos x="41" y="48"/>
                </a:cxn>
                <a:cxn ang="0">
                  <a:pos x="43" y="43"/>
                </a:cxn>
                <a:cxn ang="0">
                  <a:pos x="44" y="38"/>
                </a:cxn>
                <a:cxn ang="0">
                  <a:pos x="45" y="32"/>
                </a:cxn>
                <a:cxn ang="0">
                  <a:pos x="44" y="23"/>
                </a:cxn>
                <a:cxn ang="0">
                  <a:pos x="42" y="16"/>
                </a:cxn>
                <a:cxn ang="0">
                  <a:pos x="37" y="12"/>
                </a:cxn>
                <a:cxn ang="0">
                  <a:pos x="33" y="10"/>
                </a:cxn>
                <a:cxn ang="0">
                  <a:pos x="28" y="9"/>
                </a:cxn>
                <a:cxn ang="0">
                  <a:pos x="21" y="8"/>
                </a:cxn>
                <a:cxn ang="0">
                  <a:pos x="8" y="55"/>
                </a:cxn>
              </a:cxnLst>
              <a:rect l="0" t="0" r="r" b="b"/>
              <a:pathLst>
                <a:path w="54" h="64">
                  <a:moveTo>
                    <a:pt x="0" y="63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4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47" y="11"/>
                  </a:lnTo>
                  <a:lnTo>
                    <a:pt x="50" y="13"/>
                  </a:lnTo>
                  <a:lnTo>
                    <a:pt x="51" y="16"/>
                  </a:lnTo>
                  <a:lnTo>
                    <a:pt x="51" y="21"/>
                  </a:lnTo>
                  <a:lnTo>
                    <a:pt x="52" y="24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3" y="35"/>
                  </a:lnTo>
                  <a:lnTo>
                    <a:pt x="52" y="38"/>
                  </a:lnTo>
                  <a:lnTo>
                    <a:pt x="52" y="41"/>
                  </a:lnTo>
                  <a:lnTo>
                    <a:pt x="51" y="45"/>
                  </a:lnTo>
                  <a:lnTo>
                    <a:pt x="50" y="47"/>
                  </a:lnTo>
                  <a:lnTo>
                    <a:pt x="50" y="49"/>
                  </a:lnTo>
                  <a:lnTo>
                    <a:pt x="47" y="51"/>
                  </a:lnTo>
                  <a:lnTo>
                    <a:pt x="46" y="53"/>
                  </a:lnTo>
                  <a:lnTo>
                    <a:pt x="45" y="54"/>
                  </a:lnTo>
                  <a:lnTo>
                    <a:pt x="44" y="56"/>
                  </a:lnTo>
                  <a:lnTo>
                    <a:pt x="42" y="58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3" y="62"/>
                  </a:lnTo>
                  <a:lnTo>
                    <a:pt x="30" y="62"/>
                  </a:lnTo>
                  <a:lnTo>
                    <a:pt x="28" y="62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21" y="55"/>
                  </a:lnTo>
                  <a:lnTo>
                    <a:pt x="25" y="55"/>
                  </a:lnTo>
                  <a:lnTo>
                    <a:pt x="28" y="54"/>
                  </a:lnTo>
                  <a:lnTo>
                    <a:pt x="29" y="54"/>
                  </a:lnTo>
                  <a:lnTo>
                    <a:pt x="32" y="54"/>
                  </a:lnTo>
                  <a:lnTo>
                    <a:pt x="34" y="54"/>
                  </a:lnTo>
                  <a:lnTo>
                    <a:pt x="35" y="53"/>
                  </a:lnTo>
                  <a:lnTo>
                    <a:pt x="37" y="52"/>
                  </a:lnTo>
                  <a:lnTo>
                    <a:pt x="38" y="52"/>
                  </a:lnTo>
                  <a:lnTo>
                    <a:pt x="39" y="50"/>
                  </a:lnTo>
                  <a:lnTo>
                    <a:pt x="41" y="48"/>
                  </a:lnTo>
                  <a:lnTo>
                    <a:pt x="42" y="46"/>
                  </a:lnTo>
                  <a:lnTo>
                    <a:pt x="43" y="43"/>
                  </a:lnTo>
                  <a:lnTo>
                    <a:pt x="43" y="41"/>
                  </a:lnTo>
                  <a:lnTo>
                    <a:pt x="44" y="38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4" y="23"/>
                  </a:lnTo>
                  <a:lnTo>
                    <a:pt x="43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7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0" y="9"/>
                  </a:lnTo>
                  <a:lnTo>
                    <a:pt x="28" y="9"/>
                  </a:lnTo>
                  <a:lnTo>
                    <a:pt x="25" y="8"/>
                  </a:lnTo>
                  <a:lnTo>
                    <a:pt x="21" y="8"/>
                  </a:lnTo>
                  <a:lnTo>
                    <a:pt x="8" y="8"/>
                  </a:lnTo>
                  <a:lnTo>
                    <a:pt x="8" y="55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199" name="Freeform 319"/>
            <p:cNvSpPr>
              <a:spLocks/>
            </p:cNvSpPr>
            <p:nvPr/>
          </p:nvSpPr>
          <p:spPr bwMode="auto">
            <a:xfrm>
              <a:off x="1728" y="4054"/>
              <a:ext cx="56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2" y="3"/>
                </a:cxn>
                <a:cxn ang="0">
                  <a:pos x="47" y="7"/>
                </a:cxn>
                <a:cxn ang="0">
                  <a:pos x="49" y="11"/>
                </a:cxn>
                <a:cxn ang="0">
                  <a:pos x="52" y="15"/>
                </a:cxn>
                <a:cxn ang="0">
                  <a:pos x="50" y="21"/>
                </a:cxn>
                <a:cxn ang="0">
                  <a:pos x="49" y="26"/>
                </a:cxn>
                <a:cxn ang="0">
                  <a:pos x="45" y="32"/>
                </a:cxn>
                <a:cxn ang="0">
                  <a:pos x="38" y="34"/>
                </a:cxn>
                <a:cxn ang="0">
                  <a:pos x="34" y="36"/>
                </a:cxn>
                <a:cxn ang="0">
                  <a:pos x="37" y="37"/>
                </a:cxn>
                <a:cxn ang="0">
                  <a:pos x="39" y="40"/>
                </a:cxn>
                <a:cxn ang="0">
                  <a:pos x="44" y="45"/>
                </a:cxn>
                <a:cxn ang="0">
                  <a:pos x="55" y="63"/>
                </a:cxn>
                <a:cxn ang="0">
                  <a:pos x="37" y="50"/>
                </a:cxn>
                <a:cxn ang="0">
                  <a:pos x="33" y="46"/>
                </a:cxn>
                <a:cxn ang="0">
                  <a:pos x="31" y="42"/>
                </a:cxn>
                <a:cxn ang="0">
                  <a:pos x="29" y="40"/>
                </a:cxn>
                <a:cxn ang="0">
                  <a:pos x="26" y="37"/>
                </a:cxn>
                <a:cxn ang="0">
                  <a:pos x="24" y="36"/>
                </a:cxn>
                <a:cxn ang="0">
                  <a:pos x="22" y="36"/>
                </a:cxn>
                <a:cxn ang="0">
                  <a:pos x="19" y="36"/>
                </a:cxn>
                <a:cxn ang="0">
                  <a:pos x="8" y="36"/>
                </a:cxn>
                <a:cxn ang="0">
                  <a:pos x="0" y="63"/>
                </a:cxn>
                <a:cxn ang="0">
                  <a:pos x="26" y="28"/>
                </a:cxn>
                <a:cxn ang="0">
                  <a:pos x="32" y="27"/>
                </a:cxn>
                <a:cxn ang="0">
                  <a:pos x="36" y="27"/>
                </a:cxn>
                <a:cxn ang="0">
                  <a:pos x="38" y="25"/>
                </a:cxn>
                <a:cxn ang="0">
                  <a:pos x="41" y="24"/>
                </a:cxn>
                <a:cxn ang="0">
                  <a:pos x="42" y="21"/>
                </a:cxn>
                <a:cxn ang="0">
                  <a:pos x="42" y="17"/>
                </a:cxn>
                <a:cxn ang="0">
                  <a:pos x="42" y="14"/>
                </a:cxn>
                <a:cxn ang="0">
                  <a:pos x="39" y="11"/>
                </a:cxn>
                <a:cxn ang="0">
                  <a:pos x="34" y="9"/>
                </a:cxn>
                <a:cxn ang="0">
                  <a:pos x="29" y="8"/>
                </a:cxn>
                <a:cxn ang="0">
                  <a:pos x="8" y="28"/>
                </a:cxn>
              </a:cxnLst>
              <a:rect l="0" t="0" r="r" b="b"/>
              <a:pathLst>
                <a:path w="56" h="64">
                  <a:moveTo>
                    <a:pt x="0" y="63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41" y="2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7" y="7"/>
                  </a:lnTo>
                  <a:lnTo>
                    <a:pt x="48" y="9"/>
                  </a:lnTo>
                  <a:lnTo>
                    <a:pt x="49" y="11"/>
                  </a:lnTo>
                  <a:lnTo>
                    <a:pt x="50" y="13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0" y="21"/>
                  </a:lnTo>
                  <a:lnTo>
                    <a:pt x="50" y="24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5" y="32"/>
                  </a:lnTo>
                  <a:lnTo>
                    <a:pt x="41" y="33"/>
                  </a:lnTo>
                  <a:lnTo>
                    <a:pt x="38" y="34"/>
                  </a:lnTo>
                  <a:lnTo>
                    <a:pt x="33" y="35"/>
                  </a:lnTo>
                  <a:lnTo>
                    <a:pt x="34" y="36"/>
                  </a:lnTo>
                  <a:lnTo>
                    <a:pt x="36" y="37"/>
                  </a:lnTo>
                  <a:lnTo>
                    <a:pt x="37" y="37"/>
                  </a:lnTo>
                  <a:lnTo>
                    <a:pt x="38" y="38"/>
                  </a:lnTo>
                  <a:lnTo>
                    <a:pt x="39" y="40"/>
                  </a:lnTo>
                  <a:lnTo>
                    <a:pt x="41" y="42"/>
                  </a:lnTo>
                  <a:lnTo>
                    <a:pt x="44" y="45"/>
                  </a:lnTo>
                  <a:lnTo>
                    <a:pt x="45" y="47"/>
                  </a:lnTo>
                  <a:lnTo>
                    <a:pt x="55" y="63"/>
                  </a:lnTo>
                  <a:lnTo>
                    <a:pt x="46" y="63"/>
                  </a:lnTo>
                  <a:lnTo>
                    <a:pt x="37" y="50"/>
                  </a:lnTo>
                  <a:lnTo>
                    <a:pt x="36" y="48"/>
                  </a:lnTo>
                  <a:lnTo>
                    <a:pt x="33" y="46"/>
                  </a:lnTo>
                  <a:lnTo>
                    <a:pt x="32" y="43"/>
                  </a:lnTo>
                  <a:lnTo>
                    <a:pt x="31" y="42"/>
                  </a:lnTo>
                  <a:lnTo>
                    <a:pt x="30" y="41"/>
                  </a:lnTo>
                  <a:lnTo>
                    <a:pt x="29" y="40"/>
                  </a:lnTo>
                  <a:lnTo>
                    <a:pt x="28" y="38"/>
                  </a:lnTo>
                  <a:lnTo>
                    <a:pt x="26" y="37"/>
                  </a:lnTo>
                  <a:lnTo>
                    <a:pt x="25" y="37"/>
                  </a:lnTo>
                  <a:lnTo>
                    <a:pt x="24" y="36"/>
                  </a:lnTo>
                  <a:lnTo>
                    <a:pt x="23" y="36"/>
                  </a:lnTo>
                  <a:lnTo>
                    <a:pt x="22" y="36"/>
                  </a:lnTo>
                  <a:lnTo>
                    <a:pt x="21" y="36"/>
                  </a:lnTo>
                  <a:lnTo>
                    <a:pt x="19" y="36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63"/>
                  </a:lnTo>
                  <a:lnTo>
                    <a:pt x="0" y="63"/>
                  </a:lnTo>
                  <a:lnTo>
                    <a:pt x="8" y="28"/>
                  </a:lnTo>
                  <a:lnTo>
                    <a:pt x="26" y="28"/>
                  </a:lnTo>
                  <a:lnTo>
                    <a:pt x="29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6" y="27"/>
                  </a:lnTo>
                  <a:lnTo>
                    <a:pt x="37" y="26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41" y="24"/>
                  </a:lnTo>
                  <a:lnTo>
                    <a:pt x="41" y="22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1" y="12"/>
                  </a:lnTo>
                  <a:lnTo>
                    <a:pt x="39" y="11"/>
                  </a:lnTo>
                  <a:lnTo>
                    <a:pt x="38" y="10"/>
                  </a:lnTo>
                  <a:lnTo>
                    <a:pt x="34" y="9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8" y="8"/>
                  </a:lnTo>
                  <a:lnTo>
                    <a:pt x="8" y="28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0" name="Freeform 320"/>
            <p:cNvSpPr>
              <a:spLocks/>
            </p:cNvSpPr>
            <p:nvPr/>
          </p:nvSpPr>
          <p:spPr bwMode="auto">
            <a:xfrm>
              <a:off x="1804" y="4054"/>
              <a:ext cx="51" cy="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0" y="0"/>
                </a:cxn>
                <a:cxn ang="0">
                  <a:pos x="50" y="37"/>
                </a:cxn>
                <a:cxn ang="0">
                  <a:pos x="50" y="41"/>
                </a:cxn>
                <a:cxn ang="0">
                  <a:pos x="50" y="45"/>
                </a:cxn>
                <a:cxn ang="0">
                  <a:pos x="49" y="49"/>
                </a:cxn>
                <a:cxn ang="0">
                  <a:pos x="49" y="51"/>
                </a:cxn>
                <a:cxn ang="0">
                  <a:pos x="48" y="53"/>
                </a:cxn>
                <a:cxn ang="0">
                  <a:pos x="45" y="56"/>
                </a:cxn>
                <a:cxn ang="0">
                  <a:pos x="43" y="58"/>
                </a:cxn>
                <a:cxn ang="0">
                  <a:pos x="40" y="60"/>
                </a:cxn>
                <a:cxn ang="0">
                  <a:pos x="36" y="62"/>
                </a:cxn>
                <a:cxn ang="0">
                  <a:pos x="33" y="62"/>
                </a:cxn>
                <a:cxn ang="0">
                  <a:pos x="30" y="63"/>
                </a:cxn>
                <a:cxn ang="0">
                  <a:pos x="25" y="63"/>
                </a:cxn>
                <a:cxn ang="0">
                  <a:pos x="20" y="63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1"/>
                </a:cxn>
                <a:cxn ang="0">
                  <a:pos x="7" y="59"/>
                </a:cxn>
                <a:cxn ang="0">
                  <a:pos x="6" y="58"/>
                </a:cxn>
                <a:cxn ang="0">
                  <a:pos x="3" y="54"/>
                </a:cxn>
                <a:cxn ang="0">
                  <a:pos x="2" y="52"/>
                </a:cxn>
                <a:cxn ang="0">
                  <a:pos x="1" y="49"/>
                </a:cxn>
                <a:cxn ang="0">
                  <a:pos x="0" y="46"/>
                </a:cxn>
                <a:cxn ang="0">
                  <a:pos x="0" y="41"/>
                </a:cxn>
                <a:cxn ang="0">
                  <a:pos x="0" y="3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7"/>
                </a:cxn>
                <a:cxn ang="0">
                  <a:pos x="8" y="40"/>
                </a:cxn>
                <a:cxn ang="0">
                  <a:pos x="9" y="43"/>
                </a:cxn>
                <a:cxn ang="0">
                  <a:pos x="9" y="46"/>
                </a:cxn>
                <a:cxn ang="0">
                  <a:pos x="9" y="49"/>
                </a:cxn>
                <a:cxn ang="0">
                  <a:pos x="10" y="50"/>
                </a:cxn>
                <a:cxn ang="0">
                  <a:pos x="11" y="52"/>
                </a:cxn>
                <a:cxn ang="0">
                  <a:pos x="13" y="53"/>
                </a:cxn>
                <a:cxn ang="0">
                  <a:pos x="15" y="54"/>
                </a:cxn>
                <a:cxn ang="0">
                  <a:pos x="17" y="54"/>
                </a:cxn>
                <a:cxn ang="0">
                  <a:pos x="19" y="55"/>
                </a:cxn>
                <a:cxn ang="0">
                  <a:pos x="22" y="56"/>
                </a:cxn>
                <a:cxn ang="0">
                  <a:pos x="24" y="56"/>
                </a:cxn>
                <a:cxn ang="0">
                  <a:pos x="28" y="56"/>
                </a:cxn>
                <a:cxn ang="0">
                  <a:pos x="32" y="54"/>
                </a:cxn>
                <a:cxn ang="0">
                  <a:pos x="35" y="54"/>
                </a:cxn>
                <a:cxn ang="0">
                  <a:pos x="38" y="52"/>
                </a:cxn>
                <a:cxn ang="0">
                  <a:pos x="40" y="50"/>
                </a:cxn>
                <a:cxn ang="0">
                  <a:pos x="41" y="46"/>
                </a:cxn>
                <a:cxn ang="0">
                  <a:pos x="41" y="41"/>
                </a:cxn>
                <a:cxn ang="0">
                  <a:pos x="42" y="37"/>
                </a:cxn>
                <a:cxn ang="0">
                  <a:pos x="42" y="0"/>
                </a:cxn>
              </a:cxnLst>
              <a:rect l="0" t="0" r="r" b="b"/>
              <a:pathLst>
                <a:path w="51" h="64">
                  <a:moveTo>
                    <a:pt x="42" y="0"/>
                  </a:moveTo>
                  <a:lnTo>
                    <a:pt x="50" y="0"/>
                  </a:lnTo>
                  <a:lnTo>
                    <a:pt x="50" y="37"/>
                  </a:lnTo>
                  <a:lnTo>
                    <a:pt x="50" y="41"/>
                  </a:lnTo>
                  <a:lnTo>
                    <a:pt x="50" y="45"/>
                  </a:lnTo>
                  <a:lnTo>
                    <a:pt x="49" y="49"/>
                  </a:lnTo>
                  <a:lnTo>
                    <a:pt x="49" y="51"/>
                  </a:lnTo>
                  <a:lnTo>
                    <a:pt x="48" y="53"/>
                  </a:lnTo>
                  <a:lnTo>
                    <a:pt x="45" y="56"/>
                  </a:lnTo>
                  <a:lnTo>
                    <a:pt x="43" y="58"/>
                  </a:lnTo>
                  <a:lnTo>
                    <a:pt x="40" y="60"/>
                  </a:lnTo>
                  <a:lnTo>
                    <a:pt x="36" y="62"/>
                  </a:lnTo>
                  <a:lnTo>
                    <a:pt x="33" y="62"/>
                  </a:lnTo>
                  <a:lnTo>
                    <a:pt x="30" y="63"/>
                  </a:lnTo>
                  <a:lnTo>
                    <a:pt x="25" y="63"/>
                  </a:lnTo>
                  <a:lnTo>
                    <a:pt x="20" y="63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1"/>
                  </a:lnTo>
                  <a:lnTo>
                    <a:pt x="7" y="59"/>
                  </a:lnTo>
                  <a:lnTo>
                    <a:pt x="6" y="58"/>
                  </a:lnTo>
                  <a:lnTo>
                    <a:pt x="3" y="54"/>
                  </a:lnTo>
                  <a:lnTo>
                    <a:pt x="2" y="52"/>
                  </a:lnTo>
                  <a:lnTo>
                    <a:pt x="1" y="49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9" y="43"/>
                  </a:lnTo>
                  <a:lnTo>
                    <a:pt x="9" y="46"/>
                  </a:lnTo>
                  <a:lnTo>
                    <a:pt x="9" y="49"/>
                  </a:lnTo>
                  <a:lnTo>
                    <a:pt x="10" y="50"/>
                  </a:lnTo>
                  <a:lnTo>
                    <a:pt x="11" y="52"/>
                  </a:lnTo>
                  <a:lnTo>
                    <a:pt x="13" y="53"/>
                  </a:lnTo>
                  <a:lnTo>
                    <a:pt x="15" y="54"/>
                  </a:lnTo>
                  <a:lnTo>
                    <a:pt x="17" y="54"/>
                  </a:lnTo>
                  <a:lnTo>
                    <a:pt x="19" y="55"/>
                  </a:lnTo>
                  <a:lnTo>
                    <a:pt x="22" y="56"/>
                  </a:lnTo>
                  <a:lnTo>
                    <a:pt x="24" y="56"/>
                  </a:lnTo>
                  <a:lnTo>
                    <a:pt x="28" y="56"/>
                  </a:lnTo>
                  <a:lnTo>
                    <a:pt x="32" y="54"/>
                  </a:lnTo>
                  <a:lnTo>
                    <a:pt x="35" y="54"/>
                  </a:lnTo>
                  <a:lnTo>
                    <a:pt x="38" y="52"/>
                  </a:lnTo>
                  <a:lnTo>
                    <a:pt x="40" y="50"/>
                  </a:lnTo>
                  <a:lnTo>
                    <a:pt x="41" y="46"/>
                  </a:lnTo>
                  <a:lnTo>
                    <a:pt x="41" y="41"/>
                  </a:lnTo>
                  <a:lnTo>
                    <a:pt x="42" y="37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1" name="Freeform 321"/>
            <p:cNvSpPr>
              <a:spLocks/>
            </p:cNvSpPr>
            <p:nvPr/>
          </p:nvSpPr>
          <p:spPr bwMode="auto">
            <a:xfrm>
              <a:off x="1879" y="4054"/>
              <a:ext cx="65" cy="64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28" y="45"/>
                </a:cxn>
                <a:cxn ang="0">
                  <a:pos x="30" y="47"/>
                </a:cxn>
                <a:cxn ang="0">
                  <a:pos x="30" y="50"/>
                </a:cxn>
                <a:cxn ang="0">
                  <a:pos x="32" y="52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4" y="47"/>
                </a:cxn>
                <a:cxn ang="0">
                  <a:pos x="36" y="45"/>
                </a:cxn>
                <a:cxn ang="0">
                  <a:pos x="50" y="0"/>
                </a:cxn>
                <a:cxn ang="0">
                  <a:pos x="64" y="0"/>
                </a:cxn>
                <a:cxn ang="0">
                  <a:pos x="64" y="63"/>
                </a:cxn>
                <a:cxn ang="0">
                  <a:pos x="56" y="63"/>
                </a:cxn>
                <a:cxn ang="0">
                  <a:pos x="56" y="10"/>
                </a:cxn>
                <a:cxn ang="0">
                  <a:pos x="37" y="63"/>
                </a:cxn>
                <a:cxn ang="0">
                  <a:pos x="26" y="63"/>
                </a:cxn>
                <a:cxn ang="0">
                  <a:pos x="8" y="10"/>
                </a:cxn>
                <a:cxn ang="0">
                  <a:pos x="8" y="63"/>
                </a:cxn>
                <a:cxn ang="0">
                  <a:pos x="0" y="63"/>
                </a:cxn>
              </a:cxnLst>
              <a:rect l="0" t="0" r="r" b="b"/>
              <a:pathLst>
                <a:path w="65" h="64">
                  <a:moveTo>
                    <a:pt x="0" y="6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8" y="45"/>
                  </a:lnTo>
                  <a:lnTo>
                    <a:pt x="30" y="47"/>
                  </a:lnTo>
                  <a:lnTo>
                    <a:pt x="30" y="50"/>
                  </a:lnTo>
                  <a:lnTo>
                    <a:pt x="32" y="52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3" y="50"/>
                  </a:lnTo>
                  <a:lnTo>
                    <a:pt x="34" y="47"/>
                  </a:lnTo>
                  <a:lnTo>
                    <a:pt x="36" y="45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63"/>
                  </a:lnTo>
                  <a:lnTo>
                    <a:pt x="56" y="63"/>
                  </a:lnTo>
                  <a:lnTo>
                    <a:pt x="56" y="10"/>
                  </a:lnTo>
                  <a:lnTo>
                    <a:pt x="37" y="63"/>
                  </a:lnTo>
                  <a:lnTo>
                    <a:pt x="26" y="63"/>
                  </a:lnTo>
                  <a:lnTo>
                    <a:pt x="8" y="10"/>
                  </a:lnTo>
                  <a:lnTo>
                    <a:pt x="8" y="63"/>
                  </a:lnTo>
                  <a:lnTo>
                    <a:pt x="0" y="63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2" name="Freeform 322"/>
            <p:cNvSpPr>
              <a:spLocks/>
            </p:cNvSpPr>
            <p:nvPr/>
          </p:nvSpPr>
          <p:spPr bwMode="auto">
            <a:xfrm>
              <a:off x="1627" y="1941"/>
              <a:ext cx="4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8"/>
                </a:cxn>
                <a:cxn ang="0">
                  <a:pos x="8" y="8"/>
                </a:cxn>
                <a:cxn ang="0">
                  <a:pos x="8" y="27"/>
                </a:cxn>
                <a:cxn ang="0">
                  <a:pos x="37" y="27"/>
                </a:cxn>
                <a:cxn ang="0">
                  <a:pos x="37" y="34"/>
                </a:cxn>
                <a:cxn ang="0">
                  <a:pos x="8" y="3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42" h="63">
                  <a:moveTo>
                    <a:pt x="0" y="62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8"/>
                  </a:lnTo>
                  <a:lnTo>
                    <a:pt x="8" y="8"/>
                  </a:lnTo>
                  <a:lnTo>
                    <a:pt x="8" y="27"/>
                  </a:lnTo>
                  <a:lnTo>
                    <a:pt x="37" y="27"/>
                  </a:lnTo>
                  <a:lnTo>
                    <a:pt x="37" y="34"/>
                  </a:lnTo>
                  <a:lnTo>
                    <a:pt x="8" y="3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3" name="Freeform 323"/>
            <p:cNvSpPr>
              <a:spLocks/>
            </p:cNvSpPr>
            <p:nvPr/>
          </p:nvSpPr>
          <p:spPr bwMode="auto">
            <a:xfrm>
              <a:off x="1691" y="1941"/>
              <a:ext cx="52" cy="6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51" y="0"/>
                </a:cxn>
                <a:cxn ang="0">
                  <a:pos x="51" y="36"/>
                </a:cxn>
                <a:cxn ang="0">
                  <a:pos x="51" y="41"/>
                </a:cxn>
                <a:cxn ang="0">
                  <a:pos x="51" y="45"/>
                </a:cxn>
                <a:cxn ang="0">
                  <a:pos x="50" y="49"/>
                </a:cxn>
                <a:cxn ang="0">
                  <a:pos x="50" y="51"/>
                </a:cxn>
                <a:cxn ang="0">
                  <a:pos x="49" y="54"/>
                </a:cxn>
                <a:cxn ang="0">
                  <a:pos x="46" y="56"/>
                </a:cxn>
                <a:cxn ang="0">
                  <a:pos x="44" y="58"/>
                </a:cxn>
                <a:cxn ang="0">
                  <a:pos x="41" y="60"/>
                </a:cxn>
                <a:cxn ang="0">
                  <a:pos x="37" y="62"/>
                </a:cxn>
                <a:cxn ang="0">
                  <a:pos x="35" y="63"/>
                </a:cxn>
                <a:cxn ang="0">
                  <a:pos x="30" y="64"/>
                </a:cxn>
                <a:cxn ang="0">
                  <a:pos x="26" y="64"/>
                </a:cxn>
                <a:cxn ang="0">
                  <a:pos x="21" y="64"/>
                </a:cxn>
                <a:cxn ang="0">
                  <a:pos x="17" y="63"/>
                </a:cxn>
                <a:cxn ang="0">
                  <a:pos x="14" y="62"/>
                </a:cxn>
                <a:cxn ang="0">
                  <a:pos x="10" y="62"/>
                </a:cxn>
                <a:cxn ang="0">
                  <a:pos x="7" y="60"/>
                </a:cxn>
                <a:cxn ang="0">
                  <a:pos x="6" y="57"/>
                </a:cxn>
                <a:cxn ang="0">
                  <a:pos x="3" y="55"/>
                </a:cxn>
                <a:cxn ang="0">
                  <a:pos x="2" y="53"/>
                </a:cxn>
                <a:cxn ang="0">
                  <a:pos x="1" y="50"/>
                </a:cxn>
                <a:cxn ang="0">
                  <a:pos x="0" y="45"/>
                </a:cxn>
                <a:cxn ang="0">
                  <a:pos x="0" y="41"/>
                </a:cxn>
                <a:cxn ang="0">
                  <a:pos x="0" y="3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6"/>
                </a:cxn>
                <a:cxn ang="0">
                  <a:pos x="8" y="41"/>
                </a:cxn>
                <a:cxn ang="0">
                  <a:pos x="9" y="44"/>
                </a:cxn>
                <a:cxn ang="0">
                  <a:pos x="9" y="46"/>
                </a:cxn>
                <a:cxn ang="0">
                  <a:pos x="9" y="49"/>
                </a:cxn>
                <a:cxn ang="0">
                  <a:pos x="10" y="51"/>
                </a:cxn>
                <a:cxn ang="0">
                  <a:pos x="12" y="52"/>
                </a:cxn>
                <a:cxn ang="0">
                  <a:pos x="13" y="53"/>
                </a:cxn>
                <a:cxn ang="0">
                  <a:pos x="15" y="54"/>
                </a:cxn>
                <a:cxn ang="0">
                  <a:pos x="17" y="55"/>
                </a:cxn>
                <a:cxn ang="0">
                  <a:pos x="20" y="55"/>
                </a:cxn>
                <a:cxn ang="0">
                  <a:pos x="22" y="56"/>
                </a:cxn>
                <a:cxn ang="0">
                  <a:pos x="24" y="56"/>
                </a:cxn>
                <a:cxn ang="0">
                  <a:pos x="29" y="56"/>
                </a:cxn>
                <a:cxn ang="0">
                  <a:pos x="32" y="55"/>
                </a:cxn>
                <a:cxn ang="0">
                  <a:pos x="36" y="54"/>
                </a:cxn>
                <a:cxn ang="0">
                  <a:pos x="38" y="53"/>
                </a:cxn>
                <a:cxn ang="0">
                  <a:pos x="41" y="50"/>
                </a:cxn>
                <a:cxn ang="0">
                  <a:pos x="42" y="46"/>
                </a:cxn>
                <a:cxn ang="0">
                  <a:pos x="42" y="42"/>
                </a:cxn>
                <a:cxn ang="0">
                  <a:pos x="43" y="36"/>
                </a:cxn>
                <a:cxn ang="0">
                  <a:pos x="43" y="0"/>
                </a:cxn>
              </a:cxnLst>
              <a:rect l="0" t="0" r="r" b="b"/>
              <a:pathLst>
                <a:path w="52" h="65">
                  <a:moveTo>
                    <a:pt x="43" y="0"/>
                  </a:moveTo>
                  <a:lnTo>
                    <a:pt x="51" y="0"/>
                  </a:lnTo>
                  <a:lnTo>
                    <a:pt x="51" y="36"/>
                  </a:lnTo>
                  <a:lnTo>
                    <a:pt x="51" y="41"/>
                  </a:lnTo>
                  <a:lnTo>
                    <a:pt x="51" y="45"/>
                  </a:lnTo>
                  <a:lnTo>
                    <a:pt x="50" y="49"/>
                  </a:lnTo>
                  <a:lnTo>
                    <a:pt x="50" y="51"/>
                  </a:lnTo>
                  <a:lnTo>
                    <a:pt x="49" y="54"/>
                  </a:lnTo>
                  <a:lnTo>
                    <a:pt x="46" y="56"/>
                  </a:lnTo>
                  <a:lnTo>
                    <a:pt x="44" y="58"/>
                  </a:lnTo>
                  <a:lnTo>
                    <a:pt x="41" y="60"/>
                  </a:lnTo>
                  <a:lnTo>
                    <a:pt x="37" y="62"/>
                  </a:lnTo>
                  <a:lnTo>
                    <a:pt x="35" y="63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1" y="64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0" y="62"/>
                  </a:lnTo>
                  <a:lnTo>
                    <a:pt x="7" y="60"/>
                  </a:lnTo>
                  <a:lnTo>
                    <a:pt x="6" y="57"/>
                  </a:lnTo>
                  <a:lnTo>
                    <a:pt x="3" y="55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6"/>
                  </a:lnTo>
                  <a:lnTo>
                    <a:pt x="8" y="41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9" y="49"/>
                  </a:lnTo>
                  <a:lnTo>
                    <a:pt x="10" y="51"/>
                  </a:lnTo>
                  <a:lnTo>
                    <a:pt x="12" y="52"/>
                  </a:lnTo>
                  <a:lnTo>
                    <a:pt x="13" y="53"/>
                  </a:lnTo>
                  <a:lnTo>
                    <a:pt x="15" y="54"/>
                  </a:lnTo>
                  <a:lnTo>
                    <a:pt x="17" y="55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24" y="56"/>
                  </a:lnTo>
                  <a:lnTo>
                    <a:pt x="29" y="56"/>
                  </a:lnTo>
                  <a:lnTo>
                    <a:pt x="32" y="55"/>
                  </a:lnTo>
                  <a:lnTo>
                    <a:pt x="36" y="54"/>
                  </a:lnTo>
                  <a:lnTo>
                    <a:pt x="38" y="53"/>
                  </a:lnTo>
                  <a:lnTo>
                    <a:pt x="41" y="50"/>
                  </a:lnTo>
                  <a:lnTo>
                    <a:pt x="42" y="46"/>
                  </a:lnTo>
                  <a:lnTo>
                    <a:pt x="42" y="42"/>
                  </a:lnTo>
                  <a:lnTo>
                    <a:pt x="43" y="36"/>
                  </a:lnTo>
                  <a:lnTo>
                    <a:pt x="4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4" name="Freeform 324"/>
            <p:cNvSpPr>
              <a:spLocks/>
            </p:cNvSpPr>
            <p:nvPr/>
          </p:nvSpPr>
          <p:spPr bwMode="auto">
            <a:xfrm>
              <a:off x="1766" y="1941"/>
              <a:ext cx="5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8" y="1"/>
                </a:cxn>
                <a:cxn ang="0">
                  <a:pos x="43" y="3"/>
                </a:cxn>
                <a:cxn ang="0">
                  <a:pos x="46" y="7"/>
                </a:cxn>
                <a:cxn ang="0">
                  <a:pos x="48" y="10"/>
                </a:cxn>
                <a:cxn ang="0">
                  <a:pos x="51" y="15"/>
                </a:cxn>
                <a:cxn ang="0">
                  <a:pos x="51" y="21"/>
                </a:cxn>
                <a:cxn ang="0">
                  <a:pos x="48" y="26"/>
                </a:cxn>
                <a:cxn ang="0">
                  <a:pos x="44" y="30"/>
                </a:cxn>
                <a:cxn ang="0">
                  <a:pos x="37" y="34"/>
                </a:cxn>
                <a:cxn ang="0">
                  <a:pos x="34" y="35"/>
                </a:cxn>
                <a:cxn ang="0">
                  <a:pos x="36" y="37"/>
                </a:cxn>
                <a:cxn ang="0">
                  <a:pos x="39" y="40"/>
                </a:cxn>
                <a:cxn ang="0">
                  <a:pos x="43" y="44"/>
                </a:cxn>
                <a:cxn ang="0">
                  <a:pos x="55" y="62"/>
                </a:cxn>
                <a:cxn ang="0">
                  <a:pos x="36" y="50"/>
                </a:cxn>
                <a:cxn ang="0">
                  <a:pos x="34" y="45"/>
                </a:cxn>
                <a:cxn ang="0">
                  <a:pos x="30" y="41"/>
                </a:cxn>
                <a:cxn ang="0">
                  <a:pos x="29" y="39"/>
                </a:cxn>
                <a:cxn ang="0">
                  <a:pos x="27" y="37"/>
                </a:cxn>
                <a:cxn ang="0">
                  <a:pos x="25" y="36"/>
                </a:cxn>
                <a:cxn ang="0">
                  <a:pos x="22" y="36"/>
                </a:cxn>
                <a:cxn ang="0">
                  <a:pos x="20" y="35"/>
                </a:cxn>
                <a:cxn ang="0">
                  <a:pos x="18" y="35"/>
                </a:cxn>
                <a:cxn ang="0">
                  <a:pos x="9" y="62"/>
                </a:cxn>
                <a:cxn ang="0">
                  <a:pos x="9" y="27"/>
                </a:cxn>
                <a:cxn ang="0">
                  <a:pos x="29" y="27"/>
                </a:cxn>
                <a:cxn ang="0">
                  <a:pos x="34" y="27"/>
                </a:cxn>
                <a:cxn ang="0">
                  <a:pos x="36" y="26"/>
                </a:cxn>
                <a:cxn ang="0">
                  <a:pos x="39" y="24"/>
                </a:cxn>
                <a:cxn ang="0">
                  <a:pos x="40" y="22"/>
                </a:cxn>
                <a:cxn ang="0">
                  <a:pos x="43" y="18"/>
                </a:cxn>
                <a:cxn ang="0">
                  <a:pos x="43" y="15"/>
                </a:cxn>
                <a:cxn ang="0">
                  <a:pos x="40" y="12"/>
                </a:cxn>
                <a:cxn ang="0">
                  <a:pos x="37" y="9"/>
                </a:cxn>
                <a:cxn ang="0">
                  <a:pos x="31" y="8"/>
                </a:cxn>
                <a:cxn ang="0">
                  <a:pos x="9" y="8"/>
                </a:cxn>
                <a:cxn ang="0">
                  <a:pos x="0" y="62"/>
                </a:cxn>
              </a:cxnLst>
              <a:rect l="0" t="0" r="r" b="b"/>
              <a:pathLst>
                <a:path w="56" h="63">
                  <a:moveTo>
                    <a:pt x="0" y="6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4" y="4"/>
                  </a:lnTo>
                  <a:lnTo>
                    <a:pt x="46" y="7"/>
                  </a:lnTo>
                  <a:lnTo>
                    <a:pt x="47" y="8"/>
                  </a:lnTo>
                  <a:lnTo>
                    <a:pt x="48" y="10"/>
                  </a:lnTo>
                  <a:lnTo>
                    <a:pt x="51" y="12"/>
                  </a:lnTo>
                  <a:lnTo>
                    <a:pt x="51" y="15"/>
                  </a:lnTo>
                  <a:lnTo>
                    <a:pt x="51" y="17"/>
                  </a:lnTo>
                  <a:lnTo>
                    <a:pt x="51" y="21"/>
                  </a:lnTo>
                  <a:lnTo>
                    <a:pt x="49" y="24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4" y="30"/>
                  </a:lnTo>
                  <a:lnTo>
                    <a:pt x="40" y="33"/>
                  </a:lnTo>
                  <a:lnTo>
                    <a:pt x="37" y="34"/>
                  </a:lnTo>
                  <a:lnTo>
                    <a:pt x="33" y="34"/>
                  </a:lnTo>
                  <a:lnTo>
                    <a:pt x="34" y="35"/>
                  </a:lnTo>
                  <a:lnTo>
                    <a:pt x="35" y="36"/>
                  </a:lnTo>
                  <a:lnTo>
                    <a:pt x="36" y="37"/>
                  </a:lnTo>
                  <a:lnTo>
                    <a:pt x="37" y="38"/>
                  </a:lnTo>
                  <a:lnTo>
                    <a:pt x="39" y="40"/>
                  </a:lnTo>
                  <a:lnTo>
                    <a:pt x="40" y="41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55" y="62"/>
                  </a:lnTo>
                  <a:lnTo>
                    <a:pt x="45" y="62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5"/>
                  </a:lnTo>
                  <a:lnTo>
                    <a:pt x="31" y="44"/>
                  </a:lnTo>
                  <a:lnTo>
                    <a:pt x="30" y="41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27" y="38"/>
                  </a:lnTo>
                  <a:lnTo>
                    <a:pt x="27" y="37"/>
                  </a:lnTo>
                  <a:lnTo>
                    <a:pt x="26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1" y="36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9" y="35"/>
                  </a:lnTo>
                  <a:lnTo>
                    <a:pt x="9" y="62"/>
                  </a:lnTo>
                  <a:lnTo>
                    <a:pt x="0" y="62"/>
                  </a:lnTo>
                  <a:lnTo>
                    <a:pt x="9" y="27"/>
                  </a:lnTo>
                  <a:lnTo>
                    <a:pt x="26" y="27"/>
                  </a:lnTo>
                  <a:lnTo>
                    <a:pt x="29" y="27"/>
                  </a:lnTo>
                  <a:lnTo>
                    <a:pt x="31" y="27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0" y="23"/>
                  </a:lnTo>
                  <a:lnTo>
                    <a:pt x="40" y="22"/>
                  </a:lnTo>
                  <a:lnTo>
                    <a:pt x="42" y="21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5"/>
                  </a:lnTo>
                  <a:lnTo>
                    <a:pt x="42" y="13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7" y="9"/>
                  </a:lnTo>
                  <a:lnTo>
                    <a:pt x="35" y="8"/>
                  </a:lnTo>
                  <a:lnTo>
                    <a:pt x="31" y="8"/>
                  </a:lnTo>
                  <a:lnTo>
                    <a:pt x="28" y="8"/>
                  </a:lnTo>
                  <a:lnTo>
                    <a:pt x="9" y="8"/>
                  </a:lnTo>
                  <a:lnTo>
                    <a:pt x="9" y="27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5" name="Freeform 325"/>
            <p:cNvSpPr>
              <a:spLocks/>
            </p:cNvSpPr>
            <p:nvPr/>
          </p:nvSpPr>
          <p:spPr bwMode="auto">
            <a:xfrm>
              <a:off x="1842" y="1941"/>
              <a:ext cx="52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42" y="49"/>
                </a:cxn>
                <a:cxn ang="0">
                  <a:pos x="42" y="0"/>
                </a:cxn>
                <a:cxn ang="0">
                  <a:pos x="51" y="0"/>
                </a:cxn>
                <a:cxn ang="0">
                  <a:pos x="51" y="62"/>
                </a:cxn>
                <a:cxn ang="0">
                  <a:pos x="42" y="62"/>
                </a:cxn>
                <a:cxn ang="0">
                  <a:pos x="8" y="14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2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42" y="49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51" y="62"/>
                  </a:lnTo>
                  <a:lnTo>
                    <a:pt x="42" y="62"/>
                  </a:lnTo>
                  <a:lnTo>
                    <a:pt x="8" y="14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6" name="Freeform 326"/>
            <p:cNvSpPr>
              <a:spLocks/>
            </p:cNvSpPr>
            <p:nvPr/>
          </p:nvSpPr>
          <p:spPr bwMode="auto">
            <a:xfrm>
              <a:off x="1908" y="1941"/>
              <a:ext cx="6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6" y="0"/>
                </a:cxn>
                <a:cxn ang="0">
                  <a:pos x="34" y="0"/>
                </a:cxn>
                <a:cxn ang="0">
                  <a:pos x="60" y="62"/>
                </a:cxn>
                <a:cxn ang="0">
                  <a:pos x="52" y="62"/>
                </a:cxn>
                <a:cxn ang="0">
                  <a:pos x="44" y="44"/>
                </a:cxn>
                <a:cxn ang="0">
                  <a:pos x="17" y="44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0" y="36"/>
                </a:cxn>
                <a:cxn ang="0">
                  <a:pos x="42" y="36"/>
                </a:cxn>
                <a:cxn ang="0">
                  <a:pos x="35" y="20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8"/>
                </a:cxn>
                <a:cxn ang="0">
                  <a:pos x="29" y="11"/>
                </a:cxn>
                <a:cxn ang="0">
                  <a:pos x="28" y="13"/>
                </a:cxn>
                <a:cxn ang="0">
                  <a:pos x="28" y="16"/>
                </a:cxn>
                <a:cxn ang="0">
                  <a:pos x="26" y="20"/>
                </a:cxn>
                <a:cxn ang="0">
                  <a:pos x="20" y="36"/>
                </a:cxn>
                <a:cxn ang="0">
                  <a:pos x="0" y="62"/>
                </a:cxn>
              </a:cxnLst>
              <a:rect l="0" t="0" r="r" b="b"/>
              <a:pathLst>
                <a:path w="61" h="63">
                  <a:moveTo>
                    <a:pt x="0" y="62"/>
                  </a:moveTo>
                  <a:lnTo>
                    <a:pt x="26" y="0"/>
                  </a:lnTo>
                  <a:lnTo>
                    <a:pt x="34" y="0"/>
                  </a:lnTo>
                  <a:lnTo>
                    <a:pt x="60" y="62"/>
                  </a:lnTo>
                  <a:lnTo>
                    <a:pt x="52" y="62"/>
                  </a:lnTo>
                  <a:lnTo>
                    <a:pt x="44" y="44"/>
                  </a:lnTo>
                  <a:lnTo>
                    <a:pt x="17" y="44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0" y="36"/>
                  </a:lnTo>
                  <a:lnTo>
                    <a:pt x="42" y="36"/>
                  </a:lnTo>
                  <a:lnTo>
                    <a:pt x="35" y="20"/>
                  </a:lnTo>
                  <a:lnTo>
                    <a:pt x="34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8"/>
                  </a:lnTo>
                  <a:lnTo>
                    <a:pt x="29" y="11"/>
                  </a:lnTo>
                  <a:lnTo>
                    <a:pt x="28" y="13"/>
                  </a:lnTo>
                  <a:lnTo>
                    <a:pt x="28" y="16"/>
                  </a:lnTo>
                  <a:lnTo>
                    <a:pt x="26" y="20"/>
                  </a:lnTo>
                  <a:lnTo>
                    <a:pt x="20" y="36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7" name="Freeform 327"/>
            <p:cNvSpPr>
              <a:spLocks/>
            </p:cNvSpPr>
            <p:nvPr/>
          </p:nvSpPr>
          <p:spPr bwMode="auto">
            <a:xfrm>
              <a:off x="1982" y="1940"/>
              <a:ext cx="60" cy="66"/>
            </a:xfrm>
            <a:custGeom>
              <a:avLst/>
              <a:gdLst/>
              <a:ahLst/>
              <a:cxnLst>
                <a:cxn ang="0">
                  <a:pos x="59" y="44"/>
                </a:cxn>
                <a:cxn ang="0">
                  <a:pos x="55" y="53"/>
                </a:cxn>
                <a:cxn ang="0">
                  <a:pos x="50" y="59"/>
                </a:cxn>
                <a:cxn ang="0">
                  <a:pos x="41" y="64"/>
                </a:cxn>
                <a:cxn ang="0">
                  <a:pos x="32" y="65"/>
                </a:cxn>
                <a:cxn ang="0">
                  <a:pos x="21" y="64"/>
                </a:cxn>
                <a:cxn ang="0">
                  <a:pos x="14" y="61"/>
                </a:cxn>
                <a:cxn ang="0">
                  <a:pos x="7" y="56"/>
                </a:cxn>
                <a:cxn ang="0">
                  <a:pos x="4" y="50"/>
                </a:cxn>
                <a:cxn ang="0">
                  <a:pos x="1" y="41"/>
                </a:cxn>
                <a:cxn ang="0">
                  <a:pos x="0" y="32"/>
                </a:cxn>
                <a:cxn ang="0">
                  <a:pos x="1" y="23"/>
                </a:cxn>
                <a:cxn ang="0">
                  <a:pos x="4" y="15"/>
                </a:cxn>
                <a:cxn ang="0">
                  <a:pos x="8" y="9"/>
                </a:cxn>
                <a:cxn ang="0">
                  <a:pos x="15" y="4"/>
                </a:cxn>
                <a:cxn ang="0">
                  <a:pos x="24" y="1"/>
                </a:cxn>
                <a:cxn ang="0">
                  <a:pos x="32" y="0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4" y="10"/>
                </a:cxn>
                <a:cxn ang="0">
                  <a:pos x="58" y="19"/>
                </a:cxn>
                <a:cxn ang="0">
                  <a:pos x="47" y="18"/>
                </a:cxn>
                <a:cxn ang="0">
                  <a:pos x="44" y="12"/>
                </a:cxn>
                <a:cxn ang="0">
                  <a:pos x="40" y="9"/>
                </a:cxn>
                <a:cxn ang="0">
                  <a:pos x="34" y="8"/>
                </a:cxn>
                <a:cxn ang="0">
                  <a:pos x="27" y="8"/>
                </a:cxn>
                <a:cxn ang="0">
                  <a:pos x="21" y="9"/>
                </a:cxn>
                <a:cxn ang="0">
                  <a:pos x="15" y="12"/>
                </a:cxn>
                <a:cxn ang="0">
                  <a:pos x="12" y="18"/>
                </a:cxn>
                <a:cxn ang="0">
                  <a:pos x="11" y="23"/>
                </a:cxn>
                <a:cxn ang="0">
                  <a:pos x="9" y="29"/>
                </a:cxn>
                <a:cxn ang="0">
                  <a:pos x="9" y="35"/>
                </a:cxn>
                <a:cxn ang="0">
                  <a:pos x="11" y="43"/>
                </a:cxn>
                <a:cxn ang="0">
                  <a:pos x="12" y="48"/>
                </a:cxn>
                <a:cxn ang="0">
                  <a:pos x="17" y="53"/>
                </a:cxn>
                <a:cxn ang="0">
                  <a:pos x="21" y="55"/>
                </a:cxn>
                <a:cxn ang="0">
                  <a:pos x="27" y="57"/>
                </a:cxn>
                <a:cxn ang="0">
                  <a:pos x="34" y="57"/>
                </a:cxn>
                <a:cxn ang="0">
                  <a:pos x="40" y="55"/>
                </a:cxn>
                <a:cxn ang="0">
                  <a:pos x="46" y="52"/>
                </a:cxn>
                <a:cxn ang="0">
                  <a:pos x="50" y="46"/>
                </a:cxn>
              </a:cxnLst>
              <a:rect l="0" t="0" r="r" b="b"/>
              <a:pathLst>
                <a:path w="60" h="66">
                  <a:moveTo>
                    <a:pt x="51" y="42"/>
                  </a:moveTo>
                  <a:lnTo>
                    <a:pt x="59" y="44"/>
                  </a:lnTo>
                  <a:lnTo>
                    <a:pt x="57" y="48"/>
                  </a:lnTo>
                  <a:lnTo>
                    <a:pt x="55" y="53"/>
                  </a:lnTo>
                  <a:lnTo>
                    <a:pt x="52" y="56"/>
                  </a:lnTo>
                  <a:lnTo>
                    <a:pt x="50" y="59"/>
                  </a:lnTo>
                  <a:lnTo>
                    <a:pt x="45" y="62"/>
                  </a:lnTo>
                  <a:lnTo>
                    <a:pt x="41" y="64"/>
                  </a:lnTo>
                  <a:lnTo>
                    <a:pt x="37" y="64"/>
                  </a:lnTo>
                  <a:lnTo>
                    <a:pt x="32" y="65"/>
                  </a:lnTo>
                  <a:lnTo>
                    <a:pt x="27" y="65"/>
                  </a:lnTo>
                  <a:lnTo>
                    <a:pt x="21" y="64"/>
                  </a:lnTo>
                  <a:lnTo>
                    <a:pt x="17" y="63"/>
                  </a:lnTo>
                  <a:lnTo>
                    <a:pt x="14" y="61"/>
                  </a:lnTo>
                  <a:lnTo>
                    <a:pt x="11" y="58"/>
                  </a:lnTo>
                  <a:lnTo>
                    <a:pt x="7" y="56"/>
                  </a:lnTo>
                  <a:lnTo>
                    <a:pt x="6" y="53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9"/>
                  </a:lnTo>
                  <a:lnTo>
                    <a:pt x="4" y="15"/>
                  </a:lnTo>
                  <a:lnTo>
                    <a:pt x="6" y="12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8"/>
                  </a:lnTo>
                  <a:lnTo>
                    <a:pt x="54" y="10"/>
                  </a:lnTo>
                  <a:lnTo>
                    <a:pt x="57" y="14"/>
                  </a:lnTo>
                  <a:lnTo>
                    <a:pt x="58" y="19"/>
                  </a:lnTo>
                  <a:lnTo>
                    <a:pt x="50" y="21"/>
                  </a:lnTo>
                  <a:lnTo>
                    <a:pt x="47" y="18"/>
                  </a:lnTo>
                  <a:lnTo>
                    <a:pt x="46" y="14"/>
                  </a:lnTo>
                  <a:lnTo>
                    <a:pt x="44" y="12"/>
                  </a:lnTo>
                  <a:lnTo>
                    <a:pt x="42" y="10"/>
                  </a:lnTo>
                  <a:lnTo>
                    <a:pt x="40" y="9"/>
                  </a:lnTo>
                  <a:lnTo>
                    <a:pt x="37" y="8"/>
                  </a:lnTo>
                  <a:lnTo>
                    <a:pt x="34" y="8"/>
                  </a:lnTo>
                  <a:lnTo>
                    <a:pt x="31" y="8"/>
                  </a:lnTo>
                  <a:lnTo>
                    <a:pt x="27" y="8"/>
                  </a:lnTo>
                  <a:lnTo>
                    <a:pt x="24" y="8"/>
                  </a:lnTo>
                  <a:lnTo>
                    <a:pt x="21" y="9"/>
                  </a:lnTo>
                  <a:lnTo>
                    <a:pt x="19" y="10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9" y="25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5"/>
                  </a:lnTo>
                  <a:lnTo>
                    <a:pt x="9" y="40"/>
                  </a:lnTo>
                  <a:lnTo>
                    <a:pt x="11" y="43"/>
                  </a:lnTo>
                  <a:lnTo>
                    <a:pt x="11" y="46"/>
                  </a:lnTo>
                  <a:lnTo>
                    <a:pt x="12" y="48"/>
                  </a:lnTo>
                  <a:lnTo>
                    <a:pt x="14" y="51"/>
                  </a:lnTo>
                  <a:lnTo>
                    <a:pt x="17" y="53"/>
                  </a:lnTo>
                  <a:lnTo>
                    <a:pt x="19" y="54"/>
                  </a:lnTo>
                  <a:lnTo>
                    <a:pt x="21" y="55"/>
                  </a:lnTo>
                  <a:lnTo>
                    <a:pt x="24" y="56"/>
                  </a:lnTo>
                  <a:lnTo>
                    <a:pt x="27" y="57"/>
                  </a:lnTo>
                  <a:lnTo>
                    <a:pt x="30" y="57"/>
                  </a:lnTo>
                  <a:lnTo>
                    <a:pt x="34" y="57"/>
                  </a:lnTo>
                  <a:lnTo>
                    <a:pt x="38" y="56"/>
                  </a:lnTo>
                  <a:lnTo>
                    <a:pt x="40" y="55"/>
                  </a:lnTo>
                  <a:lnTo>
                    <a:pt x="42" y="54"/>
                  </a:lnTo>
                  <a:lnTo>
                    <a:pt x="46" y="52"/>
                  </a:lnTo>
                  <a:lnTo>
                    <a:pt x="47" y="48"/>
                  </a:lnTo>
                  <a:lnTo>
                    <a:pt x="50" y="46"/>
                  </a:lnTo>
                  <a:lnTo>
                    <a:pt x="51" y="4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8" name="Freeform 328"/>
            <p:cNvSpPr>
              <a:spLocks/>
            </p:cNvSpPr>
            <p:nvPr/>
          </p:nvSpPr>
          <p:spPr bwMode="auto">
            <a:xfrm>
              <a:off x="2063" y="1941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8"/>
                </a:cxn>
                <a:cxn ang="0">
                  <a:pos x="8" y="8"/>
                </a:cxn>
                <a:cxn ang="0">
                  <a:pos x="8" y="26"/>
                </a:cxn>
                <a:cxn ang="0">
                  <a:pos x="44" y="26"/>
                </a:cxn>
                <a:cxn ang="0">
                  <a:pos x="44" y="34"/>
                </a:cxn>
                <a:cxn ang="0">
                  <a:pos x="8" y="34"/>
                </a:cxn>
                <a:cxn ang="0">
                  <a:pos x="8" y="54"/>
                </a:cxn>
                <a:cxn ang="0">
                  <a:pos x="48" y="54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8"/>
                  </a:lnTo>
                  <a:lnTo>
                    <a:pt x="8" y="8"/>
                  </a:lnTo>
                  <a:lnTo>
                    <a:pt x="8" y="26"/>
                  </a:lnTo>
                  <a:lnTo>
                    <a:pt x="44" y="26"/>
                  </a:lnTo>
                  <a:lnTo>
                    <a:pt x="44" y="34"/>
                  </a:lnTo>
                  <a:lnTo>
                    <a:pt x="8" y="34"/>
                  </a:lnTo>
                  <a:lnTo>
                    <a:pt x="8" y="54"/>
                  </a:lnTo>
                  <a:lnTo>
                    <a:pt x="48" y="54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09" name="Freeform 329"/>
            <p:cNvSpPr>
              <a:spLocks/>
            </p:cNvSpPr>
            <p:nvPr/>
          </p:nvSpPr>
          <p:spPr bwMode="auto">
            <a:xfrm>
              <a:off x="1733" y="2038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0" name="Freeform 330"/>
            <p:cNvSpPr>
              <a:spLocks/>
            </p:cNvSpPr>
            <p:nvPr/>
          </p:nvSpPr>
          <p:spPr bwMode="auto">
            <a:xfrm>
              <a:off x="1803" y="2038"/>
              <a:ext cx="52" cy="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1" y="0"/>
                </a:cxn>
                <a:cxn ang="0">
                  <a:pos x="51" y="35"/>
                </a:cxn>
                <a:cxn ang="0">
                  <a:pos x="51" y="40"/>
                </a:cxn>
                <a:cxn ang="0">
                  <a:pos x="50" y="44"/>
                </a:cxn>
                <a:cxn ang="0">
                  <a:pos x="50" y="47"/>
                </a:cxn>
                <a:cxn ang="0">
                  <a:pos x="49" y="49"/>
                </a:cxn>
                <a:cxn ang="0">
                  <a:pos x="48" y="52"/>
                </a:cxn>
                <a:cxn ang="0">
                  <a:pos x="45" y="55"/>
                </a:cxn>
                <a:cxn ang="0">
                  <a:pos x="43" y="57"/>
                </a:cxn>
                <a:cxn ang="0">
                  <a:pos x="41" y="59"/>
                </a:cxn>
                <a:cxn ang="0">
                  <a:pos x="37" y="60"/>
                </a:cxn>
                <a:cxn ang="0">
                  <a:pos x="34" y="61"/>
                </a:cxn>
                <a:cxn ang="0">
                  <a:pos x="29" y="62"/>
                </a:cxn>
                <a:cxn ang="0">
                  <a:pos x="25" y="62"/>
                </a:cxn>
                <a:cxn ang="0">
                  <a:pos x="20" y="62"/>
                </a:cxn>
                <a:cxn ang="0">
                  <a:pos x="17" y="61"/>
                </a:cxn>
                <a:cxn ang="0">
                  <a:pos x="14" y="60"/>
                </a:cxn>
                <a:cxn ang="0">
                  <a:pos x="10" y="60"/>
                </a:cxn>
                <a:cxn ang="0">
                  <a:pos x="8" y="58"/>
                </a:cxn>
                <a:cxn ang="0">
                  <a:pos x="6" y="56"/>
                </a:cxn>
                <a:cxn ang="0">
                  <a:pos x="3" y="53"/>
                </a:cxn>
                <a:cxn ang="0">
                  <a:pos x="2" y="51"/>
                </a:cxn>
                <a:cxn ang="0">
                  <a:pos x="2" y="48"/>
                </a:cxn>
                <a:cxn ang="0">
                  <a:pos x="1" y="44"/>
                </a:cxn>
                <a:cxn ang="0">
                  <a:pos x="0" y="40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35"/>
                </a:cxn>
                <a:cxn ang="0">
                  <a:pos x="8" y="40"/>
                </a:cxn>
                <a:cxn ang="0">
                  <a:pos x="9" y="43"/>
                </a:cxn>
                <a:cxn ang="0">
                  <a:pos x="9" y="45"/>
                </a:cxn>
                <a:cxn ang="0">
                  <a:pos x="10" y="47"/>
                </a:cxn>
                <a:cxn ang="0">
                  <a:pos x="10" y="49"/>
                </a:cxn>
                <a:cxn ang="0">
                  <a:pos x="11" y="50"/>
                </a:cxn>
                <a:cxn ang="0">
                  <a:pos x="12" y="51"/>
                </a:cxn>
                <a:cxn ang="0">
                  <a:pos x="15" y="52"/>
                </a:cxn>
                <a:cxn ang="0">
                  <a:pos x="17" y="53"/>
                </a:cxn>
                <a:cxn ang="0">
                  <a:pos x="19" y="55"/>
                </a:cxn>
                <a:cxn ang="0">
                  <a:pos x="23" y="55"/>
                </a:cxn>
                <a:cxn ang="0">
                  <a:pos x="25" y="55"/>
                </a:cxn>
                <a:cxn ang="0">
                  <a:pos x="28" y="55"/>
                </a:cxn>
                <a:cxn ang="0">
                  <a:pos x="33" y="53"/>
                </a:cxn>
                <a:cxn ang="0">
                  <a:pos x="35" y="52"/>
                </a:cxn>
                <a:cxn ang="0">
                  <a:pos x="37" y="51"/>
                </a:cxn>
                <a:cxn ang="0">
                  <a:pos x="40" y="48"/>
                </a:cxn>
                <a:cxn ang="0">
                  <a:pos x="41" y="45"/>
                </a:cxn>
                <a:cxn ang="0">
                  <a:pos x="42" y="41"/>
                </a:cxn>
                <a:cxn ang="0">
                  <a:pos x="42" y="35"/>
                </a:cxn>
                <a:cxn ang="0">
                  <a:pos x="42" y="0"/>
                </a:cxn>
              </a:cxnLst>
              <a:rect l="0" t="0" r="r" b="b"/>
              <a:pathLst>
                <a:path w="52" h="63">
                  <a:moveTo>
                    <a:pt x="42" y="0"/>
                  </a:moveTo>
                  <a:lnTo>
                    <a:pt x="51" y="0"/>
                  </a:lnTo>
                  <a:lnTo>
                    <a:pt x="51" y="35"/>
                  </a:lnTo>
                  <a:lnTo>
                    <a:pt x="51" y="40"/>
                  </a:lnTo>
                  <a:lnTo>
                    <a:pt x="50" y="44"/>
                  </a:lnTo>
                  <a:lnTo>
                    <a:pt x="50" y="47"/>
                  </a:lnTo>
                  <a:lnTo>
                    <a:pt x="49" y="49"/>
                  </a:lnTo>
                  <a:lnTo>
                    <a:pt x="48" y="52"/>
                  </a:lnTo>
                  <a:lnTo>
                    <a:pt x="45" y="55"/>
                  </a:lnTo>
                  <a:lnTo>
                    <a:pt x="43" y="57"/>
                  </a:lnTo>
                  <a:lnTo>
                    <a:pt x="41" y="59"/>
                  </a:lnTo>
                  <a:lnTo>
                    <a:pt x="37" y="60"/>
                  </a:lnTo>
                  <a:lnTo>
                    <a:pt x="34" y="61"/>
                  </a:lnTo>
                  <a:lnTo>
                    <a:pt x="29" y="62"/>
                  </a:lnTo>
                  <a:lnTo>
                    <a:pt x="25" y="62"/>
                  </a:lnTo>
                  <a:lnTo>
                    <a:pt x="20" y="62"/>
                  </a:lnTo>
                  <a:lnTo>
                    <a:pt x="17" y="61"/>
                  </a:lnTo>
                  <a:lnTo>
                    <a:pt x="14" y="60"/>
                  </a:lnTo>
                  <a:lnTo>
                    <a:pt x="10" y="60"/>
                  </a:lnTo>
                  <a:lnTo>
                    <a:pt x="8" y="58"/>
                  </a:lnTo>
                  <a:lnTo>
                    <a:pt x="6" y="56"/>
                  </a:lnTo>
                  <a:lnTo>
                    <a:pt x="3" y="53"/>
                  </a:lnTo>
                  <a:lnTo>
                    <a:pt x="2" y="51"/>
                  </a:lnTo>
                  <a:lnTo>
                    <a:pt x="2" y="48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35"/>
                  </a:lnTo>
                  <a:lnTo>
                    <a:pt x="8" y="40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1" y="50"/>
                  </a:lnTo>
                  <a:lnTo>
                    <a:pt x="12" y="51"/>
                  </a:lnTo>
                  <a:lnTo>
                    <a:pt x="15" y="52"/>
                  </a:lnTo>
                  <a:lnTo>
                    <a:pt x="17" y="53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5" y="55"/>
                  </a:lnTo>
                  <a:lnTo>
                    <a:pt x="28" y="55"/>
                  </a:lnTo>
                  <a:lnTo>
                    <a:pt x="33" y="53"/>
                  </a:lnTo>
                  <a:lnTo>
                    <a:pt x="35" y="52"/>
                  </a:lnTo>
                  <a:lnTo>
                    <a:pt x="37" y="51"/>
                  </a:lnTo>
                  <a:lnTo>
                    <a:pt x="40" y="48"/>
                  </a:lnTo>
                  <a:lnTo>
                    <a:pt x="41" y="45"/>
                  </a:lnTo>
                  <a:lnTo>
                    <a:pt x="42" y="41"/>
                  </a:lnTo>
                  <a:lnTo>
                    <a:pt x="42" y="35"/>
                  </a:lnTo>
                  <a:lnTo>
                    <a:pt x="4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1" name="Freeform 331"/>
            <p:cNvSpPr>
              <a:spLocks/>
            </p:cNvSpPr>
            <p:nvPr/>
          </p:nvSpPr>
          <p:spPr bwMode="auto">
            <a:xfrm>
              <a:off x="1879" y="2038"/>
              <a:ext cx="49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0"/>
                </a:cxn>
                <a:cxn ang="0">
                  <a:pos x="33" y="1"/>
                </a:cxn>
                <a:cxn ang="0">
                  <a:pos x="38" y="3"/>
                </a:cxn>
                <a:cxn ang="0">
                  <a:pos x="41" y="6"/>
                </a:cxn>
                <a:cxn ang="0">
                  <a:pos x="44" y="10"/>
                </a:cxn>
                <a:cxn ang="0">
                  <a:pos x="45" y="14"/>
                </a:cxn>
                <a:cxn ang="0">
                  <a:pos x="45" y="18"/>
                </a:cxn>
                <a:cxn ang="0">
                  <a:pos x="44" y="21"/>
                </a:cxn>
                <a:cxn ang="0">
                  <a:pos x="42" y="25"/>
                </a:cxn>
                <a:cxn ang="0">
                  <a:pos x="38" y="28"/>
                </a:cxn>
                <a:cxn ang="0">
                  <a:pos x="39" y="30"/>
                </a:cxn>
                <a:cxn ang="0">
                  <a:pos x="42" y="32"/>
                </a:cxn>
                <a:cxn ang="0">
                  <a:pos x="46" y="36"/>
                </a:cxn>
                <a:cxn ang="0">
                  <a:pos x="48" y="42"/>
                </a:cxn>
                <a:cxn ang="0">
                  <a:pos x="48" y="46"/>
                </a:cxn>
                <a:cxn ang="0">
                  <a:pos x="47" y="50"/>
                </a:cxn>
                <a:cxn ang="0">
                  <a:pos x="45" y="55"/>
                </a:cxn>
                <a:cxn ang="0">
                  <a:pos x="42" y="57"/>
                </a:cxn>
                <a:cxn ang="0">
                  <a:pos x="40" y="59"/>
                </a:cxn>
                <a:cxn ang="0">
                  <a:pos x="36" y="60"/>
                </a:cxn>
                <a:cxn ang="0">
                  <a:pos x="32" y="61"/>
                </a:cxn>
                <a:cxn ang="0">
                  <a:pos x="27" y="61"/>
                </a:cxn>
                <a:cxn ang="0">
                  <a:pos x="0" y="61"/>
                </a:cxn>
                <a:cxn ang="0">
                  <a:pos x="21" y="26"/>
                </a:cxn>
                <a:cxn ang="0">
                  <a:pos x="27" y="25"/>
                </a:cxn>
                <a:cxn ang="0">
                  <a:pos x="30" y="25"/>
                </a:cxn>
                <a:cxn ang="0">
                  <a:pos x="32" y="25"/>
                </a:cxn>
                <a:cxn ang="0">
                  <a:pos x="35" y="22"/>
                </a:cxn>
                <a:cxn ang="0">
                  <a:pos x="36" y="20"/>
                </a:cxn>
                <a:cxn ang="0">
                  <a:pos x="37" y="17"/>
                </a:cxn>
                <a:cxn ang="0">
                  <a:pos x="36" y="14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31" y="9"/>
                </a:cxn>
                <a:cxn ang="0">
                  <a:pos x="27" y="7"/>
                </a:cxn>
                <a:cxn ang="0">
                  <a:pos x="21" y="7"/>
                </a:cxn>
                <a:cxn ang="0">
                  <a:pos x="8" y="26"/>
                </a:cxn>
                <a:cxn ang="0">
                  <a:pos x="23" y="55"/>
                </a:cxn>
                <a:cxn ang="0">
                  <a:pos x="27" y="55"/>
                </a:cxn>
                <a:cxn ang="0">
                  <a:pos x="30" y="55"/>
                </a:cxn>
                <a:cxn ang="0">
                  <a:pos x="32" y="54"/>
                </a:cxn>
                <a:cxn ang="0">
                  <a:pos x="35" y="52"/>
                </a:cxn>
                <a:cxn ang="0">
                  <a:pos x="38" y="49"/>
                </a:cxn>
                <a:cxn ang="0">
                  <a:pos x="39" y="47"/>
                </a:cxn>
                <a:cxn ang="0">
                  <a:pos x="39" y="44"/>
                </a:cxn>
                <a:cxn ang="0">
                  <a:pos x="39" y="41"/>
                </a:cxn>
                <a:cxn ang="0">
                  <a:pos x="38" y="39"/>
                </a:cxn>
                <a:cxn ang="0">
                  <a:pos x="35" y="36"/>
                </a:cxn>
                <a:cxn ang="0">
                  <a:pos x="32" y="34"/>
                </a:cxn>
                <a:cxn ang="0">
                  <a:pos x="28" y="34"/>
                </a:cxn>
                <a:cxn ang="0">
                  <a:pos x="22" y="33"/>
                </a:cxn>
                <a:cxn ang="0">
                  <a:pos x="8" y="55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2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4"/>
                  </a:lnTo>
                  <a:lnTo>
                    <a:pt x="45" y="16"/>
                  </a:lnTo>
                  <a:lnTo>
                    <a:pt x="45" y="18"/>
                  </a:lnTo>
                  <a:lnTo>
                    <a:pt x="45" y="19"/>
                  </a:lnTo>
                  <a:lnTo>
                    <a:pt x="44" y="21"/>
                  </a:lnTo>
                  <a:lnTo>
                    <a:pt x="44" y="24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8" y="28"/>
                  </a:lnTo>
                  <a:lnTo>
                    <a:pt x="36" y="29"/>
                  </a:lnTo>
                  <a:lnTo>
                    <a:pt x="39" y="30"/>
                  </a:lnTo>
                  <a:lnTo>
                    <a:pt x="40" y="31"/>
                  </a:lnTo>
                  <a:lnTo>
                    <a:pt x="42" y="32"/>
                  </a:lnTo>
                  <a:lnTo>
                    <a:pt x="45" y="34"/>
                  </a:lnTo>
                  <a:lnTo>
                    <a:pt x="46" y="36"/>
                  </a:lnTo>
                  <a:lnTo>
                    <a:pt x="47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47" y="48"/>
                  </a:lnTo>
                  <a:lnTo>
                    <a:pt x="47" y="50"/>
                  </a:lnTo>
                  <a:lnTo>
                    <a:pt x="46" y="52"/>
                  </a:lnTo>
                  <a:lnTo>
                    <a:pt x="45" y="55"/>
                  </a:lnTo>
                  <a:lnTo>
                    <a:pt x="44" y="56"/>
                  </a:lnTo>
                  <a:lnTo>
                    <a:pt x="42" y="57"/>
                  </a:lnTo>
                  <a:lnTo>
                    <a:pt x="41" y="58"/>
                  </a:lnTo>
                  <a:lnTo>
                    <a:pt x="40" y="59"/>
                  </a:lnTo>
                  <a:lnTo>
                    <a:pt x="38" y="60"/>
                  </a:lnTo>
                  <a:lnTo>
                    <a:pt x="36" y="60"/>
                  </a:lnTo>
                  <a:lnTo>
                    <a:pt x="35" y="60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7" y="61"/>
                  </a:lnTo>
                  <a:lnTo>
                    <a:pt x="23" y="61"/>
                  </a:lnTo>
                  <a:lnTo>
                    <a:pt x="0" y="61"/>
                  </a:lnTo>
                  <a:lnTo>
                    <a:pt x="8" y="26"/>
                  </a:lnTo>
                  <a:lnTo>
                    <a:pt x="21" y="26"/>
                  </a:lnTo>
                  <a:lnTo>
                    <a:pt x="23" y="26"/>
                  </a:lnTo>
                  <a:lnTo>
                    <a:pt x="27" y="25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3" y="24"/>
                  </a:lnTo>
                  <a:lnTo>
                    <a:pt x="35" y="22"/>
                  </a:lnTo>
                  <a:lnTo>
                    <a:pt x="36" y="21"/>
                  </a:lnTo>
                  <a:lnTo>
                    <a:pt x="36" y="20"/>
                  </a:lnTo>
                  <a:lnTo>
                    <a:pt x="37" y="18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6" y="12"/>
                  </a:lnTo>
                  <a:lnTo>
                    <a:pt x="35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7" y="7"/>
                  </a:lnTo>
                  <a:lnTo>
                    <a:pt x="23" y="7"/>
                  </a:lnTo>
                  <a:lnTo>
                    <a:pt x="21" y="7"/>
                  </a:lnTo>
                  <a:lnTo>
                    <a:pt x="8" y="7"/>
                  </a:lnTo>
                  <a:lnTo>
                    <a:pt x="8" y="26"/>
                  </a:lnTo>
                  <a:lnTo>
                    <a:pt x="8" y="55"/>
                  </a:lnTo>
                  <a:lnTo>
                    <a:pt x="23" y="55"/>
                  </a:lnTo>
                  <a:lnTo>
                    <a:pt x="26" y="55"/>
                  </a:lnTo>
                  <a:lnTo>
                    <a:pt x="27" y="55"/>
                  </a:lnTo>
                  <a:lnTo>
                    <a:pt x="28" y="55"/>
                  </a:lnTo>
                  <a:lnTo>
                    <a:pt x="30" y="55"/>
                  </a:lnTo>
                  <a:lnTo>
                    <a:pt x="31" y="55"/>
                  </a:lnTo>
                  <a:lnTo>
                    <a:pt x="32" y="54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36" y="51"/>
                  </a:lnTo>
                  <a:lnTo>
                    <a:pt x="38" y="49"/>
                  </a:lnTo>
                  <a:lnTo>
                    <a:pt x="39" y="48"/>
                  </a:lnTo>
                  <a:lnTo>
                    <a:pt x="39" y="47"/>
                  </a:lnTo>
                  <a:lnTo>
                    <a:pt x="39" y="45"/>
                  </a:lnTo>
                  <a:lnTo>
                    <a:pt x="39" y="44"/>
                  </a:lnTo>
                  <a:lnTo>
                    <a:pt x="39" y="43"/>
                  </a:lnTo>
                  <a:lnTo>
                    <a:pt x="39" y="41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6" y="36"/>
                  </a:lnTo>
                  <a:lnTo>
                    <a:pt x="35" y="36"/>
                  </a:lnTo>
                  <a:lnTo>
                    <a:pt x="33" y="35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2" y="33"/>
                  </a:lnTo>
                  <a:lnTo>
                    <a:pt x="8" y="33"/>
                  </a:lnTo>
                  <a:lnTo>
                    <a:pt x="8" y="5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2" name="Freeform 332"/>
            <p:cNvSpPr>
              <a:spLocks/>
            </p:cNvSpPr>
            <p:nvPr/>
          </p:nvSpPr>
          <p:spPr bwMode="auto">
            <a:xfrm>
              <a:off x="1949" y="2038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3" name="Freeform 333"/>
            <p:cNvSpPr>
              <a:spLocks/>
            </p:cNvSpPr>
            <p:nvPr/>
          </p:nvSpPr>
          <p:spPr bwMode="auto">
            <a:xfrm>
              <a:off x="2314" y="1836"/>
              <a:ext cx="16" cy="39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393"/>
                </a:cxn>
                <a:cxn ang="0">
                  <a:pos x="15" y="393"/>
                </a:cxn>
                <a:cxn ang="0">
                  <a:pos x="15" y="0"/>
                </a:cxn>
                <a:cxn ang="0">
                  <a:pos x="8" y="0"/>
                </a:cxn>
              </a:cxnLst>
              <a:rect l="0" t="0" r="r" b="b"/>
              <a:pathLst>
                <a:path w="16" h="394">
                  <a:moveTo>
                    <a:pt x="8" y="0"/>
                  </a:moveTo>
                  <a:lnTo>
                    <a:pt x="0" y="0"/>
                  </a:lnTo>
                  <a:lnTo>
                    <a:pt x="0" y="393"/>
                  </a:lnTo>
                  <a:lnTo>
                    <a:pt x="15" y="393"/>
                  </a:lnTo>
                  <a:lnTo>
                    <a:pt x="15" y="0"/>
                  </a:lnTo>
                  <a:lnTo>
                    <a:pt x="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4" name="Freeform 334"/>
            <p:cNvSpPr>
              <a:spLocks/>
            </p:cNvSpPr>
            <p:nvPr/>
          </p:nvSpPr>
          <p:spPr bwMode="auto">
            <a:xfrm>
              <a:off x="2261" y="1723"/>
              <a:ext cx="122" cy="11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0" y="112"/>
                </a:cxn>
                <a:cxn ang="0">
                  <a:pos x="121" y="112"/>
                </a:cxn>
                <a:cxn ang="0">
                  <a:pos x="60" y="0"/>
                </a:cxn>
              </a:cxnLst>
              <a:rect l="0" t="0" r="r" b="b"/>
              <a:pathLst>
                <a:path w="122" h="113">
                  <a:moveTo>
                    <a:pt x="60" y="0"/>
                  </a:moveTo>
                  <a:lnTo>
                    <a:pt x="60" y="0"/>
                  </a:lnTo>
                  <a:lnTo>
                    <a:pt x="0" y="112"/>
                  </a:lnTo>
                  <a:lnTo>
                    <a:pt x="121" y="112"/>
                  </a:lnTo>
                  <a:lnTo>
                    <a:pt x="6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5" name="Freeform 335"/>
            <p:cNvSpPr>
              <a:spLocks/>
            </p:cNvSpPr>
            <p:nvPr/>
          </p:nvSpPr>
          <p:spPr bwMode="auto">
            <a:xfrm>
              <a:off x="587" y="845"/>
              <a:ext cx="313" cy="12"/>
            </a:xfrm>
            <a:custGeom>
              <a:avLst/>
              <a:gdLst/>
              <a:ahLst/>
              <a:cxnLst>
                <a:cxn ang="0">
                  <a:pos x="312" y="6"/>
                </a:cxn>
                <a:cxn ang="0">
                  <a:pos x="312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312" y="11"/>
                </a:cxn>
                <a:cxn ang="0">
                  <a:pos x="312" y="6"/>
                </a:cxn>
              </a:cxnLst>
              <a:rect l="0" t="0" r="r" b="b"/>
              <a:pathLst>
                <a:path w="313" h="12">
                  <a:moveTo>
                    <a:pt x="312" y="6"/>
                  </a:moveTo>
                  <a:lnTo>
                    <a:pt x="3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12" y="11"/>
                  </a:lnTo>
                  <a:lnTo>
                    <a:pt x="312" y="6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6" name="Freeform 336"/>
            <p:cNvSpPr>
              <a:spLocks/>
            </p:cNvSpPr>
            <p:nvPr/>
          </p:nvSpPr>
          <p:spPr bwMode="auto">
            <a:xfrm>
              <a:off x="901" y="794"/>
              <a:ext cx="121" cy="113"/>
            </a:xfrm>
            <a:custGeom>
              <a:avLst/>
              <a:gdLst/>
              <a:ahLst/>
              <a:cxnLst>
                <a:cxn ang="0">
                  <a:pos x="120" y="57"/>
                </a:cxn>
                <a:cxn ang="0">
                  <a:pos x="120" y="57"/>
                </a:cxn>
                <a:cxn ang="0">
                  <a:pos x="0" y="0"/>
                </a:cxn>
                <a:cxn ang="0">
                  <a:pos x="0" y="112"/>
                </a:cxn>
                <a:cxn ang="0">
                  <a:pos x="120" y="57"/>
                </a:cxn>
              </a:cxnLst>
              <a:rect l="0" t="0" r="r" b="b"/>
              <a:pathLst>
                <a:path w="121" h="113">
                  <a:moveTo>
                    <a:pt x="120" y="57"/>
                  </a:moveTo>
                  <a:lnTo>
                    <a:pt x="120" y="57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20" y="5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7" name="Freeform 337"/>
            <p:cNvSpPr>
              <a:spLocks/>
            </p:cNvSpPr>
            <p:nvPr/>
          </p:nvSpPr>
          <p:spPr bwMode="auto">
            <a:xfrm>
              <a:off x="859" y="2280"/>
              <a:ext cx="13" cy="393"/>
            </a:xfrm>
            <a:custGeom>
              <a:avLst/>
              <a:gdLst/>
              <a:ahLst/>
              <a:cxnLst>
                <a:cxn ang="0">
                  <a:pos x="6" y="392"/>
                </a:cxn>
                <a:cxn ang="0">
                  <a:pos x="12" y="3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92"/>
                </a:cxn>
                <a:cxn ang="0">
                  <a:pos x="6" y="392"/>
                </a:cxn>
              </a:cxnLst>
              <a:rect l="0" t="0" r="r" b="b"/>
              <a:pathLst>
                <a:path w="13" h="393">
                  <a:moveTo>
                    <a:pt x="6" y="392"/>
                  </a:moveTo>
                  <a:lnTo>
                    <a:pt x="12" y="3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92"/>
                  </a:lnTo>
                  <a:lnTo>
                    <a:pt x="6" y="39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8" name="Freeform 338"/>
            <p:cNvSpPr>
              <a:spLocks/>
            </p:cNvSpPr>
            <p:nvPr/>
          </p:nvSpPr>
          <p:spPr bwMode="auto">
            <a:xfrm>
              <a:off x="803" y="2673"/>
              <a:ext cx="122" cy="113"/>
            </a:xfrm>
            <a:custGeom>
              <a:avLst/>
              <a:gdLst/>
              <a:ahLst/>
              <a:cxnLst>
                <a:cxn ang="0">
                  <a:pos x="61" y="112"/>
                </a:cxn>
                <a:cxn ang="0">
                  <a:pos x="61" y="112"/>
                </a:cxn>
                <a:cxn ang="0">
                  <a:pos x="121" y="0"/>
                </a:cxn>
                <a:cxn ang="0">
                  <a:pos x="0" y="0"/>
                </a:cxn>
                <a:cxn ang="0">
                  <a:pos x="61" y="112"/>
                </a:cxn>
              </a:cxnLst>
              <a:rect l="0" t="0" r="r" b="b"/>
              <a:pathLst>
                <a:path w="122" h="113">
                  <a:moveTo>
                    <a:pt x="61" y="112"/>
                  </a:moveTo>
                  <a:lnTo>
                    <a:pt x="61" y="112"/>
                  </a:lnTo>
                  <a:lnTo>
                    <a:pt x="121" y="0"/>
                  </a:lnTo>
                  <a:lnTo>
                    <a:pt x="0" y="0"/>
                  </a:lnTo>
                  <a:lnTo>
                    <a:pt x="61" y="11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19" name="Freeform 339"/>
            <p:cNvSpPr>
              <a:spLocks/>
            </p:cNvSpPr>
            <p:nvPr/>
          </p:nvSpPr>
          <p:spPr bwMode="auto">
            <a:xfrm>
              <a:off x="1746" y="2131"/>
              <a:ext cx="354" cy="6"/>
            </a:xfrm>
            <a:custGeom>
              <a:avLst/>
              <a:gdLst/>
              <a:ahLst/>
              <a:cxnLst>
                <a:cxn ang="0">
                  <a:pos x="353" y="2"/>
                </a:cxn>
                <a:cxn ang="0">
                  <a:pos x="353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53" y="5"/>
                </a:cxn>
                <a:cxn ang="0">
                  <a:pos x="353" y="2"/>
                </a:cxn>
              </a:cxnLst>
              <a:rect l="0" t="0" r="r" b="b"/>
              <a:pathLst>
                <a:path w="354" h="6">
                  <a:moveTo>
                    <a:pt x="353" y="2"/>
                  </a:moveTo>
                  <a:lnTo>
                    <a:pt x="353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53" y="5"/>
                  </a:lnTo>
                  <a:lnTo>
                    <a:pt x="353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0" name="Freeform 340"/>
            <p:cNvSpPr>
              <a:spLocks/>
            </p:cNvSpPr>
            <p:nvPr/>
          </p:nvSpPr>
          <p:spPr bwMode="auto">
            <a:xfrm>
              <a:off x="2064" y="2103"/>
              <a:ext cx="48" cy="31"/>
            </a:xfrm>
            <a:custGeom>
              <a:avLst/>
              <a:gdLst/>
              <a:ahLst/>
              <a:cxnLst>
                <a:cxn ang="0">
                  <a:pos x="47" y="30"/>
                </a:cxn>
                <a:cxn ang="0">
                  <a:pos x="47" y="22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41" y="30"/>
                </a:cxn>
                <a:cxn ang="0">
                  <a:pos x="41" y="22"/>
                </a:cxn>
                <a:cxn ang="0">
                  <a:pos x="47" y="30"/>
                </a:cxn>
              </a:cxnLst>
              <a:rect l="0" t="0" r="r" b="b"/>
              <a:pathLst>
                <a:path w="48" h="31">
                  <a:moveTo>
                    <a:pt x="47" y="30"/>
                  </a:moveTo>
                  <a:lnTo>
                    <a:pt x="47" y="22"/>
                  </a:lnTo>
                  <a:lnTo>
                    <a:pt x="6" y="0"/>
                  </a:lnTo>
                  <a:lnTo>
                    <a:pt x="0" y="8"/>
                  </a:lnTo>
                  <a:lnTo>
                    <a:pt x="41" y="30"/>
                  </a:lnTo>
                  <a:lnTo>
                    <a:pt x="41" y="22"/>
                  </a:lnTo>
                  <a:lnTo>
                    <a:pt x="47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1" name="Freeform 341"/>
            <p:cNvSpPr>
              <a:spLocks/>
            </p:cNvSpPr>
            <p:nvPr/>
          </p:nvSpPr>
          <p:spPr bwMode="auto">
            <a:xfrm>
              <a:off x="2117" y="2131"/>
              <a:ext cx="3" cy="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2" y="2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2" name="Freeform 342"/>
            <p:cNvSpPr>
              <a:spLocks/>
            </p:cNvSpPr>
            <p:nvPr/>
          </p:nvSpPr>
          <p:spPr bwMode="auto">
            <a:xfrm>
              <a:off x="2064" y="2131"/>
              <a:ext cx="48" cy="32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6" y="31"/>
                </a:cxn>
                <a:cxn ang="0">
                  <a:pos x="47" y="8"/>
                </a:cxn>
                <a:cxn ang="0">
                  <a:pos x="41" y="0"/>
                </a:cxn>
                <a:cxn ang="0">
                  <a:pos x="0" y="23"/>
                </a:cxn>
                <a:cxn ang="0">
                  <a:pos x="3" y="27"/>
                </a:cxn>
              </a:cxnLst>
              <a:rect l="0" t="0" r="r" b="b"/>
              <a:pathLst>
                <a:path w="48" h="32">
                  <a:moveTo>
                    <a:pt x="3" y="27"/>
                  </a:moveTo>
                  <a:lnTo>
                    <a:pt x="6" y="31"/>
                  </a:lnTo>
                  <a:lnTo>
                    <a:pt x="47" y="8"/>
                  </a:lnTo>
                  <a:lnTo>
                    <a:pt x="41" y="0"/>
                  </a:lnTo>
                  <a:lnTo>
                    <a:pt x="0" y="23"/>
                  </a:lnTo>
                  <a:lnTo>
                    <a:pt x="3" y="2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3" name="Freeform 343"/>
            <p:cNvSpPr>
              <a:spLocks/>
            </p:cNvSpPr>
            <p:nvPr/>
          </p:nvSpPr>
          <p:spPr bwMode="auto">
            <a:xfrm>
              <a:off x="847" y="1813"/>
              <a:ext cx="353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4"/>
                </a:cxn>
                <a:cxn ang="0">
                  <a:pos x="352" y="4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353" h="5">
                  <a:moveTo>
                    <a:pt x="0" y="2"/>
                  </a:moveTo>
                  <a:lnTo>
                    <a:pt x="0" y="4"/>
                  </a:lnTo>
                  <a:lnTo>
                    <a:pt x="352" y="4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4" name="Freeform 344"/>
            <p:cNvSpPr>
              <a:spLocks/>
            </p:cNvSpPr>
            <p:nvPr/>
          </p:nvSpPr>
          <p:spPr bwMode="auto">
            <a:xfrm>
              <a:off x="835" y="1814"/>
              <a:ext cx="46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40" y="30"/>
                </a:cxn>
                <a:cxn ang="0">
                  <a:pos x="45" y="22"/>
                </a:cxn>
                <a:cxn ang="0">
                  <a:pos x="5" y="0"/>
                </a:cxn>
                <a:cxn ang="0">
                  <a:pos x="5" y="8"/>
                </a:cxn>
                <a:cxn ang="0">
                  <a:pos x="0" y="0"/>
                </a:cxn>
              </a:cxnLst>
              <a:rect l="0" t="0" r="r" b="b"/>
              <a:pathLst>
                <a:path w="46" h="31">
                  <a:moveTo>
                    <a:pt x="0" y="0"/>
                  </a:moveTo>
                  <a:lnTo>
                    <a:pt x="0" y="8"/>
                  </a:lnTo>
                  <a:lnTo>
                    <a:pt x="40" y="30"/>
                  </a:lnTo>
                  <a:lnTo>
                    <a:pt x="45" y="22"/>
                  </a:lnTo>
                  <a:lnTo>
                    <a:pt x="5" y="0"/>
                  </a:lnTo>
                  <a:lnTo>
                    <a:pt x="5" y="8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5" name="Freeform 345"/>
            <p:cNvSpPr>
              <a:spLocks/>
            </p:cNvSpPr>
            <p:nvPr/>
          </p:nvSpPr>
          <p:spPr bwMode="auto">
            <a:xfrm>
              <a:off x="827" y="1814"/>
              <a:ext cx="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6" name="Freeform 346"/>
            <p:cNvSpPr>
              <a:spLocks/>
            </p:cNvSpPr>
            <p:nvPr/>
          </p:nvSpPr>
          <p:spPr bwMode="auto">
            <a:xfrm>
              <a:off x="835" y="1786"/>
              <a:ext cx="46" cy="32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5" y="31"/>
                </a:cxn>
                <a:cxn ang="0">
                  <a:pos x="45" y="8"/>
                </a:cxn>
                <a:cxn ang="0">
                  <a:pos x="43" y="4"/>
                </a:cxn>
              </a:cxnLst>
              <a:rect l="0" t="0" r="r" b="b"/>
              <a:pathLst>
                <a:path w="46" h="32">
                  <a:moveTo>
                    <a:pt x="43" y="4"/>
                  </a:moveTo>
                  <a:lnTo>
                    <a:pt x="40" y="0"/>
                  </a:lnTo>
                  <a:lnTo>
                    <a:pt x="0" y="23"/>
                  </a:lnTo>
                  <a:lnTo>
                    <a:pt x="5" y="31"/>
                  </a:lnTo>
                  <a:lnTo>
                    <a:pt x="45" y="8"/>
                  </a:lnTo>
                  <a:lnTo>
                    <a:pt x="43" y="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7" name="Freeform 347"/>
            <p:cNvSpPr>
              <a:spLocks/>
            </p:cNvSpPr>
            <p:nvPr/>
          </p:nvSpPr>
          <p:spPr bwMode="auto">
            <a:xfrm>
              <a:off x="2530" y="2548"/>
              <a:ext cx="51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5"/>
                </a:cxn>
                <a:cxn ang="0">
                  <a:pos x="41" y="25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1"/>
                </a:cxn>
                <a:cxn ang="0">
                  <a:pos x="41" y="61"/>
                </a:cxn>
                <a:cxn ang="0">
                  <a:pos x="41" y="32"/>
                </a:cxn>
                <a:cxn ang="0">
                  <a:pos x="8" y="32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51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5"/>
                  </a:lnTo>
                  <a:lnTo>
                    <a:pt x="41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1"/>
                  </a:lnTo>
                  <a:lnTo>
                    <a:pt x="41" y="61"/>
                  </a:lnTo>
                  <a:lnTo>
                    <a:pt x="41" y="32"/>
                  </a:lnTo>
                  <a:lnTo>
                    <a:pt x="8" y="32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8" name="Freeform 348"/>
            <p:cNvSpPr>
              <a:spLocks/>
            </p:cNvSpPr>
            <p:nvPr/>
          </p:nvSpPr>
          <p:spPr bwMode="auto">
            <a:xfrm>
              <a:off x="2603" y="2548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29" name="Freeform 349"/>
            <p:cNvSpPr>
              <a:spLocks/>
            </p:cNvSpPr>
            <p:nvPr/>
          </p:nvSpPr>
          <p:spPr bwMode="auto">
            <a:xfrm>
              <a:off x="2664" y="2548"/>
              <a:ext cx="6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1"/>
                </a:cxn>
                <a:cxn ang="0">
                  <a:pos x="53" y="61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6" y="19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1"/>
                </a:cxn>
              </a:cxnLst>
              <a:rect l="0" t="0" r="r" b="b"/>
              <a:pathLst>
                <a:path w="63" h="62">
                  <a:moveTo>
                    <a:pt x="0" y="61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1"/>
                  </a:lnTo>
                  <a:lnTo>
                    <a:pt x="53" y="61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6" y="19"/>
                  </a:lnTo>
                  <a:lnTo>
                    <a:pt x="34" y="16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0" name="Freeform 350"/>
            <p:cNvSpPr>
              <a:spLocks/>
            </p:cNvSpPr>
            <p:nvPr/>
          </p:nvSpPr>
          <p:spPr bwMode="auto">
            <a:xfrm>
              <a:off x="2730" y="2548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1" name="Freeform 351"/>
            <p:cNvSpPr>
              <a:spLocks/>
            </p:cNvSpPr>
            <p:nvPr/>
          </p:nvSpPr>
          <p:spPr bwMode="auto">
            <a:xfrm>
              <a:off x="2241" y="2543"/>
              <a:ext cx="78" cy="6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3" y="6"/>
                </a:cxn>
                <a:cxn ang="0">
                  <a:pos x="73" y="8"/>
                </a:cxn>
                <a:cxn ang="0">
                  <a:pos x="72" y="10"/>
                </a:cxn>
                <a:cxn ang="0">
                  <a:pos x="72" y="12"/>
                </a:cxn>
                <a:cxn ang="0">
                  <a:pos x="71" y="14"/>
                </a:cxn>
                <a:cxn ang="0">
                  <a:pos x="70" y="15"/>
                </a:cxn>
                <a:cxn ang="0">
                  <a:pos x="70" y="17"/>
                </a:cxn>
                <a:cxn ang="0">
                  <a:pos x="70" y="19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5"/>
                </a:cxn>
                <a:cxn ang="0">
                  <a:pos x="69" y="27"/>
                </a:cxn>
                <a:cxn ang="0">
                  <a:pos x="69" y="28"/>
                </a:cxn>
                <a:cxn ang="0">
                  <a:pos x="69" y="30"/>
                </a:cxn>
                <a:cxn ang="0">
                  <a:pos x="69" y="32"/>
                </a:cxn>
                <a:cxn ang="0">
                  <a:pos x="69" y="34"/>
                </a:cxn>
                <a:cxn ang="0">
                  <a:pos x="69" y="35"/>
                </a:cxn>
                <a:cxn ang="0">
                  <a:pos x="69" y="38"/>
                </a:cxn>
                <a:cxn ang="0">
                  <a:pos x="69" y="40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5"/>
                </a:cxn>
                <a:cxn ang="0">
                  <a:pos x="71" y="47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3"/>
                </a:cxn>
                <a:cxn ang="0">
                  <a:pos x="73" y="55"/>
                </a:cxn>
                <a:cxn ang="0">
                  <a:pos x="75" y="56"/>
                </a:cxn>
                <a:cxn ang="0">
                  <a:pos x="76" y="58"/>
                </a:cxn>
                <a:cxn ang="0">
                  <a:pos x="77" y="60"/>
                </a:cxn>
                <a:cxn ang="0">
                  <a:pos x="0" y="30"/>
                </a:cxn>
              </a:cxnLst>
              <a:rect l="0" t="0" r="r" b="b"/>
              <a:pathLst>
                <a:path w="78" h="61">
                  <a:moveTo>
                    <a:pt x="0" y="30"/>
                  </a:moveTo>
                  <a:lnTo>
                    <a:pt x="0" y="3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3" y="6"/>
                  </a:lnTo>
                  <a:lnTo>
                    <a:pt x="73" y="8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71" y="14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5"/>
                  </a:lnTo>
                  <a:lnTo>
                    <a:pt x="69" y="27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9" y="34"/>
                  </a:lnTo>
                  <a:lnTo>
                    <a:pt x="69" y="35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71" y="47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3"/>
                  </a:lnTo>
                  <a:lnTo>
                    <a:pt x="73" y="55"/>
                  </a:lnTo>
                  <a:lnTo>
                    <a:pt x="75" y="56"/>
                  </a:lnTo>
                  <a:lnTo>
                    <a:pt x="76" y="58"/>
                  </a:lnTo>
                  <a:lnTo>
                    <a:pt x="77" y="6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2" name="Freeform 352"/>
            <p:cNvSpPr>
              <a:spLocks/>
            </p:cNvSpPr>
            <p:nvPr/>
          </p:nvSpPr>
          <p:spPr bwMode="auto">
            <a:xfrm>
              <a:off x="2281" y="2572"/>
              <a:ext cx="39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0"/>
                </a:cxn>
                <a:cxn ang="0">
                  <a:pos x="25" y="0"/>
                </a:cxn>
                <a:cxn ang="0">
                  <a:pos x="20" y="0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4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4"/>
                </a:cxn>
                <a:cxn ang="0">
                  <a:pos x="37" y="0"/>
                </a:cxn>
              </a:cxnLst>
              <a:rect l="0" t="0" r="r" b="b"/>
              <a:pathLst>
                <a:path w="39" h="6">
                  <a:moveTo>
                    <a:pt x="37" y="0"/>
                  </a:moveTo>
                  <a:lnTo>
                    <a:pt x="37" y="0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4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4"/>
                  </a:lnTo>
                  <a:lnTo>
                    <a:pt x="3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3" name="Freeform 353"/>
            <p:cNvSpPr>
              <a:spLocks/>
            </p:cNvSpPr>
            <p:nvPr/>
          </p:nvSpPr>
          <p:spPr bwMode="auto">
            <a:xfrm>
              <a:off x="2325" y="2553"/>
              <a:ext cx="39" cy="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1"/>
                </a:cxn>
                <a:cxn ang="0">
                  <a:pos x="25" y="3"/>
                </a:cxn>
                <a:cxn ang="0">
                  <a:pos x="21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2"/>
                </a:cxn>
                <a:cxn ang="0">
                  <a:pos x="4" y="13"/>
                </a:cxn>
                <a:cxn ang="0">
                  <a:pos x="0" y="14"/>
                </a:cxn>
                <a:cxn ang="0">
                  <a:pos x="1" y="21"/>
                </a:cxn>
                <a:cxn ang="0">
                  <a:pos x="8" y="20"/>
                </a:cxn>
                <a:cxn ang="0">
                  <a:pos x="13" y="18"/>
                </a:cxn>
                <a:cxn ang="0">
                  <a:pos x="17" y="16"/>
                </a:cxn>
                <a:cxn ang="0">
                  <a:pos x="22" y="13"/>
                </a:cxn>
                <a:cxn ang="0">
                  <a:pos x="25" y="10"/>
                </a:cxn>
                <a:cxn ang="0">
                  <a:pos x="29" y="9"/>
                </a:cxn>
                <a:cxn ang="0">
                  <a:pos x="34" y="8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2">
                  <a:moveTo>
                    <a:pt x="38" y="0"/>
                  </a:moveTo>
                  <a:lnTo>
                    <a:pt x="38" y="0"/>
                  </a:lnTo>
                  <a:lnTo>
                    <a:pt x="30" y="1"/>
                  </a:lnTo>
                  <a:lnTo>
                    <a:pt x="25" y="3"/>
                  </a:lnTo>
                  <a:lnTo>
                    <a:pt x="21" y="5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4" y="13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8" y="20"/>
                  </a:lnTo>
                  <a:lnTo>
                    <a:pt x="13" y="18"/>
                  </a:lnTo>
                  <a:lnTo>
                    <a:pt x="17" y="16"/>
                  </a:lnTo>
                  <a:lnTo>
                    <a:pt x="22" y="13"/>
                  </a:lnTo>
                  <a:lnTo>
                    <a:pt x="25" y="10"/>
                  </a:lnTo>
                  <a:lnTo>
                    <a:pt x="29" y="9"/>
                  </a:lnTo>
                  <a:lnTo>
                    <a:pt x="34" y="8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4" name="Freeform 354"/>
            <p:cNvSpPr>
              <a:spLocks/>
            </p:cNvSpPr>
            <p:nvPr/>
          </p:nvSpPr>
          <p:spPr bwMode="auto">
            <a:xfrm>
              <a:off x="2370" y="2553"/>
              <a:ext cx="43" cy="20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5"/>
                </a:cxn>
                <a:cxn ang="0">
                  <a:pos x="39" y="12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2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3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4" y="19"/>
                </a:cxn>
                <a:cxn ang="0">
                  <a:pos x="42" y="15"/>
                </a:cxn>
              </a:cxnLst>
              <a:rect l="0" t="0" r="r" b="b"/>
              <a:pathLst>
                <a:path w="43" h="20">
                  <a:moveTo>
                    <a:pt x="42" y="15"/>
                  </a:moveTo>
                  <a:lnTo>
                    <a:pt x="42" y="15"/>
                  </a:lnTo>
                  <a:lnTo>
                    <a:pt x="39" y="12"/>
                  </a:lnTo>
                  <a:lnTo>
                    <a:pt x="35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2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3"/>
                  </a:lnTo>
                  <a:lnTo>
                    <a:pt x="28" y="16"/>
                  </a:lnTo>
                  <a:lnTo>
                    <a:pt x="32" y="17"/>
                  </a:lnTo>
                  <a:lnTo>
                    <a:pt x="34" y="19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5" name="Freeform 355"/>
            <p:cNvSpPr>
              <a:spLocks/>
            </p:cNvSpPr>
            <p:nvPr/>
          </p:nvSpPr>
          <p:spPr bwMode="auto">
            <a:xfrm>
              <a:off x="2411" y="2573"/>
              <a:ext cx="39" cy="2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4"/>
                </a:cxn>
                <a:cxn ang="0">
                  <a:pos x="33" y="14"/>
                </a:cxn>
                <a:cxn ang="0">
                  <a:pos x="28" y="12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5" y="6"/>
                </a:cxn>
                <a:cxn ang="0">
                  <a:pos x="11" y="4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4" y="15"/>
                </a:cxn>
                <a:cxn ang="0">
                  <a:pos x="20" y="17"/>
                </a:cxn>
                <a:cxn ang="0">
                  <a:pos x="25" y="19"/>
                </a:cxn>
                <a:cxn ang="0">
                  <a:pos x="31" y="21"/>
                </a:cxn>
                <a:cxn ang="0">
                  <a:pos x="36" y="21"/>
                </a:cxn>
                <a:cxn ang="0">
                  <a:pos x="37" y="22"/>
                </a:cxn>
                <a:cxn ang="0">
                  <a:pos x="36" y="21"/>
                </a:cxn>
                <a:cxn ang="0">
                  <a:pos x="37" y="21"/>
                </a:cxn>
                <a:cxn ang="0">
                  <a:pos x="37" y="22"/>
                </a:cxn>
                <a:cxn ang="0">
                  <a:pos x="37" y="14"/>
                </a:cxn>
              </a:cxnLst>
              <a:rect l="0" t="0" r="r" b="b"/>
              <a:pathLst>
                <a:path w="39" h="23">
                  <a:moveTo>
                    <a:pt x="37" y="14"/>
                  </a:moveTo>
                  <a:lnTo>
                    <a:pt x="38" y="14"/>
                  </a:lnTo>
                  <a:lnTo>
                    <a:pt x="33" y="14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5" y="6"/>
                  </a:lnTo>
                  <a:lnTo>
                    <a:pt x="11" y="4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5"/>
                  </a:lnTo>
                  <a:lnTo>
                    <a:pt x="3" y="7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4" y="15"/>
                  </a:lnTo>
                  <a:lnTo>
                    <a:pt x="20" y="17"/>
                  </a:lnTo>
                  <a:lnTo>
                    <a:pt x="25" y="19"/>
                  </a:lnTo>
                  <a:lnTo>
                    <a:pt x="31" y="21"/>
                  </a:lnTo>
                  <a:lnTo>
                    <a:pt x="36" y="21"/>
                  </a:lnTo>
                  <a:lnTo>
                    <a:pt x="37" y="22"/>
                  </a:lnTo>
                  <a:lnTo>
                    <a:pt x="36" y="21"/>
                  </a:lnTo>
                  <a:lnTo>
                    <a:pt x="37" y="21"/>
                  </a:lnTo>
                  <a:lnTo>
                    <a:pt x="37" y="22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6" name="Freeform 356"/>
            <p:cNvSpPr>
              <a:spLocks/>
            </p:cNvSpPr>
            <p:nvPr/>
          </p:nvSpPr>
          <p:spPr bwMode="auto">
            <a:xfrm>
              <a:off x="2457" y="2573"/>
              <a:ext cx="42" cy="2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5"/>
                </a:cxn>
                <a:cxn ang="0">
                  <a:pos x="23" y="7"/>
                </a:cxn>
                <a:cxn ang="0">
                  <a:pos x="19" y="9"/>
                </a:cxn>
                <a:cxn ang="0">
                  <a:pos x="13" y="11"/>
                </a:cxn>
                <a:cxn ang="0">
                  <a:pos x="9" y="13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6" y="21"/>
                </a:cxn>
                <a:cxn ang="0">
                  <a:pos x="11" y="20"/>
                </a:cxn>
                <a:cxn ang="0">
                  <a:pos x="17" y="18"/>
                </a:cxn>
                <a:cxn ang="0">
                  <a:pos x="23" y="17"/>
                </a:cxn>
                <a:cxn ang="0">
                  <a:pos x="28" y="14"/>
                </a:cxn>
                <a:cxn ang="0">
                  <a:pos x="32" y="11"/>
                </a:cxn>
                <a:cxn ang="0">
                  <a:pos x="38" y="8"/>
                </a:cxn>
                <a:cxn ang="0">
                  <a:pos x="41" y="5"/>
                </a:cxn>
                <a:cxn ang="0">
                  <a:pos x="33" y="0"/>
                </a:cxn>
              </a:cxnLst>
              <a:rect l="0" t="0" r="r" b="b"/>
              <a:pathLst>
                <a:path w="42" h="23">
                  <a:moveTo>
                    <a:pt x="33" y="0"/>
                  </a:moveTo>
                  <a:lnTo>
                    <a:pt x="31" y="3"/>
                  </a:lnTo>
                  <a:lnTo>
                    <a:pt x="28" y="5"/>
                  </a:lnTo>
                  <a:lnTo>
                    <a:pt x="23" y="7"/>
                  </a:lnTo>
                  <a:lnTo>
                    <a:pt x="19" y="9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1"/>
                  </a:lnTo>
                  <a:lnTo>
                    <a:pt x="11" y="20"/>
                  </a:lnTo>
                  <a:lnTo>
                    <a:pt x="17" y="18"/>
                  </a:lnTo>
                  <a:lnTo>
                    <a:pt x="23" y="17"/>
                  </a:lnTo>
                  <a:lnTo>
                    <a:pt x="28" y="14"/>
                  </a:lnTo>
                  <a:lnTo>
                    <a:pt x="32" y="11"/>
                  </a:lnTo>
                  <a:lnTo>
                    <a:pt x="38" y="8"/>
                  </a:lnTo>
                  <a:lnTo>
                    <a:pt x="41" y="5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7" name="Freeform 357"/>
            <p:cNvSpPr>
              <a:spLocks/>
            </p:cNvSpPr>
            <p:nvPr/>
          </p:nvSpPr>
          <p:spPr bwMode="auto">
            <a:xfrm>
              <a:off x="2530" y="3297"/>
              <a:ext cx="51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6"/>
                </a:cxn>
                <a:cxn ang="0">
                  <a:pos x="41" y="26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2"/>
                </a:cxn>
                <a:cxn ang="0">
                  <a:pos x="41" y="62"/>
                </a:cxn>
                <a:cxn ang="0">
                  <a:pos x="41" y="33"/>
                </a:cxn>
                <a:cxn ang="0">
                  <a:pos x="8" y="33"/>
                </a:cxn>
                <a:cxn ang="0">
                  <a:pos x="8" y="62"/>
                </a:cxn>
                <a:cxn ang="0">
                  <a:pos x="0" y="62"/>
                </a:cxn>
              </a:cxnLst>
              <a:rect l="0" t="0" r="r" b="b"/>
              <a:pathLst>
                <a:path w="51" h="63">
                  <a:moveTo>
                    <a:pt x="0" y="6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6"/>
                  </a:lnTo>
                  <a:lnTo>
                    <a:pt x="41" y="26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2"/>
                  </a:lnTo>
                  <a:lnTo>
                    <a:pt x="41" y="62"/>
                  </a:lnTo>
                  <a:lnTo>
                    <a:pt x="41" y="33"/>
                  </a:lnTo>
                  <a:lnTo>
                    <a:pt x="8" y="33"/>
                  </a:lnTo>
                  <a:lnTo>
                    <a:pt x="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8" name="Freeform 358"/>
            <p:cNvSpPr>
              <a:spLocks/>
            </p:cNvSpPr>
            <p:nvPr/>
          </p:nvSpPr>
          <p:spPr bwMode="auto">
            <a:xfrm>
              <a:off x="2603" y="3297"/>
              <a:ext cx="49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7"/>
                </a:cxn>
                <a:cxn ang="0">
                  <a:pos x="9" y="7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5"/>
                </a:cxn>
                <a:cxn ang="0">
                  <a:pos x="48" y="55"/>
                </a:cxn>
                <a:cxn ang="0">
                  <a:pos x="48" y="62"/>
                </a:cxn>
                <a:cxn ang="0">
                  <a:pos x="0" y="62"/>
                </a:cxn>
              </a:cxnLst>
              <a:rect l="0" t="0" r="r" b="b"/>
              <a:pathLst>
                <a:path w="49" h="63">
                  <a:moveTo>
                    <a:pt x="0" y="62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7"/>
                  </a:lnTo>
                  <a:lnTo>
                    <a:pt x="9" y="7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5"/>
                  </a:lnTo>
                  <a:lnTo>
                    <a:pt x="48" y="55"/>
                  </a:lnTo>
                  <a:lnTo>
                    <a:pt x="48" y="62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39" name="Freeform 359"/>
            <p:cNvSpPr>
              <a:spLocks/>
            </p:cNvSpPr>
            <p:nvPr/>
          </p:nvSpPr>
          <p:spPr bwMode="auto">
            <a:xfrm>
              <a:off x="2664" y="3297"/>
              <a:ext cx="63" cy="63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2"/>
                </a:cxn>
                <a:cxn ang="0">
                  <a:pos x="53" y="62"/>
                </a:cxn>
                <a:cxn ang="0">
                  <a:pos x="45" y="43"/>
                </a:cxn>
                <a:cxn ang="0">
                  <a:pos x="17" y="43"/>
                </a:cxn>
                <a:cxn ang="0">
                  <a:pos x="10" y="62"/>
                </a:cxn>
                <a:cxn ang="0">
                  <a:pos x="0" y="62"/>
                </a:cxn>
                <a:cxn ang="0">
                  <a:pos x="21" y="35"/>
                </a:cxn>
                <a:cxn ang="0">
                  <a:pos x="42" y="35"/>
                </a:cxn>
                <a:cxn ang="0">
                  <a:pos x="36" y="20"/>
                </a:cxn>
                <a:cxn ang="0">
                  <a:pos x="34" y="16"/>
                </a:cxn>
                <a:cxn ang="0">
                  <a:pos x="33" y="13"/>
                </a:cxn>
                <a:cxn ang="0">
                  <a:pos x="32" y="10"/>
                </a:cxn>
                <a:cxn ang="0">
                  <a:pos x="31" y="7"/>
                </a:cxn>
                <a:cxn ang="0">
                  <a:pos x="31" y="11"/>
                </a:cxn>
                <a:cxn ang="0">
                  <a:pos x="30" y="13"/>
                </a:cxn>
                <a:cxn ang="0">
                  <a:pos x="29" y="16"/>
                </a:cxn>
                <a:cxn ang="0">
                  <a:pos x="28" y="19"/>
                </a:cxn>
                <a:cxn ang="0">
                  <a:pos x="21" y="35"/>
                </a:cxn>
                <a:cxn ang="0">
                  <a:pos x="0" y="62"/>
                </a:cxn>
              </a:cxnLst>
              <a:rect l="0" t="0" r="r" b="b"/>
              <a:pathLst>
                <a:path w="63" h="63">
                  <a:moveTo>
                    <a:pt x="0" y="62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2"/>
                  </a:lnTo>
                  <a:lnTo>
                    <a:pt x="53" y="62"/>
                  </a:lnTo>
                  <a:lnTo>
                    <a:pt x="45" y="43"/>
                  </a:lnTo>
                  <a:lnTo>
                    <a:pt x="17" y="43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21" y="35"/>
                  </a:lnTo>
                  <a:lnTo>
                    <a:pt x="42" y="35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3" y="13"/>
                  </a:lnTo>
                  <a:lnTo>
                    <a:pt x="32" y="10"/>
                  </a:lnTo>
                  <a:lnTo>
                    <a:pt x="31" y="7"/>
                  </a:lnTo>
                  <a:lnTo>
                    <a:pt x="31" y="11"/>
                  </a:lnTo>
                  <a:lnTo>
                    <a:pt x="30" y="13"/>
                  </a:lnTo>
                  <a:lnTo>
                    <a:pt x="29" y="16"/>
                  </a:lnTo>
                  <a:lnTo>
                    <a:pt x="28" y="19"/>
                  </a:lnTo>
                  <a:lnTo>
                    <a:pt x="21" y="35"/>
                  </a:lnTo>
                  <a:lnTo>
                    <a:pt x="0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0" name="Freeform 360"/>
            <p:cNvSpPr>
              <a:spLocks/>
            </p:cNvSpPr>
            <p:nvPr/>
          </p:nvSpPr>
          <p:spPr bwMode="auto">
            <a:xfrm>
              <a:off x="2730" y="3297"/>
              <a:ext cx="52" cy="63"/>
            </a:xfrm>
            <a:custGeom>
              <a:avLst/>
              <a:gdLst/>
              <a:ahLst/>
              <a:cxnLst>
                <a:cxn ang="0">
                  <a:pos x="21" y="62"/>
                </a:cxn>
                <a:cxn ang="0">
                  <a:pos x="21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7"/>
                </a:cxn>
                <a:cxn ang="0">
                  <a:pos x="30" y="7"/>
                </a:cxn>
                <a:cxn ang="0">
                  <a:pos x="30" y="62"/>
                </a:cxn>
                <a:cxn ang="0">
                  <a:pos x="21" y="62"/>
                </a:cxn>
              </a:cxnLst>
              <a:rect l="0" t="0" r="r" b="b"/>
              <a:pathLst>
                <a:path w="52" h="63">
                  <a:moveTo>
                    <a:pt x="21" y="62"/>
                  </a:moveTo>
                  <a:lnTo>
                    <a:pt x="2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7"/>
                  </a:lnTo>
                  <a:lnTo>
                    <a:pt x="30" y="7"/>
                  </a:lnTo>
                  <a:lnTo>
                    <a:pt x="30" y="62"/>
                  </a:lnTo>
                  <a:lnTo>
                    <a:pt x="21" y="6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1" name="Freeform 361"/>
            <p:cNvSpPr>
              <a:spLocks/>
            </p:cNvSpPr>
            <p:nvPr/>
          </p:nvSpPr>
          <p:spPr bwMode="auto">
            <a:xfrm>
              <a:off x="2241" y="3295"/>
              <a:ext cx="78" cy="6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29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3"/>
                </a:cxn>
                <a:cxn ang="0">
                  <a:pos x="73" y="5"/>
                </a:cxn>
                <a:cxn ang="0">
                  <a:pos x="73" y="8"/>
                </a:cxn>
                <a:cxn ang="0">
                  <a:pos x="72" y="9"/>
                </a:cxn>
                <a:cxn ang="0">
                  <a:pos x="72" y="11"/>
                </a:cxn>
                <a:cxn ang="0">
                  <a:pos x="71" y="13"/>
                </a:cxn>
                <a:cxn ang="0">
                  <a:pos x="70" y="15"/>
                </a:cxn>
                <a:cxn ang="0">
                  <a:pos x="70" y="16"/>
                </a:cxn>
                <a:cxn ang="0">
                  <a:pos x="70" y="18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4"/>
                </a:cxn>
                <a:cxn ang="0">
                  <a:pos x="69" y="26"/>
                </a:cxn>
                <a:cxn ang="0">
                  <a:pos x="69" y="28"/>
                </a:cxn>
                <a:cxn ang="0">
                  <a:pos x="69" y="29"/>
                </a:cxn>
                <a:cxn ang="0">
                  <a:pos x="69" y="31"/>
                </a:cxn>
                <a:cxn ang="0">
                  <a:pos x="69" y="33"/>
                </a:cxn>
                <a:cxn ang="0">
                  <a:pos x="69" y="35"/>
                </a:cxn>
                <a:cxn ang="0">
                  <a:pos x="69" y="36"/>
                </a:cxn>
                <a:cxn ang="0">
                  <a:pos x="69" y="39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4"/>
                </a:cxn>
                <a:cxn ang="0">
                  <a:pos x="71" y="46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1"/>
                </a:cxn>
                <a:cxn ang="0">
                  <a:pos x="73" y="54"/>
                </a:cxn>
                <a:cxn ang="0">
                  <a:pos x="75" y="56"/>
                </a:cxn>
                <a:cxn ang="0">
                  <a:pos x="76" y="57"/>
                </a:cxn>
                <a:cxn ang="0">
                  <a:pos x="77" y="59"/>
                </a:cxn>
                <a:cxn ang="0">
                  <a:pos x="0" y="29"/>
                </a:cxn>
              </a:cxnLst>
              <a:rect l="0" t="0" r="r" b="b"/>
              <a:pathLst>
                <a:path w="78" h="60">
                  <a:moveTo>
                    <a:pt x="0" y="29"/>
                  </a:moveTo>
                  <a:lnTo>
                    <a:pt x="0" y="29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3" y="5"/>
                  </a:lnTo>
                  <a:lnTo>
                    <a:pt x="73" y="8"/>
                  </a:lnTo>
                  <a:lnTo>
                    <a:pt x="72" y="9"/>
                  </a:lnTo>
                  <a:lnTo>
                    <a:pt x="72" y="11"/>
                  </a:lnTo>
                  <a:lnTo>
                    <a:pt x="71" y="13"/>
                  </a:lnTo>
                  <a:lnTo>
                    <a:pt x="70" y="15"/>
                  </a:lnTo>
                  <a:lnTo>
                    <a:pt x="70" y="16"/>
                  </a:lnTo>
                  <a:lnTo>
                    <a:pt x="70" y="18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28"/>
                  </a:lnTo>
                  <a:lnTo>
                    <a:pt x="69" y="29"/>
                  </a:lnTo>
                  <a:lnTo>
                    <a:pt x="69" y="31"/>
                  </a:lnTo>
                  <a:lnTo>
                    <a:pt x="69" y="33"/>
                  </a:lnTo>
                  <a:lnTo>
                    <a:pt x="69" y="35"/>
                  </a:lnTo>
                  <a:lnTo>
                    <a:pt x="69" y="36"/>
                  </a:lnTo>
                  <a:lnTo>
                    <a:pt x="69" y="39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4"/>
                  </a:lnTo>
                  <a:lnTo>
                    <a:pt x="71" y="46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1"/>
                  </a:lnTo>
                  <a:lnTo>
                    <a:pt x="73" y="54"/>
                  </a:lnTo>
                  <a:lnTo>
                    <a:pt x="75" y="56"/>
                  </a:lnTo>
                  <a:lnTo>
                    <a:pt x="76" y="57"/>
                  </a:lnTo>
                  <a:lnTo>
                    <a:pt x="77" y="59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2" name="Freeform 362"/>
            <p:cNvSpPr>
              <a:spLocks/>
            </p:cNvSpPr>
            <p:nvPr/>
          </p:nvSpPr>
          <p:spPr bwMode="auto">
            <a:xfrm>
              <a:off x="2281" y="3322"/>
              <a:ext cx="39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0"/>
                </a:cxn>
                <a:cxn ang="0">
                  <a:pos x="25" y="0"/>
                </a:cxn>
                <a:cxn ang="0">
                  <a:pos x="20" y="0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5"/>
                </a:cxn>
                <a:cxn ang="0">
                  <a:pos x="37" y="0"/>
                </a:cxn>
              </a:cxnLst>
              <a:rect l="0" t="0" r="r" b="b"/>
              <a:pathLst>
                <a:path w="39" h="6">
                  <a:moveTo>
                    <a:pt x="37" y="0"/>
                  </a:moveTo>
                  <a:lnTo>
                    <a:pt x="37" y="0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7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3" name="Freeform 363"/>
            <p:cNvSpPr>
              <a:spLocks/>
            </p:cNvSpPr>
            <p:nvPr/>
          </p:nvSpPr>
          <p:spPr bwMode="auto">
            <a:xfrm>
              <a:off x="2325" y="3303"/>
              <a:ext cx="39" cy="2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5" y="2"/>
                </a:cxn>
                <a:cxn ang="0">
                  <a:pos x="21" y="5"/>
                </a:cxn>
                <a:cxn ang="0">
                  <a:pos x="15" y="7"/>
                </a:cxn>
                <a:cxn ang="0">
                  <a:pos x="11" y="10"/>
                </a:cxn>
                <a:cxn ang="0">
                  <a:pos x="8" y="13"/>
                </a:cxn>
                <a:cxn ang="0">
                  <a:pos x="4" y="14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8" y="21"/>
                </a:cxn>
                <a:cxn ang="0">
                  <a:pos x="13" y="18"/>
                </a:cxn>
                <a:cxn ang="0">
                  <a:pos x="17" y="17"/>
                </a:cxn>
                <a:cxn ang="0">
                  <a:pos x="22" y="14"/>
                </a:cxn>
                <a:cxn ang="0">
                  <a:pos x="25" y="11"/>
                </a:cxn>
                <a:cxn ang="0">
                  <a:pos x="29" y="9"/>
                </a:cxn>
                <a:cxn ang="0">
                  <a:pos x="34" y="7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4">
                  <a:moveTo>
                    <a:pt x="38" y="0"/>
                  </a:moveTo>
                  <a:lnTo>
                    <a:pt x="38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1" y="5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4" y="14"/>
                  </a:lnTo>
                  <a:lnTo>
                    <a:pt x="0" y="15"/>
                  </a:lnTo>
                  <a:lnTo>
                    <a:pt x="1" y="23"/>
                  </a:lnTo>
                  <a:lnTo>
                    <a:pt x="8" y="21"/>
                  </a:lnTo>
                  <a:lnTo>
                    <a:pt x="13" y="18"/>
                  </a:lnTo>
                  <a:lnTo>
                    <a:pt x="17" y="17"/>
                  </a:lnTo>
                  <a:lnTo>
                    <a:pt x="22" y="14"/>
                  </a:lnTo>
                  <a:lnTo>
                    <a:pt x="25" y="11"/>
                  </a:lnTo>
                  <a:lnTo>
                    <a:pt x="29" y="9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4" name="Freeform 364"/>
            <p:cNvSpPr>
              <a:spLocks/>
            </p:cNvSpPr>
            <p:nvPr/>
          </p:nvSpPr>
          <p:spPr bwMode="auto">
            <a:xfrm>
              <a:off x="2370" y="3303"/>
              <a:ext cx="43" cy="21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6"/>
                </a:cxn>
                <a:cxn ang="0">
                  <a:pos x="39" y="12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1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0" y="9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3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34" y="19"/>
                </a:cxn>
                <a:cxn ang="0">
                  <a:pos x="34" y="20"/>
                </a:cxn>
                <a:cxn ang="0">
                  <a:pos x="42" y="15"/>
                </a:cxn>
              </a:cxnLst>
              <a:rect l="0" t="0" r="r" b="b"/>
              <a:pathLst>
                <a:path w="43" h="21">
                  <a:moveTo>
                    <a:pt x="42" y="15"/>
                  </a:moveTo>
                  <a:lnTo>
                    <a:pt x="42" y="16"/>
                  </a:lnTo>
                  <a:lnTo>
                    <a:pt x="39" y="12"/>
                  </a:lnTo>
                  <a:lnTo>
                    <a:pt x="35" y="10"/>
                  </a:lnTo>
                  <a:lnTo>
                    <a:pt x="31" y="7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1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10" y="9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3"/>
                  </a:lnTo>
                  <a:lnTo>
                    <a:pt x="28" y="16"/>
                  </a:lnTo>
                  <a:lnTo>
                    <a:pt x="32" y="17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5" name="Freeform 365"/>
            <p:cNvSpPr>
              <a:spLocks/>
            </p:cNvSpPr>
            <p:nvPr/>
          </p:nvSpPr>
          <p:spPr bwMode="auto">
            <a:xfrm>
              <a:off x="2411" y="3323"/>
              <a:ext cx="39" cy="2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5"/>
                </a:cxn>
                <a:cxn ang="0">
                  <a:pos x="33" y="14"/>
                </a:cxn>
                <a:cxn ang="0">
                  <a:pos x="28" y="12"/>
                </a:cxn>
                <a:cxn ang="0">
                  <a:pos x="24" y="11"/>
                </a:cxn>
                <a:cxn ang="0">
                  <a:pos x="20" y="9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8" y="2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10" y="13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5" y="19"/>
                </a:cxn>
                <a:cxn ang="0">
                  <a:pos x="31" y="21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7" y="14"/>
                </a:cxn>
              </a:cxnLst>
              <a:rect l="0" t="0" r="r" b="b"/>
              <a:pathLst>
                <a:path w="39" h="23">
                  <a:moveTo>
                    <a:pt x="37" y="14"/>
                  </a:moveTo>
                  <a:lnTo>
                    <a:pt x="38" y="15"/>
                  </a:lnTo>
                  <a:lnTo>
                    <a:pt x="33" y="14"/>
                  </a:lnTo>
                  <a:lnTo>
                    <a:pt x="28" y="12"/>
                  </a:lnTo>
                  <a:lnTo>
                    <a:pt x="24" y="11"/>
                  </a:lnTo>
                  <a:lnTo>
                    <a:pt x="20" y="9"/>
                  </a:lnTo>
                  <a:lnTo>
                    <a:pt x="15" y="6"/>
                  </a:lnTo>
                  <a:lnTo>
                    <a:pt x="11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6"/>
                  </a:lnTo>
                  <a:lnTo>
                    <a:pt x="3" y="7"/>
                  </a:lnTo>
                  <a:lnTo>
                    <a:pt x="6" y="11"/>
                  </a:lnTo>
                  <a:lnTo>
                    <a:pt x="10" y="13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5" y="19"/>
                  </a:lnTo>
                  <a:lnTo>
                    <a:pt x="31" y="21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6" name="Freeform 366"/>
            <p:cNvSpPr>
              <a:spLocks/>
            </p:cNvSpPr>
            <p:nvPr/>
          </p:nvSpPr>
          <p:spPr bwMode="auto">
            <a:xfrm>
              <a:off x="2457" y="3323"/>
              <a:ext cx="42" cy="2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6"/>
                </a:cxn>
                <a:cxn ang="0">
                  <a:pos x="23" y="8"/>
                </a:cxn>
                <a:cxn ang="0">
                  <a:pos x="19" y="9"/>
                </a:cxn>
                <a:cxn ang="0">
                  <a:pos x="13" y="12"/>
                </a:cxn>
                <a:cxn ang="0">
                  <a:pos x="9" y="13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6" y="21"/>
                </a:cxn>
                <a:cxn ang="0">
                  <a:pos x="11" y="21"/>
                </a:cxn>
                <a:cxn ang="0">
                  <a:pos x="17" y="19"/>
                </a:cxn>
                <a:cxn ang="0">
                  <a:pos x="23" y="17"/>
                </a:cxn>
                <a:cxn ang="0">
                  <a:pos x="28" y="15"/>
                </a:cxn>
                <a:cxn ang="0">
                  <a:pos x="32" y="12"/>
                </a:cxn>
                <a:cxn ang="0">
                  <a:pos x="38" y="9"/>
                </a:cxn>
                <a:cxn ang="0">
                  <a:pos x="41" y="6"/>
                </a:cxn>
                <a:cxn ang="0">
                  <a:pos x="33" y="0"/>
                </a:cxn>
              </a:cxnLst>
              <a:rect l="0" t="0" r="r" b="b"/>
              <a:pathLst>
                <a:path w="42" h="23">
                  <a:moveTo>
                    <a:pt x="33" y="0"/>
                  </a:moveTo>
                  <a:lnTo>
                    <a:pt x="31" y="3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19" y="9"/>
                  </a:lnTo>
                  <a:lnTo>
                    <a:pt x="13" y="12"/>
                  </a:lnTo>
                  <a:lnTo>
                    <a:pt x="9" y="13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6" y="21"/>
                  </a:lnTo>
                  <a:lnTo>
                    <a:pt x="11" y="21"/>
                  </a:lnTo>
                  <a:lnTo>
                    <a:pt x="17" y="19"/>
                  </a:lnTo>
                  <a:lnTo>
                    <a:pt x="23" y="17"/>
                  </a:lnTo>
                  <a:lnTo>
                    <a:pt x="28" y="15"/>
                  </a:lnTo>
                  <a:lnTo>
                    <a:pt x="32" y="12"/>
                  </a:lnTo>
                  <a:lnTo>
                    <a:pt x="38" y="9"/>
                  </a:lnTo>
                  <a:lnTo>
                    <a:pt x="41" y="6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7" name="Freeform 367"/>
            <p:cNvSpPr>
              <a:spLocks/>
            </p:cNvSpPr>
            <p:nvPr/>
          </p:nvSpPr>
          <p:spPr bwMode="auto">
            <a:xfrm>
              <a:off x="2530" y="1407"/>
              <a:ext cx="51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5"/>
                </a:cxn>
                <a:cxn ang="0">
                  <a:pos x="41" y="25"/>
                </a:cxn>
                <a:cxn ang="0">
                  <a:pos x="41" y="0"/>
                </a:cxn>
                <a:cxn ang="0">
                  <a:pos x="50" y="0"/>
                </a:cxn>
                <a:cxn ang="0">
                  <a:pos x="50" y="61"/>
                </a:cxn>
                <a:cxn ang="0">
                  <a:pos x="41" y="61"/>
                </a:cxn>
                <a:cxn ang="0">
                  <a:pos x="41" y="32"/>
                </a:cxn>
                <a:cxn ang="0">
                  <a:pos x="8" y="32"/>
                </a:cxn>
                <a:cxn ang="0">
                  <a:pos x="8" y="61"/>
                </a:cxn>
                <a:cxn ang="0">
                  <a:pos x="0" y="61"/>
                </a:cxn>
              </a:cxnLst>
              <a:rect l="0" t="0" r="r" b="b"/>
              <a:pathLst>
                <a:path w="51" h="62">
                  <a:moveTo>
                    <a:pt x="0" y="61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5"/>
                  </a:lnTo>
                  <a:lnTo>
                    <a:pt x="41" y="25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0" y="61"/>
                  </a:lnTo>
                  <a:lnTo>
                    <a:pt x="41" y="61"/>
                  </a:lnTo>
                  <a:lnTo>
                    <a:pt x="41" y="32"/>
                  </a:lnTo>
                  <a:lnTo>
                    <a:pt x="8" y="32"/>
                  </a:lnTo>
                  <a:lnTo>
                    <a:pt x="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8" name="Freeform 368"/>
            <p:cNvSpPr>
              <a:spLocks/>
            </p:cNvSpPr>
            <p:nvPr/>
          </p:nvSpPr>
          <p:spPr bwMode="auto">
            <a:xfrm>
              <a:off x="2603" y="1407"/>
              <a:ext cx="49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9" y="6"/>
                </a:cxn>
                <a:cxn ang="0">
                  <a:pos x="9" y="26"/>
                </a:cxn>
                <a:cxn ang="0">
                  <a:pos x="45" y="26"/>
                </a:cxn>
                <a:cxn ang="0">
                  <a:pos x="45" y="33"/>
                </a:cxn>
                <a:cxn ang="0">
                  <a:pos x="9" y="33"/>
                </a:cxn>
                <a:cxn ang="0">
                  <a:pos x="9" y="54"/>
                </a:cxn>
                <a:cxn ang="0">
                  <a:pos x="48" y="54"/>
                </a:cxn>
                <a:cxn ang="0">
                  <a:pos x="48" y="61"/>
                </a:cxn>
                <a:cxn ang="0">
                  <a:pos x="0" y="61"/>
                </a:cxn>
              </a:cxnLst>
              <a:rect l="0" t="0" r="r" b="b"/>
              <a:pathLst>
                <a:path w="49" h="62">
                  <a:moveTo>
                    <a:pt x="0" y="61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9" y="6"/>
                  </a:lnTo>
                  <a:lnTo>
                    <a:pt x="9" y="26"/>
                  </a:lnTo>
                  <a:lnTo>
                    <a:pt x="45" y="26"/>
                  </a:lnTo>
                  <a:lnTo>
                    <a:pt x="45" y="33"/>
                  </a:lnTo>
                  <a:lnTo>
                    <a:pt x="9" y="33"/>
                  </a:lnTo>
                  <a:lnTo>
                    <a:pt x="9" y="54"/>
                  </a:lnTo>
                  <a:lnTo>
                    <a:pt x="48" y="54"/>
                  </a:lnTo>
                  <a:lnTo>
                    <a:pt x="48" y="61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49" name="Freeform 369"/>
            <p:cNvSpPr>
              <a:spLocks/>
            </p:cNvSpPr>
            <p:nvPr/>
          </p:nvSpPr>
          <p:spPr bwMode="auto">
            <a:xfrm>
              <a:off x="2664" y="1407"/>
              <a:ext cx="63" cy="62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8" y="0"/>
                </a:cxn>
                <a:cxn ang="0">
                  <a:pos x="36" y="0"/>
                </a:cxn>
                <a:cxn ang="0">
                  <a:pos x="62" y="61"/>
                </a:cxn>
                <a:cxn ang="0">
                  <a:pos x="53" y="61"/>
                </a:cxn>
                <a:cxn ang="0">
                  <a:pos x="45" y="42"/>
                </a:cxn>
                <a:cxn ang="0">
                  <a:pos x="17" y="42"/>
                </a:cxn>
                <a:cxn ang="0">
                  <a:pos x="10" y="61"/>
                </a:cxn>
                <a:cxn ang="0">
                  <a:pos x="0" y="61"/>
                </a:cxn>
                <a:cxn ang="0">
                  <a:pos x="21" y="34"/>
                </a:cxn>
                <a:cxn ang="0">
                  <a:pos x="42" y="34"/>
                </a:cxn>
                <a:cxn ang="0">
                  <a:pos x="36" y="19"/>
                </a:cxn>
                <a:cxn ang="0">
                  <a:pos x="34" y="15"/>
                </a:cxn>
                <a:cxn ang="0">
                  <a:pos x="33" y="12"/>
                </a:cxn>
                <a:cxn ang="0">
                  <a:pos x="32" y="10"/>
                </a:cxn>
                <a:cxn ang="0">
                  <a:pos x="31" y="6"/>
                </a:cxn>
                <a:cxn ang="0">
                  <a:pos x="31" y="10"/>
                </a:cxn>
                <a:cxn ang="0">
                  <a:pos x="30" y="13"/>
                </a:cxn>
                <a:cxn ang="0">
                  <a:pos x="29" y="15"/>
                </a:cxn>
                <a:cxn ang="0">
                  <a:pos x="28" y="18"/>
                </a:cxn>
                <a:cxn ang="0">
                  <a:pos x="21" y="34"/>
                </a:cxn>
                <a:cxn ang="0">
                  <a:pos x="0" y="61"/>
                </a:cxn>
              </a:cxnLst>
              <a:rect l="0" t="0" r="r" b="b"/>
              <a:pathLst>
                <a:path w="63" h="62">
                  <a:moveTo>
                    <a:pt x="0" y="61"/>
                  </a:moveTo>
                  <a:lnTo>
                    <a:pt x="28" y="0"/>
                  </a:lnTo>
                  <a:lnTo>
                    <a:pt x="36" y="0"/>
                  </a:lnTo>
                  <a:lnTo>
                    <a:pt x="62" y="61"/>
                  </a:lnTo>
                  <a:lnTo>
                    <a:pt x="53" y="61"/>
                  </a:lnTo>
                  <a:lnTo>
                    <a:pt x="45" y="42"/>
                  </a:lnTo>
                  <a:lnTo>
                    <a:pt x="17" y="42"/>
                  </a:lnTo>
                  <a:lnTo>
                    <a:pt x="10" y="61"/>
                  </a:lnTo>
                  <a:lnTo>
                    <a:pt x="0" y="61"/>
                  </a:lnTo>
                  <a:lnTo>
                    <a:pt x="21" y="34"/>
                  </a:lnTo>
                  <a:lnTo>
                    <a:pt x="42" y="34"/>
                  </a:lnTo>
                  <a:lnTo>
                    <a:pt x="36" y="19"/>
                  </a:lnTo>
                  <a:lnTo>
                    <a:pt x="34" y="15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6"/>
                  </a:lnTo>
                  <a:lnTo>
                    <a:pt x="31" y="10"/>
                  </a:lnTo>
                  <a:lnTo>
                    <a:pt x="30" y="13"/>
                  </a:lnTo>
                  <a:lnTo>
                    <a:pt x="29" y="15"/>
                  </a:lnTo>
                  <a:lnTo>
                    <a:pt x="28" y="18"/>
                  </a:lnTo>
                  <a:lnTo>
                    <a:pt x="21" y="34"/>
                  </a:lnTo>
                  <a:lnTo>
                    <a:pt x="0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0" name="Freeform 370"/>
            <p:cNvSpPr>
              <a:spLocks/>
            </p:cNvSpPr>
            <p:nvPr/>
          </p:nvSpPr>
          <p:spPr bwMode="auto">
            <a:xfrm>
              <a:off x="2730" y="1407"/>
              <a:ext cx="52" cy="62"/>
            </a:xfrm>
            <a:custGeom>
              <a:avLst/>
              <a:gdLst/>
              <a:ahLst/>
              <a:cxnLst>
                <a:cxn ang="0">
                  <a:pos x="21" y="61"/>
                </a:cxn>
                <a:cxn ang="0">
                  <a:pos x="21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51" y="6"/>
                </a:cxn>
                <a:cxn ang="0">
                  <a:pos x="30" y="6"/>
                </a:cxn>
                <a:cxn ang="0">
                  <a:pos x="30" y="61"/>
                </a:cxn>
                <a:cxn ang="0">
                  <a:pos x="21" y="61"/>
                </a:cxn>
              </a:cxnLst>
              <a:rect l="0" t="0" r="r" b="b"/>
              <a:pathLst>
                <a:path w="52" h="62">
                  <a:moveTo>
                    <a:pt x="21" y="61"/>
                  </a:moveTo>
                  <a:lnTo>
                    <a:pt x="21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"/>
                  </a:lnTo>
                  <a:lnTo>
                    <a:pt x="30" y="6"/>
                  </a:lnTo>
                  <a:lnTo>
                    <a:pt x="30" y="61"/>
                  </a:lnTo>
                  <a:lnTo>
                    <a:pt x="21" y="6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1" name="Freeform 371"/>
            <p:cNvSpPr>
              <a:spLocks/>
            </p:cNvSpPr>
            <p:nvPr/>
          </p:nvSpPr>
          <p:spPr bwMode="auto">
            <a:xfrm>
              <a:off x="2241" y="1403"/>
              <a:ext cx="78" cy="6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3" y="5"/>
                </a:cxn>
                <a:cxn ang="0">
                  <a:pos x="73" y="8"/>
                </a:cxn>
                <a:cxn ang="0">
                  <a:pos x="72" y="10"/>
                </a:cxn>
                <a:cxn ang="0">
                  <a:pos x="72" y="12"/>
                </a:cxn>
                <a:cxn ang="0">
                  <a:pos x="71" y="13"/>
                </a:cxn>
                <a:cxn ang="0">
                  <a:pos x="70" y="15"/>
                </a:cxn>
                <a:cxn ang="0">
                  <a:pos x="70" y="17"/>
                </a:cxn>
                <a:cxn ang="0">
                  <a:pos x="70" y="18"/>
                </a:cxn>
                <a:cxn ang="0">
                  <a:pos x="69" y="20"/>
                </a:cxn>
                <a:cxn ang="0">
                  <a:pos x="69" y="23"/>
                </a:cxn>
                <a:cxn ang="0">
                  <a:pos x="69" y="25"/>
                </a:cxn>
                <a:cxn ang="0">
                  <a:pos x="69" y="26"/>
                </a:cxn>
                <a:cxn ang="0">
                  <a:pos x="69" y="28"/>
                </a:cxn>
                <a:cxn ang="0">
                  <a:pos x="69" y="30"/>
                </a:cxn>
                <a:cxn ang="0">
                  <a:pos x="69" y="32"/>
                </a:cxn>
                <a:cxn ang="0">
                  <a:pos x="69" y="33"/>
                </a:cxn>
                <a:cxn ang="0">
                  <a:pos x="69" y="35"/>
                </a:cxn>
                <a:cxn ang="0">
                  <a:pos x="69" y="38"/>
                </a:cxn>
                <a:cxn ang="0">
                  <a:pos x="69" y="40"/>
                </a:cxn>
                <a:cxn ang="0">
                  <a:pos x="70" y="41"/>
                </a:cxn>
                <a:cxn ang="0">
                  <a:pos x="70" y="43"/>
                </a:cxn>
                <a:cxn ang="0">
                  <a:pos x="70" y="45"/>
                </a:cxn>
                <a:cxn ang="0">
                  <a:pos x="71" y="46"/>
                </a:cxn>
                <a:cxn ang="0">
                  <a:pos x="72" y="48"/>
                </a:cxn>
                <a:cxn ang="0">
                  <a:pos x="72" y="50"/>
                </a:cxn>
                <a:cxn ang="0">
                  <a:pos x="73" y="53"/>
                </a:cxn>
                <a:cxn ang="0">
                  <a:pos x="73" y="54"/>
                </a:cxn>
                <a:cxn ang="0">
                  <a:pos x="75" y="56"/>
                </a:cxn>
                <a:cxn ang="0">
                  <a:pos x="76" y="58"/>
                </a:cxn>
                <a:cxn ang="0">
                  <a:pos x="77" y="60"/>
                </a:cxn>
                <a:cxn ang="0">
                  <a:pos x="0" y="30"/>
                </a:cxn>
              </a:cxnLst>
              <a:rect l="0" t="0" r="r" b="b"/>
              <a:pathLst>
                <a:path w="78" h="61">
                  <a:moveTo>
                    <a:pt x="0" y="30"/>
                  </a:moveTo>
                  <a:lnTo>
                    <a:pt x="0" y="3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3" y="5"/>
                  </a:lnTo>
                  <a:lnTo>
                    <a:pt x="73" y="8"/>
                  </a:lnTo>
                  <a:lnTo>
                    <a:pt x="72" y="10"/>
                  </a:lnTo>
                  <a:lnTo>
                    <a:pt x="72" y="12"/>
                  </a:lnTo>
                  <a:lnTo>
                    <a:pt x="71" y="13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8"/>
                  </a:lnTo>
                  <a:lnTo>
                    <a:pt x="69" y="20"/>
                  </a:lnTo>
                  <a:lnTo>
                    <a:pt x="69" y="23"/>
                  </a:lnTo>
                  <a:lnTo>
                    <a:pt x="69" y="25"/>
                  </a:lnTo>
                  <a:lnTo>
                    <a:pt x="69" y="26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9" y="33"/>
                  </a:lnTo>
                  <a:lnTo>
                    <a:pt x="69" y="35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70" y="41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71" y="46"/>
                  </a:lnTo>
                  <a:lnTo>
                    <a:pt x="72" y="48"/>
                  </a:lnTo>
                  <a:lnTo>
                    <a:pt x="72" y="50"/>
                  </a:lnTo>
                  <a:lnTo>
                    <a:pt x="73" y="53"/>
                  </a:lnTo>
                  <a:lnTo>
                    <a:pt x="73" y="54"/>
                  </a:lnTo>
                  <a:lnTo>
                    <a:pt x="75" y="56"/>
                  </a:lnTo>
                  <a:lnTo>
                    <a:pt x="76" y="58"/>
                  </a:lnTo>
                  <a:lnTo>
                    <a:pt x="77" y="6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2" name="Freeform 372"/>
            <p:cNvSpPr>
              <a:spLocks/>
            </p:cNvSpPr>
            <p:nvPr/>
          </p:nvSpPr>
          <p:spPr bwMode="auto">
            <a:xfrm>
              <a:off x="2281" y="1430"/>
              <a:ext cx="39" cy="6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37" y="1"/>
                </a:cxn>
                <a:cxn ang="0">
                  <a:pos x="32" y="1"/>
                </a:cxn>
                <a:cxn ang="0">
                  <a:pos x="29" y="1"/>
                </a:cxn>
                <a:cxn ang="0">
                  <a:pos x="25" y="1"/>
                </a:cxn>
                <a:cxn ang="0">
                  <a:pos x="20" y="1"/>
                </a:cxn>
                <a:cxn ang="0">
                  <a:pos x="16" y="1"/>
                </a:cxn>
                <a:cxn ang="0">
                  <a:pos x="11" y="1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20" y="5"/>
                </a:cxn>
                <a:cxn ang="0">
                  <a:pos x="25" y="5"/>
                </a:cxn>
                <a:cxn ang="0">
                  <a:pos x="29" y="5"/>
                </a:cxn>
                <a:cxn ang="0">
                  <a:pos x="34" y="5"/>
                </a:cxn>
                <a:cxn ang="0">
                  <a:pos x="38" y="5"/>
                </a:cxn>
                <a:cxn ang="0">
                  <a:pos x="37" y="1"/>
                </a:cxn>
              </a:cxnLst>
              <a:rect l="0" t="0" r="r" b="b"/>
              <a:pathLst>
                <a:path w="39" h="6">
                  <a:moveTo>
                    <a:pt x="37" y="1"/>
                  </a:moveTo>
                  <a:lnTo>
                    <a:pt x="37" y="1"/>
                  </a:lnTo>
                  <a:lnTo>
                    <a:pt x="32" y="1"/>
                  </a:lnTo>
                  <a:lnTo>
                    <a:pt x="29" y="1"/>
                  </a:lnTo>
                  <a:lnTo>
                    <a:pt x="25" y="1"/>
                  </a:lnTo>
                  <a:lnTo>
                    <a:pt x="20" y="1"/>
                  </a:lnTo>
                  <a:lnTo>
                    <a:pt x="16" y="1"/>
                  </a:lnTo>
                  <a:lnTo>
                    <a:pt x="11" y="1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7" y="1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3" name="Freeform 373"/>
            <p:cNvSpPr>
              <a:spLocks/>
            </p:cNvSpPr>
            <p:nvPr/>
          </p:nvSpPr>
          <p:spPr bwMode="auto">
            <a:xfrm>
              <a:off x="2325" y="1412"/>
              <a:ext cx="39" cy="23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0" y="1"/>
                </a:cxn>
                <a:cxn ang="0">
                  <a:pos x="25" y="2"/>
                </a:cxn>
                <a:cxn ang="0">
                  <a:pos x="21" y="4"/>
                </a:cxn>
                <a:cxn ang="0">
                  <a:pos x="15" y="7"/>
                </a:cxn>
                <a:cxn ang="0">
                  <a:pos x="11" y="11"/>
                </a:cxn>
                <a:cxn ang="0">
                  <a:pos x="8" y="12"/>
                </a:cxn>
                <a:cxn ang="0">
                  <a:pos x="4" y="14"/>
                </a:cxn>
                <a:cxn ang="0">
                  <a:pos x="0" y="15"/>
                </a:cxn>
                <a:cxn ang="0">
                  <a:pos x="1" y="22"/>
                </a:cxn>
                <a:cxn ang="0">
                  <a:pos x="8" y="21"/>
                </a:cxn>
                <a:cxn ang="0">
                  <a:pos x="13" y="18"/>
                </a:cxn>
                <a:cxn ang="0">
                  <a:pos x="17" y="17"/>
                </a:cxn>
                <a:cxn ang="0">
                  <a:pos x="22" y="13"/>
                </a:cxn>
                <a:cxn ang="0">
                  <a:pos x="25" y="11"/>
                </a:cxn>
                <a:cxn ang="0">
                  <a:pos x="29" y="9"/>
                </a:cxn>
                <a:cxn ang="0">
                  <a:pos x="34" y="8"/>
                </a:cxn>
                <a:cxn ang="0">
                  <a:pos x="38" y="7"/>
                </a:cxn>
                <a:cxn ang="0">
                  <a:pos x="38" y="0"/>
                </a:cxn>
              </a:cxnLst>
              <a:rect l="0" t="0" r="r" b="b"/>
              <a:pathLst>
                <a:path w="39" h="23">
                  <a:moveTo>
                    <a:pt x="38" y="0"/>
                  </a:moveTo>
                  <a:lnTo>
                    <a:pt x="38" y="0"/>
                  </a:lnTo>
                  <a:lnTo>
                    <a:pt x="30" y="1"/>
                  </a:lnTo>
                  <a:lnTo>
                    <a:pt x="25" y="2"/>
                  </a:lnTo>
                  <a:lnTo>
                    <a:pt x="21" y="4"/>
                  </a:lnTo>
                  <a:lnTo>
                    <a:pt x="15" y="7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4"/>
                  </a:lnTo>
                  <a:lnTo>
                    <a:pt x="0" y="15"/>
                  </a:lnTo>
                  <a:lnTo>
                    <a:pt x="1" y="22"/>
                  </a:lnTo>
                  <a:lnTo>
                    <a:pt x="8" y="21"/>
                  </a:lnTo>
                  <a:lnTo>
                    <a:pt x="13" y="18"/>
                  </a:lnTo>
                  <a:lnTo>
                    <a:pt x="17" y="17"/>
                  </a:lnTo>
                  <a:lnTo>
                    <a:pt x="22" y="13"/>
                  </a:lnTo>
                  <a:lnTo>
                    <a:pt x="25" y="11"/>
                  </a:lnTo>
                  <a:lnTo>
                    <a:pt x="29" y="9"/>
                  </a:lnTo>
                  <a:lnTo>
                    <a:pt x="34" y="8"/>
                  </a:lnTo>
                  <a:lnTo>
                    <a:pt x="38" y="7"/>
                  </a:lnTo>
                  <a:lnTo>
                    <a:pt x="38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4" name="Freeform 374"/>
            <p:cNvSpPr>
              <a:spLocks/>
            </p:cNvSpPr>
            <p:nvPr/>
          </p:nvSpPr>
          <p:spPr bwMode="auto">
            <a:xfrm>
              <a:off x="2370" y="1412"/>
              <a:ext cx="43" cy="21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42" y="16"/>
                </a:cxn>
                <a:cxn ang="0">
                  <a:pos x="39" y="13"/>
                </a:cxn>
                <a:cxn ang="0">
                  <a:pos x="35" y="10"/>
                </a:cxn>
                <a:cxn ang="0">
                  <a:pos x="31" y="8"/>
                </a:cxn>
                <a:cxn ang="0">
                  <a:pos x="26" y="5"/>
                </a:cxn>
                <a:cxn ang="0">
                  <a:pos x="20" y="3"/>
                </a:cxn>
                <a:cxn ang="0">
                  <a:pos x="14" y="2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8"/>
                </a:cxn>
                <a:cxn ang="0">
                  <a:pos x="10" y="9"/>
                </a:cxn>
                <a:cxn ang="0">
                  <a:pos x="16" y="10"/>
                </a:cxn>
                <a:cxn ang="0">
                  <a:pos x="20" y="12"/>
                </a:cxn>
                <a:cxn ang="0">
                  <a:pos x="25" y="14"/>
                </a:cxn>
                <a:cxn ang="0">
                  <a:pos x="28" y="17"/>
                </a:cxn>
                <a:cxn ang="0">
                  <a:pos x="32" y="17"/>
                </a:cxn>
                <a:cxn ang="0">
                  <a:pos x="34" y="20"/>
                </a:cxn>
                <a:cxn ang="0">
                  <a:pos x="42" y="15"/>
                </a:cxn>
              </a:cxnLst>
              <a:rect l="0" t="0" r="r" b="b"/>
              <a:pathLst>
                <a:path w="43" h="21">
                  <a:moveTo>
                    <a:pt x="42" y="15"/>
                  </a:moveTo>
                  <a:lnTo>
                    <a:pt x="42" y="16"/>
                  </a:lnTo>
                  <a:lnTo>
                    <a:pt x="39" y="13"/>
                  </a:lnTo>
                  <a:lnTo>
                    <a:pt x="35" y="10"/>
                  </a:lnTo>
                  <a:lnTo>
                    <a:pt x="31" y="8"/>
                  </a:lnTo>
                  <a:lnTo>
                    <a:pt x="26" y="5"/>
                  </a:lnTo>
                  <a:lnTo>
                    <a:pt x="20" y="3"/>
                  </a:lnTo>
                  <a:lnTo>
                    <a:pt x="14" y="2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7"/>
                  </a:lnTo>
                  <a:lnTo>
                    <a:pt x="6" y="8"/>
                  </a:lnTo>
                  <a:lnTo>
                    <a:pt x="10" y="9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5" y="14"/>
                  </a:lnTo>
                  <a:lnTo>
                    <a:pt x="28" y="17"/>
                  </a:lnTo>
                  <a:lnTo>
                    <a:pt x="32" y="17"/>
                  </a:lnTo>
                  <a:lnTo>
                    <a:pt x="34" y="20"/>
                  </a:lnTo>
                  <a:lnTo>
                    <a:pt x="42" y="1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5" name="Freeform 375"/>
            <p:cNvSpPr>
              <a:spLocks/>
            </p:cNvSpPr>
            <p:nvPr/>
          </p:nvSpPr>
          <p:spPr bwMode="auto">
            <a:xfrm>
              <a:off x="2411" y="1432"/>
              <a:ext cx="39" cy="24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8" y="15"/>
                </a:cxn>
                <a:cxn ang="0">
                  <a:pos x="33" y="14"/>
                </a:cxn>
                <a:cxn ang="0">
                  <a:pos x="28" y="13"/>
                </a:cxn>
                <a:cxn ang="0">
                  <a:pos x="24" y="11"/>
                </a:cxn>
                <a:cxn ang="0">
                  <a:pos x="20" y="9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8" y="3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10" y="13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5" y="20"/>
                </a:cxn>
                <a:cxn ang="0">
                  <a:pos x="31" y="21"/>
                </a:cxn>
                <a:cxn ang="0">
                  <a:pos x="36" y="22"/>
                </a:cxn>
                <a:cxn ang="0">
                  <a:pos x="37" y="23"/>
                </a:cxn>
                <a:cxn ang="0">
                  <a:pos x="36" y="22"/>
                </a:cxn>
                <a:cxn ang="0">
                  <a:pos x="37" y="22"/>
                </a:cxn>
                <a:cxn ang="0">
                  <a:pos x="37" y="23"/>
                </a:cxn>
                <a:cxn ang="0">
                  <a:pos x="37" y="14"/>
                </a:cxn>
              </a:cxnLst>
              <a:rect l="0" t="0" r="r" b="b"/>
              <a:pathLst>
                <a:path w="39" h="24">
                  <a:moveTo>
                    <a:pt x="37" y="14"/>
                  </a:moveTo>
                  <a:lnTo>
                    <a:pt x="38" y="15"/>
                  </a:lnTo>
                  <a:lnTo>
                    <a:pt x="33" y="14"/>
                  </a:lnTo>
                  <a:lnTo>
                    <a:pt x="28" y="13"/>
                  </a:lnTo>
                  <a:lnTo>
                    <a:pt x="24" y="11"/>
                  </a:lnTo>
                  <a:lnTo>
                    <a:pt x="20" y="9"/>
                  </a:lnTo>
                  <a:lnTo>
                    <a:pt x="15" y="6"/>
                  </a:lnTo>
                  <a:lnTo>
                    <a:pt x="11" y="5"/>
                  </a:lnTo>
                  <a:lnTo>
                    <a:pt x="8" y="3"/>
                  </a:lnTo>
                  <a:lnTo>
                    <a:pt x="7" y="0"/>
                  </a:lnTo>
                  <a:lnTo>
                    <a:pt x="0" y="6"/>
                  </a:lnTo>
                  <a:lnTo>
                    <a:pt x="3" y="7"/>
                  </a:lnTo>
                  <a:lnTo>
                    <a:pt x="6" y="11"/>
                  </a:lnTo>
                  <a:lnTo>
                    <a:pt x="10" y="13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5" y="20"/>
                  </a:lnTo>
                  <a:lnTo>
                    <a:pt x="31" y="21"/>
                  </a:lnTo>
                  <a:lnTo>
                    <a:pt x="36" y="22"/>
                  </a:lnTo>
                  <a:lnTo>
                    <a:pt x="37" y="23"/>
                  </a:lnTo>
                  <a:lnTo>
                    <a:pt x="36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7" y="14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6" name="Freeform 376"/>
            <p:cNvSpPr>
              <a:spLocks/>
            </p:cNvSpPr>
            <p:nvPr/>
          </p:nvSpPr>
          <p:spPr bwMode="auto">
            <a:xfrm>
              <a:off x="2457" y="1432"/>
              <a:ext cx="42" cy="2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3"/>
                </a:cxn>
                <a:cxn ang="0">
                  <a:pos x="28" y="6"/>
                </a:cxn>
                <a:cxn ang="0">
                  <a:pos x="23" y="8"/>
                </a:cxn>
                <a:cxn ang="0">
                  <a:pos x="19" y="10"/>
                </a:cxn>
                <a:cxn ang="0">
                  <a:pos x="13" y="12"/>
                </a:cxn>
                <a:cxn ang="0">
                  <a:pos x="9" y="14"/>
                </a:cxn>
                <a:cxn ang="0">
                  <a:pos x="4" y="14"/>
                </a:cxn>
                <a:cxn ang="0">
                  <a:pos x="0" y="14"/>
                </a:cxn>
                <a:cxn ang="0">
                  <a:pos x="0" y="23"/>
                </a:cxn>
                <a:cxn ang="0">
                  <a:pos x="6" y="21"/>
                </a:cxn>
                <a:cxn ang="0">
                  <a:pos x="11" y="21"/>
                </a:cxn>
                <a:cxn ang="0">
                  <a:pos x="17" y="19"/>
                </a:cxn>
                <a:cxn ang="0">
                  <a:pos x="23" y="17"/>
                </a:cxn>
                <a:cxn ang="0">
                  <a:pos x="28" y="15"/>
                </a:cxn>
                <a:cxn ang="0">
                  <a:pos x="32" y="12"/>
                </a:cxn>
                <a:cxn ang="0">
                  <a:pos x="38" y="9"/>
                </a:cxn>
                <a:cxn ang="0">
                  <a:pos x="41" y="6"/>
                </a:cxn>
                <a:cxn ang="0">
                  <a:pos x="33" y="0"/>
                </a:cxn>
              </a:cxnLst>
              <a:rect l="0" t="0" r="r" b="b"/>
              <a:pathLst>
                <a:path w="42" h="24">
                  <a:moveTo>
                    <a:pt x="33" y="0"/>
                  </a:moveTo>
                  <a:lnTo>
                    <a:pt x="31" y="3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19" y="10"/>
                  </a:lnTo>
                  <a:lnTo>
                    <a:pt x="13" y="12"/>
                  </a:lnTo>
                  <a:lnTo>
                    <a:pt x="9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23"/>
                  </a:lnTo>
                  <a:lnTo>
                    <a:pt x="6" y="21"/>
                  </a:lnTo>
                  <a:lnTo>
                    <a:pt x="11" y="21"/>
                  </a:lnTo>
                  <a:lnTo>
                    <a:pt x="17" y="19"/>
                  </a:lnTo>
                  <a:lnTo>
                    <a:pt x="23" y="17"/>
                  </a:lnTo>
                  <a:lnTo>
                    <a:pt x="28" y="15"/>
                  </a:lnTo>
                  <a:lnTo>
                    <a:pt x="32" y="12"/>
                  </a:lnTo>
                  <a:lnTo>
                    <a:pt x="38" y="9"/>
                  </a:lnTo>
                  <a:lnTo>
                    <a:pt x="41" y="6"/>
                  </a:lnTo>
                  <a:lnTo>
                    <a:pt x="33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7" name="Freeform 377"/>
            <p:cNvSpPr>
              <a:spLocks/>
            </p:cNvSpPr>
            <p:nvPr/>
          </p:nvSpPr>
          <p:spPr bwMode="auto">
            <a:xfrm>
              <a:off x="1314" y="338"/>
              <a:ext cx="9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95" y="71"/>
                </a:cxn>
                <a:cxn ang="0">
                  <a:pos x="0" y="71"/>
                </a:cxn>
                <a:cxn ang="0">
                  <a:pos x="0" y="0"/>
                </a:cxn>
              </a:cxnLst>
              <a:rect l="0" t="0" r="r" b="b"/>
              <a:pathLst>
                <a:path w="96" h="72">
                  <a:moveTo>
                    <a:pt x="0" y="0"/>
                  </a:moveTo>
                  <a:lnTo>
                    <a:pt x="95" y="0"/>
                  </a:lnTo>
                  <a:lnTo>
                    <a:pt x="95" y="71"/>
                  </a:lnTo>
                  <a:lnTo>
                    <a:pt x="0" y="7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8" name="Freeform 378"/>
            <p:cNvSpPr>
              <a:spLocks/>
            </p:cNvSpPr>
            <p:nvPr/>
          </p:nvSpPr>
          <p:spPr bwMode="auto">
            <a:xfrm>
              <a:off x="1314" y="333"/>
              <a:ext cx="102" cy="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95" y="3"/>
                </a:cxn>
                <a:cxn ang="0">
                  <a:pos x="89" y="2"/>
                </a:cxn>
                <a:cxn ang="0">
                  <a:pos x="101" y="2"/>
                </a:cxn>
                <a:cxn ang="0">
                  <a:pos x="101" y="0"/>
                </a:cxn>
                <a:cxn ang="0">
                  <a:pos x="95" y="0"/>
                </a:cxn>
                <a:cxn ang="0">
                  <a:pos x="101" y="2"/>
                </a:cxn>
              </a:cxnLst>
              <a:rect l="0" t="0" r="r" b="b"/>
              <a:pathLst>
                <a:path w="102" h="4">
                  <a:moveTo>
                    <a:pt x="101" y="2"/>
                  </a:moveTo>
                  <a:lnTo>
                    <a:pt x="9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95" y="3"/>
                  </a:lnTo>
                  <a:lnTo>
                    <a:pt x="89" y="2"/>
                  </a:lnTo>
                  <a:lnTo>
                    <a:pt x="101" y="2"/>
                  </a:lnTo>
                  <a:lnTo>
                    <a:pt x="101" y="0"/>
                  </a:lnTo>
                  <a:lnTo>
                    <a:pt x="95" y="0"/>
                  </a:lnTo>
                  <a:lnTo>
                    <a:pt x="101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59" name="Freeform 379"/>
            <p:cNvSpPr>
              <a:spLocks/>
            </p:cNvSpPr>
            <p:nvPr/>
          </p:nvSpPr>
          <p:spPr bwMode="auto">
            <a:xfrm>
              <a:off x="1410" y="338"/>
              <a:ext cx="6" cy="78"/>
            </a:xfrm>
            <a:custGeom>
              <a:avLst/>
              <a:gdLst/>
              <a:ahLst/>
              <a:cxnLst>
                <a:cxn ang="0">
                  <a:pos x="3" y="77"/>
                </a:cxn>
                <a:cxn ang="0">
                  <a:pos x="5" y="7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3" y="67"/>
                </a:cxn>
                <a:cxn ang="0">
                  <a:pos x="3" y="77"/>
                </a:cxn>
                <a:cxn ang="0">
                  <a:pos x="5" y="77"/>
                </a:cxn>
                <a:cxn ang="0">
                  <a:pos x="5" y="72"/>
                </a:cxn>
                <a:cxn ang="0">
                  <a:pos x="3" y="77"/>
                </a:cxn>
              </a:cxnLst>
              <a:rect l="0" t="0" r="r" b="b"/>
              <a:pathLst>
                <a:path w="6" h="78">
                  <a:moveTo>
                    <a:pt x="3" y="77"/>
                  </a:moveTo>
                  <a:lnTo>
                    <a:pt x="5" y="72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3" y="67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5" y="72"/>
                  </a:lnTo>
                  <a:lnTo>
                    <a:pt x="3" y="77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0" name="Freeform 380"/>
            <p:cNvSpPr>
              <a:spLocks/>
            </p:cNvSpPr>
            <p:nvPr/>
          </p:nvSpPr>
          <p:spPr bwMode="auto">
            <a:xfrm>
              <a:off x="1310" y="411"/>
              <a:ext cx="100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4"/>
                </a:cxn>
                <a:cxn ang="0">
                  <a:pos x="99" y="4"/>
                </a:cxn>
                <a:cxn ang="0">
                  <a:pos x="99" y="0"/>
                </a:cxn>
                <a:cxn ang="0">
                  <a:pos x="5" y="0"/>
                </a:cxn>
                <a:cxn ang="0">
                  <a:pos x="11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5" y="4"/>
                </a:cxn>
                <a:cxn ang="0">
                  <a:pos x="0" y="2"/>
                </a:cxn>
              </a:cxnLst>
              <a:rect l="0" t="0" r="r" b="b"/>
              <a:pathLst>
                <a:path w="100" h="5">
                  <a:moveTo>
                    <a:pt x="0" y="2"/>
                  </a:moveTo>
                  <a:lnTo>
                    <a:pt x="5" y="4"/>
                  </a:lnTo>
                  <a:lnTo>
                    <a:pt x="99" y="4"/>
                  </a:lnTo>
                  <a:lnTo>
                    <a:pt x="99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4"/>
                  </a:lnTo>
                  <a:lnTo>
                    <a:pt x="0" y="2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1" name="Freeform 381"/>
            <p:cNvSpPr>
              <a:spLocks/>
            </p:cNvSpPr>
            <p:nvPr/>
          </p:nvSpPr>
          <p:spPr bwMode="auto">
            <a:xfrm>
              <a:off x="1310" y="333"/>
              <a:ext cx="4" cy="7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0" y="76"/>
                </a:cxn>
                <a:cxn ang="0">
                  <a:pos x="3" y="76"/>
                </a:cxn>
                <a:cxn ang="0">
                  <a:pos x="3" y="5"/>
                </a:cxn>
                <a:cxn ang="0">
                  <a:pos x="1" y="1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0"/>
                </a:cxn>
              </a:cxnLst>
              <a:rect l="0" t="0" r="r" b="b"/>
              <a:pathLst>
                <a:path w="4" h="77">
                  <a:moveTo>
                    <a:pt x="1" y="0"/>
                  </a:moveTo>
                  <a:lnTo>
                    <a:pt x="0" y="5"/>
                  </a:lnTo>
                  <a:lnTo>
                    <a:pt x="0" y="76"/>
                  </a:lnTo>
                  <a:lnTo>
                    <a:pt x="3" y="76"/>
                  </a:lnTo>
                  <a:lnTo>
                    <a:pt x="3" y="5"/>
                  </a:lnTo>
                  <a:lnTo>
                    <a:pt x="1" y="1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2" name="Freeform 382"/>
            <p:cNvSpPr>
              <a:spLocks/>
            </p:cNvSpPr>
            <p:nvPr/>
          </p:nvSpPr>
          <p:spPr bwMode="auto">
            <a:xfrm>
              <a:off x="1319" y="409"/>
              <a:ext cx="85" cy="11"/>
            </a:xfrm>
            <a:custGeom>
              <a:avLst/>
              <a:gdLst/>
              <a:ahLst/>
              <a:cxnLst>
                <a:cxn ang="0">
                  <a:pos x="84" y="5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84" y="10"/>
                </a:cxn>
                <a:cxn ang="0">
                  <a:pos x="84" y="5"/>
                </a:cxn>
              </a:cxnLst>
              <a:rect l="0" t="0" r="r" b="b"/>
              <a:pathLst>
                <a:path w="85" h="11">
                  <a:moveTo>
                    <a:pt x="84" y="5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84" y="10"/>
                  </a:lnTo>
                  <a:lnTo>
                    <a:pt x="84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3" name="Freeform 383"/>
            <p:cNvSpPr>
              <a:spLocks/>
            </p:cNvSpPr>
            <p:nvPr/>
          </p:nvSpPr>
          <p:spPr bwMode="auto">
            <a:xfrm>
              <a:off x="1292" y="329"/>
              <a:ext cx="135" cy="10"/>
            </a:xfrm>
            <a:custGeom>
              <a:avLst/>
              <a:gdLst/>
              <a:ahLst/>
              <a:cxnLst>
                <a:cxn ang="0">
                  <a:pos x="134" y="5"/>
                </a:cxn>
                <a:cxn ang="0">
                  <a:pos x="13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34" y="9"/>
                </a:cxn>
                <a:cxn ang="0">
                  <a:pos x="134" y="5"/>
                </a:cxn>
              </a:cxnLst>
              <a:rect l="0" t="0" r="r" b="b"/>
              <a:pathLst>
                <a:path w="135" h="10">
                  <a:moveTo>
                    <a:pt x="134" y="5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34" y="9"/>
                  </a:lnTo>
                  <a:lnTo>
                    <a:pt x="134" y="5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4" name="Freeform 384"/>
            <p:cNvSpPr>
              <a:spLocks/>
            </p:cNvSpPr>
            <p:nvPr/>
          </p:nvSpPr>
          <p:spPr bwMode="auto">
            <a:xfrm>
              <a:off x="1358" y="262"/>
              <a:ext cx="13" cy="1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0" y="118"/>
                </a:cxn>
                <a:cxn ang="0">
                  <a:pos x="12" y="118"/>
                </a:cxn>
                <a:cxn ang="0">
                  <a:pos x="12" y="0"/>
                </a:cxn>
                <a:cxn ang="0">
                  <a:pos x="6" y="0"/>
                </a:cxn>
              </a:cxnLst>
              <a:rect l="0" t="0" r="r" b="b"/>
              <a:pathLst>
                <a:path w="13" h="119">
                  <a:moveTo>
                    <a:pt x="6" y="0"/>
                  </a:moveTo>
                  <a:lnTo>
                    <a:pt x="0" y="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47265" name="Freeform 385"/>
            <p:cNvSpPr>
              <a:spLocks/>
            </p:cNvSpPr>
            <p:nvPr/>
          </p:nvSpPr>
          <p:spPr bwMode="auto">
            <a:xfrm>
              <a:off x="1303" y="152"/>
              <a:ext cx="124" cy="11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2" y="0"/>
                </a:cxn>
                <a:cxn ang="0">
                  <a:pos x="0" y="109"/>
                </a:cxn>
                <a:cxn ang="0">
                  <a:pos x="123" y="109"/>
                </a:cxn>
                <a:cxn ang="0">
                  <a:pos x="62" y="0"/>
                </a:cxn>
              </a:cxnLst>
              <a:rect l="0" t="0" r="r" b="b"/>
              <a:pathLst>
                <a:path w="124" h="110">
                  <a:moveTo>
                    <a:pt x="62" y="0"/>
                  </a:moveTo>
                  <a:lnTo>
                    <a:pt x="62" y="0"/>
                  </a:lnTo>
                  <a:lnTo>
                    <a:pt x="0" y="109"/>
                  </a:lnTo>
                  <a:lnTo>
                    <a:pt x="123" y="109"/>
                  </a:lnTo>
                  <a:lnTo>
                    <a:pt x="62" y="0"/>
                  </a:lnTo>
                </a:path>
              </a:pathLst>
            </a:custGeom>
            <a:solidFill>
              <a:srgbClr val="FFFFF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147266" name="Picture 38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4525" y="2476500"/>
            <a:ext cx="1087438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7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7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47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47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8274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52525" y="1027113"/>
          <a:ext cx="8001000" cy="503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1" name="Document" r:id="rId4" imgW="7465680" imgH="5371920" progId="Word.Document.8">
                  <p:embed/>
                </p:oleObj>
              </mc:Choice>
              <mc:Fallback>
                <p:oleObj name="Document" r:id="rId4" imgW="7465680" imgH="5371920" progId="Word.Documen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525" y="1027113"/>
                        <a:ext cx="8001000" cy="5037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8275" name="Rectangle 3"/>
          <p:cNvSpPr>
            <a:spLocks noChangeArrowheads="1"/>
          </p:cNvSpPr>
          <p:nvPr/>
        </p:nvSpPr>
        <p:spPr bwMode="auto">
          <a:xfrm>
            <a:off x="1047750" y="609600"/>
            <a:ext cx="1963738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275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2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23950" y="977900"/>
          <a:ext cx="9177338" cy="517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29" name="Document" r:id="rId4" imgW="8562960" imgH="5514840" progId="Word.Document.8">
                  <p:embed/>
                </p:oleObj>
              </mc:Choice>
              <mc:Fallback>
                <p:oleObj name="Document" r:id="rId4" imgW="8562960" imgH="5514840" progId="Word.Documen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977900"/>
                        <a:ext cx="9177338" cy="517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0323" name="Rectangle 3"/>
          <p:cNvSpPr>
            <a:spLocks noChangeArrowheads="1"/>
          </p:cNvSpPr>
          <p:nvPr/>
        </p:nvSpPr>
        <p:spPr bwMode="auto">
          <a:xfrm>
            <a:off x="571500" y="685800"/>
            <a:ext cx="2894013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Natural 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Circulation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0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0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323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Rectangle 2"/>
          <p:cNvSpPr>
            <a:spLocks noChangeArrowheads="1"/>
          </p:cNvSpPr>
          <p:nvPr/>
        </p:nvSpPr>
        <p:spPr bwMode="auto">
          <a:xfrm>
            <a:off x="6183313" y="5410200"/>
            <a:ext cx="1747837" cy="436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0"/>
              <a:t>TEG  Flow</a:t>
            </a:r>
          </a:p>
        </p:txBody>
      </p:sp>
      <p:sp>
        <p:nvSpPr>
          <p:cNvPr id="1082371" name="Rectangle 3"/>
          <p:cNvSpPr>
            <a:spLocks noChangeArrowheads="1"/>
          </p:cNvSpPr>
          <p:nvPr/>
        </p:nvSpPr>
        <p:spPr bwMode="auto">
          <a:xfrm>
            <a:off x="496888" y="2441575"/>
            <a:ext cx="2894012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Forced 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Circulation</a:t>
            </a:r>
          </a:p>
        </p:txBody>
      </p:sp>
      <p:graphicFrame>
        <p:nvGraphicFramePr>
          <p:cNvPr id="1082372" name="Object 4">
            <a:hlinkClick r:id="" action="ppaction://ole?verb=0"/>
          </p:cNvPr>
          <p:cNvGraphicFramePr>
            <a:graphicFrameLocks noGrp="1"/>
          </p:cNvGraphicFramePr>
          <p:nvPr>
            <p:ph idx="1"/>
          </p:nvPr>
        </p:nvGraphicFramePr>
        <p:xfrm>
          <a:off x="3492500" y="1089025"/>
          <a:ext cx="6146800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7" name="Document" r:id="rId4" imgW="7135560" imgH="5459400" progId="Word.Document.8">
                  <p:embed/>
                </p:oleObj>
              </mc:Choice>
              <mc:Fallback>
                <p:oleObj name="Document" r:id="rId4" imgW="7135560" imgH="5459400" progId="Word.Document.8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1089025"/>
                        <a:ext cx="6146800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2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2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371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0706" name="Picture 2" descr="Rocki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76200"/>
            <a:ext cx="10668000" cy="7046913"/>
          </a:xfrm>
          <a:prstGeom prst="rect">
            <a:avLst/>
          </a:prstGeom>
          <a:noFill/>
        </p:spPr>
      </p:pic>
      <p:sp>
        <p:nvSpPr>
          <p:cNvPr id="840708" name="Rectangle 4"/>
          <p:cNvSpPr>
            <a:spLocks noChangeArrowheads="1"/>
          </p:cNvSpPr>
          <p:nvPr/>
        </p:nvSpPr>
        <p:spPr bwMode="auto">
          <a:xfrm>
            <a:off x="838200" y="5257800"/>
            <a:ext cx="47371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Boiler </a:t>
            </a:r>
          </a:p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Air Requirements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Boiler Air Requirements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" y="1743075"/>
            <a:ext cx="3581400" cy="47021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Draft</a:t>
            </a:r>
          </a:p>
          <a:p>
            <a:pPr lvl="1"/>
            <a:r>
              <a:rPr lang="en-US"/>
              <a:t>Natural</a:t>
            </a:r>
          </a:p>
          <a:p>
            <a:pPr lvl="1"/>
            <a:r>
              <a:rPr lang="en-US"/>
              <a:t>Forced</a:t>
            </a:r>
          </a:p>
          <a:p>
            <a:pPr lvl="1"/>
            <a:r>
              <a:rPr lang="en-US"/>
              <a:t>Induced</a:t>
            </a:r>
          </a:p>
          <a:p>
            <a:r>
              <a:rPr lang="en-US"/>
              <a:t>Combustion air</a:t>
            </a:r>
          </a:p>
          <a:p>
            <a:pPr lvl="1"/>
            <a:r>
              <a:rPr lang="en-US"/>
              <a:t>Primary</a:t>
            </a:r>
          </a:p>
          <a:p>
            <a:pPr lvl="1"/>
            <a:r>
              <a:rPr lang="en-US"/>
              <a:t>Secondary</a:t>
            </a:r>
          </a:p>
          <a:p>
            <a:pPr lvl="1"/>
            <a:r>
              <a:rPr lang="en-US"/>
              <a:t>Excess</a:t>
            </a:r>
          </a:p>
        </p:txBody>
      </p:sp>
      <p:pic>
        <p:nvPicPr>
          <p:cNvPr id="53253" name="Picture 5" descr="FD Fan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0650" y="1795463"/>
            <a:ext cx="6242050" cy="468153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626" name="Picture 1026" descr="FAN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86575"/>
          </a:xfrm>
          <a:prstGeom prst="rect">
            <a:avLst/>
          </a:prstGeom>
          <a:noFill/>
        </p:spPr>
      </p:pic>
      <p:sp>
        <p:nvSpPr>
          <p:cNvPr id="538627" name="Rectangle 1027"/>
          <p:cNvSpPr>
            <a:spLocks noChangeArrowheads="1"/>
          </p:cNvSpPr>
          <p:nvPr/>
        </p:nvSpPr>
        <p:spPr bwMode="auto">
          <a:xfrm>
            <a:off x="4876800" y="5505450"/>
            <a:ext cx="502443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Forced Draft Fans</a:t>
            </a:r>
          </a:p>
        </p:txBody>
      </p:sp>
      <p:sp>
        <p:nvSpPr>
          <p:cNvPr id="538628" name="Line 1028"/>
          <p:cNvSpPr>
            <a:spLocks noChangeShapeType="1"/>
          </p:cNvSpPr>
          <p:nvPr/>
        </p:nvSpPr>
        <p:spPr bwMode="auto">
          <a:xfrm flipH="1" flipV="1">
            <a:off x="7086600" y="1981200"/>
            <a:ext cx="381000" cy="3352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81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8629" name="Line 1029"/>
          <p:cNvSpPr>
            <a:spLocks noChangeShapeType="1"/>
          </p:cNvSpPr>
          <p:nvPr/>
        </p:nvSpPr>
        <p:spPr bwMode="auto">
          <a:xfrm flipH="1" flipV="1">
            <a:off x="4876800" y="1600200"/>
            <a:ext cx="2590800" cy="3733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81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3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628" grpId="0" animBg="1"/>
      <p:bldP spid="5386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452" name="Picture 4" descr="ID F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26988"/>
            <a:ext cx="10287000" cy="6831012"/>
          </a:xfrm>
          <a:prstGeom prst="rect">
            <a:avLst/>
          </a:prstGeom>
          <a:noFill/>
        </p:spPr>
      </p:pic>
      <p:sp>
        <p:nvSpPr>
          <p:cNvPr id="1000453" name="Rectangle 5"/>
          <p:cNvSpPr>
            <a:spLocks noChangeArrowheads="1"/>
          </p:cNvSpPr>
          <p:nvPr/>
        </p:nvSpPr>
        <p:spPr bwMode="auto">
          <a:xfrm>
            <a:off x="266700" y="5734050"/>
            <a:ext cx="499268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Induced Draft Fan</a:t>
            </a:r>
          </a:p>
        </p:txBody>
      </p:sp>
      <p:sp>
        <p:nvSpPr>
          <p:cNvPr id="1000454" name="Line 6"/>
          <p:cNvSpPr>
            <a:spLocks noChangeShapeType="1"/>
          </p:cNvSpPr>
          <p:nvPr/>
        </p:nvSpPr>
        <p:spPr bwMode="auto">
          <a:xfrm flipV="1">
            <a:off x="5448300" y="4800600"/>
            <a:ext cx="838200" cy="838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81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0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045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930" name="Picture 2" descr="DSCN11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200"/>
            <a:ext cx="10363200" cy="7391400"/>
          </a:xfrm>
          <a:prstGeom prst="rect">
            <a:avLst/>
          </a:prstGeom>
          <a:noFill/>
        </p:spPr>
      </p:pic>
      <p:sp>
        <p:nvSpPr>
          <p:cNvPr id="636931" name="Rectangle 3"/>
          <p:cNvSpPr>
            <a:spLocks noChangeArrowheads="1"/>
          </p:cNvSpPr>
          <p:nvPr/>
        </p:nvSpPr>
        <p:spPr bwMode="auto">
          <a:xfrm>
            <a:off x="411163" y="552450"/>
            <a:ext cx="5303837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Induced Draft Fans</a:t>
            </a:r>
          </a:p>
        </p:txBody>
      </p:sp>
      <p:sp>
        <p:nvSpPr>
          <p:cNvPr id="636932" name="Line 4"/>
          <p:cNvSpPr>
            <a:spLocks noChangeShapeType="1"/>
          </p:cNvSpPr>
          <p:nvPr/>
        </p:nvSpPr>
        <p:spPr bwMode="auto">
          <a:xfrm flipH="1">
            <a:off x="1600200" y="1600200"/>
            <a:ext cx="1447800" cy="2057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6796" dir="38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6933" name="Line 5"/>
          <p:cNvSpPr>
            <a:spLocks noChangeShapeType="1"/>
          </p:cNvSpPr>
          <p:nvPr/>
        </p:nvSpPr>
        <p:spPr bwMode="auto">
          <a:xfrm>
            <a:off x="3048000" y="1600200"/>
            <a:ext cx="304800" cy="1752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6796" dir="38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6934" name="Line 6"/>
          <p:cNvSpPr>
            <a:spLocks noChangeShapeType="1"/>
          </p:cNvSpPr>
          <p:nvPr/>
        </p:nvSpPr>
        <p:spPr bwMode="auto">
          <a:xfrm>
            <a:off x="3048000" y="1600200"/>
            <a:ext cx="1676400" cy="1524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6796" dir="38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6935" name="Line 7"/>
          <p:cNvSpPr>
            <a:spLocks noChangeShapeType="1"/>
          </p:cNvSpPr>
          <p:nvPr/>
        </p:nvSpPr>
        <p:spPr bwMode="auto">
          <a:xfrm>
            <a:off x="3048000" y="1600200"/>
            <a:ext cx="5943600" cy="838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6796" dir="38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6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6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6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6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6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932" grpId="0" animBg="1"/>
      <p:bldP spid="636933" grpId="0" animBg="1"/>
      <p:bldP spid="636934" grpId="0" animBg="1"/>
      <p:bldP spid="6369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10787" name="Rectangle 3"/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18436" name="Picture 4" descr="NOx Photo Chemis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0287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10789" name="Group 5"/>
          <p:cNvGrpSpPr>
            <a:grpSpLocks/>
          </p:cNvGrpSpPr>
          <p:nvPr/>
        </p:nvGrpSpPr>
        <p:grpSpPr bwMode="auto">
          <a:xfrm>
            <a:off x="4908550" y="1104900"/>
            <a:ext cx="488950" cy="431800"/>
            <a:chOff x="5732" y="1024"/>
            <a:chExt cx="308" cy="272"/>
          </a:xfrm>
        </p:grpSpPr>
        <p:sp>
          <p:nvSpPr>
            <p:cNvPr id="1910790" name="Oval 6"/>
            <p:cNvSpPr>
              <a:spLocks noChangeArrowheads="1"/>
            </p:cNvSpPr>
            <p:nvPr/>
          </p:nvSpPr>
          <p:spPr bwMode="auto">
            <a:xfrm>
              <a:off x="5736" y="1024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53" name="Text Box 7"/>
            <p:cNvSpPr txBox="1">
              <a:spLocks noChangeArrowheads="1"/>
            </p:cNvSpPr>
            <p:nvPr/>
          </p:nvSpPr>
          <p:spPr bwMode="auto">
            <a:xfrm>
              <a:off x="5732" y="1068"/>
              <a:ext cx="30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NO</a:t>
              </a:r>
              <a:r>
                <a:rPr lang="en-US" sz="1200" baseline="-25000">
                  <a:solidFill>
                    <a:srgbClr val="0000CC"/>
                  </a:solidFill>
                  <a:effectLst/>
                </a:rPr>
                <a:t>2</a:t>
              </a:r>
            </a:p>
          </p:txBody>
        </p:sp>
      </p:grpSp>
      <p:sp>
        <p:nvSpPr>
          <p:cNvPr id="1910792" name="Freeform 8"/>
          <p:cNvSpPr>
            <a:spLocks/>
          </p:cNvSpPr>
          <p:nvPr/>
        </p:nvSpPr>
        <p:spPr bwMode="auto">
          <a:xfrm rot="13394257">
            <a:off x="5327650" y="1460500"/>
            <a:ext cx="1536700" cy="458788"/>
          </a:xfrm>
          <a:custGeom>
            <a:avLst/>
            <a:gdLst>
              <a:gd name="T0" fmla="*/ 0 w 968"/>
              <a:gd name="T1" fmla="*/ 236 h 289"/>
              <a:gd name="T2" fmla="*/ 56 w 968"/>
              <a:gd name="T3" fmla="*/ 284 h 289"/>
              <a:gd name="T4" fmla="*/ 136 w 968"/>
              <a:gd name="T5" fmla="*/ 208 h 289"/>
              <a:gd name="T6" fmla="*/ 248 w 968"/>
              <a:gd name="T7" fmla="*/ 248 h 289"/>
              <a:gd name="T8" fmla="*/ 336 w 968"/>
              <a:gd name="T9" fmla="*/ 168 h 289"/>
              <a:gd name="T10" fmla="*/ 440 w 968"/>
              <a:gd name="T11" fmla="*/ 204 h 289"/>
              <a:gd name="T12" fmla="*/ 528 w 968"/>
              <a:gd name="T13" fmla="*/ 124 h 289"/>
              <a:gd name="T14" fmla="*/ 652 w 968"/>
              <a:gd name="T15" fmla="*/ 168 h 289"/>
              <a:gd name="T16" fmla="*/ 720 w 968"/>
              <a:gd name="T17" fmla="*/ 92 h 289"/>
              <a:gd name="T18" fmla="*/ 824 w 968"/>
              <a:gd name="T19" fmla="*/ 140 h 289"/>
              <a:gd name="T20" fmla="*/ 916 w 968"/>
              <a:gd name="T21" fmla="*/ 36 h 289"/>
              <a:gd name="T22" fmla="*/ 968 w 968"/>
              <a:gd name="T2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8" h="289">
                <a:moveTo>
                  <a:pt x="0" y="236"/>
                </a:moveTo>
                <a:cubicBezTo>
                  <a:pt x="16" y="262"/>
                  <a:pt x="33" y="289"/>
                  <a:pt x="56" y="284"/>
                </a:cubicBezTo>
                <a:cubicBezTo>
                  <a:pt x="79" y="279"/>
                  <a:pt x="104" y="214"/>
                  <a:pt x="136" y="208"/>
                </a:cubicBezTo>
                <a:cubicBezTo>
                  <a:pt x="168" y="202"/>
                  <a:pt x="215" y="255"/>
                  <a:pt x="248" y="248"/>
                </a:cubicBezTo>
                <a:cubicBezTo>
                  <a:pt x="281" y="241"/>
                  <a:pt x="304" y="175"/>
                  <a:pt x="336" y="168"/>
                </a:cubicBezTo>
                <a:cubicBezTo>
                  <a:pt x="368" y="161"/>
                  <a:pt x="408" y="211"/>
                  <a:pt x="440" y="204"/>
                </a:cubicBezTo>
                <a:cubicBezTo>
                  <a:pt x="472" y="197"/>
                  <a:pt x="493" y="130"/>
                  <a:pt x="528" y="124"/>
                </a:cubicBezTo>
                <a:cubicBezTo>
                  <a:pt x="563" y="118"/>
                  <a:pt x="620" y="173"/>
                  <a:pt x="652" y="168"/>
                </a:cubicBezTo>
                <a:cubicBezTo>
                  <a:pt x="684" y="163"/>
                  <a:pt x="691" y="97"/>
                  <a:pt x="720" y="92"/>
                </a:cubicBezTo>
                <a:cubicBezTo>
                  <a:pt x="749" y="87"/>
                  <a:pt x="791" y="149"/>
                  <a:pt x="824" y="140"/>
                </a:cubicBezTo>
                <a:cubicBezTo>
                  <a:pt x="857" y="131"/>
                  <a:pt x="892" y="59"/>
                  <a:pt x="916" y="36"/>
                </a:cubicBezTo>
                <a:cubicBezTo>
                  <a:pt x="940" y="13"/>
                  <a:pt x="954" y="6"/>
                  <a:pt x="968" y="0"/>
                </a:cubicBez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1910793" name="Group 9"/>
          <p:cNvGrpSpPr>
            <a:grpSpLocks/>
          </p:cNvGrpSpPr>
          <p:nvPr/>
        </p:nvGrpSpPr>
        <p:grpSpPr bwMode="auto">
          <a:xfrm>
            <a:off x="5645150" y="3543300"/>
            <a:ext cx="444500" cy="431800"/>
            <a:chOff x="5560" y="1428"/>
            <a:chExt cx="280" cy="272"/>
          </a:xfrm>
        </p:grpSpPr>
        <p:sp>
          <p:nvSpPr>
            <p:cNvPr id="1910794" name="Oval 10"/>
            <p:cNvSpPr>
              <a:spLocks noChangeArrowheads="1"/>
            </p:cNvSpPr>
            <p:nvPr/>
          </p:nvSpPr>
          <p:spPr bwMode="auto">
            <a:xfrm>
              <a:off x="5560" y="1428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51" name="Text Box 11"/>
            <p:cNvSpPr txBox="1">
              <a:spLocks noChangeArrowheads="1"/>
            </p:cNvSpPr>
            <p:nvPr/>
          </p:nvSpPr>
          <p:spPr bwMode="auto">
            <a:xfrm>
              <a:off x="5572" y="1472"/>
              <a:ext cx="2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NO</a:t>
              </a:r>
              <a:endParaRPr lang="en-US" sz="1200" baseline="-25000">
                <a:solidFill>
                  <a:srgbClr val="0000CC"/>
                </a:solidFill>
                <a:effectLst/>
              </a:endParaRPr>
            </a:p>
          </p:txBody>
        </p:sp>
      </p:grpSp>
      <p:grpSp>
        <p:nvGrpSpPr>
          <p:cNvPr id="1910796" name="Group 12"/>
          <p:cNvGrpSpPr>
            <a:grpSpLocks/>
          </p:cNvGrpSpPr>
          <p:nvPr/>
        </p:nvGrpSpPr>
        <p:grpSpPr bwMode="auto">
          <a:xfrm>
            <a:off x="7175500" y="3860800"/>
            <a:ext cx="444500" cy="431800"/>
            <a:chOff x="5984" y="1432"/>
            <a:chExt cx="280" cy="272"/>
          </a:xfrm>
        </p:grpSpPr>
        <p:sp>
          <p:nvSpPr>
            <p:cNvPr id="1910797" name="Oval 13"/>
            <p:cNvSpPr>
              <a:spLocks noChangeArrowheads="1"/>
            </p:cNvSpPr>
            <p:nvPr/>
          </p:nvSpPr>
          <p:spPr bwMode="auto">
            <a:xfrm>
              <a:off x="5984" y="1432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9" name="Text Box 14"/>
            <p:cNvSpPr txBox="1">
              <a:spLocks noChangeArrowheads="1"/>
            </p:cNvSpPr>
            <p:nvPr/>
          </p:nvSpPr>
          <p:spPr bwMode="auto">
            <a:xfrm>
              <a:off x="6020" y="1476"/>
              <a:ext cx="24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O</a:t>
              </a:r>
              <a:endParaRPr lang="en-US" sz="1200" baseline="-25000">
                <a:solidFill>
                  <a:srgbClr val="0000CC"/>
                </a:solidFill>
                <a:effectLst/>
              </a:endParaRPr>
            </a:p>
          </p:txBody>
        </p:sp>
      </p:grpSp>
      <p:sp>
        <p:nvSpPr>
          <p:cNvPr id="1910799" name="Line 15"/>
          <p:cNvSpPr>
            <a:spLocks noChangeShapeType="1"/>
          </p:cNvSpPr>
          <p:nvPr/>
        </p:nvSpPr>
        <p:spPr bwMode="auto">
          <a:xfrm>
            <a:off x="5213350" y="1530350"/>
            <a:ext cx="565150" cy="19939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910800" name="Line 16"/>
          <p:cNvSpPr>
            <a:spLocks noChangeShapeType="1"/>
          </p:cNvSpPr>
          <p:nvPr/>
        </p:nvSpPr>
        <p:spPr bwMode="auto">
          <a:xfrm>
            <a:off x="5219700" y="1536700"/>
            <a:ext cx="2019300" cy="23558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1910801" name="Group 17"/>
          <p:cNvGrpSpPr>
            <a:grpSpLocks/>
          </p:cNvGrpSpPr>
          <p:nvPr/>
        </p:nvGrpSpPr>
        <p:grpSpPr bwMode="auto">
          <a:xfrm>
            <a:off x="5994400" y="4311650"/>
            <a:ext cx="444500" cy="431800"/>
            <a:chOff x="3776" y="2716"/>
            <a:chExt cx="280" cy="272"/>
          </a:xfrm>
        </p:grpSpPr>
        <p:sp>
          <p:nvSpPr>
            <p:cNvPr id="1910802" name="Oval 18"/>
            <p:cNvSpPr>
              <a:spLocks noChangeArrowheads="1"/>
            </p:cNvSpPr>
            <p:nvPr/>
          </p:nvSpPr>
          <p:spPr bwMode="auto">
            <a:xfrm>
              <a:off x="3776" y="2716"/>
              <a:ext cx="280" cy="27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8447" name="Text Box 19"/>
            <p:cNvSpPr txBox="1">
              <a:spLocks noChangeArrowheads="1"/>
            </p:cNvSpPr>
            <p:nvPr/>
          </p:nvSpPr>
          <p:spPr bwMode="auto">
            <a:xfrm>
              <a:off x="3812" y="2760"/>
              <a:ext cx="24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rgbClr val="0000CC"/>
                  </a:solidFill>
                  <a:effectLst/>
                </a:rPr>
                <a:t>O</a:t>
              </a:r>
              <a:r>
                <a:rPr lang="en-US" sz="1200" baseline="-25000">
                  <a:solidFill>
                    <a:srgbClr val="0000CC"/>
                  </a:solidFill>
                  <a:effectLst/>
                </a:rPr>
                <a:t>2</a:t>
              </a:r>
            </a:p>
          </p:txBody>
        </p:sp>
      </p:grpSp>
      <p:sp>
        <p:nvSpPr>
          <p:cNvPr id="1910804" name="Line 20"/>
          <p:cNvSpPr>
            <a:spLocks noChangeShapeType="1"/>
          </p:cNvSpPr>
          <p:nvPr/>
        </p:nvSpPr>
        <p:spPr bwMode="auto">
          <a:xfrm flipH="1">
            <a:off x="3886200" y="4591050"/>
            <a:ext cx="207645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910805" name="Oval 21"/>
          <p:cNvSpPr>
            <a:spLocks noChangeArrowheads="1"/>
          </p:cNvSpPr>
          <p:nvPr/>
        </p:nvSpPr>
        <p:spPr bwMode="auto">
          <a:xfrm>
            <a:off x="2724150" y="4387850"/>
            <a:ext cx="1092200" cy="10033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532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1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1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10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C -0.002 -0.00208 -0.00308 -0.00579 -0.00246 -0.00972 C -0.00216 -0.01088 -0.00185 -0.01227 -0.00123 -0.01319 C -0.00092 -0.01042 0.00047 -0.00764 0.00247 -0.00579 C 0.00247 -0.00949 0.00386 -0.01296 0.00649 -0.01458 C 0.00726 -0.01528 0.00818 -0.01551 0.00911 -0.01551 C 0.00772 -0.01342 0.00695 -0.01042 0.00726 -0.00717 C 0.00942 -0.00949 0.0122 -0.00995 0.01482 -0.00833 C 0.01559 -0.00764 0.01652 -0.00671 0.01713 -0.00579 C 0.01497 -0.00625 0.01266 -0.00509 0.01112 -0.00254 C 0.01358 -0.00185 0.01575 0.00093 0.01636 0.00463 C 0.01652 0.00579 0.01652 0.00718 0.01636 0.00857 C 0.01513 0.00602 0.01312 0.0044 0.01081 0.00417 C 0.01204 0.00741 0.01173 0.01134 0.01004 0.01435 C 0.00942 0.01528 0.00865 0.01621 0.00772 0.0169 C 0.00849 0.01389 0.00803 0.01065 0.00679 0.0081 C 0.00571 0.01134 0.00325 0.01366 0.00047 0.01366 C -0.00061 0.01366 -0.00154 0.0132 -0.00231 0.01273 C -0.0003 0.01181 0.00124 0.00926 0.00201 0.00625 C -0.00061 0.00718 -0.00324 0.00579 -0.00509 0.00301 C -0.00571 0.00162 -0.00617 0.0007 -0.00632 -0.00069 C -0.00447 0.00093 -0.00216 0.00116 -4.44444E-6 -1.48148E-6 Z " pathEditMode="relative" rAng="0" ptsTypes="ffffffffffffffffffffff">
                                      <p:cBhvr>
                                        <p:cTn id="24" dur="500" fill="hold"/>
                                        <p:tgtEl>
                                          <p:spTgt spid="19107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1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1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1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1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10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9753E-6 -4.44444E-6 L -0.07408 0.0444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910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4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91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10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10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10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080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" y="0"/>
            <a:ext cx="6811963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31780" name="Rectangle 4"/>
          <p:cNvSpPr>
            <a:spLocks noGrp="1" noChangeArrowheads="1"/>
          </p:cNvSpPr>
          <p:nvPr>
            <p:ph type="title"/>
          </p:nvPr>
        </p:nvSpPr>
        <p:spPr>
          <a:xfrm>
            <a:off x="7162800" y="1617663"/>
            <a:ext cx="2703513" cy="3563937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Gas Fired Water Tube Boiler</a:t>
            </a:r>
            <a:endParaRPr lang="en-US"/>
          </a:p>
        </p:txBody>
      </p:sp>
      <p:pic>
        <p:nvPicPr>
          <p:cNvPr id="331781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2888" y="4946650"/>
            <a:ext cx="1573212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1782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1300" y="5499100"/>
            <a:ext cx="1573213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818" name="Picture 2" descr="WATERT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1058819" name="Rectangle 3"/>
          <p:cNvSpPr>
            <a:spLocks noChangeArrowheads="1"/>
          </p:cNvSpPr>
          <p:nvPr/>
        </p:nvSpPr>
        <p:spPr bwMode="auto">
          <a:xfrm>
            <a:off x="1760538" y="5132388"/>
            <a:ext cx="6959600" cy="1368425"/>
          </a:xfrm>
          <a:prstGeom prst="rect">
            <a:avLst/>
          </a:prstGeom>
          <a:solidFill>
            <a:schemeClr val="accent2"/>
          </a:solidFill>
          <a:ln w="57150">
            <a:solidFill>
              <a:srgbClr val="BE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BE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Economizers </a:t>
            </a:r>
          </a:p>
          <a:p>
            <a:pPr algn="ctr"/>
            <a:r>
              <a:rPr lang="en-US" sz="4000">
                <a:solidFill>
                  <a:srgbClr val="BE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 Air-Preheaters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5570" name="Picture 2" descr="Economizer H2O Inside Tubes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8738"/>
            <a:ext cx="10287000" cy="6973888"/>
          </a:xfrm>
          <a:prstGeom prst="rect">
            <a:avLst/>
          </a:prstGeom>
          <a:noFill/>
        </p:spPr>
      </p:pic>
      <p:sp>
        <p:nvSpPr>
          <p:cNvPr id="1005571" name="Rectangle 3"/>
          <p:cNvSpPr>
            <a:spLocks noChangeArrowheads="1"/>
          </p:cNvSpPr>
          <p:nvPr/>
        </p:nvSpPr>
        <p:spPr bwMode="auto">
          <a:xfrm>
            <a:off x="914400" y="323850"/>
            <a:ext cx="864870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Economizer – H</a:t>
            </a:r>
            <a:r>
              <a:rPr lang="en-US" sz="4400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Inside Tubes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04900" y="841375"/>
            <a:ext cx="6935788" cy="6016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2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4288" y="4800600"/>
            <a:ext cx="1573212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30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7300" y="5319713"/>
            <a:ext cx="1573213" cy="166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3831" name="Picture 7" descr="Picture 2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17463"/>
            <a:ext cx="5105400" cy="6916737"/>
          </a:xfrm>
          <a:prstGeom prst="rect">
            <a:avLst/>
          </a:prstGeom>
          <a:noFill/>
        </p:spPr>
      </p:pic>
      <p:sp>
        <p:nvSpPr>
          <p:cNvPr id="333833" name="Rectangle 9"/>
          <p:cNvSpPr>
            <a:spLocks noChangeArrowheads="1"/>
          </p:cNvSpPr>
          <p:nvPr/>
        </p:nvSpPr>
        <p:spPr bwMode="auto">
          <a:xfrm>
            <a:off x="266700" y="914400"/>
            <a:ext cx="400050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Air Pre-Heater</a:t>
            </a:r>
          </a:p>
        </p:txBody>
      </p:sp>
      <p:sp>
        <p:nvSpPr>
          <p:cNvPr id="333834" name="Line 10"/>
          <p:cNvSpPr>
            <a:spLocks noChangeShapeType="1"/>
          </p:cNvSpPr>
          <p:nvPr/>
        </p:nvSpPr>
        <p:spPr bwMode="auto">
          <a:xfrm>
            <a:off x="3238500" y="1828800"/>
            <a:ext cx="685800" cy="1219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0800" dir="54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618" name="Picture 2" descr="Air Preheater 60 F to 225 F; Rust Line = FGR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8738"/>
            <a:ext cx="10287000" cy="7088188"/>
          </a:xfrm>
          <a:prstGeom prst="rect">
            <a:avLst/>
          </a:prstGeom>
          <a:noFill/>
        </p:spPr>
      </p:pic>
      <p:sp>
        <p:nvSpPr>
          <p:cNvPr id="1007619" name="Rectangle 3"/>
          <p:cNvSpPr>
            <a:spLocks noChangeArrowheads="1"/>
          </p:cNvSpPr>
          <p:nvPr/>
        </p:nvSpPr>
        <p:spPr bwMode="auto">
          <a:xfrm>
            <a:off x="647700" y="323850"/>
            <a:ext cx="932815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Air Pre-Heater : Ambient to 400F +</a:t>
            </a:r>
          </a:p>
        </p:txBody>
      </p:sp>
      <p:sp>
        <p:nvSpPr>
          <p:cNvPr id="1007620" name="Line 4"/>
          <p:cNvSpPr>
            <a:spLocks noChangeShapeType="1"/>
          </p:cNvSpPr>
          <p:nvPr/>
        </p:nvSpPr>
        <p:spPr bwMode="auto">
          <a:xfrm>
            <a:off x="5257800" y="1295400"/>
            <a:ext cx="2628900" cy="2819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0800" dir="54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76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586" name="Picture 2" descr="DSCN01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39400" cy="6858000"/>
          </a:xfrm>
          <a:prstGeom prst="rect">
            <a:avLst/>
          </a:prstGeom>
          <a:noFill/>
        </p:spPr>
      </p:pic>
      <p:sp>
        <p:nvSpPr>
          <p:cNvPr id="451587" name="Rectangle 3"/>
          <p:cNvSpPr>
            <a:spLocks noChangeArrowheads="1"/>
          </p:cNvSpPr>
          <p:nvPr/>
        </p:nvSpPr>
        <p:spPr bwMode="auto">
          <a:xfrm>
            <a:off x="7315200" y="5638800"/>
            <a:ext cx="257175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Fire Wall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7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898" name="Picture 2" descr="DCP025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43725"/>
          </a:xfrm>
          <a:prstGeom prst="rect">
            <a:avLst/>
          </a:prstGeom>
          <a:noFill/>
        </p:spPr>
      </p:pic>
      <p:sp>
        <p:nvSpPr>
          <p:cNvPr id="464899" name="Rectangle 3"/>
          <p:cNvSpPr>
            <a:spLocks noChangeArrowheads="1"/>
          </p:cNvSpPr>
          <p:nvPr/>
        </p:nvSpPr>
        <p:spPr bwMode="auto">
          <a:xfrm>
            <a:off x="533400" y="5334000"/>
            <a:ext cx="486886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Refractory Lining</a:t>
            </a:r>
          </a:p>
        </p:txBody>
      </p:sp>
      <p:sp>
        <p:nvSpPr>
          <p:cNvPr id="464900" name="Line 4"/>
          <p:cNvSpPr>
            <a:spLocks noChangeShapeType="1"/>
          </p:cNvSpPr>
          <p:nvPr/>
        </p:nvSpPr>
        <p:spPr bwMode="auto">
          <a:xfrm flipH="1" flipV="1">
            <a:off x="914400" y="1219200"/>
            <a:ext cx="1676400" cy="3886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0161" dir="65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64901" name="Rectangle 5"/>
          <p:cNvSpPr>
            <a:spLocks noChangeArrowheads="1"/>
          </p:cNvSpPr>
          <p:nvPr/>
        </p:nvSpPr>
        <p:spPr bwMode="auto">
          <a:xfrm>
            <a:off x="6126163" y="5334000"/>
            <a:ext cx="3627437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Tubes</a:t>
            </a:r>
          </a:p>
        </p:txBody>
      </p:sp>
      <p:sp>
        <p:nvSpPr>
          <p:cNvPr id="464902" name="Line 6"/>
          <p:cNvSpPr>
            <a:spLocks noChangeShapeType="1"/>
          </p:cNvSpPr>
          <p:nvPr/>
        </p:nvSpPr>
        <p:spPr bwMode="auto">
          <a:xfrm flipV="1">
            <a:off x="7772400" y="3886200"/>
            <a:ext cx="990600" cy="1219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4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4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899" grpId="0" animBg="1" autoUpdateAnimBg="0"/>
      <p:bldP spid="464900" grpId="0" animBg="1"/>
      <p:bldP spid="464901" grpId="0" animBg="1" autoUpdateAnimBg="0"/>
      <p:bldP spid="46490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26" name="Picture 2" descr="107-0798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76200"/>
            <a:ext cx="10668000" cy="8001000"/>
          </a:xfrm>
          <a:prstGeom prst="rect">
            <a:avLst/>
          </a:prstGeom>
          <a:noFill/>
        </p:spPr>
      </p:pic>
      <p:sp>
        <p:nvSpPr>
          <p:cNvPr id="615427" name="Rectangle 3"/>
          <p:cNvSpPr>
            <a:spLocks noChangeArrowheads="1"/>
          </p:cNvSpPr>
          <p:nvPr/>
        </p:nvSpPr>
        <p:spPr bwMode="auto">
          <a:xfrm>
            <a:off x="1066800" y="5257800"/>
            <a:ext cx="362743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 Tubes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218" name="Picture 2" descr="GLC PARK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649220" name="Rectangle 4"/>
          <p:cNvSpPr>
            <a:spLocks noChangeArrowheads="1"/>
          </p:cNvSpPr>
          <p:nvPr/>
        </p:nvSpPr>
        <p:spPr bwMode="auto">
          <a:xfrm>
            <a:off x="5257800" y="1524000"/>
            <a:ext cx="4725988" cy="1123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 Fluidized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Bed Boilers</a:t>
            </a:r>
            <a:endParaRPr lang="en-US" sz="36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20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34" name="Rectangle 2"/>
          <p:cNvSpPr>
            <a:spLocks noGrp="1" noChangeArrowheads="1"/>
          </p:cNvSpPr>
          <p:nvPr>
            <p:ph type="title"/>
          </p:nvPr>
        </p:nvSpPr>
        <p:spPr>
          <a:xfrm>
            <a:off x="822325" y="130175"/>
            <a:ext cx="8718550" cy="763588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Fluidized Bed Modes</a:t>
            </a:r>
            <a:endParaRPr lang="en-US"/>
          </a:p>
        </p:txBody>
      </p:sp>
      <p:pic>
        <p:nvPicPr>
          <p:cNvPr id="127283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738" y="1327150"/>
            <a:ext cx="4851400" cy="3538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27283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0375" y="1055688"/>
            <a:ext cx="4189413" cy="388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272838" name="Rectangle 6"/>
          <p:cNvSpPr>
            <a:spLocks noChangeArrowheads="1"/>
          </p:cNvSpPr>
          <p:nvPr/>
        </p:nvSpPr>
        <p:spPr bwMode="auto">
          <a:xfrm>
            <a:off x="2354263" y="5046663"/>
            <a:ext cx="92710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>
                <a:solidFill>
                  <a:srgbClr val="FFFFFF"/>
                </a:solidFill>
              </a:rPr>
              <a:t>Fixed</a:t>
            </a:r>
          </a:p>
          <a:p>
            <a:pPr algn="ctr"/>
            <a:r>
              <a:rPr lang="en-US" b="0">
                <a:solidFill>
                  <a:srgbClr val="FFFFFF"/>
                </a:solidFill>
              </a:rPr>
              <a:t>Bed</a:t>
            </a:r>
          </a:p>
        </p:txBody>
      </p:sp>
      <p:sp>
        <p:nvSpPr>
          <p:cNvPr id="1272839" name="Rectangle 7"/>
          <p:cNvSpPr>
            <a:spLocks noChangeArrowheads="1"/>
          </p:cNvSpPr>
          <p:nvPr/>
        </p:nvSpPr>
        <p:spPr bwMode="auto">
          <a:xfrm>
            <a:off x="3752850" y="5046663"/>
            <a:ext cx="172561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>
                <a:solidFill>
                  <a:srgbClr val="FFFFFF"/>
                </a:solidFill>
              </a:rPr>
              <a:t>Minimum</a:t>
            </a:r>
          </a:p>
          <a:p>
            <a:pPr algn="ctr"/>
            <a:r>
              <a:rPr lang="en-US" b="0">
                <a:solidFill>
                  <a:srgbClr val="FFFFFF"/>
                </a:solidFill>
              </a:rPr>
              <a:t>Fluidization</a:t>
            </a:r>
          </a:p>
        </p:txBody>
      </p:sp>
      <p:sp>
        <p:nvSpPr>
          <p:cNvPr id="1272840" name="Rectangle 8"/>
          <p:cNvSpPr>
            <a:spLocks noChangeArrowheads="1"/>
          </p:cNvSpPr>
          <p:nvPr/>
        </p:nvSpPr>
        <p:spPr bwMode="auto">
          <a:xfrm>
            <a:off x="5607050" y="5046663"/>
            <a:ext cx="137001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>
                <a:solidFill>
                  <a:srgbClr val="FFFFFF"/>
                </a:solidFill>
              </a:rPr>
              <a:t>Bubbling</a:t>
            </a:r>
          </a:p>
          <a:p>
            <a:pPr algn="ctr"/>
            <a:r>
              <a:rPr lang="en-US" b="0">
                <a:solidFill>
                  <a:srgbClr val="FFFFFF"/>
                </a:solidFill>
              </a:rPr>
              <a:t>Bed</a:t>
            </a:r>
          </a:p>
        </p:txBody>
      </p:sp>
      <p:sp>
        <p:nvSpPr>
          <p:cNvPr id="1272841" name="Rectangle 9"/>
          <p:cNvSpPr>
            <a:spLocks noChangeArrowheads="1"/>
          </p:cNvSpPr>
          <p:nvPr/>
        </p:nvSpPr>
        <p:spPr bwMode="auto">
          <a:xfrm>
            <a:off x="7248525" y="5046663"/>
            <a:ext cx="162401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>
                <a:solidFill>
                  <a:srgbClr val="FFFFFF"/>
                </a:solidFill>
              </a:rPr>
              <a:t>Circulating</a:t>
            </a:r>
          </a:p>
          <a:p>
            <a:pPr algn="ctr"/>
            <a:r>
              <a:rPr lang="en-US" b="0">
                <a:solidFill>
                  <a:srgbClr val="FFFFFF"/>
                </a:solidFill>
              </a:rPr>
              <a:t>Bed</a:t>
            </a:r>
          </a:p>
        </p:txBody>
      </p:sp>
      <p:sp>
        <p:nvSpPr>
          <p:cNvPr id="1272842" name="Rectangle 10"/>
          <p:cNvSpPr>
            <a:spLocks noChangeArrowheads="1"/>
          </p:cNvSpPr>
          <p:nvPr/>
        </p:nvSpPr>
        <p:spPr bwMode="auto">
          <a:xfrm>
            <a:off x="312738" y="4995863"/>
            <a:ext cx="1757362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b="0">
                <a:solidFill>
                  <a:srgbClr val="FFFFFF"/>
                </a:solidFill>
              </a:rPr>
              <a:t>Start</a:t>
            </a:r>
          </a:p>
          <a:p>
            <a:pPr algn="ctr"/>
            <a:r>
              <a:rPr lang="en-US" b="0">
                <a:solidFill>
                  <a:srgbClr val="FFFFFF"/>
                </a:solidFill>
              </a:rPr>
              <a:t>No Air Flow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2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2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7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7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7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7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72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72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72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72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2838" grpId="0"/>
      <p:bldP spid="1272839" grpId="0"/>
      <p:bldP spid="1272840" grpId="0"/>
      <p:bldP spid="1272841" grpId="0"/>
      <p:bldP spid="12728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53975"/>
            <a:ext cx="7772400" cy="1143000"/>
          </a:xfrm>
          <a:noFill/>
          <a:ln/>
          <a:effectLst>
            <a:outerShdw dist="89803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sz="4000" i="0"/>
              <a:t>Uses of Boilers</a:t>
            </a:r>
            <a:r>
              <a:rPr lang="en-US" sz="4000"/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" y="1646238"/>
            <a:ext cx="9906000" cy="5059362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Electrical generation </a:t>
            </a:r>
          </a:p>
          <a:p>
            <a:r>
              <a:rPr lang="en-US"/>
              <a:t>Space heating</a:t>
            </a:r>
          </a:p>
          <a:p>
            <a:r>
              <a:rPr lang="en-US"/>
              <a:t>Food preparation</a:t>
            </a:r>
          </a:p>
          <a:p>
            <a:r>
              <a:rPr lang="en-US"/>
              <a:t>Commercial laundries</a:t>
            </a:r>
          </a:p>
          <a:p>
            <a:r>
              <a:rPr lang="en-US"/>
              <a:t>Pulp &amp; paper industry</a:t>
            </a:r>
          </a:p>
          <a:p>
            <a:r>
              <a:rPr lang="en-US"/>
              <a:t>Petroleum industry</a:t>
            </a:r>
          </a:p>
          <a:p>
            <a:r>
              <a:rPr lang="en-US"/>
              <a:t>Chemical industry</a:t>
            </a:r>
          </a:p>
          <a:p>
            <a:r>
              <a:rPr lang="en-US"/>
              <a:t>Municipalities :  Water, Sewage &amp; Garbage</a:t>
            </a:r>
          </a:p>
        </p:txBody>
      </p:sp>
      <p:pic>
        <p:nvPicPr>
          <p:cNvPr id="18437" name="Picture 5" descr="STOCKTON CO 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7300" y="1906588"/>
            <a:ext cx="5219700" cy="34671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469" name="Group 645"/>
          <p:cNvGrpSpPr>
            <a:grpSpLocks/>
          </p:cNvGrpSpPr>
          <p:nvPr/>
        </p:nvGrpSpPr>
        <p:grpSpPr bwMode="auto">
          <a:xfrm>
            <a:off x="38100" y="212725"/>
            <a:ext cx="7043738" cy="6518275"/>
            <a:chOff x="147" y="134"/>
            <a:chExt cx="4437" cy="4106"/>
          </a:xfrm>
        </p:grpSpPr>
        <p:sp>
          <p:nvSpPr>
            <p:cNvPr id="77828" name="Freeform 4"/>
            <p:cNvSpPr>
              <a:spLocks/>
            </p:cNvSpPr>
            <p:nvPr/>
          </p:nvSpPr>
          <p:spPr bwMode="auto">
            <a:xfrm>
              <a:off x="716" y="702"/>
              <a:ext cx="508" cy="2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07" y="0"/>
                </a:cxn>
                <a:cxn ang="0">
                  <a:pos x="507" y="292"/>
                </a:cxn>
                <a:cxn ang="0">
                  <a:pos x="0" y="292"/>
                </a:cxn>
                <a:cxn ang="0">
                  <a:pos x="0" y="0"/>
                </a:cxn>
              </a:cxnLst>
              <a:rect l="0" t="0" r="r" b="b"/>
              <a:pathLst>
                <a:path w="508" h="293">
                  <a:moveTo>
                    <a:pt x="0" y="0"/>
                  </a:moveTo>
                  <a:lnTo>
                    <a:pt x="507" y="0"/>
                  </a:lnTo>
                  <a:lnTo>
                    <a:pt x="507" y="292"/>
                  </a:lnTo>
                  <a:lnTo>
                    <a:pt x="0" y="292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auto">
            <a:xfrm>
              <a:off x="716" y="848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0" name="Freeform 6"/>
            <p:cNvSpPr>
              <a:spLocks/>
            </p:cNvSpPr>
            <p:nvPr/>
          </p:nvSpPr>
          <p:spPr bwMode="auto">
            <a:xfrm>
              <a:off x="716" y="999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F7F7F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1" name="Freeform 7"/>
            <p:cNvSpPr>
              <a:spLocks/>
            </p:cNvSpPr>
            <p:nvPr/>
          </p:nvSpPr>
          <p:spPr bwMode="auto">
            <a:xfrm>
              <a:off x="716" y="1150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2" name="Freeform 8"/>
            <p:cNvSpPr>
              <a:spLocks/>
            </p:cNvSpPr>
            <p:nvPr/>
          </p:nvSpPr>
          <p:spPr bwMode="auto">
            <a:xfrm>
              <a:off x="716" y="1301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F0F0F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3" name="Freeform 9"/>
            <p:cNvSpPr>
              <a:spLocks/>
            </p:cNvSpPr>
            <p:nvPr/>
          </p:nvSpPr>
          <p:spPr bwMode="auto">
            <a:xfrm>
              <a:off x="716" y="1452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4" name="Freeform 10"/>
            <p:cNvSpPr>
              <a:spLocks/>
            </p:cNvSpPr>
            <p:nvPr/>
          </p:nvSpPr>
          <p:spPr bwMode="auto">
            <a:xfrm>
              <a:off x="716" y="1602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5" name="Freeform 11"/>
            <p:cNvSpPr>
              <a:spLocks/>
            </p:cNvSpPr>
            <p:nvPr/>
          </p:nvSpPr>
          <p:spPr bwMode="auto">
            <a:xfrm>
              <a:off x="716" y="1754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6" name="Freeform 12"/>
            <p:cNvSpPr>
              <a:spLocks/>
            </p:cNvSpPr>
            <p:nvPr/>
          </p:nvSpPr>
          <p:spPr bwMode="auto">
            <a:xfrm>
              <a:off x="716" y="1905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7" name="Freeform 13"/>
            <p:cNvSpPr>
              <a:spLocks/>
            </p:cNvSpPr>
            <p:nvPr/>
          </p:nvSpPr>
          <p:spPr bwMode="auto">
            <a:xfrm>
              <a:off x="716" y="2056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DBDBD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8" name="Freeform 14"/>
            <p:cNvSpPr>
              <a:spLocks/>
            </p:cNvSpPr>
            <p:nvPr/>
          </p:nvSpPr>
          <p:spPr bwMode="auto">
            <a:xfrm>
              <a:off x="716" y="2206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39" name="Freeform 15"/>
            <p:cNvSpPr>
              <a:spLocks/>
            </p:cNvSpPr>
            <p:nvPr/>
          </p:nvSpPr>
          <p:spPr bwMode="auto">
            <a:xfrm>
              <a:off x="716" y="2357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D4D4D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0" name="Freeform 16"/>
            <p:cNvSpPr>
              <a:spLocks/>
            </p:cNvSpPr>
            <p:nvPr/>
          </p:nvSpPr>
          <p:spPr bwMode="auto">
            <a:xfrm>
              <a:off x="716" y="2508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1" name="Freeform 17"/>
            <p:cNvSpPr>
              <a:spLocks/>
            </p:cNvSpPr>
            <p:nvPr/>
          </p:nvSpPr>
          <p:spPr bwMode="auto">
            <a:xfrm>
              <a:off x="716" y="2659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CCCC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2" name="Freeform 18"/>
            <p:cNvSpPr>
              <a:spLocks/>
            </p:cNvSpPr>
            <p:nvPr/>
          </p:nvSpPr>
          <p:spPr bwMode="auto">
            <a:xfrm>
              <a:off x="716" y="2810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3" name="Freeform 19"/>
            <p:cNvSpPr>
              <a:spLocks/>
            </p:cNvSpPr>
            <p:nvPr/>
          </p:nvSpPr>
          <p:spPr bwMode="auto">
            <a:xfrm>
              <a:off x="716" y="2961"/>
              <a:ext cx="508" cy="298"/>
            </a:xfrm>
            <a:custGeom>
              <a:avLst/>
              <a:gdLst/>
              <a:ahLst/>
              <a:cxnLst>
                <a:cxn ang="0">
                  <a:pos x="507" y="297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7"/>
                </a:cxn>
                <a:cxn ang="0">
                  <a:pos x="507" y="297"/>
                </a:cxn>
              </a:cxnLst>
              <a:rect l="0" t="0" r="r" b="b"/>
              <a:pathLst>
                <a:path w="508" h="298">
                  <a:moveTo>
                    <a:pt x="507" y="297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7"/>
                  </a:lnTo>
                  <a:lnTo>
                    <a:pt x="507" y="297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4" name="Freeform 20"/>
            <p:cNvSpPr>
              <a:spLocks/>
            </p:cNvSpPr>
            <p:nvPr/>
          </p:nvSpPr>
          <p:spPr bwMode="auto">
            <a:xfrm>
              <a:off x="716" y="3111"/>
              <a:ext cx="508" cy="299"/>
            </a:xfrm>
            <a:custGeom>
              <a:avLst/>
              <a:gdLst/>
              <a:ahLst/>
              <a:cxnLst>
                <a:cxn ang="0">
                  <a:pos x="507" y="298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8"/>
                </a:cxn>
                <a:cxn ang="0">
                  <a:pos x="507" y="298"/>
                </a:cxn>
              </a:cxnLst>
              <a:rect l="0" t="0" r="r" b="b"/>
              <a:pathLst>
                <a:path w="508" h="299">
                  <a:moveTo>
                    <a:pt x="507" y="298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8"/>
                  </a:lnTo>
                  <a:lnTo>
                    <a:pt x="507" y="298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auto">
            <a:xfrm>
              <a:off x="716" y="3263"/>
              <a:ext cx="508" cy="297"/>
            </a:xfrm>
            <a:custGeom>
              <a:avLst/>
              <a:gdLst/>
              <a:ahLst/>
              <a:cxnLst>
                <a:cxn ang="0">
                  <a:pos x="507" y="296"/>
                </a:cxn>
                <a:cxn ang="0">
                  <a:pos x="507" y="0"/>
                </a:cxn>
                <a:cxn ang="0">
                  <a:pos x="0" y="0"/>
                </a:cxn>
                <a:cxn ang="0">
                  <a:pos x="0" y="296"/>
                </a:cxn>
                <a:cxn ang="0">
                  <a:pos x="507" y="296"/>
                </a:cxn>
              </a:cxnLst>
              <a:rect l="0" t="0" r="r" b="b"/>
              <a:pathLst>
                <a:path w="508" h="297">
                  <a:moveTo>
                    <a:pt x="507" y="296"/>
                  </a:moveTo>
                  <a:lnTo>
                    <a:pt x="507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507" y="296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auto">
            <a:xfrm>
              <a:off x="716" y="3414"/>
              <a:ext cx="508" cy="293"/>
            </a:xfrm>
            <a:custGeom>
              <a:avLst/>
              <a:gdLst/>
              <a:ahLst/>
              <a:cxnLst>
                <a:cxn ang="0">
                  <a:pos x="507" y="0"/>
                </a:cxn>
                <a:cxn ang="0">
                  <a:pos x="507" y="292"/>
                </a:cxn>
                <a:cxn ang="0">
                  <a:pos x="0" y="292"/>
                </a:cxn>
                <a:cxn ang="0">
                  <a:pos x="0" y="0"/>
                </a:cxn>
                <a:cxn ang="0">
                  <a:pos x="507" y="0"/>
                </a:cxn>
              </a:cxnLst>
              <a:rect l="0" t="0" r="r" b="b"/>
              <a:pathLst>
                <a:path w="508" h="293">
                  <a:moveTo>
                    <a:pt x="507" y="0"/>
                  </a:moveTo>
                  <a:lnTo>
                    <a:pt x="507" y="292"/>
                  </a:lnTo>
                  <a:lnTo>
                    <a:pt x="0" y="292"/>
                  </a:lnTo>
                  <a:lnTo>
                    <a:pt x="0" y="0"/>
                  </a:lnTo>
                  <a:lnTo>
                    <a:pt x="507" y="0"/>
                  </a:lnTo>
                </a:path>
              </a:pathLst>
            </a:custGeom>
            <a:solidFill>
              <a:srgbClr val="B8B8B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auto">
            <a:xfrm>
              <a:off x="716" y="3564"/>
              <a:ext cx="508" cy="143"/>
            </a:xfrm>
            <a:custGeom>
              <a:avLst/>
              <a:gdLst/>
              <a:ahLst/>
              <a:cxnLst>
                <a:cxn ang="0">
                  <a:pos x="507" y="0"/>
                </a:cxn>
                <a:cxn ang="0">
                  <a:pos x="507" y="142"/>
                </a:cxn>
                <a:cxn ang="0">
                  <a:pos x="0" y="142"/>
                </a:cxn>
                <a:cxn ang="0">
                  <a:pos x="0" y="0"/>
                </a:cxn>
                <a:cxn ang="0">
                  <a:pos x="507" y="0"/>
                </a:cxn>
              </a:cxnLst>
              <a:rect l="0" t="0" r="r" b="b"/>
              <a:pathLst>
                <a:path w="508" h="143">
                  <a:moveTo>
                    <a:pt x="507" y="0"/>
                  </a:moveTo>
                  <a:lnTo>
                    <a:pt x="507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507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auto">
            <a:xfrm>
              <a:off x="712" y="471"/>
              <a:ext cx="524" cy="3244"/>
            </a:xfrm>
            <a:custGeom>
              <a:avLst/>
              <a:gdLst/>
              <a:ahLst/>
              <a:cxnLst>
                <a:cxn ang="0">
                  <a:pos x="0" y="3243"/>
                </a:cxn>
                <a:cxn ang="0">
                  <a:pos x="523" y="3243"/>
                </a:cxn>
                <a:cxn ang="0">
                  <a:pos x="523" y="0"/>
                </a:cxn>
                <a:cxn ang="0">
                  <a:pos x="0" y="0"/>
                </a:cxn>
                <a:cxn ang="0">
                  <a:pos x="0" y="3243"/>
                </a:cxn>
              </a:cxnLst>
              <a:rect l="0" t="0" r="r" b="b"/>
              <a:pathLst>
                <a:path w="524" h="3244">
                  <a:moveTo>
                    <a:pt x="0" y="3243"/>
                  </a:moveTo>
                  <a:lnTo>
                    <a:pt x="523" y="3243"/>
                  </a:lnTo>
                  <a:lnTo>
                    <a:pt x="523" y="0"/>
                  </a:lnTo>
                  <a:lnTo>
                    <a:pt x="0" y="0"/>
                  </a:lnTo>
                  <a:lnTo>
                    <a:pt x="0" y="3243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auto">
            <a:xfrm>
              <a:off x="1235" y="1241"/>
              <a:ext cx="248" cy="36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247" y="35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247" y="0"/>
                </a:cxn>
              </a:cxnLst>
              <a:rect l="0" t="0" r="r" b="b"/>
              <a:pathLst>
                <a:path w="248" h="36">
                  <a:moveTo>
                    <a:pt x="247" y="0"/>
                  </a:moveTo>
                  <a:lnTo>
                    <a:pt x="247" y="35"/>
                  </a:lnTo>
                  <a:lnTo>
                    <a:pt x="0" y="35"/>
                  </a:lnTo>
                  <a:lnTo>
                    <a:pt x="0" y="0"/>
                  </a:lnTo>
                  <a:lnTo>
                    <a:pt x="247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auto">
            <a:xfrm>
              <a:off x="1235" y="1218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auto">
            <a:xfrm>
              <a:off x="1235" y="1196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2" name="Freeform 28"/>
            <p:cNvSpPr>
              <a:spLocks/>
            </p:cNvSpPr>
            <p:nvPr/>
          </p:nvSpPr>
          <p:spPr bwMode="auto">
            <a:xfrm>
              <a:off x="1235" y="1173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8E8E8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3" name="Freeform 29"/>
            <p:cNvSpPr>
              <a:spLocks/>
            </p:cNvSpPr>
            <p:nvPr/>
          </p:nvSpPr>
          <p:spPr bwMode="auto">
            <a:xfrm>
              <a:off x="1235" y="1151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4" name="Freeform 30"/>
            <p:cNvSpPr>
              <a:spLocks/>
            </p:cNvSpPr>
            <p:nvPr/>
          </p:nvSpPr>
          <p:spPr bwMode="auto">
            <a:xfrm>
              <a:off x="1235" y="1128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5" name="Freeform 31"/>
            <p:cNvSpPr>
              <a:spLocks/>
            </p:cNvSpPr>
            <p:nvPr/>
          </p:nvSpPr>
          <p:spPr bwMode="auto">
            <a:xfrm>
              <a:off x="1235" y="1105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6" name="Freeform 32"/>
            <p:cNvSpPr>
              <a:spLocks/>
            </p:cNvSpPr>
            <p:nvPr/>
          </p:nvSpPr>
          <p:spPr bwMode="auto">
            <a:xfrm>
              <a:off x="1235" y="1082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7" name="Freeform 33"/>
            <p:cNvSpPr>
              <a:spLocks/>
            </p:cNvSpPr>
            <p:nvPr/>
          </p:nvSpPr>
          <p:spPr bwMode="auto">
            <a:xfrm>
              <a:off x="1235" y="1060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0F0F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8" name="Freeform 34"/>
            <p:cNvSpPr>
              <a:spLocks/>
            </p:cNvSpPr>
            <p:nvPr/>
          </p:nvSpPr>
          <p:spPr bwMode="auto">
            <a:xfrm>
              <a:off x="1235" y="1037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59" name="Freeform 35"/>
            <p:cNvSpPr>
              <a:spLocks/>
            </p:cNvSpPr>
            <p:nvPr/>
          </p:nvSpPr>
          <p:spPr bwMode="auto">
            <a:xfrm>
              <a:off x="1235" y="1015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0" name="Freeform 36"/>
            <p:cNvSpPr>
              <a:spLocks/>
            </p:cNvSpPr>
            <p:nvPr/>
          </p:nvSpPr>
          <p:spPr bwMode="auto">
            <a:xfrm>
              <a:off x="1235" y="992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1" name="Freeform 37"/>
            <p:cNvSpPr>
              <a:spLocks/>
            </p:cNvSpPr>
            <p:nvPr/>
          </p:nvSpPr>
          <p:spPr bwMode="auto">
            <a:xfrm>
              <a:off x="1235" y="969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2" name="Freeform 38"/>
            <p:cNvSpPr>
              <a:spLocks/>
            </p:cNvSpPr>
            <p:nvPr/>
          </p:nvSpPr>
          <p:spPr bwMode="auto">
            <a:xfrm>
              <a:off x="1235" y="947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3" name="Freeform 39"/>
            <p:cNvSpPr>
              <a:spLocks/>
            </p:cNvSpPr>
            <p:nvPr/>
          </p:nvSpPr>
          <p:spPr bwMode="auto">
            <a:xfrm>
              <a:off x="1235" y="924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7F7F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4" name="Freeform 40"/>
            <p:cNvSpPr>
              <a:spLocks/>
            </p:cNvSpPr>
            <p:nvPr/>
          </p:nvSpPr>
          <p:spPr bwMode="auto">
            <a:xfrm>
              <a:off x="1235" y="901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5" name="Freeform 41"/>
            <p:cNvSpPr>
              <a:spLocks/>
            </p:cNvSpPr>
            <p:nvPr/>
          </p:nvSpPr>
          <p:spPr bwMode="auto">
            <a:xfrm>
              <a:off x="1235" y="878"/>
              <a:ext cx="248" cy="42"/>
            </a:xfrm>
            <a:custGeom>
              <a:avLst/>
              <a:gdLst/>
              <a:ahLst/>
              <a:cxnLst>
                <a:cxn ang="0">
                  <a:pos x="247" y="41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1"/>
                </a:cxn>
                <a:cxn ang="0">
                  <a:pos x="247" y="41"/>
                </a:cxn>
              </a:cxnLst>
              <a:rect l="0" t="0" r="r" b="b"/>
              <a:pathLst>
                <a:path w="248" h="42">
                  <a:moveTo>
                    <a:pt x="247" y="41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247" y="41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6" name="Freeform 42"/>
            <p:cNvSpPr>
              <a:spLocks/>
            </p:cNvSpPr>
            <p:nvPr/>
          </p:nvSpPr>
          <p:spPr bwMode="auto">
            <a:xfrm>
              <a:off x="1235" y="856"/>
              <a:ext cx="248" cy="41"/>
            </a:xfrm>
            <a:custGeom>
              <a:avLst/>
              <a:gdLst/>
              <a:ahLst/>
              <a:cxnLst>
                <a:cxn ang="0">
                  <a:pos x="247" y="40"/>
                </a:cxn>
                <a:cxn ang="0">
                  <a:pos x="24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7" y="40"/>
                </a:cxn>
              </a:cxnLst>
              <a:rect l="0" t="0" r="r" b="b"/>
              <a:pathLst>
                <a:path w="248" h="41">
                  <a:moveTo>
                    <a:pt x="247" y="40"/>
                  </a:moveTo>
                  <a:lnTo>
                    <a:pt x="24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7" y="40"/>
                  </a:lnTo>
                </a:path>
              </a:pathLst>
            </a:custGeom>
            <a:solidFill>
              <a:srgbClr val="FCFCF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7" name="Freeform 43"/>
            <p:cNvSpPr>
              <a:spLocks/>
            </p:cNvSpPr>
            <p:nvPr/>
          </p:nvSpPr>
          <p:spPr bwMode="auto">
            <a:xfrm>
              <a:off x="1235" y="838"/>
              <a:ext cx="248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7" y="0"/>
                </a:cxn>
                <a:cxn ang="0">
                  <a:pos x="247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248" h="36">
                  <a:moveTo>
                    <a:pt x="0" y="0"/>
                  </a:moveTo>
                  <a:lnTo>
                    <a:pt x="247" y="0"/>
                  </a:lnTo>
                  <a:lnTo>
                    <a:pt x="247" y="35"/>
                  </a:lnTo>
                  <a:lnTo>
                    <a:pt x="0" y="35"/>
                  </a:lnTo>
                  <a:lnTo>
                    <a:pt x="0" y="0"/>
                  </a:lnTo>
                </a:path>
              </a:pathLst>
            </a:custGeom>
            <a:solidFill>
              <a:srgbClr val="FCFCFC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8" name="Freeform 44"/>
            <p:cNvSpPr>
              <a:spLocks/>
            </p:cNvSpPr>
            <p:nvPr/>
          </p:nvSpPr>
          <p:spPr bwMode="auto">
            <a:xfrm>
              <a:off x="1235" y="838"/>
              <a:ext cx="248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7" y="0"/>
                </a:cxn>
                <a:cxn ang="0">
                  <a:pos x="247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248" h="14">
                  <a:moveTo>
                    <a:pt x="0" y="0"/>
                  </a:moveTo>
                  <a:lnTo>
                    <a:pt x="247" y="0"/>
                  </a:lnTo>
                  <a:lnTo>
                    <a:pt x="247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69" name="Freeform 45"/>
            <p:cNvSpPr>
              <a:spLocks/>
            </p:cNvSpPr>
            <p:nvPr/>
          </p:nvSpPr>
          <p:spPr bwMode="auto">
            <a:xfrm>
              <a:off x="1235" y="838"/>
              <a:ext cx="255" cy="4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4" y="0"/>
                </a:cxn>
                <a:cxn ang="0">
                  <a:pos x="254" y="443"/>
                </a:cxn>
                <a:cxn ang="0">
                  <a:pos x="0" y="443"/>
                </a:cxn>
                <a:cxn ang="0">
                  <a:pos x="0" y="0"/>
                </a:cxn>
              </a:cxnLst>
              <a:rect l="0" t="0" r="r" b="b"/>
              <a:pathLst>
                <a:path w="255" h="444">
                  <a:moveTo>
                    <a:pt x="0" y="0"/>
                  </a:moveTo>
                  <a:lnTo>
                    <a:pt x="254" y="0"/>
                  </a:lnTo>
                  <a:lnTo>
                    <a:pt x="254" y="443"/>
                  </a:lnTo>
                  <a:lnTo>
                    <a:pt x="0" y="44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0" name="Freeform 46"/>
            <p:cNvSpPr>
              <a:spLocks/>
            </p:cNvSpPr>
            <p:nvPr/>
          </p:nvSpPr>
          <p:spPr bwMode="auto">
            <a:xfrm>
              <a:off x="1489" y="1678"/>
              <a:ext cx="673" cy="104"/>
            </a:xfrm>
            <a:custGeom>
              <a:avLst/>
              <a:gdLst/>
              <a:ahLst/>
              <a:cxnLst>
                <a:cxn ang="0">
                  <a:pos x="672" y="0"/>
                </a:cxn>
                <a:cxn ang="0">
                  <a:pos x="672" y="103"/>
                </a:cxn>
                <a:cxn ang="0">
                  <a:pos x="0" y="103"/>
                </a:cxn>
                <a:cxn ang="0">
                  <a:pos x="0" y="0"/>
                </a:cxn>
                <a:cxn ang="0">
                  <a:pos x="672" y="0"/>
                </a:cxn>
              </a:cxnLst>
              <a:rect l="0" t="0" r="r" b="b"/>
              <a:pathLst>
                <a:path w="673" h="104">
                  <a:moveTo>
                    <a:pt x="672" y="0"/>
                  </a:moveTo>
                  <a:lnTo>
                    <a:pt x="672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672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1" name="Freeform 47"/>
            <p:cNvSpPr>
              <a:spLocks/>
            </p:cNvSpPr>
            <p:nvPr/>
          </p:nvSpPr>
          <p:spPr bwMode="auto">
            <a:xfrm>
              <a:off x="1489" y="1622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2" name="Freeform 48"/>
            <p:cNvSpPr>
              <a:spLocks/>
            </p:cNvSpPr>
            <p:nvPr/>
          </p:nvSpPr>
          <p:spPr bwMode="auto">
            <a:xfrm>
              <a:off x="1489" y="1566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3" name="Freeform 49"/>
            <p:cNvSpPr>
              <a:spLocks/>
            </p:cNvSpPr>
            <p:nvPr/>
          </p:nvSpPr>
          <p:spPr bwMode="auto">
            <a:xfrm>
              <a:off x="1489" y="1509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4" name="Freeform 50"/>
            <p:cNvSpPr>
              <a:spLocks/>
            </p:cNvSpPr>
            <p:nvPr/>
          </p:nvSpPr>
          <p:spPr bwMode="auto">
            <a:xfrm>
              <a:off x="1489" y="1453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5" name="Freeform 51"/>
            <p:cNvSpPr>
              <a:spLocks/>
            </p:cNvSpPr>
            <p:nvPr/>
          </p:nvSpPr>
          <p:spPr bwMode="auto">
            <a:xfrm>
              <a:off x="1489" y="1397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6" name="Freeform 52"/>
            <p:cNvSpPr>
              <a:spLocks/>
            </p:cNvSpPr>
            <p:nvPr/>
          </p:nvSpPr>
          <p:spPr bwMode="auto">
            <a:xfrm>
              <a:off x="1489" y="1341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7" name="Freeform 53"/>
            <p:cNvSpPr>
              <a:spLocks/>
            </p:cNvSpPr>
            <p:nvPr/>
          </p:nvSpPr>
          <p:spPr bwMode="auto">
            <a:xfrm>
              <a:off x="1489" y="1284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8" name="Freeform 54"/>
            <p:cNvSpPr>
              <a:spLocks/>
            </p:cNvSpPr>
            <p:nvPr/>
          </p:nvSpPr>
          <p:spPr bwMode="auto">
            <a:xfrm>
              <a:off x="1489" y="1228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79" name="Freeform 55"/>
            <p:cNvSpPr>
              <a:spLocks/>
            </p:cNvSpPr>
            <p:nvPr/>
          </p:nvSpPr>
          <p:spPr bwMode="auto">
            <a:xfrm>
              <a:off x="1489" y="1172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0" name="Freeform 56"/>
            <p:cNvSpPr>
              <a:spLocks/>
            </p:cNvSpPr>
            <p:nvPr/>
          </p:nvSpPr>
          <p:spPr bwMode="auto">
            <a:xfrm>
              <a:off x="1489" y="1116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1" name="Freeform 57"/>
            <p:cNvSpPr>
              <a:spLocks/>
            </p:cNvSpPr>
            <p:nvPr/>
          </p:nvSpPr>
          <p:spPr bwMode="auto">
            <a:xfrm>
              <a:off x="1489" y="1059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2" name="Freeform 58"/>
            <p:cNvSpPr>
              <a:spLocks/>
            </p:cNvSpPr>
            <p:nvPr/>
          </p:nvSpPr>
          <p:spPr bwMode="auto">
            <a:xfrm>
              <a:off x="1489" y="1003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3" name="Freeform 59"/>
            <p:cNvSpPr>
              <a:spLocks/>
            </p:cNvSpPr>
            <p:nvPr/>
          </p:nvSpPr>
          <p:spPr bwMode="auto">
            <a:xfrm>
              <a:off x="1489" y="947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4" name="Freeform 60"/>
            <p:cNvSpPr>
              <a:spLocks/>
            </p:cNvSpPr>
            <p:nvPr/>
          </p:nvSpPr>
          <p:spPr bwMode="auto">
            <a:xfrm>
              <a:off x="1489" y="891"/>
              <a:ext cx="673" cy="108"/>
            </a:xfrm>
            <a:custGeom>
              <a:avLst/>
              <a:gdLst/>
              <a:ahLst/>
              <a:cxnLst>
                <a:cxn ang="0">
                  <a:pos x="672" y="107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672" y="107"/>
                </a:cxn>
              </a:cxnLst>
              <a:rect l="0" t="0" r="r" b="b"/>
              <a:pathLst>
                <a:path w="673" h="108">
                  <a:moveTo>
                    <a:pt x="672" y="107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672" y="107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5" name="Freeform 61"/>
            <p:cNvSpPr>
              <a:spLocks/>
            </p:cNvSpPr>
            <p:nvPr/>
          </p:nvSpPr>
          <p:spPr bwMode="auto">
            <a:xfrm>
              <a:off x="1489" y="834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6" name="Freeform 62"/>
            <p:cNvSpPr>
              <a:spLocks/>
            </p:cNvSpPr>
            <p:nvPr/>
          </p:nvSpPr>
          <p:spPr bwMode="auto">
            <a:xfrm>
              <a:off x="1489" y="777"/>
              <a:ext cx="673" cy="110"/>
            </a:xfrm>
            <a:custGeom>
              <a:avLst/>
              <a:gdLst/>
              <a:ahLst/>
              <a:cxnLst>
                <a:cxn ang="0">
                  <a:pos x="672" y="109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9"/>
                </a:cxn>
                <a:cxn ang="0">
                  <a:pos x="672" y="109"/>
                </a:cxn>
              </a:cxnLst>
              <a:rect l="0" t="0" r="r" b="b"/>
              <a:pathLst>
                <a:path w="673" h="110">
                  <a:moveTo>
                    <a:pt x="672" y="109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9"/>
                  </a:lnTo>
                  <a:lnTo>
                    <a:pt x="672" y="109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7" name="Freeform 63"/>
            <p:cNvSpPr>
              <a:spLocks/>
            </p:cNvSpPr>
            <p:nvPr/>
          </p:nvSpPr>
          <p:spPr bwMode="auto">
            <a:xfrm>
              <a:off x="1489" y="721"/>
              <a:ext cx="673" cy="109"/>
            </a:xfrm>
            <a:custGeom>
              <a:avLst/>
              <a:gdLst/>
              <a:ahLst/>
              <a:cxnLst>
                <a:cxn ang="0">
                  <a:pos x="672" y="108"/>
                </a:cxn>
                <a:cxn ang="0">
                  <a:pos x="672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672" y="108"/>
                </a:cxn>
              </a:cxnLst>
              <a:rect l="0" t="0" r="r" b="b"/>
              <a:pathLst>
                <a:path w="673" h="109">
                  <a:moveTo>
                    <a:pt x="672" y="108"/>
                  </a:moveTo>
                  <a:lnTo>
                    <a:pt x="672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672" y="108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8" name="Freeform 64"/>
            <p:cNvSpPr>
              <a:spLocks/>
            </p:cNvSpPr>
            <p:nvPr/>
          </p:nvSpPr>
          <p:spPr bwMode="auto">
            <a:xfrm>
              <a:off x="1489" y="669"/>
              <a:ext cx="673" cy="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2" y="0"/>
                </a:cxn>
                <a:cxn ang="0">
                  <a:pos x="672" y="103"/>
                </a:cxn>
                <a:cxn ang="0">
                  <a:pos x="0" y="103"/>
                </a:cxn>
                <a:cxn ang="0">
                  <a:pos x="0" y="0"/>
                </a:cxn>
              </a:cxnLst>
              <a:rect l="0" t="0" r="r" b="b"/>
              <a:pathLst>
                <a:path w="673" h="104">
                  <a:moveTo>
                    <a:pt x="0" y="0"/>
                  </a:moveTo>
                  <a:lnTo>
                    <a:pt x="672" y="0"/>
                  </a:lnTo>
                  <a:lnTo>
                    <a:pt x="672" y="103"/>
                  </a:lnTo>
                  <a:lnTo>
                    <a:pt x="0" y="103"/>
                  </a:lnTo>
                  <a:lnTo>
                    <a:pt x="0" y="0"/>
                  </a:lnTo>
                </a:path>
              </a:pathLst>
            </a:custGeom>
            <a:solidFill>
              <a:srgbClr val="FAFAF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89" name="Freeform 65"/>
            <p:cNvSpPr>
              <a:spLocks/>
            </p:cNvSpPr>
            <p:nvPr/>
          </p:nvSpPr>
          <p:spPr bwMode="auto">
            <a:xfrm>
              <a:off x="1489" y="669"/>
              <a:ext cx="67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2" y="0"/>
                </a:cxn>
                <a:cxn ang="0">
                  <a:pos x="672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673" h="48">
                  <a:moveTo>
                    <a:pt x="0" y="0"/>
                  </a:moveTo>
                  <a:lnTo>
                    <a:pt x="672" y="0"/>
                  </a:lnTo>
                  <a:lnTo>
                    <a:pt x="672" y="47"/>
                  </a:ln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0" name="Freeform 66"/>
            <p:cNvSpPr>
              <a:spLocks/>
            </p:cNvSpPr>
            <p:nvPr/>
          </p:nvSpPr>
          <p:spPr bwMode="auto">
            <a:xfrm>
              <a:off x="1489" y="670"/>
              <a:ext cx="679" cy="1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8" y="0"/>
                </a:cxn>
                <a:cxn ang="0">
                  <a:pos x="678" y="1116"/>
                </a:cxn>
                <a:cxn ang="0">
                  <a:pos x="0" y="1116"/>
                </a:cxn>
                <a:cxn ang="0">
                  <a:pos x="0" y="0"/>
                </a:cxn>
              </a:cxnLst>
              <a:rect l="0" t="0" r="r" b="b"/>
              <a:pathLst>
                <a:path w="679" h="1117">
                  <a:moveTo>
                    <a:pt x="0" y="0"/>
                  </a:moveTo>
                  <a:lnTo>
                    <a:pt x="678" y="0"/>
                  </a:lnTo>
                  <a:lnTo>
                    <a:pt x="678" y="1116"/>
                  </a:lnTo>
                  <a:lnTo>
                    <a:pt x="0" y="11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1" name="Freeform 67"/>
            <p:cNvSpPr>
              <a:spLocks/>
            </p:cNvSpPr>
            <p:nvPr/>
          </p:nvSpPr>
          <p:spPr bwMode="auto">
            <a:xfrm>
              <a:off x="1487" y="1786"/>
              <a:ext cx="681" cy="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6" y="775"/>
                </a:cxn>
                <a:cxn ang="0">
                  <a:pos x="680" y="0"/>
                </a:cxn>
                <a:cxn ang="0">
                  <a:pos x="0" y="0"/>
                </a:cxn>
              </a:cxnLst>
              <a:rect l="0" t="0" r="r" b="b"/>
              <a:pathLst>
                <a:path w="681" h="776">
                  <a:moveTo>
                    <a:pt x="0" y="0"/>
                  </a:moveTo>
                  <a:lnTo>
                    <a:pt x="326" y="775"/>
                  </a:lnTo>
                  <a:lnTo>
                    <a:pt x="680" y="0"/>
                  </a:lnTo>
                  <a:lnTo>
                    <a:pt x="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2" name="Freeform 68"/>
            <p:cNvSpPr>
              <a:spLocks/>
            </p:cNvSpPr>
            <p:nvPr/>
          </p:nvSpPr>
          <p:spPr bwMode="auto">
            <a:xfrm>
              <a:off x="1487" y="1786"/>
              <a:ext cx="689" cy="7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0" y="780"/>
                </a:cxn>
                <a:cxn ang="0">
                  <a:pos x="688" y="0"/>
                </a:cxn>
                <a:cxn ang="0">
                  <a:pos x="0" y="0"/>
                </a:cxn>
              </a:cxnLst>
              <a:rect l="0" t="0" r="r" b="b"/>
              <a:pathLst>
                <a:path w="689" h="781">
                  <a:moveTo>
                    <a:pt x="0" y="0"/>
                  </a:moveTo>
                  <a:lnTo>
                    <a:pt x="330" y="780"/>
                  </a:lnTo>
                  <a:lnTo>
                    <a:pt x="68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3" name="Freeform 69"/>
            <p:cNvSpPr>
              <a:spLocks/>
            </p:cNvSpPr>
            <p:nvPr/>
          </p:nvSpPr>
          <p:spPr bwMode="auto">
            <a:xfrm>
              <a:off x="1759" y="2429"/>
              <a:ext cx="111" cy="2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0"/>
                </a:cxn>
                <a:cxn ang="0">
                  <a:pos x="110" y="285"/>
                </a:cxn>
                <a:cxn ang="0">
                  <a:pos x="0" y="285"/>
                </a:cxn>
                <a:cxn ang="0">
                  <a:pos x="0" y="0"/>
                </a:cxn>
              </a:cxnLst>
              <a:rect l="0" t="0" r="r" b="b"/>
              <a:pathLst>
                <a:path w="111" h="286">
                  <a:moveTo>
                    <a:pt x="0" y="0"/>
                  </a:moveTo>
                  <a:lnTo>
                    <a:pt x="110" y="0"/>
                  </a:lnTo>
                  <a:lnTo>
                    <a:pt x="110" y="285"/>
                  </a:lnTo>
                  <a:lnTo>
                    <a:pt x="0" y="285"/>
                  </a:lnTo>
                  <a:lnTo>
                    <a:pt x="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4" name="Freeform 70"/>
            <p:cNvSpPr>
              <a:spLocks/>
            </p:cNvSpPr>
            <p:nvPr/>
          </p:nvSpPr>
          <p:spPr bwMode="auto">
            <a:xfrm>
              <a:off x="1759" y="2429"/>
              <a:ext cx="118" cy="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7" y="0"/>
                </a:cxn>
                <a:cxn ang="0">
                  <a:pos x="117" y="290"/>
                </a:cxn>
                <a:cxn ang="0">
                  <a:pos x="0" y="290"/>
                </a:cxn>
                <a:cxn ang="0">
                  <a:pos x="0" y="0"/>
                </a:cxn>
              </a:cxnLst>
              <a:rect l="0" t="0" r="r" b="b"/>
              <a:pathLst>
                <a:path w="118" h="291">
                  <a:moveTo>
                    <a:pt x="0" y="0"/>
                  </a:moveTo>
                  <a:lnTo>
                    <a:pt x="117" y="0"/>
                  </a:lnTo>
                  <a:lnTo>
                    <a:pt x="117" y="290"/>
                  </a:lnTo>
                  <a:lnTo>
                    <a:pt x="0" y="29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5" name="Freeform 71"/>
            <p:cNvSpPr>
              <a:spLocks/>
            </p:cNvSpPr>
            <p:nvPr/>
          </p:nvSpPr>
          <p:spPr bwMode="auto">
            <a:xfrm>
              <a:off x="1223" y="2719"/>
              <a:ext cx="649" cy="433"/>
            </a:xfrm>
            <a:custGeom>
              <a:avLst/>
              <a:gdLst/>
              <a:ahLst/>
              <a:cxnLst>
                <a:cxn ang="0">
                  <a:pos x="530" y="0"/>
                </a:cxn>
                <a:cxn ang="0">
                  <a:pos x="1" y="350"/>
                </a:cxn>
                <a:cxn ang="0">
                  <a:pos x="0" y="432"/>
                </a:cxn>
                <a:cxn ang="0">
                  <a:pos x="648" y="0"/>
                </a:cxn>
                <a:cxn ang="0">
                  <a:pos x="530" y="0"/>
                </a:cxn>
              </a:cxnLst>
              <a:rect l="0" t="0" r="r" b="b"/>
              <a:pathLst>
                <a:path w="649" h="433">
                  <a:moveTo>
                    <a:pt x="530" y="0"/>
                  </a:moveTo>
                  <a:lnTo>
                    <a:pt x="1" y="350"/>
                  </a:lnTo>
                  <a:lnTo>
                    <a:pt x="0" y="432"/>
                  </a:lnTo>
                  <a:lnTo>
                    <a:pt x="648" y="0"/>
                  </a:lnTo>
                  <a:lnTo>
                    <a:pt x="530" y="0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6" name="Freeform 72"/>
            <p:cNvSpPr>
              <a:spLocks/>
            </p:cNvSpPr>
            <p:nvPr/>
          </p:nvSpPr>
          <p:spPr bwMode="auto">
            <a:xfrm>
              <a:off x="1223" y="2719"/>
              <a:ext cx="657" cy="437"/>
            </a:xfrm>
            <a:custGeom>
              <a:avLst/>
              <a:gdLst/>
              <a:ahLst/>
              <a:cxnLst>
                <a:cxn ang="0">
                  <a:pos x="537" y="0"/>
                </a:cxn>
                <a:cxn ang="0">
                  <a:pos x="1" y="353"/>
                </a:cxn>
                <a:cxn ang="0">
                  <a:pos x="0" y="436"/>
                </a:cxn>
                <a:cxn ang="0">
                  <a:pos x="656" y="0"/>
                </a:cxn>
                <a:cxn ang="0">
                  <a:pos x="537" y="0"/>
                </a:cxn>
              </a:cxnLst>
              <a:rect l="0" t="0" r="r" b="b"/>
              <a:pathLst>
                <a:path w="657" h="437">
                  <a:moveTo>
                    <a:pt x="537" y="0"/>
                  </a:moveTo>
                  <a:lnTo>
                    <a:pt x="1" y="353"/>
                  </a:lnTo>
                  <a:lnTo>
                    <a:pt x="0" y="436"/>
                  </a:lnTo>
                  <a:lnTo>
                    <a:pt x="656" y="0"/>
                  </a:lnTo>
                  <a:lnTo>
                    <a:pt x="53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7" name="Freeform 73"/>
            <p:cNvSpPr>
              <a:spLocks/>
            </p:cNvSpPr>
            <p:nvPr/>
          </p:nvSpPr>
          <p:spPr bwMode="auto">
            <a:xfrm>
              <a:off x="2633" y="134"/>
              <a:ext cx="917" cy="27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6" y="0"/>
                </a:cxn>
                <a:cxn ang="0">
                  <a:pos x="916" y="2708"/>
                </a:cxn>
                <a:cxn ang="0">
                  <a:pos x="0" y="2708"/>
                </a:cxn>
                <a:cxn ang="0">
                  <a:pos x="0" y="0"/>
                </a:cxn>
              </a:cxnLst>
              <a:rect l="0" t="0" r="r" b="b"/>
              <a:pathLst>
                <a:path w="917" h="2709">
                  <a:moveTo>
                    <a:pt x="0" y="0"/>
                  </a:moveTo>
                  <a:lnTo>
                    <a:pt x="916" y="0"/>
                  </a:lnTo>
                  <a:lnTo>
                    <a:pt x="916" y="2708"/>
                  </a:lnTo>
                  <a:lnTo>
                    <a:pt x="0" y="270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8" name="Freeform 74"/>
            <p:cNvSpPr>
              <a:spLocks/>
            </p:cNvSpPr>
            <p:nvPr/>
          </p:nvSpPr>
          <p:spPr bwMode="auto">
            <a:xfrm>
              <a:off x="2637" y="2842"/>
              <a:ext cx="916" cy="7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7" y="734"/>
                </a:cxn>
                <a:cxn ang="0">
                  <a:pos x="915" y="0"/>
                </a:cxn>
                <a:cxn ang="0">
                  <a:pos x="0" y="0"/>
                </a:cxn>
              </a:cxnLst>
              <a:rect l="0" t="0" r="r" b="b"/>
              <a:pathLst>
                <a:path w="916" h="735">
                  <a:moveTo>
                    <a:pt x="0" y="0"/>
                  </a:moveTo>
                  <a:lnTo>
                    <a:pt x="467" y="734"/>
                  </a:lnTo>
                  <a:lnTo>
                    <a:pt x="915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899" name="Freeform 75"/>
            <p:cNvSpPr>
              <a:spLocks/>
            </p:cNvSpPr>
            <p:nvPr/>
          </p:nvSpPr>
          <p:spPr bwMode="auto">
            <a:xfrm>
              <a:off x="3073" y="3517"/>
              <a:ext cx="63" cy="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" y="0"/>
                </a:cxn>
                <a:cxn ang="0">
                  <a:pos x="62" y="81"/>
                </a:cxn>
                <a:cxn ang="0">
                  <a:pos x="0" y="81"/>
                </a:cxn>
                <a:cxn ang="0">
                  <a:pos x="0" y="0"/>
                </a:cxn>
              </a:cxnLst>
              <a:rect l="0" t="0" r="r" b="b"/>
              <a:pathLst>
                <a:path w="63" h="82">
                  <a:moveTo>
                    <a:pt x="0" y="0"/>
                  </a:moveTo>
                  <a:lnTo>
                    <a:pt x="62" y="0"/>
                  </a:lnTo>
                  <a:lnTo>
                    <a:pt x="62" y="81"/>
                  </a:lnTo>
                  <a:lnTo>
                    <a:pt x="0" y="81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0" name="Freeform 76"/>
            <p:cNvSpPr>
              <a:spLocks/>
            </p:cNvSpPr>
            <p:nvPr/>
          </p:nvSpPr>
          <p:spPr bwMode="auto">
            <a:xfrm>
              <a:off x="3073" y="3517"/>
              <a:ext cx="70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0"/>
                </a:cxn>
                <a:cxn ang="0">
                  <a:pos x="69" y="86"/>
                </a:cxn>
                <a:cxn ang="0">
                  <a:pos x="0" y="86"/>
                </a:cxn>
                <a:cxn ang="0">
                  <a:pos x="0" y="0"/>
                </a:cxn>
              </a:cxnLst>
              <a:rect l="0" t="0" r="r" b="b"/>
              <a:pathLst>
                <a:path w="70" h="87">
                  <a:moveTo>
                    <a:pt x="0" y="0"/>
                  </a:moveTo>
                  <a:lnTo>
                    <a:pt x="69" y="0"/>
                  </a:lnTo>
                  <a:lnTo>
                    <a:pt x="69" y="86"/>
                  </a:lnTo>
                  <a:lnTo>
                    <a:pt x="0" y="8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1" name="Freeform 77"/>
            <p:cNvSpPr>
              <a:spLocks/>
            </p:cNvSpPr>
            <p:nvPr/>
          </p:nvSpPr>
          <p:spPr bwMode="auto">
            <a:xfrm>
              <a:off x="3549" y="2643"/>
              <a:ext cx="444" cy="1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3" y="0"/>
                </a:cxn>
                <a:cxn ang="0">
                  <a:pos x="443" y="184"/>
                </a:cxn>
                <a:cxn ang="0">
                  <a:pos x="0" y="184"/>
                </a:cxn>
                <a:cxn ang="0">
                  <a:pos x="0" y="0"/>
                </a:cxn>
              </a:cxnLst>
              <a:rect l="0" t="0" r="r" b="b"/>
              <a:pathLst>
                <a:path w="444" h="185">
                  <a:moveTo>
                    <a:pt x="0" y="0"/>
                  </a:moveTo>
                  <a:lnTo>
                    <a:pt x="443" y="0"/>
                  </a:lnTo>
                  <a:lnTo>
                    <a:pt x="443" y="184"/>
                  </a:lnTo>
                  <a:lnTo>
                    <a:pt x="0" y="18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02" name="Line 78"/>
            <p:cNvSpPr>
              <a:spLocks noChangeShapeType="1"/>
            </p:cNvSpPr>
            <p:nvPr/>
          </p:nvSpPr>
          <p:spPr bwMode="auto">
            <a:xfrm>
              <a:off x="721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3" name="Line 79"/>
            <p:cNvSpPr>
              <a:spLocks noChangeShapeType="1"/>
            </p:cNvSpPr>
            <p:nvPr/>
          </p:nvSpPr>
          <p:spPr bwMode="auto">
            <a:xfrm>
              <a:off x="747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4" name="Line 80"/>
            <p:cNvSpPr>
              <a:spLocks noChangeShapeType="1"/>
            </p:cNvSpPr>
            <p:nvPr/>
          </p:nvSpPr>
          <p:spPr bwMode="auto">
            <a:xfrm>
              <a:off x="770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5" name="Line 81"/>
            <p:cNvSpPr>
              <a:spLocks noChangeShapeType="1"/>
            </p:cNvSpPr>
            <p:nvPr/>
          </p:nvSpPr>
          <p:spPr bwMode="auto">
            <a:xfrm>
              <a:off x="79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6" name="Line 82"/>
            <p:cNvSpPr>
              <a:spLocks noChangeShapeType="1"/>
            </p:cNvSpPr>
            <p:nvPr/>
          </p:nvSpPr>
          <p:spPr bwMode="auto">
            <a:xfrm>
              <a:off x="81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7" name="Line 83"/>
            <p:cNvSpPr>
              <a:spLocks noChangeShapeType="1"/>
            </p:cNvSpPr>
            <p:nvPr/>
          </p:nvSpPr>
          <p:spPr bwMode="auto">
            <a:xfrm>
              <a:off x="150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8" name="Line 84"/>
            <p:cNvSpPr>
              <a:spLocks noChangeShapeType="1"/>
            </p:cNvSpPr>
            <p:nvPr/>
          </p:nvSpPr>
          <p:spPr bwMode="auto">
            <a:xfrm>
              <a:off x="152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09" name="Line 85"/>
            <p:cNvSpPr>
              <a:spLocks noChangeShapeType="1"/>
            </p:cNvSpPr>
            <p:nvPr/>
          </p:nvSpPr>
          <p:spPr bwMode="auto">
            <a:xfrm>
              <a:off x="154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0" name="Line 86"/>
            <p:cNvSpPr>
              <a:spLocks noChangeShapeType="1"/>
            </p:cNvSpPr>
            <p:nvPr/>
          </p:nvSpPr>
          <p:spPr bwMode="auto">
            <a:xfrm>
              <a:off x="156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1" name="Line 87"/>
            <p:cNvSpPr>
              <a:spLocks noChangeShapeType="1"/>
            </p:cNvSpPr>
            <p:nvPr/>
          </p:nvSpPr>
          <p:spPr bwMode="auto">
            <a:xfrm>
              <a:off x="158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2" name="Line 88"/>
            <p:cNvSpPr>
              <a:spLocks noChangeShapeType="1"/>
            </p:cNvSpPr>
            <p:nvPr/>
          </p:nvSpPr>
          <p:spPr bwMode="auto">
            <a:xfrm>
              <a:off x="161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3" name="Line 89"/>
            <p:cNvSpPr>
              <a:spLocks noChangeShapeType="1"/>
            </p:cNvSpPr>
            <p:nvPr/>
          </p:nvSpPr>
          <p:spPr bwMode="auto">
            <a:xfrm>
              <a:off x="163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4" name="Line 90"/>
            <p:cNvSpPr>
              <a:spLocks noChangeShapeType="1"/>
            </p:cNvSpPr>
            <p:nvPr/>
          </p:nvSpPr>
          <p:spPr bwMode="auto">
            <a:xfrm>
              <a:off x="165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5" name="Line 91"/>
            <p:cNvSpPr>
              <a:spLocks noChangeShapeType="1"/>
            </p:cNvSpPr>
            <p:nvPr/>
          </p:nvSpPr>
          <p:spPr bwMode="auto">
            <a:xfrm>
              <a:off x="168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6" name="Line 92"/>
            <p:cNvSpPr>
              <a:spLocks noChangeShapeType="1"/>
            </p:cNvSpPr>
            <p:nvPr/>
          </p:nvSpPr>
          <p:spPr bwMode="auto">
            <a:xfrm>
              <a:off x="170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7" name="Line 93"/>
            <p:cNvSpPr>
              <a:spLocks noChangeShapeType="1"/>
            </p:cNvSpPr>
            <p:nvPr/>
          </p:nvSpPr>
          <p:spPr bwMode="auto">
            <a:xfrm>
              <a:off x="172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8" name="Line 94"/>
            <p:cNvSpPr>
              <a:spLocks noChangeShapeType="1"/>
            </p:cNvSpPr>
            <p:nvPr/>
          </p:nvSpPr>
          <p:spPr bwMode="auto">
            <a:xfrm>
              <a:off x="174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19" name="Line 95"/>
            <p:cNvSpPr>
              <a:spLocks noChangeShapeType="1"/>
            </p:cNvSpPr>
            <p:nvPr/>
          </p:nvSpPr>
          <p:spPr bwMode="auto">
            <a:xfrm>
              <a:off x="177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0" name="Line 96"/>
            <p:cNvSpPr>
              <a:spLocks noChangeShapeType="1"/>
            </p:cNvSpPr>
            <p:nvPr/>
          </p:nvSpPr>
          <p:spPr bwMode="auto">
            <a:xfrm>
              <a:off x="179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1" name="Line 97"/>
            <p:cNvSpPr>
              <a:spLocks noChangeShapeType="1"/>
            </p:cNvSpPr>
            <p:nvPr/>
          </p:nvSpPr>
          <p:spPr bwMode="auto">
            <a:xfrm>
              <a:off x="181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2" name="Line 98"/>
            <p:cNvSpPr>
              <a:spLocks noChangeShapeType="1"/>
            </p:cNvSpPr>
            <p:nvPr/>
          </p:nvSpPr>
          <p:spPr bwMode="auto">
            <a:xfrm>
              <a:off x="183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3" name="Line 99"/>
            <p:cNvSpPr>
              <a:spLocks noChangeShapeType="1"/>
            </p:cNvSpPr>
            <p:nvPr/>
          </p:nvSpPr>
          <p:spPr bwMode="auto">
            <a:xfrm>
              <a:off x="185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4" name="Line 100"/>
            <p:cNvSpPr>
              <a:spLocks noChangeShapeType="1"/>
            </p:cNvSpPr>
            <p:nvPr/>
          </p:nvSpPr>
          <p:spPr bwMode="auto">
            <a:xfrm>
              <a:off x="188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5" name="Line 101"/>
            <p:cNvSpPr>
              <a:spLocks noChangeShapeType="1"/>
            </p:cNvSpPr>
            <p:nvPr/>
          </p:nvSpPr>
          <p:spPr bwMode="auto">
            <a:xfrm>
              <a:off x="1904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6" name="Line 102"/>
            <p:cNvSpPr>
              <a:spLocks noChangeShapeType="1"/>
            </p:cNvSpPr>
            <p:nvPr/>
          </p:nvSpPr>
          <p:spPr bwMode="auto">
            <a:xfrm>
              <a:off x="1929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7" name="Line 103"/>
            <p:cNvSpPr>
              <a:spLocks noChangeShapeType="1"/>
            </p:cNvSpPr>
            <p:nvPr/>
          </p:nvSpPr>
          <p:spPr bwMode="auto">
            <a:xfrm>
              <a:off x="195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8" name="Line 104"/>
            <p:cNvSpPr>
              <a:spLocks noChangeShapeType="1"/>
            </p:cNvSpPr>
            <p:nvPr/>
          </p:nvSpPr>
          <p:spPr bwMode="auto">
            <a:xfrm>
              <a:off x="197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29" name="Line 105"/>
            <p:cNvSpPr>
              <a:spLocks noChangeShapeType="1"/>
            </p:cNvSpPr>
            <p:nvPr/>
          </p:nvSpPr>
          <p:spPr bwMode="auto">
            <a:xfrm>
              <a:off x="1995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0" name="Line 106"/>
            <p:cNvSpPr>
              <a:spLocks noChangeShapeType="1"/>
            </p:cNvSpPr>
            <p:nvPr/>
          </p:nvSpPr>
          <p:spPr bwMode="auto">
            <a:xfrm>
              <a:off x="201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1" name="Line 107"/>
            <p:cNvSpPr>
              <a:spLocks noChangeShapeType="1"/>
            </p:cNvSpPr>
            <p:nvPr/>
          </p:nvSpPr>
          <p:spPr bwMode="auto">
            <a:xfrm>
              <a:off x="2040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2" name="Line 108"/>
            <p:cNvSpPr>
              <a:spLocks noChangeShapeType="1"/>
            </p:cNvSpPr>
            <p:nvPr/>
          </p:nvSpPr>
          <p:spPr bwMode="auto">
            <a:xfrm>
              <a:off x="206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3" name="Line 109"/>
            <p:cNvSpPr>
              <a:spLocks noChangeShapeType="1"/>
            </p:cNvSpPr>
            <p:nvPr/>
          </p:nvSpPr>
          <p:spPr bwMode="auto">
            <a:xfrm>
              <a:off x="2087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4" name="Line 110"/>
            <p:cNvSpPr>
              <a:spLocks noChangeShapeType="1"/>
            </p:cNvSpPr>
            <p:nvPr/>
          </p:nvSpPr>
          <p:spPr bwMode="auto">
            <a:xfrm>
              <a:off x="2106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5" name="Line 111"/>
            <p:cNvSpPr>
              <a:spLocks noChangeShapeType="1"/>
            </p:cNvSpPr>
            <p:nvPr/>
          </p:nvSpPr>
          <p:spPr bwMode="auto">
            <a:xfrm>
              <a:off x="2131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6" name="Line 112"/>
            <p:cNvSpPr>
              <a:spLocks noChangeShapeType="1"/>
            </p:cNvSpPr>
            <p:nvPr/>
          </p:nvSpPr>
          <p:spPr bwMode="auto">
            <a:xfrm>
              <a:off x="2152" y="672"/>
              <a:ext cx="0" cy="1109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7" name="Line 113"/>
            <p:cNvSpPr>
              <a:spLocks noChangeShapeType="1"/>
            </p:cNvSpPr>
            <p:nvPr/>
          </p:nvSpPr>
          <p:spPr bwMode="auto">
            <a:xfrm>
              <a:off x="86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8" name="Line 114"/>
            <p:cNvSpPr>
              <a:spLocks noChangeShapeType="1"/>
            </p:cNvSpPr>
            <p:nvPr/>
          </p:nvSpPr>
          <p:spPr bwMode="auto">
            <a:xfrm>
              <a:off x="88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39" name="Line 115"/>
            <p:cNvSpPr>
              <a:spLocks noChangeShapeType="1"/>
            </p:cNvSpPr>
            <p:nvPr/>
          </p:nvSpPr>
          <p:spPr bwMode="auto">
            <a:xfrm>
              <a:off x="91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0" name="Line 116"/>
            <p:cNvSpPr>
              <a:spLocks noChangeShapeType="1"/>
            </p:cNvSpPr>
            <p:nvPr/>
          </p:nvSpPr>
          <p:spPr bwMode="auto">
            <a:xfrm>
              <a:off x="93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1" name="Line 117"/>
            <p:cNvSpPr>
              <a:spLocks noChangeShapeType="1"/>
            </p:cNvSpPr>
            <p:nvPr/>
          </p:nvSpPr>
          <p:spPr bwMode="auto">
            <a:xfrm>
              <a:off x="961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2" name="Line 118"/>
            <p:cNvSpPr>
              <a:spLocks noChangeShapeType="1"/>
            </p:cNvSpPr>
            <p:nvPr/>
          </p:nvSpPr>
          <p:spPr bwMode="auto">
            <a:xfrm>
              <a:off x="840" y="755"/>
              <a:ext cx="0" cy="2678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3" name="Line 119"/>
            <p:cNvSpPr>
              <a:spLocks noChangeShapeType="1"/>
            </p:cNvSpPr>
            <p:nvPr/>
          </p:nvSpPr>
          <p:spPr bwMode="auto">
            <a:xfrm>
              <a:off x="986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4" name="Line 120"/>
            <p:cNvSpPr>
              <a:spLocks noChangeShapeType="1"/>
            </p:cNvSpPr>
            <p:nvPr/>
          </p:nvSpPr>
          <p:spPr bwMode="auto">
            <a:xfrm>
              <a:off x="100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5" name="Line 121"/>
            <p:cNvSpPr>
              <a:spLocks noChangeShapeType="1"/>
            </p:cNvSpPr>
            <p:nvPr/>
          </p:nvSpPr>
          <p:spPr bwMode="auto">
            <a:xfrm>
              <a:off x="103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6" name="Line 122"/>
            <p:cNvSpPr>
              <a:spLocks noChangeShapeType="1"/>
            </p:cNvSpPr>
            <p:nvPr/>
          </p:nvSpPr>
          <p:spPr bwMode="auto">
            <a:xfrm>
              <a:off x="1058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7" name="Line 123"/>
            <p:cNvSpPr>
              <a:spLocks noChangeShapeType="1"/>
            </p:cNvSpPr>
            <p:nvPr/>
          </p:nvSpPr>
          <p:spPr bwMode="auto">
            <a:xfrm>
              <a:off x="108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8" name="Line 124"/>
            <p:cNvSpPr>
              <a:spLocks noChangeShapeType="1"/>
            </p:cNvSpPr>
            <p:nvPr/>
          </p:nvSpPr>
          <p:spPr bwMode="auto">
            <a:xfrm>
              <a:off x="1104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49" name="Line 125"/>
            <p:cNvSpPr>
              <a:spLocks noChangeShapeType="1"/>
            </p:cNvSpPr>
            <p:nvPr/>
          </p:nvSpPr>
          <p:spPr bwMode="auto">
            <a:xfrm>
              <a:off x="1129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0" name="Line 126"/>
            <p:cNvSpPr>
              <a:spLocks noChangeShapeType="1"/>
            </p:cNvSpPr>
            <p:nvPr/>
          </p:nvSpPr>
          <p:spPr bwMode="auto">
            <a:xfrm>
              <a:off x="1153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1" name="Line 127"/>
            <p:cNvSpPr>
              <a:spLocks noChangeShapeType="1"/>
            </p:cNvSpPr>
            <p:nvPr/>
          </p:nvSpPr>
          <p:spPr bwMode="auto">
            <a:xfrm>
              <a:off x="117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2" name="Line 128"/>
            <p:cNvSpPr>
              <a:spLocks noChangeShapeType="1"/>
            </p:cNvSpPr>
            <p:nvPr/>
          </p:nvSpPr>
          <p:spPr bwMode="auto">
            <a:xfrm>
              <a:off x="1200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3" name="Line 129"/>
            <p:cNvSpPr>
              <a:spLocks noChangeShapeType="1"/>
            </p:cNvSpPr>
            <p:nvPr/>
          </p:nvSpPr>
          <p:spPr bwMode="auto">
            <a:xfrm>
              <a:off x="1225" y="757"/>
              <a:ext cx="0" cy="2677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954" name="Freeform 130"/>
            <p:cNvSpPr>
              <a:spLocks/>
            </p:cNvSpPr>
            <p:nvPr/>
          </p:nvSpPr>
          <p:spPr bwMode="auto">
            <a:xfrm>
              <a:off x="696" y="472"/>
              <a:ext cx="54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7" y="0"/>
                </a:cxn>
                <a:cxn ang="0">
                  <a:pos x="547" y="16"/>
                </a:cxn>
                <a:cxn ang="0">
                  <a:pos x="0" y="16"/>
                </a:cxn>
                <a:cxn ang="0">
                  <a:pos x="0" y="0"/>
                </a:cxn>
              </a:cxnLst>
              <a:rect l="0" t="0" r="r" b="b"/>
              <a:pathLst>
                <a:path w="548" h="17">
                  <a:moveTo>
                    <a:pt x="0" y="0"/>
                  </a:moveTo>
                  <a:lnTo>
                    <a:pt x="547" y="0"/>
                  </a:lnTo>
                  <a:lnTo>
                    <a:pt x="547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5" name="Freeform 131"/>
            <p:cNvSpPr>
              <a:spLocks/>
            </p:cNvSpPr>
            <p:nvPr/>
          </p:nvSpPr>
          <p:spPr bwMode="auto">
            <a:xfrm>
              <a:off x="696" y="472"/>
              <a:ext cx="558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7" y="0"/>
                </a:cxn>
                <a:cxn ang="0">
                  <a:pos x="557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558" h="22">
                  <a:moveTo>
                    <a:pt x="0" y="0"/>
                  </a:moveTo>
                  <a:lnTo>
                    <a:pt x="557" y="0"/>
                  </a:lnTo>
                  <a:lnTo>
                    <a:pt x="557" y="21"/>
                  </a:lnTo>
                  <a:lnTo>
                    <a:pt x="0" y="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6" name="Freeform 132"/>
            <p:cNvSpPr>
              <a:spLocks/>
            </p:cNvSpPr>
            <p:nvPr/>
          </p:nvSpPr>
          <p:spPr bwMode="auto">
            <a:xfrm>
              <a:off x="716" y="413"/>
              <a:ext cx="510" cy="341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06" y="15"/>
                </a:cxn>
                <a:cxn ang="0">
                  <a:pos x="166" y="31"/>
                </a:cxn>
                <a:cxn ang="0">
                  <a:pos x="132" y="48"/>
                </a:cxn>
                <a:cxn ang="0">
                  <a:pos x="104" y="67"/>
                </a:cxn>
                <a:cxn ang="0">
                  <a:pos x="79" y="85"/>
                </a:cxn>
                <a:cxn ang="0">
                  <a:pos x="59" y="104"/>
                </a:cxn>
                <a:cxn ang="0">
                  <a:pos x="43" y="125"/>
                </a:cxn>
                <a:cxn ang="0">
                  <a:pos x="31" y="146"/>
                </a:cxn>
                <a:cxn ang="0">
                  <a:pos x="22" y="168"/>
                </a:cxn>
                <a:cxn ang="0">
                  <a:pos x="13" y="190"/>
                </a:cxn>
                <a:cxn ang="0">
                  <a:pos x="9" y="214"/>
                </a:cxn>
                <a:cxn ang="0">
                  <a:pos x="7" y="237"/>
                </a:cxn>
                <a:cxn ang="0">
                  <a:pos x="4" y="262"/>
                </a:cxn>
                <a:cxn ang="0">
                  <a:pos x="3" y="287"/>
                </a:cxn>
                <a:cxn ang="0">
                  <a:pos x="1" y="313"/>
                </a:cxn>
                <a:cxn ang="0">
                  <a:pos x="0" y="340"/>
                </a:cxn>
                <a:cxn ang="0">
                  <a:pos x="509" y="326"/>
                </a:cxn>
                <a:cxn ang="0">
                  <a:pos x="509" y="299"/>
                </a:cxn>
                <a:cxn ang="0">
                  <a:pos x="508" y="273"/>
                </a:cxn>
                <a:cxn ang="0">
                  <a:pos x="506" y="247"/>
                </a:cxn>
                <a:cxn ang="0">
                  <a:pos x="504" y="223"/>
                </a:cxn>
                <a:cxn ang="0">
                  <a:pos x="500" y="200"/>
                </a:cxn>
                <a:cxn ang="0">
                  <a:pos x="494" y="176"/>
                </a:cxn>
                <a:cxn ang="0">
                  <a:pos x="485" y="154"/>
                </a:cxn>
                <a:cxn ang="0">
                  <a:pos x="474" y="133"/>
                </a:cxn>
                <a:cxn ang="0">
                  <a:pos x="459" y="113"/>
                </a:cxn>
                <a:cxn ang="0">
                  <a:pos x="440" y="94"/>
                </a:cxn>
                <a:cxn ang="0">
                  <a:pos x="417" y="74"/>
                </a:cxn>
                <a:cxn ang="0">
                  <a:pos x="391" y="57"/>
                </a:cxn>
                <a:cxn ang="0">
                  <a:pos x="357" y="39"/>
                </a:cxn>
                <a:cxn ang="0">
                  <a:pos x="319" y="23"/>
                </a:cxn>
                <a:cxn ang="0">
                  <a:pos x="275" y="7"/>
                </a:cxn>
              </a:cxnLst>
              <a:rect l="0" t="0" r="r" b="b"/>
              <a:pathLst>
                <a:path w="510" h="341">
                  <a:moveTo>
                    <a:pt x="250" y="0"/>
                  </a:moveTo>
                  <a:lnTo>
                    <a:pt x="250" y="0"/>
                  </a:lnTo>
                  <a:lnTo>
                    <a:pt x="228" y="7"/>
                  </a:lnTo>
                  <a:lnTo>
                    <a:pt x="206" y="15"/>
                  </a:lnTo>
                  <a:lnTo>
                    <a:pt x="186" y="24"/>
                  </a:lnTo>
                  <a:lnTo>
                    <a:pt x="166" y="31"/>
                  </a:lnTo>
                  <a:lnTo>
                    <a:pt x="148" y="40"/>
                  </a:lnTo>
                  <a:lnTo>
                    <a:pt x="132" y="48"/>
                  </a:lnTo>
                  <a:lnTo>
                    <a:pt x="117" y="57"/>
                  </a:lnTo>
                  <a:lnTo>
                    <a:pt x="104" y="67"/>
                  </a:lnTo>
                  <a:lnTo>
                    <a:pt x="90" y="76"/>
                  </a:lnTo>
                  <a:lnTo>
                    <a:pt x="79" y="85"/>
                  </a:lnTo>
                  <a:lnTo>
                    <a:pt x="69" y="95"/>
                  </a:lnTo>
                  <a:lnTo>
                    <a:pt x="59" y="104"/>
                  </a:lnTo>
                  <a:lnTo>
                    <a:pt x="51" y="114"/>
                  </a:lnTo>
                  <a:lnTo>
                    <a:pt x="43" y="125"/>
                  </a:lnTo>
                  <a:lnTo>
                    <a:pt x="38" y="135"/>
                  </a:lnTo>
                  <a:lnTo>
                    <a:pt x="31" y="146"/>
                  </a:lnTo>
                  <a:lnTo>
                    <a:pt x="26" y="157"/>
                  </a:lnTo>
                  <a:lnTo>
                    <a:pt x="22" y="168"/>
                  </a:lnTo>
                  <a:lnTo>
                    <a:pt x="18" y="179"/>
                  </a:lnTo>
                  <a:lnTo>
                    <a:pt x="13" y="190"/>
                  </a:lnTo>
                  <a:lnTo>
                    <a:pt x="12" y="202"/>
                  </a:lnTo>
                  <a:lnTo>
                    <a:pt x="9" y="214"/>
                  </a:lnTo>
                  <a:lnTo>
                    <a:pt x="8" y="225"/>
                  </a:lnTo>
                  <a:lnTo>
                    <a:pt x="7" y="237"/>
                  </a:lnTo>
                  <a:lnTo>
                    <a:pt x="4" y="249"/>
                  </a:lnTo>
                  <a:lnTo>
                    <a:pt x="4" y="262"/>
                  </a:lnTo>
                  <a:lnTo>
                    <a:pt x="3" y="275"/>
                  </a:lnTo>
                  <a:lnTo>
                    <a:pt x="3" y="287"/>
                  </a:lnTo>
                  <a:lnTo>
                    <a:pt x="3" y="301"/>
                  </a:lnTo>
                  <a:lnTo>
                    <a:pt x="1" y="313"/>
                  </a:lnTo>
                  <a:lnTo>
                    <a:pt x="1" y="327"/>
                  </a:lnTo>
                  <a:lnTo>
                    <a:pt x="0" y="340"/>
                  </a:lnTo>
                  <a:lnTo>
                    <a:pt x="509" y="340"/>
                  </a:lnTo>
                  <a:lnTo>
                    <a:pt x="509" y="326"/>
                  </a:lnTo>
                  <a:lnTo>
                    <a:pt x="509" y="312"/>
                  </a:lnTo>
                  <a:lnTo>
                    <a:pt x="509" y="299"/>
                  </a:lnTo>
                  <a:lnTo>
                    <a:pt x="508" y="286"/>
                  </a:lnTo>
                  <a:lnTo>
                    <a:pt x="508" y="273"/>
                  </a:lnTo>
                  <a:lnTo>
                    <a:pt x="508" y="260"/>
                  </a:lnTo>
                  <a:lnTo>
                    <a:pt x="506" y="247"/>
                  </a:lnTo>
                  <a:lnTo>
                    <a:pt x="505" y="235"/>
                  </a:lnTo>
                  <a:lnTo>
                    <a:pt x="504" y="223"/>
                  </a:lnTo>
                  <a:lnTo>
                    <a:pt x="502" y="211"/>
                  </a:lnTo>
                  <a:lnTo>
                    <a:pt x="500" y="200"/>
                  </a:lnTo>
                  <a:lnTo>
                    <a:pt x="497" y="188"/>
                  </a:lnTo>
                  <a:lnTo>
                    <a:pt x="494" y="176"/>
                  </a:lnTo>
                  <a:lnTo>
                    <a:pt x="490" y="166"/>
                  </a:lnTo>
                  <a:lnTo>
                    <a:pt x="485" y="154"/>
                  </a:lnTo>
                  <a:lnTo>
                    <a:pt x="479" y="144"/>
                  </a:lnTo>
                  <a:lnTo>
                    <a:pt x="474" y="133"/>
                  </a:lnTo>
                  <a:lnTo>
                    <a:pt x="467" y="123"/>
                  </a:lnTo>
                  <a:lnTo>
                    <a:pt x="459" y="113"/>
                  </a:lnTo>
                  <a:lnTo>
                    <a:pt x="450" y="104"/>
                  </a:lnTo>
                  <a:lnTo>
                    <a:pt x="440" y="94"/>
                  </a:lnTo>
                  <a:lnTo>
                    <a:pt x="430" y="84"/>
                  </a:lnTo>
                  <a:lnTo>
                    <a:pt x="417" y="74"/>
                  </a:lnTo>
                  <a:lnTo>
                    <a:pt x="404" y="66"/>
                  </a:lnTo>
                  <a:lnTo>
                    <a:pt x="391" y="57"/>
                  </a:lnTo>
                  <a:lnTo>
                    <a:pt x="374" y="48"/>
                  </a:lnTo>
                  <a:lnTo>
                    <a:pt x="357" y="39"/>
                  </a:lnTo>
                  <a:lnTo>
                    <a:pt x="339" y="31"/>
                  </a:lnTo>
                  <a:lnTo>
                    <a:pt x="319" y="23"/>
                  </a:lnTo>
                  <a:lnTo>
                    <a:pt x="298" y="15"/>
                  </a:lnTo>
                  <a:lnTo>
                    <a:pt x="275" y="7"/>
                  </a:lnTo>
                  <a:lnTo>
                    <a:pt x="25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7" name="Freeform 133"/>
            <p:cNvSpPr>
              <a:spLocks/>
            </p:cNvSpPr>
            <p:nvPr/>
          </p:nvSpPr>
          <p:spPr bwMode="auto">
            <a:xfrm>
              <a:off x="838" y="333"/>
              <a:ext cx="265" cy="197"/>
            </a:xfrm>
            <a:custGeom>
              <a:avLst/>
              <a:gdLst/>
              <a:ahLst/>
              <a:cxnLst>
                <a:cxn ang="0">
                  <a:pos x="145" y="1"/>
                </a:cxn>
                <a:cxn ang="0">
                  <a:pos x="172" y="5"/>
                </a:cxn>
                <a:cxn ang="0">
                  <a:pos x="195" y="12"/>
                </a:cxn>
                <a:cxn ang="0">
                  <a:pos x="216" y="22"/>
                </a:cxn>
                <a:cxn ang="0">
                  <a:pos x="234" y="36"/>
                </a:cxn>
                <a:cxn ang="0">
                  <a:pos x="248" y="52"/>
                </a:cxn>
                <a:cxn ang="0">
                  <a:pos x="258" y="69"/>
                </a:cxn>
                <a:cxn ang="0">
                  <a:pos x="264" y="88"/>
                </a:cxn>
                <a:cxn ang="0">
                  <a:pos x="264" y="108"/>
                </a:cxn>
                <a:cxn ang="0">
                  <a:pos x="258" y="127"/>
                </a:cxn>
                <a:cxn ang="0">
                  <a:pos x="248" y="144"/>
                </a:cxn>
                <a:cxn ang="0">
                  <a:pos x="234" y="160"/>
                </a:cxn>
                <a:cxn ang="0">
                  <a:pos x="216" y="173"/>
                </a:cxn>
                <a:cxn ang="0">
                  <a:pos x="195" y="184"/>
                </a:cxn>
                <a:cxn ang="0">
                  <a:pos x="172" y="191"/>
                </a:cxn>
                <a:cxn ang="0">
                  <a:pos x="145" y="195"/>
                </a:cxn>
                <a:cxn ang="0">
                  <a:pos x="119" y="195"/>
                </a:cxn>
                <a:cxn ang="0">
                  <a:pos x="93" y="191"/>
                </a:cxn>
                <a:cxn ang="0">
                  <a:pos x="70" y="184"/>
                </a:cxn>
                <a:cxn ang="0">
                  <a:pos x="49" y="173"/>
                </a:cxn>
                <a:cxn ang="0">
                  <a:pos x="31" y="160"/>
                </a:cxn>
                <a:cxn ang="0">
                  <a:pos x="17" y="144"/>
                </a:cxn>
                <a:cxn ang="0">
                  <a:pos x="6" y="127"/>
                </a:cxn>
                <a:cxn ang="0">
                  <a:pos x="1" y="108"/>
                </a:cxn>
                <a:cxn ang="0">
                  <a:pos x="1" y="88"/>
                </a:cxn>
                <a:cxn ang="0">
                  <a:pos x="6" y="69"/>
                </a:cxn>
                <a:cxn ang="0">
                  <a:pos x="17" y="52"/>
                </a:cxn>
                <a:cxn ang="0">
                  <a:pos x="31" y="36"/>
                </a:cxn>
                <a:cxn ang="0">
                  <a:pos x="49" y="22"/>
                </a:cxn>
                <a:cxn ang="0">
                  <a:pos x="70" y="12"/>
                </a:cxn>
                <a:cxn ang="0">
                  <a:pos x="93" y="5"/>
                </a:cxn>
                <a:cxn ang="0">
                  <a:pos x="119" y="1"/>
                </a:cxn>
              </a:cxnLst>
              <a:rect l="0" t="0" r="r" b="b"/>
              <a:pathLst>
                <a:path w="265" h="197">
                  <a:moveTo>
                    <a:pt x="132" y="0"/>
                  </a:moveTo>
                  <a:lnTo>
                    <a:pt x="145" y="1"/>
                  </a:lnTo>
                  <a:lnTo>
                    <a:pt x="159" y="2"/>
                  </a:lnTo>
                  <a:lnTo>
                    <a:pt x="172" y="5"/>
                  </a:lnTo>
                  <a:lnTo>
                    <a:pt x="184" y="8"/>
                  </a:lnTo>
                  <a:lnTo>
                    <a:pt x="195" y="12"/>
                  </a:lnTo>
                  <a:lnTo>
                    <a:pt x="206" y="17"/>
                  </a:lnTo>
                  <a:lnTo>
                    <a:pt x="216" y="22"/>
                  </a:lnTo>
                  <a:lnTo>
                    <a:pt x="225" y="29"/>
                  </a:lnTo>
                  <a:lnTo>
                    <a:pt x="234" y="36"/>
                  </a:lnTo>
                  <a:lnTo>
                    <a:pt x="242" y="44"/>
                  </a:lnTo>
                  <a:lnTo>
                    <a:pt x="248" y="52"/>
                  </a:lnTo>
                  <a:lnTo>
                    <a:pt x="254" y="60"/>
                  </a:lnTo>
                  <a:lnTo>
                    <a:pt x="258" y="69"/>
                  </a:lnTo>
                  <a:lnTo>
                    <a:pt x="261" y="79"/>
                  </a:lnTo>
                  <a:lnTo>
                    <a:pt x="264" y="88"/>
                  </a:lnTo>
                  <a:lnTo>
                    <a:pt x="264" y="98"/>
                  </a:lnTo>
                  <a:lnTo>
                    <a:pt x="264" y="108"/>
                  </a:lnTo>
                  <a:lnTo>
                    <a:pt x="261" y="118"/>
                  </a:lnTo>
                  <a:lnTo>
                    <a:pt x="258" y="127"/>
                  </a:lnTo>
                  <a:lnTo>
                    <a:pt x="254" y="136"/>
                  </a:lnTo>
                  <a:lnTo>
                    <a:pt x="248" y="144"/>
                  </a:lnTo>
                  <a:lnTo>
                    <a:pt x="242" y="152"/>
                  </a:lnTo>
                  <a:lnTo>
                    <a:pt x="234" y="160"/>
                  </a:lnTo>
                  <a:lnTo>
                    <a:pt x="225" y="167"/>
                  </a:lnTo>
                  <a:lnTo>
                    <a:pt x="216" y="173"/>
                  </a:lnTo>
                  <a:lnTo>
                    <a:pt x="206" y="179"/>
                  </a:lnTo>
                  <a:lnTo>
                    <a:pt x="195" y="184"/>
                  </a:lnTo>
                  <a:lnTo>
                    <a:pt x="184" y="188"/>
                  </a:lnTo>
                  <a:lnTo>
                    <a:pt x="172" y="191"/>
                  </a:lnTo>
                  <a:lnTo>
                    <a:pt x="159" y="194"/>
                  </a:lnTo>
                  <a:lnTo>
                    <a:pt x="145" y="195"/>
                  </a:lnTo>
                  <a:lnTo>
                    <a:pt x="132" y="196"/>
                  </a:lnTo>
                  <a:lnTo>
                    <a:pt x="119" y="195"/>
                  </a:lnTo>
                  <a:lnTo>
                    <a:pt x="106" y="194"/>
                  </a:lnTo>
                  <a:lnTo>
                    <a:pt x="93" y="191"/>
                  </a:lnTo>
                  <a:lnTo>
                    <a:pt x="80" y="188"/>
                  </a:lnTo>
                  <a:lnTo>
                    <a:pt x="70" y="184"/>
                  </a:lnTo>
                  <a:lnTo>
                    <a:pt x="58" y="179"/>
                  </a:lnTo>
                  <a:lnTo>
                    <a:pt x="49" y="173"/>
                  </a:lnTo>
                  <a:lnTo>
                    <a:pt x="39" y="167"/>
                  </a:lnTo>
                  <a:lnTo>
                    <a:pt x="31" y="160"/>
                  </a:lnTo>
                  <a:lnTo>
                    <a:pt x="22" y="152"/>
                  </a:lnTo>
                  <a:lnTo>
                    <a:pt x="17" y="144"/>
                  </a:lnTo>
                  <a:lnTo>
                    <a:pt x="10" y="136"/>
                  </a:lnTo>
                  <a:lnTo>
                    <a:pt x="6" y="127"/>
                  </a:lnTo>
                  <a:lnTo>
                    <a:pt x="3" y="118"/>
                  </a:lnTo>
                  <a:lnTo>
                    <a:pt x="1" y="108"/>
                  </a:lnTo>
                  <a:lnTo>
                    <a:pt x="0" y="98"/>
                  </a:lnTo>
                  <a:lnTo>
                    <a:pt x="1" y="88"/>
                  </a:lnTo>
                  <a:lnTo>
                    <a:pt x="3" y="79"/>
                  </a:lnTo>
                  <a:lnTo>
                    <a:pt x="6" y="69"/>
                  </a:lnTo>
                  <a:lnTo>
                    <a:pt x="10" y="60"/>
                  </a:lnTo>
                  <a:lnTo>
                    <a:pt x="17" y="52"/>
                  </a:lnTo>
                  <a:lnTo>
                    <a:pt x="22" y="44"/>
                  </a:lnTo>
                  <a:lnTo>
                    <a:pt x="31" y="36"/>
                  </a:lnTo>
                  <a:lnTo>
                    <a:pt x="39" y="29"/>
                  </a:lnTo>
                  <a:lnTo>
                    <a:pt x="49" y="22"/>
                  </a:lnTo>
                  <a:lnTo>
                    <a:pt x="58" y="17"/>
                  </a:lnTo>
                  <a:lnTo>
                    <a:pt x="70" y="12"/>
                  </a:lnTo>
                  <a:lnTo>
                    <a:pt x="80" y="8"/>
                  </a:lnTo>
                  <a:lnTo>
                    <a:pt x="93" y="5"/>
                  </a:lnTo>
                  <a:lnTo>
                    <a:pt x="106" y="2"/>
                  </a:lnTo>
                  <a:lnTo>
                    <a:pt x="119" y="1"/>
                  </a:lnTo>
                  <a:lnTo>
                    <a:pt x="132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8" name="Freeform 134"/>
            <p:cNvSpPr>
              <a:spLocks/>
            </p:cNvSpPr>
            <p:nvPr/>
          </p:nvSpPr>
          <p:spPr bwMode="auto">
            <a:xfrm>
              <a:off x="838" y="333"/>
              <a:ext cx="274" cy="202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65" y="2"/>
                </a:cxn>
                <a:cxn ang="0">
                  <a:pos x="190" y="8"/>
                </a:cxn>
                <a:cxn ang="0">
                  <a:pos x="213" y="17"/>
                </a:cxn>
                <a:cxn ang="0">
                  <a:pos x="233" y="29"/>
                </a:cxn>
                <a:cxn ang="0">
                  <a:pos x="250" y="45"/>
                </a:cxn>
                <a:cxn ang="0">
                  <a:pos x="262" y="62"/>
                </a:cxn>
                <a:cxn ang="0">
                  <a:pos x="270" y="81"/>
                </a:cxn>
                <a:cxn ang="0">
                  <a:pos x="273" y="101"/>
                </a:cxn>
                <a:cxn ang="0">
                  <a:pos x="270" y="121"/>
                </a:cxn>
                <a:cxn ang="0">
                  <a:pos x="262" y="140"/>
                </a:cxn>
                <a:cxn ang="0">
                  <a:pos x="250" y="156"/>
                </a:cxn>
                <a:cxn ang="0">
                  <a:pos x="233" y="171"/>
                </a:cxn>
                <a:cxn ang="0">
                  <a:pos x="213" y="183"/>
                </a:cxn>
                <a:cxn ang="0">
                  <a:pos x="190" y="193"/>
                </a:cxn>
                <a:cxn ang="0">
                  <a:pos x="165" y="199"/>
                </a:cxn>
                <a:cxn ang="0">
                  <a:pos x="137" y="201"/>
                </a:cxn>
                <a:cxn ang="0">
                  <a:pos x="110" y="199"/>
                </a:cxn>
                <a:cxn ang="0">
                  <a:pos x="83" y="193"/>
                </a:cxn>
                <a:cxn ang="0">
                  <a:pos x="60" y="183"/>
                </a:cxn>
                <a:cxn ang="0">
                  <a:pos x="40" y="171"/>
                </a:cxn>
                <a:cxn ang="0">
                  <a:pos x="23" y="156"/>
                </a:cxn>
                <a:cxn ang="0">
                  <a:pos x="11" y="140"/>
                </a:cxn>
                <a:cxn ang="0">
                  <a:pos x="3" y="121"/>
                </a:cxn>
                <a:cxn ang="0">
                  <a:pos x="0" y="101"/>
                </a:cxn>
                <a:cxn ang="0">
                  <a:pos x="3" y="81"/>
                </a:cxn>
                <a:cxn ang="0">
                  <a:pos x="11" y="62"/>
                </a:cxn>
                <a:cxn ang="0">
                  <a:pos x="23" y="45"/>
                </a:cxn>
                <a:cxn ang="0">
                  <a:pos x="40" y="29"/>
                </a:cxn>
                <a:cxn ang="0">
                  <a:pos x="60" y="17"/>
                </a:cxn>
                <a:cxn ang="0">
                  <a:pos x="83" y="8"/>
                </a:cxn>
                <a:cxn ang="0">
                  <a:pos x="110" y="2"/>
                </a:cxn>
                <a:cxn ang="0">
                  <a:pos x="137" y="0"/>
                </a:cxn>
              </a:cxnLst>
              <a:rect l="0" t="0" r="r" b="b"/>
              <a:pathLst>
                <a:path w="274" h="202">
                  <a:moveTo>
                    <a:pt x="137" y="0"/>
                  </a:moveTo>
                  <a:lnTo>
                    <a:pt x="137" y="0"/>
                  </a:lnTo>
                  <a:lnTo>
                    <a:pt x="150" y="1"/>
                  </a:lnTo>
                  <a:lnTo>
                    <a:pt x="165" y="2"/>
                  </a:lnTo>
                  <a:lnTo>
                    <a:pt x="178" y="5"/>
                  </a:lnTo>
                  <a:lnTo>
                    <a:pt x="190" y="8"/>
                  </a:lnTo>
                  <a:lnTo>
                    <a:pt x="202" y="12"/>
                  </a:lnTo>
                  <a:lnTo>
                    <a:pt x="213" y="17"/>
                  </a:lnTo>
                  <a:lnTo>
                    <a:pt x="223" y="23"/>
                  </a:lnTo>
                  <a:lnTo>
                    <a:pt x="233" y="29"/>
                  </a:lnTo>
                  <a:lnTo>
                    <a:pt x="242" y="37"/>
                  </a:lnTo>
                  <a:lnTo>
                    <a:pt x="250" y="45"/>
                  </a:lnTo>
                  <a:lnTo>
                    <a:pt x="257" y="53"/>
                  </a:lnTo>
                  <a:lnTo>
                    <a:pt x="262" y="62"/>
                  </a:lnTo>
                  <a:lnTo>
                    <a:pt x="266" y="71"/>
                  </a:lnTo>
                  <a:lnTo>
                    <a:pt x="270" y="81"/>
                  </a:lnTo>
                  <a:lnTo>
                    <a:pt x="273" y="90"/>
                  </a:lnTo>
                  <a:lnTo>
                    <a:pt x="273" y="101"/>
                  </a:lnTo>
                  <a:lnTo>
                    <a:pt x="273" y="111"/>
                  </a:lnTo>
                  <a:lnTo>
                    <a:pt x="270" y="121"/>
                  </a:lnTo>
                  <a:lnTo>
                    <a:pt x="266" y="130"/>
                  </a:lnTo>
                  <a:lnTo>
                    <a:pt x="262" y="140"/>
                  </a:lnTo>
                  <a:lnTo>
                    <a:pt x="257" y="148"/>
                  </a:lnTo>
                  <a:lnTo>
                    <a:pt x="250" y="156"/>
                  </a:lnTo>
                  <a:lnTo>
                    <a:pt x="242" y="164"/>
                  </a:lnTo>
                  <a:lnTo>
                    <a:pt x="233" y="171"/>
                  </a:lnTo>
                  <a:lnTo>
                    <a:pt x="223" y="177"/>
                  </a:lnTo>
                  <a:lnTo>
                    <a:pt x="213" y="183"/>
                  </a:lnTo>
                  <a:lnTo>
                    <a:pt x="202" y="189"/>
                  </a:lnTo>
                  <a:lnTo>
                    <a:pt x="190" y="193"/>
                  </a:lnTo>
                  <a:lnTo>
                    <a:pt x="178" y="196"/>
                  </a:lnTo>
                  <a:lnTo>
                    <a:pt x="165" y="199"/>
                  </a:lnTo>
                  <a:lnTo>
                    <a:pt x="150" y="200"/>
                  </a:lnTo>
                  <a:lnTo>
                    <a:pt x="137" y="201"/>
                  </a:lnTo>
                  <a:lnTo>
                    <a:pt x="123" y="200"/>
                  </a:lnTo>
                  <a:lnTo>
                    <a:pt x="110" y="199"/>
                  </a:lnTo>
                  <a:lnTo>
                    <a:pt x="96" y="196"/>
                  </a:lnTo>
                  <a:lnTo>
                    <a:pt x="83" y="193"/>
                  </a:lnTo>
                  <a:lnTo>
                    <a:pt x="72" y="189"/>
                  </a:lnTo>
                  <a:lnTo>
                    <a:pt x="60" y="183"/>
                  </a:lnTo>
                  <a:lnTo>
                    <a:pt x="51" y="177"/>
                  </a:lnTo>
                  <a:lnTo>
                    <a:pt x="40" y="171"/>
                  </a:lnTo>
                  <a:lnTo>
                    <a:pt x="32" y="164"/>
                  </a:lnTo>
                  <a:lnTo>
                    <a:pt x="23" y="156"/>
                  </a:lnTo>
                  <a:lnTo>
                    <a:pt x="17" y="148"/>
                  </a:lnTo>
                  <a:lnTo>
                    <a:pt x="11" y="140"/>
                  </a:lnTo>
                  <a:lnTo>
                    <a:pt x="7" y="130"/>
                  </a:lnTo>
                  <a:lnTo>
                    <a:pt x="3" y="121"/>
                  </a:lnTo>
                  <a:lnTo>
                    <a:pt x="1" y="111"/>
                  </a:lnTo>
                  <a:lnTo>
                    <a:pt x="0" y="101"/>
                  </a:lnTo>
                  <a:lnTo>
                    <a:pt x="1" y="90"/>
                  </a:lnTo>
                  <a:lnTo>
                    <a:pt x="3" y="81"/>
                  </a:lnTo>
                  <a:lnTo>
                    <a:pt x="7" y="71"/>
                  </a:lnTo>
                  <a:lnTo>
                    <a:pt x="11" y="62"/>
                  </a:lnTo>
                  <a:lnTo>
                    <a:pt x="17" y="53"/>
                  </a:lnTo>
                  <a:lnTo>
                    <a:pt x="23" y="45"/>
                  </a:lnTo>
                  <a:lnTo>
                    <a:pt x="32" y="37"/>
                  </a:lnTo>
                  <a:lnTo>
                    <a:pt x="40" y="29"/>
                  </a:lnTo>
                  <a:lnTo>
                    <a:pt x="51" y="23"/>
                  </a:lnTo>
                  <a:lnTo>
                    <a:pt x="60" y="17"/>
                  </a:lnTo>
                  <a:lnTo>
                    <a:pt x="72" y="12"/>
                  </a:lnTo>
                  <a:lnTo>
                    <a:pt x="83" y="8"/>
                  </a:lnTo>
                  <a:lnTo>
                    <a:pt x="96" y="5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59" name="Freeform 135"/>
            <p:cNvSpPr>
              <a:spLocks/>
            </p:cNvSpPr>
            <p:nvPr/>
          </p:nvSpPr>
          <p:spPr bwMode="auto">
            <a:xfrm>
              <a:off x="1470" y="648"/>
              <a:ext cx="715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4" y="0"/>
                </a:cxn>
                <a:cxn ang="0">
                  <a:pos x="714" y="16"/>
                </a:cxn>
                <a:cxn ang="0">
                  <a:pos x="0" y="16"/>
                </a:cxn>
                <a:cxn ang="0">
                  <a:pos x="0" y="0"/>
                </a:cxn>
              </a:cxnLst>
              <a:rect l="0" t="0" r="r" b="b"/>
              <a:pathLst>
                <a:path w="715" h="17">
                  <a:moveTo>
                    <a:pt x="0" y="0"/>
                  </a:moveTo>
                  <a:lnTo>
                    <a:pt x="714" y="0"/>
                  </a:lnTo>
                  <a:lnTo>
                    <a:pt x="714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0" name="Freeform 136"/>
            <p:cNvSpPr>
              <a:spLocks/>
            </p:cNvSpPr>
            <p:nvPr/>
          </p:nvSpPr>
          <p:spPr bwMode="auto">
            <a:xfrm>
              <a:off x="1470" y="648"/>
              <a:ext cx="723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2" y="0"/>
                </a:cxn>
                <a:cxn ang="0">
                  <a:pos x="72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23" h="22">
                  <a:moveTo>
                    <a:pt x="0" y="0"/>
                  </a:moveTo>
                  <a:lnTo>
                    <a:pt x="722" y="0"/>
                  </a:lnTo>
                  <a:lnTo>
                    <a:pt x="722" y="21"/>
                  </a:lnTo>
                  <a:lnTo>
                    <a:pt x="0" y="2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1" name="Freeform 137"/>
            <p:cNvSpPr>
              <a:spLocks/>
            </p:cNvSpPr>
            <p:nvPr/>
          </p:nvSpPr>
          <p:spPr bwMode="auto">
            <a:xfrm>
              <a:off x="1606" y="182"/>
              <a:ext cx="1022" cy="464"/>
            </a:xfrm>
            <a:custGeom>
              <a:avLst/>
              <a:gdLst/>
              <a:ahLst/>
              <a:cxnLst>
                <a:cxn ang="0">
                  <a:pos x="0" y="463"/>
                </a:cxn>
                <a:cxn ang="0">
                  <a:pos x="0" y="194"/>
                </a:cxn>
                <a:cxn ang="0">
                  <a:pos x="1" y="184"/>
                </a:cxn>
                <a:cxn ang="0">
                  <a:pos x="7" y="173"/>
                </a:cxn>
                <a:cxn ang="0">
                  <a:pos x="15" y="160"/>
                </a:cxn>
                <a:cxn ang="0">
                  <a:pos x="24" y="145"/>
                </a:cxn>
                <a:cxn ang="0">
                  <a:pos x="36" y="130"/>
                </a:cxn>
                <a:cxn ang="0">
                  <a:pos x="51" y="114"/>
                </a:cxn>
                <a:cxn ang="0">
                  <a:pos x="65" y="97"/>
                </a:cxn>
                <a:cxn ang="0">
                  <a:pos x="81" y="81"/>
                </a:cxn>
                <a:cxn ang="0">
                  <a:pos x="98" y="65"/>
                </a:cxn>
                <a:cxn ang="0">
                  <a:pos x="116" y="50"/>
                </a:cxn>
                <a:cxn ang="0">
                  <a:pos x="133" y="36"/>
                </a:cxn>
                <a:cxn ang="0">
                  <a:pos x="152" y="24"/>
                </a:cxn>
                <a:cxn ang="0">
                  <a:pos x="168" y="14"/>
                </a:cxn>
                <a:cxn ang="0">
                  <a:pos x="183" y="6"/>
                </a:cxn>
                <a:cxn ang="0">
                  <a:pos x="198" y="2"/>
                </a:cxn>
                <a:cxn ang="0">
                  <a:pos x="211" y="0"/>
                </a:cxn>
                <a:cxn ang="0">
                  <a:pos x="1021" y="0"/>
                </a:cxn>
                <a:cxn ang="0">
                  <a:pos x="1021" y="269"/>
                </a:cxn>
                <a:cxn ang="0">
                  <a:pos x="483" y="269"/>
                </a:cxn>
                <a:cxn ang="0">
                  <a:pos x="467" y="270"/>
                </a:cxn>
                <a:cxn ang="0">
                  <a:pos x="453" y="273"/>
                </a:cxn>
                <a:cxn ang="0">
                  <a:pos x="443" y="276"/>
                </a:cxn>
                <a:cxn ang="0">
                  <a:pos x="435" y="282"/>
                </a:cxn>
                <a:cxn ang="0">
                  <a:pos x="429" y="289"/>
                </a:cxn>
                <a:cxn ang="0">
                  <a:pos x="425" y="298"/>
                </a:cxn>
                <a:cxn ang="0">
                  <a:pos x="423" y="311"/>
                </a:cxn>
                <a:cxn ang="0">
                  <a:pos x="421" y="325"/>
                </a:cxn>
                <a:cxn ang="0">
                  <a:pos x="421" y="463"/>
                </a:cxn>
                <a:cxn ang="0">
                  <a:pos x="0" y="463"/>
                </a:cxn>
              </a:cxnLst>
              <a:rect l="0" t="0" r="r" b="b"/>
              <a:pathLst>
                <a:path w="1022" h="464">
                  <a:moveTo>
                    <a:pt x="0" y="463"/>
                  </a:moveTo>
                  <a:lnTo>
                    <a:pt x="0" y="194"/>
                  </a:lnTo>
                  <a:lnTo>
                    <a:pt x="1" y="184"/>
                  </a:lnTo>
                  <a:lnTo>
                    <a:pt x="7" y="173"/>
                  </a:lnTo>
                  <a:lnTo>
                    <a:pt x="15" y="160"/>
                  </a:lnTo>
                  <a:lnTo>
                    <a:pt x="24" y="145"/>
                  </a:lnTo>
                  <a:lnTo>
                    <a:pt x="36" y="130"/>
                  </a:lnTo>
                  <a:lnTo>
                    <a:pt x="51" y="114"/>
                  </a:lnTo>
                  <a:lnTo>
                    <a:pt x="65" y="97"/>
                  </a:lnTo>
                  <a:lnTo>
                    <a:pt x="81" y="81"/>
                  </a:lnTo>
                  <a:lnTo>
                    <a:pt x="98" y="65"/>
                  </a:lnTo>
                  <a:lnTo>
                    <a:pt x="116" y="50"/>
                  </a:lnTo>
                  <a:lnTo>
                    <a:pt x="133" y="36"/>
                  </a:lnTo>
                  <a:lnTo>
                    <a:pt x="152" y="24"/>
                  </a:lnTo>
                  <a:lnTo>
                    <a:pt x="168" y="14"/>
                  </a:lnTo>
                  <a:lnTo>
                    <a:pt x="183" y="6"/>
                  </a:lnTo>
                  <a:lnTo>
                    <a:pt x="198" y="2"/>
                  </a:lnTo>
                  <a:lnTo>
                    <a:pt x="211" y="0"/>
                  </a:lnTo>
                  <a:lnTo>
                    <a:pt x="1021" y="0"/>
                  </a:lnTo>
                  <a:lnTo>
                    <a:pt x="1021" y="269"/>
                  </a:lnTo>
                  <a:lnTo>
                    <a:pt x="483" y="269"/>
                  </a:lnTo>
                  <a:lnTo>
                    <a:pt x="467" y="270"/>
                  </a:lnTo>
                  <a:lnTo>
                    <a:pt x="453" y="273"/>
                  </a:lnTo>
                  <a:lnTo>
                    <a:pt x="443" y="276"/>
                  </a:lnTo>
                  <a:lnTo>
                    <a:pt x="435" y="282"/>
                  </a:lnTo>
                  <a:lnTo>
                    <a:pt x="429" y="289"/>
                  </a:lnTo>
                  <a:lnTo>
                    <a:pt x="425" y="298"/>
                  </a:lnTo>
                  <a:lnTo>
                    <a:pt x="423" y="311"/>
                  </a:lnTo>
                  <a:lnTo>
                    <a:pt x="421" y="325"/>
                  </a:lnTo>
                  <a:lnTo>
                    <a:pt x="421" y="463"/>
                  </a:lnTo>
                  <a:lnTo>
                    <a:pt x="0" y="46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2" name="Freeform 138"/>
            <p:cNvSpPr>
              <a:spLocks/>
            </p:cNvSpPr>
            <p:nvPr/>
          </p:nvSpPr>
          <p:spPr bwMode="auto">
            <a:xfrm>
              <a:off x="1606" y="182"/>
              <a:ext cx="1028" cy="469"/>
            </a:xfrm>
            <a:custGeom>
              <a:avLst/>
              <a:gdLst/>
              <a:ahLst/>
              <a:cxnLst>
                <a:cxn ang="0">
                  <a:pos x="0" y="468"/>
                </a:cxn>
                <a:cxn ang="0">
                  <a:pos x="0" y="196"/>
                </a:cxn>
                <a:cxn ang="0">
                  <a:pos x="1" y="186"/>
                </a:cxn>
                <a:cxn ang="0">
                  <a:pos x="7" y="174"/>
                </a:cxn>
                <a:cxn ang="0">
                  <a:pos x="15" y="161"/>
                </a:cxn>
                <a:cxn ang="0">
                  <a:pos x="24" y="147"/>
                </a:cxn>
                <a:cxn ang="0">
                  <a:pos x="36" y="131"/>
                </a:cxn>
                <a:cxn ang="0">
                  <a:pos x="51" y="115"/>
                </a:cxn>
                <a:cxn ang="0">
                  <a:pos x="66" y="98"/>
                </a:cxn>
                <a:cxn ang="0">
                  <a:pos x="82" y="82"/>
                </a:cxn>
                <a:cxn ang="0">
                  <a:pos x="99" y="65"/>
                </a:cxn>
                <a:cxn ang="0">
                  <a:pos x="116" y="51"/>
                </a:cxn>
                <a:cxn ang="0">
                  <a:pos x="134" y="37"/>
                </a:cxn>
                <a:cxn ang="0">
                  <a:pos x="152" y="24"/>
                </a:cxn>
                <a:cxn ang="0">
                  <a:pos x="168" y="14"/>
                </a:cxn>
                <a:cxn ang="0">
                  <a:pos x="185" y="7"/>
                </a:cxn>
                <a:cxn ang="0">
                  <a:pos x="199" y="2"/>
                </a:cxn>
                <a:cxn ang="0">
                  <a:pos x="213" y="0"/>
                </a:cxn>
                <a:cxn ang="0">
                  <a:pos x="1027" y="0"/>
                </a:cxn>
                <a:cxn ang="0">
                  <a:pos x="1027" y="272"/>
                </a:cxn>
                <a:cxn ang="0">
                  <a:pos x="485" y="272"/>
                </a:cxn>
                <a:cxn ang="0">
                  <a:pos x="469" y="273"/>
                </a:cxn>
                <a:cxn ang="0">
                  <a:pos x="456" y="276"/>
                </a:cxn>
                <a:cxn ang="0">
                  <a:pos x="445" y="279"/>
                </a:cxn>
                <a:cxn ang="0">
                  <a:pos x="437" y="285"/>
                </a:cxn>
                <a:cxn ang="0">
                  <a:pos x="432" y="292"/>
                </a:cxn>
                <a:cxn ang="0">
                  <a:pos x="428" y="302"/>
                </a:cxn>
                <a:cxn ang="0">
                  <a:pos x="425" y="314"/>
                </a:cxn>
                <a:cxn ang="0">
                  <a:pos x="424" y="329"/>
                </a:cxn>
                <a:cxn ang="0">
                  <a:pos x="424" y="468"/>
                </a:cxn>
                <a:cxn ang="0">
                  <a:pos x="0" y="468"/>
                </a:cxn>
              </a:cxnLst>
              <a:rect l="0" t="0" r="r" b="b"/>
              <a:pathLst>
                <a:path w="1028" h="469">
                  <a:moveTo>
                    <a:pt x="0" y="468"/>
                  </a:moveTo>
                  <a:lnTo>
                    <a:pt x="0" y="196"/>
                  </a:lnTo>
                  <a:lnTo>
                    <a:pt x="1" y="186"/>
                  </a:lnTo>
                  <a:lnTo>
                    <a:pt x="7" y="174"/>
                  </a:lnTo>
                  <a:lnTo>
                    <a:pt x="15" y="161"/>
                  </a:lnTo>
                  <a:lnTo>
                    <a:pt x="24" y="147"/>
                  </a:lnTo>
                  <a:lnTo>
                    <a:pt x="36" y="131"/>
                  </a:lnTo>
                  <a:lnTo>
                    <a:pt x="51" y="115"/>
                  </a:lnTo>
                  <a:lnTo>
                    <a:pt x="66" y="98"/>
                  </a:lnTo>
                  <a:lnTo>
                    <a:pt x="82" y="82"/>
                  </a:lnTo>
                  <a:lnTo>
                    <a:pt x="99" y="65"/>
                  </a:lnTo>
                  <a:lnTo>
                    <a:pt x="116" y="51"/>
                  </a:lnTo>
                  <a:lnTo>
                    <a:pt x="134" y="37"/>
                  </a:lnTo>
                  <a:lnTo>
                    <a:pt x="152" y="24"/>
                  </a:lnTo>
                  <a:lnTo>
                    <a:pt x="168" y="14"/>
                  </a:lnTo>
                  <a:lnTo>
                    <a:pt x="185" y="7"/>
                  </a:lnTo>
                  <a:lnTo>
                    <a:pt x="199" y="2"/>
                  </a:lnTo>
                  <a:lnTo>
                    <a:pt x="213" y="0"/>
                  </a:lnTo>
                  <a:lnTo>
                    <a:pt x="1027" y="0"/>
                  </a:lnTo>
                  <a:lnTo>
                    <a:pt x="1027" y="272"/>
                  </a:lnTo>
                  <a:lnTo>
                    <a:pt x="485" y="272"/>
                  </a:lnTo>
                  <a:lnTo>
                    <a:pt x="469" y="273"/>
                  </a:lnTo>
                  <a:lnTo>
                    <a:pt x="456" y="276"/>
                  </a:lnTo>
                  <a:lnTo>
                    <a:pt x="445" y="279"/>
                  </a:lnTo>
                  <a:lnTo>
                    <a:pt x="437" y="285"/>
                  </a:lnTo>
                  <a:lnTo>
                    <a:pt x="432" y="292"/>
                  </a:lnTo>
                  <a:lnTo>
                    <a:pt x="428" y="302"/>
                  </a:lnTo>
                  <a:lnTo>
                    <a:pt x="425" y="314"/>
                  </a:lnTo>
                  <a:lnTo>
                    <a:pt x="424" y="329"/>
                  </a:lnTo>
                  <a:lnTo>
                    <a:pt x="424" y="468"/>
                  </a:lnTo>
                  <a:lnTo>
                    <a:pt x="0" y="468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3" name="Freeform 139"/>
            <p:cNvSpPr>
              <a:spLocks/>
            </p:cNvSpPr>
            <p:nvPr/>
          </p:nvSpPr>
          <p:spPr bwMode="auto">
            <a:xfrm>
              <a:off x="2662" y="1131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8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8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4" name="Freeform 140"/>
            <p:cNvSpPr>
              <a:spLocks/>
            </p:cNvSpPr>
            <p:nvPr/>
          </p:nvSpPr>
          <p:spPr bwMode="auto">
            <a:xfrm>
              <a:off x="2662" y="1090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4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3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4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3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5" name="Freeform 141"/>
            <p:cNvSpPr>
              <a:spLocks/>
            </p:cNvSpPr>
            <p:nvPr/>
          </p:nvSpPr>
          <p:spPr bwMode="auto">
            <a:xfrm>
              <a:off x="2662" y="1049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6" name="Freeform 142"/>
            <p:cNvSpPr>
              <a:spLocks/>
            </p:cNvSpPr>
            <p:nvPr/>
          </p:nvSpPr>
          <p:spPr bwMode="auto">
            <a:xfrm>
              <a:off x="2662" y="1007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7" name="Freeform 143"/>
            <p:cNvSpPr>
              <a:spLocks/>
            </p:cNvSpPr>
            <p:nvPr/>
          </p:nvSpPr>
          <p:spPr bwMode="auto">
            <a:xfrm>
              <a:off x="2662" y="966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1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0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1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8" name="Freeform 144"/>
            <p:cNvSpPr>
              <a:spLocks/>
            </p:cNvSpPr>
            <p:nvPr/>
          </p:nvSpPr>
          <p:spPr bwMode="auto">
            <a:xfrm>
              <a:off x="2662" y="925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69" name="Freeform 145"/>
            <p:cNvSpPr>
              <a:spLocks/>
            </p:cNvSpPr>
            <p:nvPr/>
          </p:nvSpPr>
          <p:spPr bwMode="auto">
            <a:xfrm>
              <a:off x="2662" y="883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9"/>
                </a:cxn>
                <a:cxn ang="0">
                  <a:pos x="831" y="21"/>
                </a:cxn>
                <a:cxn ang="0">
                  <a:pos x="815" y="22"/>
                </a:cxn>
                <a:cxn ang="0">
                  <a:pos x="39" y="22"/>
                </a:cxn>
                <a:cxn ang="0">
                  <a:pos x="23" y="23"/>
                </a:cxn>
                <a:cxn ang="0">
                  <a:pos x="11" y="26"/>
                </a:cxn>
                <a:cxn ang="0">
                  <a:pos x="3" y="28"/>
                </a:cxn>
                <a:cxn ang="0">
                  <a:pos x="0" y="32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9"/>
                  </a:lnTo>
                  <a:lnTo>
                    <a:pt x="831" y="21"/>
                  </a:lnTo>
                  <a:lnTo>
                    <a:pt x="815" y="22"/>
                  </a:lnTo>
                  <a:lnTo>
                    <a:pt x="39" y="22"/>
                  </a:lnTo>
                  <a:lnTo>
                    <a:pt x="23" y="23"/>
                  </a:lnTo>
                  <a:lnTo>
                    <a:pt x="11" y="26"/>
                  </a:lnTo>
                  <a:lnTo>
                    <a:pt x="3" y="28"/>
                  </a:lnTo>
                  <a:lnTo>
                    <a:pt x="0" y="32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0" name="Freeform 146"/>
            <p:cNvSpPr>
              <a:spLocks/>
            </p:cNvSpPr>
            <p:nvPr/>
          </p:nvSpPr>
          <p:spPr bwMode="auto">
            <a:xfrm>
              <a:off x="2662" y="842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1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0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1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0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1" name="Freeform 147"/>
            <p:cNvSpPr>
              <a:spLocks/>
            </p:cNvSpPr>
            <p:nvPr/>
          </p:nvSpPr>
          <p:spPr bwMode="auto">
            <a:xfrm>
              <a:off x="2662" y="801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2" name="Freeform 148"/>
            <p:cNvSpPr>
              <a:spLocks/>
            </p:cNvSpPr>
            <p:nvPr/>
          </p:nvSpPr>
          <p:spPr bwMode="auto">
            <a:xfrm>
              <a:off x="2662" y="760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3" name="Freeform 149"/>
            <p:cNvSpPr>
              <a:spLocks/>
            </p:cNvSpPr>
            <p:nvPr/>
          </p:nvSpPr>
          <p:spPr bwMode="auto">
            <a:xfrm>
              <a:off x="2662" y="719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4" name="Freeform 150"/>
            <p:cNvSpPr>
              <a:spLocks/>
            </p:cNvSpPr>
            <p:nvPr/>
          </p:nvSpPr>
          <p:spPr bwMode="auto">
            <a:xfrm>
              <a:off x="2662" y="677"/>
              <a:ext cx="853" cy="43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5"/>
                </a:cxn>
                <a:cxn ang="0">
                  <a:pos x="3" y="28"/>
                </a:cxn>
                <a:cxn ang="0">
                  <a:pos x="0" y="31"/>
                </a:cxn>
                <a:cxn ang="0">
                  <a:pos x="1" y="35"/>
                </a:cxn>
                <a:cxn ang="0">
                  <a:pos x="8" y="39"/>
                </a:cxn>
                <a:cxn ang="0">
                  <a:pos x="20" y="41"/>
                </a:cxn>
                <a:cxn ang="0">
                  <a:pos x="36" y="42"/>
                </a:cxn>
                <a:cxn ang="0">
                  <a:pos x="395" y="42"/>
                </a:cxn>
              </a:cxnLst>
              <a:rect l="0" t="0" r="r" b="b"/>
              <a:pathLst>
                <a:path w="853" h="43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5"/>
                  </a:lnTo>
                  <a:lnTo>
                    <a:pt x="3" y="28"/>
                  </a:lnTo>
                  <a:lnTo>
                    <a:pt x="0" y="31"/>
                  </a:lnTo>
                  <a:lnTo>
                    <a:pt x="1" y="35"/>
                  </a:lnTo>
                  <a:lnTo>
                    <a:pt x="8" y="39"/>
                  </a:lnTo>
                  <a:lnTo>
                    <a:pt x="20" y="41"/>
                  </a:lnTo>
                  <a:lnTo>
                    <a:pt x="36" y="42"/>
                  </a:lnTo>
                  <a:lnTo>
                    <a:pt x="395" y="42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5" name="Freeform 151"/>
            <p:cNvSpPr>
              <a:spLocks/>
            </p:cNvSpPr>
            <p:nvPr/>
          </p:nvSpPr>
          <p:spPr bwMode="auto">
            <a:xfrm>
              <a:off x="2662" y="636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1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1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1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1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6" name="Freeform 152"/>
            <p:cNvSpPr>
              <a:spLocks/>
            </p:cNvSpPr>
            <p:nvPr/>
          </p:nvSpPr>
          <p:spPr bwMode="auto">
            <a:xfrm>
              <a:off x="2662" y="595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2"/>
                </a:cxn>
                <a:cxn ang="0">
                  <a:pos x="841" y="3"/>
                </a:cxn>
                <a:cxn ang="0">
                  <a:pos x="848" y="6"/>
                </a:cxn>
                <a:cxn ang="0">
                  <a:pos x="852" y="10"/>
                </a:cxn>
                <a:cxn ang="0">
                  <a:pos x="849" y="14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7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2"/>
                  </a:lnTo>
                  <a:lnTo>
                    <a:pt x="841" y="3"/>
                  </a:lnTo>
                  <a:lnTo>
                    <a:pt x="848" y="6"/>
                  </a:lnTo>
                  <a:lnTo>
                    <a:pt x="852" y="10"/>
                  </a:lnTo>
                  <a:lnTo>
                    <a:pt x="849" y="14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7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7" name="Freeform 153"/>
            <p:cNvSpPr>
              <a:spLocks/>
            </p:cNvSpPr>
            <p:nvPr/>
          </p:nvSpPr>
          <p:spPr bwMode="auto">
            <a:xfrm>
              <a:off x="2662" y="554"/>
              <a:ext cx="853" cy="42"/>
            </a:xfrm>
            <a:custGeom>
              <a:avLst/>
              <a:gdLst/>
              <a:ahLst/>
              <a:cxnLst>
                <a:cxn ang="0">
                  <a:pos x="387" y="0"/>
                </a:cxn>
                <a:cxn ang="0">
                  <a:pos x="813" y="0"/>
                </a:cxn>
                <a:cxn ang="0">
                  <a:pos x="829" y="1"/>
                </a:cxn>
                <a:cxn ang="0">
                  <a:pos x="841" y="3"/>
                </a:cxn>
                <a:cxn ang="0">
                  <a:pos x="848" y="7"/>
                </a:cxn>
                <a:cxn ang="0">
                  <a:pos x="852" y="10"/>
                </a:cxn>
                <a:cxn ang="0">
                  <a:pos x="849" y="15"/>
                </a:cxn>
                <a:cxn ang="0">
                  <a:pos x="843" y="18"/>
                </a:cxn>
                <a:cxn ang="0">
                  <a:pos x="831" y="20"/>
                </a:cxn>
                <a:cxn ang="0">
                  <a:pos x="815" y="21"/>
                </a:cxn>
                <a:cxn ang="0">
                  <a:pos x="39" y="21"/>
                </a:cxn>
                <a:cxn ang="0">
                  <a:pos x="23" y="22"/>
                </a:cxn>
                <a:cxn ang="0">
                  <a:pos x="11" y="24"/>
                </a:cxn>
                <a:cxn ang="0">
                  <a:pos x="3" y="27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8" y="38"/>
                </a:cxn>
                <a:cxn ang="0">
                  <a:pos x="20" y="40"/>
                </a:cxn>
                <a:cxn ang="0">
                  <a:pos x="36" y="41"/>
                </a:cxn>
                <a:cxn ang="0">
                  <a:pos x="395" y="41"/>
                </a:cxn>
              </a:cxnLst>
              <a:rect l="0" t="0" r="r" b="b"/>
              <a:pathLst>
                <a:path w="853" h="42">
                  <a:moveTo>
                    <a:pt x="387" y="0"/>
                  </a:moveTo>
                  <a:lnTo>
                    <a:pt x="813" y="0"/>
                  </a:lnTo>
                  <a:lnTo>
                    <a:pt x="829" y="1"/>
                  </a:lnTo>
                  <a:lnTo>
                    <a:pt x="841" y="3"/>
                  </a:lnTo>
                  <a:lnTo>
                    <a:pt x="848" y="7"/>
                  </a:lnTo>
                  <a:lnTo>
                    <a:pt x="852" y="10"/>
                  </a:lnTo>
                  <a:lnTo>
                    <a:pt x="849" y="15"/>
                  </a:lnTo>
                  <a:lnTo>
                    <a:pt x="843" y="18"/>
                  </a:lnTo>
                  <a:lnTo>
                    <a:pt x="831" y="20"/>
                  </a:lnTo>
                  <a:lnTo>
                    <a:pt x="815" y="21"/>
                  </a:lnTo>
                  <a:lnTo>
                    <a:pt x="39" y="21"/>
                  </a:lnTo>
                  <a:lnTo>
                    <a:pt x="23" y="22"/>
                  </a:lnTo>
                  <a:lnTo>
                    <a:pt x="11" y="24"/>
                  </a:lnTo>
                  <a:lnTo>
                    <a:pt x="3" y="27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8" y="38"/>
                  </a:lnTo>
                  <a:lnTo>
                    <a:pt x="20" y="40"/>
                  </a:lnTo>
                  <a:lnTo>
                    <a:pt x="36" y="41"/>
                  </a:lnTo>
                  <a:lnTo>
                    <a:pt x="395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8" name="Freeform 154"/>
            <p:cNvSpPr>
              <a:spLocks/>
            </p:cNvSpPr>
            <p:nvPr/>
          </p:nvSpPr>
          <p:spPr bwMode="auto">
            <a:xfrm>
              <a:off x="2658" y="2421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79" name="Freeform 155"/>
            <p:cNvSpPr>
              <a:spLocks/>
            </p:cNvSpPr>
            <p:nvPr/>
          </p:nvSpPr>
          <p:spPr bwMode="auto">
            <a:xfrm>
              <a:off x="2658" y="2385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0" name="Freeform 156"/>
            <p:cNvSpPr>
              <a:spLocks/>
            </p:cNvSpPr>
            <p:nvPr/>
          </p:nvSpPr>
          <p:spPr bwMode="auto">
            <a:xfrm>
              <a:off x="2658" y="2349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1" name="Freeform 157"/>
            <p:cNvSpPr>
              <a:spLocks/>
            </p:cNvSpPr>
            <p:nvPr/>
          </p:nvSpPr>
          <p:spPr bwMode="auto">
            <a:xfrm>
              <a:off x="2658" y="2314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2" name="Freeform 158"/>
            <p:cNvSpPr>
              <a:spLocks/>
            </p:cNvSpPr>
            <p:nvPr/>
          </p:nvSpPr>
          <p:spPr bwMode="auto">
            <a:xfrm>
              <a:off x="2658" y="2278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3" name="Freeform 159"/>
            <p:cNvSpPr>
              <a:spLocks/>
            </p:cNvSpPr>
            <p:nvPr/>
          </p:nvSpPr>
          <p:spPr bwMode="auto">
            <a:xfrm>
              <a:off x="2658" y="2242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4" name="Freeform 160"/>
            <p:cNvSpPr>
              <a:spLocks/>
            </p:cNvSpPr>
            <p:nvPr/>
          </p:nvSpPr>
          <p:spPr bwMode="auto">
            <a:xfrm>
              <a:off x="2658" y="2207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5" name="Freeform 161"/>
            <p:cNvSpPr>
              <a:spLocks/>
            </p:cNvSpPr>
            <p:nvPr/>
          </p:nvSpPr>
          <p:spPr bwMode="auto">
            <a:xfrm>
              <a:off x="2658" y="2171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6" name="Freeform 162"/>
            <p:cNvSpPr>
              <a:spLocks/>
            </p:cNvSpPr>
            <p:nvPr/>
          </p:nvSpPr>
          <p:spPr bwMode="auto">
            <a:xfrm>
              <a:off x="2658" y="2136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5"/>
                </a:cxn>
                <a:cxn ang="0">
                  <a:pos x="836" y="18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5"/>
                  </a:lnTo>
                  <a:lnTo>
                    <a:pt x="836" y="18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7" name="Freeform 163"/>
            <p:cNvSpPr>
              <a:spLocks/>
            </p:cNvSpPr>
            <p:nvPr/>
          </p:nvSpPr>
          <p:spPr bwMode="auto">
            <a:xfrm>
              <a:off x="2658" y="2100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2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2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8" name="Freeform 164"/>
            <p:cNvSpPr>
              <a:spLocks/>
            </p:cNvSpPr>
            <p:nvPr/>
          </p:nvSpPr>
          <p:spPr bwMode="auto">
            <a:xfrm>
              <a:off x="2658" y="2065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3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3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89" name="Freeform 165"/>
            <p:cNvSpPr>
              <a:spLocks/>
            </p:cNvSpPr>
            <p:nvPr/>
          </p:nvSpPr>
          <p:spPr bwMode="auto">
            <a:xfrm>
              <a:off x="2658" y="2029"/>
              <a:ext cx="857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6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20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3"/>
                </a:cxn>
                <a:cxn ang="0">
                  <a:pos x="20" y="35"/>
                </a:cxn>
                <a:cxn ang="0">
                  <a:pos x="38" y="36"/>
                </a:cxn>
                <a:cxn ang="0">
                  <a:pos x="397" y="36"/>
                </a:cxn>
              </a:cxnLst>
              <a:rect l="0" t="0" r="r" b="b"/>
              <a:pathLst>
                <a:path w="857" h="37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6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20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3"/>
                  </a:lnTo>
                  <a:lnTo>
                    <a:pt x="20" y="35"/>
                  </a:lnTo>
                  <a:lnTo>
                    <a:pt x="38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0" name="Freeform 166"/>
            <p:cNvSpPr>
              <a:spLocks/>
            </p:cNvSpPr>
            <p:nvPr/>
          </p:nvSpPr>
          <p:spPr bwMode="auto">
            <a:xfrm>
              <a:off x="2658" y="1994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0"/>
                </a:cxn>
                <a:cxn ang="0">
                  <a:pos x="3" y="24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2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0"/>
                  </a:lnTo>
                  <a:lnTo>
                    <a:pt x="3" y="24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2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1" name="Freeform 167"/>
            <p:cNvSpPr>
              <a:spLocks/>
            </p:cNvSpPr>
            <p:nvPr/>
          </p:nvSpPr>
          <p:spPr bwMode="auto">
            <a:xfrm>
              <a:off x="2658" y="1957"/>
              <a:ext cx="857" cy="38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2"/>
                </a:cxn>
                <a:cxn ang="0">
                  <a:pos x="847" y="3"/>
                </a:cxn>
                <a:cxn ang="0">
                  <a:pos x="853" y="6"/>
                </a:cxn>
                <a:cxn ang="0">
                  <a:pos x="856" y="9"/>
                </a:cxn>
                <a:cxn ang="0">
                  <a:pos x="853" y="13"/>
                </a:cxn>
                <a:cxn ang="0">
                  <a:pos x="848" y="16"/>
                </a:cxn>
                <a:cxn ang="0">
                  <a:pos x="836" y="18"/>
                </a:cxn>
                <a:cxn ang="0">
                  <a:pos x="820" y="19"/>
                </a:cxn>
                <a:cxn ang="0">
                  <a:pos x="40" y="19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4"/>
                </a:cxn>
                <a:cxn ang="0">
                  <a:pos x="0" y="27"/>
                </a:cxn>
                <a:cxn ang="0">
                  <a:pos x="1" y="30"/>
                </a:cxn>
                <a:cxn ang="0">
                  <a:pos x="8" y="34"/>
                </a:cxn>
                <a:cxn ang="0">
                  <a:pos x="20" y="36"/>
                </a:cxn>
                <a:cxn ang="0">
                  <a:pos x="38" y="37"/>
                </a:cxn>
                <a:cxn ang="0">
                  <a:pos x="397" y="37"/>
                </a:cxn>
              </a:cxnLst>
              <a:rect l="0" t="0" r="r" b="b"/>
              <a:pathLst>
                <a:path w="857" h="38">
                  <a:moveTo>
                    <a:pt x="389" y="0"/>
                  </a:moveTo>
                  <a:lnTo>
                    <a:pt x="818" y="0"/>
                  </a:lnTo>
                  <a:lnTo>
                    <a:pt x="835" y="2"/>
                  </a:lnTo>
                  <a:lnTo>
                    <a:pt x="847" y="3"/>
                  </a:lnTo>
                  <a:lnTo>
                    <a:pt x="853" y="6"/>
                  </a:lnTo>
                  <a:lnTo>
                    <a:pt x="856" y="9"/>
                  </a:lnTo>
                  <a:lnTo>
                    <a:pt x="853" y="13"/>
                  </a:lnTo>
                  <a:lnTo>
                    <a:pt x="848" y="16"/>
                  </a:lnTo>
                  <a:lnTo>
                    <a:pt x="836" y="18"/>
                  </a:lnTo>
                  <a:lnTo>
                    <a:pt x="820" y="19"/>
                  </a:lnTo>
                  <a:lnTo>
                    <a:pt x="40" y="19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8" y="34"/>
                  </a:lnTo>
                  <a:lnTo>
                    <a:pt x="20" y="36"/>
                  </a:lnTo>
                  <a:lnTo>
                    <a:pt x="38" y="37"/>
                  </a:lnTo>
                  <a:lnTo>
                    <a:pt x="397" y="37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2" name="Freeform 168"/>
            <p:cNvSpPr>
              <a:spLocks/>
            </p:cNvSpPr>
            <p:nvPr/>
          </p:nvSpPr>
          <p:spPr bwMode="auto">
            <a:xfrm>
              <a:off x="2658" y="1922"/>
              <a:ext cx="857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8" y="0"/>
                </a:cxn>
                <a:cxn ang="0">
                  <a:pos x="835" y="1"/>
                </a:cxn>
                <a:cxn ang="0">
                  <a:pos x="847" y="2"/>
                </a:cxn>
                <a:cxn ang="0">
                  <a:pos x="853" y="5"/>
                </a:cxn>
                <a:cxn ang="0">
                  <a:pos x="856" y="9"/>
                </a:cxn>
                <a:cxn ang="0">
                  <a:pos x="853" y="12"/>
                </a:cxn>
                <a:cxn ang="0">
                  <a:pos x="848" y="15"/>
                </a:cxn>
                <a:cxn ang="0">
                  <a:pos x="836" y="17"/>
                </a:cxn>
                <a:cxn ang="0">
                  <a:pos x="820" y="18"/>
                </a:cxn>
                <a:cxn ang="0">
                  <a:pos x="40" y="18"/>
                </a:cxn>
                <a:cxn ang="0">
                  <a:pos x="23" y="19"/>
                </a:cxn>
                <a:cxn ang="0">
                  <a:pos x="11" y="21"/>
                </a:cxn>
                <a:cxn ang="0">
                  <a:pos x="3" y="23"/>
                </a:cxn>
                <a:cxn ang="0">
                  <a:pos x="0" y="26"/>
                </a:cxn>
                <a:cxn ang="0">
                  <a:pos x="1" y="29"/>
                </a:cxn>
                <a:cxn ang="0">
                  <a:pos x="8" y="33"/>
                </a:cxn>
                <a:cxn ang="0">
                  <a:pos x="20" y="34"/>
                </a:cxn>
                <a:cxn ang="0">
                  <a:pos x="38" y="35"/>
                </a:cxn>
                <a:cxn ang="0">
                  <a:pos x="397" y="35"/>
                </a:cxn>
              </a:cxnLst>
              <a:rect l="0" t="0" r="r" b="b"/>
              <a:pathLst>
                <a:path w="857" h="36">
                  <a:moveTo>
                    <a:pt x="389" y="0"/>
                  </a:moveTo>
                  <a:lnTo>
                    <a:pt x="818" y="0"/>
                  </a:lnTo>
                  <a:lnTo>
                    <a:pt x="835" y="1"/>
                  </a:lnTo>
                  <a:lnTo>
                    <a:pt x="847" y="2"/>
                  </a:lnTo>
                  <a:lnTo>
                    <a:pt x="853" y="5"/>
                  </a:lnTo>
                  <a:lnTo>
                    <a:pt x="856" y="9"/>
                  </a:lnTo>
                  <a:lnTo>
                    <a:pt x="853" y="12"/>
                  </a:lnTo>
                  <a:lnTo>
                    <a:pt x="848" y="15"/>
                  </a:lnTo>
                  <a:lnTo>
                    <a:pt x="836" y="17"/>
                  </a:lnTo>
                  <a:lnTo>
                    <a:pt x="820" y="18"/>
                  </a:lnTo>
                  <a:lnTo>
                    <a:pt x="40" y="18"/>
                  </a:lnTo>
                  <a:lnTo>
                    <a:pt x="23" y="19"/>
                  </a:lnTo>
                  <a:lnTo>
                    <a:pt x="11" y="21"/>
                  </a:lnTo>
                  <a:lnTo>
                    <a:pt x="3" y="23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8" y="33"/>
                  </a:lnTo>
                  <a:lnTo>
                    <a:pt x="20" y="34"/>
                  </a:lnTo>
                  <a:lnTo>
                    <a:pt x="38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3" name="Freeform 169"/>
            <p:cNvSpPr>
              <a:spLocks/>
            </p:cNvSpPr>
            <p:nvPr/>
          </p:nvSpPr>
          <p:spPr bwMode="auto">
            <a:xfrm>
              <a:off x="2675" y="1791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4" name="Freeform 170"/>
            <p:cNvSpPr>
              <a:spLocks/>
            </p:cNvSpPr>
            <p:nvPr/>
          </p:nvSpPr>
          <p:spPr bwMode="auto">
            <a:xfrm>
              <a:off x="2675" y="1756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5" name="Freeform 171"/>
            <p:cNvSpPr>
              <a:spLocks/>
            </p:cNvSpPr>
            <p:nvPr/>
          </p:nvSpPr>
          <p:spPr bwMode="auto">
            <a:xfrm>
              <a:off x="2675" y="1720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6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20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6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20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6" name="Freeform 172"/>
            <p:cNvSpPr>
              <a:spLocks/>
            </p:cNvSpPr>
            <p:nvPr/>
          </p:nvSpPr>
          <p:spPr bwMode="auto">
            <a:xfrm>
              <a:off x="2675" y="1685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2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2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7" name="Freeform 173"/>
            <p:cNvSpPr>
              <a:spLocks/>
            </p:cNvSpPr>
            <p:nvPr/>
          </p:nvSpPr>
          <p:spPr bwMode="auto">
            <a:xfrm>
              <a:off x="2675" y="1648"/>
              <a:ext cx="856" cy="38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7"/>
                </a:cxn>
                <a:cxn ang="0">
                  <a:pos x="855" y="10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20"/>
                </a:cxn>
                <a:cxn ang="0">
                  <a:pos x="12" y="21"/>
                </a:cxn>
                <a:cxn ang="0">
                  <a:pos x="4" y="25"/>
                </a:cxn>
                <a:cxn ang="0">
                  <a:pos x="0" y="28"/>
                </a:cxn>
                <a:cxn ang="0">
                  <a:pos x="3" y="31"/>
                </a:cxn>
                <a:cxn ang="0">
                  <a:pos x="9" y="34"/>
                </a:cxn>
                <a:cxn ang="0">
                  <a:pos x="20" y="36"/>
                </a:cxn>
                <a:cxn ang="0">
                  <a:pos x="37" y="37"/>
                </a:cxn>
                <a:cxn ang="0">
                  <a:pos x="397" y="37"/>
                </a:cxn>
              </a:cxnLst>
              <a:rect l="0" t="0" r="r" b="b"/>
              <a:pathLst>
                <a:path w="856" h="38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7"/>
                  </a:lnTo>
                  <a:lnTo>
                    <a:pt x="855" y="10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20"/>
                  </a:lnTo>
                  <a:lnTo>
                    <a:pt x="12" y="21"/>
                  </a:lnTo>
                  <a:lnTo>
                    <a:pt x="4" y="25"/>
                  </a:lnTo>
                  <a:lnTo>
                    <a:pt x="0" y="28"/>
                  </a:lnTo>
                  <a:lnTo>
                    <a:pt x="3" y="31"/>
                  </a:lnTo>
                  <a:lnTo>
                    <a:pt x="9" y="34"/>
                  </a:lnTo>
                  <a:lnTo>
                    <a:pt x="20" y="36"/>
                  </a:lnTo>
                  <a:lnTo>
                    <a:pt x="37" y="37"/>
                  </a:lnTo>
                  <a:lnTo>
                    <a:pt x="397" y="37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8" name="Freeform 174"/>
            <p:cNvSpPr>
              <a:spLocks/>
            </p:cNvSpPr>
            <p:nvPr/>
          </p:nvSpPr>
          <p:spPr bwMode="auto">
            <a:xfrm>
              <a:off x="2675" y="1613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999" name="Freeform 175"/>
            <p:cNvSpPr>
              <a:spLocks/>
            </p:cNvSpPr>
            <p:nvPr/>
          </p:nvSpPr>
          <p:spPr bwMode="auto">
            <a:xfrm>
              <a:off x="2675" y="1577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2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2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0" name="Freeform 176"/>
            <p:cNvSpPr>
              <a:spLocks/>
            </p:cNvSpPr>
            <p:nvPr/>
          </p:nvSpPr>
          <p:spPr bwMode="auto">
            <a:xfrm>
              <a:off x="2675" y="1542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1" name="Freeform 177"/>
            <p:cNvSpPr>
              <a:spLocks/>
            </p:cNvSpPr>
            <p:nvPr/>
          </p:nvSpPr>
          <p:spPr bwMode="auto">
            <a:xfrm>
              <a:off x="2675" y="1506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2" name="Freeform 178"/>
            <p:cNvSpPr>
              <a:spLocks/>
            </p:cNvSpPr>
            <p:nvPr/>
          </p:nvSpPr>
          <p:spPr bwMode="auto">
            <a:xfrm>
              <a:off x="2675" y="1470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7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7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3" name="Freeform 179"/>
            <p:cNvSpPr>
              <a:spLocks/>
            </p:cNvSpPr>
            <p:nvPr/>
          </p:nvSpPr>
          <p:spPr bwMode="auto">
            <a:xfrm>
              <a:off x="2675" y="1434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4" name="Freeform 180"/>
            <p:cNvSpPr>
              <a:spLocks/>
            </p:cNvSpPr>
            <p:nvPr/>
          </p:nvSpPr>
          <p:spPr bwMode="auto">
            <a:xfrm>
              <a:off x="2675" y="1399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5" name="Freeform 181"/>
            <p:cNvSpPr>
              <a:spLocks/>
            </p:cNvSpPr>
            <p:nvPr/>
          </p:nvSpPr>
          <p:spPr bwMode="auto">
            <a:xfrm>
              <a:off x="2675" y="1363"/>
              <a:ext cx="856" cy="37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3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3"/>
                </a:cxn>
                <a:cxn ang="0">
                  <a:pos x="846" y="16"/>
                </a:cxn>
                <a:cxn ang="0">
                  <a:pos x="835" y="18"/>
                </a:cxn>
                <a:cxn ang="0">
                  <a:pos x="818" y="19"/>
                </a:cxn>
                <a:cxn ang="0">
                  <a:pos x="40" y="19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4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4"/>
                </a:cxn>
                <a:cxn ang="0">
                  <a:pos x="20" y="35"/>
                </a:cxn>
                <a:cxn ang="0">
                  <a:pos x="37" y="36"/>
                </a:cxn>
                <a:cxn ang="0">
                  <a:pos x="397" y="36"/>
                </a:cxn>
              </a:cxnLst>
              <a:rect l="0" t="0" r="r" b="b"/>
              <a:pathLst>
                <a:path w="856" h="37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3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3"/>
                  </a:lnTo>
                  <a:lnTo>
                    <a:pt x="846" y="16"/>
                  </a:lnTo>
                  <a:lnTo>
                    <a:pt x="835" y="18"/>
                  </a:lnTo>
                  <a:lnTo>
                    <a:pt x="818" y="19"/>
                  </a:lnTo>
                  <a:lnTo>
                    <a:pt x="40" y="19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4"/>
                  </a:lnTo>
                  <a:lnTo>
                    <a:pt x="0" y="27"/>
                  </a:lnTo>
                  <a:lnTo>
                    <a:pt x="3" y="30"/>
                  </a:lnTo>
                  <a:lnTo>
                    <a:pt x="9" y="34"/>
                  </a:lnTo>
                  <a:lnTo>
                    <a:pt x="20" y="35"/>
                  </a:lnTo>
                  <a:lnTo>
                    <a:pt x="37" y="36"/>
                  </a:lnTo>
                  <a:lnTo>
                    <a:pt x="397" y="36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6" name="Freeform 182"/>
            <p:cNvSpPr>
              <a:spLocks/>
            </p:cNvSpPr>
            <p:nvPr/>
          </p:nvSpPr>
          <p:spPr bwMode="auto">
            <a:xfrm>
              <a:off x="2675" y="1328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1"/>
                </a:cxn>
                <a:cxn ang="0">
                  <a:pos x="4" y="23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3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1"/>
                  </a:lnTo>
                  <a:lnTo>
                    <a:pt x="4" y="23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3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7" name="Freeform 183"/>
            <p:cNvSpPr>
              <a:spLocks/>
            </p:cNvSpPr>
            <p:nvPr/>
          </p:nvSpPr>
          <p:spPr bwMode="auto">
            <a:xfrm>
              <a:off x="2675" y="1293"/>
              <a:ext cx="856" cy="36"/>
            </a:xfrm>
            <a:custGeom>
              <a:avLst/>
              <a:gdLst/>
              <a:ahLst/>
              <a:cxnLst>
                <a:cxn ang="0">
                  <a:pos x="389" y="0"/>
                </a:cxn>
                <a:cxn ang="0">
                  <a:pos x="816" y="0"/>
                </a:cxn>
                <a:cxn ang="0">
                  <a:pos x="834" y="1"/>
                </a:cxn>
                <a:cxn ang="0">
                  <a:pos x="846" y="2"/>
                </a:cxn>
                <a:cxn ang="0">
                  <a:pos x="852" y="6"/>
                </a:cxn>
                <a:cxn ang="0">
                  <a:pos x="855" y="9"/>
                </a:cxn>
                <a:cxn ang="0">
                  <a:pos x="854" y="12"/>
                </a:cxn>
                <a:cxn ang="0">
                  <a:pos x="846" y="15"/>
                </a:cxn>
                <a:cxn ang="0">
                  <a:pos x="835" y="17"/>
                </a:cxn>
                <a:cxn ang="0">
                  <a:pos x="818" y="18"/>
                </a:cxn>
                <a:cxn ang="0">
                  <a:pos x="40" y="18"/>
                </a:cxn>
                <a:cxn ang="0">
                  <a:pos x="24" y="19"/>
                </a:cxn>
                <a:cxn ang="0">
                  <a:pos x="12" y="20"/>
                </a:cxn>
                <a:cxn ang="0">
                  <a:pos x="4" y="2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9" y="32"/>
                </a:cxn>
                <a:cxn ang="0">
                  <a:pos x="20" y="34"/>
                </a:cxn>
                <a:cxn ang="0">
                  <a:pos x="37" y="35"/>
                </a:cxn>
                <a:cxn ang="0">
                  <a:pos x="397" y="35"/>
                </a:cxn>
              </a:cxnLst>
              <a:rect l="0" t="0" r="r" b="b"/>
              <a:pathLst>
                <a:path w="856" h="36">
                  <a:moveTo>
                    <a:pt x="389" y="0"/>
                  </a:moveTo>
                  <a:lnTo>
                    <a:pt x="816" y="0"/>
                  </a:lnTo>
                  <a:lnTo>
                    <a:pt x="834" y="1"/>
                  </a:lnTo>
                  <a:lnTo>
                    <a:pt x="846" y="2"/>
                  </a:lnTo>
                  <a:lnTo>
                    <a:pt x="852" y="6"/>
                  </a:lnTo>
                  <a:lnTo>
                    <a:pt x="855" y="9"/>
                  </a:lnTo>
                  <a:lnTo>
                    <a:pt x="854" y="12"/>
                  </a:lnTo>
                  <a:lnTo>
                    <a:pt x="846" y="15"/>
                  </a:lnTo>
                  <a:lnTo>
                    <a:pt x="835" y="17"/>
                  </a:lnTo>
                  <a:lnTo>
                    <a:pt x="818" y="18"/>
                  </a:lnTo>
                  <a:lnTo>
                    <a:pt x="40" y="18"/>
                  </a:lnTo>
                  <a:lnTo>
                    <a:pt x="24" y="19"/>
                  </a:lnTo>
                  <a:lnTo>
                    <a:pt x="12" y="20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3" y="29"/>
                  </a:lnTo>
                  <a:lnTo>
                    <a:pt x="9" y="32"/>
                  </a:lnTo>
                  <a:lnTo>
                    <a:pt x="20" y="34"/>
                  </a:lnTo>
                  <a:lnTo>
                    <a:pt x="37" y="35"/>
                  </a:lnTo>
                  <a:lnTo>
                    <a:pt x="397" y="3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8" name="Freeform 184"/>
            <p:cNvSpPr>
              <a:spLocks/>
            </p:cNvSpPr>
            <p:nvPr/>
          </p:nvSpPr>
          <p:spPr bwMode="auto">
            <a:xfrm>
              <a:off x="196" y="2652"/>
              <a:ext cx="543" cy="977"/>
            </a:xfrm>
            <a:custGeom>
              <a:avLst/>
              <a:gdLst/>
              <a:ahLst/>
              <a:cxnLst>
                <a:cxn ang="0">
                  <a:pos x="0" y="449"/>
                </a:cxn>
                <a:cxn ang="0">
                  <a:pos x="191" y="779"/>
                </a:cxn>
                <a:cxn ang="0">
                  <a:pos x="189" y="817"/>
                </a:cxn>
                <a:cxn ang="0">
                  <a:pos x="542" y="976"/>
                </a:cxn>
                <a:cxn ang="0">
                  <a:pos x="542" y="916"/>
                </a:cxn>
                <a:cxn ang="0">
                  <a:pos x="246" y="780"/>
                </a:cxn>
                <a:cxn ang="0">
                  <a:pos x="422" y="450"/>
                </a:cxn>
                <a:cxn ang="0">
                  <a:pos x="434" y="58"/>
                </a:cxn>
                <a:cxn ang="0">
                  <a:pos x="429" y="45"/>
                </a:cxn>
                <a:cxn ang="0">
                  <a:pos x="416" y="32"/>
                </a:cxn>
                <a:cxn ang="0">
                  <a:pos x="395" y="22"/>
                </a:cxn>
                <a:cxn ang="0">
                  <a:pos x="367" y="15"/>
                </a:cxn>
                <a:cxn ang="0">
                  <a:pos x="333" y="8"/>
                </a:cxn>
                <a:cxn ang="0">
                  <a:pos x="298" y="3"/>
                </a:cxn>
                <a:cxn ang="0">
                  <a:pos x="258" y="1"/>
                </a:cxn>
                <a:cxn ang="0">
                  <a:pos x="217" y="0"/>
                </a:cxn>
                <a:cxn ang="0">
                  <a:pos x="177" y="1"/>
                </a:cxn>
                <a:cxn ang="0">
                  <a:pos x="137" y="3"/>
                </a:cxn>
                <a:cxn ang="0">
                  <a:pos x="101" y="8"/>
                </a:cxn>
                <a:cxn ang="0">
                  <a:pos x="68" y="15"/>
                </a:cxn>
                <a:cxn ang="0">
                  <a:pos x="39" y="24"/>
                </a:cxn>
                <a:cxn ang="0">
                  <a:pos x="19" y="33"/>
                </a:cxn>
                <a:cxn ang="0">
                  <a:pos x="5" y="45"/>
                </a:cxn>
                <a:cxn ang="0">
                  <a:pos x="0" y="58"/>
                </a:cxn>
                <a:cxn ang="0">
                  <a:pos x="0" y="449"/>
                </a:cxn>
              </a:cxnLst>
              <a:rect l="0" t="0" r="r" b="b"/>
              <a:pathLst>
                <a:path w="543" h="977">
                  <a:moveTo>
                    <a:pt x="0" y="449"/>
                  </a:moveTo>
                  <a:lnTo>
                    <a:pt x="191" y="779"/>
                  </a:lnTo>
                  <a:lnTo>
                    <a:pt x="189" y="817"/>
                  </a:lnTo>
                  <a:lnTo>
                    <a:pt x="542" y="976"/>
                  </a:lnTo>
                  <a:lnTo>
                    <a:pt x="542" y="916"/>
                  </a:lnTo>
                  <a:lnTo>
                    <a:pt x="246" y="780"/>
                  </a:lnTo>
                  <a:lnTo>
                    <a:pt x="422" y="450"/>
                  </a:lnTo>
                  <a:lnTo>
                    <a:pt x="434" y="58"/>
                  </a:lnTo>
                  <a:lnTo>
                    <a:pt x="429" y="45"/>
                  </a:lnTo>
                  <a:lnTo>
                    <a:pt x="416" y="32"/>
                  </a:lnTo>
                  <a:lnTo>
                    <a:pt x="395" y="22"/>
                  </a:lnTo>
                  <a:lnTo>
                    <a:pt x="367" y="15"/>
                  </a:lnTo>
                  <a:lnTo>
                    <a:pt x="333" y="8"/>
                  </a:lnTo>
                  <a:lnTo>
                    <a:pt x="298" y="3"/>
                  </a:lnTo>
                  <a:lnTo>
                    <a:pt x="258" y="1"/>
                  </a:lnTo>
                  <a:lnTo>
                    <a:pt x="217" y="0"/>
                  </a:lnTo>
                  <a:lnTo>
                    <a:pt x="177" y="1"/>
                  </a:lnTo>
                  <a:lnTo>
                    <a:pt x="137" y="3"/>
                  </a:lnTo>
                  <a:lnTo>
                    <a:pt x="101" y="8"/>
                  </a:lnTo>
                  <a:lnTo>
                    <a:pt x="68" y="15"/>
                  </a:lnTo>
                  <a:lnTo>
                    <a:pt x="39" y="24"/>
                  </a:lnTo>
                  <a:lnTo>
                    <a:pt x="19" y="33"/>
                  </a:lnTo>
                  <a:lnTo>
                    <a:pt x="5" y="45"/>
                  </a:lnTo>
                  <a:lnTo>
                    <a:pt x="0" y="58"/>
                  </a:lnTo>
                  <a:lnTo>
                    <a:pt x="0" y="449"/>
                  </a:lnTo>
                </a:path>
              </a:pathLst>
            </a:custGeom>
            <a:solidFill>
              <a:srgbClr val="B2B2B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09" name="Freeform 185"/>
            <p:cNvSpPr>
              <a:spLocks/>
            </p:cNvSpPr>
            <p:nvPr/>
          </p:nvSpPr>
          <p:spPr bwMode="auto">
            <a:xfrm>
              <a:off x="196" y="2652"/>
              <a:ext cx="549" cy="982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193" y="783"/>
                </a:cxn>
                <a:cxn ang="0">
                  <a:pos x="191" y="821"/>
                </a:cxn>
                <a:cxn ang="0">
                  <a:pos x="548" y="981"/>
                </a:cxn>
                <a:cxn ang="0">
                  <a:pos x="548" y="921"/>
                </a:cxn>
                <a:cxn ang="0">
                  <a:pos x="248" y="784"/>
                </a:cxn>
                <a:cxn ang="0">
                  <a:pos x="427" y="453"/>
                </a:cxn>
                <a:cxn ang="0">
                  <a:pos x="439" y="59"/>
                </a:cxn>
                <a:cxn ang="0">
                  <a:pos x="434" y="45"/>
                </a:cxn>
                <a:cxn ang="0">
                  <a:pos x="420" y="33"/>
                </a:cxn>
                <a:cxn ang="0">
                  <a:pos x="399" y="22"/>
                </a:cxn>
                <a:cxn ang="0">
                  <a:pos x="371" y="15"/>
                </a:cxn>
                <a:cxn ang="0">
                  <a:pos x="337" y="8"/>
                </a:cxn>
                <a:cxn ang="0">
                  <a:pos x="301" y="3"/>
                </a:cxn>
                <a:cxn ang="0">
                  <a:pos x="261" y="1"/>
                </a:cxn>
                <a:cxn ang="0">
                  <a:pos x="219" y="0"/>
                </a:cxn>
                <a:cxn ang="0">
                  <a:pos x="179" y="1"/>
                </a:cxn>
                <a:cxn ang="0">
                  <a:pos x="138" y="3"/>
                </a:cxn>
                <a:cxn ang="0">
                  <a:pos x="102" y="8"/>
                </a:cxn>
                <a:cxn ang="0">
                  <a:pos x="69" y="15"/>
                </a:cxn>
                <a:cxn ang="0">
                  <a:pos x="39" y="24"/>
                </a:cxn>
                <a:cxn ang="0">
                  <a:pos x="19" y="33"/>
                </a:cxn>
                <a:cxn ang="0">
                  <a:pos x="5" y="46"/>
                </a:cxn>
                <a:cxn ang="0">
                  <a:pos x="0" y="59"/>
                </a:cxn>
                <a:cxn ang="0">
                  <a:pos x="0" y="451"/>
                </a:cxn>
              </a:cxnLst>
              <a:rect l="0" t="0" r="r" b="b"/>
              <a:pathLst>
                <a:path w="549" h="982">
                  <a:moveTo>
                    <a:pt x="0" y="451"/>
                  </a:moveTo>
                  <a:lnTo>
                    <a:pt x="193" y="783"/>
                  </a:lnTo>
                  <a:lnTo>
                    <a:pt x="191" y="821"/>
                  </a:lnTo>
                  <a:lnTo>
                    <a:pt x="548" y="981"/>
                  </a:lnTo>
                  <a:lnTo>
                    <a:pt x="548" y="921"/>
                  </a:lnTo>
                  <a:lnTo>
                    <a:pt x="248" y="784"/>
                  </a:lnTo>
                  <a:lnTo>
                    <a:pt x="427" y="453"/>
                  </a:lnTo>
                  <a:lnTo>
                    <a:pt x="439" y="59"/>
                  </a:lnTo>
                  <a:lnTo>
                    <a:pt x="434" y="45"/>
                  </a:lnTo>
                  <a:lnTo>
                    <a:pt x="420" y="33"/>
                  </a:lnTo>
                  <a:lnTo>
                    <a:pt x="399" y="22"/>
                  </a:lnTo>
                  <a:lnTo>
                    <a:pt x="371" y="15"/>
                  </a:lnTo>
                  <a:lnTo>
                    <a:pt x="337" y="8"/>
                  </a:lnTo>
                  <a:lnTo>
                    <a:pt x="301" y="3"/>
                  </a:lnTo>
                  <a:lnTo>
                    <a:pt x="261" y="1"/>
                  </a:lnTo>
                  <a:lnTo>
                    <a:pt x="219" y="0"/>
                  </a:lnTo>
                  <a:lnTo>
                    <a:pt x="179" y="1"/>
                  </a:lnTo>
                  <a:lnTo>
                    <a:pt x="138" y="3"/>
                  </a:lnTo>
                  <a:lnTo>
                    <a:pt x="102" y="8"/>
                  </a:lnTo>
                  <a:lnTo>
                    <a:pt x="69" y="15"/>
                  </a:lnTo>
                  <a:lnTo>
                    <a:pt x="39" y="24"/>
                  </a:lnTo>
                  <a:lnTo>
                    <a:pt x="19" y="33"/>
                  </a:lnTo>
                  <a:lnTo>
                    <a:pt x="5" y="46"/>
                  </a:lnTo>
                  <a:lnTo>
                    <a:pt x="0" y="59"/>
                  </a:lnTo>
                  <a:lnTo>
                    <a:pt x="0" y="45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0" name="Freeform 186"/>
            <p:cNvSpPr>
              <a:spLocks/>
            </p:cNvSpPr>
            <p:nvPr/>
          </p:nvSpPr>
          <p:spPr bwMode="auto">
            <a:xfrm>
              <a:off x="205" y="2776"/>
              <a:ext cx="32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2" y="1"/>
                </a:cxn>
                <a:cxn ang="0">
                  <a:pos x="23" y="1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6" y="2"/>
                </a:cxn>
                <a:cxn ang="0">
                  <a:pos x="28" y="3"/>
                </a:cxn>
                <a:cxn ang="0">
                  <a:pos x="29" y="4"/>
                </a:cxn>
                <a:cxn ang="0">
                  <a:pos x="30" y="4"/>
                </a:cxn>
                <a:cxn ang="0">
                  <a:pos x="30" y="5"/>
                </a:cxn>
                <a:cxn ang="0">
                  <a:pos x="31" y="6"/>
                </a:cxn>
                <a:cxn ang="0">
                  <a:pos x="31" y="7"/>
                </a:cxn>
                <a:cxn ang="0">
                  <a:pos x="31" y="9"/>
                </a:cxn>
                <a:cxn ang="0">
                  <a:pos x="31" y="10"/>
                </a:cxn>
                <a:cxn ang="0">
                  <a:pos x="31" y="11"/>
                </a:cxn>
                <a:cxn ang="0">
                  <a:pos x="31" y="14"/>
                </a:cxn>
                <a:cxn ang="0">
                  <a:pos x="30" y="16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4" y="19"/>
                </a:cxn>
                <a:cxn ang="0">
                  <a:pos x="20" y="20"/>
                </a:cxn>
                <a:cxn ang="0">
                  <a:pos x="16" y="21"/>
                </a:cxn>
                <a:cxn ang="0">
                  <a:pos x="6" y="21"/>
                </a:cxn>
                <a:cxn ang="0">
                  <a:pos x="6" y="34"/>
                </a:cxn>
                <a:cxn ang="0">
                  <a:pos x="0" y="34"/>
                </a:cxn>
                <a:cxn ang="0">
                  <a:pos x="6" y="16"/>
                </a:cxn>
                <a:cxn ang="0">
                  <a:pos x="16" y="16"/>
                </a:cxn>
                <a:cxn ang="0">
                  <a:pos x="18" y="16"/>
                </a:cxn>
                <a:cxn ang="0">
                  <a:pos x="21" y="16"/>
                </a:cxn>
                <a:cxn ang="0">
                  <a:pos x="22" y="16"/>
                </a:cxn>
                <a:cxn ang="0">
                  <a:pos x="23" y="15"/>
                </a:cxn>
                <a:cxn ang="0">
                  <a:pos x="24" y="14"/>
                </a:cxn>
                <a:cxn ang="0">
                  <a:pos x="25" y="13"/>
                </a:cxn>
                <a:cxn ang="0">
                  <a:pos x="26" y="11"/>
                </a:cxn>
                <a:cxn ang="0">
                  <a:pos x="26" y="11"/>
                </a:cxn>
                <a:cxn ang="0">
                  <a:pos x="26" y="9"/>
                </a:cxn>
                <a:cxn ang="0">
                  <a:pos x="25" y="8"/>
                </a:cxn>
                <a:cxn ang="0">
                  <a:pos x="25" y="7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2" y="5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8" y="4"/>
                </a:cxn>
                <a:cxn ang="0">
                  <a:pos x="17" y="4"/>
                </a:cxn>
                <a:cxn ang="0">
                  <a:pos x="16" y="4"/>
                </a:cxn>
                <a:cxn ang="0">
                  <a:pos x="6" y="4"/>
                </a:cxn>
                <a:cxn ang="0">
                  <a:pos x="6" y="16"/>
                </a:cxn>
                <a:cxn ang="0">
                  <a:pos x="0" y="34"/>
                </a:cxn>
              </a:cxnLst>
              <a:rect l="0" t="0" r="r" b="b"/>
              <a:pathLst>
                <a:path w="32" h="35">
                  <a:moveTo>
                    <a:pt x="0" y="34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6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31" y="14"/>
                  </a:lnTo>
                  <a:lnTo>
                    <a:pt x="30" y="16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9"/>
                  </a:lnTo>
                  <a:lnTo>
                    <a:pt x="20" y="20"/>
                  </a:lnTo>
                  <a:lnTo>
                    <a:pt x="16" y="21"/>
                  </a:lnTo>
                  <a:lnTo>
                    <a:pt x="6" y="21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6" y="16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5"/>
                  </a:lnTo>
                  <a:lnTo>
                    <a:pt x="24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6" y="4"/>
                  </a:lnTo>
                  <a:lnTo>
                    <a:pt x="6" y="16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1" name="Freeform 187"/>
            <p:cNvSpPr>
              <a:spLocks/>
            </p:cNvSpPr>
            <p:nvPr/>
          </p:nvSpPr>
          <p:spPr bwMode="auto">
            <a:xfrm>
              <a:off x="253" y="2776"/>
              <a:ext cx="31" cy="3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0" y="0"/>
                </a:cxn>
                <a:cxn ang="0">
                  <a:pos x="30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9" y="26"/>
                </a:cxn>
                <a:cxn ang="0">
                  <a:pos x="28" y="27"/>
                </a:cxn>
                <a:cxn ang="0">
                  <a:pos x="28" y="29"/>
                </a:cxn>
                <a:cxn ang="0">
                  <a:pos x="26" y="30"/>
                </a:cxn>
                <a:cxn ang="0">
                  <a:pos x="25" y="31"/>
                </a:cxn>
                <a:cxn ang="0">
                  <a:pos x="24" y="32"/>
                </a:cxn>
                <a:cxn ang="0">
                  <a:pos x="22" y="33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4"/>
                </a:cxn>
                <a:cxn ang="0">
                  <a:pos x="12" y="34"/>
                </a:cxn>
                <a:cxn ang="0">
                  <a:pos x="9" y="34"/>
                </a:cxn>
                <a:cxn ang="0">
                  <a:pos x="8" y="33"/>
                </a:cxn>
                <a:cxn ang="0">
                  <a:pos x="6" y="33"/>
                </a:cxn>
                <a:cxn ang="0">
                  <a:pos x="5" y="32"/>
                </a:cxn>
                <a:cxn ang="0">
                  <a:pos x="4" y="31"/>
                </a:cxn>
                <a:cxn ang="0">
                  <a:pos x="2" y="30"/>
                </a:cxn>
                <a:cxn ang="0">
                  <a:pos x="2" y="28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19"/>
                </a:cxn>
                <a:cxn ang="0">
                  <a:pos x="5" y="21"/>
                </a:cxn>
                <a:cxn ang="0">
                  <a:pos x="5" y="23"/>
                </a:cxn>
                <a:cxn ang="0">
                  <a:pos x="5" y="25"/>
                </a:cxn>
                <a:cxn ang="0">
                  <a:pos x="5" y="26"/>
                </a:cxn>
                <a:cxn ang="0">
                  <a:pos x="6" y="27"/>
                </a:cxn>
                <a:cxn ang="0">
                  <a:pos x="7" y="28"/>
                </a:cxn>
                <a:cxn ang="0">
                  <a:pos x="8" y="28"/>
                </a:cxn>
                <a:cxn ang="0">
                  <a:pos x="9" y="28"/>
                </a:cxn>
                <a:cxn ang="0">
                  <a:pos x="10" y="29"/>
                </a:cxn>
                <a:cxn ang="0">
                  <a:pos x="11" y="30"/>
                </a:cxn>
                <a:cxn ang="0">
                  <a:pos x="13" y="30"/>
                </a:cxn>
                <a:cxn ang="0">
                  <a:pos x="14" y="30"/>
                </a:cxn>
                <a:cxn ang="0">
                  <a:pos x="17" y="30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22" y="28"/>
                </a:cxn>
                <a:cxn ang="0">
                  <a:pos x="24" y="26"/>
                </a:cxn>
                <a:cxn ang="0">
                  <a:pos x="24" y="24"/>
                </a:cxn>
                <a:cxn ang="0">
                  <a:pos x="25" y="22"/>
                </a:cxn>
                <a:cxn ang="0">
                  <a:pos x="25" y="19"/>
                </a:cxn>
                <a:cxn ang="0">
                  <a:pos x="25" y="0"/>
                </a:cxn>
              </a:cxnLst>
              <a:rect l="0" t="0" r="r" b="b"/>
              <a:pathLst>
                <a:path w="31" h="35">
                  <a:moveTo>
                    <a:pt x="25" y="0"/>
                  </a:moveTo>
                  <a:lnTo>
                    <a:pt x="30" y="0"/>
                  </a:lnTo>
                  <a:lnTo>
                    <a:pt x="30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7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25" y="31"/>
                  </a:lnTo>
                  <a:lnTo>
                    <a:pt x="24" y="32"/>
                  </a:lnTo>
                  <a:lnTo>
                    <a:pt x="22" y="33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9" y="34"/>
                  </a:lnTo>
                  <a:lnTo>
                    <a:pt x="8" y="33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6" y="27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10" y="29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20" y="30"/>
                  </a:lnTo>
                  <a:lnTo>
                    <a:pt x="21" y="29"/>
                  </a:lnTo>
                  <a:lnTo>
                    <a:pt x="22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5" y="22"/>
                  </a:lnTo>
                  <a:lnTo>
                    <a:pt x="25" y="19"/>
                  </a:lnTo>
                  <a:lnTo>
                    <a:pt x="25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2" name="Freeform 188"/>
            <p:cNvSpPr>
              <a:spLocks/>
            </p:cNvSpPr>
            <p:nvPr/>
          </p:nvSpPr>
          <p:spPr bwMode="auto">
            <a:xfrm>
              <a:off x="304" y="2776"/>
              <a:ext cx="21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29"/>
                </a:cxn>
                <a:cxn ang="0">
                  <a:pos x="20" y="29"/>
                </a:cxn>
                <a:cxn ang="0">
                  <a:pos x="20" y="34"/>
                </a:cxn>
                <a:cxn ang="0">
                  <a:pos x="0" y="34"/>
                </a:cxn>
              </a:cxnLst>
              <a:rect l="0" t="0" r="r" b="b"/>
              <a:pathLst>
                <a:path w="21" h="35">
                  <a:moveTo>
                    <a:pt x="0" y="3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9"/>
                  </a:lnTo>
                  <a:lnTo>
                    <a:pt x="20" y="29"/>
                  </a:lnTo>
                  <a:lnTo>
                    <a:pt x="20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3" name="Freeform 189"/>
            <p:cNvSpPr>
              <a:spLocks/>
            </p:cNvSpPr>
            <p:nvPr/>
          </p:nvSpPr>
          <p:spPr bwMode="auto">
            <a:xfrm>
              <a:off x="330" y="2776"/>
              <a:ext cx="40" cy="35"/>
            </a:xfrm>
            <a:custGeom>
              <a:avLst/>
              <a:gdLst/>
              <a:ahLst/>
              <a:cxnLst>
                <a:cxn ang="0">
                  <a:pos x="17" y="34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8" y="27"/>
                </a:cxn>
                <a:cxn ang="0">
                  <a:pos x="20" y="29"/>
                </a:cxn>
                <a:cxn ang="0">
                  <a:pos x="21" y="30"/>
                </a:cxn>
                <a:cxn ang="0">
                  <a:pos x="21" y="29"/>
                </a:cxn>
                <a:cxn ang="0">
                  <a:pos x="21" y="27"/>
                </a:cxn>
                <a:cxn ang="0">
                  <a:pos x="22" y="26"/>
                </a:cxn>
                <a:cxn ang="0">
                  <a:pos x="22" y="25"/>
                </a:cxn>
                <a:cxn ang="0">
                  <a:pos x="34" y="0"/>
                </a:cxn>
                <a:cxn ang="0">
                  <a:pos x="39" y="0"/>
                </a:cxn>
                <a:cxn ang="0">
                  <a:pos x="23" y="34"/>
                </a:cxn>
                <a:cxn ang="0">
                  <a:pos x="17" y="34"/>
                </a:cxn>
              </a:cxnLst>
              <a:rect l="0" t="0" r="r" b="b"/>
              <a:pathLst>
                <a:path w="40" h="35">
                  <a:moveTo>
                    <a:pt x="17" y="3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7"/>
                  </a:lnTo>
                  <a:lnTo>
                    <a:pt x="20" y="29"/>
                  </a:lnTo>
                  <a:lnTo>
                    <a:pt x="21" y="30"/>
                  </a:lnTo>
                  <a:lnTo>
                    <a:pt x="21" y="29"/>
                  </a:lnTo>
                  <a:lnTo>
                    <a:pt x="21" y="27"/>
                  </a:lnTo>
                  <a:lnTo>
                    <a:pt x="22" y="26"/>
                  </a:lnTo>
                  <a:lnTo>
                    <a:pt x="22" y="25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23" y="34"/>
                  </a:lnTo>
                  <a:lnTo>
                    <a:pt x="17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4" name="Freeform 190"/>
            <p:cNvSpPr>
              <a:spLocks/>
            </p:cNvSpPr>
            <p:nvPr/>
          </p:nvSpPr>
          <p:spPr bwMode="auto">
            <a:xfrm>
              <a:off x="381" y="2776"/>
              <a:ext cx="2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7" y="0"/>
                </a:cxn>
                <a:cxn ang="0">
                  <a:pos x="27" y="4"/>
                </a:cxn>
                <a:cxn ang="0">
                  <a:pos x="5" y="4"/>
                </a:cxn>
                <a:cxn ang="0">
                  <a:pos x="5" y="14"/>
                </a:cxn>
                <a:cxn ang="0">
                  <a:pos x="26" y="14"/>
                </a:cxn>
                <a:cxn ang="0">
                  <a:pos x="26" y="18"/>
                </a:cxn>
                <a:cxn ang="0">
                  <a:pos x="5" y="18"/>
                </a:cxn>
                <a:cxn ang="0">
                  <a:pos x="5" y="29"/>
                </a:cxn>
                <a:cxn ang="0">
                  <a:pos x="27" y="29"/>
                </a:cxn>
                <a:cxn ang="0">
                  <a:pos x="27" y="34"/>
                </a:cxn>
                <a:cxn ang="0">
                  <a:pos x="0" y="34"/>
                </a:cxn>
              </a:cxnLst>
              <a:rect l="0" t="0" r="r" b="b"/>
              <a:pathLst>
                <a:path w="28" h="35">
                  <a:moveTo>
                    <a:pt x="0" y="34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4"/>
                  </a:lnTo>
                  <a:lnTo>
                    <a:pt x="5" y="4"/>
                  </a:lnTo>
                  <a:lnTo>
                    <a:pt x="5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5" name="Freeform 191"/>
            <p:cNvSpPr>
              <a:spLocks/>
            </p:cNvSpPr>
            <p:nvPr/>
          </p:nvSpPr>
          <p:spPr bwMode="auto">
            <a:xfrm>
              <a:off x="429" y="2776"/>
              <a:ext cx="3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0"/>
                </a:cxn>
                <a:cxn ang="0">
                  <a:pos x="23" y="1"/>
                </a:cxn>
                <a:cxn ang="0">
                  <a:pos x="26" y="1"/>
                </a:cxn>
                <a:cxn ang="0">
                  <a:pos x="27" y="3"/>
                </a:cxn>
                <a:cxn ang="0">
                  <a:pos x="29" y="6"/>
                </a:cxn>
                <a:cxn ang="0">
                  <a:pos x="30" y="9"/>
                </a:cxn>
                <a:cxn ang="0">
                  <a:pos x="30" y="11"/>
                </a:cxn>
                <a:cxn ang="0">
                  <a:pos x="28" y="14"/>
                </a:cxn>
                <a:cxn ang="0">
                  <a:pos x="26" y="17"/>
                </a:cxn>
                <a:cxn ang="0">
                  <a:pos x="22" y="18"/>
                </a:cxn>
                <a:cxn ang="0">
                  <a:pos x="20" y="19"/>
                </a:cxn>
                <a:cxn ang="0">
                  <a:pos x="22" y="21"/>
                </a:cxn>
                <a:cxn ang="0">
                  <a:pos x="24" y="21"/>
                </a:cxn>
                <a:cxn ang="0">
                  <a:pos x="26" y="23"/>
                </a:cxn>
                <a:cxn ang="0">
                  <a:pos x="32" y="34"/>
                </a:cxn>
                <a:cxn ang="0">
                  <a:pos x="22" y="27"/>
                </a:cxn>
                <a:cxn ang="0">
                  <a:pos x="20" y="24"/>
                </a:cxn>
                <a:cxn ang="0">
                  <a:pos x="19" y="22"/>
                </a:cxn>
                <a:cxn ang="0">
                  <a:pos x="17" y="21"/>
                </a:cxn>
                <a:cxn ang="0">
                  <a:pos x="14" y="19"/>
                </a:cxn>
                <a:cxn ang="0">
                  <a:pos x="12" y="19"/>
                </a:cxn>
                <a:cxn ang="0">
                  <a:pos x="5" y="18"/>
                </a:cxn>
                <a:cxn ang="0">
                  <a:pos x="0" y="34"/>
                </a:cxn>
                <a:cxn ang="0">
                  <a:pos x="15" y="15"/>
                </a:cxn>
                <a:cxn ang="0">
                  <a:pos x="19" y="14"/>
                </a:cxn>
                <a:cxn ang="0">
                  <a:pos x="21" y="14"/>
                </a:cxn>
                <a:cxn ang="0">
                  <a:pos x="23" y="13"/>
                </a:cxn>
                <a:cxn ang="0">
                  <a:pos x="24" y="12"/>
                </a:cxn>
                <a:cxn ang="0">
                  <a:pos x="25" y="11"/>
                </a:cxn>
                <a:cxn ang="0">
                  <a:pos x="25" y="9"/>
                </a:cxn>
                <a:cxn ang="0">
                  <a:pos x="24" y="7"/>
                </a:cxn>
                <a:cxn ang="0">
                  <a:pos x="22" y="6"/>
                </a:cxn>
                <a:cxn ang="0">
                  <a:pos x="19" y="4"/>
                </a:cxn>
                <a:cxn ang="0">
                  <a:pos x="5" y="4"/>
                </a:cxn>
                <a:cxn ang="0">
                  <a:pos x="0" y="34"/>
                </a:cxn>
              </a:cxnLst>
              <a:rect l="0" t="0" r="r" b="b"/>
              <a:pathLst>
                <a:path w="33" h="35">
                  <a:moveTo>
                    <a:pt x="0" y="34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7" y="2"/>
                  </a:lnTo>
                  <a:lnTo>
                    <a:pt x="27" y="3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0" y="7"/>
                  </a:lnTo>
                  <a:lnTo>
                    <a:pt x="30" y="9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6" y="17"/>
                  </a:lnTo>
                  <a:lnTo>
                    <a:pt x="24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2" y="21"/>
                  </a:lnTo>
                  <a:lnTo>
                    <a:pt x="23" y="21"/>
                  </a:lnTo>
                  <a:lnTo>
                    <a:pt x="24" y="21"/>
                  </a:lnTo>
                  <a:lnTo>
                    <a:pt x="25" y="22"/>
                  </a:lnTo>
                  <a:lnTo>
                    <a:pt x="26" y="23"/>
                  </a:lnTo>
                  <a:lnTo>
                    <a:pt x="27" y="25"/>
                  </a:lnTo>
                  <a:lnTo>
                    <a:pt x="32" y="34"/>
                  </a:lnTo>
                  <a:lnTo>
                    <a:pt x="27" y="34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9" y="22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4" y="19"/>
                  </a:lnTo>
                  <a:lnTo>
                    <a:pt x="13" y="19"/>
                  </a:lnTo>
                  <a:lnTo>
                    <a:pt x="12" y="19"/>
                  </a:lnTo>
                  <a:lnTo>
                    <a:pt x="11" y="18"/>
                  </a:lnTo>
                  <a:lnTo>
                    <a:pt x="5" y="18"/>
                  </a:lnTo>
                  <a:lnTo>
                    <a:pt x="5" y="34"/>
                  </a:lnTo>
                  <a:lnTo>
                    <a:pt x="0" y="34"/>
                  </a:lnTo>
                  <a:lnTo>
                    <a:pt x="5" y="15"/>
                  </a:lnTo>
                  <a:lnTo>
                    <a:pt x="15" y="15"/>
                  </a:lnTo>
                  <a:lnTo>
                    <a:pt x="17" y="15"/>
                  </a:lnTo>
                  <a:lnTo>
                    <a:pt x="19" y="14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4" y="13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4" y="8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21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5" y="4"/>
                  </a:lnTo>
                  <a:lnTo>
                    <a:pt x="5" y="15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6" name="Freeform 192"/>
            <p:cNvSpPr>
              <a:spLocks/>
            </p:cNvSpPr>
            <p:nvPr/>
          </p:nvSpPr>
          <p:spPr bwMode="auto">
            <a:xfrm>
              <a:off x="475" y="2776"/>
              <a:ext cx="4" cy="35"/>
            </a:xfrm>
            <a:custGeom>
              <a:avLst/>
              <a:gdLst/>
              <a:ahLst/>
              <a:cxnLst>
                <a:cxn ang="0">
                  <a:pos x="3" y="3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3" y="34"/>
                </a:cxn>
              </a:cxnLst>
              <a:rect l="0" t="0" r="r" b="b"/>
              <a:pathLst>
                <a:path w="4" h="35">
                  <a:moveTo>
                    <a:pt x="3" y="34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3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7" name="Freeform 193"/>
            <p:cNvSpPr>
              <a:spLocks/>
            </p:cNvSpPr>
            <p:nvPr/>
          </p:nvSpPr>
          <p:spPr bwMode="auto">
            <a:xfrm>
              <a:off x="493" y="2776"/>
              <a:ext cx="33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29"/>
                </a:cxn>
                <a:cxn ang="0">
                  <a:pos x="20" y="8"/>
                </a:cxn>
                <a:cxn ang="0">
                  <a:pos x="21" y="7"/>
                </a:cxn>
                <a:cxn ang="0">
                  <a:pos x="22" y="6"/>
                </a:cxn>
                <a:cxn ang="0">
                  <a:pos x="23" y="5"/>
                </a:cxn>
                <a:cxn ang="0">
                  <a:pos x="24" y="4"/>
                </a:cxn>
                <a:cxn ang="0">
                  <a:pos x="1" y="4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1" y="4"/>
                </a:cxn>
                <a:cxn ang="0">
                  <a:pos x="8" y="27"/>
                </a:cxn>
                <a:cxn ang="0">
                  <a:pos x="6" y="29"/>
                </a:cxn>
                <a:cxn ang="0">
                  <a:pos x="32" y="29"/>
                </a:cxn>
                <a:cxn ang="0">
                  <a:pos x="32" y="34"/>
                </a:cxn>
                <a:cxn ang="0">
                  <a:pos x="0" y="34"/>
                </a:cxn>
              </a:cxnLst>
              <a:rect l="0" t="0" r="r" b="b"/>
              <a:pathLst>
                <a:path w="33" h="35">
                  <a:moveTo>
                    <a:pt x="0" y="34"/>
                  </a:moveTo>
                  <a:lnTo>
                    <a:pt x="0" y="29"/>
                  </a:lnTo>
                  <a:lnTo>
                    <a:pt x="20" y="8"/>
                  </a:lnTo>
                  <a:lnTo>
                    <a:pt x="21" y="7"/>
                  </a:lnTo>
                  <a:lnTo>
                    <a:pt x="22" y="6"/>
                  </a:lnTo>
                  <a:lnTo>
                    <a:pt x="23" y="5"/>
                  </a:lnTo>
                  <a:lnTo>
                    <a:pt x="24" y="4"/>
                  </a:lnTo>
                  <a:lnTo>
                    <a:pt x="1" y="4"/>
                  </a:lnTo>
                  <a:lnTo>
                    <a:pt x="1" y="0"/>
                  </a:lnTo>
                  <a:lnTo>
                    <a:pt x="31" y="0"/>
                  </a:lnTo>
                  <a:lnTo>
                    <a:pt x="31" y="4"/>
                  </a:lnTo>
                  <a:lnTo>
                    <a:pt x="8" y="27"/>
                  </a:lnTo>
                  <a:lnTo>
                    <a:pt x="6" y="29"/>
                  </a:lnTo>
                  <a:lnTo>
                    <a:pt x="32" y="29"/>
                  </a:lnTo>
                  <a:lnTo>
                    <a:pt x="32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8" name="Freeform 194"/>
            <p:cNvSpPr>
              <a:spLocks/>
            </p:cNvSpPr>
            <p:nvPr/>
          </p:nvSpPr>
          <p:spPr bwMode="auto">
            <a:xfrm>
              <a:off x="539" y="2776"/>
              <a:ext cx="30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28" y="4"/>
                </a:cxn>
                <a:cxn ang="0">
                  <a:pos x="4" y="4"/>
                </a:cxn>
                <a:cxn ang="0">
                  <a:pos x="4" y="14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4" y="18"/>
                </a:cxn>
                <a:cxn ang="0">
                  <a:pos x="4" y="29"/>
                </a:cxn>
                <a:cxn ang="0">
                  <a:pos x="29" y="29"/>
                </a:cxn>
                <a:cxn ang="0">
                  <a:pos x="29" y="34"/>
                </a:cxn>
                <a:cxn ang="0">
                  <a:pos x="0" y="34"/>
                </a:cxn>
              </a:cxnLst>
              <a:rect l="0" t="0" r="r" b="b"/>
              <a:pathLst>
                <a:path w="30" h="35">
                  <a:moveTo>
                    <a:pt x="0" y="34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4" y="4"/>
                  </a:lnTo>
                  <a:lnTo>
                    <a:pt x="4" y="14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4" y="18"/>
                  </a:lnTo>
                  <a:lnTo>
                    <a:pt x="4" y="29"/>
                  </a:lnTo>
                  <a:lnTo>
                    <a:pt x="29" y="29"/>
                  </a:lnTo>
                  <a:lnTo>
                    <a:pt x="29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19" name="Freeform 195"/>
            <p:cNvSpPr>
              <a:spLocks/>
            </p:cNvSpPr>
            <p:nvPr/>
          </p:nvSpPr>
          <p:spPr bwMode="auto">
            <a:xfrm>
              <a:off x="583" y="2776"/>
              <a:ext cx="3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6" y="2"/>
                </a:cxn>
                <a:cxn ang="0">
                  <a:pos x="28" y="4"/>
                </a:cxn>
                <a:cxn ang="0">
                  <a:pos x="31" y="7"/>
                </a:cxn>
                <a:cxn ang="0">
                  <a:pos x="32" y="11"/>
                </a:cxn>
                <a:cxn ang="0">
                  <a:pos x="34" y="14"/>
                </a:cxn>
                <a:cxn ang="0">
                  <a:pos x="34" y="18"/>
                </a:cxn>
                <a:cxn ang="0">
                  <a:pos x="33" y="22"/>
                </a:cxn>
                <a:cxn ang="0">
                  <a:pos x="32" y="25"/>
                </a:cxn>
                <a:cxn ang="0">
                  <a:pos x="31" y="28"/>
                </a:cxn>
                <a:cxn ang="0">
                  <a:pos x="28" y="29"/>
                </a:cxn>
                <a:cxn ang="0">
                  <a:pos x="26" y="31"/>
                </a:cxn>
                <a:cxn ang="0">
                  <a:pos x="25" y="32"/>
                </a:cxn>
                <a:cxn ang="0">
                  <a:pos x="23" y="33"/>
                </a:cxn>
                <a:cxn ang="0">
                  <a:pos x="19" y="33"/>
                </a:cxn>
                <a:cxn ang="0">
                  <a:pos x="16" y="34"/>
                </a:cxn>
                <a:cxn ang="0">
                  <a:pos x="0" y="34"/>
                </a:cxn>
                <a:cxn ang="0">
                  <a:pos x="14" y="29"/>
                </a:cxn>
                <a:cxn ang="0">
                  <a:pos x="17" y="29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5" y="26"/>
                </a:cxn>
                <a:cxn ang="0">
                  <a:pos x="26" y="24"/>
                </a:cxn>
                <a:cxn ang="0">
                  <a:pos x="27" y="22"/>
                </a:cxn>
                <a:cxn ang="0">
                  <a:pos x="28" y="18"/>
                </a:cxn>
                <a:cxn ang="0">
                  <a:pos x="28" y="14"/>
                </a:cxn>
                <a:cxn ang="0">
                  <a:pos x="26" y="11"/>
                </a:cxn>
                <a:cxn ang="0">
                  <a:pos x="25" y="8"/>
                </a:cxn>
                <a:cxn ang="0">
                  <a:pos x="22" y="6"/>
                </a:cxn>
                <a:cxn ang="0">
                  <a:pos x="19" y="5"/>
                </a:cxn>
                <a:cxn ang="0">
                  <a:pos x="15" y="4"/>
                </a:cxn>
                <a:cxn ang="0">
                  <a:pos x="5" y="4"/>
                </a:cxn>
                <a:cxn ang="0">
                  <a:pos x="0" y="34"/>
                </a:cxn>
              </a:cxnLst>
              <a:rect l="0" t="0" r="r" b="b"/>
              <a:pathLst>
                <a:path w="35" h="35">
                  <a:moveTo>
                    <a:pt x="0" y="34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7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4" y="16"/>
                  </a:lnTo>
                  <a:lnTo>
                    <a:pt x="34" y="18"/>
                  </a:lnTo>
                  <a:lnTo>
                    <a:pt x="34" y="21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5"/>
                  </a:lnTo>
                  <a:lnTo>
                    <a:pt x="31" y="26"/>
                  </a:lnTo>
                  <a:lnTo>
                    <a:pt x="31" y="28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6" y="32"/>
                  </a:lnTo>
                  <a:lnTo>
                    <a:pt x="25" y="32"/>
                  </a:lnTo>
                  <a:lnTo>
                    <a:pt x="24" y="33"/>
                  </a:lnTo>
                  <a:lnTo>
                    <a:pt x="23" y="33"/>
                  </a:lnTo>
                  <a:lnTo>
                    <a:pt x="22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6" y="34"/>
                  </a:lnTo>
                  <a:lnTo>
                    <a:pt x="15" y="34"/>
                  </a:lnTo>
                  <a:lnTo>
                    <a:pt x="0" y="34"/>
                  </a:lnTo>
                  <a:lnTo>
                    <a:pt x="5" y="29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7" y="29"/>
                  </a:lnTo>
                  <a:lnTo>
                    <a:pt x="19" y="29"/>
                  </a:lnTo>
                  <a:lnTo>
                    <a:pt x="20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7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4"/>
                  </a:lnTo>
                  <a:lnTo>
                    <a:pt x="26" y="23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18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7" y="12"/>
                  </a:lnTo>
                  <a:lnTo>
                    <a:pt x="26" y="11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20" y="5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5" y="4"/>
                  </a:lnTo>
                  <a:lnTo>
                    <a:pt x="5" y="29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0" name="Freeform 196"/>
            <p:cNvSpPr>
              <a:spLocks/>
            </p:cNvSpPr>
            <p:nvPr/>
          </p:nvSpPr>
          <p:spPr bwMode="auto">
            <a:xfrm>
              <a:off x="324" y="2835"/>
              <a:ext cx="37" cy="35"/>
            </a:xfrm>
            <a:custGeom>
              <a:avLst/>
              <a:gdLst/>
              <a:ahLst/>
              <a:cxnLst>
                <a:cxn ang="0">
                  <a:pos x="36" y="23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6" y="33"/>
                </a:cxn>
                <a:cxn ang="0">
                  <a:pos x="19" y="34"/>
                </a:cxn>
                <a:cxn ang="0">
                  <a:pos x="13" y="34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1" y="26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1" y="9"/>
                </a:cxn>
                <a:cxn ang="0">
                  <a:pos x="5" y="5"/>
                </a:cxn>
                <a:cxn ang="0">
                  <a:pos x="9" y="2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4" y="1"/>
                </a:cxn>
                <a:cxn ang="0">
                  <a:pos x="29" y="2"/>
                </a:cxn>
                <a:cxn ang="0">
                  <a:pos x="34" y="6"/>
                </a:cxn>
                <a:cxn ang="0">
                  <a:pos x="35" y="10"/>
                </a:cxn>
                <a:cxn ang="0">
                  <a:pos x="29" y="9"/>
                </a:cxn>
                <a:cxn ang="0">
                  <a:pos x="27" y="6"/>
                </a:cxn>
                <a:cxn ang="0">
                  <a:pos x="24" y="5"/>
                </a:cxn>
                <a:cxn ang="0">
                  <a:pos x="21" y="4"/>
                </a:cxn>
                <a:cxn ang="0">
                  <a:pos x="16" y="4"/>
                </a:cxn>
                <a:cxn ang="0">
                  <a:pos x="13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6" y="13"/>
                </a:cxn>
                <a:cxn ang="0">
                  <a:pos x="5" y="16"/>
                </a:cxn>
                <a:cxn ang="0">
                  <a:pos x="5" y="19"/>
                </a:cxn>
                <a:cxn ang="0">
                  <a:pos x="6" y="23"/>
                </a:cxn>
                <a:cxn ang="0">
                  <a:pos x="7" y="26"/>
                </a:cxn>
                <a:cxn ang="0">
                  <a:pos x="9" y="28"/>
                </a:cxn>
                <a:cxn ang="0">
                  <a:pos x="13" y="29"/>
                </a:cxn>
                <a:cxn ang="0">
                  <a:pos x="16" y="30"/>
                </a:cxn>
                <a:cxn ang="0">
                  <a:pos x="21" y="30"/>
                </a:cxn>
                <a:cxn ang="0">
                  <a:pos x="24" y="29"/>
                </a:cxn>
                <a:cxn ang="0">
                  <a:pos x="28" y="27"/>
                </a:cxn>
                <a:cxn ang="0">
                  <a:pos x="30" y="24"/>
                </a:cxn>
              </a:cxnLst>
              <a:rect l="0" t="0" r="r" b="b"/>
              <a:pathLst>
                <a:path w="37" h="35">
                  <a:moveTo>
                    <a:pt x="31" y="23"/>
                  </a:moveTo>
                  <a:lnTo>
                    <a:pt x="36" y="23"/>
                  </a:lnTo>
                  <a:lnTo>
                    <a:pt x="35" y="26"/>
                  </a:lnTo>
                  <a:lnTo>
                    <a:pt x="34" y="28"/>
                  </a:lnTo>
                  <a:lnTo>
                    <a:pt x="33" y="30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2" y="34"/>
                  </a:lnTo>
                  <a:lnTo>
                    <a:pt x="19" y="34"/>
                  </a:lnTo>
                  <a:lnTo>
                    <a:pt x="16" y="34"/>
                  </a:lnTo>
                  <a:lnTo>
                    <a:pt x="13" y="34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1" y="4"/>
                  </a:lnTo>
                  <a:lnTo>
                    <a:pt x="34" y="6"/>
                  </a:lnTo>
                  <a:lnTo>
                    <a:pt x="35" y="8"/>
                  </a:lnTo>
                  <a:lnTo>
                    <a:pt x="35" y="10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6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2" y="4"/>
                  </a:lnTo>
                  <a:lnTo>
                    <a:pt x="21" y="4"/>
                  </a:lnTo>
                  <a:lnTo>
                    <a:pt x="19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5" y="17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6" y="24"/>
                  </a:lnTo>
                  <a:lnTo>
                    <a:pt x="7" y="26"/>
                  </a:lnTo>
                  <a:lnTo>
                    <a:pt x="8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4" y="29"/>
                  </a:lnTo>
                  <a:lnTo>
                    <a:pt x="27" y="28"/>
                  </a:lnTo>
                  <a:lnTo>
                    <a:pt x="28" y="27"/>
                  </a:lnTo>
                  <a:lnTo>
                    <a:pt x="29" y="26"/>
                  </a:lnTo>
                  <a:lnTo>
                    <a:pt x="30" y="24"/>
                  </a:lnTo>
                  <a:lnTo>
                    <a:pt x="31" y="2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1" name="Freeform 197"/>
            <p:cNvSpPr>
              <a:spLocks/>
            </p:cNvSpPr>
            <p:nvPr/>
          </p:nvSpPr>
          <p:spPr bwMode="auto">
            <a:xfrm>
              <a:off x="374" y="2835"/>
              <a:ext cx="40" cy="3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6"/>
                </a:cxn>
                <a:cxn ang="0">
                  <a:pos x="7" y="3"/>
                </a:cxn>
                <a:cxn ang="0">
                  <a:pos x="15" y="1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4"/>
                </a:cxn>
                <a:cxn ang="0">
                  <a:pos x="36" y="6"/>
                </a:cxn>
                <a:cxn ang="0">
                  <a:pos x="38" y="11"/>
                </a:cxn>
                <a:cxn ang="0">
                  <a:pos x="39" y="16"/>
                </a:cxn>
                <a:cxn ang="0">
                  <a:pos x="39" y="20"/>
                </a:cxn>
                <a:cxn ang="0">
                  <a:pos x="38" y="24"/>
                </a:cxn>
                <a:cxn ang="0">
                  <a:pos x="36" y="28"/>
                </a:cxn>
                <a:cxn ang="0">
                  <a:pos x="31" y="31"/>
                </a:cxn>
                <a:cxn ang="0">
                  <a:pos x="26" y="33"/>
                </a:cxn>
                <a:cxn ang="0">
                  <a:pos x="22" y="34"/>
                </a:cxn>
                <a:cxn ang="0">
                  <a:pos x="17" y="34"/>
                </a:cxn>
                <a:cxn ang="0">
                  <a:pos x="10" y="33"/>
                </a:cxn>
                <a:cxn ang="0">
                  <a:pos x="7" y="31"/>
                </a:cxn>
                <a:cxn ang="0">
                  <a:pos x="3" y="28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6" y="21"/>
                </a:cxn>
                <a:cxn ang="0">
                  <a:pos x="7" y="26"/>
                </a:cxn>
                <a:cxn ang="0">
                  <a:pos x="10" y="28"/>
                </a:cxn>
                <a:cxn ang="0">
                  <a:pos x="16" y="30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2" y="26"/>
                </a:cxn>
                <a:cxn ang="0">
                  <a:pos x="34" y="21"/>
                </a:cxn>
                <a:cxn ang="0">
                  <a:pos x="34" y="16"/>
                </a:cxn>
                <a:cxn ang="0">
                  <a:pos x="33" y="12"/>
                </a:cxn>
                <a:cxn ang="0">
                  <a:pos x="31" y="9"/>
                </a:cxn>
                <a:cxn ang="0">
                  <a:pos x="29" y="6"/>
                </a:cxn>
                <a:cxn ang="0">
                  <a:pos x="25" y="5"/>
                </a:cxn>
                <a:cxn ang="0">
                  <a:pos x="22" y="4"/>
                </a:cxn>
                <a:cxn ang="0">
                  <a:pos x="17" y="4"/>
                </a:cxn>
                <a:cxn ang="0">
                  <a:pos x="11" y="6"/>
                </a:cxn>
                <a:cxn ang="0">
                  <a:pos x="7" y="9"/>
                </a:cxn>
                <a:cxn ang="0">
                  <a:pos x="6" y="15"/>
                </a:cxn>
                <a:cxn ang="0">
                  <a:pos x="5" y="18"/>
                </a:cxn>
              </a:cxnLst>
              <a:rect l="0" t="0" r="r" b="b"/>
              <a:pathLst>
                <a:path w="40" h="35">
                  <a:moveTo>
                    <a:pt x="0" y="18"/>
                  </a:moveTo>
                  <a:lnTo>
                    <a:pt x="0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6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5"/>
                  </a:lnTo>
                  <a:lnTo>
                    <a:pt x="36" y="6"/>
                  </a:lnTo>
                  <a:lnTo>
                    <a:pt x="37" y="9"/>
                  </a:lnTo>
                  <a:lnTo>
                    <a:pt x="38" y="11"/>
                  </a:lnTo>
                  <a:lnTo>
                    <a:pt x="39" y="13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20"/>
                  </a:lnTo>
                  <a:lnTo>
                    <a:pt x="39" y="22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6" y="28"/>
                  </a:lnTo>
                  <a:lnTo>
                    <a:pt x="33" y="30"/>
                  </a:lnTo>
                  <a:lnTo>
                    <a:pt x="31" y="31"/>
                  </a:lnTo>
                  <a:lnTo>
                    <a:pt x="29" y="32"/>
                  </a:lnTo>
                  <a:lnTo>
                    <a:pt x="26" y="33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4" y="34"/>
                  </a:lnTo>
                  <a:lnTo>
                    <a:pt x="10" y="33"/>
                  </a:lnTo>
                  <a:lnTo>
                    <a:pt x="9" y="32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6" y="21"/>
                  </a:lnTo>
                  <a:lnTo>
                    <a:pt x="6" y="23"/>
                  </a:lnTo>
                  <a:lnTo>
                    <a:pt x="7" y="26"/>
                  </a:lnTo>
                  <a:lnTo>
                    <a:pt x="9" y="27"/>
                  </a:lnTo>
                  <a:lnTo>
                    <a:pt x="10" y="28"/>
                  </a:lnTo>
                  <a:lnTo>
                    <a:pt x="14" y="29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2" y="30"/>
                  </a:lnTo>
                  <a:lnTo>
                    <a:pt x="25" y="29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2" y="26"/>
                  </a:lnTo>
                  <a:lnTo>
                    <a:pt x="33" y="23"/>
                  </a:lnTo>
                  <a:lnTo>
                    <a:pt x="34" y="21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1"/>
                  </a:lnTo>
                  <a:lnTo>
                    <a:pt x="31" y="9"/>
                  </a:lnTo>
                  <a:lnTo>
                    <a:pt x="30" y="8"/>
                  </a:lnTo>
                  <a:lnTo>
                    <a:pt x="29" y="6"/>
                  </a:lnTo>
                  <a:lnTo>
                    <a:pt x="28" y="6"/>
                  </a:lnTo>
                  <a:lnTo>
                    <a:pt x="25" y="5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6"/>
                  </a:lnTo>
                  <a:lnTo>
                    <a:pt x="9" y="8"/>
                  </a:lnTo>
                  <a:lnTo>
                    <a:pt x="7" y="9"/>
                  </a:lnTo>
                  <a:lnTo>
                    <a:pt x="6" y="12"/>
                  </a:lnTo>
                  <a:lnTo>
                    <a:pt x="6" y="15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0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2" name="Freeform 198"/>
            <p:cNvSpPr>
              <a:spLocks/>
            </p:cNvSpPr>
            <p:nvPr/>
          </p:nvSpPr>
          <p:spPr bwMode="auto">
            <a:xfrm>
              <a:off x="423" y="2835"/>
              <a:ext cx="39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38" y="34"/>
                </a:cxn>
                <a:cxn ang="0">
                  <a:pos x="32" y="34"/>
                </a:cxn>
                <a:cxn ang="0">
                  <a:pos x="28" y="23"/>
                </a:cxn>
                <a:cxn ang="0">
                  <a:pos x="11" y="23"/>
                </a:cxn>
                <a:cxn ang="0">
                  <a:pos x="7" y="34"/>
                </a:cxn>
                <a:cxn ang="0">
                  <a:pos x="0" y="34"/>
                </a:cxn>
                <a:cxn ang="0">
                  <a:pos x="12" y="20"/>
                </a:cxn>
                <a:cxn ang="0">
                  <a:pos x="26" y="20"/>
                </a:cxn>
                <a:cxn ang="0">
                  <a:pos x="21" y="11"/>
                </a:cxn>
                <a:cxn ang="0">
                  <a:pos x="21" y="9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19" y="5"/>
                </a:cxn>
                <a:cxn ang="0">
                  <a:pos x="19" y="6"/>
                </a:cxn>
                <a:cxn ang="0">
                  <a:pos x="19" y="8"/>
                </a:cxn>
                <a:cxn ang="0">
                  <a:pos x="18" y="9"/>
                </a:cxn>
                <a:cxn ang="0">
                  <a:pos x="17" y="11"/>
                </a:cxn>
                <a:cxn ang="0">
                  <a:pos x="12" y="20"/>
                </a:cxn>
                <a:cxn ang="0">
                  <a:pos x="0" y="34"/>
                </a:cxn>
              </a:cxnLst>
              <a:rect l="0" t="0" r="r" b="b"/>
              <a:pathLst>
                <a:path w="39" h="35">
                  <a:moveTo>
                    <a:pt x="0" y="34"/>
                  </a:moveTo>
                  <a:lnTo>
                    <a:pt x="16" y="0"/>
                  </a:lnTo>
                  <a:lnTo>
                    <a:pt x="21" y="0"/>
                  </a:lnTo>
                  <a:lnTo>
                    <a:pt x="38" y="34"/>
                  </a:lnTo>
                  <a:lnTo>
                    <a:pt x="32" y="34"/>
                  </a:lnTo>
                  <a:lnTo>
                    <a:pt x="28" y="23"/>
                  </a:lnTo>
                  <a:lnTo>
                    <a:pt x="11" y="23"/>
                  </a:lnTo>
                  <a:lnTo>
                    <a:pt x="7" y="34"/>
                  </a:lnTo>
                  <a:lnTo>
                    <a:pt x="0" y="34"/>
                  </a:lnTo>
                  <a:lnTo>
                    <a:pt x="12" y="20"/>
                  </a:lnTo>
                  <a:lnTo>
                    <a:pt x="26" y="20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6"/>
                  </a:lnTo>
                  <a:lnTo>
                    <a:pt x="19" y="8"/>
                  </a:lnTo>
                  <a:lnTo>
                    <a:pt x="18" y="9"/>
                  </a:lnTo>
                  <a:lnTo>
                    <a:pt x="17" y="11"/>
                  </a:lnTo>
                  <a:lnTo>
                    <a:pt x="12" y="20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3" name="Freeform 199"/>
            <p:cNvSpPr>
              <a:spLocks/>
            </p:cNvSpPr>
            <p:nvPr/>
          </p:nvSpPr>
          <p:spPr bwMode="auto">
            <a:xfrm>
              <a:off x="475" y="2835"/>
              <a:ext cx="23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30"/>
                </a:cxn>
                <a:cxn ang="0">
                  <a:pos x="22" y="30"/>
                </a:cxn>
                <a:cxn ang="0">
                  <a:pos x="22" y="34"/>
                </a:cxn>
                <a:cxn ang="0">
                  <a:pos x="0" y="34"/>
                </a:cxn>
              </a:cxnLst>
              <a:rect l="0" t="0" r="r" b="b"/>
              <a:pathLst>
                <a:path w="23" h="35">
                  <a:moveTo>
                    <a:pt x="0" y="34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30"/>
                  </a:lnTo>
                  <a:lnTo>
                    <a:pt x="22" y="30"/>
                  </a:lnTo>
                  <a:lnTo>
                    <a:pt x="22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4" name="Freeform 200"/>
            <p:cNvSpPr>
              <a:spLocks/>
            </p:cNvSpPr>
            <p:nvPr/>
          </p:nvSpPr>
          <p:spPr bwMode="auto">
            <a:xfrm>
              <a:off x="330" y="2895"/>
              <a:ext cx="26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5" y="0"/>
                </a:cxn>
                <a:cxn ang="0">
                  <a:pos x="25" y="5"/>
                </a:cxn>
                <a:cxn ang="0">
                  <a:pos x="4" y="5"/>
                </a:cxn>
                <a:cxn ang="0">
                  <a:pos x="4" y="15"/>
                </a:cxn>
                <a:cxn ang="0">
                  <a:pos x="22" y="15"/>
                </a:cxn>
                <a:cxn ang="0">
                  <a:pos x="22" y="20"/>
                </a:cxn>
                <a:cxn ang="0">
                  <a:pos x="4" y="20"/>
                </a:cxn>
                <a:cxn ang="0">
                  <a:pos x="4" y="35"/>
                </a:cxn>
                <a:cxn ang="0">
                  <a:pos x="0" y="35"/>
                </a:cxn>
              </a:cxnLst>
              <a:rect l="0" t="0" r="r" b="b"/>
              <a:pathLst>
                <a:path w="26" h="36">
                  <a:moveTo>
                    <a:pt x="0" y="35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5" y="5"/>
                  </a:lnTo>
                  <a:lnTo>
                    <a:pt x="4" y="5"/>
                  </a:lnTo>
                  <a:lnTo>
                    <a:pt x="4" y="15"/>
                  </a:lnTo>
                  <a:lnTo>
                    <a:pt x="22" y="15"/>
                  </a:lnTo>
                  <a:lnTo>
                    <a:pt x="22" y="20"/>
                  </a:lnTo>
                  <a:lnTo>
                    <a:pt x="4" y="20"/>
                  </a:lnTo>
                  <a:lnTo>
                    <a:pt x="4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5" name="Freeform 201"/>
            <p:cNvSpPr>
              <a:spLocks/>
            </p:cNvSpPr>
            <p:nvPr/>
          </p:nvSpPr>
          <p:spPr bwMode="auto">
            <a:xfrm>
              <a:off x="372" y="2895"/>
              <a:ext cx="27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26" y="5"/>
                </a:cxn>
                <a:cxn ang="0">
                  <a:pos x="5" y="5"/>
                </a:cxn>
                <a:cxn ang="0">
                  <a:pos x="5" y="15"/>
                </a:cxn>
                <a:cxn ang="0">
                  <a:pos x="25" y="15"/>
                </a:cxn>
                <a:cxn ang="0">
                  <a:pos x="25" y="19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26" y="31"/>
                </a:cxn>
                <a:cxn ang="0">
                  <a:pos x="26" y="35"/>
                </a:cxn>
                <a:cxn ang="0">
                  <a:pos x="0" y="35"/>
                </a:cxn>
              </a:cxnLst>
              <a:rect l="0" t="0" r="r" b="b"/>
              <a:pathLst>
                <a:path w="27" h="36">
                  <a:moveTo>
                    <a:pt x="0" y="35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5" y="5"/>
                  </a:lnTo>
                  <a:lnTo>
                    <a:pt x="5" y="15"/>
                  </a:lnTo>
                  <a:lnTo>
                    <a:pt x="25" y="15"/>
                  </a:lnTo>
                  <a:lnTo>
                    <a:pt x="25" y="19"/>
                  </a:lnTo>
                  <a:lnTo>
                    <a:pt x="5" y="19"/>
                  </a:lnTo>
                  <a:lnTo>
                    <a:pt x="5" y="31"/>
                  </a:lnTo>
                  <a:lnTo>
                    <a:pt x="26" y="31"/>
                  </a:lnTo>
                  <a:lnTo>
                    <a:pt x="26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6" name="Freeform 202"/>
            <p:cNvSpPr>
              <a:spLocks/>
            </p:cNvSpPr>
            <p:nvPr/>
          </p:nvSpPr>
          <p:spPr bwMode="auto">
            <a:xfrm>
              <a:off x="417" y="2895"/>
              <a:ext cx="29" cy="36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28" y="5"/>
                </a:cxn>
                <a:cxn ang="0">
                  <a:pos x="5" y="5"/>
                </a:cxn>
                <a:cxn ang="0">
                  <a:pos x="5" y="15"/>
                </a:cxn>
                <a:cxn ang="0">
                  <a:pos x="27" y="15"/>
                </a:cxn>
                <a:cxn ang="0">
                  <a:pos x="27" y="19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28" y="31"/>
                </a:cxn>
                <a:cxn ang="0">
                  <a:pos x="28" y="35"/>
                </a:cxn>
                <a:cxn ang="0">
                  <a:pos x="0" y="35"/>
                </a:cxn>
              </a:cxnLst>
              <a:rect l="0" t="0" r="r" b="b"/>
              <a:pathLst>
                <a:path w="29" h="36">
                  <a:moveTo>
                    <a:pt x="0" y="35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5" y="5"/>
                  </a:lnTo>
                  <a:lnTo>
                    <a:pt x="5" y="15"/>
                  </a:lnTo>
                  <a:lnTo>
                    <a:pt x="27" y="15"/>
                  </a:lnTo>
                  <a:lnTo>
                    <a:pt x="27" y="19"/>
                  </a:lnTo>
                  <a:lnTo>
                    <a:pt x="5" y="19"/>
                  </a:lnTo>
                  <a:lnTo>
                    <a:pt x="5" y="31"/>
                  </a:lnTo>
                  <a:lnTo>
                    <a:pt x="28" y="31"/>
                  </a:lnTo>
                  <a:lnTo>
                    <a:pt x="28" y="35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7" name="Freeform 203"/>
            <p:cNvSpPr>
              <a:spLocks/>
            </p:cNvSpPr>
            <p:nvPr/>
          </p:nvSpPr>
          <p:spPr bwMode="auto">
            <a:xfrm>
              <a:off x="462" y="2895"/>
              <a:ext cx="3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20" y="1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9" y="5"/>
                </a:cxn>
                <a:cxn ang="0">
                  <a:pos x="30" y="8"/>
                </a:cxn>
                <a:cxn ang="0">
                  <a:pos x="32" y="12"/>
                </a:cxn>
                <a:cxn ang="0">
                  <a:pos x="33" y="15"/>
                </a:cxn>
                <a:cxn ang="0">
                  <a:pos x="33" y="20"/>
                </a:cxn>
                <a:cxn ang="0">
                  <a:pos x="33" y="23"/>
                </a:cxn>
                <a:cxn ang="0">
                  <a:pos x="31" y="26"/>
                </a:cxn>
                <a:cxn ang="0">
                  <a:pos x="30" y="28"/>
                </a:cxn>
                <a:cxn ang="0">
                  <a:pos x="29" y="31"/>
                </a:cxn>
                <a:cxn ang="0">
                  <a:pos x="26" y="32"/>
                </a:cxn>
                <a:cxn ang="0">
                  <a:pos x="24" y="34"/>
                </a:cxn>
                <a:cxn ang="0">
                  <a:pos x="22" y="34"/>
                </a:cxn>
                <a:cxn ang="0">
                  <a:pos x="20" y="34"/>
                </a:cxn>
                <a:cxn ang="0">
                  <a:pos x="17" y="35"/>
                </a:cxn>
                <a:cxn ang="0">
                  <a:pos x="0" y="35"/>
                </a:cxn>
                <a:cxn ang="0">
                  <a:pos x="14" y="31"/>
                </a:cxn>
                <a:cxn ang="0">
                  <a:pos x="18" y="31"/>
                </a:cxn>
                <a:cxn ang="0">
                  <a:pos x="21" y="31"/>
                </a:cxn>
                <a:cxn ang="0">
                  <a:pos x="23" y="29"/>
                </a:cxn>
                <a:cxn ang="0">
                  <a:pos x="24" y="28"/>
                </a:cxn>
                <a:cxn ang="0">
                  <a:pos x="25" y="26"/>
                </a:cxn>
                <a:cxn ang="0">
                  <a:pos x="26" y="23"/>
                </a:cxn>
                <a:cxn ang="0">
                  <a:pos x="29" y="20"/>
                </a:cxn>
                <a:cxn ang="0">
                  <a:pos x="29" y="15"/>
                </a:cxn>
                <a:cxn ang="0">
                  <a:pos x="26" y="11"/>
                </a:cxn>
                <a:cxn ang="0">
                  <a:pos x="24" y="8"/>
                </a:cxn>
                <a:cxn ang="0">
                  <a:pos x="22" y="6"/>
                </a:cxn>
                <a:cxn ang="0">
                  <a:pos x="20" y="5"/>
                </a:cxn>
                <a:cxn ang="0">
                  <a:pos x="15" y="5"/>
                </a:cxn>
                <a:cxn ang="0">
                  <a:pos x="6" y="5"/>
                </a:cxn>
                <a:cxn ang="0">
                  <a:pos x="0" y="35"/>
                </a:cxn>
              </a:cxnLst>
              <a:rect l="0" t="0" r="r" b="b"/>
              <a:pathLst>
                <a:path w="34" h="36">
                  <a:moveTo>
                    <a:pt x="0" y="35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4" y="2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0" y="6"/>
                  </a:lnTo>
                  <a:lnTo>
                    <a:pt x="30" y="8"/>
                  </a:lnTo>
                  <a:lnTo>
                    <a:pt x="31" y="9"/>
                  </a:lnTo>
                  <a:lnTo>
                    <a:pt x="32" y="12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1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6" y="32"/>
                  </a:lnTo>
                  <a:lnTo>
                    <a:pt x="25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1" y="34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4" y="35"/>
                  </a:lnTo>
                  <a:lnTo>
                    <a:pt x="0" y="35"/>
                  </a:lnTo>
                  <a:lnTo>
                    <a:pt x="6" y="31"/>
                  </a:lnTo>
                  <a:lnTo>
                    <a:pt x="14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0"/>
                  </a:lnTo>
                  <a:lnTo>
                    <a:pt x="23" y="29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4"/>
                  </a:lnTo>
                  <a:lnTo>
                    <a:pt x="26" y="23"/>
                  </a:lnTo>
                  <a:lnTo>
                    <a:pt x="28" y="21"/>
                  </a:lnTo>
                  <a:lnTo>
                    <a:pt x="29" y="20"/>
                  </a:lnTo>
                  <a:lnTo>
                    <a:pt x="29" y="18"/>
                  </a:lnTo>
                  <a:lnTo>
                    <a:pt x="29" y="15"/>
                  </a:lnTo>
                  <a:lnTo>
                    <a:pt x="28" y="12"/>
                  </a:lnTo>
                  <a:lnTo>
                    <a:pt x="26" y="11"/>
                  </a:lnTo>
                  <a:lnTo>
                    <a:pt x="25" y="9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20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6" y="5"/>
                  </a:lnTo>
                  <a:lnTo>
                    <a:pt x="6" y="31"/>
                  </a:lnTo>
                  <a:lnTo>
                    <a:pt x="0" y="3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8" name="Freeform 204"/>
            <p:cNvSpPr>
              <a:spLocks/>
            </p:cNvSpPr>
            <p:nvPr/>
          </p:nvSpPr>
          <p:spPr bwMode="auto">
            <a:xfrm>
              <a:off x="278" y="2956"/>
              <a:ext cx="31" cy="35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5" y="23"/>
                </a:cxn>
                <a:cxn ang="0">
                  <a:pos x="22" y="21"/>
                </a:cxn>
                <a:cxn ang="0">
                  <a:pos x="18" y="19"/>
                </a:cxn>
                <a:cxn ang="0">
                  <a:pos x="11" y="18"/>
                </a:cxn>
                <a:cxn ang="0">
                  <a:pos x="6" y="17"/>
                </a:cxn>
                <a:cxn ang="0">
                  <a:pos x="3" y="14"/>
                </a:cxn>
                <a:cxn ang="0">
                  <a:pos x="2" y="11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8" y="0"/>
                </a:cxn>
                <a:cxn ang="0">
                  <a:pos x="22" y="1"/>
                </a:cxn>
                <a:cxn ang="0">
                  <a:pos x="26" y="4"/>
                </a:cxn>
                <a:cxn ang="0">
                  <a:pos x="29" y="7"/>
                </a:cxn>
                <a:cxn ang="0">
                  <a:pos x="24" y="10"/>
                </a:cxn>
                <a:cxn ang="0">
                  <a:pos x="22" y="6"/>
                </a:cxn>
                <a:cxn ang="0">
                  <a:pos x="19" y="4"/>
                </a:cxn>
                <a:cxn ang="0">
                  <a:pos x="12" y="4"/>
                </a:cxn>
                <a:cxn ang="0">
                  <a:pos x="8" y="5"/>
                </a:cxn>
                <a:cxn ang="0">
                  <a:pos x="6" y="8"/>
                </a:cxn>
                <a:cxn ang="0">
                  <a:pos x="6" y="11"/>
                </a:cxn>
                <a:cxn ang="0">
                  <a:pos x="9" y="13"/>
                </a:cxn>
                <a:cxn ang="0">
                  <a:pos x="16" y="14"/>
                </a:cxn>
                <a:cxn ang="0">
                  <a:pos x="22" y="16"/>
                </a:cxn>
                <a:cxn ang="0">
                  <a:pos x="26" y="18"/>
                </a:cxn>
                <a:cxn ang="0">
                  <a:pos x="29" y="21"/>
                </a:cxn>
                <a:cxn ang="0">
                  <a:pos x="30" y="24"/>
                </a:cxn>
                <a:cxn ang="0">
                  <a:pos x="29" y="28"/>
                </a:cxn>
                <a:cxn ang="0">
                  <a:pos x="26" y="31"/>
                </a:cxn>
                <a:cxn ang="0">
                  <a:pos x="22" y="33"/>
                </a:cxn>
                <a:cxn ang="0">
                  <a:pos x="16" y="34"/>
                </a:cxn>
                <a:cxn ang="0">
                  <a:pos x="9" y="33"/>
                </a:cxn>
                <a:cxn ang="0">
                  <a:pos x="4" y="31"/>
                </a:cxn>
                <a:cxn ang="0">
                  <a:pos x="1" y="28"/>
                </a:cxn>
                <a:cxn ang="0">
                  <a:pos x="0" y="22"/>
                </a:cxn>
              </a:cxnLst>
              <a:rect l="0" t="0" r="r" b="b"/>
              <a:pathLst>
                <a:path w="31" h="35">
                  <a:moveTo>
                    <a:pt x="0" y="22"/>
                  </a:moveTo>
                  <a:lnTo>
                    <a:pt x="5" y="22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20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1" y="18"/>
                  </a:lnTo>
                  <a:lnTo>
                    <a:pt x="9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5" y="16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7" y="4"/>
                  </a:lnTo>
                  <a:lnTo>
                    <a:pt x="27" y="6"/>
                  </a:lnTo>
                  <a:lnTo>
                    <a:pt x="29" y="7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24" y="10"/>
                  </a:lnTo>
                  <a:lnTo>
                    <a:pt x="24" y="9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5"/>
                  </a:lnTo>
                  <a:lnTo>
                    <a:pt x="21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7" y="6"/>
                  </a:lnTo>
                  <a:lnTo>
                    <a:pt x="7" y="7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8" y="15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5" y="17"/>
                  </a:lnTo>
                  <a:lnTo>
                    <a:pt x="26" y="18"/>
                  </a:lnTo>
                  <a:lnTo>
                    <a:pt x="27" y="18"/>
                  </a:lnTo>
                  <a:lnTo>
                    <a:pt x="28" y="20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30" y="23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5" y="32"/>
                  </a:lnTo>
                  <a:lnTo>
                    <a:pt x="23" y="33"/>
                  </a:lnTo>
                  <a:lnTo>
                    <a:pt x="22" y="33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29" name="Freeform 205"/>
            <p:cNvSpPr>
              <a:spLocks/>
            </p:cNvSpPr>
            <p:nvPr/>
          </p:nvSpPr>
          <p:spPr bwMode="auto">
            <a:xfrm>
              <a:off x="320" y="2956"/>
              <a:ext cx="37" cy="35"/>
            </a:xfrm>
            <a:custGeom>
              <a:avLst/>
              <a:gdLst/>
              <a:ahLst/>
              <a:cxnLst>
                <a:cxn ang="0">
                  <a:pos x="16" y="34"/>
                </a:cxn>
                <a:cxn ang="0">
                  <a:pos x="15" y="2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4" y="11"/>
                </a:cxn>
                <a:cxn ang="0">
                  <a:pos x="15" y="12"/>
                </a:cxn>
                <a:cxn ang="0">
                  <a:pos x="16" y="13"/>
                </a:cxn>
                <a:cxn ang="0">
                  <a:pos x="17" y="15"/>
                </a:cxn>
                <a:cxn ang="0">
                  <a:pos x="19" y="16"/>
                </a:cxn>
                <a:cxn ang="0">
                  <a:pos x="20" y="15"/>
                </a:cxn>
                <a:cxn ang="0">
                  <a:pos x="20" y="13"/>
                </a:cxn>
                <a:cxn ang="0">
                  <a:pos x="21" y="11"/>
                </a:cxn>
                <a:cxn ang="0">
                  <a:pos x="22" y="10"/>
                </a:cxn>
                <a:cxn ang="0">
                  <a:pos x="29" y="0"/>
                </a:cxn>
                <a:cxn ang="0">
                  <a:pos x="36" y="0"/>
                </a:cxn>
                <a:cxn ang="0">
                  <a:pos x="21" y="20"/>
                </a:cxn>
                <a:cxn ang="0">
                  <a:pos x="21" y="34"/>
                </a:cxn>
                <a:cxn ang="0">
                  <a:pos x="16" y="34"/>
                </a:cxn>
              </a:cxnLst>
              <a:rect l="0" t="0" r="r" b="b"/>
              <a:pathLst>
                <a:path w="37" h="35">
                  <a:moveTo>
                    <a:pt x="16" y="34"/>
                  </a:moveTo>
                  <a:lnTo>
                    <a:pt x="15" y="20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11"/>
                  </a:lnTo>
                  <a:lnTo>
                    <a:pt x="15" y="12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1" y="11"/>
                  </a:lnTo>
                  <a:lnTo>
                    <a:pt x="22" y="10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21" y="20"/>
                  </a:lnTo>
                  <a:lnTo>
                    <a:pt x="21" y="34"/>
                  </a:lnTo>
                  <a:lnTo>
                    <a:pt x="16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0" name="Freeform 206"/>
            <p:cNvSpPr>
              <a:spLocks/>
            </p:cNvSpPr>
            <p:nvPr/>
          </p:nvSpPr>
          <p:spPr bwMode="auto">
            <a:xfrm>
              <a:off x="369" y="2956"/>
              <a:ext cx="30" cy="35"/>
            </a:xfrm>
            <a:custGeom>
              <a:avLst/>
              <a:gdLst/>
              <a:ahLst/>
              <a:cxnLst>
                <a:cxn ang="0">
                  <a:pos x="4" y="23"/>
                </a:cxn>
                <a:cxn ang="0">
                  <a:pos x="5" y="26"/>
                </a:cxn>
                <a:cxn ang="0">
                  <a:pos x="8" y="28"/>
                </a:cxn>
                <a:cxn ang="0">
                  <a:pos x="12" y="30"/>
                </a:cxn>
                <a:cxn ang="0">
                  <a:pos x="17" y="30"/>
                </a:cxn>
                <a:cxn ang="0">
                  <a:pos x="21" y="29"/>
                </a:cxn>
                <a:cxn ang="0">
                  <a:pos x="24" y="28"/>
                </a:cxn>
                <a:cxn ang="0">
                  <a:pos x="25" y="25"/>
                </a:cxn>
                <a:cxn ang="0">
                  <a:pos x="24" y="23"/>
                </a:cxn>
                <a:cxn ang="0">
                  <a:pos x="22" y="21"/>
                </a:cxn>
                <a:cxn ang="0">
                  <a:pos x="20" y="20"/>
                </a:cxn>
                <a:cxn ang="0">
                  <a:pos x="13" y="18"/>
                </a:cxn>
                <a:cxn ang="0">
                  <a:pos x="7" y="17"/>
                </a:cxn>
                <a:cxn ang="0">
                  <a:pos x="4" y="15"/>
                </a:cxn>
                <a:cxn ang="0">
                  <a:pos x="2" y="13"/>
                </a:cxn>
                <a:cxn ang="0">
                  <a:pos x="1" y="9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8" y="1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4" y="2"/>
                </a:cxn>
                <a:cxn ang="0">
                  <a:pos x="27" y="6"/>
                </a:cxn>
                <a:cxn ang="0">
                  <a:pos x="29" y="10"/>
                </a:cxn>
                <a:cxn ang="0">
                  <a:pos x="23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9" y="5"/>
                </a:cxn>
                <a:cxn ang="0">
                  <a:pos x="6" y="7"/>
                </a:cxn>
                <a:cxn ang="0">
                  <a:pos x="6" y="10"/>
                </a:cxn>
                <a:cxn ang="0">
                  <a:pos x="7" y="12"/>
                </a:cxn>
                <a:cxn ang="0">
                  <a:pos x="12" y="14"/>
                </a:cxn>
                <a:cxn ang="0">
                  <a:pos x="20" y="16"/>
                </a:cxn>
                <a:cxn ang="0">
                  <a:pos x="25" y="17"/>
                </a:cxn>
                <a:cxn ang="0">
                  <a:pos x="28" y="20"/>
                </a:cxn>
                <a:cxn ang="0">
                  <a:pos x="29" y="23"/>
                </a:cxn>
                <a:cxn ang="0">
                  <a:pos x="29" y="27"/>
                </a:cxn>
                <a:cxn ang="0">
                  <a:pos x="27" y="30"/>
                </a:cxn>
                <a:cxn ang="0">
                  <a:pos x="23" y="33"/>
                </a:cxn>
                <a:cxn ang="0">
                  <a:pos x="18" y="34"/>
                </a:cxn>
                <a:cxn ang="0">
                  <a:pos x="10" y="34"/>
                </a:cxn>
                <a:cxn ang="0">
                  <a:pos x="5" y="32"/>
                </a:cxn>
                <a:cxn ang="0">
                  <a:pos x="1" y="28"/>
                </a:cxn>
                <a:cxn ang="0">
                  <a:pos x="0" y="24"/>
                </a:cxn>
              </a:cxnLst>
              <a:rect l="0" t="0" r="r" b="b"/>
              <a:pathLst>
                <a:path w="30" h="35">
                  <a:moveTo>
                    <a:pt x="0" y="22"/>
                  </a:moveTo>
                  <a:lnTo>
                    <a:pt x="4" y="22"/>
                  </a:lnTo>
                  <a:lnTo>
                    <a:pt x="4" y="23"/>
                  </a:lnTo>
                  <a:lnTo>
                    <a:pt x="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6" y="30"/>
                  </a:lnTo>
                  <a:lnTo>
                    <a:pt x="17" y="30"/>
                  </a:lnTo>
                  <a:lnTo>
                    <a:pt x="18" y="30"/>
                  </a:lnTo>
                  <a:lnTo>
                    <a:pt x="20" y="29"/>
                  </a:lnTo>
                  <a:lnTo>
                    <a:pt x="21" y="29"/>
                  </a:lnTo>
                  <a:lnTo>
                    <a:pt x="22" y="29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2" y="21"/>
                  </a:lnTo>
                  <a:lnTo>
                    <a:pt x="21" y="21"/>
                  </a:lnTo>
                  <a:lnTo>
                    <a:pt x="20" y="21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6" y="18"/>
                  </a:lnTo>
                  <a:lnTo>
                    <a:pt x="13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5" y="16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1" y="9"/>
                  </a:lnTo>
                  <a:lnTo>
                    <a:pt x="1" y="8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7" y="6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24" y="10"/>
                  </a:lnTo>
                  <a:lnTo>
                    <a:pt x="24" y="9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8" y="4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9" y="5"/>
                  </a:lnTo>
                  <a:lnTo>
                    <a:pt x="8" y="5"/>
                  </a:lnTo>
                  <a:lnTo>
                    <a:pt x="7" y="6"/>
                  </a:lnTo>
                  <a:lnTo>
                    <a:pt x="6" y="7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8" y="15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5" y="17"/>
                  </a:lnTo>
                  <a:lnTo>
                    <a:pt x="26" y="18"/>
                  </a:lnTo>
                  <a:lnTo>
                    <a:pt x="27" y="18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28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4" y="32"/>
                  </a:lnTo>
                  <a:lnTo>
                    <a:pt x="23" y="33"/>
                  </a:lnTo>
                  <a:lnTo>
                    <a:pt x="21" y="33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8" y="33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1" name="Freeform 207"/>
            <p:cNvSpPr>
              <a:spLocks/>
            </p:cNvSpPr>
            <p:nvPr/>
          </p:nvSpPr>
          <p:spPr bwMode="auto">
            <a:xfrm>
              <a:off x="413" y="2956"/>
              <a:ext cx="33" cy="35"/>
            </a:xfrm>
            <a:custGeom>
              <a:avLst/>
              <a:gdLst/>
              <a:ahLst/>
              <a:cxnLst>
                <a:cxn ang="0">
                  <a:pos x="13" y="34"/>
                </a:cxn>
                <a:cxn ang="0">
                  <a:pos x="13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4"/>
                </a:cxn>
                <a:cxn ang="0">
                  <a:pos x="19" y="4"/>
                </a:cxn>
                <a:cxn ang="0">
                  <a:pos x="19" y="34"/>
                </a:cxn>
                <a:cxn ang="0">
                  <a:pos x="13" y="34"/>
                </a:cxn>
              </a:cxnLst>
              <a:rect l="0" t="0" r="r" b="b"/>
              <a:pathLst>
                <a:path w="33" h="35">
                  <a:moveTo>
                    <a:pt x="13" y="34"/>
                  </a:moveTo>
                  <a:lnTo>
                    <a:pt x="1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4"/>
                  </a:lnTo>
                  <a:lnTo>
                    <a:pt x="19" y="4"/>
                  </a:lnTo>
                  <a:lnTo>
                    <a:pt x="19" y="34"/>
                  </a:lnTo>
                  <a:lnTo>
                    <a:pt x="13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2" name="Freeform 208"/>
            <p:cNvSpPr>
              <a:spLocks/>
            </p:cNvSpPr>
            <p:nvPr/>
          </p:nvSpPr>
          <p:spPr bwMode="auto">
            <a:xfrm>
              <a:off x="458" y="2956"/>
              <a:ext cx="2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27" y="0"/>
                </a:cxn>
                <a:cxn ang="0">
                  <a:pos x="27" y="4"/>
                </a:cxn>
                <a:cxn ang="0">
                  <a:pos x="5" y="4"/>
                </a:cxn>
                <a:cxn ang="0">
                  <a:pos x="5" y="14"/>
                </a:cxn>
                <a:cxn ang="0">
                  <a:pos x="26" y="14"/>
                </a:cxn>
                <a:cxn ang="0">
                  <a:pos x="26" y="18"/>
                </a:cxn>
                <a:cxn ang="0">
                  <a:pos x="5" y="18"/>
                </a:cxn>
                <a:cxn ang="0">
                  <a:pos x="5" y="29"/>
                </a:cxn>
                <a:cxn ang="0">
                  <a:pos x="27" y="29"/>
                </a:cxn>
                <a:cxn ang="0">
                  <a:pos x="27" y="34"/>
                </a:cxn>
                <a:cxn ang="0">
                  <a:pos x="0" y="34"/>
                </a:cxn>
              </a:cxnLst>
              <a:rect l="0" t="0" r="r" b="b"/>
              <a:pathLst>
                <a:path w="28" h="35">
                  <a:moveTo>
                    <a:pt x="0" y="34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4"/>
                  </a:lnTo>
                  <a:lnTo>
                    <a:pt x="5" y="4"/>
                  </a:lnTo>
                  <a:lnTo>
                    <a:pt x="5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3" name="Freeform 209"/>
            <p:cNvSpPr>
              <a:spLocks/>
            </p:cNvSpPr>
            <p:nvPr/>
          </p:nvSpPr>
          <p:spPr bwMode="auto">
            <a:xfrm>
              <a:off x="505" y="2956"/>
              <a:ext cx="38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7" y="24"/>
                </a:cxn>
                <a:cxn ang="0">
                  <a:pos x="17" y="26"/>
                </a:cxn>
                <a:cxn ang="0">
                  <a:pos x="18" y="27"/>
                </a:cxn>
                <a:cxn ang="0">
                  <a:pos x="19" y="28"/>
                </a:cxn>
                <a:cxn ang="0">
                  <a:pos x="19" y="28"/>
                </a:cxn>
                <a:cxn ang="0">
                  <a:pos x="19" y="28"/>
                </a:cxn>
                <a:cxn ang="0">
                  <a:pos x="19" y="26"/>
                </a:cxn>
                <a:cxn ang="0">
                  <a:pos x="20" y="25"/>
                </a:cxn>
                <a:cxn ang="0">
                  <a:pos x="20" y="23"/>
                </a:cxn>
                <a:cxn ang="0">
                  <a:pos x="29" y="0"/>
                </a:cxn>
                <a:cxn ang="0">
                  <a:pos x="37" y="0"/>
                </a:cxn>
                <a:cxn ang="0">
                  <a:pos x="37" y="34"/>
                </a:cxn>
                <a:cxn ang="0">
                  <a:pos x="32" y="34"/>
                </a:cxn>
                <a:cxn ang="0">
                  <a:pos x="32" y="5"/>
                </a:cxn>
                <a:cxn ang="0">
                  <a:pos x="22" y="34"/>
                </a:cxn>
                <a:cxn ang="0">
                  <a:pos x="15" y="34"/>
                </a:cxn>
                <a:cxn ang="0">
                  <a:pos x="5" y="5"/>
                </a:cxn>
                <a:cxn ang="0">
                  <a:pos x="5" y="34"/>
                </a:cxn>
                <a:cxn ang="0">
                  <a:pos x="0" y="34"/>
                </a:cxn>
              </a:cxnLst>
              <a:rect l="0" t="0" r="r" b="b"/>
              <a:pathLst>
                <a:path w="38" h="35">
                  <a:moveTo>
                    <a:pt x="0" y="3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8" y="27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26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34"/>
                  </a:lnTo>
                  <a:lnTo>
                    <a:pt x="32" y="34"/>
                  </a:lnTo>
                  <a:lnTo>
                    <a:pt x="32" y="5"/>
                  </a:lnTo>
                  <a:lnTo>
                    <a:pt x="22" y="34"/>
                  </a:lnTo>
                  <a:lnTo>
                    <a:pt x="15" y="34"/>
                  </a:lnTo>
                  <a:lnTo>
                    <a:pt x="5" y="5"/>
                  </a:lnTo>
                  <a:lnTo>
                    <a:pt x="5" y="34"/>
                  </a:lnTo>
                  <a:lnTo>
                    <a:pt x="0" y="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4" name="Freeform 210"/>
            <p:cNvSpPr>
              <a:spLocks/>
            </p:cNvSpPr>
            <p:nvPr/>
          </p:nvSpPr>
          <p:spPr bwMode="auto">
            <a:xfrm>
              <a:off x="170" y="1676"/>
              <a:ext cx="77" cy="48"/>
            </a:xfrm>
            <a:custGeom>
              <a:avLst/>
              <a:gdLst/>
              <a:ahLst/>
              <a:cxnLst>
                <a:cxn ang="0">
                  <a:pos x="17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8" y="31"/>
                </a:cxn>
                <a:cxn ang="0">
                  <a:pos x="18" y="33"/>
                </a:cxn>
                <a:cxn ang="0">
                  <a:pos x="19" y="36"/>
                </a:cxn>
                <a:cxn ang="0">
                  <a:pos x="19" y="38"/>
                </a:cxn>
                <a:cxn ang="0">
                  <a:pos x="20" y="40"/>
                </a:cxn>
                <a:cxn ang="0">
                  <a:pos x="21" y="37"/>
                </a:cxn>
                <a:cxn ang="0">
                  <a:pos x="23" y="35"/>
                </a:cxn>
                <a:cxn ang="0">
                  <a:pos x="23" y="33"/>
                </a:cxn>
                <a:cxn ang="0">
                  <a:pos x="23" y="32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1" y="24"/>
                </a:cxn>
                <a:cxn ang="0">
                  <a:pos x="52" y="26"/>
                </a:cxn>
                <a:cxn ang="0">
                  <a:pos x="52" y="28"/>
                </a:cxn>
                <a:cxn ang="0">
                  <a:pos x="53" y="30"/>
                </a:cxn>
                <a:cxn ang="0">
                  <a:pos x="53" y="32"/>
                </a:cxn>
                <a:cxn ang="0">
                  <a:pos x="55" y="35"/>
                </a:cxn>
                <a:cxn ang="0">
                  <a:pos x="55" y="37"/>
                </a:cxn>
                <a:cxn ang="0">
                  <a:pos x="55" y="38"/>
                </a:cxn>
                <a:cxn ang="0">
                  <a:pos x="56" y="40"/>
                </a:cxn>
                <a:cxn ang="0">
                  <a:pos x="57" y="38"/>
                </a:cxn>
                <a:cxn ang="0">
                  <a:pos x="57" y="36"/>
                </a:cxn>
                <a:cxn ang="0">
                  <a:pos x="58" y="33"/>
                </a:cxn>
                <a:cxn ang="0">
                  <a:pos x="58" y="31"/>
                </a:cxn>
                <a:cxn ang="0">
                  <a:pos x="68" y="0"/>
                </a:cxn>
                <a:cxn ang="0">
                  <a:pos x="76" y="0"/>
                </a:cxn>
                <a:cxn ang="0">
                  <a:pos x="59" y="47"/>
                </a:cxn>
                <a:cxn ang="0">
                  <a:pos x="52" y="47"/>
                </a:cxn>
                <a:cxn ang="0">
                  <a:pos x="40" y="12"/>
                </a:cxn>
                <a:cxn ang="0">
                  <a:pos x="39" y="10"/>
                </a:cxn>
                <a:cxn ang="0">
                  <a:pos x="39" y="8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9"/>
                </a:cxn>
                <a:cxn ang="0">
                  <a:pos x="37" y="10"/>
                </a:cxn>
                <a:cxn ang="0">
                  <a:pos x="36" y="12"/>
                </a:cxn>
                <a:cxn ang="0">
                  <a:pos x="25" y="47"/>
                </a:cxn>
                <a:cxn ang="0">
                  <a:pos x="17" y="47"/>
                </a:cxn>
              </a:cxnLst>
              <a:rect l="0" t="0" r="r" b="b"/>
              <a:pathLst>
                <a:path w="77" h="48">
                  <a:moveTo>
                    <a:pt x="17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9" y="36"/>
                  </a:lnTo>
                  <a:lnTo>
                    <a:pt x="19" y="38"/>
                  </a:lnTo>
                  <a:lnTo>
                    <a:pt x="20" y="40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3"/>
                  </a:lnTo>
                  <a:lnTo>
                    <a:pt x="23" y="3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1" y="24"/>
                  </a:lnTo>
                  <a:lnTo>
                    <a:pt x="52" y="26"/>
                  </a:lnTo>
                  <a:lnTo>
                    <a:pt x="52" y="28"/>
                  </a:lnTo>
                  <a:lnTo>
                    <a:pt x="53" y="30"/>
                  </a:lnTo>
                  <a:lnTo>
                    <a:pt x="53" y="32"/>
                  </a:lnTo>
                  <a:lnTo>
                    <a:pt x="55" y="35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6" y="40"/>
                  </a:lnTo>
                  <a:lnTo>
                    <a:pt x="57" y="38"/>
                  </a:lnTo>
                  <a:lnTo>
                    <a:pt x="57" y="36"/>
                  </a:lnTo>
                  <a:lnTo>
                    <a:pt x="58" y="33"/>
                  </a:lnTo>
                  <a:lnTo>
                    <a:pt x="58" y="31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59" y="47"/>
                  </a:lnTo>
                  <a:lnTo>
                    <a:pt x="52" y="47"/>
                  </a:lnTo>
                  <a:lnTo>
                    <a:pt x="40" y="12"/>
                  </a:lnTo>
                  <a:lnTo>
                    <a:pt x="39" y="10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9"/>
                  </a:lnTo>
                  <a:lnTo>
                    <a:pt x="37" y="10"/>
                  </a:lnTo>
                  <a:lnTo>
                    <a:pt x="36" y="12"/>
                  </a:lnTo>
                  <a:lnTo>
                    <a:pt x="25" y="47"/>
                  </a:lnTo>
                  <a:lnTo>
                    <a:pt x="17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5" name="Freeform 211"/>
            <p:cNvSpPr>
              <a:spLocks/>
            </p:cNvSpPr>
            <p:nvPr/>
          </p:nvSpPr>
          <p:spPr bwMode="auto">
            <a:xfrm>
              <a:off x="250" y="1676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7"/>
                </a:cxn>
                <a:cxn ang="0">
                  <a:pos x="46" y="47"/>
                </a:cxn>
                <a:cxn ang="0">
                  <a:pos x="39" y="32"/>
                </a:cxn>
                <a:cxn ang="0">
                  <a:pos x="14" y="32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5" y="27"/>
                </a:cxn>
                <a:cxn ang="0">
                  <a:pos x="31" y="15"/>
                </a:cxn>
                <a:cxn ang="0">
                  <a:pos x="29" y="12"/>
                </a:cxn>
                <a:cxn ang="0">
                  <a:pos x="28" y="10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6" y="7"/>
                </a:cxn>
                <a:cxn ang="0">
                  <a:pos x="25" y="10"/>
                </a:cxn>
                <a:cxn ang="0">
                  <a:pos x="23" y="12"/>
                </a:cxn>
                <a:cxn ang="0">
                  <a:pos x="22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7"/>
                  </a:lnTo>
                  <a:lnTo>
                    <a:pt x="46" y="47"/>
                  </a:lnTo>
                  <a:lnTo>
                    <a:pt x="39" y="32"/>
                  </a:lnTo>
                  <a:lnTo>
                    <a:pt x="14" y="32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5" y="27"/>
                  </a:lnTo>
                  <a:lnTo>
                    <a:pt x="31" y="15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5" y="10"/>
                  </a:lnTo>
                  <a:lnTo>
                    <a:pt x="23" y="12"/>
                  </a:lnTo>
                  <a:lnTo>
                    <a:pt x="22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6" name="Freeform 212"/>
            <p:cNvSpPr>
              <a:spLocks/>
            </p:cNvSpPr>
            <p:nvPr/>
          </p:nvSpPr>
          <p:spPr bwMode="auto">
            <a:xfrm>
              <a:off x="308" y="1676"/>
              <a:ext cx="48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28" y="6"/>
                </a:cxn>
                <a:cxn ang="0">
                  <a:pos x="28" y="47"/>
                </a:cxn>
                <a:cxn ang="0">
                  <a:pos x="20" y="47"/>
                </a:cxn>
              </a:cxnLst>
              <a:rect l="0" t="0" r="r" b="b"/>
              <a:pathLst>
                <a:path w="48" h="48">
                  <a:moveTo>
                    <a:pt x="20" y="47"/>
                  </a:moveTo>
                  <a:lnTo>
                    <a:pt x="2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28" y="6"/>
                  </a:lnTo>
                  <a:lnTo>
                    <a:pt x="28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7" name="Freeform 213"/>
            <p:cNvSpPr>
              <a:spLocks/>
            </p:cNvSpPr>
            <p:nvPr/>
          </p:nvSpPr>
          <p:spPr bwMode="auto">
            <a:xfrm>
              <a:off x="369" y="1676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9" y="6"/>
                </a:cxn>
                <a:cxn ang="0">
                  <a:pos x="9" y="20"/>
                </a:cxn>
                <a:cxn ang="0">
                  <a:pos x="37" y="20"/>
                </a:cxn>
                <a:cxn ang="0">
                  <a:pos x="37" y="26"/>
                </a:cxn>
                <a:cxn ang="0">
                  <a:pos x="9" y="26"/>
                </a:cxn>
                <a:cxn ang="0">
                  <a:pos x="9" y="41"/>
                </a:cxn>
                <a:cxn ang="0">
                  <a:pos x="39" y="41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9" y="6"/>
                  </a:lnTo>
                  <a:lnTo>
                    <a:pt x="9" y="20"/>
                  </a:lnTo>
                  <a:lnTo>
                    <a:pt x="37" y="20"/>
                  </a:lnTo>
                  <a:lnTo>
                    <a:pt x="37" y="26"/>
                  </a:lnTo>
                  <a:lnTo>
                    <a:pt x="9" y="26"/>
                  </a:lnTo>
                  <a:lnTo>
                    <a:pt x="9" y="41"/>
                  </a:lnTo>
                  <a:lnTo>
                    <a:pt x="39" y="41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8" name="Freeform 214"/>
            <p:cNvSpPr>
              <a:spLocks/>
            </p:cNvSpPr>
            <p:nvPr/>
          </p:nvSpPr>
          <p:spPr bwMode="auto">
            <a:xfrm>
              <a:off x="430" y="1676"/>
              <a:ext cx="52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8" y="2"/>
                </a:cxn>
                <a:cxn ang="0">
                  <a:pos x="42" y="4"/>
                </a:cxn>
                <a:cxn ang="0">
                  <a:pos x="44" y="7"/>
                </a:cxn>
                <a:cxn ang="0">
                  <a:pos x="45" y="11"/>
                </a:cxn>
                <a:cxn ang="0">
                  <a:pos x="45" y="15"/>
                </a:cxn>
                <a:cxn ang="0">
                  <a:pos x="43" y="20"/>
                </a:cxn>
                <a:cxn ang="0">
                  <a:pos x="40" y="23"/>
                </a:cxn>
                <a:cxn ang="0">
                  <a:pos x="33" y="25"/>
                </a:cxn>
                <a:cxn ang="0">
                  <a:pos x="31" y="26"/>
                </a:cxn>
                <a:cxn ang="0">
                  <a:pos x="33" y="27"/>
                </a:cxn>
                <a:cxn ang="0">
                  <a:pos x="36" y="29"/>
                </a:cxn>
                <a:cxn ang="0">
                  <a:pos x="39" y="33"/>
                </a:cxn>
                <a:cxn ang="0">
                  <a:pos x="51" y="47"/>
                </a:cxn>
                <a:cxn ang="0">
                  <a:pos x="33" y="37"/>
                </a:cxn>
                <a:cxn ang="0">
                  <a:pos x="30" y="34"/>
                </a:cxn>
                <a:cxn ang="0">
                  <a:pos x="27" y="31"/>
                </a:cxn>
                <a:cxn ang="0">
                  <a:pos x="26" y="29"/>
                </a:cxn>
                <a:cxn ang="0">
                  <a:pos x="24" y="28"/>
                </a:cxn>
                <a:cxn ang="0">
                  <a:pos x="21" y="26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47"/>
                </a:cxn>
                <a:cxn ang="0">
                  <a:pos x="8" y="21"/>
                </a:cxn>
                <a:cxn ang="0">
                  <a:pos x="26" y="21"/>
                </a:cxn>
                <a:cxn ang="0">
                  <a:pos x="31" y="20"/>
                </a:cxn>
                <a:cxn ang="0">
                  <a:pos x="33" y="19"/>
                </a:cxn>
                <a:cxn ang="0">
                  <a:pos x="36" y="18"/>
                </a:cxn>
                <a:cxn ang="0">
                  <a:pos x="37" y="15"/>
                </a:cxn>
                <a:cxn ang="0">
                  <a:pos x="37" y="13"/>
                </a:cxn>
                <a:cxn ang="0">
                  <a:pos x="37" y="10"/>
                </a:cxn>
                <a:cxn ang="0">
                  <a:pos x="34" y="8"/>
                </a:cxn>
                <a:cxn ang="0">
                  <a:pos x="31" y="6"/>
                </a:cxn>
                <a:cxn ang="0">
                  <a:pos x="26" y="6"/>
                </a:cxn>
                <a:cxn ang="0">
                  <a:pos x="8" y="21"/>
                </a:cxn>
              </a:cxnLst>
              <a:rect l="0" t="0" r="r" b="b"/>
              <a:pathLst>
                <a:path w="52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6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5" y="11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3" y="20"/>
                  </a:lnTo>
                  <a:lnTo>
                    <a:pt x="42" y="21"/>
                  </a:lnTo>
                  <a:lnTo>
                    <a:pt x="40" y="23"/>
                  </a:lnTo>
                  <a:lnTo>
                    <a:pt x="37" y="24"/>
                  </a:lnTo>
                  <a:lnTo>
                    <a:pt x="33" y="25"/>
                  </a:lnTo>
                  <a:lnTo>
                    <a:pt x="30" y="26"/>
                  </a:lnTo>
                  <a:lnTo>
                    <a:pt x="31" y="26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3" y="28"/>
                  </a:lnTo>
                  <a:lnTo>
                    <a:pt x="36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51" y="47"/>
                  </a:lnTo>
                  <a:lnTo>
                    <a:pt x="40" y="47"/>
                  </a:lnTo>
                  <a:lnTo>
                    <a:pt x="33" y="37"/>
                  </a:lnTo>
                  <a:lnTo>
                    <a:pt x="31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6" y="29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7"/>
                  </a:lnTo>
                  <a:lnTo>
                    <a:pt x="21" y="26"/>
                  </a:lnTo>
                  <a:lnTo>
                    <a:pt x="20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8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6" y="17"/>
                  </a:lnTo>
                  <a:lnTo>
                    <a:pt x="37" y="15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2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8" y="6"/>
                  </a:lnTo>
                  <a:lnTo>
                    <a:pt x="8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39" name="Freeform 215"/>
            <p:cNvSpPr>
              <a:spLocks/>
            </p:cNvSpPr>
            <p:nvPr/>
          </p:nvSpPr>
          <p:spPr bwMode="auto">
            <a:xfrm>
              <a:off x="170" y="1756"/>
              <a:ext cx="77" cy="49"/>
            </a:xfrm>
            <a:custGeom>
              <a:avLst/>
              <a:gdLst/>
              <a:ahLst/>
              <a:cxnLst>
                <a:cxn ang="0">
                  <a:pos x="17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8" y="32"/>
                </a:cxn>
                <a:cxn ang="0">
                  <a:pos x="18" y="34"/>
                </a:cxn>
                <a:cxn ang="0">
                  <a:pos x="19" y="37"/>
                </a:cxn>
                <a:cxn ang="0">
                  <a:pos x="19" y="39"/>
                </a:cxn>
                <a:cxn ang="0">
                  <a:pos x="20" y="41"/>
                </a:cxn>
                <a:cxn ang="0">
                  <a:pos x="21" y="38"/>
                </a:cxn>
                <a:cxn ang="0">
                  <a:pos x="23" y="36"/>
                </a:cxn>
                <a:cxn ang="0">
                  <a:pos x="23" y="34"/>
                </a:cxn>
                <a:cxn ang="0">
                  <a:pos x="23" y="33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1" y="25"/>
                </a:cxn>
                <a:cxn ang="0">
                  <a:pos x="52" y="27"/>
                </a:cxn>
                <a:cxn ang="0">
                  <a:pos x="52" y="29"/>
                </a:cxn>
                <a:cxn ang="0">
                  <a:pos x="53" y="31"/>
                </a:cxn>
                <a:cxn ang="0">
                  <a:pos x="53" y="33"/>
                </a:cxn>
                <a:cxn ang="0">
                  <a:pos x="55" y="35"/>
                </a:cxn>
                <a:cxn ang="0">
                  <a:pos x="55" y="38"/>
                </a:cxn>
                <a:cxn ang="0">
                  <a:pos x="55" y="39"/>
                </a:cxn>
                <a:cxn ang="0">
                  <a:pos x="56" y="41"/>
                </a:cxn>
                <a:cxn ang="0">
                  <a:pos x="57" y="39"/>
                </a:cxn>
                <a:cxn ang="0">
                  <a:pos x="57" y="37"/>
                </a:cxn>
                <a:cxn ang="0">
                  <a:pos x="58" y="34"/>
                </a:cxn>
                <a:cxn ang="0">
                  <a:pos x="58" y="32"/>
                </a:cxn>
                <a:cxn ang="0">
                  <a:pos x="68" y="0"/>
                </a:cxn>
                <a:cxn ang="0">
                  <a:pos x="76" y="0"/>
                </a:cxn>
                <a:cxn ang="0">
                  <a:pos x="59" y="48"/>
                </a:cxn>
                <a:cxn ang="0">
                  <a:pos x="52" y="48"/>
                </a:cxn>
                <a:cxn ang="0">
                  <a:pos x="40" y="12"/>
                </a:cxn>
                <a:cxn ang="0">
                  <a:pos x="39" y="10"/>
                </a:cxn>
                <a:cxn ang="0">
                  <a:pos x="39" y="8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10"/>
                </a:cxn>
                <a:cxn ang="0">
                  <a:pos x="37" y="11"/>
                </a:cxn>
                <a:cxn ang="0">
                  <a:pos x="36" y="12"/>
                </a:cxn>
                <a:cxn ang="0">
                  <a:pos x="25" y="48"/>
                </a:cxn>
                <a:cxn ang="0">
                  <a:pos x="17" y="48"/>
                </a:cxn>
              </a:cxnLst>
              <a:rect l="0" t="0" r="r" b="b"/>
              <a:pathLst>
                <a:path w="77" h="49">
                  <a:moveTo>
                    <a:pt x="17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8" y="32"/>
                  </a:lnTo>
                  <a:lnTo>
                    <a:pt x="18" y="34"/>
                  </a:lnTo>
                  <a:lnTo>
                    <a:pt x="19" y="37"/>
                  </a:lnTo>
                  <a:lnTo>
                    <a:pt x="19" y="39"/>
                  </a:lnTo>
                  <a:lnTo>
                    <a:pt x="20" y="41"/>
                  </a:lnTo>
                  <a:lnTo>
                    <a:pt x="21" y="38"/>
                  </a:lnTo>
                  <a:lnTo>
                    <a:pt x="23" y="3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1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3" y="31"/>
                  </a:lnTo>
                  <a:lnTo>
                    <a:pt x="53" y="33"/>
                  </a:lnTo>
                  <a:lnTo>
                    <a:pt x="55" y="35"/>
                  </a:lnTo>
                  <a:lnTo>
                    <a:pt x="55" y="38"/>
                  </a:lnTo>
                  <a:lnTo>
                    <a:pt x="55" y="39"/>
                  </a:lnTo>
                  <a:lnTo>
                    <a:pt x="56" y="41"/>
                  </a:lnTo>
                  <a:lnTo>
                    <a:pt x="57" y="39"/>
                  </a:lnTo>
                  <a:lnTo>
                    <a:pt x="57" y="37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59" y="48"/>
                  </a:lnTo>
                  <a:lnTo>
                    <a:pt x="52" y="48"/>
                  </a:lnTo>
                  <a:lnTo>
                    <a:pt x="40" y="12"/>
                  </a:lnTo>
                  <a:lnTo>
                    <a:pt x="39" y="10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6" y="12"/>
                  </a:lnTo>
                  <a:lnTo>
                    <a:pt x="25" y="48"/>
                  </a:lnTo>
                  <a:lnTo>
                    <a:pt x="17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0" name="Freeform 216"/>
            <p:cNvSpPr>
              <a:spLocks/>
            </p:cNvSpPr>
            <p:nvPr/>
          </p:nvSpPr>
          <p:spPr bwMode="auto">
            <a:xfrm>
              <a:off x="250" y="1756"/>
              <a:ext cx="5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8"/>
                </a:cxn>
                <a:cxn ang="0">
                  <a:pos x="46" y="48"/>
                </a:cxn>
                <a:cxn ang="0">
                  <a:pos x="39" y="33"/>
                </a:cxn>
                <a:cxn ang="0">
                  <a:pos x="14" y="33"/>
                </a:cxn>
                <a:cxn ang="0">
                  <a:pos x="8" y="48"/>
                </a:cxn>
                <a:cxn ang="0">
                  <a:pos x="0" y="48"/>
                </a:cxn>
                <a:cxn ang="0">
                  <a:pos x="18" y="28"/>
                </a:cxn>
                <a:cxn ang="0">
                  <a:pos x="35" y="28"/>
                </a:cxn>
                <a:cxn ang="0">
                  <a:pos x="31" y="16"/>
                </a:cxn>
                <a:cxn ang="0">
                  <a:pos x="29" y="13"/>
                </a:cxn>
                <a:cxn ang="0">
                  <a:pos x="28" y="10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6" y="8"/>
                </a:cxn>
                <a:cxn ang="0">
                  <a:pos x="25" y="11"/>
                </a:cxn>
                <a:cxn ang="0">
                  <a:pos x="23" y="13"/>
                </a:cxn>
                <a:cxn ang="0">
                  <a:pos x="22" y="14"/>
                </a:cxn>
                <a:cxn ang="0">
                  <a:pos x="18" y="28"/>
                </a:cxn>
                <a:cxn ang="0">
                  <a:pos x="0" y="48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8"/>
                  </a:lnTo>
                  <a:lnTo>
                    <a:pt x="46" y="48"/>
                  </a:lnTo>
                  <a:lnTo>
                    <a:pt x="39" y="33"/>
                  </a:lnTo>
                  <a:lnTo>
                    <a:pt x="14" y="33"/>
                  </a:lnTo>
                  <a:lnTo>
                    <a:pt x="8" y="48"/>
                  </a:lnTo>
                  <a:lnTo>
                    <a:pt x="0" y="48"/>
                  </a:lnTo>
                  <a:lnTo>
                    <a:pt x="18" y="28"/>
                  </a:lnTo>
                  <a:lnTo>
                    <a:pt x="35" y="28"/>
                  </a:lnTo>
                  <a:lnTo>
                    <a:pt x="31" y="16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5" y="11"/>
                  </a:lnTo>
                  <a:lnTo>
                    <a:pt x="23" y="13"/>
                  </a:lnTo>
                  <a:lnTo>
                    <a:pt x="22" y="14"/>
                  </a:lnTo>
                  <a:lnTo>
                    <a:pt x="18" y="2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1" name="Freeform 217"/>
            <p:cNvSpPr>
              <a:spLocks/>
            </p:cNvSpPr>
            <p:nvPr/>
          </p:nvSpPr>
          <p:spPr bwMode="auto">
            <a:xfrm>
              <a:off x="320" y="1756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2" name="Freeform 218"/>
            <p:cNvSpPr>
              <a:spLocks/>
            </p:cNvSpPr>
            <p:nvPr/>
          </p:nvSpPr>
          <p:spPr bwMode="auto">
            <a:xfrm>
              <a:off x="372" y="1756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3" name="Freeform 219"/>
            <p:cNvSpPr>
              <a:spLocks/>
            </p:cNvSpPr>
            <p:nvPr/>
          </p:nvSpPr>
          <p:spPr bwMode="auto">
            <a:xfrm>
              <a:off x="418" y="1756"/>
              <a:ext cx="45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9"/>
                </a:cxn>
                <a:cxn ang="0">
                  <a:pos x="14" y="42"/>
                </a:cxn>
                <a:cxn ang="0">
                  <a:pos x="19" y="43"/>
                </a:cxn>
                <a:cxn ang="0">
                  <a:pos x="25" y="43"/>
                </a:cxn>
                <a:cxn ang="0">
                  <a:pos x="29" y="42"/>
                </a:cxn>
                <a:cxn ang="0">
                  <a:pos x="34" y="40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35" y="32"/>
                </a:cxn>
                <a:cxn ang="0">
                  <a:pos x="32" y="30"/>
                </a:cxn>
                <a:cxn ang="0">
                  <a:pos x="27" y="28"/>
                </a:cxn>
                <a:cxn ang="0">
                  <a:pos x="17" y="26"/>
                </a:cxn>
                <a:cxn ang="0">
                  <a:pos x="9" y="24"/>
                </a:cxn>
                <a:cxn ang="0">
                  <a:pos x="6" y="21"/>
                </a:cxn>
                <a:cxn ang="0">
                  <a:pos x="2" y="16"/>
                </a:cxn>
                <a:cxn ang="0">
                  <a:pos x="2" y="12"/>
                </a:cxn>
                <a:cxn ang="0">
                  <a:pos x="3" y="7"/>
                </a:cxn>
                <a:cxn ang="0">
                  <a:pos x="9" y="3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38" y="5"/>
                </a:cxn>
                <a:cxn ang="0">
                  <a:pos x="42" y="10"/>
                </a:cxn>
                <a:cxn ang="0">
                  <a:pos x="35" y="14"/>
                </a:cxn>
                <a:cxn ang="0">
                  <a:pos x="33" y="10"/>
                </a:cxn>
                <a:cxn ang="0">
                  <a:pos x="27" y="6"/>
                </a:cxn>
                <a:cxn ang="0">
                  <a:pos x="19" y="6"/>
                </a:cxn>
                <a:cxn ang="0">
                  <a:pos x="12" y="8"/>
                </a:cxn>
                <a:cxn ang="0">
                  <a:pos x="9" y="12"/>
                </a:cxn>
                <a:cxn ang="0">
                  <a:pos x="10" y="16"/>
                </a:cxn>
                <a:cxn ang="0">
                  <a:pos x="12" y="18"/>
                </a:cxn>
                <a:cxn ang="0">
                  <a:pos x="23" y="21"/>
                </a:cxn>
                <a:cxn ang="0">
                  <a:pos x="33" y="23"/>
                </a:cxn>
                <a:cxn ang="0">
                  <a:pos x="38" y="26"/>
                </a:cxn>
                <a:cxn ang="0">
                  <a:pos x="42" y="30"/>
                </a:cxn>
                <a:cxn ang="0">
                  <a:pos x="44" y="35"/>
                </a:cxn>
                <a:cxn ang="0">
                  <a:pos x="42" y="40"/>
                </a:cxn>
                <a:cxn ang="0">
                  <a:pos x="38" y="45"/>
                </a:cxn>
                <a:cxn ang="0">
                  <a:pos x="32" y="48"/>
                </a:cxn>
                <a:cxn ang="0">
                  <a:pos x="24" y="49"/>
                </a:cxn>
                <a:cxn ang="0">
                  <a:pos x="14" y="48"/>
                </a:cxn>
                <a:cxn ang="0">
                  <a:pos x="7" y="45"/>
                </a:cxn>
                <a:cxn ang="0">
                  <a:pos x="2" y="39"/>
                </a:cxn>
                <a:cxn ang="0">
                  <a:pos x="0" y="32"/>
                </a:cxn>
              </a:cxnLst>
              <a:rect l="0" t="0" r="r" b="b"/>
              <a:pathLst>
                <a:path w="45" h="50">
                  <a:moveTo>
                    <a:pt x="0" y="32"/>
                  </a:moveTo>
                  <a:lnTo>
                    <a:pt x="7" y="32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8" y="37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1" y="40"/>
                  </a:lnTo>
                  <a:lnTo>
                    <a:pt x="14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19" y="43"/>
                  </a:lnTo>
                  <a:lnTo>
                    <a:pt x="20" y="43"/>
                  </a:lnTo>
                  <a:lnTo>
                    <a:pt x="24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8" y="43"/>
                  </a:lnTo>
                  <a:lnTo>
                    <a:pt x="29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5" y="31"/>
                  </a:lnTo>
                  <a:lnTo>
                    <a:pt x="33" y="30"/>
                  </a:lnTo>
                  <a:lnTo>
                    <a:pt x="32" y="30"/>
                  </a:lnTo>
                  <a:lnTo>
                    <a:pt x="29" y="29"/>
                  </a:lnTo>
                  <a:lnTo>
                    <a:pt x="28" y="28"/>
                  </a:lnTo>
                  <a:lnTo>
                    <a:pt x="27" y="28"/>
                  </a:lnTo>
                  <a:lnTo>
                    <a:pt x="24" y="27"/>
                  </a:lnTo>
                  <a:lnTo>
                    <a:pt x="20" y="27"/>
                  </a:lnTo>
                  <a:lnTo>
                    <a:pt x="17" y="26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3"/>
                  </a:lnTo>
                  <a:lnTo>
                    <a:pt x="36" y="4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41" y="9"/>
                  </a:lnTo>
                  <a:lnTo>
                    <a:pt x="42" y="10"/>
                  </a:lnTo>
                  <a:lnTo>
                    <a:pt x="42" y="13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4" y="11"/>
                  </a:lnTo>
                  <a:lnTo>
                    <a:pt x="33" y="10"/>
                  </a:lnTo>
                  <a:lnTo>
                    <a:pt x="32" y="8"/>
                  </a:lnTo>
                  <a:lnTo>
                    <a:pt x="29" y="7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5" y="19"/>
                  </a:lnTo>
                  <a:lnTo>
                    <a:pt x="18" y="20"/>
                  </a:lnTo>
                  <a:lnTo>
                    <a:pt x="23" y="21"/>
                  </a:lnTo>
                  <a:lnTo>
                    <a:pt x="26" y="22"/>
                  </a:lnTo>
                  <a:lnTo>
                    <a:pt x="29" y="22"/>
                  </a:lnTo>
                  <a:lnTo>
                    <a:pt x="33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8" y="26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3" y="39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1" y="44"/>
                  </a:lnTo>
                  <a:lnTo>
                    <a:pt x="38" y="45"/>
                  </a:lnTo>
                  <a:lnTo>
                    <a:pt x="36" y="46"/>
                  </a:lnTo>
                  <a:lnTo>
                    <a:pt x="35" y="48"/>
                  </a:lnTo>
                  <a:lnTo>
                    <a:pt x="32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9" y="49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1" y="48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5" y="43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5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4" name="Freeform 220"/>
            <p:cNvSpPr>
              <a:spLocks/>
            </p:cNvSpPr>
            <p:nvPr/>
          </p:nvSpPr>
          <p:spPr bwMode="auto">
            <a:xfrm>
              <a:off x="147" y="1984"/>
              <a:ext cx="39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3" y="20"/>
                </a:cxn>
                <a:cxn ang="0">
                  <a:pos x="33" y="25"/>
                </a:cxn>
                <a:cxn ang="0">
                  <a:pos x="8" y="25"/>
                </a:cxn>
                <a:cxn ang="0">
                  <a:pos x="8" y="47"/>
                </a:cxn>
                <a:cxn ang="0">
                  <a:pos x="0" y="47"/>
                </a:cxn>
              </a:cxnLst>
              <a:rect l="0" t="0" r="r" b="b"/>
              <a:pathLst>
                <a:path w="39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3" y="20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5" name="Freeform 221"/>
            <p:cNvSpPr>
              <a:spLocks/>
            </p:cNvSpPr>
            <p:nvPr/>
          </p:nvSpPr>
          <p:spPr bwMode="auto">
            <a:xfrm>
              <a:off x="204" y="1984"/>
              <a:ext cx="43" cy="4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0"/>
                </a:cxn>
                <a:cxn ang="0">
                  <a:pos x="42" y="27"/>
                </a:cxn>
                <a:cxn ang="0">
                  <a:pos x="42" y="31"/>
                </a:cxn>
                <a:cxn ang="0">
                  <a:pos x="42" y="34"/>
                </a:cxn>
                <a:cxn ang="0">
                  <a:pos x="41" y="36"/>
                </a:cxn>
                <a:cxn ang="0">
                  <a:pos x="41" y="38"/>
                </a:cxn>
                <a:cxn ang="0">
                  <a:pos x="39" y="40"/>
                </a:cxn>
                <a:cxn ang="0">
                  <a:pos x="38" y="42"/>
                </a:cxn>
                <a:cxn ang="0">
                  <a:pos x="36" y="44"/>
                </a:cxn>
                <a:cxn ang="0">
                  <a:pos x="34" y="45"/>
                </a:cxn>
                <a:cxn ang="0">
                  <a:pos x="32" y="47"/>
                </a:cxn>
                <a:cxn ang="0">
                  <a:pos x="29" y="47"/>
                </a:cxn>
                <a:cxn ang="0">
                  <a:pos x="25" y="48"/>
                </a:cxn>
                <a:cxn ang="0">
                  <a:pos x="21" y="48"/>
                </a:cxn>
                <a:cxn ang="0">
                  <a:pos x="18" y="48"/>
                </a:cxn>
                <a:cxn ang="0">
                  <a:pos x="14" y="47"/>
                </a:cxn>
                <a:cxn ang="0">
                  <a:pos x="12" y="47"/>
                </a:cxn>
                <a:cxn ang="0">
                  <a:pos x="9" y="46"/>
                </a:cxn>
                <a:cxn ang="0">
                  <a:pos x="7" y="44"/>
                </a:cxn>
                <a:cxn ang="0">
                  <a:pos x="4" y="43"/>
                </a:cxn>
                <a:cxn ang="0">
                  <a:pos x="3" y="41"/>
                </a:cxn>
                <a:cxn ang="0">
                  <a:pos x="1" y="39"/>
                </a:cxn>
                <a:cxn ang="0">
                  <a:pos x="1" y="37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7"/>
                </a:cxn>
                <a:cxn ang="0">
                  <a:pos x="8" y="30"/>
                </a:cxn>
                <a:cxn ang="0">
                  <a:pos x="9" y="32"/>
                </a:cxn>
                <a:cxn ang="0">
                  <a:pos x="9" y="34"/>
                </a:cxn>
                <a:cxn ang="0">
                  <a:pos x="9" y="36"/>
                </a:cxn>
                <a:cxn ang="0">
                  <a:pos x="10" y="37"/>
                </a:cxn>
                <a:cxn ang="0">
                  <a:pos x="10" y="38"/>
                </a:cxn>
                <a:cxn ang="0">
                  <a:pos x="12" y="39"/>
                </a:cxn>
                <a:cxn ang="0">
                  <a:pos x="13" y="40"/>
                </a:cxn>
                <a:cxn ang="0">
                  <a:pos x="15" y="41"/>
                </a:cxn>
                <a:cxn ang="0">
                  <a:pos x="17" y="41"/>
                </a:cxn>
                <a:cxn ang="0">
                  <a:pos x="19" y="42"/>
                </a:cxn>
                <a:cxn ang="0">
                  <a:pos x="21" y="42"/>
                </a:cxn>
                <a:cxn ang="0">
                  <a:pos x="24" y="41"/>
                </a:cxn>
                <a:cxn ang="0">
                  <a:pos x="27" y="41"/>
                </a:cxn>
                <a:cxn ang="0">
                  <a:pos x="30" y="40"/>
                </a:cxn>
                <a:cxn ang="0">
                  <a:pos x="32" y="39"/>
                </a:cxn>
                <a:cxn ang="0">
                  <a:pos x="33" y="37"/>
                </a:cxn>
                <a:cxn ang="0">
                  <a:pos x="33" y="35"/>
                </a:cxn>
                <a:cxn ang="0">
                  <a:pos x="34" y="31"/>
                </a:cxn>
                <a:cxn ang="0">
                  <a:pos x="34" y="27"/>
                </a:cxn>
                <a:cxn ang="0">
                  <a:pos x="34" y="0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lnTo>
                    <a:pt x="42" y="0"/>
                  </a:lnTo>
                  <a:lnTo>
                    <a:pt x="42" y="27"/>
                  </a:lnTo>
                  <a:lnTo>
                    <a:pt x="42" y="31"/>
                  </a:lnTo>
                  <a:lnTo>
                    <a:pt x="42" y="34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39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4" y="45"/>
                  </a:lnTo>
                  <a:lnTo>
                    <a:pt x="32" y="47"/>
                  </a:lnTo>
                  <a:lnTo>
                    <a:pt x="29" y="47"/>
                  </a:lnTo>
                  <a:lnTo>
                    <a:pt x="25" y="48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4" y="47"/>
                  </a:lnTo>
                  <a:lnTo>
                    <a:pt x="12" y="47"/>
                  </a:lnTo>
                  <a:lnTo>
                    <a:pt x="9" y="46"/>
                  </a:lnTo>
                  <a:lnTo>
                    <a:pt x="7" y="44"/>
                  </a:lnTo>
                  <a:lnTo>
                    <a:pt x="4" y="43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9" y="36"/>
                  </a:lnTo>
                  <a:lnTo>
                    <a:pt x="10" y="37"/>
                  </a:lnTo>
                  <a:lnTo>
                    <a:pt x="10" y="38"/>
                  </a:lnTo>
                  <a:lnTo>
                    <a:pt x="12" y="39"/>
                  </a:lnTo>
                  <a:lnTo>
                    <a:pt x="13" y="40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9" y="42"/>
                  </a:lnTo>
                  <a:lnTo>
                    <a:pt x="21" y="42"/>
                  </a:lnTo>
                  <a:lnTo>
                    <a:pt x="24" y="41"/>
                  </a:lnTo>
                  <a:lnTo>
                    <a:pt x="27" y="41"/>
                  </a:lnTo>
                  <a:lnTo>
                    <a:pt x="30" y="40"/>
                  </a:lnTo>
                  <a:lnTo>
                    <a:pt x="32" y="39"/>
                  </a:lnTo>
                  <a:lnTo>
                    <a:pt x="33" y="37"/>
                  </a:lnTo>
                  <a:lnTo>
                    <a:pt x="33" y="35"/>
                  </a:lnTo>
                  <a:lnTo>
                    <a:pt x="34" y="31"/>
                  </a:lnTo>
                  <a:lnTo>
                    <a:pt x="34" y="27"/>
                  </a:lnTo>
                  <a:lnTo>
                    <a:pt x="3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6" name="Freeform 222"/>
            <p:cNvSpPr>
              <a:spLocks/>
            </p:cNvSpPr>
            <p:nvPr/>
          </p:nvSpPr>
          <p:spPr bwMode="auto">
            <a:xfrm>
              <a:off x="268" y="1984"/>
              <a:ext cx="5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6" y="1"/>
                </a:cxn>
                <a:cxn ang="0">
                  <a:pos x="41" y="1"/>
                </a:cxn>
                <a:cxn ang="0">
                  <a:pos x="44" y="4"/>
                </a:cxn>
                <a:cxn ang="0">
                  <a:pos x="46" y="7"/>
                </a:cxn>
                <a:cxn ang="0">
                  <a:pos x="47" y="11"/>
                </a:cxn>
                <a:cxn ang="0">
                  <a:pos x="47" y="15"/>
                </a:cxn>
                <a:cxn ang="0">
                  <a:pos x="46" y="20"/>
                </a:cxn>
                <a:cxn ang="0">
                  <a:pos x="41" y="23"/>
                </a:cxn>
                <a:cxn ang="0">
                  <a:pos x="35" y="25"/>
                </a:cxn>
                <a:cxn ang="0">
                  <a:pos x="33" y="26"/>
                </a:cxn>
                <a:cxn ang="0">
                  <a:pos x="35" y="27"/>
                </a:cxn>
                <a:cxn ang="0">
                  <a:pos x="37" y="29"/>
                </a:cxn>
                <a:cxn ang="0">
                  <a:pos x="41" y="32"/>
                </a:cxn>
                <a:cxn ang="0">
                  <a:pos x="52" y="47"/>
                </a:cxn>
                <a:cxn ang="0">
                  <a:pos x="35" y="37"/>
                </a:cxn>
                <a:cxn ang="0">
                  <a:pos x="31" y="34"/>
                </a:cxn>
                <a:cxn ang="0">
                  <a:pos x="29" y="31"/>
                </a:cxn>
                <a:cxn ang="0">
                  <a:pos x="28" y="29"/>
                </a:cxn>
                <a:cxn ang="0">
                  <a:pos x="25" y="28"/>
                </a:cxn>
                <a:cxn ang="0">
                  <a:pos x="24" y="26"/>
                </a:cxn>
                <a:cxn ang="0">
                  <a:pos x="22" y="26"/>
                </a:cxn>
                <a:cxn ang="0">
                  <a:pos x="19" y="26"/>
                </a:cxn>
                <a:cxn ang="0">
                  <a:pos x="10" y="26"/>
                </a:cxn>
                <a:cxn ang="0">
                  <a:pos x="0" y="47"/>
                </a:cxn>
                <a:cxn ang="0">
                  <a:pos x="25" y="20"/>
                </a:cxn>
                <a:cxn ang="0">
                  <a:pos x="30" y="20"/>
                </a:cxn>
                <a:cxn ang="0">
                  <a:pos x="33" y="20"/>
                </a:cxn>
                <a:cxn ang="0">
                  <a:pos x="36" y="19"/>
                </a:cxn>
                <a:cxn ang="0">
                  <a:pos x="37" y="18"/>
                </a:cxn>
                <a:cxn ang="0">
                  <a:pos x="39" y="15"/>
                </a:cxn>
                <a:cxn ang="0">
                  <a:pos x="39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3" y="6"/>
                </a:cxn>
                <a:cxn ang="0">
                  <a:pos x="28" y="6"/>
                </a:cxn>
                <a:cxn ang="0">
                  <a:pos x="10" y="20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1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5" y="6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5"/>
                  </a:lnTo>
                  <a:lnTo>
                    <a:pt x="47" y="18"/>
                  </a:lnTo>
                  <a:lnTo>
                    <a:pt x="46" y="20"/>
                  </a:lnTo>
                  <a:lnTo>
                    <a:pt x="44" y="21"/>
                  </a:lnTo>
                  <a:lnTo>
                    <a:pt x="41" y="23"/>
                  </a:lnTo>
                  <a:lnTo>
                    <a:pt x="39" y="24"/>
                  </a:lnTo>
                  <a:lnTo>
                    <a:pt x="35" y="25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5" y="27"/>
                  </a:lnTo>
                  <a:lnTo>
                    <a:pt x="36" y="28"/>
                  </a:lnTo>
                  <a:lnTo>
                    <a:pt x="37" y="29"/>
                  </a:lnTo>
                  <a:lnTo>
                    <a:pt x="39" y="31"/>
                  </a:lnTo>
                  <a:lnTo>
                    <a:pt x="41" y="32"/>
                  </a:lnTo>
                  <a:lnTo>
                    <a:pt x="42" y="34"/>
                  </a:lnTo>
                  <a:lnTo>
                    <a:pt x="52" y="47"/>
                  </a:lnTo>
                  <a:lnTo>
                    <a:pt x="42" y="47"/>
                  </a:lnTo>
                  <a:lnTo>
                    <a:pt x="35" y="37"/>
                  </a:lnTo>
                  <a:lnTo>
                    <a:pt x="33" y="35"/>
                  </a:lnTo>
                  <a:lnTo>
                    <a:pt x="31" y="34"/>
                  </a:lnTo>
                  <a:lnTo>
                    <a:pt x="30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8" y="29"/>
                  </a:lnTo>
                  <a:lnTo>
                    <a:pt x="27" y="28"/>
                  </a:lnTo>
                  <a:lnTo>
                    <a:pt x="25" y="28"/>
                  </a:lnTo>
                  <a:lnTo>
                    <a:pt x="24" y="27"/>
                  </a:lnTo>
                  <a:lnTo>
                    <a:pt x="24" y="26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10" y="20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7" y="18"/>
                  </a:lnTo>
                  <a:lnTo>
                    <a:pt x="37" y="16"/>
                  </a:lnTo>
                  <a:lnTo>
                    <a:pt x="39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9" y="12"/>
                  </a:lnTo>
                  <a:lnTo>
                    <a:pt x="37" y="10"/>
                  </a:lnTo>
                  <a:lnTo>
                    <a:pt x="37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10" y="6"/>
                  </a:lnTo>
                  <a:lnTo>
                    <a:pt x="10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7" name="Freeform 223"/>
            <p:cNvSpPr>
              <a:spLocks/>
            </p:cNvSpPr>
            <p:nvPr/>
          </p:nvSpPr>
          <p:spPr bwMode="auto">
            <a:xfrm>
              <a:off x="337" y="1984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7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2" y="47"/>
                </a:cxn>
                <a:cxn ang="0">
                  <a:pos x="34" y="47"/>
                </a:cxn>
                <a:cxn ang="0">
                  <a:pos x="7" y="10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7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47"/>
                  </a:lnTo>
                  <a:lnTo>
                    <a:pt x="34" y="47"/>
                  </a:lnTo>
                  <a:lnTo>
                    <a:pt x="7" y="10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8" name="Freeform 224"/>
            <p:cNvSpPr>
              <a:spLocks/>
            </p:cNvSpPr>
            <p:nvPr/>
          </p:nvSpPr>
          <p:spPr bwMode="auto">
            <a:xfrm>
              <a:off x="398" y="1984"/>
              <a:ext cx="5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1" y="0"/>
                </a:cxn>
                <a:cxn ang="0">
                  <a:pos x="28" y="0"/>
                </a:cxn>
                <a:cxn ang="0">
                  <a:pos x="50" y="47"/>
                </a:cxn>
                <a:cxn ang="0">
                  <a:pos x="42" y="47"/>
                </a:cxn>
                <a:cxn ang="0">
                  <a:pos x="36" y="32"/>
                </a:cxn>
                <a:cxn ang="0">
                  <a:pos x="13" y="32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6" y="26"/>
                </a:cxn>
                <a:cxn ang="0">
                  <a:pos x="34" y="26"/>
                </a:cxn>
                <a:cxn ang="0">
                  <a:pos x="28" y="15"/>
                </a:cxn>
                <a:cxn ang="0">
                  <a:pos x="27" y="12"/>
                </a:cxn>
                <a:cxn ang="0">
                  <a:pos x="26" y="10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3" y="7"/>
                </a:cxn>
                <a:cxn ang="0">
                  <a:pos x="23" y="10"/>
                </a:cxn>
                <a:cxn ang="0">
                  <a:pos x="22" y="12"/>
                </a:cxn>
                <a:cxn ang="0">
                  <a:pos x="22" y="14"/>
                </a:cxn>
                <a:cxn ang="0">
                  <a:pos x="16" y="26"/>
                </a:cxn>
                <a:cxn ang="0">
                  <a:pos x="0" y="47"/>
                </a:cxn>
              </a:cxnLst>
              <a:rect l="0" t="0" r="r" b="b"/>
              <a:pathLst>
                <a:path w="51" h="48">
                  <a:moveTo>
                    <a:pt x="0" y="47"/>
                  </a:moveTo>
                  <a:lnTo>
                    <a:pt x="21" y="0"/>
                  </a:lnTo>
                  <a:lnTo>
                    <a:pt x="28" y="0"/>
                  </a:lnTo>
                  <a:lnTo>
                    <a:pt x="50" y="47"/>
                  </a:lnTo>
                  <a:lnTo>
                    <a:pt x="42" y="47"/>
                  </a:lnTo>
                  <a:lnTo>
                    <a:pt x="36" y="32"/>
                  </a:lnTo>
                  <a:lnTo>
                    <a:pt x="13" y="32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6" y="26"/>
                  </a:lnTo>
                  <a:lnTo>
                    <a:pt x="34" y="26"/>
                  </a:lnTo>
                  <a:lnTo>
                    <a:pt x="28" y="15"/>
                  </a:lnTo>
                  <a:lnTo>
                    <a:pt x="27" y="12"/>
                  </a:lnTo>
                  <a:lnTo>
                    <a:pt x="26" y="10"/>
                  </a:lnTo>
                  <a:lnTo>
                    <a:pt x="25" y="7"/>
                  </a:lnTo>
                  <a:lnTo>
                    <a:pt x="24" y="5"/>
                  </a:lnTo>
                  <a:lnTo>
                    <a:pt x="23" y="7"/>
                  </a:lnTo>
                  <a:lnTo>
                    <a:pt x="23" y="10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6" y="26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49" name="Freeform 225"/>
            <p:cNvSpPr>
              <a:spLocks/>
            </p:cNvSpPr>
            <p:nvPr/>
          </p:nvSpPr>
          <p:spPr bwMode="auto">
            <a:xfrm>
              <a:off x="462" y="1983"/>
              <a:ext cx="49" cy="50"/>
            </a:xfrm>
            <a:custGeom>
              <a:avLst/>
              <a:gdLst/>
              <a:ahLst/>
              <a:cxnLst>
                <a:cxn ang="0">
                  <a:pos x="48" y="33"/>
                </a:cxn>
                <a:cxn ang="0">
                  <a:pos x="45" y="40"/>
                </a:cxn>
                <a:cxn ang="0">
                  <a:pos x="40" y="45"/>
                </a:cxn>
                <a:cxn ang="0">
                  <a:pos x="33" y="48"/>
                </a:cxn>
                <a:cxn ang="0">
                  <a:pos x="25" y="49"/>
                </a:cxn>
                <a:cxn ang="0">
                  <a:pos x="17" y="48"/>
                </a:cxn>
                <a:cxn ang="0">
                  <a:pos x="10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6" y="7"/>
                </a:cxn>
                <a:cxn ang="0">
                  <a:pos x="11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3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2" y="7"/>
                </a:cxn>
                <a:cxn ang="0">
                  <a:pos x="27" y="6"/>
                </a:cxn>
                <a:cxn ang="0">
                  <a:pos x="22" y="6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8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7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7" y="39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50">
                  <a:moveTo>
                    <a:pt x="40" y="31"/>
                  </a:moveTo>
                  <a:lnTo>
                    <a:pt x="48" y="33"/>
                  </a:lnTo>
                  <a:lnTo>
                    <a:pt x="47" y="36"/>
                  </a:lnTo>
                  <a:lnTo>
                    <a:pt x="45" y="40"/>
                  </a:lnTo>
                  <a:lnTo>
                    <a:pt x="43" y="42"/>
                  </a:lnTo>
                  <a:lnTo>
                    <a:pt x="40" y="45"/>
                  </a:lnTo>
                  <a:lnTo>
                    <a:pt x="37" y="46"/>
                  </a:lnTo>
                  <a:lnTo>
                    <a:pt x="33" y="48"/>
                  </a:lnTo>
                  <a:lnTo>
                    <a:pt x="30" y="48"/>
                  </a:lnTo>
                  <a:lnTo>
                    <a:pt x="25" y="49"/>
                  </a:lnTo>
                  <a:lnTo>
                    <a:pt x="21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0" y="46"/>
                  </a:lnTo>
                  <a:lnTo>
                    <a:pt x="8" y="44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6" y="7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6"/>
                  </a:lnTo>
                  <a:lnTo>
                    <a:pt x="38" y="13"/>
                  </a:lnTo>
                  <a:lnTo>
                    <a:pt x="37" y="10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0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7" y="42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4" y="40"/>
                  </a:lnTo>
                  <a:lnTo>
                    <a:pt x="37" y="39"/>
                  </a:lnTo>
                  <a:lnTo>
                    <a:pt x="38" y="37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0" name="Freeform 226"/>
            <p:cNvSpPr>
              <a:spLocks/>
            </p:cNvSpPr>
            <p:nvPr/>
          </p:nvSpPr>
          <p:spPr bwMode="auto">
            <a:xfrm>
              <a:off x="530" y="1984"/>
              <a:ext cx="4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7" y="20"/>
                </a:cxn>
                <a:cxn ang="0">
                  <a:pos x="37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0" y="41"/>
                </a:cxn>
                <a:cxn ang="0">
                  <a:pos x="40" y="47"/>
                </a:cxn>
                <a:cxn ang="0">
                  <a:pos x="0" y="47"/>
                </a:cxn>
              </a:cxnLst>
              <a:rect l="0" t="0" r="r" b="b"/>
              <a:pathLst>
                <a:path w="41" h="48">
                  <a:moveTo>
                    <a:pt x="0" y="47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7" y="20"/>
                  </a:lnTo>
                  <a:lnTo>
                    <a:pt x="37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0" y="41"/>
                  </a:lnTo>
                  <a:lnTo>
                    <a:pt x="40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1" name="Freeform 227"/>
            <p:cNvSpPr>
              <a:spLocks/>
            </p:cNvSpPr>
            <p:nvPr/>
          </p:nvSpPr>
          <p:spPr bwMode="auto">
            <a:xfrm>
              <a:off x="320" y="301"/>
              <a:ext cx="42" cy="49"/>
            </a:xfrm>
            <a:custGeom>
              <a:avLst/>
              <a:gdLst/>
              <a:ahLst/>
              <a:cxnLst>
                <a:cxn ang="0">
                  <a:pos x="6" y="33"/>
                </a:cxn>
                <a:cxn ang="0">
                  <a:pos x="9" y="38"/>
                </a:cxn>
                <a:cxn ang="0">
                  <a:pos x="12" y="41"/>
                </a:cxn>
                <a:cxn ang="0">
                  <a:pos x="17" y="42"/>
                </a:cxn>
                <a:cxn ang="0">
                  <a:pos x="24" y="42"/>
                </a:cxn>
                <a:cxn ang="0">
                  <a:pos x="29" y="42"/>
                </a:cxn>
                <a:cxn ang="0">
                  <a:pos x="32" y="39"/>
                </a:cxn>
                <a:cxn ang="0">
                  <a:pos x="35" y="37"/>
                </a:cxn>
                <a:cxn ang="0">
                  <a:pos x="36" y="33"/>
                </a:cxn>
                <a:cxn ang="0">
                  <a:pos x="33" y="31"/>
                </a:cxn>
                <a:cxn ang="0">
                  <a:pos x="30" y="29"/>
                </a:cxn>
                <a:cxn ang="0">
                  <a:pos x="25" y="27"/>
                </a:cxn>
                <a:cxn ang="0">
                  <a:pos x="16" y="25"/>
                </a:cxn>
                <a:cxn ang="0">
                  <a:pos x="9" y="23"/>
                </a:cxn>
                <a:cxn ang="0">
                  <a:pos x="4" y="20"/>
                </a:cxn>
                <a:cxn ang="0">
                  <a:pos x="2" y="16"/>
                </a:cxn>
                <a:cxn ang="0">
                  <a:pos x="1" y="11"/>
                </a:cxn>
                <a:cxn ang="0">
                  <a:pos x="3" y="6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23" y="0"/>
                </a:cxn>
                <a:cxn ang="0">
                  <a:pos x="30" y="1"/>
                </a:cxn>
                <a:cxn ang="0">
                  <a:pos x="37" y="5"/>
                </a:cxn>
                <a:cxn ang="0">
                  <a:pos x="40" y="10"/>
                </a:cxn>
                <a:cxn ang="0">
                  <a:pos x="33" y="14"/>
                </a:cxn>
                <a:cxn ang="0">
                  <a:pos x="31" y="9"/>
                </a:cxn>
                <a:cxn ang="0">
                  <a:pos x="26" y="6"/>
                </a:cxn>
                <a:cxn ang="0">
                  <a:pos x="17" y="5"/>
                </a:cxn>
                <a:cxn ang="0">
                  <a:pos x="12" y="7"/>
                </a:cxn>
                <a:cxn ang="0">
                  <a:pos x="9" y="11"/>
                </a:cxn>
                <a:cxn ang="0">
                  <a:pos x="9" y="15"/>
                </a:cxn>
                <a:cxn ang="0">
                  <a:pos x="12" y="17"/>
                </a:cxn>
                <a:cxn ang="0">
                  <a:pos x="21" y="20"/>
                </a:cxn>
                <a:cxn ang="0">
                  <a:pos x="30" y="22"/>
                </a:cxn>
                <a:cxn ang="0">
                  <a:pos x="37" y="25"/>
                </a:cxn>
                <a:cxn ang="0">
                  <a:pos x="40" y="30"/>
                </a:cxn>
                <a:cxn ang="0">
                  <a:pos x="41" y="34"/>
                </a:cxn>
                <a:cxn ang="0">
                  <a:pos x="40" y="40"/>
                </a:cxn>
                <a:cxn ang="0">
                  <a:pos x="37" y="44"/>
                </a:cxn>
                <a:cxn ang="0">
                  <a:pos x="30" y="47"/>
                </a:cxn>
                <a:cxn ang="0">
                  <a:pos x="22" y="48"/>
                </a:cxn>
                <a:cxn ang="0">
                  <a:pos x="13" y="47"/>
                </a:cxn>
                <a:cxn ang="0">
                  <a:pos x="5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2" h="49">
                  <a:moveTo>
                    <a:pt x="0" y="32"/>
                  </a:moveTo>
                  <a:lnTo>
                    <a:pt x="6" y="32"/>
                  </a:lnTo>
                  <a:lnTo>
                    <a:pt x="6" y="33"/>
                  </a:lnTo>
                  <a:lnTo>
                    <a:pt x="8" y="35"/>
                  </a:lnTo>
                  <a:lnTo>
                    <a:pt x="8" y="36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1" y="40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5" y="42"/>
                  </a:lnTo>
                  <a:lnTo>
                    <a:pt x="17" y="42"/>
                  </a:lnTo>
                  <a:lnTo>
                    <a:pt x="19" y="42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9" y="42"/>
                  </a:lnTo>
                  <a:lnTo>
                    <a:pt x="30" y="41"/>
                  </a:lnTo>
                  <a:lnTo>
                    <a:pt x="31" y="41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5" y="27"/>
                  </a:lnTo>
                  <a:lnTo>
                    <a:pt x="22" y="27"/>
                  </a:lnTo>
                  <a:lnTo>
                    <a:pt x="19" y="26"/>
                  </a:lnTo>
                  <a:lnTo>
                    <a:pt x="16" y="25"/>
                  </a:lnTo>
                  <a:lnTo>
                    <a:pt x="13" y="24"/>
                  </a:lnTo>
                  <a:lnTo>
                    <a:pt x="11" y="24"/>
                  </a:lnTo>
                  <a:lnTo>
                    <a:pt x="9" y="23"/>
                  </a:lnTo>
                  <a:lnTo>
                    <a:pt x="8" y="22"/>
                  </a:lnTo>
                  <a:lnTo>
                    <a:pt x="5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3"/>
                  </a:lnTo>
                  <a:lnTo>
                    <a:pt x="37" y="5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3" y="14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29" y="8"/>
                  </a:lnTo>
                  <a:lnTo>
                    <a:pt x="28" y="7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6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1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7"/>
                  </a:lnTo>
                  <a:lnTo>
                    <a:pt x="14" y="18"/>
                  </a:lnTo>
                  <a:lnTo>
                    <a:pt x="17" y="19"/>
                  </a:lnTo>
                  <a:lnTo>
                    <a:pt x="21" y="20"/>
                  </a:lnTo>
                  <a:lnTo>
                    <a:pt x="25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7" y="25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1" y="31"/>
                  </a:lnTo>
                  <a:lnTo>
                    <a:pt x="41" y="32"/>
                  </a:lnTo>
                  <a:lnTo>
                    <a:pt x="41" y="34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0" y="40"/>
                  </a:lnTo>
                  <a:lnTo>
                    <a:pt x="40" y="41"/>
                  </a:lnTo>
                  <a:lnTo>
                    <a:pt x="38" y="43"/>
                  </a:lnTo>
                  <a:lnTo>
                    <a:pt x="37" y="44"/>
                  </a:lnTo>
                  <a:lnTo>
                    <a:pt x="35" y="46"/>
                  </a:lnTo>
                  <a:lnTo>
                    <a:pt x="32" y="47"/>
                  </a:lnTo>
                  <a:lnTo>
                    <a:pt x="30" y="47"/>
                  </a:lnTo>
                  <a:lnTo>
                    <a:pt x="28" y="47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47"/>
                  </a:lnTo>
                  <a:lnTo>
                    <a:pt x="13" y="47"/>
                  </a:lnTo>
                  <a:lnTo>
                    <a:pt x="10" y="47"/>
                  </a:lnTo>
                  <a:lnTo>
                    <a:pt x="8" y="45"/>
                  </a:lnTo>
                  <a:lnTo>
                    <a:pt x="5" y="44"/>
                  </a:lnTo>
                  <a:lnTo>
                    <a:pt x="4" y="42"/>
                  </a:lnTo>
                  <a:lnTo>
                    <a:pt x="3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2" name="Freeform 228"/>
            <p:cNvSpPr>
              <a:spLocks/>
            </p:cNvSpPr>
            <p:nvPr/>
          </p:nvSpPr>
          <p:spPr bwMode="auto">
            <a:xfrm>
              <a:off x="375" y="301"/>
              <a:ext cx="49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6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6"/>
                </a:cxn>
                <a:cxn ang="0">
                  <a:pos x="29" y="6"/>
                </a:cxn>
                <a:cxn ang="0">
                  <a:pos x="29" y="47"/>
                </a:cxn>
                <a:cxn ang="0">
                  <a:pos x="20" y="47"/>
                </a:cxn>
              </a:cxnLst>
              <a:rect l="0" t="0" r="r" b="b"/>
              <a:pathLst>
                <a:path w="49" h="48">
                  <a:moveTo>
                    <a:pt x="20" y="47"/>
                  </a:moveTo>
                  <a:lnTo>
                    <a:pt x="2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6"/>
                  </a:lnTo>
                  <a:lnTo>
                    <a:pt x="29" y="6"/>
                  </a:lnTo>
                  <a:lnTo>
                    <a:pt x="29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3" name="Freeform 229"/>
            <p:cNvSpPr>
              <a:spLocks/>
            </p:cNvSpPr>
            <p:nvPr/>
          </p:nvSpPr>
          <p:spPr bwMode="auto">
            <a:xfrm>
              <a:off x="440" y="301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6"/>
                </a:cxn>
                <a:cxn ang="0">
                  <a:pos x="8" y="26"/>
                </a:cxn>
                <a:cxn ang="0">
                  <a:pos x="8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6"/>
                  </a:lnTo>
                  <a:lnTo>
                    <a:pt x="8" y="26"/>
                  </a:lnTo>
                  <a:lnTo>
                    <a:pt x="8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4" name="Freeform 230"/>
            <p:cNvSpPr>
              <a:spLocks/>
            </p:cNvSpPr>
            <p:nvPr/>
          </p:nvSpPr>
          <p:spPr bwMode="auto">
            <a:xfrm>
              <a:off x="493" y="301"/>
              <a:ext cx="5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1" y="0"/>
                </a:cxn>
                <a:cxn ang="0">
                  <a:pos x="29" y="0"/>
                </a:cxn>
                <a:cxn ang="0">
                  <a:pos x="52" y="47"/>
                </a:cxn>
                <a:cxn ang="0">
                  <a:pos x="44" y="47"/>
                </a:cxn>
                <a:cxn ang="0">
                  <a:pos x="37" y="33"/>
                </a:cxn>
                <a:cxn ang="0">
                  <a:pos x="14" y="33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17" y="27"/>
                </a:cxn>
                <a:cxn ang="0">
                  <a:pos x="35" y="27"/>
                </a:cxn>
                <a:cxn ang="0">
                  <a:pos x="29" y="15"/>
                </a:cxn>
                <a:cxn ang="0">
                  <a:pos x="28" y="12"/>
                </a:cxn>
                <a:cxn ang="0">
                  <a:pos x="27" y="10"/>
                </a:cxn>
                <a:cxn ang="0">
                  <a:pos x="26" y="7"/>
                </a:cxn>
                <a:cxn ang="0">
                  <a:pos x="25" y="5"/>
                </a:cxn>
                <a:cxn ang="0">
                  <a:pos x="25" y="8"/>
                </a:cxn>
                <a:cxn ang="0">
                  <a:pos x="24" y="10"/>
                </a:cxn>
                <a:cxn ang="0">
                  <a:pos x="23" y="12"/>
                </a:cxn>
                <a:cxn ang="0">
                  <a:pos x="21" y="14"/>
                </a:cxn>
                <a:cxn ang="0">
                  <a:pos x="17" y="27"/>
                </a:cxn>
                <a:cxn ang="0">
                  <a:pos x="0" y="47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21" y="0"/>
                  </a:lnTo>
                  <a:lnTo>
                    <a:pt x="29" y="0"/>
                  </a:lnTo>
                  <a:lnTo>
                    <a:pt x="52" y="47"/>
                  </a:lnTo>
                  <a:lnTo>
                    <a:pt x="44" y="47"/>
                  </a:lnTo>
                  <a:lnTo>
                    <a:pt x="37" y="33"/>
                  </a:lnTo>
                  <a:lnTo>
                    <a:pt x="14" y="33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17" y="27"/>
                  </a:lnTo>
                  <a:lnTo>
                    <a:pt x="35" y="27"/>
                  </a:lnTo>
                  <a:lnTo>
                    <a:pt x="29" y="15"/>
                  </a:lnTo>
                  <a:lnTo>
                    <a:pt x="28" y="12"/>
                  </a:lnTo>
                  <a:lnTo>
                    <a:pt x="27" y="10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8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1" y="14"/>
                  </a:lnTo>
                  <a:lnTo>
                    <a:pt x="17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5" name="Freeform 231"/>
            <p:cNvSpPr>
              <a:spLocks/>
            </p:cNvSpPr>
            <p:nvPr/>
          </p:nvSpPr>
          <p:spPr bwMode="auto">
            <a:xfrm>
              <a:off x="558" y="301"/>
              <a:ext cx="6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7" y="33"/>
                </a:cxn>
                <a:cxn ang="0">
                  <a:pos x="27" y="35"/>
                </a:cxn>
                <a:cxn ang="0">
                  <a:pos x="28" y="37"/>
                </a:cxn>
                <a:cxn ang="0">
                  <a:pos x="30" y="39"/>
                </a:cxn>
                <a:cxn ang="0">
                  <a:pos x="31" y="40"/>
                </a:cxn>
                <a:cxn ang="0">
                  <a:pos x="31" y="39"/>
                </a:cxn>
                <a:cxn ang="0">
                  <a:pos x="32" y="37"/>
                </a:cxn>
                <a:cxn ang="0">
                  <a:pos x="32" y="35"/>
                </a:cxn>
                <a:cxn ang="0">
                  <a:pos x="33" y="33"/>
                </a:cxn>
                <a:cxn ang="0">
                  <a:pos x="48" y="0"/>
                </a:cxn>
                <a:cxn ang="0">
                  <a:pos x="59" y="0"/>
                </a:cxn>
                <a:cxn ang="0">
                  <a:pos x="59" y="47"/>
                </a:cxn>
                <a:cxn ang="0">
                  <a:pos x="50" y="47"/>
                </a:cxn>
                <a:cxn ang="0">
                  <a:pos x="50" y="8"/>
                </a:cxn>
                <a:cxn ang="0">
                  <a:pos x="33" y="47"/>
                </a:cxn>
                <a:cxn ang="0">
                  <a:pos x="26" y="47"/>
                </a:cxn>
                <a:cxn ang="0">
                  <a:pos x="9" y="8"/>
                </a:cxn>
                <a:cxn ang="0">
                  <a:pos x="9" y="47"/>
                </a:cxn>
                <a:cxn ang="0">
                  <a:pos x="0" y="47"/>
                </a:cxn>
              </a:cxnLst>
              <a:rect l="0" t="0" r="r" b="b"/>
              <a:pathLst>
                <a:path w="60" h="48">
                  <a:moveTo>
                    <a:pt x="0" y="47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7" y="33"/>
                  </a:lnTo>
                  <a:lnTo>
                    <a:pt x="27" y="35"/>
                  </a:lnTo>
                  <a:lnTo>
                    <a:pt x="28" y="37"/>
                  </a:lnTo>
                  <a:lnTo>
                    <a:pt x="30" y="39"/>
                  </a:lnTo>
                  <a:lnTo>
                    <a:pt x="31" y="40"/>
                  </a:lnTo>
                  <a:lnTo>
                    <a:pt x="31" y="39"/>
                  </a:lnTo>
                  <a:lnTo>
                    <a:pt x="32" y="37"/>
                  </a:lnTo>
                  <a:lnTo>
                    <a:pt x="32" y="35"/>
                  </a:lnTo>
                  <a:lnTo>
                    <a:pt x="33" y="33"/>
                  </a:lnTo>
                  <a:lnTo>
                    <a:pt x="48" y="0"/>
                  </a:lnTo>
                  <a:lnTo>
                    <a:pt x="59" y="0"/>
                  </a:lnTo>
                  <a:lnTo>
                    <a:pt x="59" y="47"/>
                  </a:lnTo>
                  <a:lnTo>
                    <a:pt x="50" y="47"/>
                  </a:lnTo>
                  <a:lnTo>
                    <a:pt x="50" y="8"/>
                  </a:lnTo>
                  <a:lnTo>
                    <a:pt x="33" y="47"/>
                  </a:lnTo>
                  <a:lnTo>
                    <a:pt x="26" y="47"/>
                  </a:lnTo>
                  <a:lnTo>
                    <a:pt x="9" y="8"/>
                  </a:lnTo>
                  <a:lnTo>
                    <a:pt x="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6" name="Freeform 232"/>
            <p:cNvSpPr>
              <a:spLocks/>
            </p:cNvSpPr>
            <p:nvPr/>
          </p:nvSpPr>
          <p:spPr bwMode="auto">
            <a:xfrm>
              <a:off x="323" y="382"/>
              <a:ext cx="47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1"/>
                </a:cxn>
                <a:cxn ang="0">
                  <a:pos x="36" y="4"/>
                </a:cxn>
                <a:cxn ang="0">
                  <a:pos x="40" y="7"/>
                </a:cxn>
                <a:cxn ang="0">
                  <a:pos x="43" y="10"/>
                </a:cxn>
                <a:cxn ang="0">
                  <a:pos x="45" y="15"/>
                </a:cxn>
                <a:cxn ang="0">
                  <a:pos x="46" y="21"/>
                </a:cxn>
                <a:cxn ang="0">
                  <a:pos x="46" y="26"/>
                </a:cxn>
                <a:cxn ang="0">
                  <a:pos x="46" y="31"/>
                </a:cxn>
                <a:cxn ang="0">
                  <a:pos x="45" y="35"/>
                </a:cxn>
                <a:cxn ang="0">
                  <a:pos x="43" y="38"/>
                </a:cxn>
                <a:cxn ang="0">
                  <a:pos x="40" y="41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1" y="46"/>
                </a:cxn>
                <a:cxn ang="0">
                  <a:pos x="28" y="47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20" y="42"/>
                </a:cxn>
                <a:cxn ang="0">
                  <a:pos x="24" y="41"/>
                </a:cxn>
                <a:cxn ang="0">
                  <a:pos x="28" y="41"/>
                </a:cxn>
                <a:cxn ang="0">
                  <a:pos x="30" y="40"/>
                </a:cxn>
                <a:cxn ang="0">
                  <a:pos x="33" y="38"/>
                </a:cxn>
                <a:cxn ang="0">
                  <a:pos x="36" y="36"/>
                </a:cxn>
                <a:cxn ang="0">
                  <a:pos x="37" y="33"/>
                </a:cxn>
                <a:cxn ang="0">
                  <a:pos x="38" y="29"/>
                </a:cxn>
                <a:cxn ang="0">
                  <a:pos x="38" y="24"/>
                </a:cxn>
                <a:cxn ang="0">
                  <a:pos x="38" y="17"/>
                </a:cxn>
                <a:cxn ang="0">
                  <a:pos x="36" y="12"/>
                </a:cxn>
                <a:cxn ang="0">
                  <a:pos x="32" y="10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6"/>
                </a:cxn>
                <a:cxn ang="0">
                  <a:pos x="8" y="42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7"/>
                  </a:lnTo>
                  <a:lnTo>
                    <a:pt x="41" y="8"/>
                  </a:lnTo>
                  <a:lnTo>
                    <a:pt x="43" y="10"/>
                  </a:lnTo>
                  <a:lnTo>
                    <a:pt x="45" y="12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1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6" y="29"/>
                  </a:lnTo>
                  <a:lnTo>
                    <a:pt x="46" y="31"/>
                  </a:lnTo>
                  <a:lnTo>
                    <a:pt x="45" y="33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8"/>
                  </a:lnTo>
                  <a:lnTo>
                    <a:pt x="41" y="40"/>
                  </a:lnTo>
                  <a:lnTo>
                    <a:pt x="40" y="41"/>
                  </a:lnTo>
                  <a:lnTo>
                    <a:pt x="38" y="42"/>
                  </a:lnTo>
                  <a:lnTo>
                    <a:pt x="37" y="43"/>
                  </a:lnTo>
                  <a:lnTo>
                    <a:pt x="36" y="44"/>
                  </a:lnTo>
                  <a:lnTo>
                    <a:pt x="35" y="45"/>
                  </a:lnTo>
                  <a:lnTo>
                    <a:pt x="33" y="46"/>
                  </a:lnTo>
                  <a:lnTo>
                    <a:pt x="31" y="46"/>
                  </a:lnTo>
                  <a:lnTo>
                    <a:pt x="29" y="46"/>
                  </a:lnTo>
                  <a:lnTo>
                    <a:pt x="28" y="47"/>
                  </a:lnTo>
                  <a:lnTo>
                    <a:pt x="24" y="47"/>
                  </a:lnTo>
                  <a:lnTo>
                    <a:pt x="23" y="47"/>
                  </a:lnTo>
                  <a:lnTo>
                    <a:pt x="20" y="47"/>
                  </a:lnTo>
                  <a:lnTo>
                    <a:pt x="0" y="47"/>
                  </a:lnTo>
                  <a:lnTo>
                    <a:pt x="8" y="42"/>
                  </a:lnTo>
                  <a:lnTo>
                    <a:pt x="20" y="42"/>
                  </a:lnTo>
                  <a:lnTo>
                    <a:pt x="23" y="42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40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7" y="35"/>
                  </a:lnTo>
                  <a:lnTo>
                    <a:pt x="37" y="33"/>
                  </a:lnTo>
                  <a:lnTo>
                    <a:pt x="38" y="31"/>
                  </a:lnTo>
                  <a:lnTo>
                    <a:pt x="38" y="29"/>
                  </a:lnTo>
                  <a:lnTo>
                    <a:pt x="38" y="26"/>
                  </a:lnTo>
                  <a:lnTo>
                    <a:pt x="38" y="24"/>
                  </a:lnTo>
                  <a:lnTo>
                    <a:pt x="38" y="21"/>
                  </a:lnTo>
                  <a:lnTo>
                    <a:pt x="38" y="17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10"/>
                  </a:lnTo>
                  <a:lnTo>
                    <a:pt x="30" y="8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0" y="6"/>
                  </a:lnTo>
                  <a:lnTo>
                    <a:pt x="8" y="6"/>
                  </a:lnTo>
                  <a:lnTo>
                    <a:pt x="8" y="4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7" name="Freeform 233"/>
            <p:cNvSpPr>
              <a:spLocks/>
            </p:cNvSpPr>
            <p:nvPr/>
          </p:nvSpPr>
          <p:spPr bwMode="auto">
            <a:xfrm>
              <a:off x="388" y="382"/>
              <a:ext cx="51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7" y="2"/>
                </a:cxn>
                <a:cxn ang="0">
                  <a:pos x="41" y="5"/>
                </a:cxn>
                <a:cxn ang="0">
                  <a:pos x="43" y="8"/>
                </a:cxn>
                <a:cxn ang="0">
                  <a:pos x="45" y="12"/>
                </a:cxn>
                <a:cxn ang="0">
                  <a:pos x="44" y="16"/>
                </a:cxn>
                <a:cxn ang="0">
                  <a:pos x="42" y="20"/>
                </a:cxn>
                <a:cxn ang="0">
                  <a:pos x="40" y="24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3" y="28"/>
                </a:cxn>
                <a:cxn ang="0">
                  <a:pos x="36" y="32"/>
                </a:cxn>
                <a:cxn ang="0">
                  <a:pos x="40" y="35"/>
                </a:cxn>
                <a:cxn ang="0">
                  <a:pos x="40" y="47"/>
                </a:cxn>
                <a:cxn ang="0">
                  <a:pos x="30" y="36"/>
                </a:cxn>
                <a:cxn ang="0">
                  <a:pos x="28" y="33"/>
                </a:cxn>
                <a:cxn ang="0">
                  <a:pos x="27" y="30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1" y="27"/>
                </a:cxn>
                <a:cxn ang="0">
                  <a:pos x="19" y="26"/>
                </a:cxn>
                <a:cxn ang="0">
                  <a:pos x="16" y="26"/>
                </a:cxn>
                <a:cxn ang="0">
                  <a:pos x="8" y="47"/>
                </a:cxn>
                <a:cxn ang="0">
                  <a:pos x="8" y="21"/>
                </a:cxn>
                <a:cxn ang="0">
                  <a:pos x="26" y="21"/>
                </a:cxn>
                <a:cxn ang="0">
                  <a:pos x="29" y="21"/>
                </a:cxn>
                <a:cxn ang="0">
                  <a:pos x="33" y="20"/>
                </a:cxn>
                <a:cxn ang="0">
                  <a:pos x="34" y="18"/>
                </a:cxn>
                <a:cxn ang="0">
                  <a:pos x="36" y="17"/>
                </a:cxn>
                <a:cxn ang="0">
                  <a:pos x="36" y="15"/>
                </a:cxn>
                <a:cxn ang="0">
                  <a:pos x="36" y="12"/>
                </a:cxn>
                <a:cxn ang="0">
                  <a:pos x="34" y="10"/>
                </a:cxn>
                <a:cxn ang="0">
                  <a:pos x="31" y="7"/>
                </a:cxn>
                <a:cxn ang="0">
                  <a:pos x="28" y="6"/>
                </a:cxn>
                <a:cxn ang="0">
                  <a:pos x="8" y="6"/>
                </a:cxn>
                <a:cxn ang="0">
                  <a:pos x="0" y="47"/>
                </a:cxn>
              </a:cxnLst>
              <a:rect l="0" t="0" r="r" b="b"/>
              <a:pathLst>
                <a:path w="51" h="48">
                  <a:moveTo>
                    <a:pt x="0" y="47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1"/>
                  </a:lnTo>
                  <a:lnTo>
                    <a:pt x="37" y="2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6"/>
                  </a:lnTo>
                  <a:lnTo>
                    <a:pt x="43" y="8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40" y="24"/>
                  </a:lnTo>
                  <a:lnTo>
                    <a:pt x="36" y="24"/>
                  </a:lnTo>
                  <a:lnTo>
                    <a:pt x="33" y="25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3" y="28"/>
                  </a:lnTo>
                  <a:lnTo>
                    <a:pt x="35" y="29"/>
                  </a:lnTo>
                  <a:lnTo>
                    <a:pt x="36" y="32"/>
                  </a:lnTo>
                  <a:lnTo>
                    <a:pt x="38" y="33"/>
                  </a:lnTo>
                  <a:lnTo>
                    <a:pt x="40" y="35"/>
                  </a:lnTo>
                  <a:lnTo>
                    <a:pt x="50" y="47"/>
                  </a:lnTo>
                  <a:lnTo>
                    <a:pt x="40" y="47"/>
                  </a:lnTo>
                  <a:lnTo>
                    <a:pt x="33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7" y="32"/>
                  </a:lnTo>
                  <a:lnTo>
                    <a:pt x="27" y="30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1"/>
                  </a:lnTo>
                  <a:lnTo>
                    <a:pt x="23" y="21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3" y="20"/>
                  </a:lnTo>
                  <a:lnTo>
                    <a:pt x="33" y="19"/>
                  </a:lnTo>
                  <a:lnTo>
                    <a:pt x="34" y="18"/>
                  </a:lnTo>
                  <a:lnTo>
                    <a:pt x="35" y="18"/>
                  </a:lnTo>
                  <a:lnTo>
                    <a:pt x="36" y="17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4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8" y="6"/>
                  </a:lnTo>
                  <a:lnTo>
                    <a:pt x="24" y="6"/>
                  </a:lnTo>
                  <a:lnTo>
                    <a:pt x="8" y="6"/>
                  </a:lnTo>
                  <a:lnTo>
                    <a:pt x="8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8" name="Freeform 234"/>
            <p:cNvSpPr>
              <a:spLocks/>
            </p:cNvSpPr>
            <p:nvPr/>
          </p:nvSpPr>
          <p:spPr bwMode="auto">
            <a:xfrm>
              <a:off x="458" y="382"/>
              <a:ext cx="43" cy="4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0"/>
                </a:cxn>
                <a:cxn ang="0">
                  <a:pos x="42" y="28"/>
                </a:cxn>
                <a:cxn ang="0">
                  <a:pos x="42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40" y="38"/>
                </a:cxn>
                <a:cxn ang="0">
                  <a:pos x="39" y="41"/>
                </a:cxn>
                <a:cxn ang="0">
                  <a:pos x="38" y="42"/>
                </a:cxn>
                <a:cxn ang="0">
                  <a:pos x="35" y="44"/>
                </a:cxn>
                <a:cxn ang="0">
                  <a:pos x="33" y="46"/>
                </a:cxn>
                <a:cxn ang="0">
                  <a:pos x="31" y="47"/>
                </a:cxn>
                <a:cxn ang="0">
                  <a:pos x="29" y="47"/>
                </a:cxn>
                <a:cxn ang="0">
                  <a:pos x="24" y="48"/>
                </a:cxn>
                <a:cxn ang="0">
                  <a:pos x="21" y="48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11" y="47"/>
                </a:cxn>
                <a:cxn ang="0">
                  <a:pos x="9" y="47"/>
                </a:cxn>
                <a:cxn ang="0">
                  <a:pos x="6" y="45"/>
                </a:cxn>
                <a:cxn ang="0">
                  <a:pos x="4" y="44"/>
                </a:cxn>
                <a:cxn ang="0">
                  <a:pos x="3" y="41"/>
                </a:cxn>
                <a:cxn ang="0">
                  <a:pos x="1" y="39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2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7"/>
                </a:cxn>
                <a:cxn ang="0">
                  <a:pos x="8" y="30"/>
                </a:cxn>
                <a:cxn ang="0">
                  <a:pos x="8" y="32"/>
                </a:cxn>
                <a:cxn ang="0">
                  <a:pos x="8" y="35"/>
                </a:cxn>
                <a:cxn ang="0">
                  <a:pos x="9" y="36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2" y="40"/>
                </a:cxn>
                <a:cxn ang="0">
                  <a:pos x="13" y="41"/>
                </a:cxn>
                <a:cxn ang="0">
                  <a:pos x="14" y="41"/>
                </a:cxn>
                <a:cxn ang="0">
                  <a:pos x="17" y="42"/>
                </a:cxn>
                <a:cxn ang="0">
                  <a:pos x="18" y="42"/>
                </a:cxn>
                <a:cxn ang="0">
                  <a:pos x="21" y="42"/>
                </a:cxn>
                <a:cxn ang="0">
                  <a:pos x="24" y="42"/>
                </a:cxn>
                <a:cxn ang="0">
                  <a:pos x="27" y="41"/>
                </a:cxn>
                <a:cxn ang="0">
                  <a:pos x="29" y="41"/>
                </a:cxn>
                <a:cxn ang="0">
                  <a:pos x="31" y="39"/>
                </a:cxn>
                <a:cxn ang="0">
                  <a:pos x="32" y="38"/>
                </a:cxn>
                <a:cxn ang="0">
                  <a:pos x="33" y="35"/>
                </a:cxn>
                <a:cxn ang="0">
                  <a:pos x="34" y="32"/>
                </a:cxn>
                <a:cxn ang="0">
                  <a:pos x="34" y="27"/>
                </a:cxn>
                <a:cxn ang="0">
                  <a:pos x="34" y="0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lnTo>
                    <a:pt x="42" y="0"/>
                  </a:lnTo>
                  <a:lnTo>
                    <a:pt x="42" y="28"/>
                  </a:lnTo>
                  <a:lnTo>
                    <a:pt x="42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40" y="38"/>
                  </a:lnTo>
                  <a:lnTo>
                    <a:pt x="39" y="41"/>
                  </a:lnTo>
                  <a:lnTo>
                    <a:pt x="38" y="42"/>
                  </a:lnTo>
                  <a:lnTo>
                    <a:pt x="35" y="44"/>
                  </a:lnTo>
                  <a:lnTo>
                    <a:pt x="33" y="46"/>
                  </a:lnTo>
                  <a:lnTo>
                    <a:pt x="31" y="47"/>
                  </a:lnTo>
                  <a:lnTo>
                    <a:pt x="29" y="47"/>
                  </a:lnTo>
                  <a:lnTo>
                    <a:pt x="24" y="48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11" y="47"/>
                  </a:lnTo>
                  <a:lnTo>
                    <a:pt x="9" y="47"/>
                  </a:lnTo>
                  <a:lnTo>
                    <a:pt x="6" y="45"/>
                  </a:lnTo>
                  <a:lnTo>
                    <a:pt x="4" y="44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3" y="41"/>
                  </a:lnTo>
                  <a:lnTo>
                    <a:pt x="14" y="41"/>
                  </a:lnTo>
                  <a:lnTo>
                    <a:pt x="17" y="42"/>
                  </a:lnTo>
                  <a:lnTo>
                    <a:pt x="18" y="42"/>
                  </a:lnTo>
                  <a:lnTo>
                    <a:pt x="21" y="42"/>
                  </a:lnTo>
                  <a:lnTo>
                    <a:pt x="24" y="42"/>
                  </a:lnTo>
                  <a:lnTo>
                    <a:pt x="27" y="41"/>
                  </a:lnTo>
                  <a:lnTo>
                    <a:pt x="29" y="41"/>
                  </a:lnTo>
                  <a:lnTo>
                    <a:pt x="31" y="39"/>
                  </a:lnTo>
                  <a:lnTo>
                    <a:pt x="32" y="38"/>
                  </a:lnTo>
                  <a:lnTo>
                    <a:pt x="33" y="35"/>
                  </a:lnTo>
                  <a:lnTo>
                    <a:pt x="34" y="32"/>
                  </a:lnTo>
                  <a:lnTo>
                    <a:pt x="34" y="27"/>
                  </a:lnTo>
                  <a:lnTo>
                    <a:pt x="3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59" name="Freeform 235"/>
            <p:cNvSpPr>
              <a:spLocks/>
            </p:cNvSpPr>
            <p:nvPr/>
          </p:nvSpPr>
          <p:spPr bwMode="auto">
            <a:xfrm>
              <a:off x="522" y="382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4" y="33"/>
                </a:cxn>
                <a:cxn ang="0">
                  <a:pos x="25" y="35"/>
                </a:cxn>
                <a:cxn ang="0">
                  <a:pos x="26" y="37"/>
                </a:cxn>
                <a:cxn ang="0">
                  <a:pos x="28" y="39"/>
                </a:cxn>
                <a:cxn ang="0">
                  <a:pos x="28" y="40"/>
                </a:cxn>
                <a:cxn ang="0">
                  <a:pos x="28" y="39"/>
                </a:cxn>
                <a:cxn ang="0">
                  <a:pos x="29" y="37"/>
                </a:cxn>
                <a:cxn ang="0">
                  <a:pos x="30" y="35"/>
                </a:cxn>
                <a:cxn ang="0">
                  <a:pos x="31" y="33"/>
                </a:cxn>
                <a:cxn ang="0">
                  <a:pos x="45" y="0"/>
                </a:cxn>
                <a:cxn ang="0">
                  <a:pos x="54" y="0"/>
                </a:cxn>
                <a:cxn ang="0">
                  <a:pos x="54" y="47"/>
                </a:cxn>
                <a:cxn ang="0">
                  <a:pos x="47" y="47"/>
                </a:cxn>
                <a:cxn ang="0">
                  <a:pos x="47" y="8"/>
                </a:cxn>
                <a:cxn ang="0">
                  <a:pos x="31" y="47"/>
                </a:cxn>
                <a:cxn ang="0">
                  <a:pos x="23" y="47"/>
                </a:cxn>
                <a:cxn ang="0">
                  <a:pos x="7" y="8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4" y="33"/>
                  </a:lnTo>
                  <a:lnTo>
                    <a:pt x="25" y="35"/>
                  </a:lnTo>
                  <a:lnTo>
                    <a:pt x="26" y="37"/>
                  </a:lnTo>
                  <a:lnTo>
                    <a:pt x="28" y="39"/>
                  </a:lnTo>
                  <a:lnTo>
                    <a:pt x="28" y="40"/>
                  </a:lnTo>
                  <a:lnTo>
                    <a:pt x="28" y="39"/>
                  </a:lnTo>
                  <a:lnTo>
                    <a:pt x="29" y="37"/>
                  </a:lnTo>
                  <a:lnTo>
                    <a:pt x="30" y="35"/>
                  </a:lnTo>
                  <a:lnTo>
                    <a:pt x="31" y="33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47" y="8"/>
                  </a:lnTo>
                  <a:lnTo>
                    <a:pt x="31" y="47"/>
                  </a:lnTo>
                  <a:lnTo>
                    <a:pt x="23" y="47"/>
                  </a:lnTo>
                  <a:lnTo>
                    <a:pt x="7" y="8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0" name="Freeform 236"/>
            <p:cNvSpPr>
              <a:spLocks/>
            </p:cNvSpPr>
            <p:nvPr/>
          </p:nvSpPr>
          <p:spPr bwMode="auto">
            <a:xfrm>
              <a:off x="1652" y="1884"/>
              <a:ext cx="50" cy="50"/>
            </a:xfrm>
            <a:custGeom>
              <a:avLst/>
              <a:gdLst/>
              <a:ahLst/>
              <a:cxnLst>
                <a:cxn ang="0">
                  <a:pos x="49" y="33"/>
                </a:cxn>
                <a:cxn ang="0">
                  <a:pos x="47" y="40"/>
                </a:cxn>
                <a:cxn ang="0">
                  <a:pos x="42" y="44"/>
                </a:cxn>
                <a:cxn ang="0">
                  <a:pos x="34" y="47"/>
                </a:cxn>
                <a:cxn ang="0">
                  <a:pos x="26" y="49"/>
                </a:cxn>
                <a:cxn ang="0">
                  <a:pos x="18" y="48"/>
                </a:cxn>
                <a:cxn ang="0">
                  <a:pos x="12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7" y="6"/>
                </a:cxn>
                <a:cxn ang="0">
                  <a:pos x="12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4" y="1"/>
                </a:cxn>
                <a:cxn ang="0">
                  <a:pos x="40" y="3"/>
                </a:cxn>
                <a:cxn ang="0">
                  <a:pos x="44" y="8"/>
                </a:cxn>
                <a:cxn ang="0">
                  <a:pos x="48" y="14"/>
                </a:cxn>
                <a:cxn ang="0">
                  <a:pos x="39" y="13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8" y="7"/>
                </a:cxn>
                <a:cxn ang="0">
                  <a:pos x="13" y="9"/>
                </a:cxn>
                <a:cxn ang="0">
                  <a:pos x="11" y="13"/>
                </a:cxn>
                <a:cxn ang="0">
                  <a:pos x="8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1" y="36"/>
                </a:cxn>
                <a:cxn ang="0">
                  <a:pos x="14" y="40"/>
                </a:cxn>
                <a:cxn ang="0">
                  <a:pos x="18" y="42"/>
                </a:cxn>
                <a:cxn ang="0">
                  <a:pos x="22" y="44"/>
                </a:cxn>
                <a:cxn ang="0">
                  <a:pos x="28" y="44"/>
                </a:cxn>
                <a:cxn ang="0">
                  <a:pos x="34" y="41"/>
                </a:cxn>
                <a:cxn ang="0">
                  <a:pos x="37" y="39"/>
                </a:cxn>
                <a:cxn ang="0">
                  <a:pos x="40" y="35"/>
                </a:cxn>
                <a:cxn ang="0">
                  <a:pos x="42" y="31"/>
                </a:cxn>
              </a:cxnLst>
              <a:rect l="0" t="0" r="r" b="b"/>
              <a:pathLst>
                <a:path w="50" h="50">
                  <a:moveTo>
                    <a:pt x="42" y="31"/>
                  </a:moveTo>
                  <a:lnTo>
                    <a:pt x="49" y="33"/>
                  </a:lnTo>
                  <a:lnTo>
                    <a:pt x="48" y="36"/>
                  </a:lnTo>
                  <a:lnTo>
                    <a:pt x="47" y="40"/>
                  </a:lnTo>
                  <a:lnTo>
                    <a:pt x="44" y="43"/>
                  </a:lnTo>
                  <a:lnTo>
                    <a:pt x="42" y="44"/>
                  </a:lnTo>
                  <a:lnTo>
                    <a:pt x="39" y="47"/>
                  </a:lnTo>
                  <a:lnTo>
                    <a:pt x="34" y="47"/>
                  </a:lnTo>
                  <a:lnTo>
                    <a:pt x="30" y="49"/>
                  </a:lnTo>
                  <a:lnTo>
                    <a:pt x="26" y="49"/>
                  </a:lnTo>
                  <a:lnTo>
                    <a:pt x="21" y="49"/>
                  </a:lnTo>
                  <a:lnTo>
                    <a:pt x="18" y="48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8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6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8" y="14"/>
                  </a:lnTo>
                  <a:lnTo>
                    <a:pt x="40" y="15"/>
                  </a:lnTo>
                  <a:lnTo>
                    <a:pt x="39" y="13"/>
                  </a:lnTo>
                  <a:lnTo>
                    <a:pt x="37" y="11"/>
                  </a:lnTo>
                  <a:lnTo>
                    <a:pt x="36" y="9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8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11" y="13"/>
                  </a:lnTo>
                  <a:lnTo>
                    <a:pt x="9" y="15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9"/>
                  </a:lnTo>
                  <a:lnTo>
                    <a:pt x="8" y="32"/>
                  </a:lnTo>
                  <a:lnTo>
                    <a:pt x="9" y="35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4"/>
                  </a:lnTo>
                  <a:lnTo>
                    <a:pt x="25" y="44"/>
                  </a:lnTo>
                  <a:lnTo>
                    <a:pt x="28" y="44"/>
                  </a:lnTo>
                  <a:lnTo>
                    <a:pt x="30" y="43"/>
                  </a:lnTo>
                  <a:lnTo>
                    <a:pt x="34" y="41"/>
                  </a:lnTo>
                  <a:lnTo>
                    <a:pt x="35" y="41"/>
                  </a:lnTo>
                  <a:lnTo>
                    <a:pt x="37" y="39"/>
                  </a:lnTo>
                  <a:lnTo>
                    <a:pt x="39" y="37"/>
                  </a:lnTo>
                  <a:lnTo>
                    <a:pt x="40" y="35"/>
                  </a:lnTo>
                  <a:lnTo>
                    <a:pt x="42" y="32"/>
                  </a:lnTo>
                  <a:lnTo>
                    <a:pt x="42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1" name="Freeform 237"/>
            <p:cNvSpPr>
              <a:spLocks/>
            </p:cNvSpPr>
            <p:nvPr/>
          </p:nvSpPr>
          <p:spPr bwMode="auto">
            <a:xfrm>
              <a:off x="1719" y="1884"/>
              <a:ext cx="54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3" y="12"/>
                </a:cxn>
                <a:cxn ang="0">
                  <a:pos x="6" y="8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8" y="1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37" y="2"/>
                </a:cxn>
                <a:cxn ang="0">
                  <a:pos x="43" y="5"/>
                </a:cxn>
                <a:cxn ang="0">
                  <a:pos x="47" y="9"/>
                </a:cxn>
                <a:cxn ang="0">
                  <a:pos x="50" y="13"/>
                </a:cxn>
                <a:cxn ang="0">
                  <a:pos x="52" y="16"/>
                </a:cxn>
                <a:cxn ang="0">
                  <a:pos x="52" y="20"/>
                </a:cxn>
                <a:cxn ang="0">
                  <a:pos x="53" y="23"/>
                </a:cxn>
                <a:cxn ang="0">
                  <a:pos x="53" y="29"/>
                </a:cxn>
                <a:cxn ang="0">
                  <a:pos x="51" y="35"/>
                </a:cxn>
                <a:cxn ang="0">
                  <a:pos x="47" y="40"/>
                </a:cxn>
                <a:cxn ang="0">
                  <a:pos x="43" y="44"/>
                </a:cxn>
                <a:cxn ang="0">
                  <a:pos x="37" y="47"/>
                </a:cxn>
                <a:cxn ang="0">
                  <a:pos x="29" y="49"/>
                </a:cxn>
                <a:cxn ang="0">
                  <a:pos x="23" y="49"/>
                </a:cxn>
                <a:cxn ang="0">
                  <a:pos x="16" y="47"/>
                </a:cxn>
                <a:cxn ang="0">
                  <a:pos x="9" y="44"/>
                </a:cxn>
                <a:cxn ang="0">
                  <a:pos x="5" y="39"/>
                </a:cxn>
                <a:cxn ang="0">
                  <a:pos x="2" y="35"/>
                </a:cxn>
                <a:cxn ang="0">
                  <a:pos x="0" y="29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9" y="32"/>
                </a:cxn>
                <a:cxn ang="0">
                  <a:pos x="11" y="35"/>
                </a:cxn>
                <a:cxn ang="0">
                  <a:pos x="14" y="38"/>
                </a:cxn>
                <a:cxn ang="0">
                  <a:pos x="19" y="42"/>
                </a:cxn>
                <a:cxn ang="0">
                  <a:pos x="26" y="44"/>
                </a:cxn>
                <a:cxn ang="0">
                  <a:pos x="34" y="42"/>
                </a:cxn>
                <a:cxn ang="0">
                  <a:pos x="39" y="38"/>
                </a:cxn>
                <a:cxn ang="0">
                  <a:pos x="42" y="35"/>
                </a:cxn>
                <a:cxn ang="0">
                  <a:pos x="43" y="32"/>
                </a:cxn>
                <a:cxn ang="0">
                  <a:pos x="45" y="29"/>
                </a:cxn>
                <a:cxn ang="0">
                  <a:pos x="45" y="25"/>
                </a:cxn>
                <a:cxn ang="0">
                  <a:pos x="45" y="19"/>
                </a:cxn>
                <a:cxn ang="0">
                  <a:pos x="43" y="14"/>
                </a:cxn>
                <a:cxn ang="0">
                  <a:pos x="41" y="11"/>
                </a:cxn>
                <a:cxn ang="0">
                  <a:pos x="36" y="8"/>
                </a:cxn>
                <a:cxn ang="0">
                  <a:pos x="32" y="6"/>
                </a:cxn>
                <a:cxn ang="0">
                  <a:pos x="26" y="5"/>
                </a:cxn>
                <a:cxn ang="0">
                  <a:pos x="19" y="6"/>
                </a:cxn>
                <a:cxn ang="0">
                  <a:pos x="14" y="10"/>
                </a:cxn>
                <a:cxn ang="0">
                  <a:pos x="11" y="13"/>
                </a:cxn>
                <a:cxn ang="0">
                  <a:pos x="9" y="16"/>
                </a:cxn>
                <a:cxn ang="0">
                  <a:pos x="9" y="20"/>
                </a:cxn>
                <a:cxn ang="0">
                  <a:pos x="8" y="25"/>
                </a:cxn>
              </a:cxnLst>
              <a:rect l="0" t="0" r="r" b="b"/>
              <a:pathLst>
                <a:path w="54" h="50">
                  <a:moveTo>
                    <a:pt x="0" y="25"/>
                  </a:moveTo>
                  <a:lnTo>
                    <a:pt x="0" y="22"/>
                  </a:lnTo>
                  <a:lnTo>
                    <a:pt x="1" y="20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9" y="5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50" y="11"/>
                  </a:lnTo>
                  <a:lnTo>
                    <a:pt x="50" y="13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3" y="21"/>
                  </a:lnTo>
                  <a:lnTo>
                    <a:pt x="53" y="23"/>
                  </a:lnTo>
                  <a:lnTo>
                    <a:pt x="53" y="25"/>
                  </a:lnTo>
                  <a:lnTo>
                    <a:pt x="53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0" y="38"/>
                  </a:lnTo>
                  <a:lnTo>
                    <a:pt x="47" y="40"/>
                  </a:lnTo>
                  <a:lnTo>
                    <a:pt x="45" y="43"/>
                  </a:lnTo>
                  <a:lnTo>
                    <a:pt x="43" y="44"/>
                  </a:lnTo>
                  <a:lnTo>
                    <a:pt x="41" y="46"/>
                  </a:lnTo>
                  <a:lnTo>
                    <a:pt x="37" y="47"/>
                  </a:lnTo>
                  <a:lnTo>
                    <a:pt x="34" y="48"/>
                  </a:lnTo>
                  <a:lnTo>
                    <a:pt x="29" y="49"/>
                  </a:lnTo>
                  <a:lnTo>
                    <a:pt x="26" y="49"/>
                  </a:lnTo>
                  <a:lnTo>
                    <a:pt x="23" y="49"/>
                  </a:lnTo>
                  <a:lnTo>
                    <a:pt x="19" y="48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7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9" y="32"/>
                  </a:lnTo>
                  <a:lnTo>
                    <a:pt x="10" y="35"/>
                  </a:lnTo>
                  <a:lnTo>
                    <a:pt x="11" y="35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6" y="41"/>
                  </a:lnTo>
                  <a:lnTo>
                    <a:pt x="19" y="42"/>
                  </a:lnTo>
                  <a:lnTo>
                    <a:pt x="23" y="43"/>
                  </a:lnTo>
                  <a:lnTo>
                    <a:pt x="26" y="44"/>
                  </a:lnTo>
                  <a:lnTo>
                    <a:pt x="29" y="43"/>
                  </a:lnTo>
                  <a:lnTo>
                    <a:pt x="34" y="42"/>
                  </a:lnTo>
                  <a:lnTo>
                    <a:pt x="37" y="41"/>
                  </a:lnTo>
                  <a:lnTo>
                    <a:pt x="39" y="38"/>
                  </a:lnTo>
                  <a:lnTo>
                    <a:pt x="41" y="38"/>
                  </a:lnTo>
                  <a:lnTo>
                    <a:pt x="42" y="35"/>
                  </a:lnTo>
                  <a:lnTo>
                    <a:pt x="43" y="35"/>
                  </a:lnTo>
                  <a:lnTo>
                    <a:pt x="43" y="32"/>
                  </a:lnTo>
                  <a:lnTo>
                    <a:pt x="44" y="31"/>
                  </a:lnTo>
                  <a:lnTo>
                    <a:pt x="45" y="29"/>
                  </a:lnTo>
                  <a:lnTo>
                    <a:pt x="45" y="27"/>
                  </a:lnTo>
                  <a:lnTo>
                    <a:pt x="45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3" y="17"/>
                  </a:lnTo>
                  <a:lnTo>
                    <a:pt x="43" y="14"/>
                  </a:lnTo>
                  <a:lnTo>
                    <a:pt x="42" y="12"/>
                  </a:lnTo>
                  <a:lnTo>
                    <a:pt x="41" y="11"/>
                  </a:lnTo>
                  <a:lnTo>
                    <a:pt x="38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2" y="6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2" y="11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2" name="Freeform 238"/>
            <p:cNvSpPr>
              <a:spLocks/>
            </p:cNvSpPr>
            <p:nvPr/>
          </p:nvSpPr>
          <p:spPr bwMode="auto">
            <a:xfrm>
              <a:off x="1783" y="1885"/>
              <a:ext cx="5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54" y="47"/>
                </a:cxn>
                <a:cxn ang="0">
                  <a:pos x="47" y="47"/>
                </a:cxn>
                <a:cxn ang="0">
                  <a:pos x="40" y="32"/>
                </a:cxn>
                <a:cxn ang="0">
                  <a:pos x="14" y="32"/>
                </a:cxn>
                <a:cxn ang="0">
                  <a:pos x="9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6" y="27"/>
                </a:cxn>
                <a:cxn ang="0">
                  <a:pos x="31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8" y="7"/>
                </a:cxn>
                <a:cxn ang="0">
                  <a:pos x="27" y="5"/>
                </a:cxn>
                <a:cxn ang="0">
                  <a:pos x="26" y="7"/>
                </a:cxn>
                <a:cxn ang="0">
                  <a:pos x="26" y="10"/>
                </a:cxn>
                <a:cxn ang="0">
                  <a:pos x="25" y="12"/>
                </a:cxn>
                <a:cxn ang="0">
                  <a:pos x="25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5" h="48">
                  <a:moveTo>
                    <a:pt x="0" y="47"/>
                  </a:moveTo>
                  <a:lnTo>
                    <a:pt x="22" y="0"/>
                  </a:lnTo>
                  <a:lnTo>
                    <a:pt x="32" y="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40" y="32"/>
                  </a:lnTo>
                  <a:lnTo>
                    <a:pt x="14" y="32"/>
                  </a:lnTo>
                  <a:lnTo>
                    <a:pt x="9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6" y="27"/>
                  </a:lnTo>
                  <a:lnTo>
                    <a:pt x="31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7" y="5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5" y="12"/>
                  </a:lnTo>
                  <a:lnTo>
                    <a:pt x="25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3" name="Freeform 239"/>
            <p:cNvSpPr>
              <a:spLocks/>
            </p:cNvSpPr>
            <p:nvPr/>
          </p:nvSpPr>
          <p:spPr bwMode="auto">
            <a:xfrm>
              <a:off x="1855" y="1885"/>
              <a:ext cx="31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42"/>
                </a:cxn>
                <a:cxn ang="0">
                  <a:pos x="30" y="42"/>
                </a:cxn>
                <a:cxn ang="0">
                  <a:pos x="30" y="47"/>
                </a:cxn>
                <a:cxn ang="0">
                  <a:pos x="0" y="47"/>
                </a:cxn>
              </a:cxnLst>
              <a:rect l="0" t="0" r="r" b="b"/>
              <a:pathLst>
                <a:path w="31" h="48">
                  <a:moveTo>
                    <a:pt x="0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42"/>
                  </a:lnTo>
                  <a:lnTo>
                    <a:pt x="30" y="42"/>
                  </a:lnTo>
                  <a:lnTo>
                    <a:pt x="30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4" name="Freeform 240"/>
            <p:cNvSpPr>
              <a:spLocks/>
            </p:cNvSpPr>
            <p:nvPr/>
          </p:nvSpPr>
          <p:spPr bwMode="auto">
            <a:xfrm>
              <a:off x="1655" y="1966"/>
              <a:ext cx="47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39" y="6"/>
                </a:cxn>
                <a:cxn ang="0">
                  <a:pos x="44" y="9"/>
                </a:cxn>
                <a:cxn ang="0">
                  <a:pos x="45" y="14"/>
                </a:cxn>
                <a:cxn ang="0">
                  <a:pos x="46" y="20"/>
                </a:cxn>
                <a:cxn ang="0">
                  <a:pos x="46" y="26"/>
                </a:cxn>
                <a:cxn ang="0">
                  <a:pos x="46" y="30"/>
                </a:cxn>
                <a:cxn ang="0">
                  <a:pos x="44" y="34"/>
                </a:cxn>
                <a:cxn ang="0">
                  <a:pos x="41" y="37"/>
                </a:cxn>
                <a:cxn ang="0">
                  <a:pos x="39" y="40"/>
                </a:cxn>
                <a:cxn ang="0">
                  <a:pos x="37" y="42"/>
                </a:cxn>
                <a:cxn ang="0">
                  <a:pos x="35" y="44"/>
                </a:cxn>
                <a:cxn ang="0">
                  <a:pos x="31" y="45"/>
                </a:cxn>
                <a:cxn ang="0">
                  <a:pos x="26" y="46"/>
                </a:cxn>
                <a:cxn ang="0">
                  <a:pos x="22" y="46"/>
                </a:cxn>
                <a:cxn ang="0">
                  <a:pos x="0" y="46"/>
                </a:cxn>
                <a:cxn ang="0">
                  <a:pos x="20" y="41"/>
                </a:cxn>
                <a:cxn ang="0">
                  <a:pos x="24" y="40"/>
                </a:cxn>
                <a:cxn ang="0">
                  <a:pos x="28" y="39"/>
                </a:cxn>
                <a:cxn ang="0">
                  <a:pos x="31" y="39"/>
                </a:cxn>
                <a:cxn ang="0">
                  <a:pos x="35" y="37"/>
                </a:cxn>
                <a:cxn ang="0">
                  <a:pos x="36" y="34"/>
                </a:cxn>
                <a:cxn ang="0">
                  <a:pos x="37" y="30"/>
                </a:cxn>
                <a:cxn ang="0">
                  <a:pos x="39" y="26"/>
                </a:cxn>
                <a:cxn ang="0">
                  <a:pos x="39" y="20"/>
                </a:cxn>
                <a:cxn ang="0">
                  <a:pos x="37" y="14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6" y="6"/>
                </a:cxn>
                <a:cxn ang="0">
                  <a:pos x="22" y="5"/>
                </a:cxn>
                <a:cxn ang="0">
                  <a:pos x="8" y="5"/>
                </a:cxn>
                <a:cxn ang="0">
                  <a:pos x="0" y="46"/>
                </a:cxn>
              </a:cxnLst>
              <a:rect l="0" t="0" r="r" b="b"/>
              <a:pathLst>
                <a:path w="47" h="47">
                  <a:moveTo>
                    <a:pt x="0" y="46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7" y="4"/>
                  </a:lnTo>
                  <a:lnTo>
                    <a:pt x="39" y="6"/>
                  </a:lnTo>
                  <a:lnTo>
                    <a:pt x="41" y="7"/>
                  </a:lnTo>
                  <a:lnTo>
                    <a:pt x="44" y="9"/>
                  </a:lnTo>
                  <a:lnTo>
                    <a:pt x="44" y="12"/>
                  </a:lnTo>
                  <a:lnTo>
                    <a:pt x="45" y="14"/>
                  </a:lnTo>
                  <a:lnTo>
                    <a:pt x="46" y="17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5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1" y="37"/>
                  </a:lnTo>
                  <a:lnTo>
                    <a:pt x="40" y="39"/>
                  </a:lnTo>
                  <a:lnTo>
                    <a:pt x="39" y="40"/>
                  </a:lnTo>
                  <a:lnTo>
                    <a:pt x="38" y="41"/>
                  </a:lnTo>
                  <a:lnTo>
                    <a:pt x="37" y="42"/>
                  </a:lnTo>
                  <a:lnTo>
                    <a:pt x="36" y="42"/>
                  </a:lnTo>
                  <a:lnTo>
                    <a:pt x="35" y="44"/>
                  </a:lnTo>
                  <a:lnTo>
                    <a:pt x="32" y="45"/>
                  </a:lnTo>
                  <a:lnTo>
                    <a:pt x="31" y="45"/>
                  </a:lnTo>
                  <a:lnTo>
                    <a:pt x="29" y="45"/>
                  </a:lnTo>
                  <a:lnTo>
                    <a:pt x="26" y="46"/>
                  </a:lnTo>
                  <a:lnTo>
                    <a:pt x="24" y="46"/>
                  </a:lnTo>
                  <a:lnTo>
                    <a:pt x="22" y="46"/>
                  </a:lnTo>
                  <a:lnTo>
                    <a:pt x="20" y="46"/>
                  </a:lnTo>
                  <a:lnTo>
                    <a:pt x="0" y="46"/>
                  </a:lnTo>
                  <a:lnTo>
                    <a:pt x="8" y="41"/>
                  </a:lnTo>
                  <a:lnTo>
                    <a:pt x="20" y="41"/>
                  </a:lnTo>
                  <a:lnTo>
                    <a:pt x="22" y="41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8" y="39"/>
                  </a:lnTo>
                  <a:lnTo>
                    <a:pt x="29" y="39"/>
                  </a:lnTo>
                  <a:lnTo>
                    <a:pt x="31" y="39"/>
                  </a:lnTo>
                  <a:lnTo>
                    <a:pt x="32" y="38"/>
                  </a:lnTo>
                  <a:lnTo>
                    <a:pt x="35" y="37"/>
                  </a:lnTo>
                  <a:lnTo>
                    <a:pt x="35" y="35"/>
                  </a:lnTo>
                  <a:lnTo>
                    <a:pt x="36" y="34"/>
                  </a:lnTo>
                  <a:lnTo>
                    <a:pt x="37" y="32"/>
                  </a:lnTo>
                  <a:lnTo>
                    <a:pt x="37" y="30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9" y="20"/>
                  </a:lnTo>
                  <a:lnTo>
                    <a:pt x="38" y="16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2" y="5"/>
                  </a:lnTo>
                  <a:lnTo>
                    <a:pt x="20" y="5"/>
                  </a:lnTo>
                  <a:lnTo>
                    <a:pt x="8" y="5"/>
                  </a:lnTo>
                  <a:lnTo>
                    <a:pt x="8" y="41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5" name="Freeform 241"/>
            <p:cNvSpPr>
              <a:spLocks/>
            </p:cNvSpPr>
            <p:nvPr/>
          </p:nvSpPr>
          <p:spPr bwMode="auto">
            <a:xfrm>
              <a:off x="1721" y="1966"/>
              <a:ext cx="45" cy="4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0"/>
                </a:cxn>
                <a:cxn ang="0">
                  <a:pos x="43" y="33"/>
                </a:cxn>
                <a:cxn ang="0">
                  <a:pos x="43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3" y="46"/>
                </a:cxn>
                <a:cxn ang="0">
                  <a:pos x="29" y="46"/>
                </a:cxn>
                <a:cxn ang="0">
                  <a:pos x="26" y="47"/>
                </a:cxn>
                <a:cxn ang="0">
                  <a:pos x="23" y="47"/>
                </a:cxn>
                <a:cxn ang="0">
                  <a:pos x="18" y="47"/>
                </a:cxn>
                <a:cxn ang="0">
                  <a:pos x="15" y="47"/>
                </a:cxn>
                <a:cxn ang="0">
                  <a:pos x="11" y="46"/>
                </a:cxn>
                <a:cxn ang="0">
                  <a:pos x="9" y="45"/>
                </a:cxn>
                <a:cxn ang="0">
                  <a:pos x="7" y="44"/>
                </a:cxn>
                <a:cxn ang="0">
                  <a:pos x="5" y="42"/>
                </a:cxn>
                <a:cxn ang="0">
                  <a:pos x="3" y="40"/>
                </a:cxn>
                <a:cxn ang="0">
                  <a:pos x="2" y="38"/>
                </a:cxn>
                <a:cxn ang="0">
                  <a:pos x="1" y="36"/>
                </a:cxn>
                <a:cxn ang="0">
                  <a:pos x="1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26"/>
                </a:cxn>
                <a:cxn ang="0">
                  <a:pos x="9" y="29"/>
                </a:cxn>
                <a:cxn ang="0">
                  <a:pos x="9" y="32"/>
                </a:cxn>
                <a:cxn ang="0">
                  <a:pos x="9" y="34"/>
                </a:cxn>
                <a:cxn ang="0">
                  <a:pos x="9" y="35"/>
                </a:cxn>
                <a:cxn ang="0">
                  <a:pos x="10" y="37"/>
                </a:cxn>
                <a:cxn ang="0">
                  <a:pos x="11" y="37"/>
                </a:cxn>
                <a:cxn ang="0">
                  <a:pos x="12" y="39"/>
                </a:cxn>
                <a:cxn ang="0">
                  <a:pos x="15" y="40"/>
                </a:cxn>
                <a:cxn ang="0">
                  <a:pos x="16" y="40"/>
                </a:cxn>
                <a:cxn ang="0">
                  <a:pos x="17" y="41"/>
                </a:cxn>
                <a:cxn ang="0">
                  <a:pos x="19" y="41"/>
                </a:cxn>
                <a:cxn ang="0">
                  <a:pos x="21" y="41"/>
                </a:cxn>
                <a:cxn ang="0">
                  <a:pos x="25" y="41"/>
                </a:cxn>
                <a:cxn ang="0">
                  <a:pos x="28" y="40"/>
                </a:cxn>
                <a:cxn ang="0">
                  <a:pos x="30" y="40"/>
                </a:cxn>
                <a:cxn ang="0">
                  <a:pos x="32" y="38"/>
                </a:cxn>
                <a:cxn ang="0">
                  <a:pos x="33" y="37"/>
                </a:cxn>
                <a:cxn ang="0">
                  <a:pos x="35" y="34"/>
                </a:cxn>
                <a:cxn ang="0">
                  <a:pos x="35" y="31"/>
                </a:cxn>
                <a:cxn ang="0">
                  <a:pos x="35" y="26"/>
                </a:cxn>
                <a:cxn ang="0">
                  <a:pos x="35" y="0"/>
                </a:cxn>
              </a:cxnLst>
              <a:rect l="0" t="0" r="r" b="b"/>
              <a:pathLst>
                <a:path w="45" h="48">
                  <a:moveTo>
                    <a:pt x="35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0"/>
                  </a:lnTo>
                  <a:lnTo>
                    <a:pt x="43" y="33"/>
                  </a:lnTo>
                  <a:lnTo>
                    <a:pt x="43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5" y="45"/>
                  </a:lnTo>
                  <a:lnTo>
                    <a:pt x="33" y="46"/>
                  </a:lnTo>
                  <a:lnTo>
                    <a:pt x="29" y="46"/>
                  </a:lnTo>
                  <a:lnTo>
                    <a:pt x="26" y="47"/>
                  </a:lnTo>
                  <a:lnTo>
                    <a:pt x="23" y="47"/>
                  </a:lnTo>
                  <a:lnTo>
                    <a:pt x="18" y="47"/>
                  </a:lnTo>
                  <a:lnTo>
                    <a:pt x="15" y="47"/>
                  </a:lnTo>
                  <a:lnTo>
                    <a:pt x="11" y="46"/>
                  </a:lnTo>
                  <a:lnTo>
                    <a:pt x="9" y="45"/>
                  </a:lnTo>
                  <a:lnTo>
                    <a:pt x="7" y="44"/>
                  </a:lnTo>
                  <a:lnTo>
                    <a:pt x="5" y="42"/>
                  </a:lnTo>
                  <a:lnTo>
                    <a:pt x="3" y="40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9" y="35"/>
                  </a:lnTo>
                  <a:lnTo>
                    <a:pt x="10" y="37"/>
                  </a:lnTo>
                  <a:lnTo>
                    <a:pt x="11" y="37"/>
                  </a:lnTo>
                  <a:lnTo>
                    <a:pt x="12" y="39"/>
                  </a:lnTo>
                  <a:lnTo>
                    <a:pt x="15" y="40"/>
                  </a:lnTo>
                  <a:lnTo>
                    <a:pt x="16" y="40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5" y="41"/>
                  </a:lnTo>
                  <a:lnTo>
                    <a:pt x="28" y="40"/>
                  </a:lnTo>
                  <a:lnTo>
                    <a:pt x="30" y="40"/>
                  </a:lnTo>
                  <a:lnTo>
                    <a:pt x="32" y="38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5" y="31"/>
                  </a:lnTo>
                  <a:lnTo>
                    <a:pt x="35" y="26"/>
                  </a:lnTo>
                  <a:lnTo>
                    <a:pt x="35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6" name="Freeform 242"/>
            <p:cNvSpPr>
              <a:spLocks/>
            </p:cNvSpPr>
            <p:nvPr/>
          </p:nvSpPr>
          <p:spPr bwMode="auto">
            <a:xfrm>
              <a:off x="1788" y="1965"/>
              <a:ext cx="43" cy="49"/>
            </a:xfrm>
            <a:custGeom>
              <a:avLst/>
              <a:gdLst/>
              <a:ahLst/>
              <a:cxnLst>
                <a:cxn ang="0">
                  <a:pos x="6" y="33"/>
                </a:cxn>
                <a:cxn ang="0">
                  <a:pos x="8" y="38"/>
                </a:cxn>
                <a:cxn ang="0">
                  <a:pos x="12" y="41"/>
                </a:cxn>
                <a:cxn ang="0">
                  <a:pos x="18" y="42"/>
                </a:cxn>
                <a:cxn ang="0">
                  <a:pos x="23" y="43"/>
                </a:cxn>
                <a:cxn ang="0">
                  <a:pos x="29" y="42"/>
                </a:cxn>
                <a:cxn ang="0">
                  <a:pos x="32" y="39"/>
                </a:cxn>
                <a:cxn ang="0">
                  <a:pos x="34" y="37"/>
                </a:cxn>
                <a:cxn ang="0">
                  <a:pos x="35" y="34"/>
                </a:cxn>
                <a:cxn ang="0">
                  <a:pos x="34" y="31"/>
                </a:cxn>
                <a:cxn ang="0">
                  <a:pos x="30" y="29"/>
                </a:cxn>
                <a:cxn ang="0">
                  <a:pos x="25" y="27"/>
                </a:cxn>
                <a:cxn ang="0">
                  <a:pos x="15" y="25"/>
                </a:cxn>
                <a:cxn ang="0">
                  <a:pos x="9" y="23"/>
                </a:cxn>
                <a:cxn ang="0">
                  <a:pos x="4" y="20"/>
                </a:cxn>
                <a:cxn ang="0">
                  <a:pos x="1" y="16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8" y="2"/>
                </a:cxn>
                <a:cxn ang="0">
                  <a:pos x="14" y="0"/>
                </a:cxn>
                <a:cxn ang="0">
                  <a:pos x="22" y="0"/>
                </a:cxn>
                <a:cxn ang="0">
                  <a:pos x="30" y="1"/>
                </a:cxn>
                <a:cxn ang="0">
                  <a:pos x="36" y="4"/>
                </a:cxn>
                <a:cxn ang="0">
                  <a:pos x="40" y="10"/>
                </a:cxn>
                <a:cxn ang="0">
                  <a:pos x="34" y="14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18" y="5"/>
                </a:cxn>
                <a:cxn ang="0">
                  <a:pos x="11" y="7"/>
                </a:cxn>
                <a:cxn ang="0">
                  <a:pos x="8" y="11"/>
                </a:cxn>
                <a:cxn ang="0">
                  <a:pos x="9" y="15"/>
                </a:cxn>
                <a:cxn ang="0">
                  <a:pos x="11" y="17"/>
                </a:cxn>
                <a:cxn ang="0">
                  <a:pos x="21" y="20"/>
                </a:cxn>
                <a:cxn ang="0">
                  <a:pos x="31" y="22"/>
                </a:cxn>
                <a:cxn ang="0">
                  <a:pos x="36" y="25"/>
                </a:cxn>
                <a:cxn ang="0">
                  <a:pos x="40" y="29"/>
                </a:cxn>
                <a:cxn ang="0">
                  <a:pos x="42" y="35"/>
                </a:cxn>
                <a:cxn ang="0">
                  <a:pos x="40" y="40"/>
                </a:cxn>
                <a:cxn ang="0">
                  <a:pos x="36" y="44"/>
                </a:cxn>
                <a:cxn ang="0">
                  <a:pos x="30" y="47"/>
                </a:cxn>
                <a:cxn ang="0">
                  <a:pos x="22" y="48"/>
                </a:cxn>
                <a:cxn ang="0">
                  <a:pos x="12" y="47"/>
                </a:cxn>
                <a:cxn ang="0">
                  <a:pos x="6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3" h="49">
                  <a:moveTo>
                    <a:pt x="0" y="32"/>
                  </a:moveTo>
                  <a:lnTo>
                    <a:pt x="6" y="32"/>
                  </a:lnTo>
                  <a:lnTo>
                    <a:pt x="6" y="33"/>
                  </a:lnTo>
                  <a:lnTo>
                    <a:pt x="7" y="35"/>
                  </a:lnTo>
                  <a:lnTo>
                    <a:pt x="7" y="36"/>
                  </a:lnTo>
                  <a:lnTo>
                    <a:pt x="8" y="38"/>
                  </a:lnTo>
                  <a:lnTo>
                    <a:pt x="9" y="39"/>
                  </a:lnTo>
                  <a:lnTo>
                    <a:pt x="10" y="40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5" y="42"/>
                  </a:lnTo>
                  <a:lnTo>
                    <a:pt x="18" y="42"/>
                  </a:lnTo>
                  <a:lnTo>
                    <a:pt x="19" y="43"/>
                  </a:lnTo>
                  <a:lnTo>
                    <a:pt x="22" y="43"/>
                  </a:lnTo>
                  <a:lnTo>
                    <a:pt x="23" y="43"/>
                  </a:lnTo>
                  <a:lnTo>
                    <a:pt x="25" y="42"/>
                  </a:lnTo>
                  <a:lnTo>
                    <a:pt x="28" y="42"/>
                  </a:lnTo>
                  <a:lnTo>
                    <a:pt x="29" y="42"/>
                  </a:lnTo>
                  <a:lnTo>
                    <a:pt x="30" y="41"/>
                  </a:lnTo>
                  <a:lnTo>
                    <a:pt x="31" y="40"/>
                  </a:lnTo>
                  <a:lnTo>
                    <a:pt x="32" y="39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4" y="37"/>
                  </a:lnTo>
                  <a:lnTo>
                    <a:pt x="35" y="36"/>
                  </a:lnTo>
                  <a:lnTo>
                    <a:pt x="35" y="35"/>
                  </a:lnTo>
                  <a:lnTo>
                    <a:pt x="35" y="34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8" y="28"/>
                  </a:lnTo>
                  <a:lnTo>
                    <a:pt x="25" y="27"/>
                  </a:lnTo>
                  <a:lnTo>
                    <a:pt x="22" y="27"/>
                  </a:lnTo>
                  <a:lnTo>
                    <a:pt x="19" y="26"/>
                  </a:lnTo>
                  <a:lnTo>
                    <a:pt x="15" y="25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9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8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4" y="3"/>
                  </a:lnTo>
                  <a:lnTo>
                    <a:pt x="36" y="4"/>
                  </a:lnTo>
                  <a:lnTo>
                    <a:pt x="38" y="7"/>
                  </a:lnTo>
                  <a:lnTo>
                    <a:pt x="39" y="8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4"/>
                  </a:lnTo>
                  <a:lnTo>
                    <a:pt x="34" y="14"/>
                  </a:lnTo>
                  <a:lnTo>
                    <a:pt x="33" y="12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30" y="8"/>
                  </a:lnTo>
                  <a:lnTo>
                    <a:pt x="28" y="7"/>
                  </a:lnTo>
                  <a:lnTo>
                    <a:pt x="27" y="6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18" y="5"/>
                  </a:lnTo>
                  <a:lnTo>
                    <a:pt x="14" y="6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9" y="15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3" y="18"/>
                  </a:lnTo>
                  <a:lnTo>
                    <a:pt x="17" y="19"/>
                  </a:lnTo>
                  <a:lnTo>
                    <a:pt x="21" y="20"/>
                  </a:lnTo>
                  <a:lnTo>
                    <a:pt x="24" y="21"/>
                  </a:lnTo>
                  <a:lnTo>
                    <a:pt x="28" y="21"/>
                  </a:lnTo>
                  <a:lnTo>
                    <a:pt x="31" y="22"/>
                  </a:lnTo>
                  <a:lnTo>
                    <a:pt x="32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9" y="26"/>
                  </a:lnTo>
                  <a:lnTo>
                    <a:pt x="40" y="28"/>
                  </a:lnTo>
                  <a:lnTo>
                    <a:pt x="40" y="29"/>
                  </a:lnTo>
                  <a:lnTo>
                    <a:pt x="42" y="31"/>
                  </a:lnTo>
                  <a:lnTo>
                    <a:pt x="42" y="33"/>
                  </a:lnTo>
                  <a:lnTo>
                    <a:pt x="42" y="35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0"/>
                  </a:lnTo>
                  <a:lnTo>
                    <a:pt x="40" y="41"/>
                  </a:lnTo>
                  <a:lnTo>
                    <a:pt x="39" y="43"/>
                  </a:lnTo>
                  <a:lnTo>
                    <a:pt x="36" y="44"/>
                  </a:lnTo>
                  <a:lnTo>
                    <a:pt x="35" y="46"/>
                  </a:lnTo>
                  <a:lnTo>
                    <a:pt x="32" y="47"/>
                  </a:lnTo>
                  <a:lnTo>
                    <a:pt x="30" y="47"/>
                  </a:lnTo>
                  <a:lnTo>
                    <a:pt x="28" y="48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7" y="45"/>
                  </a:lnTo>
                  <a:lnTo>
                    <a:pt x="6" y="44"/>
                  </a:lnTo>
                  <a:lnTo>
                    <a:pt x="3" y="42"/>
                  </a:lnTo>
                  <a:lnTo>
                    <a:pt x="2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7" name="Freeform 243"/>
            <p:cNvSpPr>
              <a:spLocks/>
            </p:cNvSpPr>
            <p:nvPr/>
          </p:nvSpPr>
          <p:spPr bwMode="auto">
            <a:xfrm>
              <a:off x="1844" y="1966"/>
              <a:ext cx="46" cy="47"/>
            </a:xfrm>
            <a:custGeom>
              <a:avLst/>
              <a:gdLst/>
              <a:ahLst/>
              <a:cxnLst>
                <a:cxn ang="0">
                  <a:pos x="18" y="46"/>
                </a:cxn>
                <a:cxn ang="0">
                  <a:pos x="18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5" y="0"/>
                </a:cxn>
                <a:cxn ang="0">
                  <a:pos x="45" y="5"/>
                </a:cxn>
                <a:cxn ang="0">
                  <a:pos x="27" y="5"/>
                </a:cxn>
                <a:cxn ang="0">
                  <a:pos x="27" y="46"/>
                </a:cxn>
                <a:cxn ang="0">
                  <a:pos x="18" y="46"/>
                </a:cxn>
              </a:cxnLst>
              <a:rect l="0" t="0" r="r" b="b"/>
              <a:pathLst>
                <a:path w="46" h="47">
                  <a:moveTo>
                    <a:pt x="18" y="46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5"/>
                  </a:lnTo>
                  <a:lnTo>
                    <a:pt x="27" y="5"/>
                  </a:lnTo>
                  <a:lnTo>
                    <a:pt x="27" y="46"/>
                  </a:lnTo>
                  <a:lnTo>
                    <a:pt x="18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8" name="Freeform 244"/>
            <p:cNvSpPr>
              <a:spLocks/>
            </p:cNvSpPr>
            <p:nvPr/>
          </p:nvSpPr>
          <p:spPr bwMode="auto">
            <a:xfrm>
              <a:off x="3002" y="2983"/>
              <a:ext cx="5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54" y="48"/>
                </a:cxn>
                <a:cxn ang="0">
                  <a:pos x="46" y="48"/>
                </a:cxn>
                <a:cxn ang="0">
                  <a:pos x="39" y="33"/>
                </a:cxn>
                <a:cxn ang="0">
                  <a:pos x="14" y="33"/>
                </a:cxn>
                <a:cxn ang="0">
                  <a:pos x="7" y="48"/>
                </a:cxn>
                <a:cxn ang="0">
                  <a:pos x="0" y="48"/>
                </a:cxn>
                <a:cxn ang="0">
                  <a:pos x="18" y="28"/>
                </a:cxn>
                <a:cxn ang="0">
                  <a:pos x="36" y="28"/>
                </a:cxn>
                <a:cxn ang="0">
                  <a:pos x="29" y="16"/>
                </a:cxn>
                <a:cxn ang="0">
                  <a:pos x="29" y="13"/>
                </a:cxn>
                <a:cxn ang="0">
                  <a:pos x="28" y="11"/>
                </a:cxn>
                <a:cxn ang="0">
                  <a:pos x="27" y="8"/>
                </a:cxn>
                <a:cxn ang="0">
                  <a:pos x="26" y="5"/>
                </a:cxn>
                <a:cxn ang="0">
                  <a:pos x="25" y="8"/>
                </a:cxn>
                <a:cxn ang="0">
                  <a:pos x="25" y="11"/>
                </a:cxn>
                <a:cxn ang="0">
                  <a:pos x="23" y="13"/>
                </a:cxn>
                <a:cxn ang="0">
                  <a:pos x="23" y="15"/>
                </a:cxn>
                <a:cxn ang="0">
                  <a:pos x="18" y="28"/>
                </a:cxn>
                <a:cxn ang="0">
                  <a:pos x="0" y="48"/>
                </a:cxn>
              </a:cxnLst>
              <a:rect l="0" t="0" r="r" b="b"/>
              <a:pathLst>
                <a:path w="55" h="49">
                  <a:moveTo>
                    <a:pt x="0" y="48"/>
                  </a:moveTo>
                  <a:lnTo>
                    <a:pt x="22" y="0"/>
                  </a:lnTo>
                  <a:lnTo>
                    <a:pt x="31" y="0"/>
                  </a:lnTo>
                  <a:lnTo>
                    <a:pt x="54" y="48"/>
                  </a:lnTo>
                  <a:lnTo>
                    <a:pt x="46" y="48"/>
                  </a:lnTo>
                  <a:lnTo>
                    <a:pt x="39" y="33"/>
                  </a:lnTo>
                  <a:lnTo>
                    <a:pt x="14" y="33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18" y="28"/>
                  </a:lnTo>
                  <a:lnTo>
                    <a:pt x="36" y="28"/>
                  </a:lnTo>
                  <a:lnTo>
                    <a:pt x="29" y="16"/>
                  </a:lnTo>
                  <a:lnTo>
                    <a:pt x="29" y="13"/>
                  </a:lnTo>
                  <a:lnTo>
                    <a:pt x="28" y="11"/>
                  </a:lnTo>
                  <a:lnTo>
                    <a:pt x="27" y="8"/>
                  </a:lnTo>
                  <a:lnTo>
                    <a:pt x="26" y="5"/>
                  </a:lnTo>
                  <a:lnTo>
                    <a:pt x="25" y="8"/>
                  </a:lnTo>
                  <a:lnTo>
                    <a:pt x="25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18" y="2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69" name="Freeform 245"/>
            <p:cNvSpPr>
              <a:spLocks/>
            </p:cNvSpPr>
            <p:nvPr/>
          </p:nvSpPr>
          <p:spPr bwMode="auto">
            <a:xfrm>
              <a:off x="3066" y="2983"/>
              <a:ext cx="44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9"/>
                </a:cxn>
                <a:cxn ang="0">
                  <a:pos x="13" y="42"/>
                </a:cxn>
                <a:cxn ang="0">
                  <a:pos x="19" y="43"/>
                </a:cxn>
                <a:cxn ang="0">
                  <a:pos x="25" y="44"/>
                </a:cxn>
                <a:cxn ang="0">
                  <a:pos x="30" y="43"/>
                </a:cxn>
                <a:cxn ang="0">
                  <a:pos x="33" y="40"/>
                </a:cxn>
                <a:cxn ang="0">
                  <a:pos x="35" y="38"/>
                </a:cxn>
                <a:cxn ang="0">
                  <a:pos x="36" y="34"/>
                </a:cxn>
                <a:cxn ang="0">
                  <a:pos x="34" y="31"/>
                </a:cxn>
                <a:cxn ang="0">
                  <a:pos x="30" y="29"/>
                </a:cxn>
                <a:cxn ang="0">
                  <a:pos x="23" y="27"/>
                </a:cxn>
                <a:cxn ang="0">
                  <a:pos x="13" y="25"/>
                </a:cxn>
                <a:cxn ang="0">
                  <a:pos x="8" y="23"/>
                </a:cxn>
                <a:cxn ang="0">
                  <a:pos x="4" y="19"/>
                </a:cxn>
                <a:cxn ang="0">
                  <a:pos x="2" y="16"/>
                </a:cxn>
                <a:cxn ang="0">
                  <a:pos x="2" y="10"/>
                </a:cxn>
                <a:cxn ang="0">
                  <a:pos x="6" y="5"/>
                </a:cxn>
                <a:cxn ang="0">
                  <a:pos x="11" y="2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3"/>
                </a:cxn>
                <a:cxn ang="0">
                  <a:pos x="39" y="7"/>
                </a:cxn>
                <a:cxn ang="0">
                  <a:pos x="42" y="13"/>
                </a:cxn>
                <a:cxn ang="0">
                  <a:pos x="34" y="13"/>
                </a:cxn>
                <a:cxn ang="0">
                  <a:pos x="31" y="9"/>
                </a:cxn>
                <a:cxn ang="0">
                  <a:pos x="24" y="6"/>
                </a:cxn>
                <a:cxn ang="0">
                  <a:pos x="15" y="6"/>
                </a:cxn>
                <a:cxn ang="0">
                  <a:pos x="11" y="9"/>
                </a:cxn>
                <a:cxn ang="0">
                  <a:pos x="9" y="13"/>
                </a:cxn>
                <a:cxn ang="0">
                  <a:pos x="10" y="16"/>
                </a:cxn>
                <a:cxn ang="0">
                  <a:pos x="14" y="19"/>
                </a:cxn>
                <a:cxn ang="0">
                  <a:pos x="25" y="22"/>
                </a:cxn>
                <a:cxn ang="0">
                  <a:pos x="34" y="24"/>
                </a:cxn>
                <a:cxn ang="0">
                  <a:pos x="40" y="27"/>
                </a:cxn>
                <a:cxn ang="0">
                  <a:pos x="42" y="32"/>
                </a:cxn>
                <a:cxn ang="0">
                  <a:pos x="43" y="37"/>
                </a:cxn>
                <a:cxn ang="0">
                  <a:pos x="41" y="42"/>
                </a:cxn>
                <a:cxn ang="0">
                  <a:pos x="35" y="47"/>
                </a:cxn>
                <a:cxn ang="0">
                  <a:pos x="29" y="48"/>
                </a:cxn>
                <a:cxn ang="0">
                  <a:pos x="19" y="49"/>
                </a:cxn>
                <a:cxn ang="0">
                  <a:pos x="11" y="48"/>
                </a:cxn>
                <a:cxn ang="0">
                  <a:pos x="4" y="44"/>
                </a:cxn>
                <a:cxn ang="0">
                  <a:pos x="1" y="37"/>
                </a:cxn>
              </a:cxnLst>
              <a:rect l="0" t="0" r="r" b="b"/>
              <a:pathLst>
                <a:path w="44" h="50">
                  <a:moveTo>
                    <a:pt x="0" y="33"/>
                  </a:moveTo>
                  <a:lnTo>
                    <a:pt x="7" y="33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1" y="41"/>
                  </a:lnTo>
                  <a:lnTo>
                    <a:pt x="13" y="42"/>
                  </a:lnTo>
                  <a:lnTo>
                    <a:pt x="14" y="42"/>
                  </a:lnTo>
                  <a:lnTo>
                    <a:pt x="17" y="43"/>
                  </a:lnTo>
                  <a:lnTo>
                    <a:pt x="19" y="43"/>
                  </a:lnTo>
                  <a:lnTo>
                    <a:pt x="21" y="44"/>
                  </a:lnTo>
                  <a:lnTo>
                    <a:pt x="23" y="44"/>
                  </a:lnTo>
                  <a:lnTo>
                    <a:pt x="25" y="44"/>
                  </a:lnTo>
                  <a:lnTo>
                    <a:pt x="26" y="43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5" y="39"/>
                  </a:lnTo>
                  <a:lnTo>
                    <a:pt x="35" y="38"/>
                  </a:lnTo>
                  <a:lnTo>
                    <a:pt x="36" y="37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4" y="31"/>
                  </a:lnTo>
                  <a:lnTo>
                    <a:pt x="32" y="30"/>
                  </a:lnTo>
                  <a:lnTo>
                    <a:pt x="31" y="30"/>
                  </a:lnTo>
                  <a:lnTo>
                    <a:pt x="30" y="29"/>
                  </a:lnTo>
                  <a:lnTo>
                    <a:pt x="29" y="28"/>
                  </a:lnTo>
                  <a:lnTo>
                    <a:pt x="26" y="28"/>
                  </a:lnTo>
                  <a:lnTo>
                    <a:pt x="23" y="27"/>
                  </a:lnTo>
                  <a:lnTo>
                    <a:pt x="20" y="27"/>
                  </a:lnTo>
                  <a:lnTo>
                    <a:pt x="17" y="26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9"/>
                  </a:lnTo>
                  <a:lnTo>
                    <a:pt x="4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7" y="5"/>
                  </a:lnTo>
                  <a:lnTo>
                    <a:pt x="39" y="7"/>
                  </a:lnTo>
                  <a:lnTo>
                    <a:pt x="40" y="9"/>
                  </a:lnTo>
                  <a:lnTo>
                    <a:pt x="41" y="10"/>
                  </a:lnTo>
                  <a:lnTo>
                    <a:pt x="42" y="13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4" y="13"/>
                  </a:lnTo>
                  <a:lnTo>
                    <a:pt x="34" y="11"/>
                  </a:lnTo>
                  <a:lnTo>
                    <a:pt x="32" y="10"/>
                  </a:lnTo>
                  <a:lnTo>
                    <a:pt x="31" y="9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5" y="6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3" y="19"/>
                  </a:lnTo>
                  <a:lnTo>
                    <a:pt x="14" y="19"/>
                  </a:lnTo>
                  <a:lnTo>
                    <a:pt x="18" y="20"/>
                  </a:lnTo>
                  <a:lnTo>
                    <a:pt x="22" y="21"/>
                  </a:lnTo>
                  <a:lnTo>
                    <a:pt x="25" y="22"/>
                  </a:lnTo>
                  <a:lnTo>
                    <a:pt x="30" y="22"/>
                  </a:lnTo>
                  <a:lnTo>
                    <a:pt x="32" y="23"/>
                  </a:lnTo>
                  <a:lnTo>
                    <a:pt x="34" y="24"/>
                  </a:lnTo>
                  <a:lnTo>
                    <a:pt x="35" y="25"/>
                  </a:lnTo>
                  <a:lnTo>
                    <a:pt x="37" y="26"/>
                  </a:lnTo>
                  <a:lnTo>
                    <a:pt x="40" y="27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3" y="33"/>
                  </a:lnTo>
                  <a:lnTo>
                    <a:pt x="43" y="36"/>
                  </a:lnTo>
                  <a:lnTo>
                    <a:pt x="43" y="37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1" y="42"/>
                  </a:lnTo>
                  <a:lnTo>
                    <a:pt x="40" y="44"/>
                  </a:lnTo>
                  <a:lnTo>
                    <a:pt x="37" y="45"/>
                  </a:lnTo>
                  <a:lnTo>
                    <a:pt x="35" y="47"/>
                  </a:lnTo>
                  <a:lnTo>
                    <a:pt x="34" y="48"/>
                  </a:lnTo>
                  <a:lnTo>
                    <a:pt x="31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3" y="49"/>
                  </a:lnTo>
                  <a:lnTo>
                    <a:pt x="19" y="49"/>
                  </a:lnTo>
                  <a:lnTo>
                    <a:pt x="15" y="48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9" y="47"/>
                  </a:lnTo>
                  <a:lnTo>
                    <a:pt x="7" y="45"/>
                  </a:lnTo>
                  <a:lnTo>
                    <a:pt x="4" y="44"/>
                  </a:lnTo>
                  <a:lnTo>
                    <a:pt x="3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0" name="Freeform 246"/>
            <p:cNvSpPr>
              <a:spLocks/>
            </p:cNvSpPr>
            <p:nvPr/>
          </p:nvSpPr>
          <p:spPr bwMode="auto">
            <a:xfrm>
              <a:off x="3131" y="2983"/>
              <a:ext cx="44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0"/>
                </a:cxn>
                <a:cxn ang="0">
                  <a:pos x="35" y="20"/>
                </a:cxn>
                <a:cxn ang="0">
                  <a:pos x="35" y="0"/>
                </a:cxn>
                <a:cxn ang="0">
                  <a:pos x="43" y="0"/>
                </a:cxn>
                <a:cxn ang="0">
                  <a:pos x="43" y="48"/>
                </a:cxn>
                <a:cxn ang="0">
                  <a:pos x="35" y="48"/>
                </a:cxn>
                <a:cxn ang="0">
                  <a:pos x="35" y="26"/>
                </a:cxn>
                <a:cxn ang="0">
                  <a:pos x="8" y="26"/>
                </a:cxn>
                <a:cxn ang="0">
                  <a:pos x="8" y="48"/>
                </a:cxn>
                <a:cxn ang="0">
                  <a:pos x="0" y="48"/>
                </a:cxn>
              </a:cxnLst>
              <a:rect l="0" t="0" r="r" b="b"/>
              <a:pathLst>
                <a:path w="44" h="49">
                  <a:moveTo>
                    <a:pt x="0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5" y="48"/>
                  </a:lnTo>
                  <a:lnTo>
                    <a:pt x="35" y="26"/>
                  </a:lnTo>
                  <a:lnTo>
                    <a:pt x="8" y="26"/>
                  </a:lnTo>
                  <a:lnTo>
                    <a:pt x="8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1" name="Freeform 247"/>
            <p:cNvSpPr>
              <a:spLocks/>
            </p:cNvSpPr>
            <p:nvPr/>
          </p:nvSpPr>
          <p:spPr bwMode="auto">
            <a:xfrm>
              <a:off x="3647" y="741"/>
              <a:ext cx="48" cy="49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10" y="38"/>
                </a:cxn>
                <a:cxn ang="0">
                  <a:pos x="14" y="41"/>
                </a:cxn>
                <a:cxn ang="0">
                  <a:pos x="21" y="42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7" y="39"/>
                </a:cxn>
                <a:cxn ang="0">
                  <a:pos x="38" y="37"/>
                </a:cxn>
                <a:cxn ang="0">
                  <a:pos x="40" y="34"/>
                </a:cxn>
                <a:cxn ang="0">
                  <a:pos x="38" y="31"/>
                </a:cxn>
                <a:cxn ang="0">
                  <a:pos x="33" y="29"/>
                </a:cxn>
                <a:cxn ang="0">
                  <a:pos x="28" y="27"/>
                </a:cxn>
                <a:cxn ang="0">
                  <a:pos x="19" y="25"/>
                </a:cxn>
                <a:cxn ang="0">
                  <a:pos x="10" y="23"/>
                </a:cxn>
                <a:cxn ang="0">
                  <a:pos x="5" y="20"/>
                </a:cxn>
                <a:cxn ang="0">
                  <a:pos x="2" y="16"/>
                </a:cxn>
                <a:cxn ang="0">
                  <a:pos x="2" y="11"/>
                </a:cxn>
                <a:cxn ang="0">
                  <a:pos x="4" y="6"/>
                </a:cxn>
                <a:cxn ang="0">
                  <a:pos x="10" y="2"/>
                </a:cxn>
                <a:cxn ang="0">
                  <a:pos x="17" y="0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42" y="4"/>
                </a:cxn>
                <a:cxn ang="0">
                  <a:pos x="46" y="10"/>
                </a:cxn>
                <a:cxn ang="0">
                  <a:pos x="38" y="14"/>
                </a:cxn>
                <a:cxn ang="0">
                  <a:pos x="36" y="9"/>
                </a:cxn>
                <a:cxn ang="0">
                  <a:pos x="30" y="6"/>
                </a:cxn>
                <a:cxn ang="0">
                  <a:pos x="21" y="5"/>
                </a:cxn>
                <a:cxn ang="0">
                  <a:pos x="14" y="7"/>
                </a:cxn>
                <a:cxn ang="0">
                  <a:pos x="10" y="11"/>
                </a:cxn>
                <a:cxn ang="0">
                  <a:pos x="10" y="15"/>
                </a:cxn>
                <a:cxn ang="0">
                  <a:pos x="14" y="17"/>
                </a:cxn>
                <a:cxn ang="0">
                  <a:pos x="24" y="20"/>
                </a:cxn>
                <a:cxn ang="0">
                  <a:pos x="36" y="22"/>
                </a:cxn>
                <a:cxn ang="0">
                  <a:pos x="42" y="25"/>
                </a:cxn>
                <a:cxn ang="0">
                  <a:pos x="46" y="29"/>
                </a:cxn>
                <a:cxn ang="0">
                  <a:pos x="47" y="34"/>
                </a:cxn>
                <a:cxn ang="0">
                  <a:pos x="46" y="40"/>
                </a:cxn>
                <a:cxn ang="0">
                  <a:pos x="42" y="44"/>
                </a:cxn>
                <a:cxn ang="0">
                  <a:pos x="35" y="47"/>
                </a:cxn>
                <a:cxn ang="0">
                  <a:pos x="26" y="48"/>
                </a:cxn>
                <a:cxn ang="0">
                  <a:pos x="14" y="47"/>
                </a:cxn>
                <a:cxn ang="0">
                  <a:pos x="6" y="44"/>
                </a:cxn>
                <a:cxn ang="0">
                  <a:pos x="1" y="38"/>
                </a:cxn>
                <a:cxn ang="0">
                  <a:pos x="0" y="32"/>
                </a:cxn>
              </a:cxnLst>
              <a:rect l="0" t="0" r="r" b="b"/>
              <a:pathLst>
                <a:path w="48" h="49">
                  <a:moveTo>
                    <a:pt x="0" y="32"/>
                  </a:moveTo>
                  <a:lnTo>
                    <a:pt x="7" y="32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9" y="36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4" y="41"/>
                  </a:lnTo>
                  <a:lnTo>
                    <a:pt x="15" y="41"/>
                  </a:lnTo>
                  <a:lnTo>
                    <a:pt x="17" y="42"/>
                  </a:lnTo>
                  <a:lnTo>
                    <a:pt x="21" y="42"/>
                  </a:lnTo>
                  <a:lnTo>
                    <a:pt x="22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6" y="40"/>
                  </a:lnTo>
                  <a:lnTo>
                    <a:pt x="37" y="39"/>
                  </a:lnTo>
                  <a:lnTo>
                    <a:pt x="38" y="39"/>
                  </a:lnTo>
                  <a:lnTo>
                    <a:pt x="38" y="38"/>
                  </a:lnTo>
                  <a:lnTo>
                    <a:pt x="38" y="37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4"/>
                  </a:lnTo>
                  <a:lnTo>
                    <a:pt x="40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0"/>
                  </a:lnTo>
                  <a:lnTo>
                    <a:pt x="36" y="30"/>
                  </a:lnTo>
                  <a:lnTo>
                    <a:pt x="33" y="29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8" y="27"/>
                  </a:lnTo>
                  <a:lnTo>
                    <a:pt x="26" y="27"/>
                  </a:lnTo>
                  <a:lnTo>
                    <a:pt x="22" y="26"/>
                  </a:lnTo>
                  <a:lnTo>
                    <a:pt x="19" y="25"/>
                  </a:lnTo>
                  <a:lnTo>
                    <a:pt x="15" y="24"/>
                  </a:lnTo>
                  <a:lnTo>
                    <a:pt x="12" y="24"/>
                  </a:lnTo>
                  <a:lnTo>
                    <a:pt x="10" y="23"/>
                  </a:lnTo>
                  <a:lnTo>
                    <a:pt x="9" y="22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6"/>
                  </a:lnTo>
                  <a:lnTo>
                    <a:pt x="45" y="7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38" y="14"/>
                  </a:lnTo>
                  <a:lnTo>
                    <a:pt x="37" y="12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32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17" y="6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2" y="9"/>
                  </a:lnTo>
                  <a:lnTo>
                    <a:pt x="10" y="10"/>
                  </a:lnTo>
                  <a:lnTo>
                    <a:pt x="10" y="11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10" y="15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20" y="19"/>
                  </a:lnTo>
                  <a:lnTo>
                    <a:pt x="24" y="20"/>
                  </a:lnTo>
                  <a:lnTo>
                    <a:pt x="28" y="21"/>
                  </a:lnTo>
                  <a:lnTo>
                    <a:pt x="32" y="21"/>
                  </a:lnTo>
                  <a:lnTo>
                    <a:pt x="36" y="22"/>
                  </a:lnTo>
                  <a:lnTo>
                    <a:pt x="37" y="23"/>
                  </a:lnTo>
                  <a:lnTo>
                    <a:pt x="40" y="24"/>
                  </a:lnTo>
                  <a:lnTo>
                    <a:pt x="42" y="25"/>
                  </a:lnTo>
                  <a:lnTo>
                    <a:pt x="45" y="26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7" y="31"/>
                  </a:lnTo>
                  <a:lnTo>
                    <a:pt x="47" y="32"/>
                  </a:lnTo>
                  <a:lnTo>
                    <a:pt x="47" y="34"/>
                  </a:lnTo>
                  <a:lnTo>
                    <a:pt x="47" y="35"/>
                  </a:lnTo>
                  <a:lnTo>
                    <a:pt x="47" y="38"/>
                  </a:lnTo>
                  <a:lnTo>
                    <a:pt x="46" y="40"/>
                  </a:lnTo>
                  <a:lnTo>
                    <a:pt x="46" y="41"/>
                  </a:lnTo>
                  <a:lnTo>
                    <a:pt x="45" y="43"/>
                  </a:lnTo>
                  <a:lnTo>
                    <a:pt x="42" y="44"/>
                  </a:lnTo>
                  <a:lnTo>
                    <a:pt x="40" y="46"/>
                  </a:lnTo>
                  <a:lnTo>
                    <a:pt x="37" y="47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1" y="47"/>
                  </a:lnTo>
                  <a:lnTo>
                    <a:pt x="9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1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2" name="Freeform 248"/>
            <p:cNvSpPr>
              <a:spLocks/>
            </p:cNvSpPr>
            <p:nvPr/>
          </p:nvSpPr>
          <p:spPr bwMode="auto">
            <a:xfrm>
              <a:off x="3713" y="742"/>
              <a:ext cx="45" cy="4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0"/>
                </a:cxn>
                <a:cxn ang="0">
                  <a:pos x="44" y="33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3"/>
                </a:cxn>
                <a:cxn ang="0">
                  <a:pos x="35" y="45"/>
                </a:cxn>
                <a:cxn ang="0">
                  <a:pos x="32" y="46"/>
                </a:cxn>
                <a:cxn ang="0">
                  <a:pos x="30" y="46"/>
                </a:cxn>
                <a:cxn ang="0">
                  <a:pos x="25" y="47"/>
                </a:cxn>
                <a:cxn ang="0">
                  <a:pos x="22" y="47"/>
                </a:cxn>
                <a:cxn ang="0">
                  <a:pos x="17" y="47"/>
                </a:cxn>
                <a:cxn ang="0">
                  <a:pos x="14" y="47"/>
                </a:cxn>
                <a:cxn ang="0">
                  <a:pos x="12" y="46"/>
                </a:cxn>
                <a:cxn ang="0">
                  <a:pos x="9" y="45"/>
                </a:cxn>
                <a:cxn ang="0">
                  <a:pos x="6" y="44"/>
                </a:cxn>
                <a:cxn ang="0">
                  <a:pos x="5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6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8" y="32"/>
                </a:cxn>
                <a:cxn ang="0">
                  <a:pos x="8" y="34"/>
                </a:cxn>
                <a:cxn ang="0">
                  <a:pos x="9" y="35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2" y="39"/>
                </a:cxn>
                <a:cxn ang="0">
                  <a:pos x="14" y="40"/>
                </a:cxn>
                <a:cxn ang="0">
                  <a:pos x="15" y="40"/>
                </a:cxn>
                <a:cxn ang="0">
                  <a:pos x="17" y="41"/>
                </a:cxn>
                <a:cxn ang="0">
                  <a:pos x="19" y="41"/>
                </a:cxn>
                <a:cxn ang="0">
                  <a:pos x="21" y="41"/>
                </a:cxn>
                <a:cxn ang="0">
                  <a:pos x="24" y="41"/>
                </a:cxn>
                <a:cxn ang="0">
                  <a:pos x="28" y="40"/>
                </a:cxn>
                <a:cxn ang="0">
                  <a:pos x="30" y="39"/>
                </a:cxn>
                <a:cxn ang="0">
                  <a:pos x="32" y="38"/>
                </a:cxn>
                <a:cxn ang="0">
                  <a:pos x="34" y="36"/>
                </a:cxn>
                <a:cxn ang="0">
                  <a:pos x="35" y="34"/>
                </a:cxn>
                <a:cxn ang="0">
                  <a:pos x="36" y="31"/>
                </a:cxn>
                <a:cxn ang="0">
                  <a:pos x="36" y="26"/>
                </a:cxn>
                <a:cxn ang="0">
                  <a:pos x="36" y="0"/>
                </a:cxn>
              </a:cxnLst>
              <a:rect l="0" t="0" r="r" b="b"/>
              <a:pathLst>
                <a:path w="45" h="48">
                  <a:moveTo>
                    <a:pt x="36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0"/>
                  </a:lnTo>
                  <a:lnTo>
                    <a:pt x="44" y="33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5" y="45"/>
                  </a:lnTo>
                  <a:lnTo>
                    <a:pt x="32" y="46"/>
                  </a:lnTo>
                  <a:lnTo>
                    <a:pt x="30" y="46"/>
                  </a:lnTo>
                  <a:lnTo>
                    <a:pt x="25" y="47"/>
                  </a:lnTo>
                  <a:lnTo>
                    <a:pt x="22" y="47"/>
                  </a:lnTo>
                  <a:lnTo>
                    <a:pt x="17" y="47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9" y="45"/>
                  </a:lnTo>
                  <a:lnTo>
                    <a:pt x="6" y="44"/>
                  </a:lnTo>
                  <a:lnTo>
                    <a:pt x="5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9" y="35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15" y="40"/>
                  </a:lnTo>
                  <a:lnTo>
                    <a:pt x="17" y="41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8" y="40"/>
                  </a:lnTo>
                  <a:lnTo>
                    <a:pt x="30" y="39"/>
                  </a:lnTo>
                  <a:lnTo>
                    <a:pt x="32" y="38"/>
                  </a:lnTo>
                  <a:lnTo>
                    <a:pt x="34" y="36"/>
                  </a:lnTo>
                  <a:lnTo>
                    <a:pt x="35" y="34"/>
                  </a:lnTo>
                  <a:lnTo>
                    <a:pt x="36" y="31"/>
                  </a:lnTo>
                  <a:lnTo>
                    <a:pt x="36" y="26"/>
                  </a:lnTo>
                  <a:lnTo>
                    <a:pt x="36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3" name="Freeform 249"/>
            <p:cNvSpPr>
              <a:spLocks/>
            </p:cNvSpPr>
            <p:nvPr/>
          </p:nvSpPr>
          <p:spPr bwMode="auto">
            <a:xfrm>
              <a:off x="3779" y="742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3" y="1"/>
                </a:cxn>
                <a:cxn ang="0">
                  <a:pos x="34" y="2"/>
                </a:cxn>
                <a:cxn ang="0">
                  <a:pos x="35" y="3"/>
                </a:cxn>
                <a:cxn ang="0">
                  <a:pos x="38" y="4"/>
                </a:cxn>
                <a:cxn ang="0">
                  <a:pos x="39" y="6"/>
                </a:cxn>
                <a:cxn ang="0">
                  <a:pos x="39" y="7"/>
                </a:cxn>
                <a:cxn ang="0">
                  <a:pos x="40" y="8"/>
                </a:cxn>
                <a:cxn ang="0">
                  <a:pos x="40" y="10"/>
                </a:cxn>
                <a:cxn ang="0">
                  <a:pos x="42" y="12"/>
                </a:cxn>
                <a:cxn ang="0">
                  <a:pos x="42" y="13"/>
                </a:cxn>
                <a:cxn ang="0">
                  <a:pos x="41" y="16"/>
                </a:cxn>
                <a:cxn ang="0">
                  <a:pos x="40" y="19"/>
                </a:cxn>
                <a:cxn ang="0">
                  <a:pos x="39" y="21"/>
                </a:cxn>
                <a:cxn ang="0">
                  <a:pos x="36" y="23"/>
                </a:cxn>
                <a:cxn ang="0">
                  <a:pos x="34" y="25"/>
                </a:cxn>
                <a:cxn ang="0">
                  <a:pos x="30" y="26"/>
                </a:cxn>
                <a:cxn ang="0">
                  <a:pos x="27" y="28"/>
                </a:cxn>
                <a:cxn ang="0">
                  <a:pos x="21" y="28"/>
                </a:cxn>
                <a:cxn ang="0">
                  <a:pos x="8" y="28"/>
                </a:cxn>
                <a:cxn ang="0">
                  <a:pos x="8" y="47"/>
                </a:cxn>
                <a:cxn ang="0">
                  <a:pos x="0" y="47"/>
                </a:cxn>
                <a:cxn ang="0">
                  <a:pos x="8" y="22"/>
                </a:cxn>
                <a:cxn ang="0">
                  <a:pos x="21" y="22"/>
                </a:cxn>
                <a:cxn ang="0">
                  <a:pos x="23" y="22"/>
                </a:cxn>
                <a:cxn ang="0">
                  <a:pos x="27" y="21"/>
                </a:cxn>
                <a:cxn ang="0">
                  <a:pos x="29" y="21"/>
                </a:cxn>
                <a:cxn ang="0">
                  <a:pos x="30" y="19"/>
                </a:cxn>
                <a:cxn ang="0">
                  <a:pos x="31" y="19"/>
                </a:cxn>
                <a:cxn ang="0">
                  <a:pos x="33" y="17"/>
                </a:cxn>
                <a:cxn ang="0">
                  <a:pos x="33" y="16"/>
                </a:cxn>
                <a:cxn ang="0">
                  <a:pos x="33" y="14"/>
                </a:cxn>
                <a:cxn ang="0">
                  <a:pos x="33" y="13"/>
                </a:cxn>
                <a:cxn ang="0">
                  <a:pos x="33" y="11"/>
                </a:cxn>
                <a:cxn ang="0">
                  <a:pos x="33" y="10"/>
                </a:cxn>
                <a:cxn ang="0">
                  <a:pos x="32" y="9"/>
                </a:cxn>
                <a:cxn ang="0">
                  <a:pos x="31" y="8"/>
                </a:cxn>
                <a:cxn ang="0">
                  <a:pos x="30" y="7"/>
                </a:cxn>
                <a:cxn ang="0">
                  <a:pos x="29" y="6"/>
                </a:cxn>
                <a:cxn ang="0">
                  <a:pos x="27" y="5"/>
                </a:cxn>
                <a:cxn ang="0">
                  <a:pos x="25" y="5"/>
                </a:cxn>
                <a:cxn ang="0">
                  <a:pos x="23" y="5"/>
                </a:cxn>
                <a:cxn ang="0">
                  <a:pos x="21" y="5"/>
                </a:cxn>
                <a:cxn ang="0">
                  <a:pos x="8" y="5"/>
                </a:cxn>
                <a:cxn ang="0">
                  <a:pos x="8" y="22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5" y="3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40" y="8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2" y="13"/>
                  </a:lnTo>
                  <a:lnTo>
                    <a:pt x="41" y="16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6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8" y="28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2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7"/>
                  </a:lnTo>
                  <a:lnTo>
                    <a:pt x="33" y="16"/>
                  </a:lnTo>
                  <a:lnTo>
                    <a:pt x="33" y="14"/>
                  </a:lnTo>
                  <a:lnTo>
                    <a:pt x="33" y="13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30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8" y="5"/>
                  </a:lnTo>
                  <a:lnTo>
                    <a:pt x="8" y="2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4" name="Freeform 250"/>
            <p:cNvSpPr>
              <a:spLocks/>
            </p:cNvSpPr>
            <p:nvPr/>
          </p:nvSpPr>
          <p:spPr bwMode="auto">
            <a:xfrm>
              <a:off x="3841" y="742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42" y="42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5" name="Freeform 251"/>
            <p:cNvSpPr>
              <a:spLocks/>
            </p:cNvSpPr>
            <p:nvPr/>
          </p:nvSpPr>
          <p:spPr bwMode="auto">
            <a:xfrm>
              <a:off x="3903" y="742"/>
              <a:ext cx="50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8" y="1"/>
                </a:cxn>
                <a:cxn ang="0">
                  <a:pos x="40" y="4"/>
                </a:cxn>
                <a:cxn ang="0">
                  <a:pos x="42" y="7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42" y="19"/>
                </a:cxn>
                <a:cxn ang="0">
                  <a:pos x="39" y="22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9"/>
                </a:cxn>
                <a:cxn ang="0">
                  <a:pos x="38" y="32"/>
                </a:cxn>
                <a:cxn ang="0">
                  <a:pos x="49" y="47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6" y="31"/>
                </a:cxn>
                <a:cxn ang="0">
                  <a:pos x="25" y="28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3" y="20"/>
                </a:cxn>
                <a:cxn ang="0">
                  <a:pos x="27" y="19"/>
                </a:cxn>
                <a:cxn ang="0">
                  <a:pos x="31" y="19"/>
                </a:cxn>
                <a:cxn ang="0">
                  <a:pos x="33" y="18"/>
                </a:cxn>
                <a:cxn ang="0">
                  <a:pos x="34" y="16"/>
                </a:cxn>
                <a:cxn ang="0">
                  <a:pos x="35" y="14"/>
                </a:cxn>
                <a:cxn ang="0">
                  <a:pos x="35" y="11"/>
                </a:cxn>
                <a:cxn ang="0">
                  <a:pos x="34" y="8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8" y="5"/>
                </a:cxn>
                <a:cxn ang="0">
                  <a:pos x="0" y="47"/>
                </a:cxn>
              </a:cxnLst>
              <a:rect l="0" t="0" r="r" b="b"/>
              <a:pathLst>
                <a:path w="50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43" y="17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9" y="22"/>
                  </a:lnTo>
                  <a:lnTo>
                    <a:pt x="35" y="24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9"/>
                  </a:lnTo>
                  <a:lnTo>
                    <a:pt x="35" y="31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49" y="47"/>
                  </a:lnTo>
                  <a:lnTo>
                    <a:pt x="39" y="47"/>
                  </a:lnTo>
                  <a:lnTo>
                    <a:pt x="32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19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6" name="Freeform 252"/>
            <p:cNvSpPr>
              <a:spLocks/>
            </p:cNvSpPr>
            <p:nvPr/>
          </p:nvSpPr>
          <p:spPr bwMode="auto">
            <a:xfrm>
              <a:off x="3968" y="742"/>
              <a:ext cx="47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"/>
                </a:cxn>
                <a:cxn ang="0">
                  <a:pos x="37" y="19"/>
                </a:cxn>
                <a:cxn ang="0">
                  <a:pos x="37" y="0"/>
                </a:cxn>
                <a:cxn ang="0">
                  <a:pos x="46" y="0"/>
                </a:cxn>
                <a:cxn ang="0">
                  <a:pos x="46" y="47"/>
                </a:cxn>
                <a:cxn ang="0">
                  <a:pos x="37" y="47"/>
                </a:cxn>
                <a:cxn ang="0">
                  <a:pos x="37" y="25"/>
                </a:cxn>
                <a:cxn ang="0">
                  <a:pos x="8" y="25"/>
                </a:cxn>
                <a:cxn ang="0">
                  <a:pos x="8" y="47"/>
                </a:cxn>
                <a:cxn ang="0">
                  <a:pos x="0" y="47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9"/>
                  </a:lnTo>
                  <a:lnTo>
                    <a:pt x="37" y="19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46" y="47"/>
                  </a:lnTo>
                  <a:lnTo>
                    <a:pt x="37" y="47"/>
                  </a:lnTo>
                  <a:lnTo>
                    <a:pt x="37" y="25"/>
                  </a:lnTo>
                  <a:lnTo>
                    <a:pt x="8" y="25"/>
                  </a:lnTo>
                  <a:lnTo>
                    <a:pt x="8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7" name="Freeform 253"/>
            <p:cNvSpPr>
              <a:spLocks/>
            </p:cNvSpPr>
            <p:nvPr/>
          </p:nvSpPr>
          <p:spPr bwMode="auto">
            <a:xfrm>
              <a:off x="4035" y="742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36" y="19"/>
                </a:cxn>
                <a:cxn ang="0">
                  <a:pos x="36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39" y="42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36" y="19"/>
                  </a:lnTo>
                  <a:lnTo>
                    <a:pt x="36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39" y="42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8" name="Freeform 254"/>
            <p:cNvSpPr>
              <a:spLocks/>
            </p:cNvSpPr>
            <p:nvPr/>
          </p:nvSpPr>
          <p:spPr bwMode="auto">
            <a:xfrm>
              <a:off x="4087" y="742"/>
              <a:ext cx="56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55" y="47"/>
                </a:cxn>
                <a:cxn ang="0">
                  <a:pos x="47" y="47"/>
                </a:cxn>
                <a:cxn ang="0">
                  <a:pos x="39" y="32"/>
                </a:cxn>
                <a:cxn ang="0">
                  <a:pos x="14" y="32"/>
                </a:cxn>
                <a:cxn ang="0">
                  <a:pos x="7" y="47"/>
                </a:cxn>
                <a:cxn ang="0">
                  <a:pos x="0" y="47"/>
                </a:cxn>
                <a:cxn ang="0">
                  <a:pos x="18" y="27"/>
                </a:cxn>
                <a:cxn ang="0">
                  <a:pos x="36" y="27"/>
                </a:cxn>
                <a:cxn ang="0">
                  <a:pos x="30" y="15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7"/>
                </a:cxn>
                <a:cxn ang="0">
                  <a:pos x="25" y="5"/>
                </a:cxn>
                <a:cxn ang="0">
                  <a:pos x="25" y="7"/>
                </a:cxn>
                <a:cxn ang="0">
                  <a:pos x="25" y="10"/>
                </a:cxn>
                <a:cxn ang="0">
                  <a:pos x="24" y="12"/>
                </a:cxn>
                <a:cxn ang="0">
                  <a:pos x="23" y="14"/>
                </a:cxn>
                <a:cxn ang="0">
                  <a:pos x="18" y="27"/>
                </a:cxn>
                <a:cxn ang="0">
                  <a:pos x="0" y="47"/>
                </a:cxn>
              </a:cxnLst>
              <a:rect l="0" t="0" r="r" b="b"/>
              <a:pathLst>
                <a:path w="56" h="48">
                  <a:moveTo>
                    <a:pt x="0" y="47"/>
                  </a:moveTo>
                  <a:lnTo>
                    <a:pt x="23" y="0"/>
                  </a:lnTo>
                  <a:lnTo>
                    <a:pt x="31" y="0"/>
                  </a:lnTo>
                  <a:lnTo>
                    <a:pt x="55" y="47"/>
                  </a:lnTo>
                  <a:lnTo>
                    <a:pt x="47" y="47"/>
                  </a:lnTo>
                  <a:lnTo>
                    <a:pt x="39" y="32"/>
                  </a:lnTo>
                  <a:lnTo>
                    <a:pt x="14" y="32"/>
                  </a:lnTo>
                  <a:lnTo>
                    <a:pt x="7" y="47"/>
                  </a:lnTo>
                  <a:lnTo>
                    <a:pt x="0" y="47"/>
                  </a:lnTo>
                  <a:lnTo>
                    <a:pt x="18" y="27"/>
                  </a:lnTo>
                  <a:lnTo>
                    <a:pt x="36" y="2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4" y="12"/>
                  </a:lnTo>
                  <a:lnTo>
                    <a:pt x="23" y="14"/>
                  </a:lnTo>
                  <a:lnTo>
                    <a:pt x="18" y="2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79" name="Freeform 255"/>
            <p:cNvSpPr>
              <a:spLocks/>
            </p:cNvSpPr>
            <p:nvPr/>
          </p:nvSpPr>
          <p:spPr bwMode="auto">
            <a:xfrm>
              <a:off x="4143" y="742"/>
              <a:ext cx="49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8" y="0"/>
                </a:cxn>
                <a:cxn ang="0">
                  <a:pos x="48" y="5"/>
                </a:cxn>
                <a:cxn ang="0">
                  <a:pos x="29" y="5"/>
                </a:cxn>
                <a:cxn ang="0">
                  <a:pos x="29" y="47"/>
                </a:cxn>
                <a:cxn ang="0">
                  <a:pos x="20" y="47"/>
                </a:cxn>
              </a:cxnLst>
              <a:rect l="0" t="0" r="r" b="b"/>
              <a:pathLst>
                <a:path w="49" h="48">
                  <a:moveTo>
                    <a:pt x="20" y="47"/>
                  </a:moveTo>
                  <a:lnTo>
                    <a:pt x="2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5"/>
                  </a:lnTo>
                  <a:lnTo>
                    <a:pt x="29" y="5"/>
                  </a:lnTo>
                  <a:lnTo>
                    <a:pt x="29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0" name="Freeform 256"/>
            <p:cNvSpPr>
              <a:spLocks/>
            </p:cNvSpPr>
            <p:nvPr/>
          </p:nvSpPr>
          <p:spPr bwMode="auto">
            <a:xfrm>
              <a:off x="4205" y="742"/>
              <a:ext cx="4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5"/>
                </a:cxn>
                <a:cxn ang="0">
                  <a:pos x="8" y="5"/>
                </a:cxn>
                <a:cxn ang="0">
                  <a:pos x="8" y="19"/>
                </a:cxn>
                <a:cxn ang="0">
                  <a:pos x="40" y="19"/>
                </a:cxn>
                <a:cxn ang="0">
                  <a:pos x="40" y="25"/>
                </a:cxn>
                <a:cxn ang="0">
                  <a:pos x="8" y="25"/>
                </a:cxn>
                <a:cxn ang="0">
                  <a:pos x="8" y="42"/>
                </a:cxn>
                <a:cxn ang="0">
                  <a:pos x="43" y="42"/>
                </a:cxn>
                <a:cxn ang="0">
                  <a:pos x="43" y="47"/>
                </a:cxn>
                <a:cxn ang="0">
                  <a:pos x="0" y="47"/>
                </a:cxn>
              </a:cxnLst>
              <a:rect l="0" t="0" r="r" b="b"/>
              <a:pathLst>
                <a:path w="44" h="48">
                  <a:moveTo>
                    <a:pt x="0" y="47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40" y="19"/>
                  </a:lnTo>
                  <a:lnTo>
                    <a:pt x="40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43" y="42"/>
                  </a:lnTo>
                  <a:lnTo>
                    <a:pt x="43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1" name="Freeform 257"/>
            <p:cNvSpPr>
              <a:spLocks/>
            </p:cNvSpPr>
            <p:nvPr/>
          </p:nvSpPr>
          <p:spPr bwMode="auto">
            <a:xfrm>
              <a:off x="4268" y="742"/>
              <a:ext cx="50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8" y="1"/>
                </a:cxn>
                <a:cxn ang="0">
                  <a:pos x="40" y="4"/>
                </a:cxn>
                <a:cxn ang="0">
                  <a:pos x="42" y="7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42" y="19"/>
                </a:cxn>
                <a:cxn ang="0">
                  <a:pos x="39" y="22"/>
                </a:cxn>
                <a:cxn ang="0">
                  <a:pos x="33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4" y="29"/>
                </a:cxn>
                <a:cxn ang="0">
                  <a:pos x="38" y="32"/>
                </a:cxn>
                <a:cxn ang="0">
                  <a:pos x="49" y="47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6" y="31"/>
                </a:cxn>
                <a:cxn ang="0">
                  <a:pos x="25" y="28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19" y="26"/>
                </a:cxn>
                <a:cxn ang="0">
                  <a:pos x="17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3" y="20"/>
                </a:cxn>
                <a:cxn ang="0">
                  <a:pos x="27" y="19"/>
                </a:cxn>
                <a:cxn ang="0">
                  <a:pos x="31" y="19"/>
                </a:cxn>
                <a:cxn ang="0">
                  <a:pos x="33" y="18"/>
                </a:cxn>
                <a:cxn ang="0">
                  <a:pos x="34" y="16"/>
                </a:cxn>
                <a:cxn ang="0">
                  <a:pos x="35" y="14"/>
                </a:cxn>
                <a:cxn ang="0">
                  <a:pos x="35" y="11"/>
                </a:cxn>
                <a:cxn ang="0">
                  <a:pos x="34" y="8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8" y="5"/>
                </a:cxn>
                <a:cxn ang="0">
                  <a:pos x="0" y="47"/>
                </a:cxn>
              </a:cxnLst>
              <a:rect l="0" t="0" r="r" b="b"/>
              <a:pathLst>
                <a:path w="50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5"/>
                  </a:lnTo>
                  <a:lnTo>
                    <a:pt x="43" y="17"/>
                  </a:lnTo>
                  <a:lnTo>
                    <a:pt x="42" y="19"/>
                  </a:lnTo>
                  <a:lnTo>
                    <a:pt x="40" y="21"/>
                  </a:lnTo>
                  <a:lnTo>
                    <a:pt x="39" y="22"/>
                  </a:lnTo>
                  <a:lnTo>
                    <a:pt x="35" y="24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9"/>
                  </a:lnTo>
                  <a:lnTo>
                    <a:pt x="35" y="31"/>
                  </a:lnTo>
                  <a:lnTo>
                    <a:pt x="38" y="32"/>
                  </a:lnTo>
                  <a:lnTo>
                    <a:pt x="39" y="34"/>
                  </a:lnTo>
                  <a:lnTo>
                    <a:pt x="49" y="47"/>
                  </a:lnTo>
                  <a:lnTo>
                    <a:pt x="39" y="47"/>
                  </a:lnTo>
                  <a:lnTo>
                    <a:pt x="32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19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2" name="Freeform 258"/>
            <p:cNvSpPr>
              <a:spLocks/>
            </p:cNvSpPr>
            <p:nvPr/>
          </p:nvSpPr>
          <p:spPr bwMode="auto">
            <a:xfrm>
              <a:off x="3976" y="2037"/>
              <a:ext cx="40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8" y="0"/>
                </a:cxn>
                <a:cxn ang="0">
                  <a:pos x="38" y="6"/>
                </a:cxn>
                <a:cxn ang="0">
                  <a:pos x="9" y="6"/>
                </a:cxn>
                <a:cxn ang="0">
                  <a:pos x="9" y="20"/>
                </a:cxn>
                <a:cxn ang="0">
                  <a:pos x="36" y="20"/>
                </a:cxn>
                <a:cxn ang="0">
                  <a:pos x="36" y="26"/>
                </a:cxn>
                <a:cxn ang="0">
                  <a:pos x="9" y="26"/>
                </a:cxn>
                <a:cxn ang="0">
                  <a:pos x="9" y="42"/>
                </a:cxn>
                <a:cxn ang="0">
                  <a:pos x="39" y="42"/>
                </a:cxn>
                <a:cxn ang="0">
                  <a:pos x="39" y="47"/>
                </a:cxn>
                <a:cxn ang="0">
                  <a:pos x="0" y="47"/>
                </a:cxn>
              </a:cxnLst>
              <a:rect l="0" t="0" r="r" b="b"/>
              <a:pathLst>
                <a:path w="40" h="48">
                  <a:moveTo>
                    <a:pt x="0" y="47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6"/>
                  </a:lnTo>
                  <a:lnTo>
                    <a:pt x="9" y="6"/>
                  </a:lnTo>
                  <a:lnTo>
                    <a:pt x="9" y="20"/>
                  </a:lnTo>
                  <a:lnTo>
                    <a:pt x="36" y="20"/>
                  </a:lnTo>
                  <a:lnTo>
                    <a:pt x="36" y="26"/>
                  </a:lnTo>
                  <a:lnTo>
                    <a:pt x="9" y="26"/>
                  </a:lnTo>
                  <a:lnTo>
                    <a:pt x="9" y="42"/>
                  </a:lnTo>
                  <a:lnTo>
                    <a:pt x="39" y="42"/>
                  </a:lnTo>
                  <a:lnTo>
                    <a:pt x="39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3" name="Freeform 259"/>
            <p:cNvSpPr>
              <a:spLocks/>
            </p:cNvSpPr>
            <p:nvPr/>
          </p:nvSpPr>
          <p:spPr bwMode="auto">
            <a:xfrm>
              <a:off x="4034" y="2037"/>
              <a:ext cx="49" cy="49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45" y="39"/>
                </a:cxn>
                <a:cxn ang="0">
                  <a:pos x="40" y="44"/>
                </a:cxn>
                <a:cxn ang="0">
                  <a:pos x="33" y="47"/>
                </a:cxn>
                <a:cxn ang="0">
                  <a:pos x="26" y="48"/>
                </a:cxn>
                <a:cxn ang="0">
                  <a:pos x="18" y="47"/>
                </a:cxn>
                <a:cxn ang="0">
                  <a:pos x="11" y="45"/>
                </a:cxn>
                <a:cxn ang="0">
                  <a:pos x="7" y="41"/>
                </a:cxn>
                <a:cxn ang="0">
                  <a:pos x="3" y="36"/>
                </a:cxn>
                <a:cxn ang="0">
                  <a:pos x="2" y="33"/>
                </a:cxn>
                <a:cxn ang="0">
                  <a:pos x="1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3" y="11"/>
                </a:cxn>
                <a:cxn ang="0">
                  <a:pos x="7" y="6"/>
                </a:cxn>
                <a:cxn ang="0">
                  <a:pos x="12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9" y="3"/>
                </a:cxn>
                <a:cxn ang="0">
                  <a:pos x="44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9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7" y="7"/>
                </a:cxn>
                <a:cxn ang="0">
                  <a:pos x="13" y="9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1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5"/>
                </a:cxn>
                <a:cxn ang="0">
                  <a:pos x="13" y="39"/>
                </a:cxn>
                <a:cxn ang="0">
                  <a:pos x="18" y="41"/>
                </a:cxn>
                <a:cxn ang="0">
                  <a:pos x="22" y="42"/>
                </a:cxn>
                <a:cxn ang="0">
                  <a:pos x="27" y="42"/>
                </a:cxn>
                <a:cxn ang="0">
                  <a:pos x="32" y="41"/>
                </a:cxn>
                <a:cxn ang="0">
                  <a:pos x="36" y="38"/>
                </a:cxn>
                <a:cxn ang="0">
                  <a:pos x="39" y="34"/>
                </a:cxn>
                <a:cxn ang="0">
                  <a:pos x="40" y="30"/>
                </a:cxn>
              </a:cxnLst>
              <a:rect l="0" t="0" r="r" b="b"/>
              <a:pathLst>
                <a:path w="49" h="49">
                  <a:moveTo>
                    <a:pt x="40" y="30"/>
                  </a:moveTo>
                  <a:lnTo>
                    <a:pt x="48" y="32"/>
                  </a:lnTo>
                  <a:lnTo>
                    <a:pt x="47" y="36"/>
                  </a:lnTo>
                  <a:lnTo>
                    <a:pt x="45" y="39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7" y="46"/>
                  </a:lnTo>
                  <a:lnTo>
                    <a:pt x="33" y="47"/>
                  </a:lnTo>
                  <a:lnTo>
                    <a:pt x="30" y="47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8" y="47"/>
                  </a:lnTo>
                  <a:lnTo>
                    <a:pt x="13" y="47"/>
                  </a:lnTo>
                  <a:lnTo>
                    <a:pt x="11" y="45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4" y="39"/>
                  </a:lnTo>
                  <a:lnTo>
                    <a:pt x="3" y="36"/>
                  </a:lnTo>
                  <a:lnTo>
                    <a:pt x="2" y="35"/>
                  </a:lnTo>
                  <a:lnTo>
                    <a:pt x="2" y="33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3" y="11"/>
                  </a:lnTo>
                  <a:lnTo>
                    <a:pt x="4" y="9"/>
                  </a:lnTo>
                  <a:lnTo>
                    <a:pt x="7" y="6"/>
                  </a:lnTo>
                  <a:lnTo>
                    <a:pt x="9" y="4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6" y="1"/>
                  </a:lnTo>
                  <a:lnTo>
                    <a:pt x="39" y="3"/>
                  </a:lnTo>
                  <a:lnTo>
                    <a:pt x="41" y="5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5"/>
                  </a:lnTo>
                  <a:lnTo>
                    <a:pt x="38" y="13"/>
                  </a:lnTo>
                  <a:lnTo>
                    <a:pt x="36" y="10"/>
                  </a:lnTo>
                  <a:lnTo>
                    <a:pt x="35" y="9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19"/>
                  </a:lnTo>
                  <a:lnTo>
                    <a:pt x="8" y="21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10" y="35"/>
                  </a:lnTo>
                  <a:lnTo>
                    <a:pt x="12" y="38"/>
                  </a:lnTo>
                  <a:lnTo>
                    <a:pt x="13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5" y="42"/>
                  </a:lnTo>
                  <a:lnTo>
                    <a:pt x="27" y="42"/>
                  </a:lnTo>
                  <a:lnTo>
                    <a:pt x="30" y="42"/>
                  </a:lnTo>
                  <a:lnTo>
                    <a:pt x="32" y="41"/>
                  </a:lnTo>
                  <a:lnTo>
                    <a:pt x="35" y="40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39" y="34"/>
                  </a:lnTo>
                  <a:lnTo>
                    <a:pt x="40" y="31"/>
                  </a:lnTo>
                  <a:lnTo>
                    <a:pt x="40" y="3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4" name="Freeform 260"/>
            <p:cNvSpPr>
              <a:spLocks/>
            </p:cNvSpPr>
            <p:nvPr/>
          </p:nvSpPr>
          <p:spPr bwMode="auto">
            <a:xfrm>
              <a:off x="4099" y="2037"/>
              <a:ext cx="56" cy="49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" y="16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3"/>
                </a:cxn>
                <a:cxn ang="0">
                  <a:pos x="22" y="0"/>
                </a:cxn>
                <a:cxn ang="0">
                  <a:pos x="31" y="0"/>
                </a:cxn>
                <a:cxn ang="0">
                  <a:pos x="38" y="1"/>
                </a:cxn>
                <a:cxn ang="0">
                  <a:pos x="44" y="4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4" y="16"/>
                </a:cxn>
                <a:cxn ang="0">
                  <a:pos x="55" y="19"/>
                </a:cxn>
                <a:cxn ang="0">
                  <a:pos x="55" y="22"/>
                </a:cxn>
                <a:cxn ang="0">
                  <a:pos x="55" y="26"/>
                </a:cxn>
                <a:cxn ang="0">
                  <a:pos x="55" y="29"/>
                </a:cxn>
                <a:cxn ang="0">
                  <a:pos x="54" y="32"/>
                </a:cxn>
                <a:cxn ang="0">
                  <a:pos x="53" y="35"/>
                </a:cxn>
                <a:cxn ang="0">
                  <a:pos x="50" y="39"/>
                </a:cxn>
                <a:cxn ang="0">
                  <a:pos x="44" y="44"/>
                </a:cxn>
                <a:cxn ang="0">
                  <a:pos x="38" y="47"/>
                </a:cxn>
                <a:cxn ang="0">
                  <a:pos x="31" y="48"/>
                </a:cxn>
                <a:cxn ang="0">
                  <a:pos x="23" y="48"/>
                </a:cxn>
                <a:cxn ang="0">
                  <a:pos x="17" y="47"/>
                </a:cxn>
                <a:cxn ang="0">
                  <a:pos x="10" y="43"/>
                </a:cxn>
                <a:cxn ang="0">
                  <a:pos x="5" y="38"/>
                </a:cxn>
                <a:cxn ang="0">
                  <a:pos x="2" y="34"/>
                </a:cxn>
                <a:cxn ang="0">
                  <a:pos x="0" y="27"/>
                </a:cxn>
                <a:cxn ang="0">
                  <a:pos x="8" y="24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6" y="41"/>
                </a:cxn>
                <a:cxn ang="0">
                  <a:pos x="42" y="38"/>
                </a:cxn>
                <a:cxn ang="0">
                  <a:pos x="44" y="35"/>
                </a:cxn>
                <a:cxn ang="0">
                  <a:pos x="45" y="32"/>
                </a:cxn>
                <a:cxn ang="0">
                  <a:pos x="47" y="28"/>
                </a:cxn>
                <a:cxn ang="0">
                  <a:pos x="48" y="24"/>
                </a:cxn>
                <a:cxn ang="0">
                  <a:pos x="47" y="18"/>
                </a:cxn>
                <a:cxn ang="0">
                  <a:pos x="45" y="14"/>
                </a:cxn>
                <a:cxn ang="0">
                  <a:pos x="42" y="10"/>
                </a:cxn>
                <a:cxn ang="0">
                  <a:pos x="38" y="8"/>
                </a:cxn>
                <a:cxn ang="0">
                  <a:pos x="33" y="6"/>
                </a:cxn>
                <a:cxn ang="0">
                  <a:pos x="28" y="5"/>
                </a:cxn>
                <a:cxn ang="0">
                  <a:pos x="19" y="6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r" b="b"/>
              <a:pathLst>
                <a:path w="56" h="49">
                  <a:moveTo>
                    <a:pt x="0" y="24"/>
                  </a:move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6"/>
                  </a:lnTo>
                  <a:lnTo>
                    <a:pt x="12" y="3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3" y="11"/>
                  </a:lnTo>
                  <a:lnTo>
                    <a:pt x="53" y="13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5" y="17"/>
                  </a:lnTo>
                  <a:lnTo>
                    <a:pt x="55" y="19"/>
                  </a:lnTo>
                  <a:lnTo>
                    <a:pt x="55" y="21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5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3" y="35"/>
                  </a:lnTo>
                  <a:lnTo>
                    <a:pt x="53" y="37"/>
                  </a:lnTo>
                  <a:lnTo>
                    <a:pt x="50" y="39"/>
                  </a:lnTo>
                  <a:lnTo>
                    <a:pt x="48" y="41"/>
                  </a:lnTo>
                  <a:lnTo>
                    <a:pt x="44" y="44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5" y="47"/>
                  </a:lnTo>
                  <a:lnTo>
                    <a:pt x="31" y="48"/>
                  </a:lnTo>
                  <a:lnTo>
                    <a:pt x="28" y="48"/>
                  </a:lnTo>
                  <a:lnTo>
                    <a:pt x="23" y="48"/>
                  </a:lnTo>
                  <a:lnTo>
                    <a:pt x="19" y="47"/>
                  </a:lnTo>
                  <a:lnTo>
                    <a:pt x="17" y="47"/>
                  </a:lnTo>
                  <a:lnTo>
                    <a:pt x="13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4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6" y="41"/>
                  </a:lnTo>
                  <a:lnTo>
                    <a:pt x="39" y="40"/>
                  </a:lnTo>
                  <a:lnTo>
                    <a:pt x="42" y="38"/>
                  </a:lnTo>
                  <a:lnTo>
                    <a:pt x="43" y="36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8" y="26"/>
                  </a:lnTo>
                  <a:lnTo>
                    <a:pt x="48" y="24"/>
                  </a:lnTo>
                  <a:lnTo>
                    <a:pt x="48" y="21"/>
                  </a:lnTo>
                  <a:lnTo>
                    <a:pt x="47" y="18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4" y="12"/>
                  </a:lnTo>
                  <a:lnTo>
                    <a:pt x="42" y="10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6" y="7"/>
                  </a:lnTo>
                  <a:lnTo>
                    <a:pt x="33" y="6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3" y="5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5" name="Freeform 261"/>
            <p:cNvSpPr>
              <a:spLocks/>
            </p:cNvSpPr>
            <p:nvPr/>
          </p:nvSpPr>
          <p:spPr bwMode="auto">
            <a:xfrm>
              <a:off x="4175" y="2037"/>
              <a:ext cx="4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36" y="37"/>
                </a:cxn>
                <a:cxn ang="0">
                  <a:pos x="36" y="0"/>
                </a:cxn>
                <a:cxn ang="0">
                  <a:pos x="43" y="0"/>
                </a:cxn>
                <a:cxn ang="0">
                  <a:pos x="43" y="47"/>
                </a:cxn>
                <a:cxn ang="0">
                  <a:pos x="35" y="47"/>
                </a:cxn>
                <a:cxn ang="0">
                  <a:pos x="6" y="10"/>
                </a:cxn>
                <a:cxn ang="0">
                  <a:pos x="6" y="47"/>
                </a:cxn>
                <a:cxn ang="0">
                  <a:pos x="0" y="47"/>
                </a:cxn>
              </a:cxnLst>
              <a:rect l="0" t="0" r="r" b="b"/>
              <a:pathLst>
                <a:path w="44" h="48">
                  <a:moveTo>
                    <a:pt x="0" y="4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6" y="37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3" y="47"/>
                  </a:lnTo>
                  <a:lnTo>
                    <a:pt x="35" y="47"/>
                  </a:lnTo>
                  <a:lnTo>
                    <a:pt x="6" y="10"/>
                  </a:lnTo>
                  <a:lnTo>
                    <a:pt x="6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6" name="Freeform 262"/>
            <p:cNvSpPr>
              <a:spLocks/>
            </p:cNvSpPr>
            <p:nvPr/>
          </p:nvSpPr>
          <p:spPr bwMode="auto">
            <a:xfrm>
              <a:off x="4237" y="2037"/>
              <a:ext cx="58" cy="49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" y="16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3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39" y="1"/>
                </a:cxn>
                <a:cxn ang="0">
                  <a:pos x="45" y="4"/>
                </a:cxn>
                <a:cxn ang="0">
                  <a:pos x="51" y="9"/>
                </a:cxn>
                <a:cxn ang="0">
                  <a:pos x="53" y="13"/>
                </a:cxn>
                <a:cxn ang="0">
                  <a:pos x="55" y="16"/>
                </a:cxn>
                <a:cxn ang="0">
                  <a:pos x="56" y="19"/>
                </a:cxn>
                <a:cxn ang="0">
                  <a:pos x="57" y="22"/>
                </a:cxn>
                <a:cxn ang="0">
                  <a:pos x="57" y="26"/>
                </a:cxn>
                <a:cxn ang="0">
                  <a:pos x="56" y="29"/>
                </a:cxn>
                <a:cxn ang="0">
                  <a:pos x="55" y="32"/>
                </a:cxn>
                <a:cxn ang="0">
                  <a:pos x="53" y="35"/>
                </a:cxn>
                <a:cxn ang="0">
                  <a:pos x="51" y="39"/>
                </a:cxn>
                <a:cxn ang="0">
                  <a:pos x="45" y="44"/>
                </a:cxn>
                <a:cxn ang="0">
                  <a:pos x="39" y="47"/>
                </a:cxn>
                <a:cxn ang="0">
                  <a:pos x="32" y="48"/>
                </a:cxn>
                <a:cxn ang="0">
                  <a:pos x="23" y="48"/>
                </a:cxn>
                <a:cxn ang="0">
                  <a:pos x="17" y="47"/>
                </a:cxn>
                <a:cxn ang="0">
                  <a:pos x="11" y="43"/>
                </a:cxn>
                <a:cxn ang="0">
                  <a:pos x="5" y="38"/>
                </a:cxn>
                <a:cxn ang="0">
                  <a:pos x="2" y="34"/>
                </a:cxn>
                <a:cxn ang="0">
                  <a:pos x="0" y="27"/>
                </a:cxn>
                <a:cxn ang="0">
                  <a:pos x="8" y="24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21" y="41"/>
                </a:cxn>
                <a:cxn ang="0">
                  <a:pos x="28" y="42"/>
                </a:cxn>
                <a:cxn ang="0">
                  <a:pos x="36" y="41"/>
                </a:cxn>
                <a:cxn ang="0">
                  <a:pos x="42" y="38"/>
                </a:cxn>
                <a:cxn ang="0">
                  <a:pos x="45" y="35"/>
                </a:cxn>
                <a:cxn ang="0">
                  <a:pos x="46" y="32"/>
                </a:cxn>
                <a:cxn ang="0">
                  <a:pos x="47" y="28"/>
                </a:cxn>
                <a:cxn ang="0">
                  <a:pos x="49" y="24"/>
                </a:cxn>
                <a:cxn ang="0">
                  <a:pos x="47" y="18"/>
                </a:cxn>
                <a:cxn ang="0">
                  <a:pos x="46" y="14"/>
                </a:cxn>
                <a:cxn ang="0">
                  <a:pos x="44" y="10"/>
                </a:cxn>
                <a:cxn ang="0">
                  <a:pos x="39" y="8"/>
                </a:cxn>
                <a:cxn ang="0">
                  <a:pos x="34" y="6"/>
                </a:cxn>
                <a:cxn ang="0">
                  <a:pos x="28" y="5"/>
                </a:cxn>
                <a:cxn ang="0">
                  <a:pos x="21" y="6"/>
                </a:cxn>
                <a:cxn ang="0">
                  <a:pos x="15" y="10"/>
                </a:cxn>
                <a:cxn ang="0">
                  <a:pos x="12" y="13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r" b="b"/>
              <a:pathLst>
                <a:path w="58" h="49">
                  <a:moveTo>
                    <a:pt x="0" y="24"/>
                  </a:move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6"/>
                  </a:lnTo>
                  <a:lnTo>
                    <a:pt x="12" y="3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2" y="3"/>
                  </a:lnTo>
                  <a:lnTo>
                    <a:pt x="45" y="4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3" y="11"/>
                  </a:lnTo>
                  <a:lnTo>
                    <a:pt x="53" y="13"/>
                  </a:lnTo>
                  <a:lnTo>
                    <a:pt x="55" y="14"/>
                  </a:lnTo>
                  <a:lnTo>
                    <a:pt x="55" y="16"/>
                  </a:lnTo>
                  <a:lnTo>
                    <a:pt x="56" y="17"/>
                  </a:lnTo>
                  <a:lnTo>
                    <a:pt x="56" y="19"/>
                  </a:lnTo>
                  <a:lnTo>
                    <a:pt x="57" y="21"/>
                  </a:lnTo>
                  <a:lnTo>
                    <a:pt x="57" y="22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5" y="32"/>
                  </a:lnTo>
                  <a:lnTo>
                    <a:pt x="55" y="34"/>
                  </a:lnTo>
                  <a:lnTo>
                    <a:pt x="53" y="35"/>
                  </a:lnTo>
                  <a:lnTo>
                    <a:pt x="53" y="37"/>
                  </a:lnTo>
                  <a:lnTo>
                    <a:pt x="51" y="39"/>
                  </a:lnTo>
                  <a:lnTo>
                    <a:pt x="49" y="41"/>
                  </a:lnTo>
                  <a:lnTo>
                    <a:pt x="45" y="44"/>
                  </a:lnTo>
                  <a:lnTo>
                    <a:pt x="42" y="45"/>
                  </a:lnTo>
                  <a:lnTo>
                    <a:pt x="39" y="47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3" y="48"/>
                  </a:lnTo>
                  <a:lnTo>
                    <a:pt x="21" y="47"/>
                  </a:lnTo>
                  <a:lnTo>
                    <a:pt x="17" y="47"/>
                  </a:lnTo>
                  <a:lnTo>
                    <a:pt x="13" y="45"/>
                  </a:lnTo>
                  <a:lnTo>
                    <a:pt x="11" y="43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21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2" y="42"/>
                  </a:lnTo>
                  <a:lnTo>
                    <a:pt x="36" y="41"/>
                  </a:lnTo>
                  <a:lnTo>
                    <a:pt x="40" y="40"/>
                  </a:lnTo>
                  <a:lnTo>
                    <a:pt x="42" y="38"/>
                  </a:lnTo>
                  <a:lnTo>
                    <a:pt x="44" y="36"/>
                  </a:lnTo>
                  <a:lnTo>
                    <a:pt x="45" y="35"/>
                  </a:lnTo>
                  <a:lnTo>
                    <a:pt x="46" y="33"/>
                  </a:lnTo>
                  <a:lnTo>
                    <a:pt x="46" y="32"/>
                  </a:lnTo>
                  <a:lnTo>
                    <a:pt x="47" y="30"/>
                  </a:lnTo>
                  <a:lnTo>
                    <a:pt x="47" y="28"/>
                  </a:lnTo>
                  <a:lnTo>
                    <a:pt x="49" y="26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47" y="18"/>
                  </a:lnTo>
                  <a:lnTo>
                    <a:pt x="46" y="16"/>
                  </a:lnTo>
                  <a:lnTo>
                    <a:pt x="46" y="14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6" y="7"/>
                  </a:lnTo>
                  <a:lnTo>
                    <a:pt x="34" y="6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3" y="5"/>
                  </a:lnTo>
                  <a:lnTo>
                    <a:pt x="21" y="6"/>
                  </a:lnTo>
                  <a:lnTo>
                    <a:pt x="17" y="7"/>
                  </a:lnTo>
                  <a:lnTo>
                    <a:pt x="15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4"/>
                  </a:lnTo>
                  <a:lnTo>
                    <a:pt x="10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7" name="Freeform 263"/>
            <p:cNvSpPr>
              <a:spLocks/>
            </p:cNvSpPr>
            <p:nvPr/>
          </p:nvSpPr>
          <p:spPr bwMode="auto">
            <a:xfrm>
              <a:off x="4312" y="2037"/>
              <a:ext cx="58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5" y="33"/>
                </a:cxn>
                <a:cxn ang="0">
                  <a:pos x="25" y="35"/>
                </a:cxn>
                <a:cxn ang="0">
                  <a:pos x="28" y="37"/>
                </a:cxn>
                <a:cxn ang="0">
                  <a:pos x="28" y="39"/>
                </a:cxn>
                <a:cxn ang="0">
                  <a:pos x="29" y="40"/>
                </a:cxn>
                <a:cxn ang="0">
                  <a:pos x="29" y="39"/>
                </a:cxn>
                <a:cxn ang="0">
                  <a:pos x="30" y="37"/>
                </a:cxn>
                <a:cxn ang="0">
                  <a:pos x="32" y="35"/>
                </a:cxn>
                <a:cxn ang="0">
                  <a:pos x="32" y="33"/>
                </a:cxn>
                <a:cxn ang="0">
                  <a:pos x="46" y="0"/>
                </a:cxn>
                <a:cxn ang="0">
                  <a:pos x="57" y="0"/>
                </a:cxn>
                <a:cxn ang="0">
                  <a:pos x="57" y="47"/>
                </a:cxn>
                <a:cxn ang="0">
                  <a:pos x="49" y="47"/>
                </a:cxn>
                <a:cxn ang="0">
                  <a:pos x="49" y="8"/>
                </a:cxn>
                <a:cxn ang="0">
                  <a:pos x="32" y="47"/>
                </a:cxn>
                <a:cxn ang="0">
                  <a:pos x="24" y="47"/>
                </a:cxn>
                <a:cxn ang="0">
                  <a:pos x="7" y="8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58" h="48">
                  <a:moveTo>
                    <a:pt x="0" y="47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5" y="33"/>
                  </a:lnTo>
                  <a:lnTo>
                    <a:pt x="25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29" y="39"/>
                  </a:lnTo>
                  <a:lnTo>
                    <a:pt x="30" y="37"/>
                  </a:lnTo>
                  <a:lnTo>
                    <a:pt x="32" y="35"/>
                  </a:lnTo>
                  <a:lnTo>
                    <a:pt x="32" y="33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47"/>
                  </a:lnTo>
                  <a:lnTo>
                    <a:pt x="49" y="47"/>
                  </a:lnTo>
                  <a:lnTo>
                    <a:pt x="49" y="8"/>
                  </a:lnTo>
                  <a:lnTo>
                    <a:pt x="32" y="47"/>
                  </a:lnTo>
                  <a:lnTo>
                    <a:pt x="24" y="47"/>
                  </a:lnTo>
                  <a:lnTo>
                    <a:pt x="7" y="8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8" name="Freeform 264"/>
            <p:cNvSpPr>
              <a:spLocks/>
            </p:cNvSpPr>
            <p:nvPr/>
          </p:nvSpPr>
          <p:spPr bwMode="auto">
            <a:xfrm>
              <a:off x="4390" y="2037"/>
              <a:ext cx="4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47"/>
                </a:cxn>
                <a:cxn ang="0">
                  <a:pos x="0" y="47"/>
                </a:cxn>
              </a:cxnLst>
              <a:rect l="0" t="0" r="r" b="b"/>
              <a:pathLst>
                <a:path w="4" h="48">
                  <a:moveTo>
                    <a:pt x="0" y="47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89" name="Freeform 265"/>
            <p:cNvSpPr>
              <a:spLocks/>
            </p:cNvSpPr>
            <p:nvPr/>
          </p:nvSpPr>
          <p:spPr bwMode="auto">
            <a:xfrm>
              <a:off x="4410" y="2037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42"/>
                </a:cxn>
                <a:cxn ang="0">
                  <a:pos x="27" y="12"/>
                </a:cxn>
                <a:cxn ang="0">
                  <a:pos x="29" y="10"/>
                </a:cxn>
                <a:cxn ang="0">
                  <a:pos x="30" y="9"/>
                </a:cxn>
                <a:cxn ang="0">
                  <a:pos x="31" y="7"/>
                </a:cxn>
                <a:cxn ang="0">
                  <a:pos x="32" y="6"/>
                </a:cxn>
                <a:cxn ang="0">
                  <a:pos x="3" y="6"/>
                </a:cxn>
                <a:cxn ang="0">
                  <a:pos x="3" y="0"/>
                </a:cxn>
                <a:cxn ang="0">
                  <a:pos x="41" y="0"/>
                </a:cxn>
                <a:cxn ang="0">
                  <a:pos x="41" y="6"/>
                </a:cxn>
                <a:cxn ang="0">
                  <a:pos x="11" y="38"/>
                </a:cxn>
                <a:cxn ang="0">
                  <a:pos x="8" y="42"/>
                </a:cxn>
                <a:cxn ang="0">
                  <a:pos x="42" y="42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42"/>
                  </a:lnTo>
                  <a:lnTo>
                    <a:pt x="27" y="12"/>
                  </a:lnTo>
                  <a:lnTo>
                    <a:pt x="29" y="10"/>
                  </a:lnTo>
                  <a:lnTo>
                    <a:pt x="30" y="9"/>
                  </a:lnTo>
                  <a:lnTo>
                    <a:pt x="31" y="7"/>
                  </a:lnTo>
                  <a:lnTo>
                    <a:pt x="32" y="6"/>
                  </a:lnTo>
                  <a:lnTo>
                    <a:pt x="3" y="6"/>
                  </a:lnTo>
                  <a:lnTo>
                    <a:pt x="3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11" y="38"/>
                  </a:lnTo>
                  <a:lnTo>
                    <a:pt x="8" y="42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0" name="Freeform 266"/>
            <p:cNvSpPr>
              <a:spLocks/>
            </p:cNvSpPr>
            <p:nvPr/>
          </p:nvSpPr>
          <p:spPr bwMode="auto">
            <a:xfrm>
              <a:off x="4471" y="2037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6"/>
                </a:cxn>
                <a:cxn ang="0">
                  <a:pos x="8" y="6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6"/>
                </a:cxn>
                <a:cxn ang="0">
                  <a:pos x="8" y="26"/>
                </a:cxn>
                <a:cxn ang="0">
                  <a:pos x="8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6"/>
                  </a:lnTo>
                  <a:lnTo>
                    <a:pt x="8" y="6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6"/>
                  </a:lnTo>
                  <a:lnTo>
                    <a:pt x="8" y="26"/>
                  </a:lnTo>
                  <a:lnTo>
                    <a:pt x="8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1" name="Freeform 267"/>
            <p:cNvSpPr>
              <a:spLocks/>
            </p:cNvSpPr>
            <p:nvPr/>
          </p:nvSpPr>
          <p:spPr bwMode="auto">
            <a:xfrm>
              <a:off x="4531" y="2037"/>
              <a:ext cx="53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39" y="2"/>
                </a:cxn>
                <a:cxn ang="0">
                  <a:pos x="43" y="5"/>
                </a:cxn>
                <a:cxn ang="0">
                  <a:pos x="45" y="8"/>
                </a:cxn>
                <a:cxn ang="0">
                  <a:pos x="46" y="12"/>
                </a:cxn>
                <a:cxn ang="0">
                  <a:pos x="46" y="16"/>
                </a:cxn>
                <a:cxn ang="0">
                  <a:pos x="44" y="20"/>
                </a:cxn>
                <a:cxn ang="0">
                  <a:pos x="40" y="23"/>
                </a:cxn>
                <a:cxn ang="0">
                  <a:pos x="34" y="25"/>
                </a:cxn>
                <a:cxn ang="0">
                  <a:pos x="32" y="26"/>
                </a:cxn>
                <a:cxn ang="0">
                  <a:pos x="34" y="28"/>
                </a:cxn>
                <a:cxn ang="0">
                  <a:pos x="38" y="31"/>
                </a:cxn>
                <a:cxn ang="0">
                  <a:pos x="41" y="35"/>
                </a:cxn>
                <a:cxn ang="0">
                  <a:pos x="41" y="47"/>
                </a:cxn>
                <a:cxn ang="0">
                  <a:pos x="32" y="36"/>
                </a:cxn>
                <a:cxn ang="0">
                  <a:pos x="30" y="33"/>
                </a:cxn>
                <a:cxn ang="0">
                  <a:pos x="27" y="30"/>
                </a:cxn>
                <a:cxn ang="0">
                  <a:pos x="24" y="28"/>
                </a:cxn>
                <a:cxn ang="0">
                  <a:pos x="21" y="27"/>
                </a:cxn>
                <a:cxn ang="0">
                  <a:pos x="18" y="26"/>
                </a:cxn>
                <a:cxn ang="0">
                  <a:pos x="9" y="47"/>
                </a:cxn>
                <a:cxn ang="0">
                  <a:pos x="9" y="21"/>
                </a:cxn>
                <a:cxn ang="0">
                  <a:pos x="27" y="21"/>
                </a:cxn>
                <a:cxn ang="0">
                  <a:pos x="31" y="20"/>
                </a:cxn>
                <a:cxn ang="0">
                  <a:pos x="33" y="20"/>
                </a:cxn>
                <a:cxn ang="0">
                  <a:pos x="35" y="18"/>
                </a:cxn>
                <a:cxn ang="0">
                  <a:pos x="37" y="17"/>
                </a:cxn>
                <a:cxn ang="0">
                  <a:pos x="38" y="15"/>
                </a:cxn>
                <a:cxn ang="0">
                  <a:pos x="38" y="12"/>
                </a:cxn>
                <a:cxn ang="0">
                  <a:pos x="35" y="9"/>
                </a:cxn>
                <a:cxn ang="0">
                  <a:pos x="33" y="7"/>
                </a:cxn>
                <a:cxn ang="0">
                  <a:pos x="30" y="6"/>
                </a:cxn>
                <a:cxn ang="0">
                  <a:pos x="9" y="6"/>
                </a:cxn>
                <a:cxn ang="0">
                  <a:pos x="0" y="47"/>
                </a:cxn>
              </a:cxnLst>
              <a:rect l="0" t="0" r="r" b="b"/>
              <a:pathLst>
                <a:path w="53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3" y="1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1" y="4"/>
                  </a:lnTo>
                  <a:lnTo>
                    <a:pt x="43" y="5"/>
                  </a:lnTo>
                  <a:lnTo>
                    <a:pt x="44" y="6"/>
                  </a:lnTo>
                  <a:lnTo>
                    <a:pt x="45" y="8"/>
                  </a:lnTo>
                  <a:lnTo>
                    <a:pt x="45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5" y="18"/>
                  </a:lnTo>
                  <a:lnTo>
                    <a:pt x="44" y="20"/>
                  </a:lnTo>
                  <a:lnTo>
                    <a:pt x="43" y="22"/>
                  </a:lnTo>
                  <a:lnTo>
                    <a:pt x="40" y="23"/>
                  </a:lnTo>
                  <a:lnTo>
                    <a:pt x="38" y="24"/>
                  </a:lnTo>
                  <a:lnTo>
                    <a:pt x="34" y="25"/>
                  </a:lnTo>
                  <a:lnTo>
                    <a:pt x="31" y="26"/>
                  </a:lnTo>
                  <a:lnTo>
                    <a:pt x="32" y="26"/>
                  </a:lnTo>
                  <a:lnTo>
                    <a:pt x="33" y="27"/>
                  </a:lnTo>
                  <a:lnTo>
                    <a:pt x="34" y="28"/>
                  </a:lnTo>
                  <a:lnTo>
                    <a:pt x="35" y="29"/>
                  </a:lnTo>
                  <a:lnTo>
                    <a:pt x="38" y="31"/>
                  </a:lnTo>
                  <a:lnTo>
                    <a:pt x="40" y="33"/>
                  </a:lnTo>
                  <a:lnTo>
                    <a:pt x="41" y="35"/>
                  </a:lnTo>
                  <a:lnTo>
                    <a:pt x="52" y="47"/>
                  </a:lnTo>
                  <a:lnTo>
                    <a:pt x="41" y="47"/>
                  </a:lnTo>
                  <a:lnTo>
                    <a:pt x="34" y="37"/>
                  </a:lnTo>
                  <a:lnTo>
                    <a:pt x="32" y="36"/>
                  </a:lnTo>
                  <a:lnTo>
                    <a:pt x="31" y="34"/>
                  </a:lnTo>
                  <a:lnTo>
                    <a:pt x="30" y="33"/>
                  </a:lnTo>
                  <a:lnTo>
                    <a:pt x="28" y="32"/>
                  </a:lnTo>
                  <a:lnTo>
                    <a:pt x="27" y="30"/>
                  </a:lnTo>
                  <a:lnTo>
                    <a:pt x="26" y="29"/>
                  </a:lnTo>
                  <a:lnTo>
                    <a:pt x="24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9" y="26"/>
                  </a:lnTo>
                  <a:lnTo>
                    <a:pt x="9" y="47"/>
                  </a:lnTo>
                  <a:lnTo>
                    <a:pt x="0" y="47"/>
                  </a:lnTo>
                  <a:lnTo>
                    <a:pt x="9" y="21"/>
                  </a:lnTo>
                  <a:lnTo>
                    <a:pt x="24" y="21"/>
                  </a:lnTo>
                  <a:lnTo>
                    <a:pt x="27" y="21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8" y="15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7" y="10"/>
                  </a:lnTo>
                  <a:lnTo>
                    <a:pt x="35" y="9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26" y="6"/>
                  </a:lnTo>
                  <a:lnTo>
                    <a:pt x="9" y="6"/>
                  </a:lnTo>
                  <a:lnTo>
                    <a:pt x="9" y="2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2" name="Line 268"/>
            <p:cNvSpPr>
              <a:spLocks noChangeShapeType="1"/>
            </p:cNvSpPr>
            <p:nvPr/>
          </p:nvSpPr>
          <p:spPr bwMode="auto">
            <a:xfrm>
              <a:off x="395" y="2079"/>
              <a:ext cx="209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3" name="Freeform 269"/>
            <p:cNvSpPr>
              <a:spLocks/>
            </p:cNvSpPr>
            <p:nvPr/>
          </p:nvSpPr>
          <p:spPr bwMode="auto">
            <a:xfrm>
              <a:off x="604" y="2059"/>
              <a:ext cx="60" cy="37"/>
            </a:xfrm>
            <a:custGeom>
              <a:avLst/>
              <a:gdLst/>
              <a:ahLst/>
              <a:cxnLst>
                <a:cxn ang="0">
                  <a:pos x="59" y="18"/>
                </a:cxn>
                <a:cxn ang="0">
                  <a:pos x="59" y="18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59" y="18"/>
                </a:cxn>
              </a:cxnLst>
              <a:rect l="0" t="0" r="r" b="b"/>
              <a:pathLst>
                <a:path w="60" h="37">
                  <a:moveTo>
                    <a:pt x="59" y="18"/>
                  </a:moveTo>
                  <a:lnTo>
                    <a:pt x="59" y="18"/>
                  </a:lnTo>
                  <a:lnTo>
                    <a:pt x="0" y="0"/>
                  </a:lnTo>
                  <a:lnTo>
                    <a:pt x="0" y="36"/>
                  </a:lnTo>
                  <a:lnTo>
                    <a:pt x="59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4" name="Line 270"/>
            <p:cNvSpPr>
              <a:spLocks noChangeShapeType="1"/>
            </p:cNvSpPr>
            <p:nvPr/>
          </p:nvSpPr>
          <p:spPr bwMode="auto">
            <a:xfrm>
              <a:off x="479" y="1739"/>
              <a:ext cx="306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5" name="Freeform 271"/>
            <p:cNvSpPr>
              <a:spLocks/>
            </p:cNvSpPr>
            <p:nvPr/>
          </p:nvSpPr>
          <p:spPr bwMode="auto">
            <a:xfrm>
              <a:off x="787" y="1719"/>
              <a:ext cx="59" cy="36"/>
            </a:xfrm>
            <a:custGeom>
              <a:avLst/>
              <a:gdLst/>
              <a:ahLst/>
              <a:cxnLst>
                <a:cxn ang="0">
                  <a:pos x="58" y="18"/>
                </a:cxn>
                <a:cxn ang="0">
                  <a:pos x="58" y="18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58" y="18"/>
                </a:cxn>
              </a:cxnLst>
              <a:rect l="0" t="0" r="r" b="b"/>
              <a:pathLst>
                <a:path w="59" h="36">
                  <a:moveTo>
                    <a:pt x="58" y="18"/>
                  </a:moveTo>
                  <a:lnTo>
                    <a:pt x="58" y="18"/>
                  </a:lnTo>
                  <a:lnTo>
                    <a:pt x="0" y="0"/>
                  </a:lnTo>
                  <a:lnTo>
                    <a:pt x="0" y="35"/>
                  </a:lnTo>
                  <a:lnTo>
                    <a:pt x="58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6" name="Line 272"/>
            <p:cNvSpPr>
              <a:spLocks noChangeShapeType="1"/>
            </p:cNvSpPr>
            <p:nvPr/>
          </p:nvSpPr>
          <p:spPr bwMode="auto">
            <a:xfrm>
              <a:off x="604" y="398"/>
              <a:ext cx="169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7" name="Freeform 273"/>
            <p:cNvSpPr>
              <a:spLocks/>
            </p:cNvSpPr>
            <p:nvPr/>
          </p:nvSpPr>
          <p:spPr bwMode="auto">
            <a:xfrm>
              <a:off x="770" y="378"/>
              <a:ext cx="62" cy="37"/>
            </a:xfrm>
            <a:custGeom>
              <a:avLst/>
              <a:gdLst/>
              <a:ahLst/>
              <a:cxnLst>
                <a:cxn ang="0">
                  <a:pos x="61" y="18"/>
                </a:cxn>
                <a:cxn ang="0">
                  <a:pos x="61" y="18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61" y="18"/>
                </a:cxn>
              </a:cxnLst>
              <a:rect l="0" t="0" r="r" b="b"/>
              <a:pathLst>
                <a:path w="62" h="37">
                  <a:moveTo>
                    <a:pt x="61" y="18"/>
                  </a:moveTo>
                  <a:lnTo>
                    <a:pt x="61" y="18"/>
                  </a:lnTo>
                  <a:lnTo>
                    <a:pt x="0" y="0"/>
                  </a:lnTo>
                  <a:lnTo>
                    <a:pt x="0" y="36"/>
                  </a:lnTo>
                  <a:lnTo>
                    <a:pt x="61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098" name="Line 274"/>
            <p:cNvSpPr>
              <a:spLocks noChangeShapeType="1"/>
            </p:cNvSpPr>
            <p:nvPr/>
          </p:nvSpPr>
          <p:spPr bwMode="auto">
            <a:xfrm flipH="1">
              <a:off x="3661" y="826"/>
              <a:ext cx="371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099" name="Freeform 275"/>
            <p:cNvSpPr>
              <a:spLocks/>
            </p:cNvSpPr>
            <p:nvPr/>
          </p:nvSpPr>
          <p:spPr bwMode="auto">
            <a:xfrm>
              <a:off x="3601" y="807"/>
              <a:ext cx="60" cy="36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7"/>
                </a:cxn>
                <a:cxn ang="0">
                  <a:pos x="59" y="35"/>
                </a:cxn>
                <a:cxn ang="0">
                  <a:pos x="59" y="0"/>
                </a:cxn>
                <a:cxn ang="0">
                  <a:pos x="0" y="17"/>
                </a:cxn>
              </a:cxnLst>
              <a:rect l="0" t="0" r="r" b="b"/>
              <a:pathLst>
                <a:path w="60" h="36">
                  <a:moveTo>
                    <a:pt x="0" y="17"/>
                  </a:moveTo>
                  <a:lnTo>
                    <a:pt x="0" y="17"/>
                  </a:lnTo>
                  <a:lnTo>
                    <a:pt x="59" y="35"/>
                  </a:lnTo>
                  <a:lnTo>
                    <a:pt x="59" y="0"/>
                  </a:lnTo>
                  <a:lnTo>
                    <a:pt x="0" y="1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0" name="Line 276"/>
            <p:cNvSpPr>
              <a:spLocks noChangeShapeType="1"/>
            </p:cNvSpPr>
            <p:nvPr/>
          </p:nvSpPr>
          <p:spPr bwMode="auto">
            <a:xfrm flipH="1">
              <a:off x="3648" y="2061"/>
              <a:ext cx="283" cy="0"/>
            </a:xfrm>
            <a:prstGeom prst="line">
              <a:avLst/>
            </a:prstGeom>
            <a:noFill/>
            <a:ln w="12700">
              <a:solidFill>
                <a:srgbClr val="C4C4C4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01" name="Freeform 277"/>
            <p:cNvSpPr>
              <a:spLocks/>
            </p:cNvSpPr>
            <p:nvPr/>
          </p:nvSpPr>
          <p:spPr bwMode="auto">
            <a:xfrm>
              <a:off x="3591" y="2040"/>
              <a:ext cx="61" cy="3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60" y="35"/>
                </a:cxn>
                <a:cxn ang="0">
                  <a:pos x="60" y="0"/>
                </a:cxn>
                <a:cxn ang="0">
                  <a:pos x="0" y="18"/>
                </a:cxn>
              </a:cxnLst>
              <a:rect l="0" t="0" r="r" b="b"/>
              <a:pathLst>
                <a:path w="61" h="36">
                  <a:moveTo>
                    <a:pt x="0" y="18"/>
                  </a:moveTo>
                  <a:lnTo>
                    <a:pt x="0" y="18"/>
                  </a:lnTo>
                  <a:lnTo>
                    <a:pt x="60" y="35"/>
                  </a:lnTo>
                  <a:lnTo>
                    <a:pt x="60" y="0"/>
                  </a:lnTo>
                  <a:lnTo>
                    <a:pt x="0" y="1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2" name="Freeform 278"/>
            <p:cNvSpPr>
              <a:spLocks/>
            </p:cNvSpPr>
            <p:nvPr/>
          </p:nvSpPr>
          <p:spPr bwMode="auto">
            <a:xfrm>
              <a:off x="1262" y="1041"/>
              <a:ext cx="132" cy="10"/>
            </a:xfrm>
            <a:custGeom>
              <a:avLst/>
              <a:gdLst/>
              <a:ahLst/>
              <a:cxnLst>
                <a:cxn ang="0">
                  <a:pos x="131" y="5"/>
                </a:cxn>
                <a:cxn ang="0">
                  <a:pos x="131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31" y="9"/>
                </a:cxn>
                <a:cxn ang="0">
                  <a:pos x="131" y="5"/>
                </a:cxn>
              </a:cxnLst>
              <a:rect l="0" t="0" r="r" b="b"/>
              <a:pathLst>
                <a:path w="132" h="10">
                  <a:moveTo>
                    <a:pt x="131" y="5"/>
                  </a:moveTo>
                  <a:lnTo>
                    <a:pt x="13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31" y="9"/>
                  </a:lnTo>
                  <a:lnTo>
                    <a:pt x="131" y="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3" name="Freeform 279"/>
            <p:cNvSpPr>
              <a:spLocks/>
            </p:cNvSpPr>
            <p:nvPr/>
          </p:nvSpPr>
          <p:spPr bwMode="auto">
            <a:xfrm>
              <a:off x="1342" y="1017"/>
              <a:ext cx="113" cy="58"/>
            </a:xfrm>
            <a:custGeom>
              <a:avLst/>
              <a:gdLst/>
              <a:ahLst/>
              <a:cxnLst>
                <a:cxn ang="0">
                  <a:pos x="112" y="30"/>
                </a:cxn>
                <a:cxn ang="0">
                  <a:pos x="112" y="3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5" y="4"/>
                </a:cxn>
                <a:cxn ang="0">
                  <a:pos x="6" y="5"/>
                </a:cxn>
                <a:cxn ang="0">
                  <a:pos x="6" y="7"/>
                </a:cxn>
                <a:cxn ang="0">
                  <a:pos x="9" y="9"/>
                </a:cxn>
                <a:cxn ang="0">
                  <a:pos x="9" y="11"/>
                </a:cxn>
                <a:cxn ang="0">
                  <a:pos x="10" y="13"/>
                </a:cxn>
                <a:cxn ang="0">
                  <a:pos x="10" y="14"/>
                </a:cxn>
                <a:cxn ang="0">
                  <a:pos x="11" y="17"/>
                </a:cxn>
                <a:cxn ang="0">
                  <a:pos x="12" y="18"/>
                </a:cxn>
                <a:cxn ang="0">
                  <a:pos x="12" y="20"/>
                </a:cxn>
                <a:cxn ang="0">
                  <a:pos x="12" y="21"/>
                </a:cxn>
                <a:cxn ang="0">
                  <a:pos x="12" y="23"/>
                </a:cxn>
                <a:cxn ang="0">
                  <a:pos x="12" y="26"/>
                </a:cxn>
                <a:cxn ang="0">
                  <a:pos x="14" y="27"/>
                </a:cxn>
                <a:cxn ang="0">
                  <a:pos x="14" y="29"/>
                </a:cxn>
                <a:cxn ang="0">
                  <a:pos x="12" y="31"/>
                </a:cxn>
                <a:cxn ang="0">
                  <a:pos x="12" y="32"/>
                </a:cxn>
                <a:cxn ang="0">
                  <a:pos x="12" y="34"/>
                </a:cxn>
                <a:cxn ang="0">
                  <a:pos x="12" y="35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0" y="41"/>
                </a:cxn>
                <a:cxn ang="0">
                  <a:pos x="10" y="43"/>
                </a:cxn>
                <a:cxn ang="0">
                  <a:pos x="9" y="45"/>
                </a:cxn>
                <a:cxn ang="0">
                  <a:pos x="7" y="47"/>
                </a:cxn>
                <a:cxn ang="0">
                  <a:pos x="6" y="48"/>
                </a:cxn>
                <a:cxn ang="0">
                  <a:pos x="5" y="50"/>
                </a:cxn>
                <a:cxn ang="0">
                  <a:pos x="4" y="52"/>
                </a:cxn>
                <a:cxn ang="0">
                  <a:pos x="4" y="53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112" y="30"/>
                </a:cxn>
              </a:cxnLst>
              <a:rect l="0" t="0" r="r" b="b"/>
              <a:pathLst>
                <a:path w="113" h="58">
                  <a:moveTo>
                    <a:pt x="112" y="30"/>
                  </a:moveTo>
                  <a:lnTo>
                    <a:pt x="112" y="30"/>
                  </a:lnTo>
                  <a:lnTo>
                    <a:pt x="2" y="0"/>
                  </a:lnTo>
                  <a:lnTo>
                    <a:pt x="4" y="2"/>
                  </a:lnTo>
                  <a:lnTo>
                    <a:pt x="5" y="4"/>
                  </a:lnTo>
                  <a:lnTo>
                    <a:pt x="6" y="5"/>
                  </a:lnTo>
                  <a:lnTo>
                    <a:pt x="6" y="7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4" y="27"/>
                  </a:lnTo>
                  <a:lnTo>
                    <a:pt x="14" y="29"/>
                  </a:lnTo>
                  <a:lnTo>
                    <a:pt x="12" y="31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12" y="35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0" y="41"/>
                  </a:lnTo>
                  <a:lnTo>
                    <a:pt x="10" y="43"/>
                  </a:lnTo>
                  <a:lnTo>
                    <a:pt x="9" y="45"/>
                  </a:lnTo>
                  <a:lnTo>
                    <a:pt x="7" y="47"/>
                  </a:lnTo>
                  <a:lnTo>
                    <a:pt x="6" y="48"/>
                  </a:lnTo>
                  <a:lnTo>
                    <a:pt x="5" y="50"/>
                  </a:lnTo>
                  <a:lnTo>
                    <a:pt x="4" y="52"/>
                  </a:lnTo>
                  <a:lnTo>
                    <a:pt x="4" y="53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112" y="3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4" name="Freeform 280"/>
            <p:cNvSpPr>
              <a:spLocks/>
            </p:cNvSpPr>
            <p:nvPr/>
          </p:nvSpPr>
          <p:spPr bwMode="auto">
            <a:xfrm>
              <a:off x="1955" y="316"/>
              <a:ext cx="184" cy="7"/>
            </a:xfrm>
            <a:custGeom>
              <a:avLst/>
              <a:gdLst/>
              <a:ahLst/>
              <a:cxnLst>
                <a:cxn ang="0">
                  <a:pos x="183" y="3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3" y="6"/>
                </a:cxn>
                <a:cxn ang="0">
                  <a:pos x="183" y="3"/>
                </a:cxn>
              </a:cxnLst>
              <a:rect l="0" t="0" r="r" b="b"/>
              <a:pathLst>
                <a:path w="184" h="7">
                  <a:moveTo>
                    <a:pt x="183" y="3"/>
                  </a:moveTo>
                  <a:lnTo>
                    <a:pt x="18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3" y="6"/>
                  </a:lnTo>
                  <a:lnTo>
                    <a:pt x="183" y="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5" name="Freeform 281"/>
            <p:cNvSpPr>
              <a:spLocks/>
            </p:cNvSpPr>
            <p:nvPr/>
          </p:nvSpPr>
          <p:spPr bwMode="auto">
            <a:xfrm>
              <a:off x="2087" y="291"/>
              <a:ext cx="111" cy="58"/>
            </a:xfrm>
            <a:custGeom>
              <a:avLst/>
              <a:gdLst/>
              <a:ahLst/>
              <a:cxnLst>
                <a:cxn ang="0">
                  <a:pos x="110" y="29"/>
                </a:cxn>
                <a:cxn ang="0">
                  <a:pos x="110" y="29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5" y="5"/>
                </a:cxn>
                <a:cxn ang="0">
                  <a:pos x="5" y="7"/>
                </a:cxn>
                <a:cxn ang="0">
                  <a:pos x="6" y="9"/>
                </a:cxn>
                <a:cxn ang="0">
                  <a:pos x="7" y="11"/>
                </a:cxn>
                <a:cxn ang="0">
                  <a:pos x="7" y="12"/>
                </a:cxn>
                <a:cxn ang="0">
                  <a:pos x="9" y="14"/>
                </a:cxn>
                <a:cxn ang="0">
                  <a:pos x="10" y="16"/>
                </a:cxn>
                <a:cxn ang="0">
                  <a:pos x="10" y="17"/>
                </a:cxn>
                <a:cxn ang="0">
                  <a:pos x="11" y="19"/>
                </a:cxn>
                <a:cxn ang="0">
                  <a:pos x="11" y="21"/>
                </a:cxn>
                <a:cxn ang="0">
                  <a:pos x="11" y="23"/>
                </a:cxn>
                <a:cxn ang="0">
                  <a:pos x="11" y="25"/>
                </a:cxn>
                <a:cxn ang="0">
                  <a:pos x="11" y="26"/>
                </a:cxn>
                <a:cxn ang="0">
                  <a:pos x="11" y="29"/>
                </a:cxn>
                <a:cxn ang="0">
                  <a:pos x="11" y="30"/>
                </a:cxn>
                <a:cxn ang="0">
                  <a:pos x="11" y="32"/>
                </a:cxn>
                <a:cxn ang="0">
                  <a:pos x="11" y="33"/>
                </a:cxn>
                <a:cxn ang="0">
                  <a:pos x="11" y="35"/>
                </a:cxn>
                <a:cxn ang="0">
                  <a:pos x="11" y="38"/>
                </a:cxn>
                <a:cxn ang="0">
                  <a:pos x="10" y="39"/>
                </a:cxn>
                <a:cxn ang="0">
                  <a:pos x="10" y="41"/>
                </a:cxn>
                <a:cxn ang="0">
                  <a:pos x="9" y="43"/>
                </a:cxn>
                <a:cxn ang="0">
                  <a:pos x="7" y="44"/>
                </a:cxn>
                <a:cxn ang="0">
                  <a:pos x="7" y="46"/>
                </a:cxn>
                <a:cxn ang="0">
                  <a:pos x="6" y="47"/>
                </a:cxn>
                <a:cxn ang="0">
                  <a:pos x="5" y="50"/>
                </a:cxn>
                <a:cxn ang="0">
                  <a:pos x="5" y="52"/>
                </a:cxn>
                <a:cxn ang="0">
                  <a:pos x="2" y="53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110" y="29"/>
                </a:cxn>
              </a:cxnLst>
              <a:rect l="0" t="0" r="r" b="b"/>
              <a:pathLst>
                <a:path w="111" h="58">
                  <a:moveTo>
                    <a:pt x="110" y="29"/>
                  </a:moveTo>
                  <a:lnTo>
                    <a:pt x="110" y="29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3"/>
                  </a:lnTo>
                  <a:lnTo>
                    <a:pt x="5" y="5"/>
                  </a:lnTo>
                  <a:lnTo>
                    <a:pt x="5" y="7"/>
                  </a:lnTo>
                  <a:lnTo>
                    <a:pt x="6" y="9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1" y="26"/>
                  </a:lnTo>
                  <a:lnTo>
                    <a:pt x="11" y="29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1" y="33"/>
                  </a:lnTo>
                  <a:lnTo>
                    <a:pt x="11" y="35"/>
                  </a:lnTo>
                  <a:lnTo>
                    <a:pt x="11" y="38"/>
                  </a:lnTo>
                  <a:lnTo>
                    <a:pt x="10" y="39"/>
                  </a:lnTo>
                  <a:lnTo>
                    <a:pt x="10" y="41"/>
                  </a:lnTo>
                  <a:lnTo>
                    <a:pt x="9" y="43"/>
                  </a:lnTo>
                  <a:lnTo>
                    <a:pt x="7" y="44"/>
                  </a:lnTo>
                  <a:lnTo>
                    <a:pt x="7" y="46"/>
                  </a:lnTo>
                  <a:lnTo>
                    <a:pt x="6" y="47"/>
                  </a:lnTo>
                  <a:lnTo>
                    <a:pt x="5" y="50"/>
                  </a:lnTo>
                  <a:lnTo>
                    <a:pt x="5" y="52"/>
                  </a:lnTo>
                  <a:lnTo>
                    <a:pt x="2" y="53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110" y="29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6" name="Freeform 282"/>
            <p:cNvSpPr>
              <a:spLocks/>
            </p:cNvSpPr>
            <p:nvPr/>
          </p:nvSpPr>
          <p:spPr bwMode="auto">
            <a:xfrm>
              <a:off x="3078" y="343"/>
              <a:ext cx="8" cy="124"/>
            </a:xfrm>
            <a:custGeom>
              <a:avLst/>
              <a:gdLst/>
              <a:ahLst/>
              <a:cxnLst>
                <a:cxn ang="0">
                  <a:pos x="4" y="123"/>
                </a:cxn>
                <a:cxn ang="0">
                  <a:pos x="7" y="123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123"/>
                </a:cxn>
                <a:cxn ang="0">
                  <a:pos x="4" y="123"/>
                </a:cxn>
              </a:cxnLst>
              <a:rect l="0" t="0" r="r" b="b"/>
              <a:pathLst>
                <a:path w="8" h="124">
                  <a:moveTo>
                    <a:pt x="4" y="123"/>
                  </a:moveTo>
                  <a:lnTo>
                    <a:pt x="7" y="12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3"/>
                  </a:lnTo>
                  <a:lnTo>
                    <a:pt x="4" y="12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7" name="Freeform 283"/>
            <p:cNvSpPr>
              <a:spLocks/>
            </p:cNvSpPr>
            <p:nvPr/>
          </p:nvSpPr>
          <p:spPr bwMode="auto">
            <a:xfrm>
              <a:off x="3048" y="444"/>
              <a:ext cx="69" cy="49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34" y="48"/>
                </a:cxn>
                <a:cxn ang="0">
                  <a:pos x="68" y="0"/>
                </a:cxn>
                <a:cxn ang="0">
                  <a:pos x="66" y="1"/>
                </a:cxn>
                <a:cxn ang="0">
                  <a:pos x="63" y="1"/>
                </a:cxn>
                <a:cxn ang="0">
                  <a:pos x="61" y="2"/>
                </a:cxn>
                <a:cxn ang="0">
                  <a:pos x="60" y="2"/>
                </a:cxn>
                <a:cxn ang="0">
                  <a:pos x="57" y="3"/>
                </a:cxn>
                <a:cxn ang="0">
                  <a:pos x="55" y="4"/>
                </a:cxn>
                <a:cxn ang="0">
                  <a:pos x="52" y="4"/>
                </a:cxn>
                <a:cxn ang="0">
                  <a:pos x="51" y="4"/>
                </a:cxn>
                <a:cxn ang="0">
                  <a:pos x="49" y="4"/>
                </a:cxn>
                <a:cxn ang="0">
                  <a:pos x="46" y="4"/>
                </a:cxn>
                <a:cxn ang="0">
                  <a:pos x="45" y="5"/>
                </a:cxn>
                <a:cxn ang="0">
                  <a:pos x="43" y="5"/>
                </a:cxn>
                <a:cxn ang="0">
                  <a:pos x="40" y="5"/>
                </a:cxn>
                <a:cxn ang="0">
                  <a:pos x="38" y="5"/>
                </a:cxn>
                <a:cxn ang="0">
                  <a:pos x="36" y="5"/>
                </a:cxn>
                <a:cxn ang="0">
                  <a:pos x="34" y="5"/>
                </a:cxn>
                <a:cxn ang="0">
                  <a:pos x="32" y="5"/>
                </a:cxn>
                <a:cxn ang="0">
                  <a:pos x="29" y="5"/>
                </a:cxn>
                <a:cxn ang="0">
                  <a:pos x="28" y="5"/>
                </a:cxn>
                <a:cxn ang="0">
                  <a:pos x="26" y="5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4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4" y="48"/>
                </a:cxn>
              </a:cxnLst>
              <a:rect l="0" t="0" r="r" b="b"/>
              <a:pathLst>
                <a:path w="69" h="49">
                  <a:moveTo>
                    <a:pt x="34" y="48"/>
                  </a:moveTo>
                  <a:lnTo>
                    <a:pt x="34" y="48"/>
                  </a:lnTo>
                  <a:lnTo>
                    <a:pt x="68" y="0"/>
                  </a:lnTo>
                  <a:lnTo>
                    <a:pt x="66" y="1"/>
                  </a:lnTo>
                  <a:lnTo>
                    <a:pt x="63" y="1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57" y="3"/>
                  </a:lnTo>
                  <a:lnTo>
                    <a:pt x="55" y="4"/>
                  </a:lnTo>
                  <a:lnTo>
                    <a:pt x="52" y="4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6" y="4"/>
                  </a:lnTo>
                  <a:lnTo>
                    <a:pt x="45" y="5"/>
                  </a:lnTo>
                  <a:lnTo>
                    <a:pt x="43" y="5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36" y="5"/>
                  </a:lnTo>
                  <a:lnTo>
                    <a:pt x="34" y="5"/>
                  </a:lnTo>
                  <a:lnTo>
                    <a:pt x="32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1" y="3"/>
                  </a:lnTo>
                  <a:lnTo>
                    <a:pt x="9" y="2"/>
                  </a:lnTo>
                  <a:lnTo>
                    <a:pt x="6" y="2"/>
                  </a:ln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3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8" name="Freeform 284"/>
            <p:cNvSpPr>
              <a:spLocks/>
            </p:cNvSpPr>
            <p:nvPr/>
          </p:nvSpPr>
          <p:spPr bwMode="auto">
            <a:xfrm>
              <a:off x="3137" y="2541"/>
              <a:ext cx="6" cy="13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5" y="134"/>
                </a:cxn>
                <a:cxn ang="0">
                  <a:pos x="5" y="0"/>
                </a:cxn>
                <a:cxn ang="0">
                  <a:pos x="1" y="0"/>
                </a:cxn>
                <a:cxn ang="0">
                  <a:pos x="0" y="134"/>
                </a:cxn>
                <a:cxn ang="0">
                  <a:pos x="5" y="134"/>
                </a:cxn>
              </a:cxnLst>
              <a:rect l="0" t="0" r="r" b="b"/>
              <a:pathLst>
                <a:path w="6" h="135">
                  <a:moveTo>
                    <a:pt x="5" y="134"/>
                  </a:moveTo>
                  <a:lnTo>
                    <a:pt x="5" y="134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134"/>
                  </a:lnTo>
                  <a:lnTo>
                    <a:pt x="5" y="13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09" name="Freeform 285"/>
            <p:cNvSpPr>
              <a:spLocks/>
            </p:cNvSpPr>
            <p:nvPr/>
          </p:nvSpPr>
          <p:spPr bwMode="auto">
            <a:xfrm>
              <a:off x="3137" y="2680"/>
              <a:ext cx="80" cy="49"/>
            </a:xfrm>
            <a:custGeom>
              <a:avLst/>
              <a:gdLst/>
              <a:ahLst/>
              <a:cxnLst>
                <a:cxn ang="0">
                  <a:pos x="79" y="38"/>
                </a:cxn>
                <a:cxn ang="0">
                  <a:pos x="79" y="38"/>
                </a:cxn>
                <a:cxn ang="0">
                  <a:pos x="62" y="38"/>
                </a:cxn>
                <a:cxn ang="0">
                  <a:pos x="47" y="38"/>
                </a:cxn>
                <a:cxn ang="0">
                  <a:pos x="36" y="35"/>
                </a:cxn>
                <a:cxn ang="0">
                  <a:pos x="28" y="31"/>
                </a:cxn>
                <a:cxn ang="0">
                  <a:pos x="21" y="27"/>
                </a:cxn>
                <a:cxn ang="0">
                  <a:pos x="16" y="20"/>
                </a:cxn>
                <a:cxn ang="0">
                  <a:pos x="12" y="11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1" y="13"/>
                </a:cxn>
                <a:cxn ang="0">
                  <a:pos x="5" y="24"/>
                </a:cxn>
                <a:cxn ang="0">
                  <a:pos x="12" y="32"/>
                </a:cxn>
                <a:cxn ang="0">
                  <a:pos x="21" y="39"/>
                </a:cxn>
                <a:cxn ang="0">
                  <a:pos x="33" y="44"/>
                </a:cxn>
                <a:cxn ang="0">
                  <a:pos x="46" y="47"/>
                </a:cxn>
                <a:cxn ang="0">
                  <a:pos x="62" y="48"/>
                </a:cxn>
                <a:cxn ang="0">
                  <a:pos x="79" y="48"/>
                </a:cxn>
                <a:cxn ang="0">
                  <a:pos x="79" y="38"/>
                </a:cxn>
              </a:cxnLst>
              <a:rect l="0" t="0" r="r" b="b"/>
              <a:pathLst>
                <a:path w="80" h="49">
                  <a:moveTo>
                    <a:pt x="79" y="38"/>
                  </a:moveTo>
                  <a:lnTo>
                    <a:pt x="79" y="38"/>
                  </a:lnTo>
                  <a:lnTo>
                    <a:pt x="62" y="38"/>
                  </a:lnTo>
                  <a:lnTo>
                    <a:pt x="47" y="38"/>
                  </a:lnTo>
                  <a:lnTo>
                    <a:pt x="36" y="35"/>
                  </a:lnTo>
                  <a:lnTo>
                    <a:pt x="28" y="31"/>
                  </a:lnTo>
                  <a:lnTo>
                    <a:pt x="21" y="27"/>
                  </a:lnTo>
                  <a:lnTo>
                    <a:pt x="16" y="20"/>
                  </a:lnTo>
                  <a:lnTo>
                    <a:pt x="12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1" y="13"/>
                  </a:lnTo>
                  <a:lnTo>
                    <a:pt x="5" y="24"/>
                  </a:lnTo>
                  <a:lnTo>
                    <a:pt x="12" y="32"/>
                  </a:lnTo>
                  <a:lnTo>
                    <a:pt x="21" y="39"/>
                  </a:lnTo>
                  <a:lnTo>
                    <a:pt x="33" y="44"/>
                  </a:lnTo>
                  <a:lnTo>
                    <a:pt x="46" y="47"/>
                  </a:lnTo>
                  <a:lnTo>
                    <a:pt x="62" y="48"/>
                  </a:lnTo>
                  <a:lnTo>
                    <a:pt x="79" y="48"/>
                  </a:lnTo>
                  <a:lnTo>
                    <a:pt x="79" y="3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0" name="Freeform 286"/>
            <p:cNvSpPr>
              <a:spLocks/>
            </p:cNvSpPr>
            <p:nvPr/>
          </p:nvSpPr>
          <p:spPr bwMode="auto">
            <a:xfrm>
              <a:off x="3226" y="2723"/>
              <a:ext cx="161" cy="9"/>
            </a:xfrm>
            <a:custGeom>
              <a:avLst/>
              <a:gdLst/>
              <a:ahLst/>
              <a:cxnLst>
                <a:cxn ang="0">
                  <a:pos x="160" y="5"/>
                </a:cxn>
                <a:cxn ang="0">
                  <a:pos x="160" y="2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60" y="8"/>
                </a:cxn>
                <a:cxn ang="0">
                  <a:pos x="160" y="5"/>
                </a:cxn>
              </a:cxnLst>
              <a:rect l="0" t="0" r="r" b="b"/>
              <a:pathLst>
                <a:path w="161" h="9">
                  <a:moveTo>
                    <a:pt x="160" y="5"/>
                  </a:moveTo>
                  <a:lnTo>
                    <a:pt x="160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60" y="8"/>
                  </a:lnTo>
                  <a:lnTo>
                    <a:pt x="160" y="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1" name="Freeform 287"/>
            <p:cNvSpPr>
              <a:spLocks/>
            </p:cNvSpPr>
            <p:nvPr/>
          </p:nvSpPr>
          <p:spPr bwMode="auto">
            <a:xfrm>
              <a:off x="3332" y="2698"/>
              <a:ext cx="115" cy="58"/>
            </a:xfrm>
            <a:custGeom>
              <a:avLst/>
              <a:gdLst/>
              <a:ahLst/>
              <a:cxnLst>
                <a:cxn ang="0">
                  <a:pos x="114" y="31"/>
                </a:cxn>
                <a:cxn ang="0">
                  <a:pos x="114" y="31"/>
                </a:cxn>
                <a:cxn ang="0">
                  <a:pos x="4" y="0"/>
                </a:cxn>
                <a:cxn ang="0">
                  <a:pos x="5" y="2"/>
                </a:cxn>
                <a:cxn ang="0">
                  <a:pos x="5" y="4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9" y="9"/>
                </a:cxn>
                <a:cxn ang="0">
                  <a:pos x="10" y="11"/>
                </a:cxn>
                <a:cxn ang="0">
                  <a:pos x="10" y="13"/>
                </a:cxn>
                <a:cxn ang="0">
                  <a:pos x="11" y="15"/>
                </a:cxn>
                <a:cxn ang="0">
                  <a:pos x="11" y="17"/>
                </a:cxn>
                <a:cxn ang="0">
                  <a:pos x="13" y="18"/>
                </a:cxn>
                <a:cxn ang="0">
                  <a:pos x="13" y="20"/>
                </a:cxn>
                <a:cxn ang="0">
                  <a:pos x="14" y="22"/>
                </a:cxn>
                <a:cxn ang="0">
                  <a:pos x="14" y="23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29"/>
                </a:cxn>
                <a:cxn ang="0">
                  <a:pos x="14" y="31"/>
                </a:cxn>
                <a:cxn ang="0">
                  <a:pos x="14" y="32"/>
                </a:cxn>
                <a:cxn ang="0">
                  <a:pos x="14" y="35"/>
                </a:cxn>
                <a:cxn ang="0">
                  <a:pos x="13" y="36"/>
                </a:cxn>
                <a:cxn ang="0">
                  <a:pos x="11" y="38"/>
                </a:cxn>
                <a:cxn ang="0">
                  <a:pos x="11" y="40"/>
                </a:cxn>
                <a:cxn ang="0">
                  <a:pos x="11" y="41"/>
                </a:cxn>
                <a:cxn ang="0">
                  <a:pos x="10" y="44"/>
                </a:cxn>
                <a:cxn ang="0">
                  <a:pos x="9" y="45"/>
                </a:cxn>
                <a:cxn ang="0">
                  <a:pos x="9" y="47"/>
                </a:cxn>
                <a:cxn ang="0">
                  <a:pos x="8" y="49"/>
                </a:cxn>
                <a:cxn ang="0">
                  <a:pos x="6" y="50"/>
                </a:cxn>
                <a:cxn ang="0">
                  <a:pos x="5" y="52"/>
                </a:cxn>
                <a:cxn ang="0">
                  <a:pos x="4" y="54"/>
                </a:cxn>
                <a:cxn ang="0">
                  <a:pos x="3" y="56"/>
                </a:cxn>
                <a:cxn ang="0">
                  <a:pos x="0" y="57"/>
                </a:cxn>
                <a:cxn ang="0">
                  <a:pos x="114" y="31"/>
                </a:cxn>
              </a:cxnLst>
              <a:rect l="0" t="0" r="r" b="b"/>
              <a:pathLst>
                <a:path w="115" h="58">
                  <a:moveTo>
                    <a:pt x="114" y="31"/>
                  </a:moveTo>
                  <a:lnTo>
                    <a:pt x="114" y="31"/>
                  </a:lnTo>
                  <a:lnTo>
                    <a:pt x="4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6" y="6"/>
                  </a:lnTo>
                  <a:lnTo>
                    <a:pt x="8" y="8"/>
                  </a:lnTo>
                  <a:lnTo>
                    <a:pt x="9" y="9"/>
                  </a:lnTo>
                  <a:lnTo>
                    <a:pt x="10" y="11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3" y="18"/>
                  </a:lnTo>
                  <a:lnTo>
                    <a:pt x="13" y="20"/>
                  </a:lnTo>
                  <a:lnTo>
                    <a:pt x="14" y="22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4" y="31"/>
                  </a:lnTo>
                  <a:lnTo>
                    <a:pt x="14" y="32"/>
                  </a:lnTo>
                  <a:lnTo>
                    <a:pt x="14" y="35"/>
                  </a:lnTo>
                  <a:lnTo>
                    <a:pt x="13" y="36"/>
                  </a:lnTo>
                  <a:lnTo>
                    <a:pt x="11" y="38"/>
                  </a:lnTo>
                  <a:lnTo>
                    <a:pt x="11" y="40"/>
                  </a:lnTo>
                  <a:lnTo>
                    <a:pt x="11" y="41"/>
                  </a:lnTo>
                  <a:lnTo>
                    <a:pt x="10" y="44"/>
                  </a:lnTo>
                  <a:lnTo>
                    <a:pt x="9" y="45"/>
                  </a:lnTo>
                  <a:lnTo>
                    <a:pt x="9" y="47"/>
                  </a:lnTo>
                  <a:lnTo>
                    <a:pt x="8" y="49"/>
                  </a:lnTo>
                  <a:lnTo>
                    <a:pt x="6" y="50"/>
                  </a:lnTo>
                  <a:lnTo>
                    <a:pt x="5" y="52"/>
                  </a:lnTo>
                  <a:lnTo>
                    <a:pt x="4" y="54"/>
                  </a:lnTo>
                  <a:lnTo>
                    <a:pt x="3" y="56"/>
                  </a:lnTo>
                  <a:lnTo>
                    <a:pt x="0" y="57"/>
                  </a:lnTo>
                  <a:lnTo>
                    <a:pt x="114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2" name="Freeform 288"/>
            <p:cNvSpPr>
              <a:spLocks/>
            </p:cNvSpPr>
            <p:nvPr/>
          </p:nvSpPr>
          <p:spPr bwMode="auto">
            <a:xfrm>
              <a:off x="1259" y="4171"/>
              <a:ext cx="416" cy="64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63"/>
                </a:cxn>
                <a:cxn ang="0">
                  <a:pos x="415" y="63"/>
                </a:cxn>
                <a:cxn ang="0">
                  <a:pos x="362" y="0"/>
                </a:cxn>
                <a:cxn ang="0">
                  <a:pos x="54" y="0"/>
                </a:cxn>
              </a:cxnLst>
              <a:rect l="0" t="0" r="r" b="b"/>
              <a:pathLst>
                <a:path w="416" h="64">
                  <a:moveTo>
                    <a:pt x="54" y="0"/>
                  </a:moveTo>
                  <a:lnTo>
                    <a:pt x="0" y="63"/>
                  </a:lnTo>
                  <a:lnTo>
                    <a:pt x="415" y="63"/>
                  </a:lnTo>
                  <a:lnTo>
                    <a:pt x="362" y="0"/>
                  </a:lnTo>
                  <a:lnTo>
                    <a:pt x="5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3" name="Freeform 289"/>
            <p:cNvSpPr>
              <a:spLocks/>
            </p:cNvSpPr>
            <p:nvPr/>
          </p:nvSpPr>
          <p:spPr bwMode="auto">
            <a:xfrm>
              <a:off x="1259" y="4171"/>
              <a:ext cx="424" cy="69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68"/>
                </a:cxn>
                <a:cxn ang="0">
                  <a:pos x="423" y="68"/>
                </a:cxn>
                <a:cxn ang="0">
                  <a:pos x="369" y="0"/>
                </a:cxn>
                <a:cxn ang="0">
                  <a:pos x="55" y="0"/>
                </a:cxn>
              </a:cxnLst>
              <a:rect l="0" t="0" r="r" b="b"/>
              <a:pathLst>
                <a:path w="424" h="69">
                  <a:moveTo>
                    <a:pt x="55" y="0"/>
                  </a:moveTo>
                  <a:lnTo>
                    <a:pt x="0" y="68"/>
                  </a:lnTo>
                  <a:lnTo>
                    <a:pt x="423" y="68"/>
                  </a:lnTo>
                  <a:lnTo>
                    <a:pt x="369" y="0"/>
                  </a:lnTo>
                  <a:lnTo>
                    <a:pt x="55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4" name="Freeform 290"/>
            <p:cNvSpPr>
              <a:spLocks/>
            </p:cNvSpPr>
            <p:nvPr/>
          </p:nvSpPr>
          <p:spPr bwMode="auto">
            <a:xfrm>
              <a:off x="1235" y="3931"/>
              <a:ext cx="198" cy="114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" y="0"/>
                </a:cxn>
                <a:cxn ang="0">
                  <a:pos x="197" y="0"/>
                </a:cxn>
                <a:cxn ang="0">
                  <a:pos x="33" y="113"/>
                </a:cxn>
                <a:cxn ang="0">
                  <a:pos x="0" y="110"/>
                </a:cxn>
              </a:cxnLst>
              <a:rect l="0" t="0" r="r" b="b"/>
              <a:pathLst>
                <a:path w="198" h="114">
                  <a:moveTo>
                    <a:pt x="0" y="110"/>
                  </a:moveTo>
                  <a:lnTo>
                    <a:pt x="1" y="0"/>
                  </a:lnTo>
                  <a:lnTo>
                    <a:pt x="197" y="0"/>
                  </a:lnTo>
                  <a:lnTo>
                    <a:pt x="33" y="113"/>
                  </a:lnTo>
                  <a:lnTo>
                    <a:pt x="0" y="11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5" name="Freeform 291"/>
            <p:cNvSpPr>
              <a:spLocks/>
            </p:cNvSpPr>
            <p:nvPr/>
          </p:nvSpPr>
          <p:spPr bwMode="auto">
            <a:xfrm>
              <a:off x="1235" y="3931"/>
              <a:ext cx="205" cy="11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1" y="0"/>
                </a:cxn>
                <a:cxn ang="0">
                  <a:pos x="204" y="0"/>
                </a:cxn>
                <a:cxn ang="0">
                  <a:pos x="34" y="118"/>
                </a:cxn>
                <a:cxn ang="0">
                  <a:pos x="0" y="115"/>
                </a:cxn>
              </a:cxnLst>
              <a:rect l="0" t="0" r="r" b="b"/>
              <a:pathLst>
                <a:path w="205" h="119">
                  <a:moveTo>
                    <a:pt x="0" y="115"/>
                  </a:moveTo>
                  <a:lnTo>
                    <a:pt x="1" y="0"/>
                  </a:lnTo>
                  <a:lnTo>
                    <a:pt x="204" y="0"/>
                  </a:lnTo>
                  <a:lnTo>
                    <a:pt x="34" y="118"/>
                  </a:lnTo>
                  <a:lnTo>
                    <a:pt x="0" y="115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6" name="Freeform 292"/>
            <p:cNvSpPr>
              <a:spLocks/>
            </p:cNvSpPr>
            <p:nvPr/>
          </p:nvSpPr>
          <p:spPr bwMode="auto">
            <a:xfrm>
              <a:off x="1265" y="3933"/>
              <a:ext cx="403" cy="284"/>
            </a:xfrm>
            <a:custGeom>
              <a:avLst/>
              <a:gdLst/>
              <a:ahLst/>
              <a:cxnLst>
                <a:cxn ang="0">
                  <a:pos x="221" y="1"/>
                </a:cxn>
                <a:cxn ang="0">
                  <a:pos x="260" y="6"/>
                </a:cxn>
                <a:cxn ang="0">
                  <a:pos x="296" y="17"/>
                </a:cxn>
                <a:cxn ang="0">
                  <a:pos x="328" y="32"/>
                </a:cxn>
                <a:cxn ang="0">
                  <a:pos x="355" y="51"/>
                </a:cxn>
                <a:cxn ang="0">
                  <a:pos x="377" y="74"/>
                </a:cxn>
                <a:cxn ang="0">
                  <a:pos x="393" y="99"/>
                </a:cxn>
                <a:cxn ang="0">
                  <a:pos x="401" y="127"/>
                </a:cxn>
                <a:cxn ang="0">
                  <a:pos x="401" y="156"/>
                </a:cxn>
                <a:cxn ang="0">
                  <a:pos x="393" y="184"/>
                </a:cxn>
                <a:cxn ang="0">
                  <a:pos x="377" y="209"/>
                </a:cxn>
                <a:cxn ang="0">
                  <a:pos x="355" y="232"/>
                </a:cxn>
                <a:cxn ang="0">
                  <a:pos x="328" y="250"/>
                </a:cxn>
                <a:cxn ang="0">
                  <a:pos x="296" y="265"/>
                </a:cxn>
                <a:cxn ang="0">
                  <a:pos x="260" y="277"/>
                </a:cxn>
                <a:cxn ang="0">
                  <a:pos x="221" y="282"/>
                </a:cxn>
                <a:cxn ang="0">
                  <a:pos x="180" y="282"/>
                </a:cxn>
                <a:cxn ang="0">
                  <a:pos x="141" y="277"/>
                </a:cxn>
                <a:cxn ang="0">
                  <a:pos x="105" y="265"/>
                </a:cxn>
                <a:cxn ang="0">
                  <a:pos x="74" y="250"/>
                </a:cxn>
                <a:cxn ang="0">
                  <a:pos x="46" y="232"/>
                </a:cxn>
                <a:cxn ang="0">
                  <a:pos x="25" y="209"/>
                </a:cxn>
                <a:cxn ang="0">
                  <a:pos x="9" y="184"/>
                </a:cxn>
                <a:cxn ang="0">
                  <a:pos x="1" y="156"/>
                </a:cxn>
                <a:cxn ang="0">
                  <a:pos x="1" y="127"/>
                </a:cxn>
                <a:cxn ang="0">
                  <a:pos x="9" y="99"/>
                </a:cxn>
                <a:cxn ang="0">
                  <a:pos x="25" y="74"/>
                </a:cxn>
                <a:cxn ang="0">
                  <a:pos x="46" y="51"/>
                </a:cxn>
                <a:cxn ang="0">
                  <a:pos x="74" y="32"/>
                </a:cxn>
                <a:cxn ang="0">
                  <a:pos x="105" y="17"/>
                </a:cxn>
                <a:cxn ang="0">
                  <a:pos x="141" y="6"/>
                </a:cxn>
                <a:cxn ang="0">
                  <a:pos x="180" y="1"/>
                </a:cxn>
              </a:cxnLst>
              <a:rect l="0" t="0" r="r" b="b"/>
              <a:pathLst>
                <a:path w="403" h="284">
                  <a:moveTo>
                    <a:pt x="201" y="0"/>
                  </a:moveTo>
                  <a:lnTo>
                    <a:pt x="221" y="1"/>
                  </a:lnTo>
                  <a:lnTo>
                    <a:pt x="240" y="2"/>
                  </a:lnTo>
                  <a:lnTo>
                    <a:pt x="260" y="6"/>
                  </a:lnTo>
                  <a:lnTo>
                    <a:pt x="279" y="10"/>
                  </a:lnTo>
                  <a:lnTo>
                    <a:pt x="296" y="17"/>
                  </a:lnTo>
                  <a:lnTo>
                    <a:pt x="313" y="24"/>
                  </a:lnTo>
                  <a:lnTo>
                    <a:pt x="328" y="32"/>
                  </a:lnTo>
                  <a:lnTo>
                    <a:pt x="343" y="41"/>
                  </a:lnTo>
                  <a:lnTo>
                    <a:pt x="355" y="51"/>
                  </a:lnTo>
                  <a:lnTo>
                    <a:pt x="368" y="63"/>
                  </a:lnTo>
                  <a:lnTo>
                    <a:pt x="377" y="74"/>
                  </a:lnTo>
                  <a:lnTo>
                    <a:pt x="385" y="87"/>
                  </a:lnTo>
                  <a:lnTo>
                    <a:pt x="393" y="99"/>
                  </a:lnTo>
                  <a:lnTo>
                    <a:pt x="398" y="113"/>
                  </a:lnTo>
                  <a:lnTo>
                    <a:pt x="401" y="127"/>
                  </a:lnTo>
                  <a:lnTo>
                    <a:pt x="402" y="141"/>
                  </a:lnTo>
                  <a:lnTo>
                    <a:pt x="401" y="156"/>
                  </a:lnTo>
                  <a:lnTo>
                    <a:pt x="398" y="170"/>
                  </a:lnTo>
                  <a:lnTo>
                    <a:pt x="393" y="184"/>
                  </a:lnTo>
                  <a:lnTo>
                    <a:pt x="385" y="197"/>
                  </a:lnTo>
                  <a:lnTo>
                    <a:pt x="377" y="209"/>
                  </a:lnTo>
                  <a:lnTo>
                    <a:pt x="368" y="220"/>
                  </a:lnTo>
                  <a:lnTo>
                    <a:pt x="355" y="232"/>
                  </a:lnTo>
                  <a:lnTo>
                    <a:pt x="343" y="241"/>
                  </a:lnTo>
                  <a:lnTo>
                    <a:pt x="328" y="250"/>
                  </a:lnTo>
                  <a:lnTo>
                    <a:pt x="313" y="259"/>
                  </a:lnTo>
                  <a:lnTo>
                    <a:pt x="296" y="265"/>
                  </a:lnTo>
                  <a:lnTo>
                    <a:pt x="279" y="272"/>
                  </a:lnTo>
                  <a:lnTo>
                    <a:pt x="260" y="277"/>
                  </a:lnTo>
                  <a:lnTo>
                    <a:pt x="240" y="280"/>
                  </a:lnTo>
                  <a:lnTo>
                    <a:pt x="221" y="282"/>
                  </a:lnTo>
                  <a:lnTo>
                    <a:pt x="201" y="283"/>
                  </a:lnTo>
                  <a:lnTo>
                    <a:pt x="180" y="282"/>
                  </a:lnTo>
                  <a:lnTo>
                    <a:pt x="160" y="280"/>
                  </a:lnTo>
                  <a:lnTo>
                    <a:pt x="141" y="277"/>
                  </a:lnTo>
                  <a:lnTo>
                    <a:pt x="123" y="272"/>
                  </a:lnTo>
                  <a:lnTo>
                    <a:pt x="105" y="265"/>
                  </a:lnTo>
                  <a:lnTo>
                    <a:pt x="89" y="259"/>
                  </a:lnTo>
                  <a:lnTo>
                    <a:pt x="74" y="250"/>
                  </a:lnTo>
                  <a:lnTo>
                    <a:pt x="59" y="241"/>
                  </a:lnTo>
                  <a:lnTo>
                    <a:pt x="46" y="232"/>
                  </a:lnTo>
                  <a:lnTo>
                    <a:pt x="34" y="220"/>
                  </a:lnTo>
                  <a:lnTo>
                    <a:pt x="25" y="209"/>
                  </a:lnTo>
                  <a:lnTo>
                    <a:pt x="16" y="197"/>
                  </a:lnTo>
                  <a:lnTo>
                    <a:pt x="9" y="184"/>
                  </a:lnTo>
                  <a:lnTo>
                    <a:pt x="4" y="170"/>
                  </a:lnTo>
                  <a:lnTo>
                    <a:pt x="1" y="156"/>
                  </a:lnTo>
                  <a:lnTo>
                    <a:pt x="0" y="141"/>
                  </a:lnTo>
                  <a:lnTo>
                    <a:pt x="1" y="127"/>
                  </a:lnTo>
                  <a:lnTo>
                    <a:pt x="4" y="113"/>
                  </a:lnTo>
                  <a:lnTo>
                    <a:pt x="9" y="99"/>
                  </a:lnTo>
                  <a:lnTo>
                    <a:pt x="16" y="87"/>
                  </a:lnTo>
                  <a:lnTo>
                    <a:pt x="25" y="74"/>
                  </a:lnTo>
                  <a:lnTo>
                    <a:pt x="34" y="63"/>
                  </a:lnTo>
                  <a:lnTo>
                    <a:pt x="46" y="51"/>
                  </a:lnTo>
                  <a:lnTo>
                    <a:pt x="59" y="41"/>
                  </a:lnTo>
                  <a:lnTo>
                    <a:pt x="74" y="32"/>
                  </a:lnTo>
                  <a:lnTo>
                    <a:pt x="89" y="24"/>
                  </a:lnTo>
                  <a:lnTo>
                    <a:pt x="105" y="17"/>
                  </a:lnTo>
                  <a:lnTo>
                    <a:pt x="123" y="10"/>
                  </a:lnTo>
                  <a:lnTo>
                    <a:pt x="141" y="6"/>
                  </a:lnTo>
                  <a:lnTo>
                    <a:pt x="160" y="2"/>
                  </a:lnTo>
                  <a:lnTo>
                    <a:pt x="180" y="1"/>
                  </a:lnTo>
                  <a:lnTo>
                    <a:pt x="201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7" name="Freeform 293"/>
            <p:cNvSpPr>
              <a:spLocks/>
            </p:cNvSpPr>
            <p:nvPr/>
          </p:nvSpPr>
          <p:spPr bwMode="auto">
            <a:xfrm>
              <a:off x="1265" y="3933"/>
              <a:ext cx="410" cy="289"/>
            </a:xfrm>
            <a:custGeom>
              <a:avLst/>
              <a:gdLst/>
              <a:ahLst/>
              <a:cxnLst>
                <a:cxn ang="0">
                  <a:pos x="205" y="0"/>
                </a:cxn>
                <a:cxn ang="0">
                  <a:pos x="245" y="2"/>
                </a:cxn>
                <a:cxn ang="0">
                  <a:pos x="283" y="11"/>
                </a:cxn>
                <a:cxn ang="0">
                  <a:pos x="318" y="24"/>
                </a:cxn>
                <a:cxn ang="0">
                  <a:pos x="349" y="42"/>
                </a:cxn>
                <a:cxn ang="0">
                  <a:pos x="374" y="64"/>
                </a:cxn>
                <a:cxn ang="0">
                  <a:pos x="392" y="88"/>
                </a:cxn>
                <a:cxn ang="0">
                  <a:pos x="405" y="115"/>
                </a:cxn>
                <a:cxn ang="0">
                  <a:pos x="409" y="144"/>
                </a:cxn>
                <a:cxn ang="0">
                  <a:pos x="405" y="173"/>
                </a:cxn>
                <a:cxn ang="0">
                  <a:pos x="392" y="201"/>
                </a:cxn>
                <a:cxn ang="0">
                  <a:pos x="374" y="224"/>
                </a:cxn>
                <a:cxn ang="0">
                  <a:pos x="349" y="246"/>
                </a:cxn>
                <a:cxn ang="0">
                  <a:pos x="318" y="264"/>
                </a:cxn>
                <a:cxn ang="0">
                  <a:pos x="283" y="277"/>
                </a:cxn>
                <a:cxn ang="0">
                  <a:pos x="245" y="285"/>
                </a:cxn>
                <a:cxn ang="0">
                  <a:pos x="205" y="288"/>
                </a:cxn>
                <a:cxn ang="0">
                  <a:pos x="163" y="285"/>
                </a:cxn>
                <a:cxn ang="0">
                  <a:pos x="126" y="277"/>
                </a:cxn>
                <a:cxn ang="0">
                  <a:pos x="91" y="264"/>
                </a:cxn>
                <a:cxn ang="0">
                  <a:pos x="60" y="246"/>
                </a:cxn>
                <a:cxn ang="0">
                  <a:pos x="35" y="224"/>
                </a:cxn>
                <a:cxn ang="0">
                  <a:pos x="16" y="201"/>
                </a:cxn>
                <a:cxn ang="0">
                  <a:pos x="4" y="173"/>
                </a:cxn>
                <a:cxn ang="0">
                  <a:pos x="0" y="144"/>
                </a:cxn>
                <a:cxn ang="0">
                  <a:pos x="4" y="115"/>
                </a:cxn>
                <a:cxn ang="0">
                  <a:pos x="16" y="88"/>
                </a:cxn>
                <a:cxn ang="0">
                  <a:pos x="35" y="64"/>
                </a:cxn>
                <a:cxn ang="0">
                  <a:pos x="60" y="42"/>
                </a:cxn>
                <a:cxn ang="0">
                  <a:pos x="91" y="24"/>
                </a:cxn>
                <a:cxn ang="0">
                  <a:pos x="126" y="11"/>
                </a:cxn>
                <a:cxn ang="0">
                  <a:pos x="163" y="2"/>
                </a:cxn>
                <a:cxn ang="0">
                  <a:pos x="205" y="0"/>
                </a:cxn>
              </a:cxnLst>
              <a:rect l="0" t="0" r="r" b="b"/>
              <a:pathLst>
                <a:path w="410" h="289">
                  <a:moveTo>
                    <a:pt x="205" y="0"/>
                  </a:moveTo>
                  <a:lnTo>
                    <a:pt x="205" y="0"/>
                  </a:lnTo>
                  <a:lnTo>
                    <a:pt x="225" y="1"/>
                  </a:lnTo>
                  <a:lnTo>
                    <a:pt x="245" y="2"/>
                  </a:lnTo>
                  <a:lnTo>
                    <a:pt x="265" y="7"/>
                  </a:lnTo>
                  <a:lnTo>
                    <a:pt x="283" y="11"/>
                  </a:lnTo>
                  <a:lnTo>
                    <a:pt x="301" y="17"/>
                  </a:lnTo>
                  <a:lnTo>
                    <a:pt x="318" y="24"/>
                  </a:lnTo>
                  <a:lnTo>
                    <a:pt x="334" y="33"/>
                  </a:lnTo>
                  <a:lnTo>
                    <a:pt x="349" y="42"/>
                  </a:lnTo>
                  <a:lnTo>
                    <a:pt x="361" y="52"/>
                  </a:lnTo>
                  <a:lnTo>
                    <a:pt x="374" y="64"/>
                  </a:lnTo>
                  <a:lnTo>
                    <a:pt x="384" y="75"/>
                  </a:lnTo>
                  <a:lnTo>
                    <a:pt x="392" y="88"/>
                  </a:lnTo>
                  <a:lnTo>
                    <a:pt x="400" y="101"/>
                  </a:lnTo>
                  <a:lnTo>
                    <a:pt x="405" y="115"/>
                  </a:lnTo>
                  <a:lnTo>
                    <a:pt x="408" y="130"/>
                  </a:lnTo>
                  <a:lnTo>
                    <a:pt x="409" y="144"/>
                  </a:lnTo>
                  <a:lnTo>
                    <a:pt x="408" y="158"/>
                  </a:lnTo>
                  <a:lnTo>
                    <a:pt x="405" y="173"/>
                  </a:lnTo>
                  <a:lnTo>
                    <a:pt x="400" y="187"/>
                  </a:lnTo>
                  <a:lnTo>
                    <a:pt x="392" y="201"/>
                  </a:lnTo>
                  <a:lnTo>
                    <a:pt x="384" y="213"/>
                  </a:lnTo>
                  <a:lnTo>
                    <a:pt x="374" y="224"/>
                  </a:lnTo>
                  <a:lnTo>
                    <a:pt x="361" y="236"/>
                  </a:lnTo>
                  <a:lnTo>
                    <a:pt x="349" y="246"/>
                  </a:lnTo>
                  <a:lnTo>
                    <a:pt x="334" y="255"/>
                  </a:lnTo>
                  <a:lnTo>
                    <a:pt x="318" y="264"/>
                  </a:lnTo>
                  <a:lnTo>
                    <a:pt x="301" y="270"/>
                  </a:lnTo>
                  <a:lnTo>
                    <a:pt x="283" y="277"/>
                  </a:lnTo>
                  <a:lnTo>
                    <a:pt x="265" y="281"/>
                  </a:lnTo>
                  <a:lnTo>
                    <a:pt x="245" y="285"/>
                  </a:lnTo>
                  <a:lnTo>
                    <a:pt x="225" y="287"/>
                  </a:lnTo>
                  <a:lnTo>
                    <a:pt x="205" y="288"/>
                  </a:lnTo>
                  <a:lnTo>
                    <a:pt x="183" y="287"/>
                  </a:lnTo>
                  <a:lnTo>
                    <a:pt x="163" y="285"/>
                  </a:lnTo>
                  <a:lnTo>
                    <a:pt x="143" y="281"/>
                  </a:lnTo>
                  <a:lnTo>
                    <a:pt x="126" y="277"/>
                  </a:lnTo>
                  <a:lnTo>
                    <a:pt x="107" y="270"/>
                  </a:lnTo>
                  <a:lnTo>
                    <a:pt x="91" y="264"/>
                  </a:lnTo>
                  <a:lnTo>
                    <a:pt x="75" y="255"/>
                  </a:lnTo>
                  <a:lnTo>
                    <a:pt x="60" y="246"/>
                  </a:lnTo>
                  <a:lnTo>
                    <a:pt x="47" y="236"/>
                  </a:lnTo>
                  <a:lnTo>
                    <a:pt x="35" y="224"/>
                  </a:lnTo>
                  <a:lnTo>
                    <a:pt x="25" y="213"/>
                  </a:lnTo>
                  <a:lnTo>
                    <a:pt x="16" y="201"/>
                  </a:lnTo>
                  <a:lnTo>
                    <a:pt x="9" y="187"/>
                  </a:lnTo>
                  <a:lnTo>
                    <a:pt x="4" y="173"/>
                  </a:lnTo>
                  <a:lnTo>
                    <a:pt x="1" y="158"/>
                  </a:lnTo>
                  <a:lnTo>
                    <a:pt x="0" y="144"/>
                  </a:lnTo>
                  <a:lnTo>
                    <a:pt x="1" y="130"/>
                  </a:lnTo>
                  <a:lnTo>
                    <a:pt x="4" y="115"/>
                  </a:lnTo>
                  <a:lnTo>
                    <a:pt x="9" y="101"/>
                  </a:lnTo>
                  <a:lnTo>
                    <a:pt x="16" y="88"/>
                  </a:lnTo>
                  <a:lnTo>
                    <a:pt x="25" y="75"/>
                  </a:lnTo>
                  <a:lnTo>
                    <a:pt x="35" y="64"/>
                  </a:lnTo>
                  <a:lnTo>
                    <a:pt x="47" y="52"/>
                  </a:lnTo>
                  <a:lnTo>
                    <a:pt x="60" y="42"/>
                  </a:lnTo>
                  <a:lnTo>
                    <a:pt x="75" y="33"/>
                  </a:lnTo>
                  <a:lnTo>
                    <a:pt x="91" y="24"/>
                  </a:lnTo>
                  <a:lnTo>
                    <a:pt x="107" y="17"/>
                  </a:lnTo>
                  <a:lnTo>
                    <a:pt x="126" y="11"/>
                  </a:lnTo>
                  <a:lnTo>
                    <a:pt x="143" y="7"/>
                  </a:lnTo>
                  <a:lnTo>
                    <a:pt x="163" y="2"/>
                  </a:lnTo>
                  <a:lnTo>
                    <a:pt x="183" y="1"/>
                  </a:lnTo>
                  <a:lnTo>
                    <a:pt x="205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8" name="Freeform 294"/>
            <p:cNvSpPr>
              <a:spLocks/>
            </p:cNvSpPr>
            <p:nvPr/>
          </p:nvSpPr>
          <p:spPr bwMode="auto">
            <a:xfrm>
              <a:off x="712" y="3668"/>
              <a:ext cx="514" cy="376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513" y="375"/>
                </a:cxn>
                <a:cxn ang="0">
                  <a:pos x="513" y="42"/>
                </a:cxn>
                <a:cxn ang="0">
                  <a:pos x="497" y="37"/>
                </a:cxn>
                <a:cxn ang="0">
                  <a:pos x="480" y="33"/>
                </a:cxn>
                <a:cxn ang="0">
                  <a:pos x="464" y="28"/>
                </a:cxn>
                <a:cxn ang="0">
                  <a:pos x="449" y="24"/>
                </a:cxn>
                <a:cxn ang="0">
                  <a:pos x="433" y="21"/>
                </a:cxn>
                <a:cxn ang="0">
                  <a:pos x="416" y="18"/>
                </a:cxn>
                <a:cxn ang="0">
                  <a:pos x="399" y="15"/>
                </a:cxn>
                <a:cxn ang="0">
                  <a:pos x="383" y="11"/>
                </a:cxn>
                <a:cxn ang="0">
                  <a:pos x="366" y="9"/>
                </a:cxn>
                <a:cxn ang="0">
                  <a:pos x="349" y="6"/>
                </a:cxn>
                <a:cxn ang="0">
                  <a:pos x="333" y="5"/>
                </a:cxn>
                <a:cxn ang="0">
                  <a:pos x="316" y="3"/>
                </a:cxn>
                <a:cxn ang="0">
                  <a:pos x="299" y="2"/>
                </a:cxn>
                <a:cxn ang="0">
                  <a:pos x="283" y="1"/>
                </a:cxn>
                <a:cxn ang="0">
                  <a:pos x="266" y="0"/>
                </a:cxn>
                <a:cxn ang="0">
                  <a:pos x="250" y="0"/>
                </a:cxn>
                <a:cxn ang="0">
                  <a:pos x="233" y="0"/>
                </a:cxn>
                <a:cxn ang="0">
                  <a:pos x="216" y="0"/>
                </a:cxn>
                <a:cxn ang="0">
                  <a:pos x="200" y="1"/>
                </a:cxn>
                <a:cxn ang="0">
                  <a:pos x="184" y="2"/>
                </a:cxn>
                <a:cxn ang="0">
                  <a:pos x="167" y="3"/>
                </a:cxn>
                <a:cxn ang="0">
                  <a:pos x="151" y="5"/>
                </a:cxn>
                <a:cxn ang="0">
                  <a:pos x="135" y="6"/>
                </a:cxn>
                <a:cxn ang="0">
                  <a:pos x="120" y="9"/>
                </a:cxn>
                <a:cxn ang="0">
                  <a:pos x="104" y="12"/>
                </a:cxn>
                <a:cxn ang="0">
                  <a:pos x="88" y="15"/>
                </a:cxn>
                <a:cxn ang="0">
                  <a:pos x="74" y="19"/>
                </a:cxn>
                <a:cxn ang="0">
                  <a:pos x="58" y="22"/>
                </a:cxn>
                <a:cxn ang="0">
                  <a:pos x="43" y="27"/>
                </a:cxn>
                <a:cxn ang="0">
                  <a:pos x="29" y="31"/>
                </a:cxn>
                <a:cxn ang="0">
                  <a:pos x="14" y="35"/>
                </a:cxn>
                <a:cxn ang="0">
                  <a:pos x="0" y="40"/>
                </a:cxn>
              </a:cxnLst>
              <a:rect l="0" t="0" r="r" b="b"/>
              <a:pathLst>
                <a:path w="514" h="376">
                  <a:moveTo>
                    <a:pt x="0" y="40"/>
                  </a:moveTo>
                  <a:lnTo>
                    <a:pt x="513" y="375"/>
                  </a:lnTo>
                  <a:lnTo>
                    <a:pt x="513" y="42"/>
                  </a:lnTo>
                  <a:lnTo>
                    <a:pt x="497" y="37"/>
                  </a:lnTo>
                  <a:lnTo>
                    <a:pt x="480" y="33"/>
                  </a:lnTo>
                  <a:lnTo>
                    <a:pt x="464" y="28"/>
                  </a:lnTo>
                  <a:lnTo>
                    <a:pt x="449" y="24"/>
                  </a:lnTo>
                  <a:lnTo>
                    <a:pt x="433" y="21"/>
                  </a:lnTo>
                  <a:lnTo>
                    <a:pt x="416" y="18"/>
                  </a:lnTo>
                  <a:lnTo>
                    <a:pt x="399" y="15"/>
                  </a:lnTo>
                  <a:lnTo>
                    <a:pt x="383" y="11"/>
                  </a:lnTo>
                  <a:lnTo>
                    <a:pt x="366" y="9"/>
                  </a:lnTo>
                  <a:lnTo>
                    <a:pt x="349" y="6"/>
                  </a:lnTo>
                  <a:lnTo>
                    <a:pt x="333" y="5"/>
                  </a:lnTo>
                  <a:lnTo>
                    <a:pt x="316" y="3"/>
                  </a:lnTo>
                  <a:lnTo>
                    <a:pt x="299" y="2"/>
                  </a:lnTo>
                  <a:lnTo>
                    <a:pt x="283" y="1"/>
                  </a:lnTo>
                  <a:lnTo>
                    <a:pt x="266" y="0"/>
                  </a:lnTo>
                  <a:lnTo>
                    <a:pt x="250" y="0"/>
                  </a:lnTo>
                  <a:lnTo>
                    <a:pt x="233" y="0"/>
                  </a:lnTo>
                  <a:lnTo>
                    <a:pt x="216" y="0"/>
                  </a:lnTo>
                  <a:lnTo>
                    <a:pt x="200" y="1"/>
                  </a:lnTo>
                  <a:lnTo>
                    <a:pt x="184" y="2"/>
                  </a:lnTo>
                  <a:lnTo>
                    <a:pt x="167" y="3"/>
                  </a:lnTo>
                  <a:lnTo>
                    <a:pt x="151" y="5"/>
                  </a:lnTo>
                  <a:lnTo>
                    <a:pt x="135" y="6"/>
                  </a:lnTo>
                  <a:lnTo>
                    <a:pt x="120" y="9"/>
                  </a:lnTo>
                  <a:lnTo>
                    <a:pt x="104" y="12"/>
                  </a:lnTo>
                  <a:lnTo>
                    <a:pt x="88" y="15"/>
                  </a:lnTo>
                  <a:lnTo>
                    <a:pt x="74" y="19"/>
                  </a:lnTo>
                  <a:lnTo>
                    <a:pt x="58" y="22"/>
                  </a:lnTo>
                  <a:lnTo>
                    <a:pt x="43" y="27"/>
                  </a:lnTo>
                  <a:lnTo>
                    <a:pt x="29" y="31"/>
                  </a:lnTo>
                  <a:lnTo>
                    <a:pt x="14" y="35"/>
                  </a:lnTo>
                  <a:lnTo>
                    <a:pt x="0" y="4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19" name="Freeform 295"/>
            <p:cNvSpPr>
              <a:spLocks/>
            </p:cNvSpPr>
            <p:nvPr/>
          </p:nvSpPr>
          <p:spPr bwMode="auto">
            <a:xfrm>
              <a:off x="712" y="3668"/>
              <a:ext cx="524" cy="38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523" y="379"/>
                </a:cxn>
                <a:cxn ang="0">
                  <a:pos x="523" y="42"/>
                </a:cxn>
                <a:cxn ang="0">
                  <a:pos x="507" y="37"/>
                </a:cxn>
                <a:cxn ang="0">
                  <a:pos x="489" y="33"/>
                </a:cxn>
                <a:cxn ang="0">
                  <a:pos x="473" y="29"/>
                </a:cxn>
                <a:cxn ang="0">
                  <a:pos x="457" y="24"/>
                </a:cxn>
                <a:cxn ang="0">
                  <a:pos x="441" y="21"/>
                </a:cxn>
                <a:cxn ang="0">
                  <a:pos x="424" y="18"/>
                </a:cxn>
                <a:cxn ang="0">
                  <a:pos x="406" y="15"/>
                </a:cxn>
                <a:cxn ang="0">
                  <a:pos x="390" y="11"/>
                </a:cxn>
                <a:cxn ang="0">
                  <a:pos x="373" y="9"/>
                </a:cxn>
                <a:cxn ang="0">
                  <a:pos x="355" y="7"/>
                </a:cxn>
                <a:cxn ang="0">
                  <a:pos x="339" y="5"/>
                </a:cxn>
                <a:cxn ang="0">
                  <a:pos x="322" y="3"/>
                </a:cxn>
                <a:cxn ang="0">
                  <a:pos x="304" y="2"/>
                </a:cxn>
                <a:cxn ang="0">
                  <a:pos x="288" y="1"/>
                </a:cxn>
                <a:cxn ang="0">
                  <a:pos x="271" y="0"/>
                </a:cxn>
                <a:cxn ang="0">
                  <a:pos x="255" y="0"/>
                </a:cxn>
                <a:cxn ang="0">
                  <a:pos x="237" y="0"/>
                </a:cxn>
                <a:cxn ang="0">
                  <a:pos x="220" y="0"/>
                </a:cxn>
                <a:cxn ang="0">
                  <a:pos x="204" y="1"/>
                </a:cxn>
                <a:cxn ang="0">
                  <a:pos x="188" y="2"/>
                </a:cxn>
                <a:cxn ang="0">
                  <a:pos x="170" y="3"/>
                </a:cxn>
                <a:cxn ang="0">
                  <a:pos x="154" y="5"/>
                </a:cxn>
                <a:cxn ang="0">
                  <a:pos x="138" y="7"/>
                </a:cxn>
                <a:cxn ang="0">
                  <a:pos x="122" y="9"/>
                </a:cxn>
                <a:cxn ang="0">
                  <a:pos x="106" y="12"/>
                </a:cxn>
                <a:cxn ang="0">
                  <a:pos x="90" y="15"/>
                </a:cxn>
                <a:cxn ang="0">
                  <a:pos x="75" y="19"/>
                </a:cxn>
                <a:cxn ang="0">
                  <a:pos x="59" y="22"/>
                </a:cxn>
                <a:cxn ang="0">
                  <a:pos x="44" y="27"/>
                </a:cxn>
                <a:cxn ang="0">
                  <a:pos x="30" y="31"/>
                </a:cxn>
                <a:cxn ang="0">
                  <a:pos x="15" y="36"/>
                </a:cxn>
                <a:cxn ang="0">
                  <a:pos x="0" y="41"/>
                </a:cxn>
              </a:cxnLst>
              <a:rect l="0" t="0" r="r" b="b"/>
              <a:pathLst>
                <a:path w="524" h="380">
                  <a:moveTo>
                    <a:pt x="0" y="41"/>
                  </a:moveTo>
                  <a:lnTo>
                    <a:pt x="523" y="379"/>
                  </a:lnTo>
                  <a:lnTo>
                    <a:pt x="523" y="42"/>
                  </a:lnTo>
                  <a:lnTo>
                    <a:pt x="507" y="37"/>
                  </a:lnTo>
                  <a:lnTo>
                    <a:pt x="489" y="33"/>
                  </a:lnTo>
                  <a:lnTo>
                    <a:pt x="473" y="29"/>
                  </a:lnTo>
                  <a:lnTo>
                    <a:pt x="457" y="24"/>
                  </a:lnTo>
                  <a:lnTo>
                    <a:pt x="441" y="21"/>
                  </a:lnTo>
                  <a:lnTo>
                    <a:pt x="424" y="18"/>
                  </a:lnTo>
                  <a:lnTo>
                    <a:pt x="406" y="15"/>
                  </a:lnTo>
                  <a:lnTo>
                    <a:pt x="390" y="11"/>
                  </a:lnTo>
                  <a:lnTo>
                    <a:pt x="373" y="9"/>
                  </a:lnTo>
                  <a:lnTo>
                    <a:pt x="355" y="7"/>
                  </a:lnTo>
                  <a:lnTo>
                    <a:pt x="339" y="5"/>
                  </a:lnTo>
                  <a:lnTo>
                    <a:pt x="322" y="3"/>
                  </a:lnTo>
                  <a:lnTo>
                    <a:pt x="304" y="2"/>
                  </a:lnTo>
                  <a:lnTo>
                    <a:pt x="288" y="1"/>
                  </a:lnTo>
                  <a:lnTo>
                    <a:pt x="271" y="0"/>
                  </a:lnTo>
                  <a:lnTo>
                    <a:pt x="255" y="0"/>
                  </a:lnTo>
                  <a:lnTo>
                    <a:pt x="237" y="0"/>
                  </a:lnTo>
                  <a:lnTo>
                    <a:pt x="220" y="0"/>
                  </a:lnTo>
                  <a:lnTo>
                    <a:pt x="204" y="1"/>
                  </a:lnTo>
                  <a:lnTo>
                    <a:pt x="188" y="2"/>
                  </a:lnTo>
                  <a:lnTo>
                    <a:pt x="170" y="3"/>
                  </a:lnTo>
                  <a:lnTo>
                    <a:pt x="154" y="5"/>
                  </a:lnTo>
                  <a:lnTo>
                    <a:pt x="138" y="7"/>
                  </a:lnTo>
                  <a:lnTo>
                    <a:pt x="122" y="9"/>
                  </a:lnTo>
                  <a:lnTo>
                    <a:pt x="106" y="12"/>
                  </a:lnTo>
                  <a:lnTo>
                    <a:pt x="90" y="15"/>
                  </a:lnTo>
                  <a:lnTo>
                    <a:pt x="75" y="19"/>
                  </a:lnTo>
                  <a:lnTo>
                    <a:pt x="59" y="22"/>
                  </a:lnTo>
                  <a:lnTo>
                    <a:pt x="44" y="27"/>
                  </a:lnTo>
                  <a:lnTo>
                    <a:pt x="30" y="31"/>
                  </a:lnTo>
                  <a:lnTo>
                    <a:pt x="15" y="36"/>
                  </a:lnTo>
                  <a:lnTo>
                    <a:pt x="0" y="41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0" name="Freeform 296"/>
            <p:cNvSpPr>
              <a:spLocks/>
            </p:cNvSpPr>
            <p:nvPr/>
          </p:nvSpPr>
          <p:spPr bwMode="auto">
            <a:xfrm>
              <a:off x="2992" y="3602"/>
              <a:ext cx="235" cy="2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4" y="0"/>
                </a:cxn>
                <a:cxn ang="0">
                  <a:pos x="234" y="258"/>
                </a:cxn>
                <a:cxn ang="0">
                  <a:pos x="0" y="258"/>
                </a:cxn>
                <a:cxn ang="0">
                  <a:pos x="0" y="0"/>
                </a:cxn>
              </a:cxnLst>
              <a:rect l="0" t="0" r="r" b="b"/>
              <a:pathLst>
                <a:path w="235" h="259">
                  <a:moveTo>
                    <a:pt x="0" y="0"/>
                  </a:moveTo>
                  <a:lnTo>
                    <a:pt x="234" y="0"/>
                  </a:lnTo>
                  <a:lnTo>
                    <a:pt x="234" y="258"/>
                  </a:lnTo>
                  <a:lnTo>
                    <a:pt x="0" y="25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1" name="Freeform 297"/>
            <p:cNvSpPr>
              <a:spLocks/>
            </p:cNvSpPr>
            <p:nvPr/>
          </p:nvSpPr>
          <p:spPr bwMode="auto">
            <a:xfrm>
              <a:off x="3961" y="2595"/>
              <a:ext cx="55" cy="263"/>
            </a:xfrm>
            <a:custGeom>
              <a:avLst/>
              <a:gdLst/>
              <a:ahLst/>
              <a:cxnLst>
                <a:cxn ang="0">
                  <a:pos x="27" y="262"/>
                </a:cxn>
                <a:cxn ang="0">
                  <a:pos x="54" y="262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27" y="262"/>
                </a:cxn>
              </a:cxnLst>
              <a:rect l="0" t="0" r="r" b="b"/>
              <a:pathLst>
                <a:path w="55" h="263">
                  <a:moveTo>
                    <a:pt x="27" y="262"/>
                  </a:moveTo>
                  <a:lnTo>
                    <a:pt x="54" y="26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262"/>
                  </a:lnTo>
                  <a:lnTo>
                    <a:pt x="27" y="26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2" name="Freeform 298"/>
            <p:cNvSpPr>
              <a:spLocks/>
            </p:cNvSpPr>
            <p:nvPr/>
          </p:nvSpPr>
          <p:spPr bwMode="auto">
            <a:xfrm>
              <a:off x="3543" y="2646"/>
              <a:ext cx="4" cy="147"/>
            </a:xfrm>
            <a:custGeom>
              <a:avLst/>
              <a:gdLst/>
              <a:ahLst/>
              <a:cxnLst>
                <a:cxn ang="0">
                  <a:pos x="2" y="146"/>
                </a:cxn>
                <a:cxn ang="0">
                  <a:pos x="3" y="146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46"/>
                </a:cxn>
                <a:cxn ang="0">
                  <a:pos x="2" y="146"/>
                </a:cxn>
              </a:cxnLst>
              <a:rect l="0" t="0" r="r" b="b"/>
              <a:pathLst>
                <a:path w="4" h="147">
                  <a:moveTo>
                    <a:pt x="2" y="146"/>
                  </a:moveTo>
                  <a:lnTo>
                    <a:pt x="3" y="146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2" y="1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3" name="Freeform 299"/>
            <p:cNvSpPr>
              <a:spLocks/>
            </p:cNvSpPr>
            <p:nvPr/>
          </p:nvSpPr>
          <p:spPr bwMode="auto">
            <a:xfrm>
              <a:off x="3510" y="2770"/>
              <a:ext cx="68" cy="49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34" y="48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2" y="1"/>
                </a:cxn>
                <a:cxn ang="0">
                  <a:pos x="60" y="2"/>
                </a:cxn>
                <a:cxn ang="0">
                  <a:pos x="59" y="2"/>
                </a:cxn>
                <a:cxn ang="0">
                  <a:pos x="56" y="3"/>
                </a:cxn>
                <a:cxn ang="0">
                  <a:pos x="54" y="3"/>
                </a:cxn>
                <a:cxn ang="0">
                  <a:pos x="51" y="4"/>
                </a:cxn>
                <a:cxn ang="0">
                  <a:pos x="50" y="4"/>
                </a:cxn>
                <a:cxn ang="0">
                  <a:pos x="48" y="4"/>
                </a:cxn>
                <a:cxn ang="0">
                  <a:pos x="45" y="4"/>
                </a:cxn>
                <a:cxn ang="0">
                  <a:pos x="44" y="5"/>
                </a:cxn>
                <a:cxn ang="0">
                  <a:pos x="42" y="5"/>
                </a:cxn>
                <a:cxn ang="0">
                  <a:pos x="39" y="5"/>
                </a:cxn>
                <a:cxn ang="0">
                  <a:pos x="37" y="5"/>
                </a:cxn>
                <a:cxn ang="0">
                  <a:pos x="36" y="5"/>
                </a:cxn>
                <a:cxn ang="0">
                  <a:pos x="34" y="5"/>
                </a:cxn>
                <a:cxn ang="0">
                  <a:pos x="31" y="5"/>
                </a:cxn>
                <a:cxn ang="0">
                  <a:pos x="29" y="5"/>
                </a:cxn>
                <a:cxn ang="0">
                  <a:pos x="28" y="5"/>
                </a:cxn>
                <a:cxn ang="0">
                  <a:pos x="25" y="5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4"/>
                </a:cxn>
                <a:cxn ang="0">
                  <a:pos x="14" y="4"/>
                </a:cxn>
                <a:cxn ang="0">
                  <a:pos x="13" y="3"/>
                </a:cxn>
                <a:cxn ang="0">
                  <a:pos x="11" y="3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4" y="48"/>
                </a:cxn>
              </a:cxnLst>
              <a:rect l="0" t="0" r="r" b="b"/>
              <a:pathLst>
                <a:path w="68" h="49">
                  <a:moveTo>
                    <a:pt x="34" y="48"/>
                  </a:moveTo>
                  <a:lnTo>
                    <a:pt x="34" y="48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9" y="2"/>
                  </a:lnTo>
                  <a:lnTo>
                    <a:pt x="56" y="3"/>
                  </a:lnTo>
                  <a:lnTo>
                    <a:pt x="54" y="3"/>
                  </a:lnTo>
                  <a:lnTo>
                    <a:pt x="51" y="4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5" y="4"/>
                  </a:lnTo>
                  <a:lnTo>
                    <a:pt x="44" y="5"/>
                  </a:lnTo>
                  <a:lnTo>
                    <a:pt x="42" y="5"/>
                  </a:lnTo>
                  <a:lnTo>
                    <a:pt x="39" y="5"/>
                  </a:lnTo>
                  <a:lnTo>
                    <a:pt x="37" y="5"/>
                  </a:lnTo>
                  <a:lnTo>
                    <a:pt x="36" y="5"/>
                  </a:lnTo>
                  <a:lnTo>
                    <a:pt x="34" y="5"/>
                  </a:lnTo>
                  <a:lnTo>
                    <a:pt x="31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5" y="5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4" y="4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8" y="2"/>
                  </a:lnTo>
                  <a:lnTo>
                    <a:pt x="6" y="2"/>
                  </a:lnTo>
                  <a:lnTo>
                    <a:pt x="5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3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4" name="Freeform 300"/>
            <p:cNvSpPr>
              <a:spLocks/>
            </p:cNvSpPr>
            <p:nvPr/>
          </p:nvSpPr>
          <p:spPr bwMode="auto">
            <a:xfrm>
              <a:off x="3594" y="2670"/>
              <a:ext cx="45" cy="49"/>
            </a:xfrm>
            <a:custGeom>
              <a:avLst/>
              <a:gdLst/>
              <a:ahLst/>
              <a:cxnLst>
                <a:cxn ang="0">
                  <a:pos x="19" y="48"/>
                </a:cxn>
                <a:cxn ang="0">
                  <a:pos x="19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5"/>
                </a:cxn>
                <a:cxn ang="0">
                  <a:pos x="26" y="5"/>
                </a:cxn>
                <a:cxn ang="0">
                  <a:pos x="26" y="48"/>
                </a:cxn>
                <a:cxn ang="0">
                  <a:pos x="19" y="48"/>
                </a:cxn>
              </a:cxnLst>
              <a:rect l="0" t="0" r="r" b="b"/>
              <a:pathLst>
                <a:path w="45" h="49">
                  <a:moveTo>
                    <a:pt x="19" y="48"/>
                  </a:moveTo>
                  <a:lnTo>
                    <a:pt x="19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26" y="5"/>
                  </a:lnTo>
                  <a:lnTo>
                    <a:pt x="26" y="48"/>
                  </a:lnTo>
                  <a:lnTo>
                    <a:pt x="19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5" name="Freeform 301"/>
            <p:cNvSpPr>
              <a:spLocks/>
            </p:cNvSpPr>
            <p:nvPr/>
          </p:nvSpPr>
          <p:spPr bwMode="auto">
            <a:xfrm>
              <a:off x="3651" y="2670"/>
              <a:ext cx="56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2" y="1"/>
                </a:cxn>
                <a:cxn ang="0">
                  <a:pos x="31" y="1"/>
                </a:cxn>
                <a:cxn ang="0">
                  <a:pos x="38" y="1"/>
                </a:cxn>
                <a:cxn ang="0">
                  <a:pos x="44" y="4"/>
                </a:cxn>
                <a:cxn ang="0">
                  <a:pos x="50" y="9"/>
                </a:cxn>
                <a:cxn ang="0">
                  <a:pos x="53" y="12"/>
                </a:cxn>
                <a:cxn ang="0">
                  <a:pos x="54" y="16"/>
                </a:cxn>
                <a:cxn ang="0">
                  <a:pos x="55" y="20"/>
                </a:cxn>
                <a:cxn ang="0">
                  <a:pos x="55" y="23"/>
                </a:cxn>
                <a:cxn ang="0">
                  <a:pos x="55" y="28"/>
                </a:cxn>
                <a:cxn ang="0">
                  <a:pos x="53" y="33"/>
                </a:cxn>
                <a:cxn ang="0">
                  <a:pos x="50" y="39"/>
                </a:cxn>
                <a:cxn ang="0">
                  <a:pos x="44" y="43"/>
                </a:cxn>
                <a:cxn ang="0">
                  <a:pos x="38" y="47"/>
                </a:cxn>
                <a:cxn ang="0">
                  <a:pos x="30" y="47"/>
                </a:cxn>
                <a:cxn ang="0">
                  <a:pos x="23" y="47"/>
                </a:cxn>
                <a:cxn ang="0">
                  <a:pos x="16" y="47"/>
                </a:cxn>
                <a:cxn ang="0">
                  <a:pos x="10" y="43"/>
                </a:cxn>
                <a:cxn ang="0">
                  <a:pos x="5" y="39"/>
                </a:cxn>
                <a:cxn ang="0">
                  <a:pos x="1" y="33"/>
                </a:cxn>
                <a:cxn ang="0">
                  <a:pos x="0" y="28"/>
                </a:cxn>
                <a:cxn ang="0">
                  <a:pos x="7" y="25"/>
                </a:cxn>
                <a:cxn ang="0">
                  <a:pos x="8" y="28"/>
                </a:cxn>
                <a:cxn ang="0">
                  <a:pos x="10" y="32"/>
                </a:cxn>
                <a:cxn ang="0">
                  <a:pos x="11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5" y="41"/>
                </a:cxn>
                <a:cxn ang="0">
                  <a:pos x="42" y="38"/>
                </a:cxn>
                <a:cxn ang="0">
                  <a:pos x="43" y="35"/>
                </a:cxn>
                <a:cxn ang="0">
                  <a:pos x="45" y="32"/>
                </a:cxn>
                <a:cxn ang="0">
                  <a:pos x="47" y="28"/>
                </a:cxn>
                <a:cxn ang="0">
                  <a:pos x="47" y="25"/>
                </a:cxn>
                <a:cxn ang="0">
                  <a:pos x="47" y="18"/>
                </a:cxn>
                <a:cxn ang="0">
                  <a:pos x="45" y="15"/>
                </a:cxn>
                <a:cxn ang="0">
                  <a:pos x="42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19" y="7"/>
                </a:cxn>
                <a:cxn ang="0">
                  <a:pos x="14" y="10"/>
                </a:cxn>
                <a:cxn ang="0">
                  <a:pos x="11" y="12"/>
                </a:cxn>
                <a:cxn ang="0">
                  <a:pos x="10" y="16"/>
                </a:cxn>
                <a:cxn ang="0">
                  <a:pos x="8" y="20"/>
                </a:cxn>
                <a:cxn ang="0">
                  <a:pos x="7" y="25"/>
                </a:cxn>
              </a:cxnLst>
              <a:rect l="0" t="0" r="r" b="b"/>
              <a:pathLst>
                <a:path w="56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6" y="1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5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0" y="9"/>
                  </a:lnTo>
                  <a:lnTo>
                    <a:pt x="51" y="12"/>
                  </a:lnTo>
                  <a:lnTo>
                    <a:pt x="53" y="12"/>
                  </a:lnTo>
                  <a:lnTo>
                    <a:pt x="53" y="15"/>
                  </a:lnTo>
                  <a:lnTo>
                    <a:pt x="54" y="16"/>
                  </a:lnTo>
                  <a:lnTo>
                    <a:pt x="55" y="17"/>
                  </a:lnTo>
                  <a:lnTo>
                    <a:pt x="55" y="20"/>
                  </a:lnTo>
                  <a:lnTo>
                    <a:pt x="55" y="21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50" y="39"/>
                  </a:lnTo>
                  <a:lnTo>
                    <a:pt x="48" y="41"/>
                  </a:lnTo>
                  <a:lnTo>
                    <a:pt x="44" y="43"/>
                  </a:lnTo>
                  <a:lnTo>
                    <a:pt x="42" y="45"/>
                  </a:lnTo>
                  <a:lnTo>
                    <a:pt x="38" y="47"/>
                  </a:lnTo>
                  <a:lnTo>
                    <a:pt x="35" y="47"/>
                  </a:lnTo>
                  <a:lnTo>
                    <a:pt x="30" y="47"/>
                  </a:lnTo>
                  <a:lnTo>
                    <a:pt x="28" y="48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2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7" y="25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8" y="31"/>
                  </a:lnTo>
                  <a:lnTo>
                    <a:pt x="10" y="32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1" y="42"/>
                  </a:lnTo>
                  <a:lnTo>
                    <a:pt x="35" y="41"/>
                  </a:lnTo>
                  <a:lnTo>
                    <a:pt x="38" y="40"/>
                  </a:lnTo>
                  <a:lnTo>
                    <a:pt x="42" y="38"/>
                  </a:lnTo>
                  <a:lnTo>
                    <a:pt x="43" y="36"/>
                  </a:lnTo>
                  <a:lnTo>
                    <a:pt x="43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7" y="31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8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2" y="11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6" name="Freeform 302"/>
            <p:cNvSpPr>
              <a:spLocks/>
            </p:cNvSpPr>
            <p:nvPr/>
          </p:nvSpPr>
          <p:spPr bwMode="auto">
            <a:xfrm>
              <a:off x="3752" y="2670"/>
              <a:ext cx="40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2" y="2"/>
                </a:cxn>
                <a:cxn ang="0">
                  <a:pos x="33" y="3"/>
                </a:cxn>
                <a:cxn ang="0">
                  <a:pos x="34" y="4"/>
                </a:cxn>
                <a:cxn ang="0">
                  <a:pos x="35" y="5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9"/>
                </a:cxn>
                <a:cxn ang="0">
                  <a:pos x="38" y="11"/>
                </a:cxn>
                <a:cxn ang="0">
                  <a:pos x="39" y="12"/>
                </a:cxn>
                <a:cxn ang="0">
                  <a:pos x="39" y="14"/>
                </a:cxn>
                <a:cxn ang="0">
                  <a:pos x="39" y="17"/>
                </a:cxn>
                <a:cxn ang="0">
                  <a:pos x="38" y="20"/>
                </a:cxn>
                <a:cxn ang="0">
                  <a:pos x="36" y="22"/>
                </a:cxn>
                <a:cxn ang="0">
                  <a:pos x="35" y="24"/>
                </a:cxn>
                <a:cxn ang="0">
                  <a:pos x="32" y="26"/>
                </a:cxn>
                <a:cxn ang="0">
                  <a:pos x="28" y="27"/>
                </a:cxn>
                <a:cxn ang="0">
                  <a:pos x="24" y="28"/>
                </a:cxn>
                <a:cxn ang="0">
                  <a:pos x="20" y="29"/>
                </a:cxn>
                <a:cxn ang="0">
                  <a:pos x="7" y="29"/>
                </a:cxn>
                <a:cxn ang="0">
                  <a:pos x="7" y="48"/>
                </a:cxn>
                <a:cxn ang="0">
                  <a:pos x="0" y="48"/>
                </a:cxn>
                <a:cxn ang="0">
                  <a:pos x="7" y="23"/>
                </a:cxn>
                <a:cxn ang="0">
                  <a:pos x="19" y="23"/>
                </a:cxn>
                <a:cxn ang="0">
                  <a:pos x="22" y="23"/>
                </a:cxn>
                <a:cxn ang="0">
                  <a:pos x="24" y="22"/>
                </a:cxn>
                <a:cxn ang="0">
                  <a:pos x="26" y="22"/>
                </a:cxn>
                <a:cxn ang="0">
                  <a:pos x="28" y="20"/>
                </a:cxn>
                <a:cxn ang="0">
                  <a:pos x="30" y="20"/>
                </a:cxn>
                <a:cxn ang="0">
                  <a:pos x="31" y="18"/>
                </a:cxn>
                <a:cxn ang="0">
                  <a:pos x="32" y="17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1" y="9"/>
                </a:cxn>
                <a:cxn ang="0">
                  <a:pos x="28" y="8"/>
                </a:cxn>
                <a:cxn ang="0">
                  <a:pos x="27" y="8"/>
                </a:cxn>
                <a:cxn ang="0">
                  <a:pos x="26" y="6"/>
                </a:cxn>
                <a:cxn ang="0">
                  <a:pos x="25" y="6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2" y="5"/>
                </a:cxn>
                <a:cxn ang="0">
                  <a:pos x="19" y="5"/>
                </a:cxn>
                <a:cxn ang="0">
                  <a:pos x="7" y="5"/>
                </a:cxn>
                <a:cxn ang="0">
                  <a:pos x="7" y="23"/>
                </a:cxn>
                <a:cxn ang="0">
                  <a:pos x="0" y="48"/>
                </a:cxn>
              </a:cxnLst>
              <a:rect l="0" t="0" r="r" b="b"/>
              <a:pathLst>
                <a:path w="40" h="49">
                  <a:moveTo>
                    <a:pt x="0" y="48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1" y="1"/>
                  </a:lnTo>
                  <a:lnTo>
                    <a:pt x="32" y="2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1"/>
                  </a:lnTo>
                  <a:lnTo>
                    <a:pt x="39" y="12"/>
                  </a:lnTo>
                  <a:lnTo>
                    <a:pt x="39" y="14"/>
                  </a:lnTo>
                  <a:lnTo>
                    <a:pt x="39" y="17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5" y="24"/>
                  </a:lnTo>
                  <a:lnTo>
                    <a:pt x="32" y="26"/>
                  </a:lnTo>
                  <a:lnTo>
                    <a:pt x="28" y="27"/>
                  </a:lnTo>
                  <a:lnTo>
                    <a:pt x="24" y="28"/>
                  </a:lnTo>
                  <a:lnTo>
                    <a:pt x="20" y="29"/>
                  </a:lnTo>
                  <a:lnTo>
                    <a:pt x="7" y="29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7" y="23"/>
                  </a:lnTo>
                  <a:lnTo>
                    <a:pt x="19" y="23"/>
                  </a:lnTo>
                  <a:lnTo>
                    <a:pt x="22" y="23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18"/>
                  </a:lnTo>
                  <a:lnTo>
                    <a:pt x="32" y="17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1" y="9"/>
                  </a:lnTo>
                  <a:lnTo>
                    <a:pt x="28" y="8"/>
                  </a:lnTo>
                  <a:lnTo>
                    <a:pt x="27" y="8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19" y="5"/>
                  </a:lnTo>
                  <a:lnTo>
                    <a:pt x="7" y="5"/>
                  </a:lnTo>
                  <a:lnTo>
                    <a:pt x="7" y="23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7" name="Freeform 303"/>
            <p:cNvSpPr>
              <a:spLocks/>
            </p:cNvSpPr>
            <p:nvPr/>
          </p:nvSpPr>
          <p:spPr bwMode="auto">
            <a:xfrm>
              <a:off x="3808" y="2670"/>
              <a:ext cx="57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2" y="1"/>
                </a:cxn>
                <a:cxn ang="0">
                  <a:pos x="32" y="1"/>
                </a:cxn>
                <a:cxn ang="0">
                  <a:pos x="39" y="1"/>
                </a:cxn>
                <a:cxn ang="0">
                  <a:pos x="45" y="4"/>
                </a:cxn>
                <a:cxn ang="0">
                  <a:pos x="51" y="9"/>
                </a:cxn>
                <a:cxn ang="0">
                  <a:pos x="54" y="12"/>
                </a:cxn>
                <a:cxn ang="0">
                  <a:pos x="55" y="16"/>
                </a:cxn>
                <a:cxn ang="0">
                  <a:pos x="56" y="20"/>
                </a:cxn>
                <a:cxn ang="0">
                  <a:pos x="56" y="23"/>
                </a:cxn>
                <a:cxn ang="0">
                  <a:pos x="56" y="28"/>
                </a:cxn>
                <a:cxn ang="0">
                  <a:pos x="55" y="33"/>
                </a:cxn>
                <a:cxn ang="0">
                  <a:pos x="51" y="39"/>
                </a:cxn>
                <a:cxn ang="0">
                  <a:pos x="45" y="43"/>
                </a:cxn>
                <a:cxn ang="0">
                  <a:pos x="39" y="47"/>
                </a:cxn>
                <a:cxn ang="0">
                  <a:pos x="32" y="47"/>
                </a:cxn>
                <a:cxn ang="0">
                  <a:pos x="23" y="47"/>
                </a:cxn>
                <a:cxn ang="0">
                  <a:pos x="16" y="47"/>
                </a:cxn>
                <a:cxn ang="0">
                  <a:pos x="10" y="43"/>
                </a:cxn>
                <a:cxn ang="0">
                  <a:pos x="5" y="39"/>
                </a:cxn>
                <a:cxn ang="0">
                  <a:pos x="1" y="33"/>
                </a:cxn>
                <a:cxn ang="0">
                  <a:pos x="0" y="28"/>
                </a:cxn>
                <a:cxn ang="0">
                  <a:pos x="9" y="25"/>
                </a:cxn>
                <a:cxn ang="0">
                  <a:pos x="9" y="28"/>
                </a:cxn>
                <a:cxn ang="0">
                  <a:pos x="10" y="32"/>
                </a:cxn>
                <a:cxn ang="0">
                  <a:pos x="11" y="35"/>
                </a:cxn>
                <a:cxn ang="0">
                  <a:pos x="13" y="38"/>
                </a:cxn>
                <a:cxn ang="0">
                  <a:pos x="19" y="41"/>
                </a:cxn>
                <a:cxn ang="0">
                  <a:pos x="28" y="42"/>
                </a:cxn>
                <a:cxn ang="0">
                  <a:pos x="37" y="41"/>
                </a:cxn>
                <a:cxn ang="0">
                  <a:pos x="43" y="38"/>
                </a:cxn>
                <a:cxn ang="0">
                  <a:pos x="44" y="35"/>
                </a:cxn>
                <a:cxn ang="0">
                  <a:pos x="46" y="32"/>
                </a:cxn>
                <a:cxn ang="0">
                  <a:pos x="47" y="28"/>
                </a:cxn>
                <a:cxn ang="0">
                  <a:pos x="47" y="25"/>
                </a:cxn>
                <a:cxn ang="0">
                  <a:pos x="47" y="18"/>
                </a:cxn>
                <a:cxn ang="0">
                  <a:pos x="46" y="15"/>
                </a:cxn>
                <a:cxn ang="0">
                  <a:pos x="43" y="11"/>
                </a:cxn>
                <a:cxn ang="0">
                  <a:pos x="39" y="8"/>
                </a:cxn>
                <a:cxn ang="0">
                  <a:pos x="33" y="6"/>
                </a:cxn>
                <a:cxn ang="0">
                  <a:pos x="28" y="6"/>
                </a:cxn>
                <a:cxn ang="0">
                  <a:pos x="19" y="7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0" y="16"/>
                </a:cxn>
                <a:cxn ang="0">
                  <a:pos x="9" y="20"/>
                </a:cxn>
                <a:cxn ang="0">
                  <a:pos x="9" y="25"/>
                </a:cxn>
              </a:cxnLst>
              <a:rect l="0" t="0" r="r" b="b"/>
              <a:pathLst>
                <a:path w="57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6" y="1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9" y="1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9" y="7"/>
                  </a:lnTo>
                  <a:lnTo>
                    <a:pt x="51" y="9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6" y="17"/>
                  </a:lnTo>
                  <a:lnTo>
                    <a:pt x="56" y="20"/>
                  </a:lnTo>
                  <a:lnTo>
                    <a:pt x="56" y="21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6" y="28"/>
                  </a:lnTo>
                  <a:lnTo>
                    <a:pt x="56" y="31"/>
                  </a:lnTo>
                  <a:lnTo>
                    <a:pt x="55" y="33"/>
                  </a:lnTo>
                  <a:lnTo>
                    <a:pt x="52" y="36"/>
                  </a:lnTo>
                  <a:lnTo>
                    <a:pt x="51" y="39"/>
                  </a:lnTo>
                  <a:lnTo>
                    <a:pt x="49" y="41"/>
                  </a:lnTo>
                  <a:lnTo>
                    <a:pt x="45" y="43"/>
                  </a:lnTo>
                  <a:lnTo>
                    <a:pt x="43" y="45"/>
                  </a:lnTo>
                  <a:lnTo>
                    <a:pt x="39" y="47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48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3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9" y="31"/>
                  </a:lnTo>
                  <a:lnTo>
                    <a:pt x="10" y="32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3" y="42"/>
                  </a:lnTo>
                  <a:lnTo>
                    <a:pt x="28" y="42"/>
                  </a:lnTo>
                  <a:lnTo>
                    <a:pt x="32" y="42"/>
                  </a:lnTo>
                  <a:lnTo>
                    <a:pt x="37" y="41"/>
                  </a:lnTo>
                  <a:lnTo>
                    <a:pt x="39" y="40"/>
                  </a:lnTo>
                  <a:lnTo>
                    <a:pt x="43" y="38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6" y="33"/>
                  </a:lnTo>
                  <a:lnTo>
                    <a:pt x="46" y="32"/>
                  </a:lnTo>
                  <a:lnTo>
                    <a:pt x="47" y="31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7" y="18"/>
                  </a:lnTo>
                  <a:lnTo>
                    <a:pt x="46" y="16"/>
                  </a:lnTo>
                  <a:lnTo>
                    <a:pt x="46" y="15"/>
                  </a:lnTo>
                  <a:lnTo>
                    <a:pt x="44" y="12"/>
                  </a:lnTo>
                  <a:lnTo>
                    <a:pt x="43" y="11"/>
                  </a:lnTo>
                  <a:lnTo>
                    <a:pt x="41" y="9"/>
                  </a:lnTo>
                  <a:lnTo>
                    <a:pt x="39" y="8"/>
                  </a:lnTo>
                  <a:lnTo>
                    <a:pt x="37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8" name="Freeform 304"/>
            <p:cNvSpPr>
              <a:spLocks/>
            </p:cNvSpPr>
            <p:nvPr/>
          </p:nvSpPr>
          <p:spPr bwMode="auto">
            <a:xfrm>
              <a:off x="3883" y="2670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29" name="Freeform 305"/>
            <p:cNvSpPr>
              <a:spLocks/>
            </p:cNvSpPr>
            <p:nvPr/>
          </p:nvSpPr>
          <p:spPr bwMode="auto">
            <a:xfrm>
              <a:off x="3937" y="2670"/>
              <a:ext cx="30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42"/>
                </a:cxn>
                <a:cxn ang="0">
                  <a:pos x="29" y="42"/>
                </a:cxn>
                <a:cxn ang="0">
                  <a:pos x="29" y="48"/>
                </a:cxn>
                <a:cxn ang="0">
                  <a:pos x="0" y="48"/>
                </a:cxn>
              </a:cxnLst>
              <a:rect l="0" t="0" r="r" b="b"/>
              <a:pathLst>
                <a:path w="30" h="49">
                  <a:moveTo>
                    <a:pt x="0" y="4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2"/>
                  </a:lnTo>
                  <a:lnTo>
                    <a:pt x="29" y="42"/>
                  </a:lnTo>
                  <a:lnTo>
                    <a:pt x="29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0" name="Freeform 306"/>
            <p:cNvSpPr>
              <a:spLocks/>
            </p:cNvSpPr>
            <p:nvPr/>
          </p:nvSpPr>
          <p:spPr bwMode="auto">
            <a:xfrm>
              <a:off x="3986" y="2670"/>
              <a:ext cx="45" cy="4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4" y="0"/>
                </a:cxn>
                <a:cxn ang="0">
                  <a:pos x="44" y="27"/>
                </a:cxn>
                <a:cxn ang="0">
                  <a:pos x="44" y="31"/>
                </a:cxn>
                <a:cxn ang="0">
                  <a:pos x="44" y="34"/>
                </a:cxn>
                <a:cxn ang="0">
                  <a:pos x="42" y="36"/>
                </a:cxn>
                <a:cxn ang="0">
                  <a:pos x="42" y="38"/>
                </a:cxn>
                <a:cxn ang="0">
                  <a:pos x="41" y="40"/>
                </a:cxn>
                <a:cxn ang="0">
                  <a:pos x="39" y="42"/>
                </a:cxn>
                <a:cxn ang="0">
                  <a:pos x="37" y="44"/>
                </a:cxn>
                <a:cxn ang="0">
                  <a:pos x="35" y="45"/>
                </a:cxn>
                <a:cxn ang="0">
                  <a:pos x="32" y="47"/>
                </a:cxn>
                <a:cxn ang="0">
                  <a:pos x="29" y="47"/>
                </a:cxn>
                <a:cxn ang="0">
                  <a:pos x="25" y="48"/>
                </a:cxn>
                <a:cxn ang="0">
                  <a:pos x="22" y="48"/>
                </a:cxn>
                <a:cxn ang="0">
                  <a:pos x="17" y="48"/>
                </a:cxn>
                <a:cxn ang="0">
                  <a:pos x="14" y="47"/>
                </a:cxn>
                <a:cxn ang="0">
                  <a:pos x="12" y="47"/>
                </a:cxn>
                <a:cxn ang="0">
                  <a:pos x="9" y="46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2" y="41"/>
                </a:cxn>
                <a:cxn ang="0">
                  <a:pos x="1" y="39"/>
                </a:cxn>
                <a:cxn ang="0">
                  <a:pos x="1" y="37"/>
                </a:cxn>
                <a:cxn ang="0">
                  <a:pos x="0" y="34"/>
                </a:cxn>
                <a:cxn ang="0">
                  <a:pos x="0" y="31"/>
                </a:cxn>
                <a:cxn ang="0">
                  <a:pos x="0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27"/>
                </a:cxn>
                <a:cxn ang="0">
                  <a:pos x="7" y="30"/>
                </a:cxn>
                <a:cxn ang="0">
                  <a:pos x="8" y="32"/>
                </a:cxn>
                <a:cxn ang="0">
                  <a:pos x="8" y="34"/>
                </a:cxn>
                <a:cxn ang="0">
                  <a:pos x="9" y="36"/>
                </a:cxn>
                <a:cxn ang="0">
                  <a:pos x="9" y="37"/>
                </a:cxn>
                <a:cxn ang="0">
                  <a:pos x="10" y="38"/>
                </a:cxn>
                <a:cxn ang="0">
                  <a:pos x="12" y="39"/>
                </a:cxn>
                <a:cxn ang="0">
                  <a:pos x="14" y="40"/>
                </a:cxn>
                <a:cxn ang="0">
                  <a:pos x="15" y="41"/>
                </a:cxn>
                <a:cxn ang="0">
                  <a:pos x="17" y="41"/>
                </a:cxn>
                <a:cxn ang="0">
                  <a:pos x="19" y="42"/>
                </a:cxn>
                <a:cxn ang="0">
                  <a:pos x="21" y="42"/>
                </a:cxn>
                <a:cxn ang="0">
                  <a:pos x="24" y="41"/>
                </a:cxn>
                <a:cxn ang="0">
                  <a:pos x="28" y="41"/>
                </a:cxn>
                <a:cxn ang="0">
                  <a:pos x="30" y="40"/>
                </a:cxn>
                <a:cxn ang="0">
                  <a:pos x="32" y="38"/>
                </a:cxn>
                <a:cxn ang="0">
                  <a:pos x="34" y="37"/>
                </a:cxn>
                <a:cxn ang="0">
                  <a:pos x="35" y="35"/>
                </a:cxn>
                <a:cxn ang="0">
                  <a:pos x="36" y="31"/>
                </a:cxn>
                <a:cxn ang="0">
                  <a:pos x="36" y="27"/>
                </a:cxn>
                <a:cxn ang="0">
                  <a:pos x="36" y="0"/>
                </a:cxn>
              </a:cxnLst>
              <a:rect l="0" t="0" r="r" b="b"/>
              <a:pathLst>
                <a:path w="45" h="49">
                  <a:moveTo>
                    <a:pt x="36" y="0"/>
                  </a:moveTo>
                  <a:lnTo>
                    <a:pt x="44" y="0"/>
                  </a:lnTo>
                  <a:lnTo>
                    <a:pt x="44" y="27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1" y="40"/>
                  </a:lnTo>
                  <a:lnTo>
                    <a:pt x="39" y="42"/>
                  </a:lnTo>
                  <a:lnTo>
                    <a:pt x="37" y="44"/>
                  </a:lnTo>
                  <a:lnTo>
                    <a:pt x="35" y="45"/>
                  </a:lnTo>
                  <a:lnTo>
                    <a:pt x="32" y="47"/>
                  </a:lnTo>
                  <a:lnTo>
                    <a:pt x="29" y="47"/>
                  </a:lnTo>
                  <a:lnTo>
                    <a:pt x="25" y="48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12" y="47"/>
                  </a:lnTo>
                  <a:lnTo>
                    <a:pt x="9" y="46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2" y="41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7"/>
                  </a:lnTo>
                  <a:lnTo>
                    <a:pt x="7" y="30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9" y="37"/>
                  </a:lnTo>
                  <a:lnTo>
                    <a:pt x="10" y="38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7" y="41"/>
                  </a:lnTo>
                  <a:lnTo>
                    <a:pt x="19" y="42"/>
                  </a:lnTo>
                  <a:lnTo>
                    <a:pt x="21" y="42"/>
                  </a:lnTo>
                  <a:lnTo>
                    <a:pt x="24" y="41"/>
                  </a:lnTo>
                  <a:lnTo>
                    <a:pt x="28" y="41"/>
                  </a:lnTo>
                  <a:lnTo>
                    <a:pt x="30" y="40"/>
                  </a:lnTo>
                  <a:lnTo>
                    <a:pt x="32" y="38"/>
                  </a:lnTo>
                  <a:lnTo>
                    <a:pt x="34" y="37"/>
                  </a:lnTo>
                  <a:lnTo>
                    <a:pt x="35" y="35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36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1" name="Freeform 307"/>
            <p:cNvSpPr>
              <a:spLocks/>
            </p:cNvSpPr>
            <p:nvPr/>
          </p:nvSpPr>
          <p:spPr bwMode="auto">
            <a:xfrm>
              <a:off x="4048" y="2670"/>
              <a:ext cx="45" cy="49"/>
            </a:xfrm>
            <a:custGeom>
              <a:avLst/>
              <a:gdLst/>
              <a:ahLst/>
              <a:cxnLst>
                <a:cxn ang="0">
                  <a:pos x="19" y="48"/>
                </a:cxn>
                <a:cxn ang="0">
                  <a:pos x="19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5"/>
                </a:cxn>
                <a:cxn ang="0">
                  <a:pos x="26" y="5"/>
                </a:cxn>
                <a:cxn ang="0">
                  <a:pos x="26" y="48"/>
                </a:cxn>
                <a:cxn ang="0">
                  <a:pos x="19" y="48"/>
                </a:cxn>
              </a:cxnLst>
              <a:rect l="0" t="0" r="r" b="b"/>
              <a:pathLst>
                <a:path w="45" h="49">
                  <a:moveTo>
                    <a:pt x="19" y="48"/>
                  </a:moveTo>
                  <a:lnTo>
                    <a:pt x="19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"/>
                  </a:lnTo>
                  <a:lnTo>
                    <a:pt x="26" y="5"/>
                  </a:lnTo>
                  <a:lnTo>
                    <a:pt x="26" y="48"/>
                  </a:lnTo>
                  <a:lnTo>
                    <a:pt x="19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2" name="Freeform 308"/>
            <p:cNvSpPr>
              <a:spLocks/>
            </p:cNvSpPr>
            <p:nvPr/>
          </p:nvSpPr>
          <p:spPr bwMode="auto">
            <a:xfrm>
              <a:off x="4111" y="2670"/>
              <a:ext cx="1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1" h="49">
                  <a:moveTo>
                    <a:pt x="0" y="4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3" name="Freeform 309"/>
            <p:cNvSpPr>
              <a:spLocks/>
            </p:cNvSpPr>
            <p:nvPr/>
          </p:nvSpPr>
          <p:spPr bwMode="auto">
            <a:xfrm>
              <a:off x="4131" y="2670"/>
              <a:ext cx="55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6" y="8"/>
                </a:cxn>
                <a:cxn ang="0">
                  <a:pos x="12" y="4"/>
                </a:cxn>
                <a:cxn ang="0">
                  <a:pos x="21" y="1"/>
                </a:cxn>
                <a:cxn ang="0">
                  <a:pos x="31" y="1"/>
                </a:cxn>
                <a:cxn ang="0">
                  <a:pos x="38" y="1"/>
                </a:cxn>
                <a:cxn ang="0">
                  <a:pos x="43" y="4"/>
                </a:cxn>
                <a:cxn ang="0">
                  <a:pos x="49" y="9"/>
                </a:cxn>
                <a:cxn ang="0">
                  <a:pos x="52" y="12"/>
                </a:cxn>
                <a:cxn ang="0">
                  <a:pos x="53" y="16"/>
                </a:cxn>
                <a:cxn ang="0">
                  <a:pos x="54" y="20"/>
                </a:cxn>
                <a:cxn ang="0">
                  <a:pos x="54" y="23"/>
                </a:cxn>
                <a:cxn ang="0">
                  <a:pos x="54" y="28"/>
                </a:cxn>
                <a:cxn ang="0">
                  <a:pos x="53" y="33"/>
                </a:cxn>
                <a:cxn ang="0">
                  <a:pos x="49" y="39"/>
                </a:cxn>
                <a:cxn ang="0">
                  <a:pos x="43" y="43"/>
                </a:cxn>
                <a:cxn ang="0">
                  <a:pos x="38" y="47"/>
                </a:cxn>
                <a:cxn ang="0">
                  <a:pos x="31" y="47"/>
                </a:cxn>
                <a:cxn ang="0">
                  <a:pos x="22" y="47"/>
                </a:cxn>
                <a:cxn ang="0">
                  <a:pos x="16" y="47"/>
                </a:cxn>
                <a:cxn ang="0">
                  <a:pos x="9" y="43"/>
                </a:cxn>
                <a:cxn ang="0">
                  <a:pos x="5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8" y="25"/>
                </a:cxn>
                <a:cxn ang="0">
                  <a:pos x="8" y="28"/>
                </a:cxn>
                <a:cxn ang="0">
                  <a:pos x="9" y="32"/>
                </a:cxn>
                <a:cxn ang="0">
                  <a:pos x="12" y="35"/>
                </a:cxn>
                <a:cxn ang="0">
                  <a:pos x="13" y="38"/>
                </a:cxn>
                <a:cxn ang="0">
                  <a:pos x="20" y="41"/>
                </a:cxn>
                <a:cxn ang="0">
                  <a:pos x="27" y="42"/>
                </a:cxn>
                <a:cxn ang="0">
                  <a:pos x="35" y="41"/>
                </a:cxn>
                <a:cxn ang="0">
                  <a:pos x="41" y="38"/>
                </a:cxn>
                <a:cxn ang="0">
                  <a:pos x="43" y="35"/>
                </a:cxn>
                <a:cxn ang="0">
                  <a:pos x="45" y="32"/>
                </a:cxn>
                <a:cxn ang="0">
                  <a:pos x="46" y="28"/>
                </a:cxn>
                <a:cxn ang="0">
                  <a:pos x="47" y="25"/>
                </a:cxn>
                <a:cxn ang="0">
                  <a:pos x="46" y="18"/>
                </a:cxn>
                <a:cxn ang="0">
                  <a:pos x="45" y="15"/>
                </a:cxn>
                <a:cxn ang="0">
                  <a:pos x="42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7" y="6"/>
                </a:cxn>
                <a:cxn ang="0">
                  <a:pos x="20" y="7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9" y="16"/>
                </a:cxn>
                <a:cxn ang="0">
                  <a:pos x="8" y="20"/>
                </a:cxn>
                <a:cxn ang="0">
                  <a:pos x="8" y="25"/>
                </a:cxn>
              </a:cxnLst>
              <a:rect l="0" t="0" r="r" b="b"/>
              <a:pathLst>
                <a:path w="55" h="49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1"/>
                  </a:lnTo>
                  <a:lnTo>
                    <a:pt x="41" y="3"/>
                  </a:lnTo>
                  <a:lnTo>
                    <a:pt x="43" y="4"/>
                  </a:lnTo>
                  <a:lnTo>
                    <a:pt x="47" y="7"/>
                  </a:lnTo>
                  <a:lnTo>
                    <a:pt x="49" y="9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7"/>
                  </a:lnTo>
                  <a:lnTo>
                    <a:pt x="54" y="20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4" y="25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49" y="39"/>
                  </a:lnTo>
                  <a:lnTo>
                    <a:pt x="47" y="41"/>
                  </a:lnTo>
                  <a:lnTo>
                    <a:pt x="43" y="43"/>
                  </a:lnTo>
                  <a:lnTo>
                    <a:pt x="41" y="45"/>
                  </a:lnTo>
                  <a:lnTo>
                    <a:pt x="38" y="47"/>
                  </a:lnTo>
                  <a:lnTo>
                    <a:pt x="34" y="47"/>
                  </a:lnTo>
                  <a:lnTo>
                    <a:pt x="31" y="47"/>
                  </a:lnTo>
                  <a:lnTo>
                    <a:pt x="27" y="48"/>
                  </a:lnTo>
                  <a:lnTo>
                    <a:pt x="22" y="47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3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8" y="28"/>
                  </a:lnTo>
                  <a:lnTo>
                    <a:pt x="8" y="31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2" y="36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20" y="41"/>
                  </a:lnTo>
                  <a:lnTo>
                    <a:pt x="22" y="42"/>
                  </a:lnTo>
                  <a:lnTo>
                    <a:pt x="27" y="42"/>
                  </a:lnTo>
                  <a:lnTo>
                    <a:pt x="31" y="42"/>
                  </a:lnTo>
                  <a:lnTo>
                    <a:pt x="35" y="41"/>
                  </a:lnTo>
                  <a:lnTo>
                    <a:pt x="39" y="40"/>
                  </a:lnTo>
                  <a:lnTo>
                    <a:pt x="41" y="38"/>
                  </a:lnTo>
                  <a:lnTo>
                    <a:pt x="42" y="36"/>
                  </a:lnTo>
                  <a:lnTo>
                    <a:pt x="43" y="35"/>
                  </a:lnTo>
                  <a:lnTo>
                    <a:pt x="45" y="33"/>
                  </a:lnTo>
                  <a:lnTo>
                    <a:pt x="45" y="32"/>
                  </a:lnTo>
                  <a:lnTo>
                    <a:pt x="46" y="31"/>
                  </a:lnTo>
                  <a:lnTo>
                    <a:pt x="46" y="28"/>
                  </a:lnTo>
                  <a:lnTo>
                    <a:pt x="47" y="26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6" y="18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3" y="12"/>
                  </a:lnTo>
                  <a:lnTo>
                    <a:pt x="42" y="11"/>
                  </a:lnTo>
                  <a:lnTo>
                    <a:pt x="40" y="9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7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4" name="Freeform 310"/>
            <p:cNvSpPr>
              <a:spLocks/>
            </p:cNvSpPr>
            <p:nvPr/>
          </p:nvSpPr>
          <p:spPr bwMode="auto">
            <a:xfrm>
              <a:off x="4205" y="2670"/>
              <a:ext cx="45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8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44" y="48"/>
                </a:cxn>
                <a:cxn ang="0">
                  <a:pos x="36" y="48"/>
                </a:cxn>
                <a:cxn ang="0">
                  <a:pos x="7" y="11"/>
                </a:cxn>
                <a:cxn ang="0">
                  <a:pos x="7" y="48"/>
                </a:cxn>
                <a:cxn ang="0">
                  <a:pos x="0" y="48"/>
                </a:cxn>
              </a:cxnLst>
              <a:rect l="0" t="0" r="r" b="b"/>
              <a:pathLst>
                <a:path w="45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8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4" y="48"/>
                  </a:lnTo>
                  <a:lnTo>
                    <a:pt x="36" y="48"/>
                  </a:lnTo>
                  <a:lnTo>
                    <a:pt x="7" y="11"/>
                  </a:lnTo>
                  <a:lnTo>
                    <a:pt x="7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5" name="Freeform 311"/>
            <p:cNvSpPr>
              <a:spLocks/>
            </p:cNvSpPr>
            <p:nvPr/>
          </p:nvSpPr>
          <p:spPr bwMode="auto">
            <a:xfrm>
              <a:off x="3494" y="2750"/>
              <a:ext cx="50" cy="50"/>
            </a:xfrm>
            <a:custGeom>
              <a:avLst/>
              <a:gdLst/>
              <a:ahLst/>
              <a:cxnLst>
                <a:cxn ang="0">
                  <a:pos x="49" y="33"/>
                </a:cxn>
                <a:cxn ang="0">
                  <a:pos x="46" y="40"/>
                </a:cxn>
                <a:cxn ang="0">
                  <a:pos x="41" y="45"/>
                </a:cxn>
                <a:cxn ang="0">
                  <a:pos x="34" y="48"/>
                </a:cxn>
                <a:cxn ang="0">
                  <a:pos x="26" y="49"/>
                </a:cxn>
                <a:cxn ang="0">
                  <a:pos x="18" y="48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1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2" y="11"/>
                </a:cxn>
                <a:cxn ang="0">
                  <a:pos x="7" y="7"/>
                </a:cxn>
                <a:cxn ang="0">
                  <a:pos x="13" y="3"/>
                </a:cxn>
                <a:cxn ang="0">
                  <a:pos x="18" y="1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40" y="4"/>
                </a:cxn>
                <a:cxn ang="0">
                  <a:pos x="44" y="8"/>
                </a:cxn>
                <a:cxn ang="0">
                  <a:pos x="48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2" y="7"/>
                </a:cxn>
                <a:cxn ang="0">
                  <a:pos x="27" y="6"/>
                </a:cxn>
                <a:cxn ang="0">
                  <a:pos x="23" y="6"/>
                </a:cxn>
                <a:cxn ang="0">
                  <a:pos x="17" y="7"/>
                </a:cxn>
                <a:cxn ang="0">
                  <a:pos x="14" y="10"/>
                </a:cxn>
                <a:cxn ang="0">
                  <a:pos x="10" y="13"/>
                </a:cxn>
                <a:cxn ang="0">
                  <a:pos x="9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8" y="42"/>
                </a:cxn>
                <a:cxn ang="0">
                  <a:pos x="23" y="43"/>
                </a:cxn>
                <a:cxn ang="0">
                  <a:pos x="27" y="43"/>
                </a:cxn>
                <a:cxn ang="0">
                  <a:pos x="33" y="42"/>
                </a:cxn>
                <a:cxn ang="0">
                  <a:pos x="36" y="39"/>
                </a:cxn>
                <a:cxn ang="0">
                  <a:pos x="40" y="34"/>
                </a:cxn>
                <a:cxn ang="0">
                  <a:pos x="41" y="31"/>
                </a:cxn>
              </a:cxnLst>
              <a:rect l="0" t="0" r="r" b="b"/>
              <a:pathLst>
                <a:path w="50" h="50">
                  <a:moveTo>
                    <a:pt x="41" y="31"/>
                  </a:moveTo>
                  <a:lnTo>
                    <a:pt x="49" y="33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3" y="42"/>
                  </a:lnTo>
                  <a:lnTo>
                    <a:pt x="41" y="45"/>
                  </a:lnTo>
                  <a:lnTo>
                    <a:pt x="38" y="46"/>
                  </a:lnTo>
                  <a:lnTo>
                    <a:pt x="34" y="48"/>
                  </a:lnTo>
                  <a:lnTo>
                    <a:pt x="31" y="48"/>
                  </a:lnTo>
                  <a:lnTo>
                    <a:pt x="26" y="49"/>
                  </a:lnTo>
                  <a:lnTo>
                    <a:pt x="21" y="48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1" y="46"/>
                  </a:lnTo>
                  <a:lnTo>
                    <a:pt x="9" y="45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3" y="1"/>
                  </a:lnTo>
                  <a:lnTo>
                    <a:pt x="36" y="2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8" y="14"/>
                  </a:lnTo>
                  <a:lnTo>
                    <a:pt x="40" y="16"/>
                  </a:lnTo>
                  <a:lnTo>
                    <a:pt x="38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4" y="40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1" y="42"/>
                  </a:lnTo>
                  <a:lnTo>
                    <a:pt x="33" y="42"/>
                  </a:lnTo>
                  <a:lnTo>
                    <a:pt x="35" y="40"/>
                  </a:lnTo>
                  <a:lnTo>
                    <a:pt x="36" y="39"/>
                  </a:lnTo>
                  <a:lnTo>
                    <a:pt x="39" y="37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1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6" name="Freeform 312"/>
            <p:cNvSpPr>
              <a:spLocks/>
            </p:cNvSpPr>
            <p:nvPr/>
          </p:nvSpPr>
          <p:spPr bwMode="auto">
            <a:xfrm>
              <a:off x="3559" y="2750"/>
              <a:ext cx="55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2" y="13"/>
                </a:cxn>
                <a:cxn ang="0">
                  <a:pos x="6" y="8"/>
                </a:cxn>
                <a:cxn ang="0">
                  <a:pos x="11" y="4"/>
                </a:cxn>
                <a:cxn ang="0">
                  <a:pos x="21" y="1"/>
                </a:cxn>
                <a:cxn ang="0">
                  <a:pos x="31" y="1"/>
                </a:cxn>
                <a:cxn ang="0">
                  <a:pos x="38" y="2"/>
                </a:cxn>
                <a:cxn ang="0">
                  <a:pos x="43" y="5"/>
                </a:cxn>
                <a:cxn ang="0">
                  <a:pos x="49" y="10"/>
                </a:cxn>
                <a:cxn ang="0">
                  <a:pos x="52" y="13"/>
                </a:cxn>
                <a:cxn ang="0">
                  <a:pos x="53" y="16"/>
                </a:cxn>
                <a:cxn ang="0">
                  <a:pos x="54" y="20"/>
                </a:cxn>
                <a:cxn ang="0">
                  <a:pos x="54" y="23"/>
                </a:cxn>
                <a:cxn ang="0">
                  <a:pos x="54" y="28"/>
                </a:cxn>
                <a:cxn ang="0">
                  <a:pos x="53" y="34"/>
                </a:cxn>
                <a:cxn ang="0">
                  <a:pos x="49" y="40"/>
                </a:cxn>
                <a:cxn ang="0">
                  <a:pos x="43" y="45"/>
                </a:cxn>
                <a:cxn ang="0">
                  <a:pos x="38" y="48"/>
                </a:cxn>
                <a:cxn ang="0">
                  <a:pos x="29" y="48"/>
                </a:cxn>
                <a:cxn ang="0">
                  <a:pos x="22" y="48"/>
                </a:cxn>
                <a:cxn ang="0">
                  <a:pos x="15" y="48"/>
                </a:cxn>
                <a:cxn ang="0">
                  <a:pos x="9" y="45"/>
                </a:cxn>
                <a:cxn ang="0">
                  <a:pos x="5" y="39"/>
                </a:cxn>
                <a:cxn ang="0">
                  <a:pos x="1" y="34"/>
                </a:cxn>
                <a:cxn ang="0">
                  <a:pos x="0" y="28"/>
                </a:cxn>
                <a:cxn ang="0">
                  <a:pos x="7" y="25"/>
                </a:cxn>
                <a:cxn ang="0">
                  <a:pos x="8" y="29"/>
                </a:cxn>
                <a:cxn ang="0">
                  <a:pos x="9" y="33"/>
                </a:cxn>
                <a:cxn ang="0">
                  <a:pos x="11" y="36"/>
                </a:cxn>
                <a:cxn ang="0">
                  <a:pos x="13" y="39"/>
                </a:cxn>
                <a:cxn ang="0">
                  <a:pos x="19" y="42"/>
                </a:cxn>
                <a:cxn ang="0">
                  <a:pos x="27" y="43"/>
                </a:cxn>
                <a:cxn ang="0">
                  <a:pos x="35" y="42"/>
                </a:cxn>
                <a:cxn ang="0">
                  <a:pos x="41" y="39"/>
                </a:cxn>
                <a:cxn ang="0">
                  <a:pos x="42" y="36"/>
                </a:cxn>
                <a:cxn ang="0">
                  <a:pos x="45" y="33"/>
                </a:cxn>
                <a:cxn ang="0">
                  <a:pos x="46" y="29"/>
                </a:cxn>
                <a:cxn ang="0">
                  <a:pos x="46" y="25"/>
                </a:cxn>
                <a:cxn ang="0">
                  <a:pos x="46" y="19"/>
                </a:cxn>
                <a:cxn ang="0">
                  <a:pos x="45" y="15"/>
                </a:cxn>
                <a:cxn ang="0">
                  <a:pos x="41" y="11"/>
                </a:cxn>
                <a:cxn ang="0">
                  <a:pos x="38" y="8"/>
                </a:cxn>
                <a:cxn ang="0">
                  <a:pos x="32" y="6"/>
                </a:cxn>
                <a:cxn ang="0">
                  <a:pos x="27" y="6"/>
                </a:cxn>
                <a:cxn ang="0">
                  <a:pos x="19" y="7"/>
                </a:cxn>
                <a:cxn ang="0">
                  <a:pos x="14" y="10"/>
                </a:cxn>
                <a:cxn ang="0">
                  <a:pos x="11" y="13"/>
                </a:cxn>
                <a:cxn ang="0">
                  <a:pos x="9" y="16"/>
                </a:cxn>
                <a:cxn ang="0">
                  <a:pos x="8" y="20"/>
                </a:cxn>
                <a:cxn ang="0">
                  <a:pos x="7" y="25"/>
                </a:cxn>
              </a:cxnLst>
              <a:rect l="0" t="0" r="r" b="b"/>
              <a:pathLst>
                <a:path w="55" h="50">
                  <a:moveTo>
                    <a:pt x="0" y="25"/>
                  </a:move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2" y="13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4" y="22"/>
                  </a:lnTo>
                  <a:lnTo>
                    <a:pt x="54" y="23"/>
                  </a:lnTo>
                  <a:lnTo>
                    <a:pt x="54" y="25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0" y="37"/>
                  </a:lnTo>
                  <a:lnTo>
                    <a:pt x="49" y="40"/>
                  </a:lnTo>
                  <a:lnTo>
                    <a:pt x="47" y="42"/>
                  </a:lnTo>
                  <a:lnTo>
                    <a:pt x="43" y="45"/>
                  </a:lnTo>
                  <a:lnTo>
                    <a:pt x="41" y="46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29" y="48"/>
                  </a:lnTo>
                  <a:lnTo>
                    <a:pt x="27" y="49"/>
                  </a:lnTo>
                  <a:lnTo>
                    <a:pt x="22" y="48"/>
                  </a:lnTo>
                  <a:lnTo>
                    <a:pt x="19" y="48"/>
                  </a:lnTo>
                  <a:lnTo>
                    <a:pt x="15" y="48"/>
                  </a:lnTo>
                  <a:lnTo>
                    <a:pt x="13" y="46"/>
                  </a:lnTo>
                  <a:lnTo>
                    <a:pt x="9" y="45"/>
                  </a:lnTo>
                  <a:lnTo>
                    <a:pt x="7" y="42"/>
                  </a:lnTo>
                  <a:lnTo>
                    <a:pt x="5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7" y="25"/>
                  </a:lnTo>
                  <a:lnTo>
                    <a:pt x="7" y="27"/>
                  </a:lnTo>
                  <a:lnTo>
                    <a:pt x="8" y="29"/>
                  </a:lnTo>
                  <a:lnTo>
                    <a:pt x="8" y="31"/>
                  </a:lnTo>
                  <a:lnTo>
                    <a:pt x="9" y="33"/>
                  </a:lnTo>
                  <a:lnTo>
                    <a:pt x="9" y="34"/>
                  </a:lnTo>
                  <a:lnTo>
                    <a:pt x="11" y="36"/>
                  </a:lnTo>
                  <a:lnTo>
                    <a:pt x="12" y="37"/>
                  </a:lnTo>
                  <a:lnTo>
                    <a:pt x="13" y="39"/>
                  </a:lnTo>
                  <a:lnTo>
                    <a:pt x="15" y="41"/>
                  </a:lnTo>
                  <a:lnTo>
                    <a:pt x="19" y="42"/>
                  </a:lnTo>
                  <a:lnTo>
                    <a:pt x="22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41" y="39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5" y="34"/>
                  </a:lnTo>
                  <a:lnTo>
                    <a:pt x="45" y="33"/>
                  </a:lnTo>
                  <a:lnTo>
                    <a:pt x="46" y="31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25"/>
                  </a:lnTo>
                  <a:lnTo>
                    <a:pt x="46" y="22"/>
                  </a:lnTo>
                  <a:lnTo>
                    <a:pt x="46" y="19"/>
                  </a:lnTo>
                  <a:lnTo>
                    <a:pt x="45" y="16"/>
                  </a:lnTo>
                  <a:lnTo>
                    <a:pt x="45" y="15"/>
                  </a:lnTo>
                  <a:lnTo>
                    <a:pt x="42" y="13"/>
                  </a:lnTo>
                  <a:lnTo>
                    <a:pt x="41" y="11"/>
                  </a:lnTo>
                  <a:lnTo>
                    <a:pt x="40" y="10"/>
                  </a:lnTo>
                  <a:lnTo>
                    <a:pt x="38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2" y="6"/>
                  </a:lnTo>
                  <a:lnTo>
                    <a:pt x="19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7" name="Freeform 313"/>
            <p:cNvSpPr>
              <a:spLocks/>
            </p:cNvSpPr>
            <p:nvPr/>
          </p:nvSpPr>
          <p:spPr bwMode="auto">
            <a:xfrm>
              <a:off x="3633" y="2751"/>
              <a:ext cx="45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7" y="37"/>
                </a:cxn>
                <a:cxn ang="0">
                  <a:pos x="37" y="0"/>
                </a:cxn>
                <a:cxn ang="0">
                  <a:pos x="44" y="0"/>
                </a:cxn>
                <a:cxn ang="0">
                  <a:pos x="44" y="47"/>
                </a:cxn>
                <a:cxn ang="0">
                  <a:pos x="36" y="47"/>
                </a:cxn>
                <a:cxn ang="0">
                  <a:pos x="7" y="10"/>
                </a:cxn>
                <a:cxn ang="0">
                  <a:pos x="7" y="47"/>
                </a:cxn>
                <a:cxn ang="0">
                  <a:pos x="0" y="47"/>
                </a:cxn>
              </a:cxnLst>
              <a:rect l="0" t="0" r="r" b="b"/>
              <a:pathLst>
                <a:path w="45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7" y="37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44" y="47"/>
                  </a:lnTo>
                  <a:lnTo>
                    <a:pt x="36" y="47"/>
                  </a:lnTo>
                  <a:lnTo>
                    <a:pt x="7" y="10"/>
                  </a:lnTo>
                  <a:lnTo>
                    <a:pt x="7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8" name="Freeform 314"/>
            <p:cNvSpPr>
              <a:spLocks/>
            </p:cNvSpPr>
            <p:nvPr/>
          </p:nvSpPr>
          <p:spPr bwMode="auto">
            <a:xfrm>
              <a:off x="3695" y="2751"/>
              <a:ext cx="48" cy="48"/>
            </a:xfrm>
            <a:custGeom>
              <a:avLst/>
              <a:gdLst/>
              <a:ahLst/>
              <a:cxnLst>
                <a:cxn ang="0">
                  <a:pos x="20" y="47"/>
                </a:cxn>
                <a:cxn ang="0">
                  <a:pos x="2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47" y="5"/>
                </a:cxn>
                <a:cxn ang="0">
                  <a:pos x="28" y="5"/>
                </a:cxn>
                <a:cxn ang="0">
                  <a:pos x="28" y="47"/>
                </a:cxn>
                <a:cxn ang="0">
                  <a:pos x="20" y="47"/>
                </a:cxn>
              </a:cxnLst>
              <a:rect l="0" t="0" r="r" b="b"/>
              <a:pathLst>
                <a:path w="48" h="48">
                  <a:moveTo>
                    <a:pt x="20" y="47"/>
                  </a:moveTo>
                  <a:lnTo>
                    <a:pt x="2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5"/>
                  </a:lnTo>
                  <a:lnTo>
                    <a:pt x="28" y="5"/>
                  </a:lnTo>
                  <a:lnTo>
                    <a:pt x="28" y="47"/>
                  </a:lnTo>
                  <a:lnTo>
                    <a:pt x="2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39" name="Freeform 315"/>
            <p:cNvSpPr>
              <a:spLocks/>
            </p:cNvSpPr>
            <p:nvPr/>
          </p:nvSpPr>
          <p:spPr bwMode="auto">
            <a:xfrm>
              <a:off x="3757" y="2751"/>
              <a:ext cx="49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7" y="2"/>
                </a:cxn>
                <a:cxn ang="0">
                  <a:pos x="40" y="4"/>
                </a:cxn>
                <a:cxn ang="0">
                  <a:pos x="41" y="7"/>
                </a:cxn>
                <a:cxn ang="0">
                  <a:pos x="44" y="11"/>
                </a:cxn>
                <a:cxn ang="0">
                  <a:pos x="44" y="15"/>
                </a:cxn>
                <a:cxn ang="0">
                  <a:pos x="41" y="20"/>
                </a:cxn>
                <a:cxn ang="0">
                  <a:pos x="38" y="23"/>
                </a:cxn>
                <a:cxn ang="0">
                  <a:pos x="32" y="25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6" y="31"/>
                </a:cxn>
                <a:cxn ang="0">
                  <a:pos x="39" y="34"/>
                </a:cxn>
                <a:cxn ang="0">
                  <a:pos x="39" y="47"/>
                </a:cxn>
                <a:cxn ang="0">
                  <a:pos x="30" y="35"/>
                </a:cxn>
                <a:cxn ang="0">
                  <a:pos x="27" y="32"/>
                </a:cxn>
                <a:cxn ang="0">
                  <a:pos x="26" y="30"/>
                </a:cxn>
                <a:cxn ang="0">
                  <a:pos x="23" y="28"/>
                </a:cxn>
                <a:cxn ang="0">
                  <a:pos x="22" y="27"/>
                </a:cxn>
                <a:cxn ang="0">
                  <a:pos x="20" y="26"/>
                </a:cxn>
                <a:cxn ang="0">
                  <a:pos x="18" y="26"/>
                </a:cxn>
                <a:cxn ang="0">
                  <a:pos x="8" y="26"/>
                </a:cxn>
                <a:cxn ang="0">
                  <a:pos x="0" y="47"/>
                </a:cxn>
                <a:cxn ang="0">
                  <a:pos x="22" y="20"/>
                </a:cxn>
                <a:cxn ang="0">
                  <a:pos x="27" y="20"/>
                </a:cxn>
                <a:cxn ang="0">
                  <a:pos x="30" y="20"/>
                </a:cxn>
                <a:cxn ang="0">
                  <a:pos x="32" y="19"/>
                </a:cxn>
                <a:cxn ang="0">
                  <a:pos x="33" y="18"/>
                </a:cxn>
                <a:cxn ang="0">
                  <a:pos x="35" y="15"/>
                </a:cxn>
                <a:cxn ang="0">
                  <a:pos x="36" y="13"/>
                </a:cxn>
                <a:cxn ang="0">
                  <a:pos x="35" y="10"/>
                </a:cxn>
                <a:cxn ang="0">
                  <a:pos x="32" y="8"/>
                </a:cxn>
                <a:cxn ang="0">
                  <a:pos x="29" y="6"/>
                </a:cxn>
                <a:cxn ang="0">
                  <a:pos x="25" y="5"/>
                </a:cxn>
                <a:cxn ang="0">
                  <a:pos x="8" y="20"/>
                </a:cxn>
              </a:cxnLst>
              <a:rect l="0" t="0" r="r" b="b"/>
              <a:pathLst>
                <a:path w="49" h="48">
                  <a:moveTo>
                    <a:pt x="0" y="4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0" y="5"/>
                  </a:lnTo>
                  <a:lnTo>
                    <a:pt x="41" y="7"/>
                  </a:lnTo>
                  <a:lnTo>
                    <a:pt x="42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2" y="18"/>
                  </a:lnTo>
                  <a:lnTo>
                    <a:pt x="41" y="20"/>
                  </a:lnTo>
                  <a:lnTo>
                    <a:pt x="40" y="21"/>
                  </a:lnTo>
                  <a:lnTo>
                    <a:pt x="38" y="23"/>
                  </a:lnTo>
                  <a:lnTo>
                    <a:pt x="36" y="24"/>
                  </a:lnTo>
                  <a:lnTo>
                    <a:pt x="32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1" y="27"/>
                  </a:lnTo>
                  <a:lnTo>
                    <a:pt x="32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7" y="32"/>
                  </a:lnTo>
                  <a:lnTo>
                    <a:pt x="39" y="34"/>
                  </a:lnTo>
                  <a:lnTo>
                    <a:pt x="48" y="47"/>
                  </a:lnTo>
                  <a:lnTo>
                    <a:pt x="39" y="47"/>
                  </a:lnTo>
                  <a:lnTo>
                    <a:pt x="31" y="37"/>
                  </a:lnTo>
                  <a:lnTo>
                    <a:pt x="30" y="35"/>
                  </a:lnTo>
                  <a:lnTo>
                    <a:pt x="28" y="34"/>
                  </a:lnTo>
                  <a:lnTo>
                    <a:pt x="27" y="32"/>
                  </a:lnTo>
                  <a:lnTo>
                    <a:pt x="27" y="31"/>
                  </a:lnTo>
                  <a:lnTo>
                    <a:pt x="26" y="30"/>
                  </a:lnTo>
                  <a:lnTo>
                    <a:pt x="25" y="29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0" y="26"/>
                  </a:lnTo>
                  <a:lnTo>
                    <a:pt x="19" y="26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2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30" y="20"/>
                  </a:lnTo>
                  <a:lnTo>
                    <a:pt x="31" y="19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6" y="14"/>
                  </a:lnTo>
                  <a:lnTo>
                    <a:pt x="36" y="13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3" y="9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0" name="Freeform 316"/>
            <p:cNvSpPr>
              <a:spLocks/>
            </p:cNvSpPr>
            <p:nvPr/>
          </p:nvSpPr>
          <p:spPr bwMode="auto">
            <a:xfrm>
              <a:off x="3821" y="2750"/>
              <a:ext cx="56" cy="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4" y="13"/>
                </a:cxn>
                <a:cxn ang="0">
                  <a:pos x="6" y="8"/>
                </a:cxn>
                <a:cxn ang="0">
                  <a:pos x="12" y="4"/>
                </a:cxn>
                <a:cxn ang="0">
                  <a:pos x="22" y="1"/>
                </a:cxn>
                <a:cxn ang="0">
                  <a:pos x="32" y="1"/>
                </a:cxn>
                <a:cxn ang="0">
                  <a:pos x="39" y="2"/>
                </a:cxn>
                <a:cxn ang="0">
                  <a:pos x="44" y="5"/>
                </a:cxn>
                <a:cxn ang="0">
                  <a:pos x="49" y="10"/>
                </a:cxn>
                <a:cxn ang="0">
                  <a:pos x="53" y="13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5" y="23"/>
                </a:cxn>
                <a:cxn ang="0">
                  <a:pos x="55" y="28"/>
                </a:cxn>
                <a:cxn ang="0">
                  <a:pos x="53" y="34"/>
                </a:cxn>
                <a:cxn ang="0">
                  <a:pos x="49" y="40"/>
                </a:cxn>
                <a:cxn ang="0">
                  <a:pos x="44" y="45"/>
                </a:cxn>
                <a:cxn ang="0">
                  <a:pos x="39" y="48"/>
                </a:cxn>
                <a:cxn ang="0">
                  <a:pos x="30" y="48"/>
                </a:cxn>
                <a:cxn ang="0">
                  <a:pos x="23" y="48"/>
                </a:cxn>
                <a:cxn ang="0">
                  <a:pos x="16" y="48"/>
                </a:cxn>
                <a:cxn ang="0">
                  <a:pos x="11" y="45"/>
                </a:cxn>
                <a:cxn ang="0">
                  <a:pos x="5" y="39"/>
                </a:cxn>
                <a:cxn ang="0">
                  <a:pos x="2" y="34"/>
                </a:cxn>
                <a:cxn ang="0">
                  <a:pos x="0" y="28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9" y="33"/>
                </a:cxn>
                <a:cxn ang="0">
                  <a:pos x="12" y="36"/>
                </a:cxn>
                <a:cxn ang="0">
                  <a:pos x="14" y="39"/>
                </a:cxn>
                <a:cxn ang="0">
                  <a:pos x="20" y="42"/>
                </a:cxn>
                <a:cxn ang="0">
                  <a:pos x="27" y="43"/>
                </a:cxn>
                <a:cxn ang="0">
                  <a:pos x="35" y="42"/>
                </a:cxn>
                <a:cxn ang="0">
                  <a:pos x="41" y="39"/>
                </a:cxn>
                <a:cxn ang="0">
                  <a:pos x="43" y="36"/>
                </a:cxn>
                <a:cxn ang="0">
                  <a:pos x="46" y="33"/>
                </a:cxn>
                <a:cxn ang="0">
                  <a:pos x="46" y="29"/>
                </a:cxn>
                <a:cxn ang="0">
                  <a:pos x="47" y="25"/>
                </a:cxn>
                <a:cxn ang="0">
                  <a:pos x="46" y="19"/>
                </a:cxn>
                <a:cxn ang="0">
                  <a:pos x="44" y="15"/>
                </a:cxn>
                <a:cxn ang="0">
                  <a:pos x="42" y="11"/>
                </a:cxn>
                <a:cxn ang="0">
                  <a:pos x="39" y="8"/>
                </a:cxn>
                <a:cxn ang="0">
                  <a:pos x="33" y="6"/>
                </a:cxn>
                <a:cxn ang="0">
                  <a:pos x="27" y="6"/>
                </a:cxn>
                <a:cxn ang="0">
                  <a:pos x="20" y="7"/>
                </a:cxn>
                <a:cxn ang="0">
                  <a:pos x="14" y="10"/>
                </a:cxn>
                <a:cxn ang="0">
                  <a:pos x="12" y="13"/>
                </a:cxn>
                <a:cxn ang="0">
                  <a:pos x="9" y="16"/>
                </a:cxn>
                <a:cxn ang="0">
                  <a:pos x="9" y="20"/>
                </a:cxn>
                <a:cxn ang="0">
                  <a:pos x="8" y="25"/>
                </a:cxn>
              </a:cxnLst>
              <a:rect l="0" t="0" r="r" b="b"/>
              <a:pathLst>
                <a:path w="56" h="50">
                  <a:moveTo>
                    <a:pt x="0" y="25"/>
                  </a:moveTo>
                  <a:lnTo>
                    <a:pt x="0" y="22"/>
                  </a:lnTo>
                  <a:lnTo>
                    <a:pt x="1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6" y="8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9" y="2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8" y="7"/>
                  </a:lnTo>
                  <a:lnTo>
                    <a:pt x="49" y="10"/>
                  </a:lnTo>
                  <a:lnTo>
                    <a:pt x="51" y="12"/>
                  </a:lnTo>
                  <a:lnTo>
                    <a:pt x="53" y="13"/>
                  </a:lnTo>
                  <a:lnTo>
                    <a:pt x="53" y="15"/>
                  </a:lnTo>
                  <a:lnTo>
                    <a:pt x="54" y="16"/>
                  </a:lnTo>
                  <a:lnTo>
                    <a:pt x="54" y="18"/>
                  </a:lnTo>
                  <a:lnTo>
                    <a:pt x="54" y="20"/>
                  </a:lnTo>
                  <a:lnTo>
                    <a:pt x="55" y="22"/>
                  </a:lnTo>
                  <a:lnTo>
                    <a:pt x="55" y="23"/>
                  </a:lnTo>
                  <a:lnTo>
                    <a:pt x="55" y="25"/>
                  </a:lnTo>
                  <a:lnTo>
                    <a:pt x="55" y="28"/>
                  </a:lnTo>
                  <a:lnTo>
                    <a:pt x="54" y="31"/>
                  </a:lnTo>
                  <a:lnTo>
                    <a:pt x="53" y="34"/>
                  </a:lnTo>
                  <a:lnTo>
                    <a:pt x="51" y="37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41" y="46"/>
                  </a:lnTo>
                  <a:lnTo>
                    <a:pt x="39" y="48"/>
                  </a:lnTo>
                  <a:lnTo>
                    <a:pt x="35" y="48"/>
                  </a:lnTo>
                  <a:lnTo>
                    <a:pt x="30" y="48"/>
                  </a:lnTo>
                  <a:lnTo>
                    <a:pt x="27" y="49"/>
                  </a:lnTo>
                  <a:lnTo>
                    <a:pt x="23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3" y="46"/>
                  </a:lnTo>
                  <a:lnTo>
                    <a:pt x="11" y="45"/>
                  </a:lnTo>
                  <a:lnTo>
                    <a:pt x="8" y="42"/>
                  </a:lnTo>
                  <a:lnTo>
                    <a:pt x="5" y="39"/>
                  </a:lnTo>
                  <a:lnTo>
                    <a:pt x="4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2" y="36"/>
                  </a:lnTo>
                  <a:lnTo>
                    <a:pt x="13" y="37"/>
                  </a:lnTo>
                  <a:lnTo>
                    <a:pt x="14" y="39"/>
                  </a:lnTo>
                  <a:lnTo>
                    <a:pt x="16" y="41"/>
                  </a:lnTo>
                  <a:lnTo>
                    <a:pt x="20" y="42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2" y="43"/>
                  </a:lnTo>
                  <a:lnTo>
                    <a:pt x="35" y="42"/>
                  </a:lnTo>
                  <a:lnTo>
                    <a:pt x="39" y="41"/>
                  </a:lnTo>
                  <a:lnTo>
                    <a:pt x="41" y="39"/>
                  </a:lnTo>
                  <a:lnTo>
                    <a:pt x="43" y="37"/>
                  </a:lnTo>
                  <a:lnTo>
                    <a:pt x="43" y="36"/>
                  </a:lnTo>
                  <a:lnTo>
                    <a:pt x="44" y="34"/>
                  </a:lnTo>
                  <a:lnTo>
                    <a:pt x="46" y="33"/>
                  </a:lnTo>
                  <a:lnTo>
                    <a:pt x="46" y="31"/>
                  </a:lnTo>
                  <a:lnTo>
                    <a:pt x="46" y="29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2"/>
                  </a:lnTo>
                  <a:lnTo>
                    <a:pt x="46" y="19"/>
                  </a:lnTo>
                  <a:lnTo>
                    <a:pt x="46" y="16"/>
                  </a:lnTo>
                  <a:lnTo>
                    <a:pt x="44" y="15"/>
                  </a:lnTo>
                  <a:lnTo>
                    <a:pt x="43" y="13"/>
                  </a:lnTo>
                  <a:lnTo>
                    <a:pt x="42" y="11"/>
                  </a:lnTo>
                  <a:lnTo>
                    <a:pt x="40" y="10"/>
                  </a:lnTo>
                  <a:lnTo>
                    <a:pt x="39" y="8"/>
                  </a:lnTo>
                  <a:lnTo>
                    <a:pt x="35" y="7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7" y="6"/>
                  </a:lnTo>
                  <a:lnTo>
                    <a:pt x="23" y="6"/>
                  </a:lnTo>
                  <a:lnTo>
                    <a:pt x="20" y="7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9" y="18"/>
                  </a:lnTo>
                  <a:lnTo>
                    <a:pt x="9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5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1" name="Freeform 317"/>
            <p:cNvSpPr>
              <a:spLocks/>
            </p:cNvSpPr>
            <p:nvPr/>
          </p:nvSpPr>
          <p:spPr bwMode="auto">
            <a:xfrm>
              <a:off x="3895" y="2751"/>
              <a:ext cx="3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7" y="41"/>
                </a:cxn>
                <a:cxn ang="0">
                  <a:pos x="32" y="41"/>
                </a:cxn>
                <a:cxn ang="0">
                  <a:pos x="32" y="47"/>
                </a:cxn>
                <a:cxn ang="0">
                  <a:pos x="0" y="47"/>
                </a:cxn>
              </a:cxnLst>
              <a:rect l="0" t="0" r="r" b="b"/>
              <a:pathLst>
                <a:path w="33" h="48">
                  <a:moveTo>
                    <a:pt x="0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1"/>
                  </a:lnTo>
                  <a:lnTo>
                    <a:pt x="32" y="41"/>
                  </a:lnTo>
                  <a:lnTo>
                    <a:pt x="3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2" name="Freeform 318"/>
            <p:cNvSpPr>
              <a:spLocks/>
            </p:cNvSpPr>
            <p:nvPr/>
          </p:nvSpPr>
          <p:spPr bwMode="auto">
            <a:xfrm>
              <a:off x="3972" y="2751"/>
              <a:ext cx="47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8" y="1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6"/>
                </a:cxn>
                <a:cxn ang="0">
                  <a:pos x="44" y="10"/>
                </a:cxn>
                <a:cxn ang="0">
                  <a:pos x="45" y="15"/>
                </a:cxn>
                <a:cxn ang="0">
                  <a:pos x="46" y="21"/>
                </a:cxn>
                <a:cxn ang="0">
                  <a:pos x="46" y="26"/>
                </a:cxn>
                <a:cxn ang="0">
                  <a:pos x="46" y="31"/>
                </a:cxn>
                <a:cxn ang="0">
                  <a:pos x="45" y="35"/>
                </a:cxn>
                <a:cxn ang="0">
                  <a:pos x="43" y="38"/>
                </a:cxn>
                <a:cxn ang="0">
                  <a:pos x="40" y="41"/>
                </a:cxn>
                <a:cxn ang="0">
                  <a:pos x="37" y="43"/>
                </a:cxn>
                <a:cxn ang="0">
                  <a:pos x="35" y="44"/>
                </a:cxn>
                <a:cxn ang="0">
                  <a:pos x="31" y="46"/>
                </a:cxn>
                <a:cxn ang="0">
                  <a:pos x="28" y="46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20" y="41"/>
                </a:cxn>
                <a:cxn ang="0">
                  <a:pos x="24" y="41"/>
                </a:cxn>
                <a:cxn ang="0">
                  <a:pos x="28" y="40"/>
                </a:cxn>
                <a:cxn ang="0">
                  <a:pos x="31" y="39"/>
                </a:cxn>
                <a:cxn ang="0">
                  <a:pos x="33" y="38"/>
                </a:cxn>
                <a:cxn ang="0">
                  <a:pos x="36" y="36"/>
                </a:cxn>
                <a:cxn ang="0">
                  <a:pos x="37" y="32"/>
                </a:cxn>
                <a:cxn ang="0">
                  <a:pos x="38" y="28"/>
                </a:cxn>
                <a:cxn ang="0">
                  <a:pos x="39" y="24"/>
                </a:cxn>
                <a:cxn ang="0">
                  <a:pos x="38" y="17"/>
                </a:cxn>
                <a:cxn ang="0">
                  <a:pos x="36" y="12"/>
                </a:cxn>
                <a:cxn ang="0">
                  <a:pos x="32" y="9"/>
                </a:cxn>
                <a:cxn ang="0">
                  <a:pos x="29" y="7"/>
                </a:cxn>
                <a:cxn ang="0">
                  <a:pos x="24" y="6"/>
                </a:cxn>
                <a:cxn ang="0">
                  <a:pos x="20" y="5"/>
                </a:cxn>
                <a:cxn ang="0">
                  <a:pos x="8" y="41"/>
                </a:cxn>
              </a:cxnLst>
              <a:rect l="0" t="0" r="r" b="b"/>
              <a:pathLst>
                <a:path w="47" h="48">
                  <a:moveTo>
                    <a:pt x="0" y="47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40" y="6"/>
                  </a:lnTo>
                  <a:lnTo>
                    <a:pt x="41" y="7"/>
                  </a:lnTo>
                  <a:lnTo>
                    <a:pt x="44" y="10"/>
                  </a:lnTo>
                  <a:lnTo>
                    <a:pt x="45" y="12"/>
                  </a:lnTo>
                  <a:lnTo>
                    <a:pt x="45" y="15"/>
                  </a:lnTo>
                  <a:lnTo>
                    <a:pt x="46" y="17"/>
                  </a:lnTo>
                  <a:lnTo>
                    <a:pt x="46" y="21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6" y="28"/>
                  </a:lnTo>
                  <a:lnTo>
                    <a:pt x="46" y="31"/>
                  </a:lnTo>
                  <a:lnTo>
                    <a:pt x="45" y="33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8"/>
                  </a:lnTo>
                  <a:lnTo>
                    <a:pt x="41" y="39"/>
                  </a:lnTo>
                  <a:lnTo>
                    <a:pt x="40" y="41"/>
                  </a:lnTo>
                  <a:lnTo>
                    <a:pt x="39" y="42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5" y="44"/>
                  </a:lnTo>
                  <a:lnTo>
                    <a:pt x="33" y="45"/>
                  </a:lnTo>
                  <a:lnTo>
                    <a:pt x="31" y="46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3" y="47"/>
                  </a:lnTo>
                  <a:lnTo>
                    <a:pt x="20" y="47"/>
                  </a:lnTo>
                  <a:lnTo>
                    <a:pt x="0" y="47"/>
                  </a:lnTo>
                  <a:lnTo>
                    <a:pt x="8" y="41"/>
                  </a:lnTo>
                  <a:lnTo>
                    <a:pt x="20" y="41"/>
                  </a:lnTo>
                  <a:lnTo>
                    <a:pt x="23" y="41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8" y="40"/>
                  </a:lnTo>
                  <a:lnTo>
                    <a:pt x="30" y="40"/>
                  </a:lnTo>
                  <a:lnTo>
                    <a:pt x="31" y="39"/>
                  </a:lnTo>
                  <a:lnTo>
                    <a:pt x="32" y="39"/>
                  </a:lnTo>
                  <a:lnTo>
                    <a:pt x="33" y="38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8" y="30"/>
                  </a:lnTo>
                  <a:lnTo>
                    <a:pt x="38" y="28"/>
                  </a:lnTo>
                  <a:lnTo>
                    <a:pt x="39" y="26"/>
                  </a:lnTo>
                  <a:lnTo>
                    <a:pt x="39" y="24"/>
                  </a:lnTo>
                  <a:lnTo>
                    <a:pt x="39" y="20"/>
                  </a:lnTo>
                  <a:lnTo>
                    <a:pt x="38" y="17"/>
                  </a:lnTo>
                  <a:lnTo>
                    <a:pt x="37" y="14"/>
                  </a:lnTo>
                  <a:lnTo>
                    <a:pt x="36" y="12"/>
                  </a:lnTo>
                  <a:lnTo>
                    <a:pt x="35" y="10"/>
                  </a:lnTo>
                  <a:lnTo>
                    <a:pt x="32" y="9"/>
                  </a:lnTo>
                  <a:lnTo>
                    <a:pt x="31" y="8"/>
                  </a:lnTo>
                  <a:lnTo>
                    <a:pt x="29" y="7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8" y="5"/>
                  </a:lnTo>
                  <a:lnTo>
                    <a:pt x="8" y="41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3" name="Freeform 319"/>
            <p:cNvSpPr>
              <a:spLocks/>
            </p:cNvSpPr>
            <p:nvPr/>
          </p:nvSpPr>
          <p:spPr bwMode="auto">
            <a:xfrm>
              <a:off x="4038" y="2751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8" y="5"/>
                </a:cxn>
                <a:cxn ang="0">
                  <a:pos x="8" y="20"/>
                </a:cxn>
                <a:cxn ang="0">
                  <a:pos x="38" y="20"/>
                </a:cxn>
                <a:cxn ang="0">
                  <a:pos x="38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1" y="41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38" y="20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4" name="Freeform 320"/>
            <p:cNvSpPr>
              <a:spLocks/>
            </p:cNvSpPr>
            <p:nvPr/>
          </p:nvSpPr>
          <p:spPr bwMode="auto">
            <a:xfrm>
              <a:off x="4092" y="2751"/>
              <a:ext cx="56" cy="48"/>
            </a:xfrm>
            <a:custGeom>
              <a:avLst/>
              <a:gdLst/>
              <a:ahLst/>
              <a:cxnLst>
                <a:cxn ang="0">
                  <a:pos x="23" y="47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4" y="34"/>
                </a:cxn>
                <a:cxn ang="0">
                  <a:pos x="25" y="36"/>
                </a:cxn>
                <a:cxn ang="0">
                  <a:pos x="26" y="38"/>
                </a:cxn>
                <a:cxn ang="0">
                  <a:pos x="28" y="40"/>
                </a:cxn>
                <a:cxn ang="0">
                  <a:pos x="28" y="42"/>
                </a:cxn>
                <a:cxn ang="0">
                  <a:pos x="29" y="40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31" y="34"/>
                </a:cxn>
                <a:cxn ang="0">
                  <a:pos x="48" y="0"/>
                </a:cxn>
                <a:cxn ang="0">
                  <a:pos x="55" y="0"/>
                </a:cxn>
                <a:cxn ang="0">
                  <a:pos x="32" y="47"/>
                </a:cxn>
                <a:cxn ang="0">
                  <a:pos x="23" y="47"/>
                </a:cxn>
              </a:cxnLst>
              <a:rect l="0" t="0" r="r" b="b"/>
              <a:pathLst>
                <a:path w="56" h="48">
                  <a:moveTo>
                    <a:pt x="23" y="47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4" y="34"/>
                  </a:lnTo>
                  <a:lnTo>
                    <a:pt x="25" y="36"/>
                  </a:lnTo>
                  <a:lnTo>
                    <a:pt x="26" y="38"/>
                  </a:lnTo>
                  <a:lnTo>
                    <a:pt x="28" y="40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1" y="3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32" y="47"/>
                  </a:lnTo>
                  <a:lnTo>
                    <a:pt x="23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5" name="Freeform 321"/>
            <p:cNvSpPr>
              <a:spLocks/>
            </p:cNvSpPr>
            <p:nvPr/>
          </p:nvSpPr>
          <p:spPr bwMode="auto">
            <a:xfrm>
              <a:off x="4161" y="2751"/>
              <a:ext cx="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47"/>
                </a:cxn>
                <a:cxn ang="0">
                  <a:pos x="0" y="47"/>
                </a:cxn>
              </a:cxnLst>
              <a:rect l="0" t="0" r="r" b="b"/>
              <a:pathLst>
                <a:path w="2" h="48">
                  <a:moveTo>
                    <a:pt x="0" y="47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6" name="Freeform 322"/>
            <p:cNvSpPr>
              <a:spLocks/>
            </p:cNvSpPr>
            <p:nvPr/>
          </p:nvSpPr>
          <p:spPr bwMode="auto">
            <a:xfrm>
              <a:off x="4185" y="2750"/>
              <a:ext cx="49" cy="50"/>
            </a:xfrm>
            <a:custGeom>
              <a:avLst/>
              <a:gdLst/>
              <a:ahLst/>
              <a:cxnLst>
                <a:cxn ang="0">
                  <a:pos x="48" y="33"/>
                </a:cxn>
                <a:cxn ang="0">
                  <a:pos x="45" y="40"/>
                </a:cxn>
                <a:cxn ang="0">
                  <a:pos x="40" y="45"/>
                </a:cxn>
                <a:cxn ang="0">
                  <a:pos x="33" y="48"/>
                </a:cxn>
                <a:cxn ang="0">
                  <a:pos x="25" y="49"/>
                </a:cxn>
                <a:cxn ang="0">
                  <a:pos x="18" y="48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1" y="31"/>
                </a:cxn>
                <a:cxn ang="0">
                  <a:pos x="0" y="25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2" y="14"/>
                </a:cxn>
                <a:cxn ang="0">
                  <a:pos x="2" y="11"/>
                </a:cxn>
                <a:cxn ang="0">
                  <a:pos x="7" y="7"/>
                </a:cxn>
                <a:cxn ang="0">
                  <a:pos x="12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4" y="8"/>
                </a:cxn>
                <a:cxn ang="0">
                  <a:pos x="46" y="14"/>
                </a:cxn>
                <a:cxn ang="0">
                  <a:pos x="37" y="13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7" y="6"/>
                </a:cxn>
                <a:cxn ang="0">
                  <a:pos x="22" y="6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8" y="18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8" y="32"/>
                </a:cxn>
                <a:cxn ang="0">
                  <a:pos x="10" y="36"/>
                </a:cxn>
                <a:cxn ang="0">
                  <a:pos x="13" y="40"/>
                </a:cxn>
                <a:cxn ang="0">
                  <a:pos x="18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2"/>
                </a:cxn>
                <a:cxn ang="0">
                  <a:pos x="36" y="39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50">
                  <a:moveTo>
                    <a:pt x="40" y="31"/>
                  </a:moveTo>
                  <a:lnTo>
                    <a:pt x="48" y="33"/>
                  </a:lnTo>
                  <a:lnTo>
                    <a:pt x="46" y="36"/>
                  </a:lnTo>
                  <a:lnTo>
                    <a:pt x="45" y="40"/>
                  </a:lnTo>
                  <a:lnTo>
                    <a:pt x="42" y="42"/>
                  </a:lnTo>
                  <a:lnTo>
                    <a:pt x="40" y="45"/>
                  </a:lnTo>
                  <a:lnTo>
                    <a:pt x="37" y="46"/>
                  </a:lnTo>
                  <a:lnTo>
                    <a:pt x="33" y="48"/>
                  </a:lnTo>
                  <a:lnTo>
                    <a:pt x="29" y="48"/>
                  </a:lnTo>
                  <a:lnTo>
                    <a:pt x="25" y="49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3" y="48"/>
                  </a:lnTo>
                  <a:lnTo>
                    <a:pt x="11" y="46"/>
                  </a:lnTo>
                  <a:lnTo>
                    <a:pt x="8" y="45"/>
                  </a:lnTo>
                  <a:lnTo>
                    <a:pt x="6" y="42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2" y="1"/>
                  </a:lnTo>
                  <a:lnTo>
                    <a:pt x="36" y="2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4" y="8"/>
                  </a:lnTo>
                  <a:lnTo>
                    <a:pt x="45" y="11"/>
                  </a:lnTo>
                  <a:lnTo>
                    <a:pt x="46" y="14"/>
                  </a:lnTo>
                  <a:lnTo>
                    <a:pt x="39" y="16"/>
                  </a:lnTo>
                  <a:lnTo>
                    <a:pt x="37" y="13"/>
                  </a:lnTo>
                  <a:lnTo>
                    <a:pt x="36" y="11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1" y="38"/>
                  </a:lnTo>
                  <a:lnTo>
                    <a:pt x="13" y="40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9" y="42"/>
                  </a:lnTo>
                  <a:lnTo>
                    <a:pt x="32" y="42"/>
                  </a:lnTo>
                  <a:lnTo>
                    <a:pt x="35" y="40"/>
                  </a:lnTo>
                  <a:lnTo>
                    <a:pt x="36" y="39"/>
                  </a:lnTo>
                  <a:lnTo>
                    <a:pt x="38" y="37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7" name="Freeform 323"/>
            <p:cNvSpPr>
              <a:spLocks/>
            </p:cNvSpPr>
            <p:nvPr/>
          </p:nvSpPr>
          <p:spPr bwMode="auto">
            <a:xfrm>
              <a:off x="4252" y="2751"/>
              <a:ext cx="43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5"/>
                </a:cxn>
                <a:cxn ang="0">
                  <a:pos x="8" y="5"/>
                </a:cxn>
                <a:cxn ang="0">
                  <a:pos x="8" y="20"/>
                </a:cxn>
                <a:cxn ang="0">
                  <a:pos x="39" y="20"/>
                </a:cxn>
                <a:cxn ang="0">
                  <a:pos x="39" y="25"/>
                </a:cxn>
                <a:cxn ang="0">
                  <a:pos x="8" y="25"/>
                </a:cxn>
                <a:cxn ang="0">
                  <a:pos x="8" y="41"/>
                </a:cxn>
                <a:cxn ang="0">
                  <a:pos x="42" y="41"/>
                </a:cxn>
                <a:cxn ang="0">
                  <a:pos x="42" y="47"/>
                </a:cxn>
                <a:cxn ang="0">
                  <a:pos x="0" y="47"/>
                </a:cxn>
              </a:cxnLst>
              <a:rect l="0" t="0" r="r" b="b"/>
              <a:pathLst>
                <a:path w="43" h="48">
                  <a:moveTo>
                    <a:pt x="0" y="47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39" y="20"/>
                  </a:lnTo>
                  <a:lnTo>
                    <a:pt x="39" y="25"/>
                  </a:lnTo>
                  <a:lnTo>
                    <a:pt x="8" y="25"/>
                  </a:lnTo>
                  <a:lnTo>
                    <a:pt x="8" y="41"/>
                  </a:lnTo>
                  <a:lnTo>
                    <a:pt x="42" y="41"/>
                  </a:lnTo>
                  <a:lnTo>
                    <a:pt x="42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8" name="Freeform 324"/>
            <p:cNvSpPr>
              <a:spLocks/>
            </p:cNvSpPr>
            <p:nvPr/>
          </p:nvSpPr>
          <p:spPr bwMode="auto">
            <a:xfrm>
              <a:off x="4312" y="2750"/>
              <a:ext cx="45" cy="50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9" y="38"/>
                </a:cxn>
                <a:cxn ang="0">
                  <a:pos x="14" y="42"/>
                </a:cxn>
                <a:cxn ang="0">
                  <a:pos x="19" y="43"/>
                </a:cxn>
                <a:cxn ang="0">
                  <a:pos x="25" y="43"/>
                </a:cxn>
                <a:cxn ang="0">
                  <a:pos x="30" y="42"/>
                </a:cxn>
                <a:cxn ang="0">
                  <a:pos x="34" y="40"/>
                </a:cxn>
                <a:cxn ang="0">
                  <a:pos x="36" y="38"/>
                </a:cxn>
                <a:cxn ang="0">
                  <a:pos x="36" y="34"/>
                </a:cxn>
                <a:cxn ang="0">
                  <a:pos x="35" y="32"/>
                </a:cxn>
                <a:cxn ang="0">
                  <a:pos x="32" y="30"/>
                </a:cxn>
                <a:cxn ang="0">
                  <a:pos x="27" y="28"/>
                </a:cxn>
                <a:cxn ang="0">
                  <a:pos x="17" y="25"/>
                </a:cxn>
                <a:cxn ang="0">
                  <a:pos x="9" y="24"/>
                </a:cxn>
                <a:cxn ang="0">
                  <a:pos x="6" y="21"/>
                </a:cxn>
                <a:cxn ang="0">
                  <a:pos x="2" y="16"/>
                </a:cxn>
                <a:cxn ang="0">
                  <a:pos x="2" y="12"/>
                </a:cxn>
                <a:cxn ang="0">
                  <a:pos x="3" y="7"/>
                </a:cxn>
                <a:cxn ang="0">
                  <a:pos x="9" y="2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2" y="1"/>
                </a:cxn>
                <a:cxn ang="0">
                  <a:pos x="38" y="5"/>
                </a:cxn>
                <a:cxn ang="0">
                  <a:pos x="42" y="10"/>
                </a:cxn>
                <a:cxn ang="0">
                  <a:pos x="35" y="14"/>
                </a:cxn>
                <a:cxn ang="0">
                  <a:pos x="33" y="9"/>
                </a:cxn>
                <a:cxn ang="0">
                  <a:pos x="27" y="6"/>
                </a:cxn>
                <a:cxn ang="0">
                  <a:pos x="19" y="6"/>
                </a:cxn>
                <a:cxn ang="0">
                  <a:pos x="12" y="8"/>
                </a:cxn>
                <a:cxn ang="0">
                  <a:pos x="9" y="11"/>
                </a:cxn>
                <a:cxn ang="0">
                  <a:pos x="10" y="15"/>
                </a:cxn>
                <a:cxn ang="0">
                  <a:pos x="12" y="18"/>
                </a:cxn>
                <a:cxn ang="0">
                  <a:pos x="23" y="20"/>
                </a:cxn>
                <a:cxn ang="0">
                  <a:pos x="33" y="23"/>
                </a:cxn>
                <a:cxn ang="0">
                  <a:pos x="38" y="25"/>
                </a:cxn>
                <a:cxn ang="0">
                  <a:pos x="42" y="30"/>
                </a:cxn>
                <a:cxn ang="0">
                  <a:pos x="44" y="35"/>
                </a:cxn>
                <a:cxn ang="0">
                  <a:pos x="42" y="40"/>
                </a:cxn>
                <a:cxn ang="0">
                  <a:pos x="38" y="45"/>
                </a:cxn>
                <a:cxn ang="0">
                  <a:pos x="32" y="48"/>
                </a:cxn>
                <a:cxn ang="0">
                  <a:pos x="24" y="49"/>
                </a:cxn>
                <a:cxn ang="0">
                  <a:pos x="14" y="48"/>
                </a:cxn>
                <a:cxn ang="0">
                  <a:pos x="6" y="45"/>
                </a:cxn>
                <a:cxn ang="0">
                  <a:pos x="2" y="39"/>
                </a:cxn>
                <a:cxn ang="0">
                  <a:pos x="0" y="32"/>
                </a:cxn>
              </a:cxnLst>
              <a:rect l="0" t="0" r="r" b="b"/>
              <a:pathLst>
                <a:path w="45" h="50">
                  <a:moveTo>
                    <a:pt x="0" y="32"/>
                  </a:moveTo>
                  <a:lnTo>
                    <a:pt x="7" y="32"/>
                  </a:lnTo>
                  <a:lnTo>
                    <a:pt x="7" y="34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9" y="38"/>
                  </a:lnTo>
                  <a:lnTo>
                    <a:pt x="10" y="39"/>
                  </a:lnTo>
                  <a:lnTo>
                    <a:pt x="11" y="40"/>
                  </a:lnTo>
                  <a:lnTo>
                    <a:pt x="14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19" y="43"/>
                  </a:lnTo>
                  <a:lnTo>
                    <a:pt x="20" y="43"/>
                  </a:lnTo>
                  <a:lnTo>
                    <a:pt x="24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28" y="43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3" y="41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6" y="34"/>
                  </a:lnTo>
                  <a:lnTo>
                    <a:pt x="36" y="33"/>
                  </a:lnTo>
                  <a:lnTo>
                    <a:pt x="36" y="33"/>
                  </a:lnTo>
                  <a:lnTo>
                    <a:pt x="35" y="32"/>
                  </a:lnTo>
                  <a:lnTo>
                    <a:pt x="35" y="31"/>
                  </a:lnTo>
                  <a:lnTo>
                    <a:pt x="33" y="30"/>
                  </a:lnTo>
                  <a:lnTo>
                    <a:pt x="32" y="30"/>
                  </a:lnTo>
                  <a:lnTo>
                    <a:pt x="30" y="29"/>
                  </a:lnTo>
                  <a:lnTo>
                    <a:pt x="28" y="28"/>
                  </a:lnTo>
                  <a:lnTo>
                    <a:pt x="27" y="28"/>
                  </a:lnTo>
                  <a:lnTo>
                    <a:pt x="24" y="27"/>
                  </a:lnTo>
                  <a:lnTo>
                    <a:pt x="20" y="26"/>
                  </a:lnTo>
                  <a:lnTo>
                    <a:pt x="17" y="25"/>
                  </a:lnTo>
                  <a:lnTo>
                    <a:pt x="14" y="25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8" y="23"/>
                  </a:lnTo>
                  <a:lnTo>
                    <a:pt x="7" y="22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8"/>
                  </a:lnTo>
                  <a:lnTo>
                    <a:pt x="3" y="7"/>
                  </a:lnTo>
                  <a:lnTo>
                    <a:pt x="6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8" y="5"/>
                  </a:lnTo>
                  <a:lnTo>
                    <a:pt x="39" y="7"/>
                  </a:lnTo>
                  <a:lnTo>
                    <a:pt x="41" y="8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2" y="14"/>
                  </a:lnTo>
                  <a:lnTo>
                    <a:pt x="35" y="14"/>
                  </a:lnTo>
                  <a:lnTo>
                    <a:pt x="35" y="12"/>
                  </a:lnTo>
                  <a:lnTo>
                    <a:pt x="34" y="10"/>
                  </a:lnTo>
                  <a:lnTo>
                    <a:pt x="33" y="9"/>
                  </a:lnTo>
                  <a:lnTo>
                    <a:pt x="32" y="8"/>
                  </a:lnTo>
                  <a:lnTo>
                    <a:pt x="29" y="7"/>
                  </a:lnTo>
                  <a:lnTo>
                    <a:pt x="27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9" y="13"/>
                  </a:lnTo>
                  <a:lnTo>
                    <a:pt x="9" y="14"/>
                  </a:lnTo>
                  <a:lnTo>
                    <a:pt x="10" y="15"/>
                  </a:lnTo>
                  <a:lnTo>
                    <a:pt x="10" y="16"/>
                  </a:lnTo>
                  <a:lnTo>
                    <a:pt x="11" y="17"/>
                  </a:lnTo>
                  <a:lnTo>
                    <a:pt x="12" y="18"/>
                  </a:lnTo>
                  <a:lnTo>
                    <a:pt x="15" y="19"/>
                  </a:lnTo>
                  <a:lnTo>
                    <a:pt x="18" y="20"/>
                  </a:lnTo>
                  <a:lnTo>
                    <a:pt x="23" y="20"/>
                  </a:lnTo>
                  <a:lnTo>
                    <a:pt x="26" y="21"/>
                  </a:lnTo>
                  <a:lnTo>
                    <a:pt x="29" y="22"/>
                  </a:lnTo>
                  <a:lnTo>
                    <a:pt x="33" y="23"/>
                  </a:lnTo>
                  <a:lnTo>
                    <a:pt x="35" y="24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41" y="27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1" y="44"/>
                  </a:lnTo>
                  <a:lnTo>
                    <a:pt x="38" y="45"/>
                  </a:lnTo>
                  <a:lnTo>
                    <a:pt x="36" y="46"/>
                  </a:lnTo>
                  <a:lnTo>
                    <a:pt x="35" y="48"/>
                  </a:lnTo>
                  <a:lnTo>
                    <a:pt x="32" y="48"/>
                  </a:lnTo>
                  <a:lnTo>
                    <a:pt x="29" y="48"/>
                  </a:lnTo>
                  <a:lnTo>
                    <a:pt x="26" y="49"/>
                  </a:lnTo>
                  <a:lnTo>
                    <a:pt x="24" y="49"/>
                  </a:lnTo>
                  <a:lnTo>
                    <a:pt x="19" y="49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0" y="48"/>
                  </a:lnTo>
                  <a:lnTo>
                    <a:pt x="8" y="46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49" name="Freeform 325"/>
            <p:cNvSpPr>
              <a:spLocks/>
            </p:cNvSpPr>
            <p:nvPr/>
          </p:nvSpPr>
          <p:spPr bwMode="auto">
            <a:xfrm>
              <a:off x="1442" y="3786"/>
              <a:ext cx="55" cy="47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21" y="0"/>
                </a:cxn>
                <a:cxn ang="0">
                  <a:pos x="31" y="0"/>
                </a:cxn>
                <a:cxn ang="0">
                  <a:pos x="54" y="46"/>
                </a:cxn>
                <a:cxn ang="0">
                  <a:pos x="45" y="46"/>
                </a:cxn>
                <a:cxn ang="0">
                  <a:pos x="39" y="32"/>
                </a:cxn>
                <a:cxn ang="0">
                  <a:pos x="13" y="32"/>
                </a:cxn>
                <a:cxn ang="0">
                  <a:pos x="8" y="46"/>
                </a:cxn>
                <a:cxn ang="0">
                  <a:pos x="0" y="46"/>
                </a:cxn>
                <a:cxn ang="0">
                  <a:pos x="16" y="27"/>
                </a:cxn>
                <a:cxn ang="0">
                  <a:pos x="35" y="27"/>
                </a:cxn>
                <a:cxn ang="0">
                  <a:pos x="31" y="15"/>
                </a:cxn>
                <a:cxn ang="0">
                  <a:pos x="29" y="12"/>
                </a:cxn>
                <a:cxn ang="0">
                  <a:pos x="27" y="9"/>
                </a:cxn>
                <a:cxn ang="0">
                  <a:pos x="27" y="7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23" y="10"/>
                </a:cxn>
                <a:cxn ang="0">
                  <a:pos x="23" y="12"/>
                </a:cxn>
                <a:cxn ang="0">
                  <a:pos x="22" y="14"/>
                </a:cxn>
                <a:cxn ang="0">
                  <a:pos x="16" y="27"/>
                </a:cxn>
                <a:cxn ang="0">
                  <a:pos x="0" y="46"/>
                </a:cxn>
              </a:cxnLst>
              <a:rect l="0" t="0" r="r" b="b"/>
              <a:pathLst>
                <a:path w="55" h="47">
                  <a:moveTo>
                    <a:pt x="0" y="46"/>
                  </a:moveTo>
                  <a:lnTo>
                    <a:pt x="21" y="0"/>
                  </a:lnTo>
                  <a:lnTo>
                    <a:pt x="31" y="0"/>
                  </a:lnTo>
                  <a:lnTo>
                    <a:pt x="54" y="46"/>
                  </a:lnTo>
                  <a:lnTo>
                    <a:pt x="45" y="46"/>
                  </a:lnTo>
                  <a:lnTo>
                    <a:pt x="39" y="32"/>
                  </a:lnTo>
                  <a:lnTo>
                    <a:pt x="13" y="32"/>
                  </a:lnTo>
                  <a:lnTo>
                    <a:pt x="8" y="46"/>
                  </a:lnTo>
                  <a:lnTo>
                    <a:pt x="0" y="46"/>
                  </a:lnTo>
                  <a:lnTo>
                    <a:pt x="16" y="27"/>
                  </a:lnTo>
                  <a:lnTo>
                    <a:pt x="35" y="27"/>
                  </a:lnTo>
                  <a:lnTo>
                    <a:pt x="31" y="15"/>
                  </a:lnTo>
                  <a:lnTo>
                    <a:pt x="29" y="12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2" y="14"/>
                  </a:lnTo>
                  <a:lnTo>
                    <a:pt x="16" y="27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0" name="Freeform 326"/>
            <p:cNvSpPr>
              <a:spLocks/>
            </p:cNvSpPr>
            <p:nvPr/>
          </p:nvSpPr>
          <p:spPr bwMode="auto">
            <a:xfrm>
              <a:off x="1514" y="3786"/>
              <a:ext cx="3" cy="47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46"/>
                </a:cxn>
                <a:cxn ang="0">
                  <a:pos x="0" y="46"/>
                </a:cxn>
              </a:cxnLst>
              <a:rect l="0" t="0" r="r" b="b"/>
              <a:pathLst>
                <a:path w="3" h="47">
                  <a:moveTo>
                    <a:pt x="0" y="4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46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1" name="Freeform 327"/>
            <p:cNvSpPr>
              <a:spLocks/>
            </p:cNvSpPr>
            <p:nvPr/>
          </p:nvSpPr>
          <p:spPr bwMode="auto">
            <a:xfrm>
              <a:off x="1536" y="3786"/>
              <a:ext cx="53" cy="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4" y="4"/>
                </a:cxn>
                <a:cxn ang="0">
                  <a:pos x="46" y="7"/>
                </a:cxn>
                <a:cxn ang="0">
                  <a:pos x="47" y="11"/>
                </a:cxn>
                <a:cxn ang="0">
                  <a:pos x="47" y="15"/>
                </a:cxn>
                <a:cxn ang="0">
                  <a:pos x="45" y="19"/>
                </a:cxn>
                <a:cxn ang="0">
                  <a:pos x="41" y="23"/>
                </a:cxn>
                <a:cxn ang="0">
                  <a:pos x="35" y="25"/>
                </a:cxn>
                <a:cxn ang="0">
                  <a:pos x="33" y="26"/>
                </a:cxn>
                <a:cxn ang="0">
                  <a:pos x="35" y="27"/>
                </a:cxn>
                <a:cxn ang="0">
                  <a:pos x="37" y="28"/>
                </a:cxn>
                <a:cxn ang="0">
                  <a:pos x="40" y="32"/>
                </a:cxn>
                <a:cxn ang="0">
                  <a:pos x="52" y="46"/>
                </a:cxn>
                <a:cxn ang="0">
                  <a:pos x="35" y="37"/>
                </a:cxn>
                <a:cxn ang="0">
                  <a:pos x="31" y="33"/>
                </a:cxn>
                <a:cxn ang="0">
                  <a:pos x="29" y="31"/>
                </a:cxn>
                <a:cxn ang="0">
                  <a:pos x="27" y="28"/>
                </a:cxn>
                <a:cxn ang="0">
                  <a:pos x="25" y="27"/>
                </a:cxn>
                <a:cxn ang="0">
                  <a:pos x="23" y="26"/>
                </a:cxn>
                <a:cxn ang="0">
                  <a:pos x="21" y="26"/>
                </a:cxn>
                <a:cxn ang="0">
                  <a:pos x="19" y="26"/>
                </a:cxn>
                <a:cxn ang="0">
                  <a:pos x="10" y="26"/>
                </a:cxn>
                <a:cxn ang="0">
                  <a:pos x="0" y="46"/>
                </a:cxn>
                <a:cxn ang="0">
                  <a:pos x="25" y="20"/>
                </a:cxn>
                <a:cxn ang="0">
                  <a:pos x="30" y="20"/>
                </a:cxn>
                <a:cxn ang="0">
                  <a:pos x="33" y="20"/>
                </a:cxn>
                <a:cxn ang="0">
                  <a:pos x="35" y="18"/>
                </a:cxn>
                <a:cxn ang="0">
                  <a:pos x="37" y="18"/>
                </a:cxn>
                <a:cxn ang="0">
                  <a:pos x="39" y="15"/>
                </a:cxn>
                <a:cxn ang="0">
                  <a:pos x="39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3" y="6"/>
                </a:cxn>
                <a:cxn ang="0">
                  <a:pos x="27" y="5"/>
                </a:cxn>
                <a:cxn ang="0">
                  <a:pos x="10" y="20"/>
                </a:cxn>
              </a:cxnLst>
              <a:rect l="0" t="0" r="r" b="b"/>
              <a:pathLst>
                <a:path w="53" h="47">
                  <a:moveTo>
                    <a:pt x="0" y="46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4" y="4"/>
                  </a:lnTo>
                  <a:lnTo>
                    <a:pt x="45" y="5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5"/>
                  </a:lnTo>
                  <a:lnTo>
                    <a:pt x="47" y="17"/>
                  </a:lnTo>
                  <a:lnTo>
                    <a:pt x="45" y="19"/>
                  </a:lnTo>
                  <a:lnTo>
                    <a:pt x="44" y="21"/>
                  </a:lnTo>
                  <a:lnTo>
                    <a:pt x="41" y="23"/>
                  </a:lnTo>
                  <a:lnTo>
                    <a:pt x="39" y="24"/>
                  </a:lnTo>
                  <a:lnTo>
                    <a:pt x="35" y="25"/>
                  </a:lnTo>
                  <a:lnTo>
                    <a:pt x="31" y="25"/>
                  </a:lnTo>
                  <a:lnTo>
                    <a:pt x="33" y="26"/>
                  </a:lnTo>
                  <a:lnTo>
                    <a:pt x="34" y="27"/>
                  </a:lnTo>
                  <a:lnTo>
                    <a:pt x="35" y="27"/>
                  </a:lnTo>
                  <a:lnTo>
                    <a:pt x="35" y="28"/>
                  </a:lnTo>
                  <a:lnTo>
                    <a:pt x="37" y="28"/>
                  </a:lnTo>
                  <a:lnTo>
                    <a:pt x="39" y="31"/>
                  </a:lnTo>
                  <a:lnTo>
                    <a:pt x="40" y="32"/>
                  </a:lnTo>
                  <a:lnTo>
                    <a:pt x="42" y="34"/>
                  </a:lnTo>
                  <a:lnTo>
                    <a:pt x="52" y="46"/>
                  </a:lnTo>
                  <a:lnTo>
                    <a:pt x="42" y="46"/>
                  </a:lnTo>
                  <a:lnTo>
                    <a:pt x="35" y="37"/>
                  </a:lnTo>
                  <a:lnTo>
                    <a:pt x="33" y="35"/>
                  </a:lnTo>
                  <a:lnTo>
                    <a:pt x="31" y="33"/>
                  </a:lnTo>
                  <a:lnTo>
                    <a:pt x="30" y="32"/>
                  </a:lnTo>
                  <a:lnTo>
                    <a:pt x="29" y="31"/>
                  </a:lnTo>
                  <a:lnTo>
                    <a:pt x="28" y="30"/>
                  </a:lnTo>
                  <a:lnTo>
                    <a:pt x="27" y="28"/>
                  </a:lnTo>
                  <a:lnTo>
                    <a:pt x="25" y="28"/>
                  </a:lnTo>
                  <a:lnTo>
                    <a:pt x="25" y="27"/>
                  </a:lnTo>
                  <a:lnTo>
                    <a:pt x="24" y="27"/>
                  </a:lnTo>
                  <a:lnTo>
                    <a:pt x="23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0" y="26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10" y="20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3" y="20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6" y="18"/>
                  </a:lnTo>
                  <a:lnTo>
                    <a:pt x="37" y="18"/>
                  </a:lnTo>
                  <a:lnTo>
                    <a:pt x="37" y="16"/>
                  </a:lnTo>
                  <a:lnTo>
                    <a:pt x="39" y="15"/>
                  </a:lnTo>
                  <a:lnTo>
                    <a:pt x="39" y="14"/>
                  </a:lnTo>
                  <a:lnTo>
                    <a:pt x="39" y="13"/>
                  </a:lnTo>
                  <a:lnTo>
                    <a:pt x="39" y="11"/>
                  </a:lnTo>
                  <a:lnTo>
                    <a:pt x="37" y="10"/>
                  </a:lnTo>
                  <a:lnTo>
                    <a:pt x="37" y="9"/>
                  </a:lnTo>
                  <a:lnTo>
                    <a:pt x="36" y="8"/>
                  </a:lnTo>
                  <a:lnTo>
                    <a:pt x="34" y="7"/>
                  </a:lnTo>
                  <a:lnTo>
                    <a:pt x="33" y="6"/>
                  </a:lnTo>
                  <a:lnTo>
                    <a:pt x="30" y="5"/>
                  </a:lnTo>
                  <a:lnTo>
                    <a:pt x="27" y="5"/>
                  </a:lnTo>
                  <a:lnTo>
                    <a:pt x="10" y="5"/>
                  </a:lnTo>
                  <a:lnTo>
                    <a:pt x="10" y="20"/>
                  </a:lnTo>
                  <a:lnTo>
                    <a:pt x="0" y="46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2" name="Freeform 328"/>
            <p:cNvSpPr>
              <a:spLocks/>
            </p:cNvSpPr>
            <p:nvPr/>
          </p:nvSpPr>
          <p:spPr bwMode="auto">
            <a:xfrm>
              <a:off x="1330" y="3866"/>
              <a:ext cx="41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39" y="13"/>
                </a:cxn>
                <a:cxn ang="0">
                  <a:pos x="37" y="16"/>
                </a:cxn>
                <a:cxn ang="0">
                  <a:pos x="36" y="19"/>
                </a:cxn>
                <a:cxn ang="0">
                  <a:pos x="31" y="22"/>
                </a:cxn>
                <a:cxn ang="0">
                  <a:pos x="32" y="22"/>
                </a:cxn>
                <a:cxn ang="0">
                  <a:pos x="36" y="25"/>
                </a:cxn>
                <a:cxn ang="0">
                  <a:pos x="39" y="28"/>
                </a:cxn>
                <a:cxn ang="0">
                  <a:pos x="40" y="31"/>
                </a:cxn>
                <a:cxn ang="0">
                  <a:pos x="40" y="35"/>
                </a:cxn>
                <a:cxn ang="0">
                  <a:pos x="39" y="39"/>
                </a:cxn>
                <a:cxn ang="0">
                  <a:pos x="38" y="41"/>
                </a:cxn>
                <a:cxn ang="0">
                  <a:pos x="36" y="43"/>
                </a:cxn>
                <a:cxn ang="0">
                  <a:pos x="32" y="45"/>
                </a:cxn>
                <a:cxn ang="0">
                  <a:pos x="30" y="46"/>
                </a:cxn>
                <a:cxn ang="0">
                  <a:pos x="27" y="47"/>
                </a:cxn>
                <a:cxn ang="0">
                  <a:pos x="23" y="47"/>
                </a:cxn>
                <a:cxn ang="0">
                  <a:pos x="0" y="47"/>
                </a:cxn>
                <a:cxn ang="0">
                  <a:pos x="18" y="19"/>
                </a:cxn>
                <a:cxn ang="0">
                  <a:pos x="23" y="19"/>
                </a:cxn>
                <a:cxn ang="0">
                  <a:pos x="26" y="19"/>
                </a:cxn>
                <a:cxn ang="0">
                  <a:pos x="27" y="19"/>
                </a:cxn>
                <a:cxn ang="0">
                  <a:pos x="29" y="17"/>
                </a:cxn>
                <a:cxn ang="0">
                  <a:pos x="30" y="16"/>
                </a:cxn>
                <a:cxn ang="0">
                  <a:pos x="31" y="13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7" y="7"/>
                </a:cxn>
                <a:cxn ang="0">
                  <a:pos x="25" y="6"/>
                </a:cxn>
                <a:cxn ang="0">
                  <a:pos x="21" y="5"/>
                </a:cxn>
                <a:cxn ang="0">
                  <a:pos x="8" y="5"/>
                </a:cxn>
                <a:cxn ang="0">
                  <a:pos x="8" y="42"/>
                </a:cxn>
                <a:cxn ang="0">
                  <a:pos x="22" y="42"/>
                </a:cxn>
                <a:cxn ang="0">
                  <a:pos x="24" y="42"/>
                </a:cxn>
                <a:cxn ang="0">
                  <a:pos x="26" y="42"/>
                </a:cxn>
                <a:cxn ang="0">
                  <a:pos x="28" y="41"/>
                </a:cxn>
                <a:cxn ang="0">
                  <a:pos x="30" y="39"/>
                </a:cxn>
                <a:cxn ang="0">
                  <a:pos x="31" y="37"/>
                </a:cxn>
                <a:cxn ang="0">
                  <a:pos x="32" y="34"/>
                </a:cxn>
                <a:cxn ang="0">
                  <a:pos x="32" y="32"/>
                </a:cxn>
                <a:cxn ang="0">
                  <a:pos x="31" y="30"/>
                </a:cxn>
                <a:cxn ang="0">
                  <a:pos x="30" y="28"/>
                </a:cxn>
                <a:cxn ang="0">
                  <a:pos x="28" y="27"/>
                </a:cxn>
                <a:cxn ang="0">
                  <a:pos x="26" y="26"/>
                </a:cxn>
                <a:cxn ang="0">
                  <a:pos x="22" y="25"/>
                </a:cxn>
                <a:cxn ang="0">
                  <a:pos x="8" y="25"/>
                </a:cxn>
                <a:cxn ang="0">
                  <a:pos x="0" y="47"/>
                </a:cxn>
              </a:cxnLst>
              <a:rect l="0" t="0" r="r" b="b"/>
              <a:pathLst>
                <a:path w="41" h="48">
                  <a:moveTo>
                    <a:pt x="0" y="47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4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7" y="7"/>
                  </a:lnTo>
                  <a:lnTo>
                    <a:pt x="38" y="9"/>
                  </a:lnTo>
                  <a:lnTo>
                    <a:pt x="39" y="10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8" y="15"/>
                  </a:lnTo>
                  <a:lnTo>
                    <a:pt x="37" y="16"/>
                  </a:lnTo>
                  <a:lnTo>
                    <a:pt x="37" y="18"/>
                  </a:lnTo>
                  <a:lnTo>
                    <a:pt x="36" y="19"/>
                  </a:lnTo>
                  <a:lnTo>
                    <a:pt x="34" y="20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5" y="23"/>
                  </a:lnTo>
                  <a:lnTo>
                    <a:pt x="36" y="25"/>
                  </a:lnTo>
                  <a:lnTo>
                    <a:pt x="37" y="27"/>
                  </a:lnTo>
                  <a:lnTo>
                    <a:pt x="39" y="28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39" y="39"/>
                  </a:lnTo>
                  <a:lnTo>
                    <a:pt x="39" y="40"/>
                  </a:lnTo>
                  <a:lnTo>
                    <a:pt x="38" y="41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5" y="44"/>
                  </a:lnTo>
                  <a:lnTo>
                    <a:pt x="32" y="45"/>
                  </a:lnTo>
                  <a:lnTo>
                    <a:pt x="31" y="46"/>
                  </a:lnTo>
                  <a:lnTo>
                    <a:pt x="30" y="46"/>
                  </a:lnTo>
                  <a:lnTo>
                    <a:pt x="28" y="47"/>
                  </a:lnTo>
                  <a:lnTo>
                    <a:pt x="27" y="47"/>
                  </a:lnTo>
                  <a:lnTo>
                    <a:pt x="25" y="47"/>
                  </a:lnTo>
                  <a:lnTo>
                    <a:pt x="23" y="47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8" y="19"/>
                  </a:lnTo>
                  <a:lnTo>
                    <a:pt x="18" y="19"/>
                  </a:lnTo>
                  <a:lnTo>
                    <a:pt x="22" y="19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8" y="18"/>
                  </a:lnTo>
                  <a:lnTo>
                    <a:pt x="29" y="17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1" y="14"/>
                  </a:lnTo>
                  <a:lnTo>
                    <a:pt x="31" y="13"/>
                  </a:lnTo>
                  <a:lnTo>
                    <a:pt x="31" y="12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29" y="9"/>
                  </a:lnTo>
                  <a:lnTo>
                    <a:pt x="28" y="8"/>
                  </a:lnTo>
                  <a:lnTo>
                    <a:pt x="27" y="7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1" y="5"/>
                  </a:lnTo>
                  <a:lnTo>
                    <a:pt x="18" y="5"/>
                  </a:lnTo>
                  <a:lnTo>
                    <a:pt x="8" y="5"/>
                  </a:lnTo>
                  <a:lnTo>
                    <a:pt x="8" y="19"/>
                  </a:lnTo>
                  <a:lnTo>
                    <a:pt x="8" y="42"/>
                  </a:lnTo>
                  <a:lnTo>
                    <a:pt x="21" y="42"/>
                  </a:lnTo>
                  <a:lnTo>
                    <a:pt x="22" y="42"/>
                  </a:lnTo>
                  <a:lnTo>
                    <a:pt x="23" y="42"/>
                  </a:lnTo>
                  <a:lnTo>
                    <a:pt x="24" y="42"/>
                  </a:lnTo>
                  <a:lnTo>
                    <a:pt x="25" y="42"/>
                  </a:lnTo>
                  <a:lnTo>
                    <a:pt x="26" y="42"/>
                  </a:lnTo>
                  <a:lnTo>
                    <a:pt x="27" y="42"/>
                  </a:lnTo>
                  <a:lnTo>
                    <a:pt x="28" y="41"/>
                  </a:lnTo>
                  <a:lnTo>
                    <a:pt x="29" y="40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1" y="37"/>
                  </a:lnTo>
                  <a:lnTo>
                    <a:pt x="32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32" y="31"/>
                  </a:lnTo>
                  <a:lnTo>
                    <a:pt x="31" y="30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9" y="28"/>
                  </a:lnTo>
                  <a:lnTo>
                    <a:pt x="28" y="27"/>
                  </a:lnTo>
                  <a:lnTo>
                    <a:pt x="27" y="27"/>
                  </a:lnTo>
                  <a:lnTo>
                    <a:pt x="26" y="26"/>
                  </a:lnTo>
                  <a:lnTo>
                    <a:pt x="24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8" y="25"/>
                  </a:lnTo>
                  <a:lnTo>
                    <a:pt x="8" y="42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3" name="Freeform 329"/>
            <p:cNvSpPr>
              <a:spLocks/>
            </p:cNvSpPr>
            <p:nvPr/>
          </p:nvSpPr>
          <p:spPr bwMode="auto">
            <a:xfrm>
              <a:off x="1388" y="3866"/>
              <a:ext cx="36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42"/>
                </a:cxn>
                <a:cxn ang="0">
                  <a:pos x="35" y="42"/>
                </a:cxn>
                <a:cxn ang="0">
                  <a:pos x="35" y="47"/>
                </a:cxn>
                <a:cxn ang="0">
                  <a:pos x="0" y="47"/>
                </a:cxn>
              </a:cxnLst>
              <a:rect l="0" t="0" r="r" b="b"/>
              <a:pathLst>
                <a:path w="36" h="48">
                  <a:moveTo>
                    <a:pt x="0" y="47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35" y="42"/>
                  </a:lnTo>
                  <a:lnTo>
                    <a:pt x="35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4" name="Freeform 330"/>
            <p:cNvSpPr>
              <a:spLocks/>
            </p:cNvSpPr>
            <p:nvPr/>
          </p:nvSpPr>
          <p:spPr bwMode="auto">
            <a:xfrm>
              <a:off x="1438" y="3866"/>
              <a:ext cx="55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17"/>
                </a:cxn>
                <a:cxn ang="0">
                  <a:pos x="2" y="12"/>
                </a:cxn>
                <a:cxn ang="0">
                  <a:pos x="5" y="8"/>
                </a:cxn>
                <a:cxn ang="0">
                  <a:pos x="12" y="4"/>
                </a:cxn>
                <a:cxn ang="0">
                  <a:pos x="21" y="0"/>
                </a:cxn>
                <a:cxn ang="0">
                  <a:pos x="31" y="0"/>
                </a:cxn>
                <a:cxn ang="0">
                  <a:pos x="38" y="2"/>
                </a:cxn>
                <a:cxn ang="0">
                  <a:pos x="43" y="5"/>
                </a:cxn>
                <a:cxn ang="0">
                  <a:pos x="49" y="9"/>
                </a:cxn>
                <a:cxn ang="0">
                  <a:pos x="52" y="13"/>
                </a:cxn>
                <a:cxn ang="0">
                  <a:pos x="53" y="16"/>
                </a:cxn>
                <a:cxn ang="0">
                  <a:pos x="54" y="19"/>
                </a:cxn>
                <a:cxn ang="0">
                  <a:pos x="54" y="23"/>
                </a:cxn>
                <a:cxn ang="0">
                  <a:pos x="54" y="26"/>
                </a:cxn>
                <a:cxn ang="0">
                  <a:pos x="54" y="30"/>
                </a:cxn>
                <a:cxn ang="0">
                  <a:pos x="53" y="32"/>
                </a:cxn>
                <a:cxn ang="0">
                  <a:pos x="52" y="36"/>
                </a:cxn>
                <a:cxn ang="0">
                  <a:pos x="49" y="40"/>
                </a:cxn>
                <a:cxn ang="0">
                  <a:pos x="43" y="44"/>
                </a:cxn>
                <a:cxn ang="0">
                  <a:pos x="38" y="47"/>
                </a:cxn>
                <a:cxn ang="0">
                  <a:pos x="31" y="48"/>
                </a:cxn>
                <a:cxn ang="0">
                  <a:pos x="22" y="48"/>
                </a:cxn>
                <a:cxn ang="0">
                  <a:pos x="16" y="47"/>
                </a:cxn>
                <a:cxn ang="0">
                  <a:pos x="9" y="44"/>
                </a:cxn>
                <a:cxn ang="0">
                  <a:pos x="5" y="39"/>
                </a:cxn>
                <a:cxn ang="0">
                  <a:pos x="1" y="34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8" y="27"/>
                </a:cxn>
                <a:cxn ang="0">
                  <a:pos x="8" y="31"/>
                </a:cxn>
                <a:cxn ang="0">
                  <a:pos x="9" y="34"/>
                </a:cxn>
                <a:cxn ang="0">
                  <a:pos x="12" y="37"/>
                </a:cxn>
                <a:cxn ang="0">
                  <a:pos x="16" y="40"/>
                </a:cxn>
                <a:cxn ang="0">
                  <a:pos x="22" y="42"/>
                </a:cxn>
                <a:cxn ang="0">
                  <a:pos x="31" y="42"/>
                </a:cxn>
                <a:cxn ang="0">
                  <a:pos x="38" y="40"/>
                </a:cxn>
                <a:cxn ang="0">
                  <a:pos x="41" y="37"/>
                </a:cxn>
                <a:cxn ang="0">
                  <a:pos x="43" y="34"/>
                </a:cxn>
                <a:cxn ang="0">
                  <a:pos x="45" y="30"/>
                </a:cxn>
                <a:cxn ang="0">
                  <a:pos x="46" y="27"/>
                </a:cxn>
                <a:cxn ang="0">
                  <a:pos x="46" y="21"/>
                </a:cxn>
                <a:cxn ang="0">
                  <a:pos x="45" y="16"/>
                </a:cxn>
                <a:cxn ang="0">
                  <a:pos x="42" y="13"/>
                </a:cxn>
                <a:cxn ang="0">
                  <a:pos x="39" y="9"/>
                </a:cxn>
                <a:cxn ang="0">
                  <a:pos x="35" y="7"/>
                </a:cxn>
                <a:cxn ang="0">
                  <a:pos x="29" y="5"/>
                </a:cxn>
                <a:cxn ang="0">
                  <a:pos x="22" y="6"/>
                </a:cxn>
                <a:cxn ang="0">
                  <a:pos x="16" y="8"/>
                </a:cxn>
                <a:cxn ang="0">
                  <a:pos x="13" y="11"/>
                </a:cxn>
                <a:cxn ang="0">
                  <a:pos x="11" y="15"/>
                </a:cxn>
                <a:cxn ang="0">
                  <a:pos x="8" y="18"/>
                </a:cxn>
                <a:cxn ang="0">
                  <a:pos x="8" y="23"/>
                </a:cxn>
                <a:cxn ang="0">
                  <a:pos x="0" y="24"/>
                </a:cxn>
              </a:cxnLst>
              <a:rect l="0" t="0" r="r" b="b"/>
              <a:pathLst>
                <a:path w="55" h="49">
                  <a:moveTo>
                    <a:pt x="0" y="24"/>
                  </a:moveTo>
                  <a:lnTo>
                    <a:pt x="0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5" y="8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49" y="9"/>
                  </a:lnTo>
                  <a:lnTo>
                    <a:pt x="50" y="12"/>
                  </a:lnTo>
                  <a:lnTo>
                    <a:pt x="52" y="13"/>
                  </a:lnTo>
                  <a:lnTo>
                    <a:pt x="53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4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4" y="24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3" y="32"/>
                  </a:lnTo>
                  <a:lnTo>
                    <a:pt x="53" y="34"/>
                  </a:lnTo>
                  <a:lnTo>
                    <a:pt x="52" y="36"/>
                  </a:lnTo>
                  <a:lnTo>
                    <a:pt x="50" y="37"/>
                  </a:lnTo>
                  <a:lnTo>
                    <a:pt x="49" y="40"/>
                  </a:lnTo>
                  <a:lnTo>
                    <a:pt x="47" y="42"/>
                  </a:lnTo>
                  <a:lnTo>
                    <a:pt x="43" y="44"/>
                  </a:lnTo>
                  <a:lnTo>
                    <a:pt x="41" y="46"/>
                  </a:lnTo>
                  <a:lnTo>
                    <a:pt x="38" y="47"/>
                  </a:lnTo>
                  <a:lnTo>
                    <a:pt x="34" y="47"/>
                  </a:lnTo>
                  <a:lnTo>
                    <a:pt x="31" y="48"/>
                  </a:lnTo>
                  <a:lnTo>
                    <a:pt x="27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6" y="47"/>
                  </a:lnTo>
                  <a:lnTo>
                    <a:pt x="13" y="46"/>
                  </a:lnTo>
                  <a:lnTo>
                    <a:pt x="9" y="44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2" y="37"/>
                  </a:lnTo>
                  <a:lnTo>
                    <a:pt x="1" y="34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8" y="25"/>
                  </a:lnTo>
                  <a:lnTo>
                    <a:pt x="8" y="27"/>
                  </a:lnTo>
                  <a:lnTo>
                    <a:pt x="8" y="29"/>
                  </a:lnTo>
                  <a:lnTo>
                    <a:pt x="8" y="31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9" y="41"/>
                  </a:lnTo>
                  <a:lnTo>
                    <a:pt x="22" y="42"/>
                  </a:lnTo>
                  <a:lnTo>
                    <a:pt x="27" y="43"/>
                  </a:lnTo>
                  <a:lnTo>
                    <a:pt x="31" y="42"/>
                  </a:lnTo>
                  <a:lnTo>
                    <a:pt x="34" y="41"/>
                  </a:lnTo>
                  <a:lnTo>
                    <a:pt x="38" y="40"/>
                  </a:lnTo>
                  <a:lnTo>
                    <a:pt x="40" y="38"/>
                  </a:lnTo>
                  <a:lnTo>
                    <a:pt x="41" y="37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5" y="32"/>
                  </a:lnTo>
                  <a:lnTo>
                    <a:pt x="45" y="30"/>
                  </a:lnTo>
                  <a:lnTo>
                    <a:pt x="46" y="29"/>
                  </a:lnTo>
                  <a:lnTo>
                    <a:pt x="46" y="27"/>
                  </a:lnTo>
                  <a:lnTo>
                    <a:pt x="46" y="24"/>
                  </a:lnTo>
                  <a:lnTo>
                    <a:pt x="46" y="21"/>
                  </a:lnTo>
                  <a:lnTo>
                    <a:pt x="46" y="19"/>
                  </a:lnTo>
                  <a:lnTo>
                    <a:pt x="45" y="16"/>
                  </a:lnTo>
                  <a:lnTo>
                    <a:pt x="43" y="14"/>
                  </a:lnTo>
                  <a:lnTo>
                    <a:pt x="42" y="13"/>
                  </a:lnTo>
                  <a:lnTo>
                    <a:pt x="41" y="10"/>
                  </a:lnTo>
                  <a:lnTo>
                    <a:pt x="39" y="9"/>
                  </a:lnTo>
                  <a:lnTo>
                    <a:pt x="36" y="8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2" y="6"/>
                  </a:lnTo>
                  <a:lnTo>
                    <a:pt x="19" y="7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3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5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5" name="Freeform 331"/>
            <p:cNvSpPr>
              <a:spLocks/>
            </p:cNvSpPr>
            <p:nvPr/>
          </p:nvSpPr>
          <p:spPr bwMode="auto">
            <a:xfrm>
              <a:off x="1506" y="3866"/>
              <a:ext cx="78" cy="48"/>
            </a:xfrm>
            <a:custGeom>
              <a:avLst/>
              <a:gdLst/>
              <a:ahLst/>
              <a:cxnLst>
                <a:cxn ang="0">
                  <a:pos x="16" y="4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7" y="31"/>
                </a:cxn>
                <a:cxn ang="0">
                  <a:pos x="17" y="34"/>
                </a:cxn>
                <a:cxn ang="0">
                  <a:pos x="18" y="36"/>
                </a:cxn>
                <a:cxn ang="0">
                  <a:pos x="20" y="39"/>
                </a:cxn>
                <a:cxn ang="0">
                  <a:pos x="21" y="41"/>
                </a:cxn>
                <a:cxn ang="0">
                  <a:pos x="21" y="37"/>
                </a:cxn>
                <a:cxn ang="0">
                  <a:pos x="22" y="35"/>
                </a:cxn>
                <a:cxn ang="0">
                  <a:pos x="22" y="34"/>
                </a:cxn>
                <a:cxn ang="0">
                  <a:pos x="22" y="33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3" y="24"/>
                </a:cxn>
                <a:cxn ang="0">
                  <a:pos x="53" y="26"/>
                </a:cxn>
                <a:cxn ang="0">
                  <a:pos x="54" y="28"/>
                </a:cxn>
                <a:cxn ang="0">
                  <a:pos x="54" y="31"/>
                </a:cxn>
                <a:cxn ang="0">
                  <a:pos x="55" y="33"/>
                </a:cxn>
                <a:cxn ang="0">
                  <a:pos x="55" y="35"/>
                </a:cxn>
                <a:cxn ang="0">
                  <a:pos x="55" y="37"/>
                </a:cxn>
                <a:cxn ang="0">
                  <a:pos x="56" y="39"/>
                </a:cxn>
                <a:cxn ang="0">
                  <a:pos x="57" y="41"/>
                </a:cxn>
                <a:cxn ang="0">
                  <a:pos x="57" y="39"/>
                </a:cxn>
                <a:cxn ang="0">
                  <a:pos x="59" y="36"/>
                </a:cxn>
                <a:cxn ang="0">
                  <a:pos x="59" y="34"/>
                </a:cxn>
                <a:cxn ang="0">
                  <a:pos x="60" y="31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61" y="47"/>
                </a:cxn>
                <a:cxn ang="0">
                  <a:pos x="53" y="47"/>
                </a:cxn>
                <a:cxn ang="0">
                  <a:pos x="40" y="12"/>
                </a:cxn>
                <a:cxn ang="0">
                  <a:pos x="40" y="10"/>
                </a:cxn>
                <a:cxn ang="0">
                  <a:pos x="39" y="7"/>
                </a:cxn>
                <a:cxn ang="0">
                  <a:pos x="39" y="6"/>
                </a:cxn>
                <a:cxn ang="0">
                  <a:pos x="38" y="7"/>
                </a:cxn>
                <a:cxn ang="0">
                  <a:pos x="38" y="9"/>
                </a:cxn>
                <a:cxn ang="0">
                  <a:pos x="37" y="10"/>
                </a:cxn>
                <a:cxn ang="0">
                  <a:pos x="37" y="12"/>
                </a:cxn>
                <a:cxn ang="0">
                  <a:pos x="24" y="47"/>
                </a:cxn>
                <a:cxn ang="0">
                  <a:pos x="16" y="47"/>
                </a:cxn>
              </a:cxnLst>
              <a:rect l="0" t="0" r="r" b="b"/>
              <a:pathLst>
                <a:path w="78" h="48">
                  <a:moveTo>
                    <a:pt x="16" y="4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8" y="36"/>
                  </a:lnTo>
                  <a:lnTo>
                    <a:pt x="20" y="39"/>
                  </a:lnTo>
                  <a:lnTo>
                    <a:pt x="21" y="41"/>
                  </a:lnTo>
                  <a:lnTo>
                    <a:pt x="21" y="37"/>
                  </a:lnTo>
                  <a:lnTo>
                    <a:pt x="22" y="35"/>
                  </a:lnTo>
                  <a:lnTo>
                    <a:pt x="22" y="34"/>
                  </a:lnTo>
                  <a:lnTo>
                    <a:pt x="22" y="33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4" y="28"/>
                  </a:lnTo>
                  <a:lnTo>
                    <a:pt x="54" y="31"/>
                  </a:lnTo>
                  <a:lnTo>
                    <a:pt x="55" y="33"/>
                  </a:lnTo>
                  <a:lnTo>
                    <a:pt x="55" y="35"/>
                  </a:lnTo>
                  <a:lnTo>
                    <a:pt x="55" y="37"/>
                  </a:lnTo>
                  <a:lnTo>
                    <a:pt x="56" y="39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60" y="3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61" y="47"/>
                  </a:lnTo>
                  <a:lnTo>
                    <a:pt x="53" y="47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38" y="7"/>
                  </a:lnTo>
                  <a:lnTo>
                    <a:pt x="38" y="9"/>
                  </a:lnTo>
                  <a:lnTo>
                    <a:pt x="37" y="10"/>
                  </a:lnTo>
                  <a:lnTo>
                    <a:pt x="37" y="12"/>
                  </a:lnTo>
                  <a:lnTo>
                    <a:pt x="24" y="47"/>
                  </a:lnTo>
                  <a:lnTo>
                    <a:pt x="16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6" name="Freeform 332"/>
            <p:cNvSpPr>
              <a:spLocks/>
            </p:cNvSpPr>
            <p:nvPr/>
          </p:nvSpPr>
          <p:spPr bwMode="auto">
            <a:xfrm>
              <a:off x="1599" y="3866"/>
              <a:ext cx="42" cy="4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5"/>
                </a:cxn>
                <a:cxn ang="0">
                  <a:pos x="9" y="5"/>
                </a:cxn>
                <a:cxn ang="0">
                  <a:pos x="9" y="20"/>
                </a:cxn>
                <a:cxn ang="0">
                  <a:pos x="38" y="20"/>
                </a:cxn>
                <a:cxn ang="0">
                  <a:pos x="38" y="25"/>
                </a:cxn>
                <a:cxn ang="0">
                  <a:pos x="9" y="25"/>
                </a:cxn>
                <a:cxn ang="0">
                  <a:pos x="9" y="42"/>
                </a:cxn>
                <a:cxn ang="0">
                  <a:pos x="41" y="42"/>
                </a:cxn>
                <a:cxn ang="0">
                  <a:pos x="41" y="47"/>
                </a:cxn>
                <a:cxn ang="0">
                  <a:pos x="0" y="47"/>
                </a:cxn>
              </a:cxnLst>
              <a:rect l="0" t="0" r="r" b="b"/>
              <a:pathLst>
                <a:path w="42" h="48">
                  <a:moveTo>
                    <a:pt x="0" y="4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5"/>
                  </a:lnTo>
                  <a:lnTo>
                    <a:pt x="9" y="5"/>
                  </a:lnTo>
                  <a:lnTo>
                    <a:pt x="9" y="20"/>
                  </a:lnTo>
                  <a:lnTo>
                    <a:pt x="38" y="20"/>
                  </a:lnTo>
                  <a:lnTo>
                    <a:pt x="38" y="25"/>
                  </a:lnTo>
                  <a:lnTo>
                    <a:pt x="9" y="25"/>
                  </a:lnTo>
                  <a:lnTo>
                    <a:pt x="9" y="42"/>
                  </a:lnTo>
                  <a:lnTo>
                    <a:pt x="41" y="42"/>
                  </a:lnTo>
                  <a:lnTo>
                    <a:pt x="41" y="47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7" name="Freeform 333"/>
            <p:cNvSpPr>
              <a:spLocks/>
            </p:cNvSpPr>
            <p:nvPr/>
          </p:nvSpPr>
          <p:spPr bwMode="auto">
            <a:xfrm>
              <a:off x="1660" y="3866"/>
              <a:ext cx="52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36" y="1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5" y="7"/>
                </a:cxn>
                <a:cxn ang="0">
                  <a:pos x="46" y="11"/>
                </a:cxn>
                <a:cxn ang="0">
                  <a:pos x="46" y="16"/>
                </a:cxn>
                <a:cxn ang="0">
                  <a:pos x="44" y="19"/>
                </a:cxn>
                <a:cxn ang="0">
                  <a:pos x="40" y="23"/>
                </a:cxn>
                <a:cxn ang="0">
                  <a:pos x="33" y="25"/>
                </a:cxn>
                <a:cxn ang="0">
                  <a:pos x="32" y="27"/>
                </a:cxn>
                <a:cxn ang="0">
                  <a:pos x="33" y="28"/>
                </a:cxn>
                <a:cxn ang="0">
                  <a:pos x="36" y="30"/>
                </a:cxn>
                <a:cxn ang="0">
                  <a:pos x="39" y="33"/>
                </a:cxn>
                <a:cxn ang="0">
                  <a:pos x="51" y="47"/>
                </a:cxn>
                <a:cxn ang="0">
                  <a:pos x="33" y="37"/>
                </a:cxn>
                <a:cxn ang="0">
                  <a:pos x="31" y="34"/>
                </a:cxn>
                <a:cxn ang="0">
                  <a:pos x="28" y="31"/>
                </a:cxn>
                <a:cxn ang="0">
                  <a:pos x="26" y="29"/>
                </a:cxn>
                <a:cxn ang="0">
                  <a:pos x="24" y="28"/>
                </a:cxn>
                <a:cxn ang="0">
                  <a:pos x="23" y="27"/>
                </a:cxn>
                <a:cxn ang="0">
                  <a:pos x="20" y="27"/>
                </a:cxn>
                <a:cxn ang="0">
                  <a:pos x="18" y="27"/>
                </a:cxn>
                <a:cxn ang="0">
                  <a:pos x="8" y="27"/>
                </a:cxn>
                <a:cxn ang="0">
                  <a:pos x="0" y="47"/>
                </a:cxn>
                <a:cxn ang="0">
                  <a:pos x="24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4" y="19"/>
                </a:cxn>
                <a:cxn ang="0">
                  <a:pos x="36" y="18"/>
                </a:cxn>
                <a:cxn ang="0">
                  <a:pos x="37" y="16"/>
                </a:cxn>
                <a:cxn ang="0">
                  <a:pos x="37" y="13"/>
                </a:cxn>
                <a:cxn ang="0">
                  <a:pos x="37" y="10"/>
                </a:cxn>
                <a:cxn ang="0">
                  <a:pos x="36" y="8"/>
                </a:cxn>
                <a:cxn ang="0">
                  <a:pos x="31" y="6"/>
                </a:cxn>
                <a:cxn ang="0">
                  <a:pos x="26" y="5"/>
                </a:cxn>
                <a:cxn ang="0">
                  <a:pos x="8" y="20"/>
                </a:cxn>
              </a:cxnLst>
              <a:rect l="0" t="0" r="r" b="b"/>
              <a:pathLst>
                <a:path w="52" h="48">
                  <a:moveTo>
                    <a:pt x="0" y="47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9" y="2"/>
                  </a:lnTo>
                  <a:lnTo>
                    <a:pt x="40" y="3"/>
                  </a:lnTo>
                  <a:lnTo>
                    <a:pt x="42" y="4"/>
                  </a:lnTo>
                  <a:lnTo>
                    <a:pt x="43" y="5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5" y="17"/>
                  </a:lnTo>
                  <a:lnTo>
                    <a:pt x="44" y="19"/>
                  </a:lnTo>
                  <a:lnTo>
                    <a:pt x="42" y="22"/>
                  </a:lnTo>
                  <a:lnTo>
                    <a:pt x="40" y="23"/>
                  </a:lnTo>
                  <a:lnTo>
                    <a:pt x="37" y="25"/>
                  </a:lnTo>
                  <a:lnTo>
                    <a:pt x="33" y="25"/>
                  </a:lnTo>
                  <a:lnTo>
                    <a:pt x="31" y="25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3" y="28"/>
                  </a:lnTo>
                  <a:lnTo>
                    <a:pt x="34" y="28"/>
                  </a:lnTo>
                  <a:lnTo>
                    <a:pt x="36" y="30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40" y="34"/>
                  </a:lnTo>
                  <a:lnTo>
                    <a:pt x="51" y="47"/>
                  </a:lnTo>
                  <a:lnTo>
                    <a:pt x="42" y="47"/>
                  </a:lnTo>
                  <a:lnTo>
                    <a:pt x="33" y="37"/>
                  </a:lnTo>
                  <a:lnTo>
                    <a:pt x="32" y="36"/>
                  </a:lnTo>
                  <a:lnTo>
                    <a:pt x="31" y="34"/>
                  </a:lnTo>
                  <a:lnTo>
                    <a:pt x="28" y="33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6" y="29"/>
                  </a:lnTo>
                  <a:lnTo>
                    <a:pt x="25" y="28"/>
                  </a:lnTo>
                  <a:lnTo>
                    <a:pt x="24" y="28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1" y="27"/>
                  </a:lnTo>
                  <a:lnTo>
                    <a:pt x="20" y="27"/>
                  </a:lnTo>
                  <a:lnTo>
                    <a:pt x="19" y="27"/>
                  </a:lnTo>
                  <a:lnTo>
                    <a:pt x="18" y="27"/>
                  </a:lnTo>
                  <a:lnTo>
                    <a:pt x="17" y="27"/>
                  </a:lnTo>
                  <a:lnTo>
                    <a:pt x="8" y="27"/>
                  </a:lnTo>
                  <a:lnTo>
                    <a:pt x="8" y="47"/>
                  </a:lnTo>
                  <a:lnTo>
                    <a:pt x="0" y="47"/>
                  </a:lnTo>
                  <a:lnTo>
                    <a:pt x="8" y="20"/>
                  </a:lnTo>
                  <a:lnTo>
                    <a:pt x="24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14"/>
                  </a:lnTo>
                  <a:lnTo>
                    <a:pt x="37" y="13"/>
                  </a:lnTo>
                  <a:lnTo>
                    <a:pt x="37" y="11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3" y="7"/>
                  </a:lnTo>
                  <a:lnTo>
                    <a:pt x="31" y="6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8" y="5"/>
                  </a:lnTo>
                  <a:lnTo>
                    <a:pt x="8" y="20"/>
                  </a:lnTo>
                  <a:lnTo>
                    <a:pt x="0" y="47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8" name="Freeform 334"/>
            <p:cNvSpPr>
              <a:spLocks/>
            </p:cNvSpPr>
            <p:nvPr/>
          </p:nvSpPr>
          <p:spPr bwMode="auto">
            <a:xfrm>
              <a:off x="1187" y="3442"/>
              <a:ext cx="92" cy="7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4" y="1"/>
                </a:cxn>
                <a:cxn ang="0">
                  <a:pos x="63" y="3"/>
                </a:cxn>
                <a:cxn ang="0">
                  <a:pos x="71" y="6"/>
                </a:cxn>
                <a:cxn ang="0">
                  <a:pos x="77" y="11"/>
                </a:cxn>
                <a:cxn ang="0">
                  <a:pos x="82" y="16"/>
                </a:cxn>
                <a:cxn ang="0">
                  <a:pos x="87" y="22"/>
                </a:cxn>
                <a:cxn ang="0">
                  <a:pos x="90" y="29"/>
                </a:cxn>
                <a:cxn ang="0">
                  <a:pos x="91" y="36"/>
                </a:cxn>
                <a:cxn ang="0">
                  <a:pos x="90" y="43"/>
                </a:cxn>
                <a:cxn ang="0">
                  <a:pos x="87" y="50"/>
                </a:cxn>
                <a:cxn ang="0">
                  <a:pos x="82" y="56"/>
                </a:cxn>
                <a:cxn ang="0">
                  <a:pos x="77" y="61"/>
                </a:cxn>
                <a:cxn ang="0">
                  <a:pos x="71" y="65"/>
                </a:cxn>
                <a:cxn ang="0">
                  <a:pos x="63" y="69"/>
                </a:cxn>
                <a:cxn ang="0">
                  <a:pos x="54" y="70"/>
                </a:cxn>
                <a:cxn ang="0">
                  <a:pos x="44" y="72"/>
                </a:cxn>
                <a:cxn ang="0">
                  <a:pos x="35" y="70"/>
                </a:cxn>
                <a:cxn ang="0">
                  <a:pos x="28" y="69"/>
                </a:cxn>
                <a:cxn ang="0">
                  <a:pos x="19" y="65"/>
                </a:cxn>
                <a:cxn ang="0">
                  <a:pos x="13" y="61"/>
                </a:cxn>
                <a:cxn ang="0">
                  <a:pos x="6" y="56"/>
                </a:cxn>
                <a:cxn ang="0">
                  <a:pos x="4" y="50"/>
                </a:cxn>
                <a:cxn ang="0">
                  <a:pos x="0" y="43"/>
                </a:cxn>
                <a:cxn ang="0">
                  <a:pos x="0" y="36"/>
                </a:cxn>
                <a:cxn ang="0">
                  <a:pos x="0" y="29"/>
                </a:cxn>
                <a:cxn ang="0">
                  <a:pos x="4" y="22"/>
                </a:cxn>
                <a:cxn ang="0">
                  <a:pos x="6" y="16"/>
                </a:cxn>
                <a:cxn ang="0">
                  <a:pos x="13" y="11"/>
                </a:cxn>
                <a:cxn ang="0">
                  <a:pos x="19" y="6"/>
                </a:cxn>
                <a:cxn ang="0">
                  <a:pos x="28" y="3"/>
                </a:cxn>
                <a:cxn ang="0">
                  <a:pos x="35" y="1"/>
                </a:cxn>
                <a:cxn ang="0">
                  <a:pos x="44" y="0"/>
                </a:cxn>
              </a:cxnLst>
              <a:rect l="0" t="0" r="r" b="b"/>
              <a:pathLst>
                <a:path w="92" h="73">
                  <a:moveTo>
                    <a:pt x="44" y="0"/>
                  </a:moveTo>
                  <a:lnTo>
                    <a:pt x="54" y="1"/>
                  </a:lnTo>
                  <a:lnTo>
                    <a:pt x="63" y="3"/>
                  </a:lnTo>
                  <a:lnTo>
                    <a:pt x="71" y="6"/>
                  </a:lnTo>
                  <a:lnTo>
                    <a:pt x="77" y="11"/>
                  </a:lnTo>
                  <a:lnTo>
                    <a:pt x="82" y="16"/>
                  </a:lnTo>
                  <a:lnTo>
                    <a:pt x="87" y="22"/>
                  </a:lnTo>
                  <a:lnTo>
                    <a:pt x="90" y="29"/>
                  </a:lnTo>
                  <a:lnTo>
                    <a:pt x="91" y="36"/>
                  </a:lnTo>
                  <a:lnTo>
                    <a:pt x="90" y="43"/>
                  </a:lnTo>
                  <a:lnTo>
                    <a:pt x="87" y="50"/>
                  </a:lnTo>
                  <a:lnTo>
                    <a:pt x="82" y="56"/>
                  </a:lnTo>
                  <a:lnTo>
                    <a:pt x="77" y="61"/>
                  </a:lnTo>
                  <a:lnTo>
                    <a:pt x="71" y="65"/>
                  </a:lnTo>
                  <a:lnTo>
                    <a:pt x="63" y="69"/>
                  </a:lnTo>
                  <a:lnTo>
                    <a:pt x="54" y="70"/>
                  </a:lnTo>
                  <a:lnTo>
                    <a:pt x="44" y="72"/>
                  </a:lnTo>
                  <a:lnTo>
                    <a:pt x="35" y="70"/>
                  </a:lnTo>
                  <a:lnTo>
                    <a:pt x="28" y="69"/>
                  </a:lnTo>
                  <a:lnTo>
                    <a:pt x="19" y="65"/>
                  </a:lnTo>
                  <a:lnTo>
                    <a:pt x="13" y="61"/>
                  </a:lnTo>
                  <a:lnTo>
                    <a:pt x="6" y="56"/>
                  </a:lnTo>
                  <a:lnTo>
                    <a:pt x="4" y="50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3" y="11"/>
                  </a:lnTo>
                  <a:lnTo>
                    <a:pt x="19" y="6"/>
                  </a:lnTo>
                  <a:lnTo>
                    <a:pt x="28" y="3"/>
                  </a:lnTo>
                  <a:lnTo>
                    <a:pt x="35" y="1"/>
                  </a:lnTo>
                  <a:lnTo>
                    <a:pt x="44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59" name="Freeform 335"/>
            <p:cNvSpPr>
              <a:spLocks/>
            </p:cNvSpPr>
            <p:nvPr/>
          </p:nvSpPr>
          <p:spPr bwMode="auto">
            <a:xfrm>
              <a:off x="1187" y="3442"/>
              <a:ext cx="98" cy="7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0"/>
                </a:cxn>
                <a:cxn ang="0">
                  <a:pos x="58" y="1"/>
                </a:cxn>
                <a:cxn ang="0">
                  <a:pos x="67" y="3"/>
                </a:cxn>
                <a:cxn ang="0">
                  <a:pos x="75" y="6"/>
                </a:cxn>
                <a:cxn ang="0">
                  <a:pos x="82" y="11"/>
                </a:cxn>
                <a:cxn ang="0">
                  <a:pos x="88" y="17"/>
                </a:cxn>
                <a:cxn ang="0">
                  <a:pos x="93" y="24"/>
                </a:cxn>
                <a:cxn ang="0">
                  <a:pos x="96" y="31"/>
                </a:cxn>
                <a:cxn ang="0">
                  <a:pos x="97" y="39"/>
                </a:cxn>
                <a:cxn ang="0">
                  <a:pos x="96" y="46"/>
                </a:cxn>
                <a:cxn ang="0">
                  <a:pos x="93" y="53"/>
                </a:cxn>
                <a:cxn ang="0">
                  <a:pos x="88" y="60"/>
                </a:cxn>
                <a:cxn ang="0">
                  <a:pos x="82" y="66"/>
                </a:cxn>
                <a:cxn ang="0">
                  <a:pos x="75" y="70"/>
                </a:cxn>
                <a:cxn ang="0">
                  <a:pos x="67" y="74"/>
                </a:cxn>
                <a:cxn ang="0">
                  <a:pos x="58" y="75"/>
                </a:cxn>
                <a:cxn ang="0">
                  <a:pos x="47" y="77"/>
                </a:cxn>
                <a:cxn ang="0">
                  <a:pos x="38" y="75"/>
                </a:cxn>
                <a:cxn ang="0">
                  <a:pos x="30" y="74"/>
                </a:cxn>
                <a:cxn ang="0">
                  <a:pos x="20" y="70"/>
                </a:cxn>
                <a:cxn ang="0">
                  <a:pos x="13" y="66"/>
                </a:cxn>
                <a:cxn ang="0">
                  <a:pos x="7" y="60"/>
                </a:cxn>
                <a:cxn ang="0">
                  <a:pos x="4" y="53"/>
                </a:cxn>
                <a:cxn ang="0">
                  <a:pos x="0" y="46"/>
                </a:cxn>
                <a:cxn ang="0">
                  <a:pos x="0" y="39"/>
                </a:cxn>
                <a:cxn ang="0">
                  <a:pos x="0" y="31"/>
                </a:cxn>
                <a:cxn ang="0">
                  <a:pos x="4" y="24"/>
                </a:cxn>
                <a:cxn ang="0">
                  <a:pos x="7" y="17"/>
                </a:cxn>
                <a:cxn ang="0">
                  <a:pos x="13" y="11"/>
                </a:cxn>
                <a:cxn ang="0">
                  <a:pos x="20" y="6"/>
                </a:cxn>
                <a:cxn ang="0">
                  <a:pos x="30" y="3"/>
                </a:cxn>
                <a:cxn ang="0">
                  <a:pos x="38" y="1"/>
                </a:cxn>
                <a:cxn ang="0">
                  <a:pos x="47" y="0"/>
                </a:cxn>
              </a:cxnLst>
              <a:rect l="0" t="0" r="r" b="b"/>
              <a:pathLst>
                <a:path w="98" h="78">
                  <a:moveTo>
                    <a:pt x="47" y="0"/>
                  </a:move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6"/>
                  </a:lnTo>
                  <a:lnTo>
                    <a:pt x="82" y="11"/>
                  </a:lnTo>
                  <a:lnTo>
                    <a:pt x="88" y="17"/>
                  </a:lnTo>
                  <a:lnTo>
                    <a:pt x="93" y="24"/>
                  </a:lnTo>
                  <a:lnTo>
                    <a:pt x="96" y="31"/>
                  </a:lnTo>
                  <a:lnTo>
                    <a:pt x="97" y="39"/>
                  </a:lnTo>
                  <a:lnTo>
                    <a:pt x="96" y="46"/>
                  </a:lnTo>
                  <a:lnTo>
                    <a:pt x="93" y="53"/>
                  </a:lnTo>
                  <a:lnTo>
                    <a:pt x="88" y="60"/>
                  </a:lnTo>
                  <a:lnTo>
                    <a:pt x="82" y="66"/>
                  </a:lnTo>
                  <a:lnTo>
                    <a:pt x="75" y="70"/>
                  </a:lnTo>
                  <a:lnTo>
                    <a:pt x="67" y="74"/>
                  </a:lnTo>
                  <a:lnTo>
                    <a:pt x="58" y="75"/>
                  </a:lnTo>
                  <a:lnTo>
                    <a:pt x="47" y="77"/>
                  </a:lnTo>
                  <a:lnTo>
                    <a:pt x="38" y="75"/>
                  </a:lnTo>
                  <a:lnTo>
                    <a:pt x="30" y="74"/>
                  </a:lnTo>
                  <a:lnTo>
                    <a:pt x="20" y="70"/>
                  </a:lnTo>
                  <a:lnTo>
                    <a:pt x="13" y="66"/>
                  </a:lnTo>
                  <a:lnTo>
                    <a:pt x="7" y="60"/>
                  </a:lnTo>
                  <a:lnTo>
                    <a:pt x="4" y="53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4" y="24"/>
                  </a:lnTo>
                  <a:lnTo>
                    <a:pt x="7" y="17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30" y="3"/>
                  </a:lnTo>
                  <a:lnTo>
                    <a:pt x="38" y="1"/>
                  </a:lnTo>
                  <a:lnTo>
                    <a:pt x="47" y="0"/>
                  </a:lnTo>
                </a:path>
              </a:pathLst>
            </a:custGeom>
            <a:noFill/>
            <a:ln w="12700" cap="rnd" cmpd="sng">
              <a:solidFill>
                <a:srgbClr val="C4C4C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0" name="Freeform 336"/>
            <p:cNvSpPr>
              <a:spLocks/>
            </p:cNvSpPr>
            <p:nvPr/>
          </p:nvSpPr>
          <p:spPr bwMode="auto">
            <a:xfrm>
              <a:off x="1588" y="1459"/>
              <a:ext cx="500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9" y="0"/>
                </a:cxn>
                <a:cxn ang="0">
                  <a:pos x="499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500" h="64">
                  <a:moveTo>
                    <a:pt x="0" y="0"/>
                  </a:moveTo>
                  <a:lnTo>
                    <a:pt x="499" y="0"/>
                  </a:lnTo>
                  <a:lnTo>
                    <a:pt x="499" y="63"/>
                  </a:lnTo>
                  <a:lnTo>
                    <a:pt x="0" y="63"/>
                  </a:lnTo>
                  <a:lnTo>
                    <a:pt x="0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1" name="Freeform 337"/>
            <p:cNvSpPr>
              <a:spLocks/>
            </p:cNvSpPr>
            <p:nvPr/>
          </p:nvSpPr>
          <p:spPr bwMode="auto">
            <a:xfrm>
              <a:off x="1588" y="1454"/>
              <a:ext cx="504" cy="7"/>
            </a:xfrm>
            <a:custGeom>
              <a:avLst/>
              <a:gdLst/>
              <a:ahLst/>
              <a:cxnLst>
                <a:cxn ang="0">
                  <a:pos x="503" y="3"/>
                </a:cxn>
                <a:cxn ang="0">
                  <a:pos x="498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498" y="6"/>
                </a:cxn>
                <a:cxn ang="0">
                  <a:pos x="491" y="3"/>
                </a:cxn>
                <a:cxn ang="0">
                  <a:pos x="503" y="3"/>
                </a:cxn>
                <a:cxn ang="0">
                  <a:pos x="503" y="0"/>
                </a:cxn>
                <a:cxn ang="0">
                  <a:pos x="498" y="0"/>
                </a:cxn>
                <a:cxn ang="0">
                  <a:pos x="503" y="3"/>
                </a:cxn>
              </a:cxnLst>
              <a:rect l="0" t="0" r="r" b="b"/>
              <a:pathLst>
                <a:path w="504" h="7">
                  <a:moveTo>
                    <a:pt x="503" y="3"/>
                  </a:moveTo>
                  <a:lnTo>
                    <a:pt x="49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498" y="6"/>
                  </a:lnTo>
                  <a:lnTo>
                    <a:pt x="491" y="3"/>
                  </a:lnTo>
                  <a:lnTo>
                    <a:pt x="503" y="3"/>
                  </a:lnTo>
                  <a:lnTo>
                    <a:pt x="503" y="0"/>
                  </a:lnTo>
                  <a:lnTo>
                    <a:pt x="498" y="0"/>
                  </a:lnTo>
                  <a:lnTo>
                    <a:pt x="503" y="3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2" name="Freeform 338"/>
            <p:cNvSpPr>
              <a:spLocks/>
            </p:cNvSpPr>
            <p:nvPr/>
          </p:nvSpPr>
          <p:spPr bwMode="auto">
            <a:xfrm>
              <a:off x="2087" y="1459"/>
              <a:ext cx="5" cy="69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4" y="6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2" y="58"/>
                </a:cxn>
                <a:cxn ang="0">
                  <a:pos x="2" y="68"/>
                </a:cxn>
                <a:cxn ang="0">
                  <a:pos x="4" y="68"/>
                </a:cxn>
                <a:cxn ang="0">
                  <a:pos x="4" y="63"/>
                </a:cxn>
                <a:cxn ang="0">
                  <a:pos x="2" y="68"/>
                </a:cxn>
              </a:cxnLst>
              <a:rect l="0" t="0" r="r" b="b"/>
              <a:pathLst>
                <a:path w="5" h="69">
                  <a:moveTo>
                    <a:pt x="2" y="68"/>
                  </a:moveTo>
                  <a:lnTo>
                    <a:pt x="4" y="6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2" y="58"/>
                  </a:lnTo>
                  <a:lnTo>
                    <a:pt x="2" y="68"/>
                  </a:lnTo>
                  <a:lnTo>
                    <a:pt x="4" y="68"/>
                  </a:lnTo>
                  <a:lnTo>
                    <a:pt x="4" y="63"/>
                  </a:lnTo>
                  <a:lnTo>
                    <a:pt x="2" y="6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3" name="Freeform 339"/>
            <p:cNvSpPr>
              <a:spLocks/>
            </p:cNvSpPr>
            <p:nvPr/>
          </p:nvSpPr>
          <p:spPr bwMode="auto">
            <a:xfrm>
              <a:off x="1580" y="1522"/>
              <a:ext cx="508" cy="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5"/>
                </a:cxn>
                <a:cxn ang="0">
                  <a:pos x="507" y="5"/>
                </a:cxn>
                <a:cxn ang="0">
                  <a:pos x="507" y="0"/>
                </a:cxn>
                <a:cxn ang="0">
                  <a:pos x="5" y="0"/>
                </a:cxn>
                <a:cxn ang="0">
                  <a:pos x="12" y="2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0" y="2"/>
                </a:cxn>
              </a:cxnLst>
              <a:rect l="0" t="0" r="r" b="b"/>
              <a:pathLst>
                <a:path w="508" h="6">
                  <a:moveTo>
                    <a:pt x="0" y="2"/>
                  </a:moveTo>
                  <a:lnTo>
                    <a:pt x="5" y="5"/>
                  </a:lnTo>
                  <a:lnTo>
                    <a:pt x="507" y="5"/>
                  </a:lnTo>
                  <a:lnTo>
                    <a:pt x="507" y="0"/>
                  </a:lnTo>
                  <a:lnTo>
                    <a:pt x="5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4" name="Freeform 340"/>
            <p:cNvSpPr>
              <a:spLocks/>
            </p:cNvSpPr>
            <p:nvPr/>
          </p:nvSpPr>
          <p:spPr bwMode="auto">
            <a:xfrm>
              <a:off x="1580" y="1454"/>
              <a:ext cx="8" cy="6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0" y="68"/>
                </a:cxn>
                <a:cxn ang="0">
                  <a:pos x="7" y="68"/>
                </a:cxn>
                <a:cxn ang="0">
                  <a:pos x="7" y="5"/>
                </a:cxn>
                <a:cxn ang="0">
                  <a:pos x="3" y="1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0"/>
                </a:cxn>
              </a:cxnLst>
              <a:rect l="0" t="0" r="r" b="b"/>
              <a:pathLst>
                <a:path w="8" h="69">
                  <a:moveTo>
                    <a:pt x="3" y="0"/>
                  </a:moveTo>
                  <a:lnTo>
                    <a:pt x="0" y="5"/>
                  </a:lnTo>
                  <a:lnTo>
                    <a:pt x="0" y="68"/>
                  </a:lnTo>
                  <a:lnTo>
                    <a:pt x="7" y="68"/>
                  </a:lnTo>
                  <a:lnTo>
                    <a:pt x="7" y="5"/>
                  </a:lnTo>
                  <a:lnTo>
                    <a:pt x="3" y="1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5" name="Freeform 341"/>
            <p:cNvSpPr>
              <a:spLocks/>
            </p:cNvSpPr>
            <p:nvPr/>
          </p:nvSpPr>
          <p:spPr bwMode="auto">
            <a:xfrm>
              <a:off x="1614" y="1465"/>
              <a:ext cx="51" cy="49"/>
            </a:xfrm>
            <a:custGeom>
              <a:avLst/>
              <a:gdLst/>
              <a:ahLst/>
              <a:cxnLst>
                <a:cxn ang="0">
                  <a:pos x="50" y="32"/>
                </a:cxn>
                <a:cxn ang="0">
                  <a:pos x="47" y="40"/>
                </a:cxn>
                <a:cxn ang="0">
                  <a:pos x="42" y="44"/>
                </a:cxn>
                <a:cxn ang="0">
                  <a:pos x="35" y="47"/>
                </a:cxn>
                <a:cxn ang="0">
                  <a:pos x="27" y="48"/>
                </a:cxn>
                <a:cxn ang="0">
                  <a:pos x="19" y="47"/>
                </a:cxn>
                <a:cxn ang="0">
                  <a:pos x="12" y="46"/>
                </a:cxn>
                <a:cxn ang="0">
                  <a:pos x="6" y="42"/>
                </a:cxn>
                <a:cxn ang="0">
                  <a:pos x="3" y="37"/>
                </a:cxn>
                <a:cxn ang="0">
                  <a:pos x="1" y="31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7" y="7"/>
                </a:cxn>
                <a:cxn ang="0">
                  <a:pos x="13" y="3"/>
                </a:cxn>
                <a:cxn ang="0">
                  <a:pos x="19" y="1"/>
                </a:cxn>
                <a:cxn ang="0">
                  <a:pos x="26" y="0"/>
                </a:cxn>
                <a:cxn ang="0">
                  <a:pos x="34" y="1"/>
                </a:cxn>
                <a:cxn ang="0">
                  <a:pos x="41" y="4"/>
                </a:cxn>
                <a:cxn ang="0">
                  <a:pos x="45" y="8"/>
                </a:cxn>
                <a:cxn ang="0">
                  <a:pos x="49" y="14"/>
                </a:cxn>
                <a:cxn ang="0">
                  <a:pos x="40" y="13"/>
                </a:cxn>
                <a:cxn ang="0">
                  <a:pos x="36" y="10"/>
                </a:cxn>
                <a:cxn ang="0">
                  <a:pos x="33" y="7"/>
                </a:cxn>
                <a:cxn ang="0">
                  <a:pos x="28" y="5"/>
                </a:cxn>
                <a:cxn ang="0">
                  <a:pos x="23" y="5"/>
                </a:cxn>
                <a:cxn ang="0">
                  <a:pos x="17" y="7"/>
                </a:cxn>
                <a:cxn ang="0">
                  <a:pos x="14" y="10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4" y="40"/>
                </a:cxn>
                <a:cxn ang="0">
                  <a:pos x="19" y="42"/>
                </a:cxn>
                <a:cxn ang="0">
                  <a:pos x="23" y="43"/>
                </a:cxn>
                <a:cxn ang="0">
                  <a:pos x="28" y="43"/>
                </a:cxn>
                <a:cxn ang="0">
                  <a:pos x="34" y="41"/>
                </a:cxn>
                <a:cxn ang="0">
                  <a:pos x="37" y="38"/>
                </a:cxn>
                <a:cxn ang="0">
                  <a:pos x="41" y="34"/>
                </a:cxn>
                <a:cxn ang="0">
                  <a:pos x="42" y="31"/>
                </a:cxn>
              </a:cxnLst>
              <a:rect l="0" t="0" r="r" b="b"/>
              <a:pathLst>
                <a:path w="51" h="49">
                  <a:moveTo>
                    <a:pt x="42" y="31"/>
                  </a:moveTo>
                  <a:lnTo>
                    <a:pt x="50" y="32"/>
                  </a:lnTo>
                  <a:lnTo>
                    <a:pt x="49" y="36"/>
                  </a:lnTo>
                  <a:lnTo>
                    <a:pt x="47" y="40"/>
                  </a:lnTo>
                  <a:lnTo>
                    <a:pt x="44" y="42"/>
                  </a:lnTo>
                  <a:lnTo>
                    <a:pt x="42" y="44"/>
                  </a:lnTo>
                  <a:lnTo>
                    <a:pt x="38" y="46"/>
                  </a:lnTo>
                  <a:lnTo>
                    <a:pt x="35" y="47"/>
                  </a:lnTo>
                  <a:lnTo>
                    <a:pt x="30" y="48"/>
                  </a:lnTo>
                  <a:lnTo>
                    <a:pt x="27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4" y="47"/>
                  </a:lnTo>
                  <a:lnTo>
                    <a:pt x="12" y="46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5" y="39"/>
                  </a:lnTo>
                  <a:lnTo>
                    <a:pt x="3" y="37"/>
                  </a:lnTo>
                  <a:lnTo>
                    <a:pt x="1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3" y="3"/>
                  </a:lnTo>
                  <a:lnTo>
                    <a:pt x="15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1"/>
                  </a:lnTo>
                  <a:lnTo>
                    <a:pt x="37" y="1"/>
                  </a:lnTo>
                  <a:lnTo>
                    <a:pt x="41" y="4"/>
                  </a:lnTo>
                  <a:lnTo>
                    <a:pt x="43" y="6"/>
                  </a:lnTo>
                  <a:lnTo>
                    <a:pt x="45" y="8"/>
                  </a:lnTo>
                  <a:lnTo>
                    <a:pt x="48" y="11"/>
                  </a:lnTo>
                  <a:lnTo>
                    <a:pt x="49" y="14"/>
                  </a:lnTo>
                  <a:lnTo>
                    <a:pt x="41" y="15"/>
                  </a:lnTo>
                  <a:lnTo>
                    <a:pt x="40" y="13"/>
                  </a:lnTo>
                  <a:lnTo>
                    <a:pt x="37" y="11"/>
                  </a:lnTo>
                  <a:lnTo>
                    <a:pt x="36" y="10"/>
                  </a:lnTo>
                  <a:lnTo>
                    <a:pt x="35" y="8"/>
                  </a:lnTo>
                  <a:lnTo>
                    <a:pt x="33" y="7"/>
                  </a:lnTo>
                  <a:lnTo>
                    <a:pt x="30" y="6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4" y="10"/>
                  </a:lnTo>
                  <a:lnTo>
                    <a:pt x="13" y="12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4" y="40"/>
                  </a:lnTo>
                  <a:lnTo>
                    <a:pt x="15" y="41"/>
                  </a:lnTo>
                  <a:lnTo>
                    <a:pt x="19" y="42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6" y="43"/>
                  </a:lnTo>
                  <a:lnTo>
                    <a:pt x="28" y="43"/>
                  </a:lnTo>
                  <a:lnTo>
                    <a:pt x="31" y="42"/>
                  </a:lnTo>
                  <a:lnTo>
                    <a:pt x="34" y="41"/>
                  </a:lnTo>
                  <a:lnTo>
                    <a:pt x="36" y="40"/>
                  </a:lnTo>
                  <a:lnTo>
                    <a:pt x="37" y="38"/>
                  </a:lnTo>
                  <a:lnTo>
                    <a:pt x="40" y="36"/>
                  </a:lnTo>
                  <a:lnTo>
                    <a:pt x="41" y="34"/>
                  </a:lnTo>
                  <a:lnTo>
                    <a:pt x="42" y="32"/>
                  </a:lnTo>
                  <a:lnTo>
                    <a:pt x="42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6" name="Freeform 342"/>
            <p:cNvSpPr>
              <a:spLocks/>
            </p:cNvSpPr>
            <p:nvPr/>
          </p:nvSpPr>
          <p:spPr bwMode="auto">
            <a:xfrm>
              <a:off x="1676" y="1465"/>
              <a:ext cx="56" cy="49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23" y="28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2" y="14"/>
                </a:cxn>
                <a:cxn ang="0">
                  <a:pos x="23" y="17"/>
                </a:cxn>
                <a:cxn ang="0">
                  <a:pos x="25" y="18"/>
                </a:cxn>
                <a:cxn ang="0">
                  <a:pos x="26" y="20"/>
                </a:cxn>
                <a:cxn ang="0">
                  <a:pos x="29" y="23"/>
                </a:cxn>
                <a:cxn ang="0">
                  <a:pos x="30" y="21"/>
                </a:cxn>
                <a:cxn ang="0">
                  <a:pos x="31" y="20"/>
                </a:cxn>
                <a:cxn ang="0">
                  <a:pos x="32" y="17"/>
                </a:cxn>
                <a:cxn ang="0">
                  <a:pos x="35" y="14"/>
                </a:cxn>
                <a:cxn ang="0">
                  <a:pos x="45" y="0"/>
                </a:cxn>
                <a:cxn ang="0">
                  <a:pos x="55" y="0"/>
                </a:cxn>
                <a:cxn ang="0">
                  <a:pos x="31" y="28"/>
                </a:cxn>
                <a:cxn ang="0">
                  <a:pos x="31" y="48"/>
                </a:cxn>
                <a:cxn ang="0">
                  <a:pos x="24" y="48"/>
                </a:cxn>
              </a:cxnLst>
              <a:rect l="0" t="0" r="r" b="b"/>
              <a:pathLst>
                <a:path w="56" h="49">
                  <a:moveTo>
                    <a:pt x="24" y="48"/>
                  </a:moveTo>
                  <a:lnTo>
                    <a:pt x="23" y="2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2" y="14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6" y="20"/>
                  </a:lnTo>
                  <a:lnTo>
                    <a:pt x="29" y="23"/>
                  </a:lnTo>
                  <a:lnTo>
                    <a:pt x="30" y="21"/>
                  </a:lnTo>
                  <a:lnTo>
                    <a:pt x="31" y="20"/>
                  </a:lnTo>
                  <a:lnTo>
                    <a:pt x="32" y="17"/>
                  </a:lnTo>
                  <a:lnTo>
                    <a:pt x="35" y="14"/>
                  </a:lnTo>
                  <a:lnTo>
                    <a:pt x="45" y="0"/>
                  </a:lnTo>
                  <a:lnTo>
                    <a:pt x="55" y="0"/>
                  </a:lnTo>
                  <a:lnTo>
                    <a:pt x="31" y="28"/>
                  </a:lnTo>
                  <a:lnTo>
                    <a:pt x="31" y="48"/>
                  </a:lnTo>
                  <a:lnTo>
                    <a:pt x="24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7" name="Freeform 343"/>
            <p:cNvSpPr>
              <a:spLocks/>
            </p:cNvSpPr>
            <p:nvPr/>
          </p:nvSpPr>
          <p:spPr bwMode="auto">
            <a:xfrm>
              <a:off x="1744" y="1465"/>
              <a:ext cx="49" cy="49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45" y="40"/>
                </a:cxn>
                <a:cxn ang="0">
                  <a:pos x="40" y="44"/>
                </a:cxn>
                <a:cxn ang="0">
                  <a:pos x="33" y="47"/>
                </a:cxn>
                <a:cxn ang="0">
                  <a:pos x="26" y="48"/>
                </a:cxn>
                <a:cxn ang="0">
                  <a:pos x="18" y="47"/>
                </a:cxn>
                <a:cxn ang="0">
                  <a:pos x="11" y="46"/>
                </a:cxn>
                <a:cxn ang="0">
                  <a:pos x="6" y="42"/>
                </a:cxn>
                <a:cxn ang="0">
                  <a:pos x="3" y="37"/>
                </a:cxn>
                <a:cxn ang="0">
                  <a:pos x="1" y="31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7" y="7"/>
                </a:cxn>
                <a:cxn ang="0">
                  <a:pos x="12" y="3"/>
                </a:cxn>
                <a:cxn ang="0">
                  <a:pos x="18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9" y="4"/>
                </a:cxn>
                <a:cxn ang="0">
                  <a:pos x="44" y="8"/>
                </a:cxn>
                <a:cxn ang="0">
                  <a:pos x="47" y="14"/>
                </a:cxn>
                <a:cxn ang="0">
                  <a:pos x="38" y="13"/>
                </a:cxn>
                <a:cxn ang="0">
                  <a:pos x="35" y="10"/>
                </a:cxn>
                <a:cxn ang="0">
                  <a:pos x="31" y="7"/>
                </a:cxn>
                <a:cxn ang="0">
                  <a:pos x="27" y="5"/>
                </a:cxn>
                <a:cxn ang="0">
                  <a:pos x="22" y="5"/>
                </a:cxn>
                <a:cxn ang="0">
                  <a:pos x="17" y="7"/>
                </a:cxn>
                <a:cxn ang="0">
                  <a:pos x="13" y="10"/>
                </a:cxn>
                <a:cxn ang="0">
                  <a:pos x="10" y="13"/>
                </a:cxn>
                <a:cxn ang="0">
                  <a:pos x="9" y="17"/>
                </a:cxn>
                <a:cxn ang="0">
                  <a:pos x="8" y="22"/>
                </a:cxn>
                <a:cxn ang="0">
                  <a:pos x="8" y="27"/>
                </a:cxn>
                <a:cxn ang="0">
                  <a:pos x="9" y="32"/>
                </a:cxn>
                <a:cxn ang="0">
                  <a:pos x="10" y="36"/>
                </a:cxn>
                <a:cxn ang="0">
                  <a:pos x="13" y="40"/>
                </a:cxn>
                <a:cxn ang="0">
                  <a:pos x="18" y="42"/>
                </a:cxn>
                <a:cxn ang="0">
                  <a:pos x="22" y="43"/>
                </a:cxn>
                <a:cxn ang="0">
                  <a:pos x="27" y="43"/>
                </a:cxn>
                <a:cxn ang="0">
                  <a:pos x="32" y="41"/>
                </a:cxn>
                <a:cxn ang="0">
                  <a:pos x="37" y="38"/>
                </a:cxn>
                <a:cxn ang="0">
                  <a:pos x="39" y="34"/>
                </a:cxn>
                <a:cxn ang="0">
                  <a:pos x="40" y="31"/>
                </a:cxn>
              </a:cxnLst>
              <a:rect l="0" t="0" r="r" b="b"/>
              <a:pathLst>
                <a:path w="49" h="49">
                  <a:moveTo>
                    <a:pt x="40" y="31"/>
                  </a:moveTo>
                  <a:lnTo>
                    <a:pt x="48" y="32"/>
                  </a:lnTo>
                  <a:lnTo>
                    <a:pt x="47" y="36"/>
                  </a:lnTo>
                  <a:lnTo>
                    <a:pt x="45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7" y="46"/>
                  </a:lnTo>
                  <a:lnTo>
                    <a:pt x="33" y="47"/>
                  </a:lnTo>
                  <a:lnTo>
                    <a:pt x="29" y="48"/>
                  </a:lnTo>
                  <a:lnTo>
                    <a:pt x="26" y="48"/>
                  </a:lnTo>
                  <a:lnTo>
                    <a:pt x="21" y="48"/>
                  </a:lnTo>
                  <a:lnTo>
                    <a:pt x="18" y="47"/>
                  </a:lnTo>
                  <a:lnTo>
                    <a:pt x="13" y="47"/>
                  </a:lnTo>
                  <a:lnTo>
                    <a:pt x="11" y="46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1" y="34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7" y="7"/>
                  </a:lnTo>
                  <a:lnTo>
                    <a:pt x="9" y="4"/>
                  </a:lnTo>
                  <a:lnTo>
                    <a:pt x="12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6" y="1"/>
                  </a:lnTo>
                  <a:lnTo>
                    <a:pt x="39" y="4"/>
                  </a:lnTo>
                  <a:lnTo>
                    <a:pt x="41" y="6"/>
                  </a:lnTo>
                  <a:lnTo>
                    <a:pt x="44" y="8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39" y="15"/>
                  </a:lnTo>
                  <a:lnTo>
                    <a:pt x="38" y="13"/>
                  </a:lnTo>
                  <a:lnTo>
                    <a:pt x="37" y="11"/>
                  </a:lnTo>
                  <a:lnTo>
                    <a:pt x="35" y="10"/>
                  </a:lnTo>
                  <a:lnTo>
                    <a:pt x="33" y="8"/>
                  </a:lnTo>
                  <a:lnTo>
                    <a:pt x="31" y="7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5" y="5"/>
                  </a:lnTo>
                  <a:lnTo>
                    <a:pt x="22" y="5"/>
                  </a:lnTo>
                  <a:lnTo>
                    <a:pt x="20" y="6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3" y="10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9" y="15"/>
                  </a:lnTo>
                  <a:lnTo>
                    <a:pt x="9" y="17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7"/>
                  </a:lnTo>
                  <a:lnTo>
                    <a:pt x="9" y="30"/>
                  </a:lnTo>
                  <a:lnTo>
                    <a:pt x="9" y="32"/>
                  </a:lnTo>
                  <a:lnTo>
                    <a:pt x="9" y="34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13" y="40"/>
                  </a:lnTo>
                  <a:lnTo>
                    <a:pt x="15" y="41"/>
                  </a:lnTo>
                  <a:lnTo>
                    <a:pt x="18" y="42"/>
                  </a:lnTo>
                  <a:lnTo>
                    <a:pt x="20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27" y="43"/>
                  </a:lnTo>
                  <a:lnTo>
                    <a:pt x="30" y="42"/>
                  </a:lnTo>
                  <a:lnTo>
                    <a:pt x="32" y="41"/>
                  </a:lnTo>
                  <a:lnTo>
                    <a:pt x="35" y="40"/>
                  </a:lnTo>
                  <a:lnTo>
                    <a:pt x="37" y="38"/>
                  </a:lnTo>
                  <a:lnTo>
                    <a:pt x="38" y="36"/>
                  </a:lnTo>
                  <a:lnTo>
                    <a:pt x="39" y="34"/>
                  </a:lnTo>
                  <a:lnTo>
                    <a:pt x="40" y="32"/>
                  </a:lnTo>
                  <a:lnTo>
                    <a:pt x="40" y="31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8" name="Freeform 344"/>
            <p:cNvSpPr>
              <a:spLocks/>
            </p:cNvSpPr>
            <p:nvPr/>
          </p:nvSpPr>
          <p:spPr bwMode="auto">
            <a:xfrm>
              <a:off x="1812" y="1465"/>
              <a:ext cx="3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42"/>
                </a:cxn>
                <a:cxn ang="0">
                  <a:pos x="32" y="42"/>
                </a:cxn>
                <a:cxn ang="0">
                  <a:pos x="32" y="48"/>
                </a:cxn>
                <a:cxn ang="0">
                  <a:pos x="0" y="48"/>
                </a:cxn>
              </a:cxnLst>
              <a:rect l="0" t="0" r="r" b="b"/>
              <a:pathLst>
                <a:path w="33" h="49">
                  <a:moveTo>
                    <a:pt x="0" y="4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42"/>
                  </a:lnTo>
                  <a:lnTo>
                    <a:pt x="32" y="42"/>
                  </a:lnTo>
                  <a:lnTo>
                    <a:pt x="32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69" name="Freeform 345"/>
            <p:cNvSpPr>
              <a:spLocks/>
            </p:cNvSpPr>
            <p:nvPr/>
          </p:nvSpPr>
          <p:spPr bwMode="auto">
            <a:xfrm>
              <a:off x="1859" y="1465"/>
              <a:ext cx="59" cy="49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" y="17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10" y="4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41" y="1"/>
                </a:cxn>
                <a:cxn ang="0">
                  <a:pos x="47" y="4"/>
                </a:cxn>
                <a:cxn ang="0">
                  <a:pos x="52" y="10"/>
                </a:cxn>
                <a:cxn ang="0">
                  <a:pos x="54" y="13"/>
                </a:cxn>
                <a:cxn ang="0">
                  <a:pos x="57" y="16"/>
                </a:cxn>
                <a:cxn ang="0">
                  <a:pos x="57" y="19"/>
                </a:cxn>
                <a:cxn ang="0">
                  <a:pos x="58" y="23"/>
                </a:cxn>
                <a:cxn ang="0">
                  <a:pos x="58" y="26"/>
                </a:cxn>
                <a:cxn ang="0">
                  <a:pos x="57" y="30"/>
                </a:cxn>
                <a:cxn ang="0">
                  <a:pos x="57" y="32"/>
                </a:cxn>
                <a:cxn ang="0">
                  <a:pos x="54" y="36"/>
                </a:cxn>
                <a:cxn ang="0">
                  <a:pos x="52" y="40"/>
                </a:cxn>
                <a:cxn ang="0">
                  <a:pos x="47" y="44"/>
                </a:cxn>
                <a:cxn ang="0">
                  <a:pos x="41" y="47"/>
                </a:cxn>
                <a:cxn ang="0">
                  <a:pos x="32" y="48"/>
                </a:cxn>
                <a:cxn ang="0">
                  <a:pos x="25" y="48"/>
                </a:cxn>
                <a:cxn ang="0">
                  <a:pos x="17" y="47"/>
                </a:cxn>
                <a:cxn ang="0">
                  <a:pos x="11" y="44"/>
                </a:cxn>
                <a:cxn ang="0">
                  <a:pos x="5" y="39"/>
                </a:cxn>
                <a:cxn ang="0">
                  <a:pos x="2" y="34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9" y="27"/>
                </a:cxn>
                <a:cxn ang="0">
                  <a:pos x="10" y="31"/>
                </a:cxn>
                <a:cxn ang="0">
                  <a:pos x="11" y="34"/>
                </a:cxn>
                <a:cxn ang="0">
                  <a:pos x="14" y="37"/>
                </a:cxn>
                <a:cxn ang="0">
                  <a:pos x="17" y="41"/>
                </a:cxn>
                <a:cxn ang="0">
                  <a:pos x="25" y="43"/>
                </a:cxn>
                <a:cxn ang="0">
                  <a:pos x="33" y="43"/>
                </a:cxn>
                <a:cxn ang="0">
                  <a:pos x="41" y="41"/>
                </a:cxn>
                <a:cxn ang="0">
                  <a:pos x="44" y="37"/>
                </a:cxn>
                <a:cxn ang="0">
                  <a:pos x="47" y="34"/>
                </a:cxn>
                <a:cxn ang="0">
                  <a:pos x="48" y="30"/>
                </a:cxn>
                <a:cxn ang="0">
                  <a:pos x="49" y="27"/>
                </a:cxn>
                <a:cxn ang="0">
                  <a:pos x="49" y="21"/>
                </a:cxn>
                <a:cxn ang="0">
                  <a:pos x="47" y="16"/>
                </a:cxn>
                <a:cxn ang="0">
                  <a:pos x="46" y="13"/>
                </a:cxn>
                <a:cxn ang="0">
                  <a:pos x="42" y="10"/>
                </a:cxn>
                <a:cxn ang="0">
                  <a:pos x="37" y="7"/>
                </a:cxn>
                <a:cxn ang="0">
                  <a:pos x="32" y="5"/>
                </a:cxn>
                <a:cxn ang="0">
                  <a:pos x="25" y="6"/>
                </a:cxn>
                <a:cxn ang="0">
                  <a:pos x="17" y="8"/>
                </a:cxn>
                <a:cxn ang="0">
                  <a:pos x="14" y="11"/>
                </a:cxn>
                <a:cxn ang="0">
                  <a:pos x="11" y="15"/>
                </a:cxn>
                <a:cxn ang="0">
                  <a:pos x="10" y="18"/>
                </a:cxn>
                <a:cxn ang="0">
                  <a:pos x="9" y="23"/>
                </a:cxn>
                <a:cxn ang="0">
                  <a:pos x="0" y="24"/>
                </a:cxn>
              </a:cxnLst>
              <a:rect l="0" t="0" r="r" b="b"/>
              <a:pathLst>
                <a:path w="59" h="49">
                  <a:moveTo>
                    <a:pt x="0" y="24"/>
                  </a:moveTo>
                  <a:lnTo>
                    <a:pt x="0" y="22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7" y="1"/>
                  </a:lnTo>
                  <a:lnTo>
                    <a:pt x="41" y="1"/>
                  </a:lnTo>
                  <a:lnTo>
                    <a:pt x="44" y="3"/>
                  </a:lnTo>
                  <a:lnTo>
                    <a:pt x="47" y="4"/>
                  </a:lnTo>
                  <a:lnTo>
                    <a:pt x="51" y="7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4" y="13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7" y="19"/>
                  </a:lnTo>
                  <a:lnTo>
                    <a:pt x="58" y="21"/>
                  </a:lnTo>
                  <a:lnTo>
                    <a:pt x="58" y="23"/>
                  </a:lnTo>
                  <a:lnTo>
                    <a:pt x="58" y="24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7" y="30"/>
                  </a:lnTo>
                  <a:lnTo>
                    <a:pt x="57" y="31"/>
                  </a:lnTo>
                  <a:lnTo>
                    <a:pt x="57" y="32"/>
                  </a:lnTo>
                  <a:lnTo>
                    <a:pt x="56" y="34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2" y="40"/>
                  </a:lnTo>
                  <a:lnTo>
                    <a:pt x="51" y="42"/>
                  </a:lnTo>
                  <a:lnTo>
                    <a:pt x="47" y="44"/>
                  </a:lnTo>
                  <a:lnTo>
                    <a:pt x="44" y="46"/>
                  </a:lnTo>
                  <a:lnTo>
                    <a:pt x="41" y="47"/>
                  </a:lnTo>
                  <a:lnTo>
                    <a:pt x="37" y="47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5" y="48"/>
                  </a:lnTo>
                  <a:lnTo>
                    <a:pt x="21" y="47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1" y="44"/>
                  </a:lnTo>
                  <a:lnTo>
                    <a:pt x="9" y="41"/>
                  </a:lnTo>
                  <a:lnTo>
                    <a:pt x="5" y="39"/>
                  </a:lnTo>
                  <a:lnTo>
                    <a:pt x="4" y="37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2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4" y="37"/>
                  </a:lnTo>
                  <a:lnTo>
                    <a:pt x="15" y="38"/>
                  </a:lnTo>
                  <a:lnTo>
                    <a:pt x="17" y="41"/>
                  </a:lnTo>
                  <a:lnTo>
                    <a:pt x="21" y="42"/>
                  </a:lnTo>
                  <a:lnTo>
                    <a:pt x="25" y="43"/>
                  </a:lnTo>
                  <a:lnTo>
                    <a:pt x="28" y="43"/>
                  </a:lnTo>
                  <a:lnTo>
                    <a:pt x="33" y="43"/>
                  </a:lnTo>
                  <a:lnTo>
                    <a:pt x="37" y="42"/>
                  </a:lnTo>
                  <a:lnTo>
                    <a:pt x="41" y="41"/>
                  </a:lnTo>
                  <a:lnTo>
                    <a:pt x="43" y="38"/>
                  </a:lnTo>
                  <a:lnTo>
                    <a:pt x="44" y="37"/>
                  </a:lnTo>
                  <a:lnTo>
                    <a:pt x="46" y="35"/>
                  </a:lnTo>
                  <a:lnTo>
                    <a:pt x="47" y="34"/>
                  </a:lnTo>
                  <a:lnTo>
                    <a:pt x="47" y="32"/>
                  </a:lnTo>
                  <a:lnTo>
                    <a:pt x="48" y="30"/>
                  </a:lnTo>
                  <a:lnTo>
                    <a:pt x="49" y="29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7" y="16"/>
                  </a:lnTo>
                  <a:lnTo>
                    <a:pt x="47" y="15"/>
                  </a:lnTo>
                  <a:lnTo>
                    <a:pt x="46" y="13"/>
                  </a:lnTo>
                  <a:lnTo>
                    <a:pt x="44" y="11"/>
                  </a:lnTo>
                  <a:lnTo>
                    <a:pt x="42" y="10"/>
                  </a:lnTo>
                  <a:lnTo>
                    <a:pt x="39" y="8"/>
                  </a:lnTo>
                  <a:lnTo>
                    <a:pt x="37" y="7"/>
                  </a:lnTo>
                  <a:lnTo>
                    <a:pt x="35" y="6"/>
                  </a:lnTo>
                  <a:lnTo>
                    <a:pt x="32" y="5"/>
                  </a:lnTo>
                  <a:lnTo>
                    <a:pt x="28" y="5"/>
                  </a:lnTo>
                  <a:lnTo>
                    <a:pt x="25" y="6"/>
                  </a:lnTo>
                  <a:lnTo>
                    <a:pt x="21" y="7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10" y="18"/>
                  </a:lnTo>
                  <a:lnTo>
                    <a:pt x="10" y="20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0" y="24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0" name="Freeform 346"/>
            <p:cNvSpPr>
              <a:spLocks/>
            </p:cNvSpPr>
            <p:nvPr/>
          </p:nvSpPr>
          <p:spPr bwMode="auto">
            <a:xfrm>
              <a:off x="1936" y="1465"/>
              <a:ext cx="43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36" y="38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2" y="48"/>
                </a:cxn>
                <a:cxn ang="0">
                  <a:pos x="34" y="48"/>
                </a:cxn>
                <a:cxn ang="0">
                  <a:pos x="7" y="11"/>
                </a:cxn>
                <a:cxn ang="0">
                  <a:pos x="7" y="48"/>
                </a:cxn>
                <a:cxn ang="0">
                  <a:pos x="0" y="48"/>
                </a:cxn>
              </a:cxnLst>
              <a:rect l="0" t="0" r="r" b="b"/>
              <a:pathLst>
                <a:path w="43" h="49">
                  <a:moveTo>
                    <a:pt x="0" y="4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6" y="38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48"/>
                  </a:lnTo>
                  <a:lnTo>
                    <a:pt x="34" y="48"/>
                  </a:lnTo>
                  <a:lnTo>
                    <a:pt x="7" y="11"/>
                  </a:lnTo>
                  <a:lnTo>
                    <a:pt x="7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1" name="Freeform 347"/>
            <p:cNvSpPr>
              <a:spLocks/>
            </p:cNvSpPr>
            <p:nvPr/>
          </p:nvSpPr>
          <p:spPr bwMode="auto">
            <a:xfrm>
              <a:off x="2001" y="1465"/>
              <a:ext cx="41" cy="4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39" y="0"/>
                </a:cxn>
                <a:cxn ang="0">
                  <a:pos x="39" y="5"/>
                </a:cxn>
                <a:cxn ang="0">
                  <a:pos x="9" y="5"/>
                </a:cxn>
                <a:cxn ang="0">
                  <a:pos x="9" y="20"/>
                </a:cxn>
                <a:cxn ang="0">
                  <a:pos x="37" y="20"/>
                </a:cxn>
                <a:cxn ang="0">
                  <a:pos x="37" y="26"/>
                </a:cxn>
                <a:cxn ang="0">
                  <a:pos x="9" y="26"/>
                </a:cxn>
                <a:cxn ang="0">
                  <a:pos x="9" y="42"/>
                </a:cxn>
                <a:cxn ang="0">
                  <a:pos x="40" y="42"/>
                </a:cxn>
                <a:cxn ang="0">
                  <a:pos x="40" y="48"/>
                </a:cxn>
                <a:cxn ang="0">
                  <a:pos x="0" y="48"/>
                </a:cxn>
              </a:cxnLst>
              <a:rect l="0" t="0" r="r" b="b"/>
              <a:pathLst>
                <a:path w="41" h="49">
                  <a:moveTo>
                    <a:pt x="0" y="48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5"/>
                  </a:lnTo>
                  <a:lnTo>
                    <a:pt x="9" y="5"/>
                  </a:lnTo>
                  <a:lnTo>
                    <a:pt x="9" y="20"/>
                  </a:lnTo>
                  <a:lnTo>
                    <a:pt x="37" y="20"/>
                  </a:lnTo>
                  <a:lnTo>
                    <a:pt x="37" y="26"/>
                  </a:lnTo>
                  <a:lnTo>
                    <a:pt x="9" y="26"/>
                  </a:lnTo>
                  <a:lnTo>
                    <a:pt x="9" y="42"/>
                  </a:lnTo>
                  <a:lnTo>
                    <a:pt x="40" y="42"/>
                  </a:lnTo>
                  <a:lnTo>
                    <a:pt x="40" y="48"/>
                  </a:lnTo>
                  <a:lnTo>
                    <a:pt x="0" y="48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2" name="Line 348"/>
            <p:cNvSpPr>
              <a:spLocks noChangeShapeType="1"/>
            </p:cNvSpPr>
            <p:nvPr/>
          </p:nvSpPr>
          <p:spPr bwMode="auto">
            <a:xfrm>
              <a:off x="757" y="3661"/>
              <a:ext cx="12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73" name="Freeform 349"/>
            <p:cNvSpPr>
              <a:spLocks/>
            </p:cNvSpPr>
            <p:nvPr/>
          </p:nvSpPr>
          <p:spPr bwMode="auto">
            <a:xfrm>
              <a:off x="757" y="3658"/>
              <a:ext cx="2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lnTo>
                    <a:pt x="1" y="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4" name="Freeform 350"/>
            <p:cNvSpPr>
              <a:spLocks/>
            </p:cNvSpPr>
            <p:nvPr/>
          </p:nvSpPr>
          <p:spPr bwMode="auto">
            <a:xfrm>
              <a:off x="757" y="366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5" name="Freeform 351"/>
            <p:cNvSpPr>
              <a:spLocks/>
            </p:cNvSpPr>
            <p:nvPr/>
          </p:nvSpPr>
          <p:spPr bwMode="auto">
            <a:xfrm>
              <a:off x="757" y="3663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6" name="Freeform 352"/>
            <p:cNvSpPr>
              <a:spLocks/>
            </p:cNvSpPr>
            <p:nvPr/>
          </p:nvSpPr>
          <p:spPr bwMode="auto">
            <a:xfrm>
              <a:off x="757" y="3664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7" name="Freeform 353"/>
            <p:cNvSpPr>
              <a:spLocks/>
            </p:cNvSpPr>
            <p:nvPr/>
          </p:nvSpPr>
          <p:spPr bwMode="auto">
            <a:xfrm>
              <a:off x="757" y="366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8" name="Freeform 354"/>
            <p:cNvSpPr>
              <a:spLocks/>
            </p:cNvSpPr>
            <p:nvPr/>
          </p:nvSpPr>
          <p:spPr bwMode="auto">
            <a:xfrm>
              <a:off x="757" y="366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79" name="Freeform 355"/>
            <p:cNvSpPr>
              <a:spLocks/>
            </p:cNvSpPr>
            <p:nvPr/>
          </p:nvSpPr>
          <p:spPr bwMode="auto">
            <a:xfrm>
              <a:off x="757" y="3672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0" name="Freeform 356"/>
            <p:cNvSpPr>
              <a:spLocks/>
            </p:cNvSpPr>
            <p:nvPr/>
          </p:nvSpPr>
          <p:spPr bwMode="auto">
            <a:xfrm>
              <a:off x="757" y="3673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1" name="Freeform 357"/>
            <p:cNvSpPr>
              <a:spLocks/>
            </p:cNvSpPr>
            <p:nvPr/>
          </p:nvSpPr>
          <p:spPr bwMode="auto">
            <a:xfrm>
              <a:off x="757" y="3676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2" name="Freeform 358"/>
            <p:cNvSpPr>
              <a:spLocks/>
            </p:cNvSpPr>
            <p:nvPr/>
          </p:nvSpPr>
          <p:spPr bwMode="auto">
            <a:xfrm>
              <a:off x="757" y="3678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3" name="Freeform 359"/>
            <p:cNvSpPr>
              <a:spLocks/>
            </p:cNvSpPr>
            <p:nvPr/>
          </p:nvSpPr>
          <p:spPr bwMode="auto">
            <a:xfrm>
              <a:off x="757" y="368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4" name="Freeform 360"/>
            <p:cNvSpPr>
              <a:spLocks/>
            </p:cNvSpPr>
            <p:nvPr/>
          </p:nvSpPr>
          <p:spPr bwMode="auto">
            <a:xfrm>
              <a:off x="757" y="3682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5" name="Freeform 361"/>
            <p:cNvSpPr>
              <a:spLocks/>
            </p:cNvSpPr>
            <p:nvPr/>
          </p:nvSpPr>
          <p:spPr bwMode="auto">
            <a:xfrm>
              <a:off x="757" y="3685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6" name="Freeform 362"/>
            <p:cNvSpPr>
              <a:spLocks/>
            </p:cNvSpPr>
            <p:nvPr/>
          </p:nvSpPr>
          <p:spPr bwMode="auto">
            <a:xfrm>
              <a:off x="757" y="368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7" name="Freeform 363"/>
            <p:cNvSpPr>
              <a:spLocks/>
            </p:cNvSpPr>
            <p:nvPr/>
          </p:nvSpPr>
          <p:spPr bwMode="auto">
            <a:xfrm>
              <a:off x="757" y="368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8" name="Freeform 364"/>
            <p:cNvSpPr>
              <a:spLocks/>
            </p:cNvSpPr>
            <p:nvPr/>
          </p:nvSpPr>
          <p:spPr bwMode="auto">
            <a:xfrm>
              <a:off x="757" y="3691"/>
              <a:ext cx="2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89" name="Freeform 365"/>
            <p:cNvSpPr>
              <a:spLocks/>
            </p:cNvSpPr>
            <p:nvPr/>
          </p:nvSpPr>
          <p:spPr bwMode="auto">
            <a:xfrm>
              <a:off x="757" y="3691"/>
              <a:ext cx="2" cy="4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0" name="Line 366"/>
            <p:cNvSpPr>
              <a:spLocks noChangeShapeType="1"/>
            </p:cNvSpPr>
            <p:nvPr/>
          </p:nvSpPr>
          <p:spPr bwMode="auto">
            <a:xfrm>
              <a:off x="790" y="3652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191" name="Freeform 367"/>
            <p:cNvSpPr>
              <a:spLocks/>
            </p:cNvSpPr>
            <p:nvPr/>
          </p:nvSpPr>
          <p:spPr bwMode="auto">
            <a:xfrm>
              <a:off x="790" y="3650"/>
              <a:ext cx="4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2" name="Freeform 368"/>
            <p:cNvSpPr>
              <a:spLocks/>
            </p:cNvSpPr>
            <p:nvPr/>
          </p:nvSpPr>
          <p:spPr bwMode="auto">
            <a:xfrm>
              <a:off x="790" y="365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3" name="Freeform 369"/>
            <p:cNvSpPr>
              <a:spLocks/>
            </p:cNvSpPr>
            <p:nvPr/>
          </p:nvSpPr>
          <p:spPr bwMode="auto">
            <a:xfrm>
              <a:off x="790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4" name="Freeform 370"/>
            <p:cNvSpPr>
              <a:spLocks/>
            </p:cNvSpPr>
            <p:nvPr/>
          </p:nvSpPr>
          <p:spPr bwMode="auto">
            <a:xfrm>
              <a:off x="790" y="365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5" name="Freeform 371"/>
            <p:cNvSpPr>
              <a:spLocks/>
            </p:cNvSpPr>
            <p:nvPr/>
          </p:nvSpPr>
          <p:spPr bwMode="auto">
            <a:xfrm>
              <a:off x="790" y="365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6" name="Freeform 372"/>
            <p:cNvSpPr>
              <a:spLocks/>
            </p:cNvSpPr>
            <p:nvPr/>
          </p:nvSpPr>
          <p:spPr bwMode="auto">
            <a:xfrm>
              <a:off x="790" y="366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7" name="Freeform 373"/>
            <p:cNvSpPr>
              <a:spLocks/>
            </p:cNvSpPr>
            <p:nvPr/>
          </p:nvSpPr>
          <p:spPr bwMode="auto">
            <a:xfrm>
              <a:off x="790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8" name="Freeform 374"/>
            <p:cNvSpPr>
              <a:spLocks/>
            </p:cNvSpPr>
            <p:nvPr/>
          </p:nvSpPr>
          <p:spPr bwMode="auto">
            <a:xfrm>
              <a:off x="790" y="366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199" name="Freeform 375"/>
            <p:cNvSpPr>
              <a:spLocks/>
            </p:cNvSpPr>
            <p:nvPr/>
          </p:nvSpPr>
          <p:spPr bwMode="auto">
            <a:xfrm>
              <a:off x="790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0" name="Freeform 376"/>
            <p:cNvSpPr>
              <a:spLocks/>
            </p:cNvSpPr>
            <p:nvPr/>
          </p:nvSpPr>
          <p:spPr bwMode="auto">
            <a:xfrm>
              <a:off x="790" y="367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1" name="Freeform 377"/>
            <p:cNvSpPr>
              <a:spLocks/>
            </p:cNvSpPr>
            <p:nvPr/>
          </p:nvSpPr>
          <p:spPr bwMode="auto">
            <a:xfrm>
              <a:off x="790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2" name="Freeform 378"/>
            <p:cNvSpPr>
              <a:spLocks/>
            </p:cNvSpPr>
            <p:nvPr/>
          </p:nvSpPr>
          <p:spPr bwMode="auto">
            <a:xfrm>
              <a:off x="790" y="367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3" name="Freeform 379"/>
            <p:cNvSpPr>
              <a:spLocks/>
            </p:cNvSpPr>
            <p:nvPr/>
          </p:nvSpPr>
          <p:spPr bwMode="auto">
            <a:xfrm>
              <a:off x="790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4" name="Freeform 380"/>
            <p:cNvSpPr>
              <a:spLocks/>
            </p:cNvSpPr>
            <p:nvPr/>
          </p:nvSpPr>
          <p:spPr bwMode="auto">
            <a:xfrm>
              <a:off x="790" y="367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5" name="Freeform 381"/>
            <p:cNvSpPr>
              <a:spLocks/>
            </p:cNvSpPr>
            <p:nvPr/>
          </p:nvSpPr>
          <p:spPr bwMode="auto">
            <a:xfrm>
              <a:off x="790" y="368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6" name="Freeform 382"/>
            <p:cNvSpPr>
              <a:spLocks/>
            </p:cNvSpPr>
            <p:nvPr/>
          </p:nvSpPr>
          <p:spPr bwMode="auto">
            <a:xfrm>
              <a:off x="790" y="3683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7" name="Freeform 383"/>
            <p:cNvSpPr>
              <a:spLocks/>
            </p:cNvSpPr>
            <p:nvPr/>
          </p:nvSpPr>
          <p:spPr bwMode="auto">
            <a:xfrm>
              <a:off x="790" y="3683"/>
              <a:ext cx="4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8" name="Freeform 384"/>
            <p:cNvSpPr>
              <a:spLocks/>
            </p:cNvSpPr>
            <p:nvPr/>
          </p:nvSpPr>
          <p:spPr bwMode="auto">
            <a:xfrm>
              <a:off x="818" y="3645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09" name="Freeform 385"/>
            <p:cNvSpPr>
              <a:spLocks/>
            </p:cNvSpPr>
            <p:nvPr/>
          </p:nvSpPr>
          <p:spPr bwMode="auto">
            <a:xfrm>
              <a:off x="818" y="3646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0" name="Freeform 386"/>
            <p:cNvSpPr>
              <a:spLocks/>
            </p:cNvSpPr>
            <p:nvPr/>
          </p:nvSpPr>
          <p:spPr bwMode="auto">
            <a:xfrm>
              <a:off x="818" y="3649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1" name="Freeform 387"/>
            <p:cNvSpPr>
              <a:spLocks/>
            </p:cNvSpPr>
            <p:nvPr/>
          </p:nvSpPr>
          <p:spPr bwMode="auto">
            <a:xfrm>
              <a:off x="818" y="365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2" name="Freeform 388"/>
            <p:cNvSpPr>
              <a:spLocks/>
            </p:cNvSpPr>
            <p:nvPr/>
          </p:nvSpPr>
          <p:spPr bwMode="auto">
            <a:xfrm>
              <a:off x="818" y="3653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3" name="Freeform 389"/>
            <p:cNvSpPr>
              <a:spLocks/>
            </p:cNvSpPr>
            <p:nvPr/>
          </p:nvSpPr>
          <p:spPr bwMode="auto">
            <a:xfrm>
              <a:off x="818" y="365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4" name="Freeform 390"/>
            <p:cNvSpPr>
              <a:spLocks/>
            </p:cNvSpPr>
            <p:nvPr/>
          </p:nvSpPr>
          <p:spPr bwMode="auto">
            <a:xfrm>
              <a:off x="818" y="365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5" name="Freeform 391"/>
            <p:cNvSpPr>
              <a:spLocks/>
            </p:cNvSpPr>
            <p:nvPr/>
          </p:nvSpPr>
          <p:spPr bwMode="auto">
            <a:xfrm>
              <a:off x="818" y="366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6" name="Freeform 392"/>
            <p:cNvSpPr>
              <a:spLocks/>
            </p:cNvSpPr>
            <p:nvPr/>
          </p:nvSpPr>
          <p:spPr bwMode="auto">
            <a:xfrm>
              <a:off x="818" y="3662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7" name="Freeform 393"/>
            <p:cNvSpPr>
              <a:spLocks/>
            </p:cNvSpPr>
            <p:nvPr/>
          </p:nvSpPr>
          <p:spPr bwMode="auto">
            <a:xfrm>
              <a:off x="818" y="366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8" name="Freeform 394"/>
            <p:cNvSpPr>
              <a:spLocks/>
            </p:cNvSpPr>
            <p:nvPr/>
          </p:nvSpPr>
          <p:spPr bwMode="auto">
            <a:xfrm>
              <a:off x="818" y="366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19" name="Freeform 395"/>
            <p:cNvSpPr>
              <a:spLocks/>
            </p:cNvSpPr>
            <p:nvPr/>
          </p:nvSpPr>
          <p:spPr bwMode="auto">
            <a:xfrm>
              <a:off x="818" y="3668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0" name="Freeform 396"/>
            <p:cNvSpPr>
              <a:spLocks/>
            </p:cNvSpPr>
            <p:nvPr/>
          </p:nvSpPr>
          <p:spPr bwMode="auto">
            <a:xfrm>
              <a:off x="818" y="3671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1" name="Freeform 397"/>
            <p:cNvSpPr>
              <a:spLocks/>
            </p:cNvSpPr>
            <p:nvPr/>
          </p:nvSpPr>
          <p:spPr bwMode="auto">
            <a:xfrm>
              <a:off x="818" y="36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2" name="Freeform 398"/>
            <p:cNvSpPr>
              <a:spLocks/>
            </p:cNvSpPr>
            <p:nvPr/>
          </p:nvSpPr>
          <p:spPr bwMode="auto">
            <a:xfrm>
              <a:off x="818" y="367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3" name="Freeform 399"/>
            <p:cNvSpPr>
              <a:spLocks/>
            </p:cNvSpPr>
            <p:nvPr/>
          </p:nvSpPr>
          <p:spPr bwMode="auto">
            <a:xfrm>
              <a:off x="818" y="3677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4" name="Freeform 400"/>
            <p:cNvSpPr>
              <a:spLocks/>
            </p:cNvSpPr>
            <p:nvPr/>
          </p:nvSpPr>
          <p:spPr bwMode="auto">
            <a:xfrm>
              <a:off x="818" y="3677"/>
              <a:ext cx="1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5" name="Line 401"/>
            <p:cNvSpPr>
              <a:spLocks noChangeShapeType="1"/>
            </p:cNvSpPr>
            <p:nvPr/>
          </p:nvSpPr>
          <p:spPr bwMode="auto">
            <a:xfrm>
              <a:off x="847" y="3641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226" name="Freeform 402"/>
            <p:cNvSpPr>
              <a:spLocks/>
            </p:cNvSpPr>
            <p:nvPr/>
          </p:nvSpPr>
          <p:spPr bwMode="auto">
            <a:xfrm>
              <a:off x="847" y="3639"/>
              <a:ext cx="5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7" name="Freeform 403"/>
            <p:cNvSpPr>
              <a:spLocks/>
            </p:cNvSpPr>
            <p:nvPr/>
          </p:nvSpPr>
          <p:spPr bwMode="auto">
            <a:xfrm>
              <a:off x="847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8" name="Freeform 404"/>
            <p:cNvSpPr>
              <a:spLocks/>
            </p:cNvSpPr>
            <p:nvPr/>
          </p:nvSpPr>
          <p:spPr bwMode="auto">
            <a:xfrm>
              <a:off x="847" y="364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29" name="Freeform 405"/>
            <p:cNvSpPr>
              <a:spLocks/>
            </p:cNvSpPr>
            <p:nvPr/>
          </p:nvSpPr>
          <p:spPr bwMode="auto">
            <a:xfrm>
              <a:off x="847" y="3645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0" name="Freeform 406"/>
            <p:cNvSpPr>
              <a:spLocks/>
            </p:cNvSpPr>
            <p:nvPr/>
          </p:nvSpPr>
          <p:spPr bwMode="auto">
            <a:xfrm>
              <a:off x="847" y="364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1" name="Freeform 407"/>
            <p:cNvSpPr>
              <a:spLocks/>
            </p:cNvSpPr>
            <p:nvPr/>
          </p:nvSpPr>
          <p:spPr bwMode="auto">
            <a:xfrm>
              <a:off x="847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2" name="Freeform 408"/>
            <p:cNvSpPr>
              <a:spLocks/>
            </p:cNvSpPr>
            <p:nvPr/>
          </p:nvSpPr>
          <p:spPr bwMode="auto">
            <a:xfrm>
              <a:off x="847" y="365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3" name="Freeform 409"/>
            <p:cNvSpPr>
              <a:spLocks/>
            </p:cNvSpPr>
            <p:nvPr/>
          </p:nvSpPr>
          <p:spPr bwMode="auto">
            <a:xfrm>
              <a:off x="847" y="365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4" name="Freeform 410"/>
            <p:cNvSpPr>
              <a:spLocks/>
            </p:cNvSpPr>
            <p:nvPr/>
          </p:nvSpPr>
          <p:spPr bwMode="auto">
            <a:xfrm>
              <a:off x="847" y="365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5" name="Freeform 411"/>
            <p:cNvSpPr>
              <a:spLocks/>
            </p:cNvSpPr>
            <p:nvPr/>
          </p:nvSpPr>
          <p:spPr bwMode="auto">
            <a:xfrm>
              <a:off x="847" y="3659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6" name="Freeform 412"/>
            <p:cNvSpPr>
              <a:spLocks/>
            </p:cNvSpPr>
            <p:nvPr/>
          </p:nvSpPr>
          <p:spPr bwMode="auto">
            <a:xfrm>
              <a:off x="847" y="366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7" name="Freeform 413"/>
            <p:cNvSpPr>
              <a:spLocks/>
            </p:cNvSpPr>
            <p:nvPr/>
          </p:nvSpPr>
          <p:spPr bwMode="auto">
            <a:xfrm>
              <a:off x="847" y="3663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8" name="Freeform 414"/>
            <p:cNvSpPr>
              <a:spLocks/>
            </p:cNvSpPr>
            <p:nvPr/>
          </p:nvSpPr>
          <p:spPr bwMode="auto">
            <a:xfrm>
              <a:off x="847" y="366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39" name="Freeform 415"/>
            <p:cNvSpPr>
              <a:spLocks/>
            </p:cNvSpPr>
            <p:nvPr/>
          </p:nvSpPr>
          <p:spPr bwMode="auto">
            <a:xfrm>
              <a:off x="847" y="3667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0" name="Freeform 416"/>
            <p:cNvSpPr>
              <a:spLocks/>
            </p:cNvSpPr>
            <p:nvPr/>
          </p:nvSpPr>
          <p:spPr bwMode="auto">
            <a:xfrm>
              <a:off x="847" y="3670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1" name="Freeform 417"/>
            <p:cNvSpPr>
              <a:spLocks/>
            </p:cNvSpPr>
            <p:nvPr/>
          </p:nvSpPr>
          <p:spPr bwMode="auto">
            <a:xfrm>
              <a:off x="847" y="3672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2" name="Freeform 418"/>
            <p:cNvSpPr>
              <a:spLocks/>
            </p:cNvSpPr>
            <p:nvPr/>
          </p:nvSpPr>
          <p:spPr bwMode="auto">
            <a:xfrm>
              <a:off x="847" y="3672"/>
              <a:ext cx="5" cy="4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3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3" name="Freeform 419"/>
            <p:cNvSpPr>
              <a:spLocks/>
            </p:cNvSpPr>
            <p:nvPr/>
          </p:nvSpPr>
          <p:spPr bwMode="auto">
            <a:xfrm>
              <a:off x="876" y="3636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4" name="Freeform 420"/>
            <p:cNvSpPr>
              <a:spLocks/>
            </p:cNvSpPr>
            <p:nvPr/>
          </p:nvSpPr>
          <p:spPr bwMode="auto">
            <a:xfrm>
              <a:off x="876" y="3638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5" name="Freeform 421"/>
            <p:cNvSpPr>
              <a:spLocks/>
            </p:cNvSpPr>
            <p:nvPr/>
          </p:nvSpPr>
          <p:spPr bwMode="auto">
            <a:xfrm>
              <a:off x="876" y="364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6" name="Freeform 422"/>
            <p:cNvSpPr>
              <a:spLocks/>
            </p:cNvSpPr>
            <p:nvPr/>
          </p:nvSpPr>
          <p:spPr bwMode="auto">
            <a:xfrm>
              <a:off x="876" y="364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7" name="Freeform 423"/>
            <p:cNvSpPr>
              <a:spLocks/>
            </p:cNvSpPr>
            <p:nvPr/>
          </p:nvSpPr>
          <p:spPr bwMode="auto">
            <a:xfrm>
              <a:off x="876" y="364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8" name="Freeform 424"/>
            <p:cNvSpPr>
              <a:spLocks/>
            </p:cNvSpPr>
            <p:nvPr/>
          </p:nvSpPr>
          <p:spPr bwMode="auto">
            <a:xfrm>
              <a:off x="876" y="364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49" name="Freeform 425"/>
            <p:cNvSpPr>
              <a:spLocks/>
            </p:cNvSpPr>
            <p:nvPr/>
          </p:nvSpPr>
          <p:spPr bwMode="auto">
            <a:xfrm>
              <a:off x="876" y="364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0" name="Freeform 426"/>
            <p:cNvSpPr>
              <a:spLocks/>
            </p:cNvSpPr>
            <p:nvPr/>
          </p:nvSpPr>
          <p:spPr bwMode="auto">
            <a:xfrm>
              <a:off x="876" y="365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1" name="Freeform 427"/>
            <p:cNvSpPr>
              <a:spLocks/>
            </p:cNvSpPr>
            <p:nvPr/>
          </p:nvSpPr>
          <p:spPr bwMode="auto">
            <a:xfrm>
              <a:off x="876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2" name="Freeform 428"/>
            <p:cNvSpPr>
              <a:spLocks/>
            </p:cNvSpPr>
            <p:nvPr/>
          </p:nvSpPr>
          <p:spPr bwMode="auto">
            <a:xfrm>
              <a:off x="876" y="365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3" name="Freeform 429"/>
            <p:cNvSpPr>
              <a:spLocks/>
            </p:cNvSpPr>
            <p:nvPr/>
          </p:nvSpPr>
          <p:spPr bwMode="auto">
            <a:xfrm>
              <a:off x="876" y="365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4" name="Freeform 430"/>
            <p:cNvSpPr>
              <a:spLocks/>
            </p:cNvSpPr>
            <p:nvPr/>
          </p:nvSpPr>
          <p:spPr bwMode="auto">
            <a:xfrm>
              <a:off x="876" y="366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5" name="Freeform 431"/>
            <p:cNvSpPr>
              <a:spLocks/>
            </p:cNvSpPr>
            <p:nvPr/>
          </p:nvSpPr>
          <p:spPr bwMode="auto">
            <a:xfrm>
              <a:off x="876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6" name="Freeform 432"/>
            <p:cNvSpPr>
              <a:spLocks/>
            </p:cNvSpPr>
            <p:nvPr/>
          </p:nvSpPr>
          <p:spPr bwMode="auto">
            <a:xfrm>
              <a:off x="876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7" name="Freeform 433"/>
            <p:cNvSpPr>
              <a:spLocks/>
            </p:cNvSpPr>
            <p:nvPr/>
          </p:nvSpPr>
          <p:spPr bwMode="auto">
            <a:xfrm>
              <a:off x="876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8" name="Freeform 434"/>
            <p:cNvSpPr>
              <a:spLocks/>
            </p:cNvSpPr>
            <p:nvPr/>
          </p:nvSpPr>
          <p:spPr bwMode="auto">
            <a:xfrm>
              <a:off x="876" y="366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59" name="Freeform 435"/>
            <p:cNvSpPr>
              <a:spLocks/>
            </p:cNvSpPr>
            <p:nvPr/>
          </p:nvSpPr>
          <p:spPr bwMode="auto">
            <a:xfrm>
              <a:off x="876" y="3669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0" name="Freeform 436"/>
            <p:cNvSpPr>
              <a:spLocks/>
            </p:cNvSpPr>
            <p:nvPr/>
          </p:nvSpPr>
          <p:spPr bwMode="auto">
            <a:xfrm>
              <a:off x="909" y="3634"/>
              <a:ext cx="5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1" name="Freeform 437"/>
            <p:cNvSpPr>
              <a:spLocks/>
            </p:cNvSpPr>
            <p:nvPr/>
          </p:nvSpPr>
          <p:spPr bwMode="auto">
            <a:xfrm>
              <a:off x="909" y="3636"/>
              <a:ext cx="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2" name="Freeform 438"/>
            <p:cNvSpPr>
              <a:spLocks/>
            </p:cNvSpPr>
            <p:nvPr/>
          </p:nvSpPr>
          <p:spPr bwMode="auto">
            <a:xfrm>
              <a:off x="909" y="363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3" name="Freeform 439"/>
            <p:cNvSpPr>
              <a:spLocks/>
            </p:cNvSpPr>
            <p:nvPr/>
          </p:nvSpPr>
          <p:spPr bwMode="auto">
            <a:xfrm>
              <a:off x="909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4" name="Freeform 440"/>
            <p:cNvSpPr>
              <a:spLocks/>
            </p:cNvSpPr>
            <p:nvPr/>
          </p:nvSpPr>
          <p:spPr bwMode="auto">
            <a:xfrm>
              <a:off x="909" y="364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5" name="Freeform 441"/>
            <p:cNvSpPr>
              <a:spLocks/>
            </p:cNvSpPr>
            <p:nvPr/>
          </p:nvSpPr>
          <p:spPr bwMode="auto">
            <a:xfrm>
              <a:off x="909" y="3645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6" name="Freeform 442"/>
            <p:cNvSpPr>
              <a:spLocks/>
            </p:cNvSpPr>
            <p:nvPr/>
          </p:nvSpPr>
          <p:spPr bwMode="auto">
            <a:xfrm>
              <a:off x="909" y="364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7" name="Freeform 443"/>
            <p:cNvSpPr>
              <a:spLocks/>
            </p:cNvSpPr>
            <p:nvPr/>
          </p:nvSpPr>
          <p:spPr bwMode="auto">
            <a:xfrm>
              <a:off x="909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8" name="Freeform 444"/>
            <p:cNvSpPr>
              <a:spLocks/>
            </p:cNvSpPr>
            <p:nvPr/>
          </p:nvSpPr>
          <p:spPr bwMode="auto">
            <a:xfrm>
              <a:off x="909" y="365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69" name="Freeform 445"/>
            <p:cNvSpPr>
              <a:spLocks/>
            </p:cNvSpPr>
            <p:nvPr/>
          </p:nvSpPr>
          <p:spPr bwMode="auto">
            <a:xfrm>
              <a:off x="909" y="365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0" name="Freeform 446"/>
            <p:cNvSpPr>
              <a:spLocks/>
            </p:cNvSpPr>
            <p:nvPr/>
          </p:nvSpPr>
          <p:spPr bwMode="auto">
            <a:xfrm>
              <a:off x="909" y="365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1" name="Freeform 447"/>
            <p:cNvSpPr>
              <a:spLocks/>
            </p:cNvSpPr>
            <p:nvPr/>
          </p:nvSpPr>
          <p:spPr bwMode="auto">
            <a:xfrm>
              <a:off x="909" y="365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2" name="Freeform 448"/>
            <p:cNvSpPr>
              <a:spLocks/>
            </p:cNvSpPr>
            <p:nvPr/>
          </p:nvSpPr>
          <p:spPr bwMode="auto">
            <a:xfrm>
              <a:off x="909" y="3660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3" name="Freeform 449"/>
            <p:cNvSpPr>
              <a:spLocks/>
            </p:cNvSpPr>
            <p:nvPr/>
          </p:nvSpPr>
          <p:spPr bwMode="auto">
            <a:xfrm>
              <a:off x="909" y="3663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4" name="Freeform 450"/>
            <p:cNvSpPr>
              <a:spLocks/>
            </p:cNvSpPr>
            <p:nvPr/>
          </p:nvSpPr>
          <p:spPr bwMode="auto">
            <a:xfrm>
              <a:off x="909" y="366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5" name="Freeform 451"/>
            <p:cNvSpPr>
              <a:spLocks/>
            </p:cNvSpPr>
            <p:nvPr/>
          </p:nvSpPr>
          <p:spPr bwMode="auto">
            <a:xfrm>
              <a:off x="909" y="366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6" name="Freeform 452"/>
            <p:cNvSpPr>
              <a:spLocks/>
            </p:cNvSpPr>
            <p:nvPr/>
          </p:nvSpPr>
          <p:spPr bwMode="auto">
            <a:xfrm>
              <a:off x="909" y="3667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7" name="Freeform 453"/>
            <p:cNvSpPr>
              <a:spLocks/>
            </p:cNvSpPr>
            <p:nvPr/>
          </p:nvSpPr>
          <p:spPr bwMode="auto">
            <a:xfrm>
              <a:off x="939" y="3633"/>
              <a:ext cx="3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8" name="Freeform 454"/>
            <p:cNvSpPr>
              <a:spLocks/>
            </p:cNvSpPr>
            <p:nvPr/>
          </p:nvSpPr>
          <p:spPr bwMode="auto">
            <a:xfrm>
              <a:off x="939" y="3635"/>
              <a:ext cx="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79" name="Freeform 455"/>
            <p:cNvSpPr>
              <a:spLocks/>
            </p:cNvSpPr>
            <p:nvPr/>
          </p:nvSpPr>
          <p:spPr bwMode="auto">
            <a:xfrm>
              <a:off x="939" y="3637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0" name="Freeform 456"/>
            <p:cNvSpPr>
              <a:spLocks/>
            </p:cNvSpPr>
            <p:nvPr/>
          </p:nvSpPr>
          <p:spPr bwMode="auto">
            <a:xfrm>
              <a:off x="939" y="3640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1" name="Freeform 457"/>
            <p:cNvSpPr>
              <a:spLocks/>
            </p:cNvSpPr>
            <p:nvPr/>
          </p:nvSpPr>
          <p:spPr bwMode="auto">
            <a:xfrm>
              <a:off x="939" y="3641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2" name="Freeform 458"/>
            <p:cNvSpPr>
              <a:spLocks/>
            </p:cNvSpPr>
            <p:nvPr/>
          </p:nvSpPr>
          <p:spPr bwMode="auto">
            <a:xfrm>
              <a:off x="939" y="3644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3" name="Freeform 459"/>
            <p:cNvSpPr>
              <a:spLocks/>
            </p:cNvSpPr>
            <p:nvPr/>
          </p:nvSpPr>
          <p:spPr bwMode="auto">
            <a:xfrm>
              <a:off x="939" y="3646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4" name="Freeform 460"/>
            <p:cNvSpPr>
              <a:spLocks/>
            </p:cNvSpPr>
            <p:nvPr/>
          </p:nvSpPr>
          <p:spPr bwMode="auto">
            <a:xfrm>
              <a:off x="939" y="3649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5" name="Freeform 461"/>
            <p:cNvSpPr>
              <a:spLocks/>
            </p:cNvSpPr>
            <p:nvPr/>
          </p:nvSpPr>
          <p:spPr bwMode="auto">
            <a:xfrm>
              <a:off x="939" y="3650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6" name="Freeform 462"/>
            <p:cNvSpPr>
              <a:spLocks/>
            </p:cNvSpPr>
            <p:nvPr/>
          </p:nvSpPr>
          <p:spPr bwMode="auto">
            <a:xfrm>
              <a:off x="939" y="3653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7" name="Freeform 463"/>
            <p:cNvSpPr>
              <a:spLocks/>
            </p:cNvSpPr>
            <p:nvPr/>
          </p:nvSpPr>
          <p:spPr bwMode="auto">
            <a:xfrm>
              <a:off x="939" y="3655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8" name="Freeform 464"/>
            <p:cNvSpPr>
              <a:spLocks/>
            </p:cNvSpPr>
            <p:nvPr/>
          </p:nvSpPr>
          <p:spPr bwMode="auto">
            <a:xfrm>
              <a:off x="939" y="3657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89" name="Freeform 465"/>
            <p:cNvSpPr>
              <a:spLocks/>
            </p:cNvSpPr>
            <p:nvPr/>
          </p:nvSpPr>
          <p:spPr bwMode="auto">
            <a:xfrm>
              <a:off x="939" y="3659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0" name="Freeform 466"/>
            <p:cNvSpPr>
              <a:spLocks/>
            </p:cNvSpPr>
            <p:nvPr/>
          </p:nvSpPr>
          <p:spPr bwMode="auto">
            <a:xfrm>
              <a:off x="939" y="3662"/>
              <a:ext cx="3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1" name="Freeform 467"/>
            <p:cNvSpPr>
              <a:spLocks/>
            </p:cNvSpPr>
            <p:nvPr/>
          </p:nvSpPr>
          <p:spPr bwMode="auto">
            <a:xfrm>
              <a:off x="939" y="3663"/>
              <a:ext cx="3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2" name="Freeform 468"/>
            <p:cNvSpPr>
              <a:spLocks/>
            </p:cNvSpPr>
            <p:nvPr/>
          </p:nvSpPr>
          <p:spPr bwMode="auto">
            <a:xfrm>
              <a:off x="939" y="3666"/>
              <a:ext cx="3" cy="2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1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3" name="Freeform 469"/>
            <p:cNvSpPr>
              <a:spLocks/>
            </p:cNvSpPr>
            <p:nvPr/>
          </p:nvSpPr>
          <p:spPr bwMode="auto">
            <a:xfrm>
              <a:off x="939" y="3666"/>
              <a:ext cx="3" cy="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4" name="Line 470"/>
            <p:cNvSpPr>
              <a:spLocks noChangeShapeType="1"/>
            </p:cNvSpPr>
            <p:nvPr/>
          </p:nvSpPr>
          <p:spPr bwMode="auto">
            <a:xfrm>
              <a:off x="969" y="3635"/>
              <a:ext cx="9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295" name="Freeform 471"/>
            <p:cNvSpPr>
              <a:spLocks/>
            </p:cNvSpPr>
            <p:nvPr/>
          </p:nvSpPr>
          <p:spPr bwMode="auto">
            <a:xfrm>
              <a:off x="969" y="3632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6" name="Freeform 472"/>
            <p:cNvSpPr>
              <a:spLocks/>
            </p:cNvSpPr>
            <p:nvPr/>
          </p:nvSpPr>
          <p:spPr bwMode="auto">
            <a:xfrm>
              <a:off x="969" y="363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7" name="Freeform 473"/>
            <p:cNvSpPr>
              <a:spLocks/>
            </p:cNvSpPr>
            <p:nvPr/>
          </p:nvSpPr>
          <p:spPr bwMode="auto">
            <a:xfrm>
              <a:off x="969" y="363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8" name="Freeform 474"/>
            <p:cNvSpPr>
              <a:spLocks/>
            </p:cNvSpPr>
            <p:nvPr/>
          </p:nvSpPr>
          <p:spPr bwMode="auto">
            <a:xfrm>
              <a:off x="969" y="363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299" name="Freeform 475"/>
            <p:cNvSpPr>
              <a:spLocks/>
            </p:cNvSpPr>
            <p:nvPr/>
          </p:nvSpPr>
          <p:spPr bwMode="auto">
            <a:xfrm>
              <a:off x="969" y="364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0" name="Freeform 476"/>
            <p:cNvSpPr>
              <a:spLocks/>
            </p:cNvSpPr>
            <p:nvPr/>
          </p:nvSpPr>
          <p:spPr bwMode="auto">
            <a:xfrm>
              <a:off x="969" y="364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1" name="Freeform 477"/>
            <p:cNvSpPr>
              <a:spLocks/>
            </p:cNvSpPr>
            <p:nvPr/>
          </p:nvSpPr>
          <p:spPr bwMode="auto">
            <a:xfrm>
              <a:off x="969" y="364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2" name="Freeform 478"/>
            <p:cNvSpPr>
              <a:spLocks/>
            </p:cNvSpPr>
            <p:nvPr/>
          </p:nvSpPr>
          <p:spPr bwMode="auto">
            <a:xfrm>
              <a:off x="969" y="364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3" name="Freeform 479"/>
            <p:cNvSpPr>
              <a:spLocks/>
            </p:cNvSpPr>
            <p:nvPr/>
          </p:nvSpPr>
          <p:spPr bwMode="auto">
            <a:xfrm>
              <a:off x="969" y="365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4" name="Freeform 480"/>
            <p:cNvSpPr>
              <a:spLocks/>
            </p:cNvSpPr>
            <p:nvPr/>
          </p:nvSpPr>
          <p:spPr bwMode="auto">
            <a:xfrm>
              <a:off x="969" y="365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5" name="Freeform 481"/>
            <p:cNvSpPr>
              <a:spLocks/>
            </p:cNvSpPr>
            <p:nvPr/>
          </p:nvSpPr>
          <p:spPr bwMode="auto">
            <a:xfrm>
              <a:off x="969" y="365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6" name="Freeform 482"/>
            <p:cNvSpPr>
              <a:spLocks/>
            </p:cNvSpPr>
            <p:nvPr/>
          </p:nvSpPr>
          <p:spPr bwMode="auto">
            <a:xfrm>
              <a:off x="969" y="365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7" name="Freeform 483"/>
            <p:cNvSpPr>
              <a:spLocks/>
            </p:cNvSpPr>
            <p:nvPr/>
          </p:nvSpPr>
          <p:spPr bwMode="auto">
            <a:xfrm>
              <a:off x="969" y="365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8" name="Freeform 484"/>
            <p:cNvSpPr>
              <a:spLocks/>
            </p:cNvSpPr>
            <p:nvPr/>
          </p:nvSpPr>
          <p:spPr bwMode="auto">
            <a:xfrm>
              <a:off x="969" y="366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09" name="Freeform 485"/>
            <p:cNvSpPr>
              <a:spLocks/>
            </p:cNvSpPr>
            <p:nvPr/>
          </p:nvSpPr>
          <p:spPr bwMode="auto">
            <a:xfrm>
              <a:off x="969" y="366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0" name="Freeform 486"/>
            <p:cNvSpPr>
              <a:spLocks/>
            </p:cNvSpPr>
            <p:nvPr/>
          </p:nvSpPr>
          <p:spPr bwMode="auto">
            <a:xfrm>
              <a:off x="969" y="3665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1" name="Freeform 487"/>
            <p:cNvSpPr>
              <a:spLocks/>
            </p:cNvSpPr>
            <p:nvPr/>
          </p:nvSpPr>
          <p:spPr bwMode="auto">
            <a:xfrm>
              <a:off x="969" y="3665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2" name="Freeform 488"/>
            <p:cNvSpPr>
              <a:spLocks/>
            </p:cNvSpPr>
            <p:nvPr/>
          </p:nvSpPr>
          <p:spPr bwMode="auto">
            <a:xfrm>
              <a:off x="726" y="3667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3" name="Freeform 489"/>
            <p:cNvSpPr>
              <a:spLocks/>
            </p:cNvSpPr>
            <p:nvPr/>
          </p:nvSpPr>
          <p:spPr bwMode="auto">
            <a:xfrm>
              <a:off x="726" y="3669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4" name="Freeform 490"/>
            <p:cNvSpPr>
              <a:spLocks/>
            </p:cNvSpPr>
            <p:nvPr/>
          </p:nvSpPr>
          <p:spPr bwMode="auto">
            <a:xfrm>
              <a:off x="726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5" name="Freeform 491"/>
            <p:cNvSpPr>
              <a:spLocks/>
            </p:cNvSpPr>
            <p:nvPr/>
          </p:nvSpPr>
          <p:spPr bwMode="auto">
            <a:xfrm>
              <a:off x="726" y="367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6" name="Freeform 492"/>
            <p:cNvSpPr>
              <a:spLocks/>
            </p:cNvSpPr>
            <p:nvPr/>
          </p:nvSpPr>
          <p:spPr bwMode="auto">
            <a:xfrm>
              <a:off x="726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7" name="Freeform 493"/>
            <p:cNvSpPr>
              <a:spLocks/>
            </p:cNvSpPr>
            <p:nvPr/>
          </p:nvSpPr>
          <p:spPr bwMode="auto">
            <a:xfrm>
              <a:off x="726" y="367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8" name="Freeform 494"/>
            <p:cNvSpPr>
              <a:spLocks/>
            </p:cNvSpPr>
            <p:nvPr/>
          </p:nvSpPr>
          <p:spPr bwMode="auto">
            <a:xfrm>
              <a:off x="726" y="368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19" name="Freeform 495"/>
            <p:cNvSpPr>
              <a:spLocks/>
            </p:cNvSpPr>
            <p:nvPr/>
          </p:nvSpPr>
          <p:spPr bwMode="auto">
            <a:xfrm>
              <a:off x="726" y="368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0" name="Freeform 496"/>
            <p:cNvSpPr>
              <a:spLocks/>
            </p:cNvSpPr>
            <p:nvPr/>
          </p:nvSpPr>
          <p:spPr bwMode="auto">
            <a:xfrm>
              <a:off x="726" y="368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1" name="Freeform 497"/>
            <p:cNvSpPr>
              <a:spLocks/>
            </p:cNvSpPr>
            <p:nvPr/>
          </p:nvSpPr>
          <p:spPr bwMode="auto">
            <a:xfrm>
              <a:off x="726" y="368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2" name="Freeform 498"/>
            <p:cNvSpPr>
              <a:spLocks/>
            </p:cNvSpPr>
            <p:nvPr/>
          </p:nvSpPr>
          <p:spPr bwMode="auto">
            <a:xfrm>
              <a:off x="726" y="368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3" name="Freeform 499"/>
            <p:cNvSpPr>
              <a:spLocks/>
            </p:cNvSpPr>
            <p:nvPr/>
          </p:nvSpPr>
          <p:spPr bwMode="auto">
            <a:xfrm>
              <a:off x="726" y="369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4" name="Freeform 500"/>
            <p:cNvSpPr>
              <a:spLocks/>
            </p:cNvSpPr>
            <p:nvPr/>
          </p:nvSpPr>
          <p:spPr bwMode="auto">
            <a:xfrm>
              <a:off x="726" y="369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5" name="Freeform 501"/>
            <p:cNvSpPr>
              <a:spLocks/>
            </p:cNvSpPr>
            <p:nvPr/>
          </p:nvSpPr>
          <p:spPr bwMode="auto">
            <a:xfrm>
              <a:off x="726" y="369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6" name="Freeform 502"/>
            <p:cNvSpPr>
              <a:spLocks/>
            </p:cNvSpPr>
            <p:nvPr/>
          </p:nvSpPr>
          <p:spPr bwMode="auto">
            <a:xfrm>
              <a:off x="726" y="369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7" name="Freeform 503"/>
            <p:cNvSpPr>
              <a:spLocks/>
            </p:cNvSpPr>
            <p:nvPr/>
          </p:nvSpPr>
          <p:spPr bwMode="auto">
            <a:xfrm>
              <a:off x="726" y="3700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8" name="Freeform 504"/>
            <p:cNvSpPr>
              <a:spLocks/>
            </p:cNvSpPr>
            <p:nvPr/>
          </p:nvSpPr>
          <p:spPr bwMode="auto">
            <a:xfrm>
              <a:off x="726" y="3700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29" name="Line 505"/>
            <p:cNvSpPr>
              <a:spLocks noChangeShapeType="1"/>
            </p:cNvSpPr>
            <p:nvPr/>
          </p:nvSpPr>
          <p:spPr bwMode="auto">
            <a:xfrm>
              <a:off x="996" y="3638"/>
              <a:ext cx="12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330" name="Freeform 506"/>
            <p:cNvSpPr>
              <a:spLocks/>
            </p:cNvSpPr>
            <p:nvPr/>
          </p:nvSpPr>
          <p:spPr bwMode="auto">
            <a:xfrm>
              <a:off x="996" y="3636"/>
              <a:ext cx="6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lnTo>
                    <a:pt x="5" y="2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1" name="Freeform 507"/>
            <p:cNvSpPr>
              <a:spLocks/>
            </p:cNvSpPr>
            <p:nvPr/>
          </p:nvSpPr>
          <p:spPr bwMode="auto">
            <a:xfrm>
              <a:off x="996" y="3637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2" name="Freeform 508"/>
            <p:cNvSpPr>
              <a:spLocks/>
            </p:cNvSpPr>
            <p:nvPr/>
          </p:nvSpPr>
          <p:spPr bwMode="auto">
            <a:xfrm>
              <a:off x="996" y="3640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3" name="Freeform 509"/>
            <p:cNvSpPr>
              <a:spLocks/>
            </p:cNvSpPr>
            <p:nvPr/>
          </p:nvSpPr>
          <p:spPr bwMode="auto">
            <a:xfrm>
              <a:off x="996" y="3642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4" name="Freeform 510"/>
            <p:cNvSpPr>
              <a:spLocks/>
            </p:cNvSpPr>
            <p:nvPr/>
          </p:nvSpPr>
          <p:spPr bwMode="auto">
            <a:xfrm>
              <a:off x="996" y="3644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5" name="Freeform 511"/>
            <p:cNvSpPr>
              <a:spLocks/>
            </p:cNvSpPr>
            <p:nvPr/>
          </p:nvSpPr>
          <p:spPr bwMode="auto">
            <a:xfrm>
              <a:off x="996" y="3646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6" name="Freeform 512"/>
            <p:cNvSpPr>
              <a:spLocks/>
            </p:cNvSpPr>
            <p:nvPr/>
          </p:nvSpPr>
          <p:spPr bwMode="auto">
            <a:xfrm>
              <a:off x="996" y="3649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7" name="Freeform 513"/>
            <p:cNvSpPr>
              <a:spLocks/>
            </p:cNvSpPr>
            <p:nvPr/>
          </p:nvSpPr>
          <p:spPr bwMode="auto">
            <a:xfrm>
              <a:off x="996" y="3651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8" name="Freeform 514"/>
            <p:cNvSpPr>
              <a:spLocks/>
            </p:cNvSpPr>
            <p:nvPr/>
          </p:nvSpPr>
          <p:spPr bwMode="auto">
            <a:xfrm>
              <a:off x="996" y="3653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39" name="Freeform 515"/>
            <p:cNvSpPr>
              <a:spLocks/>
            </p:cNvSpPr>
            <p:nvPr/>
          </p:nvSpPr>
          <p:spPr bwMode="auto">
            <a:xfrm>
              <a:off x="996" y="3655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0" name="Freeform 516"/>
            <p:cNvSpPr>
              <a:spLocks/>
            </p:cNvSpPr>
            <p:nvPr/>
          </p:nvSpPr>
          <p:spPr bwMode="auto">
            <a:xfrm>
              <a:off x="996" y="3658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1" name="Freeform 517"/>
            <p:cNvSpPr>
              <a:spLocks/>
            </p:cNvSpPr>
            <p:nvPr/>
          </p:nvSpPr>
          <p:spPr bwMode="auto">
            <a:xfrm>
              <a:off x="996" y="3659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2" name="Freeform 518"/>
            <p:cNvSpPr>
              <a:spLocks/>
            </p:cNvSpPr>
            <p:nvPr/>
          </p:nvSpPr>
          <p:spPr bwMode="auto">
            <a:xfrm>
              <a:off x="996" y="3662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3" name="Freeform 519"/>
            <p:cNvSpPr>
              <a:spLocks/>
            </p:cNvSpPr>
            <p:nvPr/>
          </p:nvSpPr>
          <p:spPr bwMode="auto">
            <a:xfrm>
              <a:off x="996" y="3664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4" name="Freeform 520"/>
            <p:cNvSpPr>
              <a:spLocks/>
            </p:cNvSpPr>
            <p:nvPr/>
          </p:nvSpPr>
          <p:spPr bwMode="auto">
            <a:xfrm>
              <a:off x="996" y="3666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5" name="Freeform 521"/>
            <p:cNvSpPr>
              <a:spLocks/>
            </p:cNvSpPr>
            <p:nvPr/>
          </p:nvSpPr>
          <p:spPr bwMode="auto">
            <a:xfrm>
              <a:off x="996" y="3667"/>
              <a:ext cx="6" cy="3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" y="2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6" name="Freeform 522"/>
            <p:cNvSpPr>
              <a:spLocks/>
            </p:cNvSpPr>
            <p:nvPr/>
          </p:nvSpPr>
          <p:spPr bwMode="auto">
            <a:xfrm>
              <a:off x="996" y="3667"/>
              <a:ext cx="6" cy="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5" y="4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7" name="Freeform 523"/>
            <p:cNvSpPr>
              <a:spLocks/>
            </p:cNvSpPr>
            <p:nvPr/>
          </p:nvSpPr>
          <p:spPr bwMode="auto">
            <a:xfrm>
              <a:off x="1030" y="3636"/>
              <a:ext cx="5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8" name="Freeform 524"/>
            <p:cNvSpPr>
              <a:spLocks/>
            </p:cNvSpPr>
            <p:nvPr/>
          </p:nvSpPr>
          <p:spPr bwMode="auto">
            <a:xfrm>
              <a:off x="1030" y="3639"/>
              <a:ext cx="5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49" name="Freeform 525"/>
            <p:cNvSpPr>
              <a:spLocks/>
            </p:cNvSpPr>
            <p:nvPr/>
          </p:nvSpPr>
          <p:spPr bwMode="auto">
            <a:xfrm>
              <a:off x="1030" y="3641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0" name="Freeform 526"/>
            <p:cNvSpPr>
              <a:spLocks/>
            </p:cNvSpPr>
            <p:nvPr/>
          </p:nvSpPr>
          <p:spPr bwMode="auto">
            <a:xfrm>
              <a:off x="1030" y="3644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1" name="Freeform 527"/>
            <p:cNvSpPr>
              <a:spLocks/>
            </p:cNvSpPr>
            <p:nvPr/>
          </p:nvSpPr>
          <p:spPr bwMode="auto">
            <a:xfrm>
              <a:off x="1030" y="3645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2" name="Freeform 528"/>
            <p:cNvSpPr>
              <a:spLocks/>
            </p:cNvSpPr>
            <p:nvPr/>
          </p:nvSpPr>
          <p:spPr bwMode="auto">
            <a:xfrm>
              <a:off x="1030" y="3648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3" name="Freeform 529"/>
            <p:cNvSpPr>
              <a:spLocks/>
            </p:cNvSpPr>
            <p:nvPr/>
          </p:nvSpPr>
          <p:spPr bwMode="auto">
            <a:xfrm>
              <a:off x="1030" y="3650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4" name="Freeform 530"/>
            <p:cNvSpPr>
              <a:spLocks/>
            </p:cNvSpPr>
            <p:nvPr/>
          </p:nvSpPr>
          <p:spPr bwMode="auto">
            <a:xfrm>
              <a:off x="1030" y="3652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5" name="Freeform 531"/>
            <p:cNvSpPr>
              <a:spLocks/>
            </p:cNvSpPr>
            <p:nvPr/>
          </p:nvSpPr>
          <p:spPr bwMode="auto">
            <a:xfrm>
              <a:off x="1030" y="3654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6" name="Freeform 532"/>
            <p:cNvSpPr>
              <a:spLocks/>
            </p:cNvSpPr>
            <p:nvPr/>
          </p:nvSpPr>
          <p:spPr bwMode="auto">
            <a:xfrm>
              <a:off x="1030" y="3657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7" name="Freeform 533"/>
            <p:cNvSpPr>
              <a:spLocks/>
            </p:cNvSpPr>
            <p:nvPr/>
          </p:nvSpPr>
          <p:spPr bwMode="auto">
            <a:xfrm>
              <a:off x="1030" y="3659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8" name="Freeform 534"/>
            <p:cNvSpPr>
              <a:spLocks/>
            </p:cNvSpPr>
            <p:nvPr/>
          </p:nvSpPr>
          <p:spPr bwMode="auto">
            <a:xfrm>
              <a:off x="1030" y="3661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59" name="Freeform 535"/>
            <p:cNvSpPr>
              <a:spLocks/>
            </p:cNvSpPr>
            <p:nvPr/>
          </p:nvSpPr>
          <p:spPr bwMode="auto">
            <a:xfrm>
              <a:off x="1030" y="3663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0" name="Freeform 536"/>
            <p:cNvSpPr>
              <a:spLocks/>
            </p:cNvSpPr>
            <p:nvPr/>
          </p:nvSpPr>
          <p:spPr bwMode="auto">
            <a:xfrm>
              <a:off x="1030" y="3666"/>
              <a:ext cx="5" cy="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1" name="Freeform 537"/>
            <p:cNvSpPr>
              <a:spLocks/>
            </p:cNvSpPr>
            <p:nvPr/>
          </p:nvSpPr>
          <p:spPr bwMode="auto">
            <a:xfrm>
              <a:off x="1030" y="3667"/>
              <a:ext cx="5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lnTo>
                    <a:pt x="4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2" name="Freeform 538"/>
            <p:cNvSpPr>
              <a:spLocks/>
            </p:cNvSpPr>
            <p:nvPr/>
          </p:nvSpPr>
          <p:spPr bwMode="auto">
            <a:xfrm>
              <a:off x="1030" y="3670"/>
              <a:ext cx="5" cy="2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3" name="Freeform 539"/>
            <p:cNvSpPr>
              <a:spLocks/>
            </p:cNvSpPr>
            <p:nvPr/>
          </p:nvSpPr>
          <p:spPr bwMode="auto">
            <a:xfrm>
              <a:off x="1030" y="3670"/>
              <a:ext cx="5" cy="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2"/>
                </a:cxn>
              </a:cxnLst>
              <a:rect l="0" t="0" r="r" b="b"/>
              <a:pathLst>
                <a:path w="5" h="3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4" name="Freeform 540"/>
            <p:cNvSpPr>
              <a:spLocks/>
            </p:cNvSpPr>
            <p:nvPr/>
          </p:nvSpPr>
          <p:spPr bwMode="auto">
            <a:xfrm>
              <a:off x="1060" y="3641"/>
              <a:ext cx="2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lnTo>
                    <a:pt x="1" y="3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5" name="Freeform 541"/>
            <p:cNvSpPr>
              <a:spLocks/>
            </p:cNvSpPr>
            <p:nvPr/>
          </p:nvSpPr>
          <p:spPr bwMode="auto">
            <a:xfrm>
              <a:off x="1060" y="3642"/>
              <a:ext cx="2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6" name="Freeform 542"/>
            <p:cNvSpPr>
              <a:spLocks/>
            </p:cNvSpPr>
            <p:nvPr/>
          </p:nvSpPr>
          <p:spPr bwMode="auto">
            <a:xfrm>
              <a:off x="1060" y="3645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7" name="Freeform 543"/>
            <p:cNvSpPr>
              <a:spLocks/>
            </p:cNvSpPr>
            <p:nvPr/>
          </p:nvSpPr>
          <p:spPr bwMode="auto">
            <a:xfrm>
              <a:off x="1060" y="364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8" name="Freeform 544"/>
            <p:cNvSpPr>
              <a:spLocks/>
            </p:cNvSpPr>
            <p:nvPr/>
          </p:nvSpPr>
          <p:spPr bwMode="auto">
            <a:xfrm>
              <a:off x="1060" y="3649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69" name="Freeform 545"/>
            <p:cNvSpPr>
              <a:spLocks/>
            </p:cNvSpPr>
            <p:nvPr/>
          </p:nvSpPr>
          <p:spPr bwMode="auto">
            <a:xfrm>
              <a:off x="1060" y="3651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0" name="Freeform 546"/>
            <p:cNvSpPr>
              <a:spLocks/>
            </p:cNvSpPr>
            <p:nvPr/>
          </p:nvSpPr>
          <p:spPr bwMode="auto">
            <a:xfrm>
              <a:off x="1060" y="3654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1" name="Freeform 547"/>
            <p:cNvSpPr>
              <a:spLocks/>
            </p:cNvSpPr>
            <p:nvPr/>
          </p:nvSpPr>
          <p:spPr bwMode="auto">
            <a:xfrm>
              <a:off x="1060" y="3656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2" name="Freeform 548"/>
            <p:cNvSpPr>
              <a:spLocks/>
            </p:cNvSpPr>
            <p:nvPr/>
          </p:nvSpPr>
          <p:spPr bwMode="auto">
            <a:xfrm>
              <a:off x="1060" y="3658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3" name="Freeform 549"/>
            <p:cNvSpPr>
              <a:spLocks/>
            </p:cNvSpPr>
            <p:nvPr/>
          </p:nvSpPr>
          <p:spPr bwMode="auto">
            <a:xfrm>
              <a:off x="1060" y="3660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4" name="Freeform 550"/>
            <p:cNvSpPr>
              <a:spLocks/>
            </p:cNvSpPr>
            <p:nvPr/>
          </p:nvSpPr>
          <p:spPr bwMode="auto">
            <a:xfrm>
              <a:off x="1060" y="3663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5" name="Freeform 551"/>
            <p:cNvSpPr>
              <a:spLocks/>
            </p:cNvSpPr>
            <p:nvPr/>
          </p:nvSpPr>
          <p:spPr bwMode="auto">
            <a:xfrm>
              <a:off x="1060" y="3664"/>
              <a:ext cx="2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6" name="Freeform 552"/>
            <p:cNvSpPr>
              <a:spLocks/>
            </p:cNvSpPr>
            <p:nvPr/>
          </p:nvSpPr>
          <p:spPr bwMode="auto">
            <a:xfrm>
              <a:off x="1060" y="3667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7" name="Freeform 553"/>
            <p:cNvSpPr>
              <a:spLocks/>
            </p:cNvSpPr>
            <p:nvPr/>
          </p:nvSpPr>
          <p:spPr bwMode="auto">
            <a:xfrm>
              <a:off x="1060" y="3669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8" name="Freeform 554"/>
            <p:cNvSpPr>
              <a:spLocks/>
            </p:cNvSpPr>
            <p:nvPr/>
          </p:nvSpPr>
          <p:spPr bwMode="auto">
            <a:xfrm>
              <a:off x="1060" y="3672"/>
              <a:ext cx="2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79" name="Freeform 555"/>
            <p:cNvSpPr>
              <a:spLocks/>
            </p:cNvSpPr>
            <p:nvPr/>
          </p:nvSpPr>
          <p:spPr bwMode="auto">
            <a:xfrm>
              <a:off x="1060" y="3673"/>
              <a:ext cx="2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0" name="Freeform 556"/>
            <p:cNvSpPr>
              <a:spLocks/>
            </p:cNvSpPr>
            <p:nvPr/>
          </p:nvSpPr>
          <p:spPr bwMode="auto">
            <a:xfrm>
              <a:off x="1060" y="3673"/>
              <a:ext cx="2" cy="4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" y="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1" name="Freeform 557"/>
            <p:cNvSpPr>
              <a:spLocks/>
            </p:cNvSpPr>
            <p:nvPr/>
          </p:nvSpPr>
          <p:spPr bwMode="auto">
            <a:xfrm>
              <a:off x="1092" y="3645"/>
              <a:ext cx="4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2" name="Freeform 558"/>
            <p:cNvSpPr>
              <a:spLocks/>
            </p:cNvSpPr>
            <p:nvPr/>
          </p:nvSpPr>
          <p:spPr bwMode="auto">
            <a:xfrm>
              <a:off x="1092" y="3646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3" name="Freeform 559"/>
            <p:cNvSpPr>
              <a:spLocks/>
            </p:cNvSpPr>
            <p:nvPr/>
          </p:nvSpPr>
          <p:spPr bwMode="auto">
            <a:xfrm>
              <a:off x="1092" y="364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4" name="Freeform 560"/>
            <p:cNvSpPr>
              <a:spLocks/>
            </p:cNvSpPr>
            <p:nvPr/>
          </p:nvSpPr>
          <p:spPr bwMode="auto">
            <a:xfrm>
              <a:off x="1092" y="365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5" name="Freeform 561"/>
            <p:cNvSpPr>
              <a:spLocks/>
            </p:cNvSpPr>
            <p:nvPr/>
          </p:nvSpPr>
          <p:spPr bwMode="auto">
            <a:xfrm>
              <a:off x="1092" y="365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6" name="Freeform 562"/>
            <p:cNvSpPr>
              <a:spLocks/>
            </p:cNvSpPr>
            <p:nvPr/>
          </p:nvSpPr>
          <p:spPr bwMode="auto">
            <a:xfrm>
              <a:off x="1092" y="365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7" name="Freeform 563"/>
            <p:cNvSpPr>
              <a:spLocks/>
            </p:cNvSpPr>
            <p:nvPr/>
          </p:nvSpPr>
          <p:spPr bwMode="auto">
            <a:xfrm>
              <a:off x="1092" y="365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8" name="Freeform 564"/>
            <p:cNvSpPr>
              <a:spLocks/>
            </p:cNvSpPr>
            <p:nvPr/>
          </p:nvSpPr>
          <p:spPr bwMode="auto">
            <a:xfrm>
              <a:off x="1092" y="366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89" name="Freeform 565"/>
            <p:cNvSpPr>
              <a:spLocks/>
            </p:cNvSpPr>
            <p:nvPr/>
          </p:nvSpPr>
          <p:spPr bwMode="auto">
            <a:xfrm>
              <a:off x="1092" y="366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0" name="Freeform 566"/>
            <p:cNvSpPr>
              <a:spLocks/>
            </p:cNvSpPr>
            <p:nvPr/>
          </p:nvSpPr>
          <p:spPr bwMode="auto">
            <a:xfrm>
              <a:off x="1092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1" name="Freeform 567"/>
            <p:cNvSpPr>
              <a:spLocks/>
            </p:cNvSpPr>
            <p:nvPr/>
          </p:nvSpPr>
          <p:spPr bwMode="auto">
            <a:xfrm>
              <a:off x="1092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2" name="Freeform 568"/>
            <p:cNvSpPr>
              <a:spLocks/>
            </p:cNvSpPr>
            <p:nvPr/>
          </p:nvSpPr>
          <p:spPr bwMode="auto">
            <a:xfrm>
              <a:off x="1092" y="366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3" name="Freeform 569"/>
            <p:cNvSpPr>
              <a:spLocks/>
            </p:cNvSpPr>
            <p:nvPr/>
          </p:nvSpPr>
          <p:spPr bwMode="auto">
            <a:xfrm>
              <a:off x="1092" y="3671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4" name="Freeform 570"/>
            <p:cNvSpPr>
              <a:spLocks/>
            </p:cNvSpPr>
            <p:nvPr/>
          </p:nvSpPr>
          <p:spPr bwMode="auto">
            <a:xfrm>
              <a:off x="1092" y="367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5" name="Freeform 571"/>
            <p:cNvSpPr>
              <a:spLocks/>
            </p:cNvSpPr>
            <p:nvPr/>
          </p:nvSpPr>
          <p:spPr bwMode="auto">
            <a:xfrm>
              <a:off x="1092" y="367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6" name="Freeform 572"/>
            <p:cNvSpPr>
              <a:spLocks/>
            </p:cNvSpPr>
            <p:nvPr/>
          </p:nvSpPr>
          <p:spPr bwMode="auto">
            <a:xfrm>
              <a:off x="1092" y="3677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7" name="Freeform 573"/>
            <p:cNvSpPr>
              <a:spLocks/>
            </p:cNvSpPr>
            <p:nvPr/>
          </p:nvSpPr>
          <p:spPr bwMode="auto">
            <a:xfrm>
              <a:off x="1092" y="3677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8" name="Freeform 574"/>
            <p:cNvSpPr>
              <a:spLocks/>
            </p:cNvSpPr>
            <p:nvPr/>
          </p:nvSpPr>
          <p:spPr bwMode="auto">
            <a:xfrm>
              <a:off x="1117" y="3649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399" name="Freeform 575"/>
            <p:cNvSpPr>
              <a:spLocks/>
            </p:cNvSpPr>
            <p:nvPr/>
          </p:nvSpPr>
          <p:spPr bwMode="auto">
            <a:xfrm>
              <a:off x="1117" y="3651"/>
              <a:ext cx="4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0" name="Freeform 576"/>
            <p:cNvSpPr>
              <a:spLocks/>
            </p:cNvSpPr>
            <p:nvPr/>
          </p:nvSpPr>
          <p:spPr bwMode="auto">
            <a:xfrm>
              <a:off x="1117" y="3654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1" name="Freeform 577"/>
            <p:cNvSpPr>
              <a:spLocks/>
            </p:cNvSpPr>
            <p:nvPr/>
          </p:nvSpPr>
          <p:spPr bwMode="auto">
            <a:xfrm>
              <a:off x="1117" y="365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2" name="Freeform 578"/>
            <p:cNvSpPr>
              <a:spLocks/>
            </p:cNvSpPr>
            <p:nvPr/>
          </p:nvSpPr>
          <p:spPr bwMode="auto">
            <a:xfrm>
              <a:off x="1117" y="3658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3" name="Freeform 579"/>
            <p:cNvSpPr>
              <a:spLocks/>
            </p:cNvSpPr>
            <p:nvPr/>
          </p:nvSpPr>
          <p:spPr bwMode="auto">
            <a:xfrm>
              <a:off x="1117" y="366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4" name="Freeform 580"/>
            <p:cNvSpPr>
              <a:spLocks/>
            </p:cNvSpPr>
            <p:nvPr/>
          </p:nvSpPr>
          <p:spPr bwMode="auto">
            <a:xfrm>
              <a:off x="1117" y="3663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5" name="Freeform 581"/>
            <p:cNvSpPr>
              <a:spLocks/>
            </p:cNvSpPr>
            <p:nvPr/>
          </p:nvSpPr>
          <p:spPr bwMode="auto">
            <a:xfrm>
              <a:off x="1117" y="366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6" name="Freeform 582"/>
            <p:cNvSpPr>
              <a:spLocks/>
            </p:cNvSpPr>
            <p:nvPr/>
          </p:nvSpPr>
          <p:spPr bwMode="auto">
            <a:xfrm>
              <a:off x="1117" y="3667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7" name="Freeform 583"/>
            <p:cNvSpPr>
              <a:spLocks/>
            </p:cNvSpPr>
            <p:nvPr/>
          </p:nvSpPr>
          <p:spPr bwMode="auto">
            <a:xfrm>
              <a:off x="1117" y="3669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8" name="Freeform 584"/>
            <p:cNvSpPr>
              <a:spLocks/>
            </p:cNvSpPr>
            <p:nvPr/>
          </p:nvSpPr>
          <p:spPr bwMode="auto">
            <a:xfrm>
              <a:off x="1117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09" name="Freeform 585"/>
            <p:cNvSpPr>
              <a:spLocks/>
            </p:cNvSpPr>
            <p:nvPr/>
          </p:nvSpPr>
          <p:spPr bwMode="auto">
            <a:xfrm>
              <a:off x="1117" y="367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0" name="Freeform 586"/>
            <p:cNvSpPr>
              <a:spLocks/>
            </p:cNvSpPr>
            <p:nvPr/>
          </p:nvSpPr>
          <p:spPr bwMode="auto">
            <a:xfrm>
              <a:off x="1117" y="3676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1" name="Freeform 587"/>
            <p:cNvSpPr>
              <a:spLocks/>
            </p:cNvSpPr>
            <p:nvPr/>
          </p:nvSpPr>
          <p:spPr bwMode="auto">
            <a:xfrm>
              <a:off x="1117" y="367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2" name="Freeform 588"/>
            <p:cNvSpPr>
              <a:spLocks/>
            </p:cNvSpPr>
            <p:nvPr/>
          </p:nvSpPr>
          <p:spPr bwMode="auto">
            <a:xfrm>
              <a:off x="1117" y="368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3" name="Freeform 589"/>
            <p:cNvSpPr>
              <a:spLocks/>
            </p:cNvSpPr>
            <p:nvPr/>
          </p:nvSpPr>
          <p:spPr bwMode="auto">
            <a:xfrm>
              <a:off x="1117" y="3682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4" name="Freeform 590"/>
            <p:cNvSpPr>
              <a:spLocks/>
            </p:cNvSpPr>
            <p:nvPr/>
          </p:nvSpPr>
          <p:spPr bwMode="auto">
            <a:xfrm>
              <a:off x="1117" y="3682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5" name="Line 591"/>
            <p:cNvSpPr>
              <a:spLocks noChangeShapeType="1"/>
            </p:cNvSpPr>
            <p:nvPr/>
          </p:nvSpPr>
          <p:spPr bwMode="auto">
            <a:xfrm>
              <a:off x="1148" y="3659"/>
              <a:ext cx="13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416" name="Freeform 592"/>
            <p:cNvSpPr>
              <a:spLocks/>
            </p:cNvSpPr>
            <p:nvPr/>
          </p:nvSpPr>
          <p:spPr bwMode="auto">
            <a:xfrm>
              <a:off x="1148" y="3656"/>
              <a:ext cx="6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lnTo>
                    <a:pt x="5" y="3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7" name="Freeform 593"/>
            <p:cNvSpPr>
              <a:spLocks/>
            </p:cNvSpPr>
            <p:nvPr/>
          </p:nvSpPr>
          <p:spPr bwMode="auto">
            <a:xfrm>
              <a:off x="1148" y="3659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8" name="Freeform 594"/>
            <p:cNvSpPr>
              <a:spLocks/>
            </p:cNvSpPr>
            <p:nvPr/>
          </p:nvSpPr>
          <p:spPr bwMode="auto">
            <a:xfrm>
              <a:off x="1148" y="3660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19" name="Freeform 595"/>
            <p:cNvSpPr>
              <a:spLocks/>
            </p:cNvSpPr>
            <p:nvPr/>
          </p:nvSpPr>
          <p:spPr bwMode="auto">
            <a:xfrm>
              <a:off x="1148" y="3663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0" name="Freeform 596"/>
            <p:cNvSpPr>
              <a:spLocks/>
            </p:cNvSpPr>
            <p:nvPr/>
          </p:nvSpPr>
          <p:spPr bwMode="auto">
            <a:xfrm>
              <a:off x="1148" y="3665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1" name="Freeform 597"/>
            <p:cNvSpPr>
              <a:spLocks/>
            </p:cNvSpPr>
            <p:nvPr/>
          </p:nvSpPr>
          <p:spPr bwMode="auto">
            <a:xfrm>
              <a:off x="1148" y="3667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2" name="Freeform 598"/>
            <p:cNvSpPr>
              <a:spLocks/>
            </p:cNvSpPr>
            <p:nvPr/>
          </p:nvSpPr>
          <p:spPr bwMode="auto">
            <a:xfrm>
              <a:off x="1148" y="3669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3" name="Freeform 599"/>
            <p:cNvSpPr>
              <a:spLocks/>
            </p:cNvSpPr>
            <p:nvPr/>
          </p:nvSpPr>
          <p:spPr bwMode="auto">
            <a:xfrm>
              <a:off x="1148" y="3672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4" name="Freeform 600"/>
            <p:cNvSpPr>
              <a:spLocks/>
            </p:cNvSpPr>
            <p:nvPr/>
          </p:nvSpPr>
          <p:spPr bwMode="auto">
            <a:xfrm>
              <a:off x="1148" y="3674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5" name="Freeform 601"/>
            <p:cNvSpPr>
              <a:spLocks/>
            </p:cNvSpPr>
            <p:nvPr/>
          </p:nvSpPr>
          <p:spPr bwMode="auto">
            <a:xfrm>
              <a:off x="1148" y="3676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6" name="Freeform 602"/>
            <p:cNvSpPr>
              <a:spLocks/>
            </p:cNvSpPr>
            <p:nvPr/>
          </p:nvSpPr>
          <p:spPr bwMode="auto">
            <a:xfrm>
              <a:off x="1148" y="3678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7" name="Freeform 603"/>
            <p:cNvSpPr>
              <a:spLocks/>
            </p:cNvSpPr>
            <p:nvPr/>
          </p:nvSpPr>
          <p:spPr bwMode="auto">
            <a:xfrm>
              <a:off x="1148" y="3681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8" name="Freeform 604"/>
            <p:cNvSpPr>
              <a:spLocks/>
            </p:cNvSpPr>
            <p:nvPr/>
          </p:nvSpPr>
          <p:spPr bwMode="auto">
            <a:xfrm>
              <a:off x="1148" y="3683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29" name="Freeform 605"/>
            <p:cNvSpPr>
              <a:spLocks/>
            </p:cNvSpPr>
            <p:nvPr/>
          </p:nvSpPr>
          <p:spPr bwMode="auto">
            <a:xfrm>
              <a:off x="1148" y="3685"/>
              <a:ext cx="6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0" name="Freeform 606"/>
            <p:cNvSpPr>
              <a:spLocks/>
            </p:cNvSpPr>
            <p:nvPr/>
          </p:nvSpPr>
          <p:spPr bwMode="auto">
            <a:xfrm>
              <a:off x="1148" y="3687"/>
              <a:ext cx="6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1" name="Freeform 607"/>
            <p:cNvSpPr>
              <a:spLocks/>
            </p:cNvSpPr>
            <p:nvPr/>
          </p:nvSpPr>
          <p:spPr bwMode="auto">
            <a:xfrm>
              <a:off x="1148" y="3689"/>
              <a:ext cx="6" cy="2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" y="1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5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2" name="Freeform 608"/>
            <p:cNvSpPr>
              <a:spLocks/>
            </p:cNvSpPr>
            <p:nvPr/>
          </p:nvSpPr>
          <p:spPr bwMode="auto">
            <a:xfrm>
              <a:off x="1148" y="3689"/>
              <a:ext cx="6" cy="4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5" y="3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5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3" name="Freeform 609"/>
            <p:cNvSpPr>
              <a:spLocks/>
            </p:cNvSpPr>
            <p:nvPr/>
          </p:nvSpPr>
          <p:spPr bwMode="auto">
            <a:xfrm>
              <a:off x="1181" y="3663"/>
              <a:ext cx="4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4" name="Freeform 610"/>
            <p:cNvSpPr>
              <a:spLocks/>
            </p:cNvSpPr>
            <p:nvPr/>
          </p:nvSpPr>
          <p:spPr bwMode="auto">
            <a:xfrm>
              <a:off x="1181" y="3666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5" name="Freeform 611"/>
            <p:cNvSpPr>
              <a:spLocks/>
            </p:cNvSpPr>
            <p:nvPr/>
          </p:nvSpPr>
          <p:spPr bwMode="auto">
            <a:xfrm>
              <a:off x="1181" y="3667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6" name="Freeform 612"/>
            <p:cNvSpPr>
              <a:spLocks/>
            </p:cNvSpPr>
            <p:nvPr/>
          </p:nvSpPr>
          <p:spPr bwMode="auto">
            <a:xfrm>
              <a:off x="1181" y="3670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7" name="Freeform 613"/>
            <p:cNvSpPr>
              <a:spLocks/>
            </p:cNvSpPr>
            <p:nvPr/>
          </p:nvSpPr>
          <p:spPr bwMode="auto">
            <a:xfrm>
              <a:off x="1181" y="3672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8" name="Freeform 614"/>
            <p:cNvSpPr>
              <a:spLocks/>
            </p:cNvSpPr>
            <p:nvPr/>
          </p:nvSpPr>
          <p:spPr bwMode="auto">
            <a:xfrm>
              <a:off x="1181" y="3675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39" name="Freeform 615"/>
            <p:cNvSpPr>
              <a:spLocks/>
            </p:cNvSpPr>
            <p:nvPr/>
          </p:nvSpPr>
          <p:spPr bwMode="auto">
            <a:xfrm>
              <a:off x="1181" y="3676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0" name="Freeform 616"/>
            <p:cNvSpPr>
              <a:spLocks/>
            </p:cNvSpPr>
            <p:nvPr/>
          </p:nvSpPr>
          <p:spPr bwMode="auto">
            <a:xfrm>
              <a:off x="1181" y="3679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1" name="Freeform 617"/>
            <p:cNvSpPr>
              <a:spLocks/>
            </p:cNvSpPr>
            <p:nvPr/>
          </p:nvSpPr>
          <p:spPr bwMode="auto">
            <a:xfrm>
              <a:off x="1181" y="3681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2" name="Freeform 618"/>
            <p:cNvSpPr>
              <a:spLocks/>
            </p:cNvSpPr>
            <p:nvPr/>
          </p:nvSpPr>
          <p:spPr bwMode="auto">
            <a:xfrm>
              <a:off x="1181" y="3683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3" name="Freeform 619"/>
            <p:cNvSpPr>
              <a:spLocks/>
            </p:cNvSpPr>
            <p:nvPr/>
          </p:nvSpPr>
          <p:spPr bwMode="auto">
            <a:xfrm>
              <a:off x="1181" y="3685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4" name="Freeform 620"/>
            <p:cNvSpPr>
              <a:spLocks/>
            </p:cNvSpPr>
            <p:nvPr/>
          </p:nvSpPr>
          <p:spPr bwMode="auto">
            <a:xfrm>
              <a:off x="1181" y="3688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5" name="Freeform 621"/>
            <p:cNvSpPr>
              <a:spLocks/>
            </p:cNvSpPr>
            <p:nvPr/>
          </p:nvSpPr>
          <p:spPr bwMode="auto">
            <a:xfrm>
              <a:off x="1181" y="3690"/>
              <a:ext cx="4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6" name="Freeform 622"/>
            <p:cNvSpPr>
              <a:spLocks/>
            </p:cNvSpPr>
            <p:nvPr/>
          </p:nvSpPr>
          <p:spPr bwMode="auto">
            <a:xfrm>
              <a:off x="1181" y="3692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7" name="Freeform 623"/>
            <p:cNvSpPr>
              <a:spLocks/>
            </p:cNvSpPr>
            <p:nvPr/>
          </p:nvSpPr>
          <p:spPr bwMode="auto">
            <a:xfrm>
              <a:off x="1181" y="3694"/>
              <a:ext cx="4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8" name="Freeform 624"/>
            <p:cNvSpPr>
              <a:spLocks/>
            </p:cNvSpPr>
            <p:nvPr/>
          </p:nvSpPr>
          <p:spPr bwMode="auto">
            <a:xfrm>
              <a:off x="1181" y="3696"/>
              <a:ext cx="4" cy="2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49" name="Freeform 625"/>
            <p:cNvSpPr>
              <a:spLocks/>
            </p:cNvSpPr>
            <p:nvPr/>
          </p:nvSpPr>
          <p:spPr bwMode="auto">
            <a:xfrm>
              <a:off x="1181" y="3696"/>
              <a:ext cx="4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0" name="Freeform 626"/>
            <p:cNvSpPr>
              <a:spLocks/>
            </p:cNvSpPr>
            <p:nvPr/>
          </p:nvSpPr>
          <p:spPr bwMode="auto">
            <a:xfrm>
              <a:off x="1208" y="3670"/>
              <a:ext cx="1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solidFill>
              <a:srgbClr val="B5B5B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1" name="Freeform 627"/>
            <p:cNvSpPr>
              <a:spLocks/>
            </p:cNvSpPr>
            <p:nvPr/>
          </p:nvSpPr>
          <p:spPr bwMode="auto">
            <a:xfrm>
              <a:off x="1208" y="367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ABABA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2" name="Freeform 628"/>
            <p:cNvSpPr>
              <a:spLocks/>
            </p:cNvSpPr>
            <p:nvPr/>
          </p:nvSpPr>
          <p:spPr bwMode="auto">
            <a:xfrm>
              <a:off x="1208" y="367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BFBFB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3" name="Freeform 629"/>
            <p:cNvSpPr>
              <a:spLocks/>
            </p:cNvSpPr>
            <p:nvPr/>
          </p:nvSpPr>
          <p:spPr bwMode="auto">
            <a:xfrm>
              <a:off x="1208" y="3676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2C2C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4" name="Freeform 630"/>
            <p:cNvSpPr>
              <a:spLocks/>
            </p:cNvSpPr>
            <p:nvPr/>
          </p:nvSpPr>
          <p:spPr bwMode="auto">
            <a:xfrm>
              <a:off x="1208" y="367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7C7C7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5" name="Freeform 631"/>
            <p:cNvSpPr>
              <a:spLocks/>
            </p:cNvSpPr>
            <p:nvPr/>
          </p:nvSpPr>
          <p:spPr bwMode="auto">
            <a:xfrm>
              <a:off x="1208" y="368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9C9C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6" name="Freeform 632"/>
            <p:cNvSpPr>
              <a:spLocks/>
            </p:cNvSpPr>
            <p:nvPr/>
          </p:nvSpPr>
          <p:spPr bwMode="auto">
            <a:xfrm>
              <a:off x="1208" y="3683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CFCFCF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7" name="Freeform 633"/>
            <p:cNvSpPr>
              <a:spLocks/>
            </p:cNvSpPr>
            <p:nvPr/>
          </p:nvSpPr>
          <p:spPr bwMode="auto">
            <a:xfrm>
              <a:off x="1208" y="3685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1D1D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8" name="Freeform 634"/>
            <p:cNvSpPr>
              <a:spLocks/>
            </p:cNvSpPr>
            <p:nvPr/>
          </p:nvSpPr>
          <p:spPr bwMode="auto">
            <a:xfrm>
              <a:off x="1208" y="368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6D6D6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59" name="Freeform 635"/>
            <p:cNvSpPr>
              <a:spLocks/>
            </p:cNvSpPr>
            <p:nvPr/>
          </p:nvSpPr>
          <p:spPr bwMode="auto">
            <a:xfrm>
              <a:off x="1208" y="36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9D9D9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0" name="Freeform 636"/>
            <p:cNvSpPr>
              <a:spLocks/>
            </p:cNvSpPr>
            <p:nvPr/>
          </p:nvSpPr>
          <p:spPr bwMode="auto">
            <a:xfrm>
              <a:off x="1208" y="3692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DEDEDE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1" name="Freeform 637"/>
            <p:cNvSpPr>
              <a:spLocks/>
            </p:cNvSpPr>
            <p:nvPr/>
          </p:nvSpPr>
          <p:spPr bwMode="auto">
            <a:xfrm>
              <a:off x="1208" y="3694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3E3E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2" name="Freeform 638"/>
            <p:cNvSpPr>
              <a:spLocks/>
            </p:cNvSpPr>
            <p:nvPr/>
          </p:nvSpPr>
          <p:spPr bwMode="auto">
            <a:xfrm>
              <a:off x="1208" y="369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5E5E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3" name="Freeform 639"/>
            <p:cNvSpPr>
              <a:spLocks/>
            </p:cNvSpPr>
            <p:nvPr/>
          </p:nvSpPr>
          <p:spPr bwMode="auto">
            <a:xfrm>
              <a:off x="1208" y="369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BEBEB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4" name="Freeform 640"/>
            <p:cNvSpPr>
              <a:spLocks/>
            </p:cNvSpPr>
            <p:nvPr/>
          </p:nvSpPr>
          <p:spPr bwMode="auto">
            <a:xfrm>
              <a:off x="1208" y="3701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EDEDED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5" name="Freeform 641"/>
            <p:cNvSpPr>
              <a:spLocks/>
            </p:cNvSpPr>
            <p:nvPr/>
          </p:nvSpPr>
          <p:spPr bwMode="auto">
            <a:xfrm>
              <a:off x="1208" y="3703"/>
              <a:ext cx="1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2F2F2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6" name="Freeform 642"/>
            <p:cNvSpPr>
              <a:spLocks/>
            </p:cNvSpPr>
            <p:nvPr/>
          </p:nvSpPr>
          <p:spPr bwMode="auto">
            <a:xfrm>
              <a:off x="1208" y="3703"/>
              <a:ext cx="1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rgbClr val="F5F5F5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7" name="Freeform 643"/>
            <p:cNvSpPr>
              <a:spLocks/>
            </p:cNvSpPr>
            <p:nvPr/>
          </p:nvSpPr>
          <p:spPr bwMode="auto">
            <a:xfrm>
              <a:off x="976" y="3610"/>
              <a:ext cx="278" cy="397"/>
            </a:xfrm>
            <a:custGeom>
              <a:avLst/>
              <a:gdLst/>
              <a:ahLst/>
              <a:cxnLst>
                <a:cxn ang="0">
                  <a:pos x="1" y="17"/>
                </a:cxn>
                <a:cxn ang="0">
                  <a:pos x="4" y="49"/>
                </a:cxn>
                <a:cxn ang="0">
                  <a:pos x="8" y="81"/>
                </a:cxn>
                <a:cxn ang="0">
                  <a:pos x="12" y="112"/>
                </a:cxn>
                <a:cxn ang="0">
                  <a:pos x="17" y="144"/>
                </a:cxn>
                <a:cxn ang="0">
                  <a:pos x="24" y="174"/>
                </a:cxn>
                <a:cxn ang="0">
                  <a:pos x="33" y="204"/>
                </a:cxn>
                <a:cxn ang="0">
                  <a:pos x="43" y="232"/>
                </a:cxn>
                <a:cxn ang="0">
                  <a:pos x="58" y="260"/>
                </a:cxn>
                <a:cxn ang="0">
                  <a:pos x="75" y="286"/>
                </a:cxn>
                <a:cxn ang="0">
                  <a:pos x="93" y="309"/>
                </a:cxn>
                <a:cxn ang="0">
                  <a:pos x="117" y="331"/>
                </a:cxn>
                <a:cxn ang="0">
                  <a:pos x="144" y="350"/>
                </a:cxn>
                <a:cxn ang="0">
                  <a:pos x="176" y="367"/>
                </a:cxn>
                <a:cxn ang="0">
                  <a:pos x="213" y="381"/>
                </a:cxn>
                <a:cxn ang="0">
                  <a:pos x="252" y="391"/>
                </a:cxn>
                <a:cxn ang="0">
                  <a:pos x="277" y="386"/>
                </a:cxn>
                <a:cxn ang="0">
                  <a:pos x="236" y="377"/>
                </a:cxn>
                <a:cxn ang="0">
                  <a:pos x="200" y="366"/>
                </a:cxn>
                <a:cxn ang="0">
                  <a:pos x="167" y="351"/>
                </a:cxn>
                <a:cxn ang="0">
                  <a:pos x="138" y="333"/>
                </a:cxn>
                <a:cxn ang="0">
                  <a:pos x="114" y="314"/>
                </a:cxn>
                <a:cxn ang="0">
                  <a:pos x="95" y="292"/>
                </a:cxn>
                <a:cxn ang="0">
                  <a:pos x="76" y="269"/>
                </a:cxn>
                <a:cxn ang="0">
                  <a:pos x="63" y="243"/>
                </a:cxn>
                <a:cxn ang="0">
                  <a:pos x="50" y="215"/>
                </a:cxn>
                <a:cxn ang="0">
                  <a:pos x="41" y="187"/>
                </a:cxn>
                <a:cxn ang="0">
                  <a:pos x="33" y="157"/>
                </a:cxn>
                <a:cxn ang="0">
                  <a:pos x="26" y="127"/>
                </a:cxn>
                <a:cxn ang="0">
                  <a:pos x="22" y="96"/>
                </a:cxn>
                <a:cxn ang="0">
                  <a:pos x="18" y="64"/>
                </a:cxn>
                <a:cxn ang="0">
                  <a:pos x="14" y="32"/>
                </a:cxn>
                <a:cxn ang="0">
                  <a:pos x="12" y="0"/>
                </a:cxn>
              </a:cxnLst>
              <a:rect l="0" t="0" r="r" b="b"/>
              <a:pathLst>
                <a:path w="278" h="397">
                  <a:moveTo>
                    <a:pt x="0" y="2"/>
                  </a:moveTo>
                  <a:lnTo>
                    <a:pt x="1" y="17"/>
                  </a:lnTo>
                  <a:lnTo>
                    <a:pt x="3" y="33"/>
                  </a:lnTo>
                  <a:lnTo>
                    <a:pt x="4" y="49"/>
                  </a:lnTo>
                  <a:lnTo>
                    <a:pt x="5" y="65"/>
                  </a:lnTo>
                  <a:lnTo>
                    <a:pt x="8" y="81"/>
                  </a:lnTo>
                  <a:lnTo>
                    <a:pt x="9" y="97"/>
                  </a:lnTo>
                  <a:lnTo>
                    <a:pt x="12" y="112"/>
                  </a:lnTo>
                  <a:lnTo>
                    <a:pt x="14" y="128"/>
                  </a:lnTo>
                  <a:lnTo>
                    <a:pt x="17" y="144"/>
                  </a:lnTo>
                  <a:lnTo>
                    <a:pt x="20" y="159"/>
                  </a:lnTo>
                  <a:lnTo>
                    <a:pt x="24" y="174"/>
                  </a:lnTo>
                  <a:lnTo>
                    <a:pt x="29" y="189"/>
                  </a:lnTo>
                  <a:lnTo>
                    <a:pt x="33" y="204"/>
                  </a:lnTo>
                  <a:lnTo>
                    <a:pt x="38" y="219"/>
                  </a:lnTo>
                  <a:lnTo>
                    <a:pt x="43" y="232"/>
                  </a:lnTo>
                  <a:lnTo>
                    <a:pt x="50" y="247"/>
                  </a:lnTo>
                  <a:lnTo>
                    <a:pt x="58" y="260"/>
                  </a:lnTo>
                  <a:lnTo>
                    <a:pt x="66" y="273"/>
                  </a:lnTo>
                  <a:lnTo>
                    <a:pt x="75" y="286"/>
                  </a:lnTo>
                  <a:lnTo>
                    <a:pt x="84" y="298"/>
                  </a:lnTo>
                  <a:lnTo>
                    <a:pt x="93" y="309"/>
                  </a:lnTo>
                  <a:lnTo>
                    <a:pt x="105" y="320"/>
                  </a:lnTo>
                  <a:lnTo>
                    <a:pt x="117" y="331"/>
                  </a:lnTo>
                  <a:lnTo>
                    <a:pt x="131" y="341"/>
                  </a:lnTo>
                  <a:lnTo>
                    <a:pt x="144" y="350"/>
                  </a:lnTo>
                  <a:lnTo>
                    <a:pt x="159" y="359"/>
                  </a:lnTo>
                  <a:lnTo>
                    <a:pt x="176" y="367"/>
                  </a:lnTo>
                  <a:lnTo>
                    <a:pt x="193" y="374"/>
                  </a:lnTo>
                  <a:lnTo>
                    <a:pt x="213" y="381"/>
                  </a:lnTo>
                  <a:lnTo>
                    <a:pt x="231" y="387"/>
                  </a:lnTo>
                  <a:lnTo>
                    <a:pt x="252" y="391"/>
                  </a:lnTo>
                  <a:lnTo>
                    <a:pt x="274" y="396"/>
                  </a:lnTo>
                  <a:lnTo>
                    <a:pt x="277" y="386"/>
                  </a:lnTo>
                  <a:lnTo>
                    <a:pt x="256" y="382"/>
                  </a:lnTo>
                  <a:lnTo>
                    <a:pt x="236" y="377"/>
                  </a:lnTo>
                  <a:lnTo>
                    <a:pt x="217" y="372"/>
                  </a:lnTo>
                  <a:lnTo>
                    <a:pt x="200" y="366"/>
                  </a:lnTo>
                  <a:lnTo>
                    <a:pt x="182" y="359"/>
                  </a:lnTo>
                  <a:lnTo>
                    <a:pt x="167" y="351"/>
                  </a:lnTo>
                  <a:lnTo>
                    <a:pt x="152" y="343"/>
                  </a:lnTo>
                  <a:lnTo>
                    <a:pt x="138" y="333"/>
                  </a:lnTo>
                  <a:lnTo>
                    <a:pt x="126" y="324"/>
                  </a:lnTo>
                  <a:lnTo>
                    <a:pt x="114" y="314"/>
                  </a:lnTo>
                  <a:lnTo>
                    <a:pt x="104" y="304"/>
                  </a:lnTo>
                  <a:lnTo>
                    <a:pt x="95" y="292"/>
                  </a:lnTo>
                  <a:lnTo>
                    <a:pt x="85" y="281"/>
                  </a:lnTo>
                  <a:lnTo>
                    <a:pt x="76" y="269"/>
                  </a:lnTo>
                  <a:lnTo>
                    <a:pt x="68" y="256"/>
                  </a:lnTo>
                  <a:lnTo>
                    <a:pt x="63" y="243"/>
                  </a:lnTo>
                  <a:lnTo>
                    <a:pt x="55" y="229"/>
                  </a:lnTo>
                  <a:lnTo>
                    <a:pt x="50" y="215"/>
                  </a:lnTo>
                  <a:lnTo>
                    <a:pt x="45" y="202"/>
                  </a:lnTo>
                  <a:lnTo>
                    <a:pt x="41" y="187"/>
                  </a:lnTo>
                  <a:lnTo>
                    <a:pt x="37" y="173"/>
                  </a:lnTo>
                  <a:lnTo>
                    <a:pt x="33" y="157"/>
                  </a:lnTo>
                  <a:lnTo>
                    <a:pt x="29" y="142"/>
                  </a:lnTo>
                  <a:lnTo>
                    <a:pt x="26" y="127"/>
                  </a:lnTo>
                  <a:lnTo>
                    <a:pt x="24" y="111"/>
                  </a:lnTo>
                  <a:lnTo>
                    <a:pt x="22" y="96"/>
                  </a:lnTo>
                  <a:lnTo>
                    <a:pt x="20" y="80"/>
                  </a:lnTo>
                  <a:lnTo>
                    <a:pt x="18" y="64"/>
                  </a:lnTo>
                  <a:lnTo>
                    <a:pt x="16" y="48"/>
                  </a:lnTo>
                  <a:lnTo>
                    <a:pt x="14" y="32"/>
                  </a:lnTo>
                  <a:lnTo>
                    <a:pt x="13" y="16"/>
                  </a:lnTo>
                  <a:lnTo>
                    <a:pt x="12" y="0"/>
                  </a:lnTo>
                  <a:lnTo>
                    <a:pt x="0" y="2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468" name="Freeform 644"/>
            <p:cNvSpPr>
              <a:spLocks/>
            </p:cNvSpPr>
            <p:nvPr/>
          </p:nvSpPr>
          <p:spPr bwMode="auto">
            <a:xfrm>
              <a:off x="950" y="3585"/>
              <a:ext cx="66" cy="4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0" y="48"/>
                </a:cxn>
                <a:cxn ang="0">
                  <a:pos x="1" y="48"/>
                </a:cxn>
                <a:cxn ang="0">
                  <a:pos x="4" y="47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4" y="44"/>
                </a:cxn>
                <a:cxn ang="0">
                  <a:pos x="15" y="44"/>
                </a:cxn>
                <a:cxn ang="0">
                  <a:pos x="18" y="44"/>
                </a:cxn>
                <a:cxn ang="0">
                  <a:pos x="20" y="44"/>
                </a:cxn>
                <a:cxn ang="0">
                  <a:pos x="22" y="44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28" y="42"/>
                </a:cxn>
                <a:cxn ang="0">
                  <a:pos x="30" y="42"/>
                </a:cxn>
                <a:cxn ang="0">
                  <a:pos x="32" y="42"/>
                </a:cxn>
                <a:cxn ang="0">
                  <a:pos x="34" y="42"/>
                </a:cxn>
                <a:cxn ang="0">
                  <a:pos x="37" y="42"/>
                </a:cxn>
                <a:cxn ang="0">
                  <a:pos x="38" y="42"/>
                </a:cxn>
                <a:cxn ang="0">
                  <a:pos x="40" y="42"/>
                </a:cxn>
                <a:cxn ang="0">
                  <a:pos x="43" y="42"/>
                </a:cxn>
                <a:cxn ang="0">
                  <a:pos x="45" y="43"/>
                </a:cxn>
                <a:cxn ang="0">
                  <a:pos x="46" y="43"/>
                </a:cxn>
                <a:cxn ang="0">
                  <a:pos x="48" y="44"/>
                </a:cxn>
                <a:cxn ang="0">
                  <a:pos x="51" y="44"/>
                </a:cxn>
                <a:cxn ang="0">
                  <a:pos x="52" y="44"/>
                </a:cxn>
                <a:cxn ang="0">
                  <a:pos x="54" y="44"/>
                </a:cxn>
                <a:cxn ang="0">
                  <a:pos x="57" y="44"/>
                </a:cxn>
                <a:cxn ang="0">
                  <a:pos x="59" y="45"/>
                </a:cxn>
                <a:cxn ang="0">
                  <a:pos x="60" y="45"/>
                </a:cxn>
                <a:cxn ang="0">
                  <a:pos x="63" y="46"/>
                </a:cxn>
                <a:cxn ang="0">
                  <a:pos x="65" y="47"/>
                </a:cxn>
                <a:cxn ang="0">
                  <a:pos x="28" y="0"/>
                </a:cxn>
              </a:cxnLst>
              <a:rect l="0" t="0" r="r" b="b"/>
              <a:pathLst>
                <a:path w="66" h="49">
                  <a:moveTo>
                    <a:pt x="28" y="0"/>
                  </a:moveTo>
                  <a:lnTo>
                    <a:pt x="28" y="0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4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0" y="42"/>
                  </a:lnTo>
                  <a:lnTo>
                    <a:pt x="32" y="42"/>
                  </a:lnTo>
                  <a:lnTo>
                    <a:pt x="34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40" y="42"/>
                  </a:lnTo>
                  <a:lnTo>
                    <a:pt x="43" y="42"/>
                  </a:lnTo>
                  <a:lnTo>
                    <a:pt x="45" y="43"/>
                  </a:lnTo>
                  <a:lnTo>
                    <a:pt x="46" y="43"/>
                  </a:lnTo>
                  <a:lnTo>
                    <a:pt x="48" y="44"/>
                  </a:lnTo>
                  <a:lnTo>
                    <a:pt x="51" y="44"/>
                  </a:lnTo>
                  <a:lnTo>
                    <a:pt x="52" y="44"/>
                  </a:lnTo>
                  <a:lnTo>
                    <a:pt x="54" y="44"/>
                  </a:lnTo>
                  <a:lnTo>
                    <a:pt x="57" y="44"/>
                  </a:lnTo>
                  <a:lnTo>
                    <a:pt x="59" y="45"/>
                  </a:lnTo>
                  <a:lnTo>
                    <a:pt x="60" y="45"/>
                  </a:lnTo>
                  <a:lnTo>
                    <a:pt x="63" y="46"/>
                  </a:lnTo>
                  <a:lnTo>
                    <a:pt x="65" y="47"/>
                  </a:lnTo>
                  <a:lnTo>
                    <a:pt x="28" y="0"/>
                  </a:lnTo>
                </a:path>
              </a:pathLst>
            </a:custGeom>
            <a:solidFill>
              <a:srgbClr val="C4C4C4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8470" name="Picture 646" descr="CFB Circulating Fluidized Bed Cyclo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0" y="-1588"/>
            <a:ext cx="4495800" cy="6916738"/>
          </a:xfrm>
          <a:prstGeom prst="rect">
            <a:avLst/>
          </a:prstGeom>
          <a:noFill/>
        </p:spPr>
      </p:pic>
      <p:sp>
        <p:nvSpPr>
          <p:cNvPr id="78471" name="Rectangle 647"/>
          <p:cNvSpPr>
            <a:spLocks noChangeArrowheads="1"/>
          </p:cNvSpPr>
          <p:nvPr/>
        </p:nvSpPr>
        <p:spPr bwMode="auto">
          <a:xfrm>
            <a:off x="3009900" y="5854700"/>
            <a:ext cx="7099300" cy="6985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Circulating Fluidized Bed (CFB)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9475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6" name="Rectangle 4"/>
          <p:cNvSpPr>
            <a:spLocks noChangeArrowheads="1"/>
          </p:cNvSpPr>
          <p:nvPr/>
        </p:nvSpPr>
        <p:spPr bwMode="auto">
          <a:xfrm>
            <a:off x="6335713" y="196850"/>
            <a:ext cx="381793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Circulating Fluidized </a:t>
            </a:r>
          </a:p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Bed Boiler</a:t>
            </a:r>
          </a:p>
          <a:p>
            <a:pPr algn="ctr">
              <a:defRPr/>
            </a:pPr>
            <a:endParaRPr lang="en-US" sz="2800">
              <a:solidFill>
                <a:srgbClr val="063DE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Exercise</a:t>
            </a:r>
          </a:p>
        </p:txBody>
      </p:sp>
      <p:sp>
        <p:nvSpPr>
          <p:cNvPr id="1769477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8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79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0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1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2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3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4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5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69486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6896100" y="2409825"/>
            <a:ext cx="2886075" cy="363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Steam Drum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Primary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Secondary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Economizer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Startup Burner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Forced Draft Fan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Superheater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Multi-cyclone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Furnace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Air Heater</a:t>
            </a:r>
          </a:p>
        </p:txBody>
      </p:sp>
    </p:spTree>
    <p:extLst>
      <p:ext uri="{BB962C8B-B14F-4D97-AF65-F5344CB8AC3E}">
        <p14:creationId xmlns:p14="http://schemas.microsoft.com/office/powerpoint/2010/main" val="332997490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23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4" name="Rectangle 4"/>
          <p:cNvSpPr>
            <a:spLocks noChangeArrowheads="1"/>
          </p:cNvSpPr>
          <p:nvPr/>
        </p:nvSpPr>
        <p:spPr bwMode="auto">
          <a:xfrm>
            <a:off x="6469063" y="196850"/>
            <a:ext cx="381793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Circulating Fluidized </a:t>
            </a:r>
          </a:p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Bed Boiler</a:t>
            </a:r>
          </a:p>
          <a:p>
            <a:pPr algn="ctr">
              <a:defRPr/>
            </a:pPr>
            <a:endParaRPr lang="en-US" sz="2800">
              <a:solidFill>
                <a:srgbClr val="063DE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800">
                <a:solidFill>
                  <a:srgbClr val="063DE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Exercise</a:t>
            </a:r>
          </a:p>
        </p:txBody>
      </p:sp>
      <p:sp>
        <p:nvSpPr>
          <p:cNvPr id="1771525" name="Rectangle 5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6" name="Rectangle 6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7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8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29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0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1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2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3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1534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E0E0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6896100" y="2409825"/>
            <a:ext cx="2390775" cy="363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Steam Drum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Primary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Secondary Air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Economizer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Startup Burner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Forced Draft Fan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Superheater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Multi-cyclone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Furnace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rgbClr val="000020"/>
                </a:solidFill>
              </a:rPr>
              <a:t>Air Heater</a:t>
            </a:r>
          </a:p>
        </p:txBody>
      </p:sp>
      <p:sp>
        <p:nvSpPr>
          <p:cNvPr id="1771536" name="Text Box 16"/>
          <p:cNvSpPr txBox="1">
            <a:spLocks noChangeArrowheads="1"/>
          </p:cNvSpPr>
          <p:nvPr/>
        </p:nvSpPr>
        <p:spPr bwMode="auto">
          <a:xfrm>
            <a:off x="317500" y="800100"/>
            <a:ext cx="4857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71537" name="Text Box 17"/>
          <p:cNvSpPr txBox="1">
            <a:spLocks noChangeArrowheads="1"/>
          </p:cNvSpPr>
          <p:nvPr/>
        </p:nvSpPr>
        <p:spPr bwMode="auto">
          <a:xfrm>
            <a:off x="4457700" y="648652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71538" name="Text Box 18"/>
          <p:cNvSpPr txBox="1">
            <a:spLocks noChangeArrowheads="1"/>
          </p:cNvSpPr>
          <p:nvPr/>
        </p:nvSpPr>
        <p:spPr bwMode="auto">
          <a:xfrm>
            <a:off x="3724275" y="64960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71539" name="Text Box 19"/>
          <p:cNvSpPr txBox="1">
            <a:spLocks noChangeArrowheads="1"/>
          </p:cNvSpPr>
          <p:nvPr/>
        </p:nvSpPr>
        <p:spPr bwMode="auto">
          <a:xfrm>
            <a:off x="5286375" y="248602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71540" name="Text Box 20"/>
          <p:cNvSpPr txBox="1">
            <a:spLocks noChangeArrowheads="1"/>
          </p:cNvSpPr>
          <p:nvPr/>
        </p:nvSpPr>
        <p:spPr bwMode="auto">
          <a:xfrm>
            <a:off x="3000375" y="6515100"/>
            <a:ext cx="5429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71541" name="Text Box 21"/>
          <p:cNvSpPr txBox="1">
            <a:spLocks noChangeArrowheads="1"/>
          </p:cNvSpPr>
          <p:nvPr/>
        </p:nvSpPr>
        <p:spPr bwMode="auto">
          <a:xfrm>
            <a:off x="5334000" y="64960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71542" name="Text Box 22"/>
          <p:cNvSpPr txBox="1">
            <a:spLocks noChangeArrowheads="1"/>
          </p:cNvSpPr>
          <p:nvPr/>
        </p:nvSpPr>
        <p:spPr bwMode="auto">
          <a:xfrm>
            <a:off x="5410200" y="120015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71543" name="Text Box 23"/>
          <p:cNvSpPr txBox="1">
            <a:spLocks noChangeArrowheads="1"/>
          </p:cNvSpPr>
          <p:nvPr/>
        </p:nvSpPr>
        <p:spPr bwMode="auto">
          <a:xfrm>
            <a:off x="3829050" y="300037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771544" name="Text Box 24"/>
          <p:cNvSpPr txBox="1">
            <a:spLocks noChangeArrowheads="1"/>
          </p:cNvSpPr>
          <p:nvPr/>
        </p:nvSpPr>
        <p:spPr bwMode="auto">
          <a:xfrm>
            <a:off x="2085975" y="3733800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771545" name="Text Box 25"/>
          <p:cNvSpPr txBox="1">
            <a:spLocks noChangeArrowheads="1"/>
          </p:cNvSpPr>
          <p:nvPr/>
        </p:nvSpPr>
        <p:spPr bwMode="auto">
          <a:xfrm>
            <a:off x="5200650" y="4600575"/>
            <a:ext cx="561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833862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7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7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7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7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7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7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7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7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7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7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7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7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71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7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71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71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71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7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36" grpId="0"/>
      <p:bldP spid="1771537" grpId="0"/>
      <p:bldP spid="1771538" grpId="0"/>
      <p:bldP spid="1771539" grpId="0"/>
      <p:bldP spid="1771540" grpId="0"/>
      <p:bldP spid="1771541" grpId="0"/>
      <p:bldP spid="1771542" grpId="0"/>
      <p:bldP spid="1771543" grpId="0"/>
      <p:bldP spid="1771544" grpId="0"/>
      <p:bldP spid="177154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403975" y="985838"/>
            <a:ext cx="3582988" cy="4189412"/>
          </a:xfrm>
          <a:noFill/>
          <a:ln/>
          <a:effectLst>
            <a:outerShdw dist="63500" dir="3187806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Fluidized Bed Distributor Plate &amp; Bubble Caps</a:t>
            </a:r>
            <a:endParaRPr lang="en-US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6589713" y="6022975"/>
            <a:ext cx="3348037" cy="539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800" i="1">
                <a:solidFill>
                  <a:srgbClr val="FAFD00"/>
                </a:solidFill>
              </a:rPr>
              <a:t>Graphic Courtesy of B&amp;W</a:t>
            </a:r>
          </a:p>
        </p:txBody>
      </p:sp>
      <p:pic>
        <p:nvPicPr>
          <p:cNvPr id="7987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96838"/>
            <a:ext cx="5295900" cy="659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788" name="Picture 4" descr="Feed Conveyo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463"/>
            <a:ext cx="5143500" cy="6916737"/>
          </a:xfrm>
          <a:prstGeom prst="rect">
            <a:avLst/>
          </a:prstGeom>
          <a:noFill/>
        </p:spPr>
      </p:pic>
      <p:pic>
        <p:nvPicPr>
          <p:cNvPr id="1014790" name="Picture 6" descr="feed pile I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-1588"/>
            <a:ext cx="5715000" cy="6973888"/>
          </a:xfrm>
          <a:prstGeom prst="rect">
            <a:avLst/>
          </a:prstGeom>
          <a:noFill/>
        </p:spPr>
      </p:pic>
      <p:sp>
        <p:nvSpPr>
          <p:cNvPr id="1014791" name="Rectangle 7"/>
          <p:cNvSpPr>
            <a:spLocks noChangeArrowheads="1"/>
          </p:cNvSpPr>
          <p:nvPr/>
        </p:nvSpPr>
        <p:spPr bwMode="auto">
          <a:xfrm>
            <a:off x="190500" y="5734050"/>
            <a:ext cx="577215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Enclosed Conveyors</a:t>
            </a:r>
          </a:p>
        </p:txBody>
      </p:sp>
      <p:sp>
        <p:nvSpPr>
          <p:cNvPr id="1014792" name="Rectangle 8"/>
          <p:cNvSpPr>
            <a:spLocks noChangeArrowheads="1"/>
          </p:cNvSpPr>
          <p:nvPr/>
        </p:nvSpPr>
        <p:spPr bwMode="auto">
          <a:xfrm>
            <a:off x="3949700" y="457200"/>
            <a:ext cx="257016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Feed Lot</a:t>
            </a:r>
          </a:p>
        </p:txBody>
      </p:sp>
      <p:sp>
        <p:nvSpPr>
          <p:cNvPr id="1014793" name="Line 9"/>
          <p:cNvSpPr>
            <a:spLocks noChangeShapeType="1"/>
          </p:cNvSpPr>
          <p:nvPr/>
        </p:nvSpPr>
        <p:spPr bwMode="auto">
          <a:xfrm flipV="1">
            <a:off x="3352800" y="5257800"/>
            <a:ext cx="2933700" cy="76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4794" name="Line 10"/>
          <p:cNvSpPr>
            <a:spLocks noChangeShapeType="1"/>
          </p:cNvSpPr>
          <p:nvPr/>
        </p:nvSpPr>
        <p:spPr bwMode="auto">
          <a:xfrm flipH="1" flipV="1">
            <a:off x="1485900" y="3352800"/>
            <a:ext cx="1866900" cy="1981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4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4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4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4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793" grpId="0" animBg="1"/>
      <p:bldP spid="101479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7395" name="Picture 1027" descr="CONVEYOR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39400" cy="6931025"/>
          </a:xfrm>
          <a:prstGeom prst="rect">
            <a:avLst/>
          </a:prstGeom>
          <a:noFill/>
        </p:spPr>
      </p:pic>
      <p:sp>
        <p:nvSpPr>
          <p:cNvPr id="827396" name="Rectangle 1028"/>
          <p:cNvSpPr>
            <a:spLocks noChangeArrowheads="1"/>
          </p:cNvSpPr>
          <p:nvPr/>
        </p:nvSpPr>
        <p:spPr bwMode="auto">
          <a:xfrm>
            <a:off x="5067300" y="476250"/>
            <a:ext cx="480853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Fuel Storage Silo</a:t>
            </a:r>
          </a:p>
        </p:txBody>
      </p:sp>
      <p:sp>
        <p:nvSpPr>
          <p:cNvPr id="827397" name="Rectangle 1029"/>
          <p:cNvSpPr>
            <a:spLocks noChangeArrowheads="1"/>
          </p:cNvSpPr>
          <p:nvPr/>
        </p:nvSpPr>
        <p:spPr bwMode="auto">
          <a:xfrm>
            <a:off x="457200" y="5562600"/>
            <a:ext cx="546100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Enclosed Conveyor</a:t>
            </a:r>
          </a:p>
        </p:txBody>
      </p:sp>
      <p:sp>
        <p:nvSpPr>
          <p:cNvPr id="827398" name="Line 1030"/>
          <p:cNvSpPr>
            <a:spLocks noChangeShapeType="1"/>
          </p:cNvSpPr>
          <p:nvPr/>
        </p:nvSpPr>
        <p:spPr bwMode="auto">
          <a:xfrm>
            <a:off x="7543800" y="1600200"/>
            <a:ext cx="685800" cy="1600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7421404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27399" name="Line 1031"/>
          <p:cNvSpPr>
            <a:spLocks noChangeShapeType="1"/>
          </p:cNvSpPr>
          <p:nvPr/>
        </p:nvSpPr>
        <p:spPr bwMode="auto">
          <a:xfrm flipV="1">
            <a:off x="3352800" y="3505200"/>
            <a:ext cx="2133600" cy="1828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7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7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7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7398" grpId="0" animBg="1"/>
      <p:bldP spid="82739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9906" name="Picture 2" descr="FLOW DIAGRAM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76200"/>
            <a:ext cx="10287000" cy="6831013"/>
          </a:xfrm>
          <a:prstGeom prst="rect">
            <a:avLst/>
          </a:prstGeom>
          <a:noFill/>
        </p:spPr>
      </p:pic>
      <p:sp>
        <p:nvSpPr>
          <p:cNvPr id="1019907" name="Rectangle 3"/>
          <p:cNvSpPr>
            <a:spLocks noChangeArrowheads="1"/>
          </p:cNvSpPr>
          <p:nvPr/>
        </p:nvSpPr>
        <p:spPr bwMode="auto">
          <a:xfrm>
            <a:off x="7734300" y="533400"/>
            <a:ext cx="2286000" cy="37338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 to</a:t>
            </a:r>
            <a:b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</a:t>
            </a:r>
            <a:b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Loop</a:t>
            </a:r>
            <a:endParaRPr lang="en-US" sz="48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6836" name="Picture 4" descr="DSCN43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00"/>
            <a:ext cx="10287000" cy="6831013"/>
          </a:xfrm>
          <a:prstGeom prst="rect">
            <a:avLst/>
          </a:prstGeom>
          <a:noFill/>
        </p:spPr>
      </p:pic>
      <p:sp>
        <p:nvSpPr>
          <p:cNvPr id="1016837" name="Rectangle 5"/>
          <p:cNvSpPr>
            <a:spLocks noChangeArrowheads="1"/>
          </p:cNvSpPr>
          <p:nvPr/>
        </p:nvSpPr>
        <p:spPr bwMode="auto">
          <a:xfrm>
            <a:off x="571500" y="5486400"/>
            <a:ext cx="24161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Furnace</a:t>
            </a:r>
          </a:p>
        </p:txBody>
      </p:sp>
      <p:sp>
        <p:nvSpPr>
          <p:cNvPr id="1016838" name="Rectangle 6"/>
          <p:cNvSpPr>
            <a:spLocks noChangeArrowheads="1"/>
          </p:cNvSpPr>
          <p:nvPr/>
        </p:nvSpPr>
        <p:spPr bwMode="auto">
          <a:xfrm>
            <a:off x="7048500" y="2743200"/>
            <a:ext cx="340995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Economizer</a:t>
            </a:r>
          </a:p>
        </p:txBody>
      </p:sp>
      <p:sp>
        <p:nvSpPr>
          <p:cNvPr id="1016839" name="Rectangle 7"/>
          <p:cNvSpPr>
            <a:spLocks noChangeArrowheads="1"/>
          </p:cNvSpPr>
          <p:nvPr/>
        </p:nvSpPr>
        <p:spPr bwMode="auto">
          <a:xfrm>
            <a:off x="6210300" y="5562600"/>
            <a:ext cx="3752850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Air Preheater</a:t>
            </a:r>
          </a:p>
        </p:txBody>
      </p:sp>
      <p:sp>
        <p:nvSpPr>
          <p:cNvPr id="1016840" name="Rectangle 8"/>
          <p:cNvSpPr>
            <a:spLocks noChangeArrowheads="1"/>
          </p:cNvSpPr>
          <p:nvPr/>
        </p:nvSpPr>
        <p:spPr bwMode="auto">
          <a:xfrm>
            <a:off x="6515100" y="457200"/>
            <a:ext cx="350361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Superheater</a:t>
            </a:r>
          </a:p>
        </p:txBody>
      </p:sp>
      <p:sp>
        <p:nvSpPr>
          <p:cNvPr id="1016841" name="Line 9"/>
          <p:cNvSpPr>
            <a:spLocks noChangeShapeType="1"/>
          </p:cNvSpPr>
          <p:nvPr/>
        </p:nvSpPr>
        <p:spPr bwMode="auto">
          <a:xfrm flipV="1">
            <a:off x="1562100" y="3581400"/>
            <a:ext cx="2057400" cy="1676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6842" name="Line 10"/>
          <p:cNvSpPr>
            <a:spLocks noChangeShapeType="1"/>
          </p:cNvSpPr>
          <p:nvPr/>
        </p:nvSpPr>
        <p:spPr bwMode="auto">
          <a:xfrm flipH="1">
            <a:off x="4000500" y="838200"/>
            <a:ext cx="2286000" cy="152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6843" name="Line 11"/>
          <p:cNvSpPr>
            <a:spLocks noChangeShapeType="1"/>
          </p:cNvSpPr>
          <p:nvPr/>
        </p:nvSpPr>
        <p:spPr bwMode="auto">
          <a:xfrm flipH="1" flipV="1">
            <a:off x="5448300" y="2286000"/>
            <a:ext cx="1371600" cy="990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6844" name="Line 12"/>
          <p:cNvSpPr>
            <a:spLocks noChangeShapeType="1"/>
          </p:cNvSpPr>
          <p:nvPr/>
        </p:nvSpPr>
        <p:spPr bwMode="auto">
          <a:xfrm flipH="1" flipV="1">
            <a:off x="5372100" y="4191000"/>
            <a:ext cx="1524000" cy="990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0466" name="Picture 2" descr="COAL DIP LEG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10439400" cy="6932612"/>
          </a:xfrm>
          <a:prstGeom prst="rect">
            <a:avLst/>
          </a:prstGeom>
          <a:noFill/>
        </p:spPr>
      </p:pic>
      <p:sp>
        <p:nvSpPr>
          <p:cNvPr id="830467" name="Rectangle 3"/>
          <p:cNvSpPr>
            <a:spLocks noChangeArrowheads="1"/>
          </p:cNvSpPr>
          <p:nvPr/>
        </p:nvSpPr>
        <p:spPr bwMode="auto">
          <a:xfrm>
            <a:off x="6781800" y="381000"/>
            <a:ext cx="3317875" cy="21590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Pulverized</a:t>
            </a:r>
          </a:p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Coal Lines:</a:t>
            </a:r>
          </a:p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Gravity Fed</a:t>
            </a:r>
          </a:p>
        </p:txBody>
      </p:sp>
      <p:sp>
        <p:nvSpPr>
          <p:cNvPr id="830469" name="Line 5"/>
          <p:cNvSpPr>
            <a:spLocks noChangeShapeType="1"/>
          </p:cNvSpPr>
          <p:nvPr/>
        </p:nvSpPr>
        <p:spPr bwMode="auto">
          <a:xfrm flipH="1">
            <a:off x="2667000" y="1905000"/>
            <a:ext cx="3810000" cy="914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63500" dir="54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0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0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46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538" name="Picture 2" descr="BOILER CHMBR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388"/>
            <a:ext cx="10363200" cy="6881812"/>
          </a:xfrm>
          <a:prstGeom prst="rect">
            <a:avLst/>
          </a:prstGeom>
          <a:noFill/>
        </p:spPr>
      </p:pic>
      <p:sp>
        <p:nvSpPr>
          <p:cNvPr id="833539" name="Rectangle 3"/>
          <p:cNvSpPr>
            <a:spLocks noChangeArrowheads="1"/>
          </p:cNvSpPr>
          <p:nvPr/>
        </p:nvSpPr>
        <p:spPr bwMode="auto">
          <a:xfrm>
            <a:off x="7848600" y="533400"/>
            <a:ext cx="2057400" cy="1997075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Inside the 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</a:t>
            </a:r>
            <a:r>
              <a:rPr lang="en-US" sz="4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53975"/>
            <a:ext cx="7772400" cy="1143000"/>
          </a:xfrm>
          <a:noFill/>
          <a:ln/>
          <a:effectLst>
            <a:outerShdw dist="89803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sz="4000" i="0"/>
              <a:t>Uses of Boilers</a:t>
            </a:r>
            <a:r>
              <a:rPr lang="en-US" sz="4000"/>
              <a:t> </a:t>
            </a:r>
          </a:p>
        </p:txBody>
      </p:sp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447800"/>
            <a:ext cx="8839200" cy="5059363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Electrical generation </a:t>
            </a:r>
          </a:p>
          <a:p>
            <a:r>
              <a:rPr lang="en-US"/>
              <a:t>Space heating</a:t>
            </a:r>
          </a:p>
          <a:p>
            <a:r>
              <a:rPr lang="en-US"/>
              <a:t>Food preparation</a:t>
            </a:r>
          </a:p>
          <a:p>
            <a:r>
              <a:rPr lang="en-US"/>
              <a:t>Commercial laundries</a:t>
            </a:r>
          </a:p>
          <a:p>
            <a:r>
              <a:rPr lang="en-US"/>
              <a:t>Pulp &amp; paper industry</a:t>
            </a:r>
          </a:p>
          <a:p>
            <a:r>
              <a:rPr lang="en-US"/>
              <a:t>Petroleum industry</a:t>
            </a:r>
          </a:p>
          <a:p>
            <a:r>
              <a:rPr lang="en-US"/>
              <a:t>Chemical industry</a:t>
            </a:r>
          </a:p>
          <a:p>
            <a:r>
              <a:rPr lang="en-US"/>
              <a:t>Municipalities :  Water, Sewage &amp; Garbage</a:t>
            </a:r>
          </a:p>
        </p:txBody>
      </p:sp>
      <p:sp>
        <p:nvSpPr>
          <p:cNvPr id="1064966" name="Line 6"/>
          <p:cNvSpPr>
            <a:spLocks noChangeShapeType="1"/>
          </p:cNvSpPr>
          <p:nvPr/>
        </p:nvSpPr>
        <p:spPr bwMode="auto">
          <a:xfrm flipH="1">
            <a:off x="647700" y="2057400"/>
            <a:ext cx="7467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65" name="Text Box 5"/>
          <p:cNvSpPr txBox="1">
            <a:spLocks noChangeArrowheads="1"/>
          </p:cNvSpPr>
          <p:nvPr/>
        </p:nvSpPr>
        <p:spPr bwMode="auto">
          <a:xfrm>
            <a:off x="5219700" y="1524000"/>
            <a:ext cx="4624388" cy="1004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High Pressure (2,000 -3,800 psi)</a:t>
            </a:r>
          </a:p>
          <a:p>
            <a:pPr algn="r">
              <a:spcBef>
                <a:spcPct val="50000"/>
              </a:spcBef>
            </a:pPr>
            <a:r>
              <a:rPr lang="en-US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Low Pressure (150 – 1,600 psi)</a:t>
            </a:r>
          </a:p>
        </p:txBody>
      </p:sp>
      <p:pic>
        <p:nvPicPr>
          <p:cNvPr id="106496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590800"/>
            <a:ext cx="5029200" cy="297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064968" name="Text Box 8"/>
          <p:cNvSpPr txBox="1">
            <a:spLocks noChangeArrowheads="1"/>
          </p:cNvSpPr>
          <p:nvPr/>
        </p:nvSpPr>
        <p:spPr bwMode="auto">
          <a:xfrm>
            <a:off x="6515100" y="4267200"/>
            <a:ext cx="11938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Liquid water</a:t>
            </a:r>
          </a:p>
        </p:txBody>
      </p:sp>
      <p:sp>
        <p:nvSpPr>
          <p:cNvPr id="1064969" name="Freeform 9"/>
          <p:cNvSpPr>
            <a:spLocks/>
          </p:cNvSpPr>
          <p:nvPr/>
        </p:nvSpPr>
        <p:spPr bwMode="auto">
          <a:xfrm>
            <a:off x="6324600" y="3016250"/>
            <a:ext cx="190500" cy="1403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884"/>
              </a:cxn>
            </a:cxnLst>
            <a:rect l="0" t="0" r="r" b="b"/>
            <a:pathLst>
              <a:path w="120" h="884">
                <a:moveTo>
                  <a:pt x="0" y="0"/>
                </a:moveTo>
                <a:lnTo>
                  <a:pt x="120" y="88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0" name="Freeform 10"/>
          <p:cNvSpPr>
            <a:spLocks/>
          </p:cNvSpPr>
          <p:nvPr/>
        </p:nvSpPr>
        <p:spPr bwMode="auto">
          <a:xfrm>
            <a:off x="5803900" y="4419600"/>
            <a:ext cx="711200" cy="457200"/>
          </a:xfrm>
          <a:custGeom>
            <a:avLst/>
            <a:gdLst/>
            <a:ahLst/>
            <a:cxnLst>
              <a:cxn ang="0">
                <a:pos x="448" y="0"/>
              </a:cxn>
              <a:cxn ang="0">
                <a:pos x="0" y="288"/>
              </a:cxn>
            </a:cxnLst>
            <a:rect l="0" t="0" r="r" b="b"/>
            <a:pathLst>
              <a:path w="448" h="288">
                <a:moveTo>
                  <a:pt x="448" y="0"/>
                </a:moveTo>
                <a:lnTo>
                  <a:pt x="0" y="288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1" name="Freeform 11"/>
          <p:cNvSpPr>
            <a:spLocks/>
          </p:cNvSpPr>
          <p:nvPr/>
        </p:nvSpPr>
        <p:spPr bwMode="auto">
          <a:xfrm>
            <a:off x="6324600" y="2997200"/>
            <a:ext cx="1479550" cy="438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32" y="276"/>
              </a:cxn>
            </a:cxnLst>
            <a:rect l="0" t="0" r="r" b="b"/>
            <a:pathLst>
              <a:path w="932" h="276">
                <a:moveTo>
                  <a:pt x="0" y="0"/>
                </a:moveTo>
                <a:lnTo>
                  <a:pt x="932" y="276"/>
                </a:lnTo>
              </a:path>
            </a:pathLst>
          </a:custGeom>
          <a:noFill/>
          <a:ln w="127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2" name="Freeform 12"/>
          <p:cNvSpPr>
            <a:spLocks/>
          </p:cNvSpPr>
          <p:nvPr/>
        </p:nvSpPr>
        <p:spPr bwMode="auto">
          <a:xfrm>
            <a:off x="7797800" y="2990850"/>
            <a:ext cx="1422400" cy="438150"/>
          </a:xfrm>
          <a:custGeom>
            <a:avLst/>
            <a:gdLst/>
            <a:ahLst/>
            <a:cxnLst>
              <a:cxn ang="0">
                <a:pos x="896" y="0"/>
              </a:cxn>
              <a:cxn ang="0">
                <a:pos x="0" y="276"/>
              </a:cxn>
            </a:cxnLst>
            <a:rect l="0" t="0" r="r" b="b"/>
            <a:pathLst>
              <a:path w="896" h="276">
                <a:moveTo>
                  <a:pt x="896" y="0"/>
                </a:moveTo>
                <a:lnTo>
                  <a:pt x="0" y="276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3" name="Text Box 13"/>
          <p:cNvSpPr txBox="1">
            <a:spLocks noChangeArrowheads="1"/>
          </p:cNvSpPr>
          <p:nvPr/>
        </p:nvSpPr>
        <p:spPr bwMode="auto">
          <a:xfrm>
            <a:off x="6883400" y="3403600"/>
            <a:ext cx="12954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</a:rPr>
              <a:t>Liquid water and steam</a:t>
            </a:r>
          </a:p>
        </p:txBody>
      </p:sp>
      <p:sp>
        <p:nvSpPr>
          <p:cNvPr id="1064975" name="Line 15"/>
          <p:cNvSpPr>
            <a:spLocks noChangeShapeType="1"/>
          </p:cNvSpPr>
          <p:nvPr/>
        </p:nvSpPr>
        <p:spPr bwMode="auto">
          <a:xfrm flipV="1">
            <a:off x="8750300" y="2984500"/>
            <a:ext cx="469900" cy="9017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6" name="Text Box 16"/>
          <p:cNvSpPr txBox="1">
            <a:spLocks noChangeArrowheads="1"/>
          </p:cNvSpPr>
          <p:nvPr/>
        </p:nvSpPr>
        <p:spPr bwMode="auto">
          <a:xfrm>
            <a:off x="7772400" y="3784600"/>
            <a:ext cx="14351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Saturated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 sz="1200">
                <a:solidFill>
                  <a:srgbClr val="FF0000"/>
                </a:solidFill>
              </a:rPr>
              <a:t>Steam</a:t>
            </a:r>
          </a:p>
        </p:txBody>
      </p:sp>
      <p:sp>
        <p:nvSpPr>
          <p:cNvPr id="1064977" name="Line 17"/>
          <p:cNvSpPr>
            <a:spLocks noChangeShapeType="1"/>
          </p:cNvSpPr>
          <p:nvPr/>
        </p:nvSpPr>
        <p:spPr bwMode="auto">
          <a:xfrm flipV="1">
            <a:off x="9226550" y="2873375"/>
            <a:ext cx="387350" cy="1111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8" name="Line 18"/>
          <p:cNvSpPr>
            <a:spLocks noChangeShapeType="1"/>
          </p:cNvSpPr>
          <p:nvPr/>
        </p:nvSpPr>
        <p:spPr bwMode="auto">
          <a:xfrm flipH="1" flipV="1">
            <a:off x="9258300" y="2628900"/>
            <a:ext cx="355600" cy="2413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79" name="Line 19"/>
          <p:cNvSpPr>
            <a:spLocks noChangeShapeType="1"/>
          </p:cNvSpPr>
          <p:nvPr/>
        </p:nvSpPr>
        <p:spPr bwMode="auto">
          <a:xfrm flipH="1">
            <a:off x="9321800" y="2857500"/>
            <a:ext cx="292100" cy="15621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4980" name="Text Box 20"/>
          <p:cNvSpPr txBox="1">
            <a:spLocks noChangeArrowheads="1"/>
          </p:cNvSpPr>
          <p:nvPr/>
        </p:nvSpPr>
        <p:spPr bwMode="auto">
          <a:xfrm>
            <a:off x="8029575" y="4387850"/>
            <a:ext cx="18542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Superheated Steam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6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4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4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64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64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64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4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4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4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64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64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06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06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06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6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6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6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66" grpId="0" animBg="1"/>
      <p:bldP spid="1064965" grpId="0"/>
      <p:bldP spid="1064968" grpId="0"/>
      <p:bldP spid="1064969" grpId="0" animBg="1"/>
      <p:bldP spid="1064970" grpId="0" animBg="1"/>
      <p:bldP spid="1064971" grpId="0" animBg="1"/>
      <p:bldP spid="1064972" grpId="0" animBg="1"/>
      <p:bldP spid="1064973" grpId="0"/>
      <p:bldP spid="1064975" grpId="0" animBg="1"/>
      <p:bldP spid="1064976" grpId="0"/>
      <p:bldP spid="1064977" grpId="0" animBg="1"/>
      <p:bldP spid="1064978" grpId="0" animBg="1"/>
      <p:bldP spid="1064979" grpId="0" animBg="1"/>
      <p:bldP spid="106498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7860" name="Picture 4" descr="GRAND CANYON 0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20638"/>
            <a:ext cx="5105400" cy="7031038"/>
          </a:xfrm>
          <a:prstGeom prst="rect">
            <a:avLst/>
          </a:prstGeom>
          <a:noFill/>
        </p:spPr>
      </p:pic>
      <p:pic>
        <p:nvPicPr>
          <p:cNvPr id="1017861" name="Picture 5" descr="Water Tubes 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-1588"/>
            <a:ext cx="5486400" cy="6916738"/>
          </a:xfrm>
          <a:prstGeom prst="rect">
            <a:avLst/>
          </a:prstGeom>
          <a:noFill/>
        </p:spPr>
      </p:pic>
      <p:sp>
        <p:nvSpPr>
          <p:cNvPr id="1017862" name="Rectangle 6"/>
          <p:cNvSpPr>
            <a:spLocks noChangeArrowheads="1"/>
          </p:cNvSpPr>
          <p:nvPr/>
        </p:nvSpPr>
        <p:spPr bwMode="auto">
          <a:xfrm>
            <a:off x="5600700" y="5486400"/>
            <a:ext cx="4343400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 Tubes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562" name="Picture 1026" descr="WATER TUB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34563" name="Rectangle 1027"/>
          <p:cNvSpPr>
            <a:spLocks noChangeArrowheads="1"/>
          </p:cNvSpPr>
          <p:nvPr/>
        </p:nvSpPr>
        <p:spPr bwMode="auto">
          <a:xfrm>
            <a:off x="7772400" y="4876800"/>
            <a:ext cx="1906588" cy="1508125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81320" dir="2319588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Tubes</a:t>
            </a:r>
          </a:p>
        </p:txBody>
      </p:sp>
      <p:sp>
        <p:nvSpPr>
          <p:cNvPr id="834564" name="Line 1028"/>
          <p:cNvSpPr>
            <a:spLocks noChangeShapeType="1"/>
          </p:cNvSpPr>
          <p:nvPr/>
        </p:nvSpPr>
        <p:spPr bwMode="auto">
          <a:xfrm flipH="1" flipV="1">
            <a:off x="2819400" y="3810000"/>
            <a:ext cx="4800600" cy="914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34565" name="Line 1029"/>
          <p:cNvSpPr>
            <a:spLocks noChangeShapeType="1"/>
          </p:cNvSpPr>
          <p:nvPr/>
        </p:nvSpPr>
        <p:spPr bwMode="auto">
          <a:xfrm flipV="1">
            <a:off x="7543800" y="2819400"/>
            <a:ext cx="1524000" cy="1905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4564" grpId="0" animBg="1"/>
      <p:bldP spid="83456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114" name="Picture 2" descr="DCP025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772400" cy="6858000"/>
          </a:xfrm>
          <a:prstGeom prst="rect">
            <a:avLst/>
          </a:prstGeom>
          <a:noFill/>
        </p:spPr>
      </p:pic>
      <p:sp>
        <p:nvSpPr>
          <p:cNvPr id="474115" name="Rectangle 3"/>
          <p:cNvSpPr>
            <a:spLocks noChangeArrowheads="1"/>
          </p:cNvSpPr>
          <p:nvPr/>
        </p:nvSpPr>
        <p:spPr bwMode="auto">
          <a:xfrm>
            <a:off x="8027988" y="2362200"/>
            <a:ext cx="2030412" cy="217805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Re-cir.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Fines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Nozzle</a:t>
            </a:r>
            <a:endParaRPr lang="en-US" sz="42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4117" name="Line 5"/>
          <p:cNvSpPr>
            <a:spLocks noChangeShapeType="1"/>
          </p:cNvSpPr>
          <p:nvPr/>
        </p:nvSpPr>
        <p:spPr bwMode="auto">
          <a:xfrm flipH="1">
            <a:off x="4800600" y="3352800"/>
            <a:ext cx="3048000" cy="4572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120" name="Rectangle 8"/>
          <p:cNvSpPr>
            <a:spLocks noChangeArrowheads="1"/>
          </p:cNvSpPr>
          <p:nvPr/>
        </p:nvSpPr>
        <p:spPr bwMode="auto">
          <a:xfrm>
            <a:off x="1117600" y="5638800"/>
            <a:ext cx="1625600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????</a:t>
            </a:r>
          </a:p>
        </p:txBody>
      </p:sp>
      <p:sp>
        <p:nvSpPr>
          <p:cNvPr id="474123" name="Line 11"/>
          <p:cNvSpPr>
            <a:spLocks noChangeShapeType="1"/>
          </p:cNvSpPr>
          <p:nvPr/>
        </p:nvSpPr>
        <p:spPr bwMode="auto">
          <a:xfrm flipH="1" flipV="1">
            <a:off x="1828800" y="4495800"/>
            <a:ext cx="76200" cy="990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2021404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7" grpId="0" animBg="1"/>
      <p:bldP spid="4741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58" name="Picture 2" descr="D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38659" name="Rectangle 3"/>
          <p:cNvSpPr>
            <a:spLocks noChangeArrowheads="1"/>
          </p:cNvSpPr>
          <p:nvPr/>
        </p:nvSpPr>
        <p:spPr bwMode="auto">
          <a:xfrm>
            <a:off x="685800" y="5638800"/>
            <a:ext cx="9050338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Distributor Plates &amp; Bubble Caps</a:t>
            </a:r>
          </a:p>
        </p:txBody>
      </p:sp>
      <p:sp>
        <p:nvSpPr>
          <p:cNvPr id="838660" name="Line 4"/>
          <p:cNvSpPr>
            <a:spLocks noChangeShapeType="1"/>
          </p:cNvSpPr>
          <p:nvPr/>
        </p:nvSpPr>
        <p:spPr bwMode="auto">
          <a:xfrm flipH="1" flipV="1">
            <a:off x="4876800" y="2362200"/>
            <a:ext cx="152400" cy="2971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866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634" name="Picture 2" descr="D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37635" name="Rectangle 3"/>
          <p:cNvSpPr>
            <a:spLocks noChangeArrowheads="1"/>
          </p:cNvSpPr>
          <p:nvPr/>
        </p:nvSpPr>
        <p:spPr bwMode="auto">
          <a:xfrm>
            <a:off x="7848600" y="4953000"/>
            <a:ext cx="1979613" cy="1387475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Bubble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Caps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64" name="Picture 4" descr="bed nozzles I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1588"/>
            <a:ext cx="10287000" cy="6916738"/>
          </a:xfrm>
          <a:prstGeom prst="rect">
            <a:avLst/>
          </a:prstGeom>
          <a:noFill/>
        </p:spPr>
      </p:pic>
      <p:sp>
        <p:nvSpPr>
          <p:cNvPr id="1013765" name="Rectangle 5"/>
          <p:cNvSpPr>
            <a:spLocks noChangeArrowheads="1"/>
          </p:cNvSpPr>
          <p:nvPr/>
        </p:nvSpPr>
        <p:spPr bwMode="auto">
          <a:xfrm>
            <a:off x="1562100" y="457200"/>
            <a:ext cx="7683500" cy="838200"/>
          </a:xfrm>
          <a:prstGeom prst="rect">
            <a:avLst/>
          </a:prstGeom>
          <a:solidFill>
            <a:srgbClr val="FF9900"/>
          </a:solidFill>
          <a:ln w="7620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Bed Nozzles &amp; Underfire Air</a:t>
            </a: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5586" name="Picture 1026" descr="FLY A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81813"/>
          </a:xfrm>
          <a:prstGeom prst="rect">
            <a:avLst/>
          </a:prstGeom>
          <a:noFill/>
        </p:spPr>
      </p:pic>
      <p:sp>
        <p:nvSpPr>
          <p:cNvPr id="835587" name="Rectangle 1027"/>
          <p:cNvSpPr>
            <a:spLocks noChangeArrowheads="1"/>
          </p:cNvSpPr>
          <p:nvPr/>
        </p:nvSpPr>
        <p:spPr bwMode="auto">
          <a:xfrm>
            <a:off x="7315200" y="4800600"/>
            <a:ext cx="2444750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Ash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Loadout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090" name="Picture 2" descr="DSCN25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7134225"/>
          </a:xfrm>
          <a:prstGeom prst="rect">
            <a:avLst/>
          </a:prstGeom>
          <a:noFill/>
        </p:spPr>
      </p:pic>
      <p:sp>
        <p:nvSpPr>
          <p:cNvPr id="857091" name="Rectangle 3"/>
          <p:cNvSpPr>
            <a:spLocks noChangeArrowheads="1"/>
          </p:cNvSpPr>
          <p:nvPr/>
        </p:nvSpPr>
        <p:spPr bwMode="auto">
          <a:xfrm>
            <a:off x="1447800" y="5638800"/>
            <a:ext cx="7239000" cy="758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High Pressure Steam Drums</a:t>
            </a:r>
          </a:p>
        </p:txBody>
      </p:sp>
      <p:sp>
        <p:nvSpPr>
          <p:cNvPr id="857092" name="Line 4"/>
          <p:cNvSpPr>
            <a:spLocks noChangeShapeType="1"/>
          </p:cNvSpPr>
          <p:nvPr/>
        </p:nvSpPr>
        <p:spPr bwMode="auto">
          <a:xfrm flipH="1" flipV="1">
            <a:off x="4876800" y="2667000"/>
            <a:ext cx="228600" cy="2590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63500" dir="318780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57093" name="Line 5"/>
          <p:cNvSpPr>
            <a:spLocks noChangeShapeType="1"/>
          </p:cNvSpPr>
          <p:nvPr/>
        </p:nvSpPr>
        <p:spPr bwMode="auto">
          <a:xfrm flipV="1">
            <a:off x="5105400" y="2971800"/>
            <a:ext cx="2057400" cy="2286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63500" dir="318780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7092" grpId="0" animBg="1"/>
      <p:bldP spid="85709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740" name="Picture 4" descr="Steam Drum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1588"/>
            <a:ext cx="10287000" cy="6973888"/>
          </a:xfrm>
          <a:prstGeom prst="rect">
            <a:avLst/>
          </a:prstGeom>
          <a:noFill/>
        </p:spPr>
      </p:pic>
      <p:sp>
        <p:nvSpPr>
          <p:cNvPr id="1012741" name="Rectangle 5"/>
          <p:cNvSpPr>
            <a:spLocks noChangeArrowheads="1"/>
          </p:cNvSpPr>
          <p:nvPr/>
        </p:nvSpPr>
        <p:spPr bwMode="auto">
          <a:xfrm>
            <a:off x="1409700" y="5334000"/>
            <a:ext cx="72390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Drum w/Cyclone &amp; Chevron Separators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23975" y="273050"/>
            <a:ext cx="7934325" cy="1022350"/>
          </a:xfrm>
          <a:solidFill>
            <a:srgbClr val="FF9900"/>
          </a:solidFill>
          <a:ln w="57150">
            <a:solidFill>
              <a:srgbClr val="CC0000"/>
            </a:solidFill>
          </a:ln>
          <a:effectLst/>
        </p:spPr>
        <p:txBody>
          <a:bodyPr/>
          <a:lstStyle/>
          <a:p>
            <a: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DRUM INTERNALS</a:t>
            </a:r>
            <a:b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CYCLONES WITH MESH PAD</a:t>
            </a:r>
          </a:p>
        </p:txBody>
      </p:sp>
      <p:grpSp>
        <p:nvGrpSpPr>
          <p:cNvPr id="1043459" name="Group 3"/>
          <p:cNvGrpSpPr>
            <a:grpSpLocks/>
          </p:cNvGrpSpPr>
          <p:nvPr/>
        </p:nvGrpSpPr>
        <p:grpSpPr bwMode="auto">
          <a:xfrm>
            <a:off x="288925" y="1406525"/>
            <a:ext cx="8113713" cy="5146675"/>
            <a:chOff x="170" y="605"/>
            <a:chExt cx="4770" cy="3457"/>
          </a:xfrm>
        </p:grpSpPr>
        <p:sp>
          <p:nvSpPr>
            <p:cNvPr id="1043460" name="Freeform 4"/>
            <p:cNvSpPr>
              <a:spLocks/>
            </p:cNvSpPr>
            <p:nvPr/>
          </p:nvSpPr>
          <p:spPr bwMode="auto">
            <a:xfrm>
              <a:off x="1990" y="1441"/>
              <a:ext cx="2073" cy="2068"/>
            </a:xfrm>
            <a:custGeom>
              <a:avLst/>
              <a:gdLst/>
              <a:ahLst/>
              <a:cxnLst>
                <a:cxn ang="0">
                  <a:pos x="1229" y="2055"/>
                </a:cxn>
                <a:cxn ang="0">
                  <a:pos x="1331" y="2030"/>
                </a:cxn>
                <a:cxn ang="0">
                  <a:pos x="1430" y="1995"/>
                </a:cxn>
                <a:cxn ang="0">
                  <a:pos x="1525" y="1950"/>
                </a:cxn>
                <a:cxn ang="0">
                  <a:pos x="1615" y="1896"/>
                </a:cxn>
                <a:cxn ang="0">
                  <a:pos x="1699" y="1833"/>
                </a:cxn>
                <a:cxn ang="0">
                  <a:pos x="1776" y="1761"/>
                </a:cxn>
                <a:cxn ang="0">
                  <a:pos x="1846" y="1683"/>
                </a:cxn>
                <a:cxn ang="0">
                  <a:pos x="1907" y="1597"/>
                </a:cxn>
                <a:cxn ang="0">
                  <a:pos x="1960" y="1506"/>
                </a:cxn>
                <a:cxn ang="0">
                  <a:pos x="2002" y="1410"/>
                </a:cxn>
                <a:cxn ang="0">
                  <a:pos x="2035" y="1310"/>
                </a:cxn>
                <a:cxn ang="0">
                  <a:pos x="2058" y="1207"/>
                </a:cxn>
                <a:cxn ang="0">
                  <a:pos x="2070" y="1103"/>
                </a:cxn>
                <a:cxn ang="0">
                  <a:pos x="2071" y="998"/>
                </a:cxn>
                <a:cxn ang="0">
                  <a:pos x="2062" y="893"/>
                </a:cxn>
                <a:cxn ang="0">
                  <a:pos x="2042" y="789"/>
                </a:cxn>
                <a:cxn ang="0">
                  <a:pos x="2012" y="689"/>
                </a:cxn>
                <a:cxn ang="0">
                  <a:pos x="1972" y="592"/>
                </a:cxn>
                <a:cxn ang="0">
                  <a:pos x="1922" y="499"/>
                </a:cxn>
                <a:cxn ang="0">
                  <a:pos x="1863" y="412"/>
                </a:cxn>
                <a:cxn ang="0">
                  <a:pos x="1795" y="331"/>
                </a:cxn>
                <a:cxn ang="0">
                  <a:pos x="1720" y="258"/>
                </a:cxn>
                <a:cxn ang="0">
                  <a:pos x="1638" y="193"/>
                </a:cxn>
                <a:cxn ang="0">
                  <a:pos x="1549" y="136"/>
                </a:cxn>
                <a:cxn ang="0">
                  <a:pos x="1455" y="89"/>
                </a:cxn>
                <a:cxn ang="0">
                  <a:pos x="1357" y="51"/>
                </a:cxn>
                <a:cxn ang="0">
                  <a:pos x="1255" y="24"/>
                </a:cxn>
                <a:cxn ang="0">
                  <a:pos x="1152" y="6"/>
                </a:cxn>
                <a:cxn ang="0">
                  <a:pos x="1047" y="0"/>
                </a:cxn>
                <a:cxn ang="0">
                  <a:pos x="942" y="4"/>
                </a:cxn>
                <a:cxn ang="0">
                  <a:pos x="838" y="19"/>
                </a:cxn>
                <a:cxn ang="0">
                  <a:pos x="735" y="45"/>
                </a:cxn>
                <a:cxn ang="0">
                  <a:pos x="637" y="80"/>
                </a:cxn>
                <a:cxn ang="0">
                  <a:pos x="542" y="126"/>
                </a:cxn>
                <a:cxn ang="0">
                  <a:pos x="452" y="181"/>
                </a:cxn>
                <a:cxn ang="0">
                  <a:pos x="368" y="244"/>
                </a:cxn>
                <a:cxn ang="0">
                  <a:pos x="291" y="316"/>
                </a:cxn>
                <a:cxn ang="0">
                  <a:pos x="222" y="395"/>
                </a:cxn>
                <a:cxn ang="0">
                  <a:pos x="161" y="481"/>
                </a:cxn>
                <a:cxn ang="0">
                  <a:pos x="110" y="573"/>
                </a:cxn>
                <a:cxn ang="0">
                  <a:pos x="67" y="669"/>
                </a:cxn>
                <a:cxn ang="0">
                  <a:pos x="35" y="769"/>
                </a:cxn>
                <a:cxn ang="0">
                  <a:pos x="13" y="872"/>
                </a:cxn>
                <a:cxn ang="0">
                  <a:pos x="2" y="977"/>
                </a:cxn>
                <a:cxn ang="0">
                  <a:pos x="1" y="1082"/>
                </a:cxn>
                <a:cxn ang="0">
                  <a:pos x="11" y="1187"/>
                </a:cxn>
                <a:cxn ang="0">
                  <a:pos x="31" y="1290"/>
                </a:cxn>
                <a:cxn ang="0">
                  <a:pos x="62" y="1390"/>
                </a:cxn>
                <a:cxn ang="0">
                  <a:pos x="103" y="1487"/>
                </a:cxn>
                <a:cxn ang="0">
                  <a:pos x="153" y="1579"/>
                </a:cxn>
                <a:cxn ang="0">
                  <a:pos x="213" y="1666"/>
                </a:cxn>
                <a:cxn ang="0">
                  <a:pos x="281" y="1746"/>
                </a:cxn>
                <a:cxn ang="0">
                  <a:pos x="357" y="1819"/>
                </a:cxn>
                <a:cxn ang="0">
                  <a:pos x="440" y="1884"/>
                </a:cxn>
                <a:cxn ang="0">
                  <a:pos x="529" y="1940"/>
                </a:cxn>
                <a:cxn ang="0">
                  <a:pos x="623" y="1987"/>
                </a:cxn>
                <a:cxn ang="0">
                  <a:pos x="721" y="2024"/>
                </a:cxn>
                <a:cxn ang="0">
                  <a:pos x="823" y="2051"/>
                </a:cxn>
                <a:cxn ang="0">
                  <a:pos x="927" y="2067"/>
                </a:cxn>
              </a:cxnLst>
              <a:rect l="0" t="0" r="r" b="b"/>
              <a:pathLst>
                <a:path w="2073" h="2068">
                  <a:moveTo>
                    <a:pt x="1145" y="2067"/>
                  </a:moveTo>
                  <a:lnTo>
                    <a:pt x="1166" y="2065"/>
                  </a:lnTo>
                  <a:lnTo>
                    <a:pt x="1187" y="2062"/>
                  </a:lnTo>
                  <a:lnTo>
                    <a:pt x="1208" y="2059"/>
                  </a:lnTo>
                  <a:lnTo>
                    <a:pt x="1229" y="2055"/>
                  </a:lnTo>
                  <a:lnTo>
                    <a:pt x="1249" y="2051"/>
                  </a:lnTo>
                  <a:lnTo>
                    <a:pt x="1270" y="2046"/>
                  </a:lnTo>
                  <a:lnTo>
                    <a:pt x="1290" y="2041"/>
                  </a:lnTo>
                  <a:lnTo>
                    <a:pt x="1311" y="2036"/>
                  </a:lnTo>
                  <a:lnTo>
                    <a:pt x="1331" y="2030"/>
                  </a:lnTo>
                  <a:lnTo>
                    <a:pt x="1351" y="2024"/>
                  </a:lnTo>
                  <a:lnTo>
                    <a:pt x="1371" y="2017"/>
                  </a:lnTo>
                  <a:lnTo>
                    <a:pt x="1391" y="2010"/>
                  </a:lnTo>
                  <a:lnTo>
                    <a:pt x="1410" y="2003"/>
                  </a:lnTo>
                  <a:lnTo>
                    <a:pt x="1430" y="1995"/>
                  </a:lnTo>
                  <a:lnTo>
                    <a:pt x="1449" y="1987"/>
                  </a:lnTo>
                  <a:lnTo>
                    <a:pt x="1468" y="1978"/>
                  </a:lnTo>
                  <a:lnTo>
                    <a:pt x="1488" y="1969"/>
                  </a:lnTo>
                  <a:lnTo>
                    <a:pt x="1506" y="1960"/>
                  </a:lnTo>
                  <a:lnTo>
                    <a:pt x="1525" y="1950"/>
                  </a:lnTo>
                  <a:lnTo>
                    <a:pt x="1543" y="1940"/>
                  </a:lnTo>
                  <a:lnTo>
                    <a:pt x="1562" y="1930"/>
                  </a:lnTo>
                  <a:lnTo>
                    <a:pt x="1580" y="1919"/>
                  </a:lnTo>
                  <a:lnTo>
                    <a:pt x="1598" y="1908"/>
                  </a:lnTo>
                  <a:lnTo>
                    <a:pt x="1615" y="1896"/>
                  </a:lnTo>
                  <a:lnTo>
                    <a:pt x="1632" y="1884"/>
                  </a:lnTo>
                  <a:lnTo>
                    <a:pt x="1650" y="1872"/>
                  </a:lnTo>
                  <a:lnTo>
                    <a:pt x="1666" y="1859"/>
                  </a:lnTo>
                  <a:lnTo>
                    <a:pt x="1683" y="1846"/>
                  </a:lnTo>
                  <a:lnTo>
                    <a:pt x="1699" y="1833"/>
                  </a:lnTo>
                  <a:lnTo>
                    <a:pt x="1715" y="1819"/>
                  </a:lnTo>
                  <a:lnTo>
                    <a:pt x="1731" y="1805"/>
                  </a:lnTo>
                  <a:lnTo>
                    <a:pt x="1747" y="1791"/>
                  </a:lnTo>
                  <a:lnTo>
                    <a:pt x="1761" y="1776"/>
                  </a:lnTo>
                  <a:lnTo>
                    <a:pt x="1776" y="1761"/>
                  </a:lnTo>
                  <a:lnTo>
                    <a:pt x="1791" y="1746"/>
                  </a:lnTo>
                  <a:lnTo>
                    <a:pt x="1805" y="1731"/>
                  </a:lnTo>
                  <a:lnTo>
                    <a:pt x="1819" y="1715"/>
                  </a:lnTo>
                  <a:lnTo>
                    <a:pt x="1833" y="1699"/>
                  </a:lnTo>
                  <a:lnTo>
                    <a:pt x="1846" y="1683"/>
                  </a:lnTo>
                  <a:lnTo>
                    <a:pt x="1859" y="1666"/>
                  </a:lnTo>
                  <a:lnTo>
                    <a:pt x="1872" y="1649"/>
                  </a:lnTo>
                  <a:lnTo>
                    <a:pt x="1884" y="1632"/>
                  </a:lnTo>
                  <a:lnTo>
                    <a:pt x="1896" y="1615"/>
                  </a:lnTo>
                  <a:lnTo>
                    <a:pt x="1907" y="1597"/>
                  </a:lnTo>
                  <a:lnTo>
                    <a:pt x="1919" y="1579"/>
                  </a:lnTo>
                  <a:lnTo>
                    <a:pt x="1930" y="1561"/>
                  </a:lnTo>
                  <a:lnTo>
                    <a:pt x="1940" y="1543"/>
                  </a:lnTo>
                  <a:lnTo>
                    <a:pt x="1950" y="1525"/>
                  </a:lnTo>
                  <a:lnTo>
                    <a:pt x="1960" y="1506"/>
                  </a:lnTo>
                  <a:lnTo>
                    <a:pt x="1969" y="1487"/>
                  </a:lnTo>
                  <a:lnTo>
                    <a:pt x="1978" y="1468"/>
                  </a:lnTo>
                  <a:lnTo>
                    <a:pt x="1987" y="1449"/>
                  </a:lnTo>
                  <a:lnTo>
                    <a:pt x="1995" y="1430"/>
                  </a:lnTo>
                  <a:lnTo>
                    <a:pt x="2002" y="1410"/>
                  </a:lnTo>
                  <a:lnTo>
                    <a:pt x="2010" y="1390"/>
                  </a:lnTo>
                  <a:lnTo>
                    <a:pt x="2017" y="1370"/>
                  </a:lnTo>
                  <a:lnTo>
                    <a:pt x="2023" y="1350"/>
                  </a:lnTo>
                  <a:lnTo>
                    <a:pt x="2030" y="1330"/>
                  </a:lnTo>
                  <a:lnTo>
                    <a:pt x="2035" y="1310"/>
                  </a:lnTo>
                  <a:lnTo>
                    <a:pt x="2041" y="1290"/>
                  </a:lnTo>
                  <a:lnTo>
                    <a:pt x="2046" y="1269"/>
                  </a:lnTo>
                  <a:lnTo>
                    <a:pt x="2050" y="1249"/>
                  </a:lnTo>
                  <a:lnTo>
                    <a:pt x="2054" y="1228"/>
                  </a:lnTo>
                  <a:lnTo>
                    <a:pt x="2058" y="1207"/>
                  </a:lnTo>
                  <a:lnTo>
                    <a:pt x="2061" y="1187"/>
                  </a:lnTo>
                  <a:lnTo>
                    <a:pt x="2064" y="1166"/>
                  </a:lnTo>
                  <a:lnTo>
                    <a:pt x="2066" y="1145"/>
                  </a:lnTo>
                  <a:lnTo>
                    <a:pt x="2068" y="1124"/>
                  </a:lnTo>
                  <a:lnTo>
                    <a:pt x="2070" y="1103"/>
                  </a:lnTo>
                  <a:lnTo>
                    <a:pt x="2071" y="1082"/>
                  </a:lnTo>
                  <a:lnTo>
                    <a:pt x="2072" y="1061"/>
                  </a:lnTo>
                  <a:lnTo>
                    <a:pt x="2072" y="1040"/>
                  </a:lnTo>
                  <a:lnTo>
                    <a:pt x="2072" y="1019"/>
                  </a:lnTo>
                  <a:lnTo>
                    <a:pt x="2071" y="998"/>
                  </a:lnTo>
                  <a:lnTo>
                    <a:pt x="2071" y="977"/>
                  </a:lnTo>
                  <a:lnTo>
                    <a:pt x="2069" y="956"/>
                  </a:lnTo>
                  <a:lnTo>
                    <a:pt x="2067" y="935"/>
                  </a:lnTo>
                  <a:lnTo>
                    <a:pt x="2065" y="914"/>
                  </a:lnTo>
                  <a:lnTo>
                    <a:pt x="2062" y="893"/>
                  </a:lnTo>
                  <a:lnTo>
                    <a:pt x="2059" y="872"/>
                  </a:lnTo>
                  <a:lnTo>
                    <a:pt x="2056" y="851"/>
                  </a:lnTo>
                  <a:lnTo>
                    <a:pt x="2052" y="831"/>
                  </a:lnTo>
                  <a:lnTo>
                    <a:pt x="2047" y="810"/>
                  </a:lnTo>
                  <a:lnTo>
                    <a:pt x="2042" y="789"/>
                  </a:lnTo>
                  <a:lnTo>
                    <a:pt x="2037" y="769"/>
                  </a:lnTo>
                  <a:lnTo>
                    <a:pt x="2031" y="749"/>
                  </a:lnTo>
                  <a:lnTo>
                    <a:pt x="2025" y="729"/>
                  </a:lnTo>
                  <a:lnTo>
                    <a:pt x="2019" y="709"/>
                  </a:lnTo>
                  <a:lnTo>
                    <a:pt x="2012" y="689"/>
                  </a:lnTo>
                  <a:lnTo>
                    <a:pt x="2005" y="669"/>
                  </a:lnTo>
                  <a:lnTo>
                    <a:pt x="1997" y="649"/>
                  </a:lnTo>
                  <a:lnTo>
                    <a:pt x="1989" y="630"/>
                  </a:lnTo>
                  <a:lnTo>
                    <a:pt x="1981" y="611"/>
                  </a:lnTo>
                  <a:lnTo>
                    <a:pt x="1972" y="592"/>
                  </a:lnTo>
                  <a:lnTo>
                    <a:pt x="1963" y="573"/>
                  </a:lnTo>
                  <a:lnTo>
                    <a:pt x="1953" y="554"/>
                  </a:lnTo>
                  <a:lnTo>
                    <a:pt x="1943" y="536"/>
                  </a:lnTo>
                  <a:lnTo>
                    <a:pt x="1933" y="517"/>
                  </a:lnTo>
                  <a:lnTo>
                    <a:pt x="1922" y="499"/>
                  </a:lnTo>
                  <a:lnTo>
                    <a:pt x="1911" y="481"/>
                  </a:lnTo>
                  <a:lnTo>
                    <a:pt x="1899" y="463"/>
                  </a:lnTo>
                  <a:lnTo>
                    <a:pt x="1888" y="446"/>
                  </a:lnTo>
                  <a:lnTo>
                    <a:pt x="1875" y="429"/>
                  </a:lnTo>
                  <a:lnTo>
                    <a:pt x="1863" y="412"/>
                  </a:lnTo>
                  <a:lnTo>
                    <a:pt x="1850" y="395"/>
                  </a:lnTo>
                  <a:lnTo>
                    <a:pt x="1837" y="379"/>
                  </a:lnTo>
                  <a:lnTo>
                    <a:pt x="1823" y="363"/>
                  </a:lnTo>
                  <a:lnTo>
                    <a:pt x="1809" y="347"/>
                  </a:lnTo>
                  <a:lnTo>
                    <a:pt x="1795" y="331"/>
                  </a:lnTo>
                  <a:lnTo>
                    <a:pt x="1781" y="316"/>
                  </a:lnTo>
                  <a:lnTo>
                    <a:pt x="1766" y="301"/>
                  </a:lnTo>
                  <a:lnTo>
                    <a:pt x="1751" y="286"/>
                  </a:lnTo>
                  <a:lnTo>
                    <a:pt x="1736" y="272"/>
                  </a:lnTo>
                  <a:lnTo>
                    <a:pt x="1720" y="258"/>
                  </a:lnTo>
                  <a:lnTo>
                    <a:pt x="1704" y="244"/>
                  </a:lnTo>
                  <a:lnTo>
                    <a:pt x="1688" y="231"/>
                  </a:lnTo>
                  <a:lnTo>
                    <a:pt x="1671" y="218"/>
                  </a:lnTo>
                  <a:lnTo>
                    <a:pt x="1655" y="205"/>
                  </a:lnTo>
                  <a:lnTo>
                    <a:pt x="1638" y="193"/>
                  </a:lnTo>
                  <a:lnTo>
                    <a:pt x="1620" y="181"/>
                  </a:lnTo>
                  <a:lnTo>
                    <a:pt x="1603" y="169"/>
                  </a:lnTo>
                  <a:lnTo>
                    <a:pt x="1585" y="158"/>
                  </a:lnTo>
                  <a:lnTo>
                    <a:pt x="1567" y="147"/>
                  </a:lnTo>
                  <a:lnTo>
                    <a:pt x="1549" y="136"/>
                  </a:lnTo>
                  <a:lnTo>
                    <a:pt x="1531" y="126"/>
                  </a:lnTo>
                  <a:lnTo>
                    <a:pt x="1512" y="116"/>
                  </a:lnTo>
                  <a:lnTo>
                    <a:pt x="1493" y="106"/>
                  </a:lnTo>
                  <a:lnTo>
                    <a:pt x="1474" y="97"/>
                  </a:lnTo>
                  <a:lnTo>
                    <a:pt x="1455" y="89"/>
                  </a:lnTo>
                  <a:lnTo>
                    <a:pt x="1436" y="80"/>
                  </a:lnTo>
                  <a:lnTo>
                    <a:pt x="1416" y="72"/>
                  </a:lnTo>
                  <a:lnTo>
                    <a:pt x="1397" y="65"/>
                  </a:lnTo>
                  <a:lnTo>
                    <a:pt x="1377" y="58"/>
                  </a:lnTo>
                  <a:lnTo>
                    <a:pt x="1357" y="51"/>
                  </a:lnTo>
                  <a:lnTo>
                    <a:pt x="1337" y="45"/>
                  </a:lnTo>
                  <a:lnTo>
                    <a:pt x="1317" y="39"/>
                  </a:lnTo>
                  <a:lnTo>
                    <a:pt x="1296" y="33"/>
                  </a:lnTo>
                  <a:lnTo>
                    <a:pt x="1276" y="28"/>
                  </a:lnTo>
                  <a:lnTo>
                    <a:pt x="1255" y="24"/>
                  </a:lnTo>
                  <a:lnTo>
                    <a:pt x="1235" y="19"/>
                  </a:lnTo>
                  <a:lnTo>
                    <a:pt x="1214" y="15"/>
                  </a:lnTo>
                  <a:lnTo>
                    <a:pt x="1193" y="12"/>
                  </a:lnTo>
                  <a:lnTo>
                    <a:pt x="1172" y="9"/>
                  </a:lnTo>
                  <a:lnTo>
                    <a:pt x="1152" y="6"/>
                  </a:lnTo>
                  <a:lnTo>
                    <a:pt x="1131" y="4"/>
                  </a:lnTo>
                  <a:lnTo>
                    <a:pt x="1110" y="3"/>
                  </a:lnTo>
                  <a:lnTo>
                    <a:pt x="1089" y="1"/>
                  </a:lnTo>
                  <a:lnTo>
                    <a:pt x="1068" y="0"/>
                  </a:lnTo>
                  <a:lnTo>
                    <a:pt x="1047" y="0"/>
                  </a:lnTo>
                  <a:lnTo>
                    <a:pt x="1026" y="0"/>
                  </a:lnTo>
                  <a:lnTo>
                    <a:pt x="1004" y="0"/>
                  </a:lnTo>
                  <a:lnTo>
                    <a:pt x="983" y="1"/>
                  </a:lnTo>
                  <a:lnTo>
                    <a:pt x="963" y="3"/>
                  </a:lnTo>
                  <a:lnTo>
                    <a:pt x="942" y="4"/>
                  </a:lnTo>
                  <a:lnTo>
                    <a:pt x="921" y="6"/>
                  </a:lnTo>
                  <a:lnTo>
                    <a:pt x="900" y="9"/>
                  </a:lnTo>
                  <a:lnTo>
                    <a:pt x="879" y="12"/>
                  </a:lnTo>
                  <a:lnTo>
                    <a:pt x="858" y="15"/>
                  </a:lnTo>
                  <a:lnTo>
                    <a:pt x="838" y="19"/>
                  </a:lnTo>
                  <a:lnTo>
                    <a:pt x="817" y="24"/>
                  </a:lnTo>
                  <a:lnTo>
                    <a:pt x="796" y="28"/>
                  </a:lnTo>
                  <a:lnTo>
                    <a:pt x="776" y="33"/>
                  </a:lnTo>
                  <a:lnTo>
                    <a:pt x="756" y="39"/>
                  </a:lnTo>
                  <a:lnTo>
                    <a:pt x="735" y="45"/>
                  </a:lnTo>
                  <a:lnTo>
                    <a:pt x="715" y="51"/>
                  </a:lnTo>
                  <a:lnTo>
                    <a:pt x="695" y="58"/>
                  </a:lnTo>
                  <a:lnTo>
                    <a:pt x="675" y="65"/>
                  </a:lnTo>
                  <a:lnTo>
                    <a:pt x="656" y="72"/>
                  </a:lnTo>
                  <a:lnTo>
                    <a:pt x="637" y="80"/>
                  </a:lnTo>
                  <a:lnTo>
                    <a:pt x="617" y="89"/>
                  </a:lnTo>
                  <a:lnTo>
                    <a:pt x="598" y="97"/>
                  </a:lnTo>
                  <a:lnTo>
                    <a:pt x="579" y="106"/>
                  </a:lnTo>
                  <a:lnTo>
                    <a:pt x="560" y="116"/>
                  </a:lnTo>
                  <a:lnTo>
                    <a:pt x="542" y="126"/>
                  </a:lnTo>
                  <a:lnTo>
                    <a:pt x="523" y="136"/>
                  </a:lnTo>
                  <a:lnTo>
                    <a:pt x="505" y="147"/>
                  </a:lnTo>
                  <a:lnTo>
                    <a:pt x="487" y="158"/>
                  </a:lnTo>
                  <a:lnTo>
                    <a:pt x="469" y="169"/>
                  </a:lnTo>
                  <a:lnTo>
                    <a:pt x="452" y="181"/>
                  </a:lnTo>
                  <a:lnTo>
                    <a:pt x="435" y="193"/>
                  </a:lnTo>
                  <a:lnTo>
                    <a:pt x="418" y="205"/>
                  </a:lnTo>
                  <a:lnTo>
                    <a:pt x="401" y="218"/>
                  </a:lnTo>
                  <a:lnTo>
                    <a:pt x="384" y="231"/>
                  </a:lnTo>
                  <a:lnTo>
                    <a:pt x="368" y="244"/>
                  </a:lnTo>
                  <a:lnTo>
                    <a:pt x="352" y="258"/>
                  </a:lnTo>
                  <a:lnTo>
                    <a:pt x="336" y="272"/>
                  </a:lnTo>
                  <a:lnTo>
                    <a:pt x="321" y="286"/>
                  </a:lnTo>
                  <a:lnTo>
                    <a:pt x="306" y="301"/>
                  </a:lnTo>
                  <a:lnTo>
                    <a:pt x="291" y="316"/>
                  </a:lnTo>
                  <a:lnTo>
                    <a:pt x="277" y="331"/>
                  </a:lnTo>
                  <a:lnTo>
                    <a:pt x="263" y="347"/>
                  </a:lnTo>
                  <a:lnTo>
                    <a:pt x="249" y="363"/>
                  </a:lnTo>
                  <a:lnTo>
                    <a:pt x="235" y="379"/>
                  </a:lnTo>
                  <a:lnTo>
                    <a:pt x="222" y="395"/>
                  </a:lnTo>
                  <a:lnTo>
                    <a:pt x="209" y="412"/>
                  </a:lnTo>
                  <a:lnTo>
                    <a:pt x="197" y="429"/>
                  </a:lnTo>
                  <a:lnTo>
                    <a:pt x="184" y="446"/>
                  </a:lnTo>
                  <a:lnTo>
                    <a:pt x="173" y="463"/>
                  </a:lnTo>
                  <a:lnTo>
                    <a:pt x="161" y="481"/>
                  </a:lnTo>
                  <a:lnTo>
                    <a:pt x="150" y="499"/>
                  </a:lnTo>
                  <a:lnTo>
                    <a:pt x="140" y="517"/>
                  </a:lnTo>
                  <a:lnTo>
                    <a:pt x="129" y="536"/>
                  </a:lnTo>
                  <a:lnTo>
                    <a:pt x="119" y="554"/>
                  </a:lnTo>
                  <a:lnTo>
                    <a:pt x="110" y="573"/>
                  </a:lnTo>
                  <a:lnTo>
                    <a:pt x="100" y="592"/>
                  </a:lnTo>
                  <a:lnTo>
                    <a:pt x="91" y="611"/>
                  </a:lnTo>
                  <a:lnTo>
                    <a:pt x="83" y="630"/>
                  </a:lnTo>
                  <a:lnTo>
                    <a:pt x="75" y="649"/>
                  </a:lnTo>
                  <a:lnTo>
                    <a:pt x="67" y="669"/>
                  </a:lnTo>
                  <a:lnTo>
                    <a:pt x="60" y="689"/>
                  </a:lnTo>
                  <a:lnTo>
                    <a:pt x="53" y="709"/>
                  </a:lnTo>
                  <a:lnTo>
                    <a:pt x="47" y="729"/>
                  </a:lnTo>
                  <a:lnTo>
                    <a:pt x="41" y="749"/>
                  </a:lnTo>
                  <a:lnTo>
                    <a:pt x="35" y="769"/>
                  </a:lnTo>
                  <a:lnTo>
                    <a:pt x="30" y="789"/>
                  </a:lnTo>
                  <a:lnTo>
                    <a:pt x="25" y="810"/>
                  </a:lnTo>
                  <a:lnTo>
                    <a:pt x="21" y="831"/>
                  </a:lnTo>
                  <a:lnTo>
                    <a:pt x="17" y="851"/>
                  </a:lnTo>
                  <a:lnTo>
                    <a:pt x="13" y="872"/>
                  </a:lnTo>
                  <a:lnTo>
                    <a:pt x="10" y="893"/>
                  </a:lnTo>
                  <a:lnTo>
                    <a:pt x="7" y="914"/>
                  </a:lnTo>
                  <a:lnTo>
                    <a:pt x="5" y="935"/>
                  </a:lnTo>
                  <a:lnTo>
                    <a:pt x="3" y="956"/>
                  </a:lnTo>
                  <a:lnTo>
                    <a:pt x="2" y="977"/>
                  </a:lnTo>
                  <a:lnTo>
                    <a:pt x="1" y="998"/>
                  </a:lnTo>
                  <a:lnTo>
                    <a:pt x="0" y="1019"/>
                  </a:lnTo>
                  <a:lnTo>
                    <a:pt x="0" y="1040"/>
                  </a:lnTo>
                  <a:lnTo>
                    <a:pt x="0" y="1061"/>
                  </a:lnTo>
                  <a:lnTo>
                    <a:pt x="1" y="1082"/>
                  </a:lnTo>
                  <a:lnTo>
                    <a:pt x="2" y="1103"/>
                  </a:lnTo>
                  <a:lnTo>
                    <a:pt x="4" y="1124"/>
                  </a:lnTo>
                  <a:lnTo>
                    <a:pt x="6" y="1145"/>
                  </a:lnTo>
                  <a:lnTo>
                    <a:pt x="8" y="1166"/>
                  </a:lnTo>
                  <a:lnTo>
                    <a:pt x="11" y="1187"/>
                  </a:lnTo>
                  <a:lnTo>
                    <a:pt x="14" y="1207"/>
                  </a:lnTo>
                  <a:lnTo>
                    <a:pt x="18" y="1228"/>
                  </a:lnTo>
                  <a:lnTo>
                    <a:pt x="22" y="1249"/>
                  </a:lnTo>
                  <a:lnTo>
                    <a:pt x="27" y="1269"/>
                  </a:lnTo>
                  <a:lnTo>
                    <a:pt x="31" y="1290"/>
                  </a:lnTo>
                  <a:lnTo>
                    <a:pt x="37" y="1310"/>
                  </a:lnTo>
                  <a:lnTo>
                    <a:pt x="43" y="1330"/>
                  </a:lnTo>
                  <a:lnTo>
                    <a:pt x="49" y="1350"/>
                  </a:lnTo>
                  <a:lnTo>
                    <a:pt x="55" y="1370"/>
                  </a:lnTo>
                  <a:lnTo>
                    <a:pt x="62" y="1390"/>
                  </a:lnTo>
                  <a:lnTo>
                    <a:pt x="70" y="1410"/>
                  </a:lnTo>
                  <a:lnTo>
                    <a:pt x="77" y="1430"/>
                  </a:lnTo>
                  <a:lnTo>
                    <a:pt x="86" y="1449"/>
                  </a:lnTo>
                  <a:lnTo>
                    <a:pt x="94" y="1468"/>
                  </a:lnTo>
                  <a:lnTo>
                    <a:pt x="103" y="1487"/>
                  </a:lnTo>
                  <a:lnTo>
                    <a:pt x="112" y="1506"/>
                  </a:lnTo>
                  <a:lnTo>
                    <a:pt x="122" y="1525"/>
                  </a:lnTo>
                  <a:lnTo>
                    <a:pt x="132" y="1543"/>
                  </a:lnTo>
                  <a:lnTo>
                    <a:pt x="143" y="1561"/>
                  </a:lnTo>
                  <a:lnTo>
                    <a:pt x="153" y="1579"/>
                  </a:lnTo>
                  <a:lnTo>
                    <a:pt x="165" y="1597"/>
                  </a:lnTo>
                  <a:lnTo>
                    <a:pt x="176" y="1615"/>
                  </a:lnTo>
                  <a:lnTo>
                    <a:pt x="188" y="1632"/>
                  </a:lnTo>
                  <a:lnTo>
                    <a:pt x="201" y="1649"/>
                  </a:lnTo>
                  <a:lnTo>
                    <a:pt x="213" y="1666"/>
                  </a:lnTo>
                  <a:lnTo>
                    <a:pt x="226" y="1683"/>
                  </a:lnTo>
                  <a:lnTo>
                    <a:pt x="239" y="1699"/>
                  </a:lnTo>
                  <a:lnTo>
                    <a:pt x="253" y="1715"/>
                  </a:lnTo>
                  <a:lnTo>
                    <a:pt x="267" y="1731"/>
                  </a:lnTo>
                  <a:lnTo>
                    <a:pt x="281" y="1746"/>
                  </a:lnTo>
                  <a:lnTo>
                    <a:pt x="296" y="1761"/>
                  </a:lnTo>
                  <a:lnTo>
                    <a:pt x="311" y="1776"/>
                  </a:lnTo>
                  <a:lnTo>
                    <a:pt x="326" y="1791"/>
                  </a:lnTo>
                  <a:lnTo>
                    <a:pt x="341" y="1805"/>
                  </a:lnTo>
                  <a:lnTo>
                    <a:pt x="357" y="1819"/>
                  </a:lnTo>
                  <a:lnTo>
                    <a:pt x="373" y="1833"/>
                  </a:lnTo>
                  <a:lnTo>
                    <a:pt x="389" y="1846"/>
                  </a:lnTo>
                  <a:lnTo>
                    <a:pt x="406" y="1859"/>
                  </a:lnTo>
                  <a:lnTo>
                    <a:pt x="423" y="1872"/>
                  </a:lnTo>
                  <a:lnTo>
                    <a:pt x="440" y="1884"/>
                  </a:lnTo>
                  <a:lnTo>
                    <a:pt x="457" y="1896"/>
                  </a:lnTo>
                  <a:lnTo>
                    <a:pt x="475" y="1908"/>
                  </a:lnTo>
                  <a:lnTo>
                    <a:pt x="492" y="1919"/>
                  </a:lnTo>
                  <a:lnTo>
                    <a:pt x="510" y="1930"/>
                  </a:lnTo>
                  <a:lnTo>
                    <a:pt x="529" y="1940"/>
                  </a:lnTo>
                  <a:lnTo>
                    <a:pt x="547" y="1950"/>
                  </a:lnTo>
                  <a:lnTo>
                    <a:pt x="566" y="1960"/>
                  </a:lnTo>
                  <a:lnTo>
                    <a:pt x="585" y="1969"/>
                  </a:lnTo>
                  <a:lnTo>
                    <a:pt x="604" y="1978"/>
                  </a:lnTo>
                  <a:lnTo>
                    <a:pt x="623" y="1987"/>
                  </a:lnTo>
                  <a:lnTo>
                    <a:pt x="642" y="1995"/>
                  </a:lnTo>
                  <a:lnTo>
                    <a:pt x="662" y="2003"/>
                  </a:lnTo>
                  <a:lnTo>
                    <a:pt x="681" y="2010"/>
                  </a:lnTo>
                  <a:lnTo>
                    <a:pt x="701" y="2017"/>
                  </a:lnTo>
                  <a:lnTo>
                    <a:pt x="721" y="2024"/>
                  </a:lnTo>
                  <a:lnTo>
                    <a:pt x="741" y="2030"/>
                  </a:lnTo>
                  <a:lnTo>
                    <a:pt x="762" y="2036"/>
                  </a:lnTo>
                  <a:lnTo>
                    <a:pt x="782" y="2041"/>
                  </a:lnTo>
                  <a:lnTo>
                    <a:pt x="803" y="2046"/>
                  </a:lnTo>
                  <a:lnTo>
                    <a:pt x="823" y="2051"/>
                  </a:lnTo>
                  <a:lnTo>
                    <a:pt x="844" y="2055"/>
                  </a:lnTo>
                  <a:lnTo>
                    <a:pt x="864" y="2059"/>
                  </a:lnTo>
                  <a:lnTo>
                    <a:pt x="885" y="2062"/>
                  </a:lnTo>
                  <a:lnTo>
                    <a:pt x="906" y="2065"/>
                  </a:lnTo>
                  <a:lnTo>
                    <a:pt x="927" y="206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461" name="Freeform 5"/>
            <p:cNvSpPr>
              <a:spLocks/>
            </p:cNvSpPr>
            <p:nvPr/>
          </p:nvSpPr>
          <p:spPr bwMode="auto">
            <a:xfrm>
              <a:off x="2045" y="1496"/>
              <a:ext cx="1964" cy="1958"/>
            </a:xfrm>
            <a:custGeom>
              <a:avLst/>
              <a:gdLst/>
              <a:ahLst/>
              <a:cxnLst>
                <a:cxn ang="0">
                  <a:pos x="1171" y="1945"/>
                </a:cxn>
                <a:cxn ang="0">
                  <a:pos x="1271" y="1920"/>
                </a:cxn>
                <a:cxn ang="0">
                  <a:pos x="1367" y="1884"/>
                </a:cxn>
                <a:cxn ang="0">
                  <a:pos x="1459" y="1839"/>
                </a:cxn>
                <a:cxn ang="0">
                  <a:pos x="1546" y="1785"/>
                </a:cxn>
                <a:cxn ang="0">
                  <a:pos x="1626" y="1721"/>
                </a:cxn>
                <a:cxn ang="0">
                  <a:pos x="1700" y="1650"/>
                </a:cxn>
                <a:cxn ang="0">
                  <a:pos x="1766" y="1571"/>
                </a:cxn>
                <a:cxn ang="0">
                  <a:pos x="1823" y="1486"/>
                </a:cxn>
                <a:cxn ang="0">
                  <a:pos x="1871" y="1396"/>
                </a:cxn>
                <a:cxn ang="0">
                  <a:pos x="1909" y="1301"/>
                </a:cxn>
                <a:cxn ang="0">
                  <a:pos x="1938" y="1202"/>
                </a:cxn>
                <a:cxn ang="0">
                  <a:pos x="1955" y="1101"/>
                </a:cxn>
                <a:cxn ang="0">
                  <a:pos x="1962" y="999"/>
                </a:cxn>
                <a:cxn ang="0">
                  <a:pos x="1959" y="896"/>
                </a:cxn>
                <a:cxn ang="0">
                  <a:pos x="1945" y="795"/>
                </a:cxn>
                <a:cxn ang="0">
                  <a:pos x="1920" y="695"/>
                </a:cxn>
                <a:cxn ang="0">
                  <a:pos x="1885" y="599"/>
                </a:cxn>
                <a:cxn ang="0">
                  <a:pos x="1840" y="506"/>
                </a:cxn>
                <a:cxn ang="0">
                  <a:pos x="1786" y="419"/>
                </a:cxn>
                <a:cxn ang="0">
                  <a:pos x="1723" y="339"/>
                </a:cxn>
                <a:cxn ang="0">
                  <a:pos x="1652" y="264"/>
                </a:cxn>
                <a:cxn ang="0">
                  <a:pos x="1573" y="199"/>
                </a:cxn>
                <a:cxn ang="0">
                  <a:pos x="1489" y="141"/>
                </a:cxn>
                <a:cxn ang="0">
                  <a:pos x="1398" y="93"/>
                </a:cxn>
                <a:cxn ang="0">
                  <a:pos x="1303" y="54"/>
                </a:cxn>
                <a:cxn ang="0">
                  <a:pos x="1205" y="25"/>
                </a:cxn>
                <a:cxn ang="0">
                  <a:pos x="1104" y="7"/>
                </a:cxn>
                <a:cxn ang="0">
                  <a:pos x="1002" y="0"/>
                </a:cxn>
                <a:cxn ang="0">
                  <a:pos x="899" y="3"/>
                </a:cxn>
                <a:cxn ang="0">
                  <a:pos x="797" y="17"/>
                </a:cxn>
                <a:cxn ang="0">
                  <a:pos x="698" y="41"/>
                </a:cxn>
                <a:cxn ang="0">
                  <a:pos x="601" y="76"/>
                </a:cxn>
                <a:cxn ang="0">
                  <a:pos x="509" y="120"/>
                </a:cxn>
                <a:cxn ang="0">
                  <a:pos x="422" y="174"/>
                </a:cxn>
                <a:cxn ang="0">
                  <a:pos x="341" y="237"/>
                </a:cxn>
                <a:cxn ang="0">
                  <a:pos x="267" y="308"/>
                </a:cxn>
                <a:cxn ang="0">
                  <a:pos x="201" y="386"/>
                </a:cxn>
                <a:cxn ang="0">
                  <a:pos x="143" y="471"/>
                </a:cxn>
                <a:cxn ang="0">
                  <a:pos x="94" y="561"/>
                </a:cxn>
                <a:cxn ang="0">
                  <a:pos x="55" y="656"/>
                </a:cxn>
                <a:cxn ang="0">
                  <a:pos x="26" y="754"/>
                </a:cxn>
                <a:cxn ang="0">
                  <a:pos x="8" y="855"/>
                </a:cxn>
                <a:cxn ang="0">
                  <a:pos x="0" y="958"/>
                </a:cxn>
                <a:cxn ang="0">
                  <a:pos x="3" y="1060"/>
                </a:cxn>
                <a:cxn ang="0">
                  <a:pos x="16" y="1162"/>
                </a:cxn>
                <a:cxn ang="0">
                  <a:pos x="40" y="1261"/>
                </a:cxn>
                <a:cxn ang="0">
                  <a:pos x="74" y="1358"/>
                </a:cxn>
                <a:cxn ang="0">
                  <a:pos x="119" y="1451"/>
                </a:cxn>
                <a:cxn ang="0">
                  <a:pos x="172" y="1538"/>
                </a:cxn>
                <a:cxn ang="0">
                  <a:pos x="235" y="1619"/>
                </a:cxn>
                <a:cxn ang="0">
                  <a:pos x="305" y="1694"/>
                </a:cxn>
                <a:cxn ang="0">
                  <a:pos x="383" y="1760"/>
                </a:cxn>
                <a:cxn ang="0">
                  <a:pos x="468" y="1818"/>
                </a:cxn>
                <a:cxn ang="0">
                  <a:pos x="558" y="1867"/>
                </a:cxn>
                <a:cxn ang="0">
                  <a:pos x="653" y="1907"/>
                </a:cxn>
                <a:cxn ang="0">
                  <a:pos x="751" y="1936"/>
                </a:cxn>
                <a:cxn ang="0">
                  <a:pos x="852" y="1955"/>
                </a:cxn>
              </a:cxnLst>
              <a:rect l="0" t="0" r="r" b="b"/>
              <a:pathLst>
                <a:path w="1964" h="1958">
                  <a:moveTo>
                    <a:pt x="1090" y="1957"/>
                  </a:moveTo>
                  <a:lnTo>
                    <a:pt x="1111" y="1955"/>
                  </a:lnTo>
                  <a:lnTo>
                    <a:pt x="1131" y="1952"/>
                  </a:lnTo>
                  <a:lnTo>
                    <a:pt x="1151" y="1948"/>
                  </a:lnTo>
                  <a:lnTo>
                    <a:pt x="1171" y="1945"/>
                  </a:lnTo>
                  <a:lnTo>
                    <a:pt x="1191" y="1940"/>
                  </a:lnTo>
                  <a:lnTo>
                    <a:pt x="1211" y="1936"/>
                  </a:lnTo>
                  <a:lnTo>
                    <a:pt x="1231" y="1931"/>
                  </a:lnTo>
                  <a:lnTo>
                    <a:pt x="1251" y="1925"/>
                  </a:lnTo>
                  <a:lnTo>
                    <a:pt x="1271" y="1920"/>
                  </a:lnTo>
                  <a:lnTo>
                    <a:pt x="1290" y="1913"/>
                  </a:lnTo>
                  <a:lnTo>
                    <a:pt x="1310" y="1907"/>
                  </a:lnTo>
                  <a:lnTo>
                    <a:pt x="1329" y="1900"/>
                  </a:lnTo>
                  <a:lnTo>
                    <a:pt x="1348" y="1892"/>
                  </a:lnTo>
                  <a:lnTo>
                    <a:pt x="1367" y="1884"/>
                  </a:lnTo>
                  <a:lnTo>
                    <a:pt x="1386" y="1876"/>
                  </a:lnTo>
                  <a:lnTo>
                    <a:pt x="1404" y="1867"/>
                  </a:lnTo>
                  <a:lnTo>
                    <a:pt x="1423" y="1858"/>
                  </a:lnTo>
                  <a:lnTo>
                    <a:pt x="1441" y="1849"/>
                  </a:lnTo>
                  <a:lnTo>
                    <a:pt x="1459" y="1839"/>
                  </a:lnTo>
                  <a:lnTo>
                    <a:pt x="1477" y="1829"/>
                  </a:lnTo>
                  <a:lnTo>
                    <a:pt x="1494" y="1818"/>
                  </a:lnTo>
                  <a:lnTo>
                    <a:pt x="1512" y="1807"/>
                  </a:lnTo>
                  <a:lnTo>
                    <a:pt x="1529" y="1796"/>
                  </a:lnTo>
                  <a:lnTo>
                    <a:pt x="1546" y="1785"/>
                  </a:lnTo>
                  <a:lnTo>
                    <a:pt x="1562" y="1773"/>
                  </a:lnTo>
                  <a:lnTo>
                    <a:pt x="1579" y="1760"/>
                  </a:lnTo>
                  <a:lnTo>
                    <a:pt x="1595" y="1748"/>
                  </a:lnTo>
                  <a:lnTo>
                    <a:pt x="1611" y="1734"/>
                  </a:lnTo>
                  <a:lnTo>
                    <a:pt x="1626" y="1721"/>
                  </a:lnTo>
                  <a:lnTo>
                    <a:pt x="1642" y="1707"/>
                  </a:lnTo>
                  <a:lnTo>
                    <a:pt x="1657" y="1694"/>
                  </a:lnTo>
                  <a:lnTo>
                    <a:pt x="1672" y="1679"/>
                  </a:lnTo>
                  <a:lnTo>
                    <a:pt x="1686" y="1665"/>
                  </a:lnTo>
                  <a:lnTo>
                    <a:pt x="1700" y="1650"/>
                  </a:lnTo>
                  <a:lnTo>
                    <a:pt x="1714" y="1635"/>
                  </a:lnTo>
                  <a:lnTo>
                    <a:pt x="1727" y="1619"/>
                  </a:lnTo>
                  <a:lnTo>
                    <a:pt x="1741" y="1603"/>
                  </a:lnTo>
                  <a:lnTo>
                    <a:pt x="1753" y="1588"/>
                  </a:lnTo>
                  <a:lnTo>
                    <a:pt x="1766" y="1571"/>
                  </a:lnTo>
                  <a:lnTo>
                    <a:pt x="1778" y="1555"/>
                  </a:lnTo>
                  <a:lnTo>
                    <a:pt x="1790" y="1538"/>
                  </a:lnTo>
                  <a:lnTo>
                    <a:pt x="1801" y="1521"/>
                  </a:lnTo>
                  <a:lnTo>
                    <a:pt x="1812" y="1504"/>
                  </a:lnTo>
                  <a:lnTo>
                    <a:pt x="1823" y="1486"/>
                  </a:lnTo>
                  <a:lnTo>
                    <a:pt x="1833" y="1468"/>
                  </a:lnTo>
                  <a:lnTo>
                    <a:pt x="1843" y="1451"/>
                  </a:lnTo>
                  <a:lnTo>
                    <a:pt x="1853" y="1432"/>
                  </a:lnTo>
                  <a:lnTo>
                    <a:pt x="1862" y="1414"/>
                  </a:lnTo>
                  <a:lnTo>
                    <a:pt x="1871" y="1396"/>
                  </a:lnTo>
                  <a:lnTo>
                    <a:pt x="1880" y="1377"/>
                  </a:lnTo>
                  <a:lnTo>
                    <a:pt x="1888" y="1358"/>
                  </a:lnTo>
                  <a:lnTo>
                    <a:pt x="1895" y="1339"/>
                  </a:lnTo>
                  <a:lnTo>
                    <a:pt x="1903" y="1320"/>
                  </a:lnTo>
                  <a:lnTo>
                    <a:pt x="1909" y="1301"/>
                  </a:lnTo>
                  <a:lnTo>
                    <a:pt x="1916" y="1281"/>
                  </a:lnTo>
                  <a:lnTo>
                    <a:pt x="1922" y="1261"/>
                  </a:lnTo>
                  <a:lnTo>
                    <a:pt x="1928" y="1242"/>
                  </a:lnTo>
                  <a:lnTo>
                    <a:pt x="1933" y="1222"/>
                  </a:lnTo>
                  <a:lnTo>
                    <a:pt x="1938" y="1202"/>
                  </a:lnTo>
                  <a:lnTo>
                    <a:pt x="1942" y="1182"/>
                  </a:lnTo>
                  <a:lnTo>
                    <a:pt x="1946" y="1162"/>
                  </a:lnTo>
                  <a:lnTo>
                    <a:pt x="1950" y="1141"/>
                  </a:lnTo>
                  <a:lnTo>
                    <a:pt x="1953" y="1121"/>
                  </a:lnTo>
                  <a:lnTo>
                    <a:pt x="1955" y="1101"/>
                  </a:lnTo>
                  <a:lnTo>
                    <a:pt x="1958" y="1080"/>
                  </a:lnTo>
                  <a:lnTo>
                    <a:pt x="1959" y="1060"/>
                  </a:lnTo>
                  <a:lnTo>
                    <a:pt x="1961" y="1040"/>
                  </a:lnTo>
                  <a:lnTo>
                    <a:pt x="1962" y="1019"/>
                  </a:lnTo>
                  <a:lnTo>
                    <a:pt x="1962" y="999"/>
                  </a:lnTo>
                  <a:lnTo>
                    <a:pt x="1963" y="978"/>
                  </a:lnTo>
                  <a:lnTo>
                    <a:pt x="1962" y="958"/>
                  </a:lnTo>
                  <a:lnTo>
                    <a:pt x="1962" y="937"/>
                  </a:lnTo>
                  <a:lnTo>
                    <a:pt x="1961" y="917"/>
                  </a:lnTo>
                  <a:lnTo>
                    <a:pt x="1959" y="896"/>
                  </a:lnTo>
                  <a:lnTo>
                    <a:pt x="1957" y="876"/>
                  </a:lnTo>
                  <a:lnTo>
                    <a:pt x="1955" y="855"/>
                  </a:lnTo>
                  <a:lnTo>
                    <a:pt x="1952" y="835"/>
                  </a:lnTo>
                  <a:lnTo>
                    <a:pt x="1948" y="815"/>
                  </a:lnTo>
                  <a:lnTo>
                    <a:pt x="1945" y="795"/>
                  </a:lnTo>
                  <a:lnTo>
                    <a:pt x="1941" y="774"/>
                  </a:lnTo>
                  <a:lnTo>
                    <a:pt x="1936" y="754"/>
                  </a:lnTo>
                  <a:lnTo>
                    <a:pt x="1931" y="734"/>
                  </a:lnTo>
                  <a:lnTo>
                    <a:pt x="1926" y="715"/>
                  </a:lnTo>
                  <a:lnTo>
                    <a:pt x="1920" y="695"/>
                  </a:lnTo>
                  <a:lnTo>
                    <a:pt x="1914" y="675"/>
                  </a:lnTo>
                  <a:lnTo>
                    <a:pt x="1907" y="656"/>
                  </a:lnTo>
                  <a:lnTo>
                    <a:pt x="1900" y="637"/>
                  </a:lnTo>
                  <a:lnTo>
                    <a:pt x="1893" y="618"/>
                  </a:lnTo>
                  <a:lnTo>
                    <a:pt x="1885" y="599"/>
                  </a:lnTo>
                  <a:lnTo>
                    <a:pt x="1877" y="580"/>
                  </a:lnTo>
                  <a:lnTo>
                    <a:pt x="1868" y="561"/>
                  </a:lnTo>
                  <a:lnTo>
                    <a:pt x="1859" y="543"/>
                  </a:lnTo>
                  <a:lnTo>
                    <a:pt x="1850" y="524"/>
                  </a:lnTo>
                  <a:lnTo>
                    <a:pt x="1840" y="506"/>
                  </a:lnTo>
                  <a:lnTo>
                    <a:pt x="1830" y="489"/>
                  </a:lnTo>
                  <a:lnTo>
                    <a:pt x="1820" y="471"/>
                  </a:lnTo>
                  <a:lnTo>
                    <a:pt x="1809" y="454"/>
                  </a:lnTo>
                  <a:lnTo>
                    <a:pt x="1797" y="436"/>
                  </a:lnTo>
                  <a:lnTo>
                    <a:pt x="1786" y="419"/>
                  </a:lnTo>
                  <a:lnTo>
                    <a:pt x="1774" y="403"/>
                  </a:lnTo>
                  <a:lnTo>
                    <a:pt x="1762" y="386"/>
                  </a:lnTo>
                  <a:lnTo>
                    <a:pt x="1749" y="370"/>
                  </a:lnTo>
                  <a:lnTo>
                    <a:pt x="1736" y="354"/>
                  </a:lnTo>
                  <a:lnTo>
                    <a:pt x="1723" y="339"/>
                  </a:lnTo>
                  <a:lnTo>
                    <a:pt x="1709" y="323"/>
                  </a:lnTo>
                  <a:lnTo>
                    <a:pt x="1695" y="308"/>
                  </a:lnTo>
                  <a:lnTo>
                    <a:pt x="1681" y="293"/>
                  </a:lnTo>
                  <a:lnTo>
                    <a:pt x="1667" y="279"/>
                  </a:lnTo>
                  <a:lnTo>
                    <a:pt x="1652" y="264"/>
                  </a:lnTo>
                  <a:lnTo>
                    <a:pt x="1637" y="251"/>
                  </a:lnTo>
                  <a:lnTo>
                    <a:pt x="1621" y="237"/>
                  </a:lnTo>
                  <a:lnTo>
                    <a:pt x="1606" y="224"/>
                  </a:lnTo>
                  <a:lnTo>
                    <a:pt x="1590" y="211"/>
                  </a:lnTo>
                  <a:lnTo>
                    <a:pt x="1573" y="199"/>
                  </a:lnTo>
                  <a:lnTo>
                    <a:pt x="1557" y="186"/>
                  </a:lnTo>
                  <a:lnTo>
                    <a:pt x="1540" y="174"/>
                  </a:lnTo>
                  <a:lnTo>
                    <a:pt x="1523" y="163"/>
                  </a:lnTo>
                  <a:lnTo>
                    <a:pt x="1506" y="152"/>
                  </a:lnTo>
                  <a:lnTo>
                    <a:pt x="1489" y="141"/>
                  </a:lnTo>
                  <a:lnTo>
                    <a:pt x="1471" y="130"/>
                  </a:lnTo>
                  <a:lnTo>
                    <a:pt x="1453" y="120"/>
                  </a:lnTo>
                  <a:lnTo>
                    <a:pt x="1435" y="111"/>
                  </a:lnTo>
                  <a:lnTo>
                    <a:pt x="1417" y="102"/>
                  </a:lnTo>
                  <a:lnTo>
                    <a:pt x="1398" y="93"/>
                  </a:lnTo>
                  <a:lnTo>
                    <a:pt x="1379" y="84"/>
                  </a:lnTo>
                  <a:lnTo>
                    <a:pt x="1361" y="76"/>
                  </a:lnTo>
                  <a:lnTo>
                    <a:pt x="1342" y="68"/>
                  </a:lnTo>
                  <a:lnTo>
                    <a:pt x="1323" y="61"/>
                  </a:lnTo>
                  <a:lnTo>
                    <a:pt x="1303" y="54"/>
                  </a:lnTo>
                  <a:lnTo>
                    <a:pt x="1284" y="47"/>
                  </a:lnTo>
                  <a:lnTo>
                    <a:pt x="1264" y="41"/>
                  </a:lnTo>
                  <a:lnTo>
                    <a:pt x="1244" y="36"/>
                  </a:lnTo>
                  <a:lnTo>
                    <a:pt x="1225" y="30"/>
                  </a:lnTo>
                  <a:lnTo>
                    <a:pt x="1205" y="25"/>
                  </a:lnTo>
                  <a:lnTo>
                    <a:pt x="1185" y="21"/>
                  </a:lnTo>
                  <a:lnTo>
                    <a:pt x="1165" y="17"/>
                  </a:lnTo>
                  <a:lnTo>
                    <a:pt x="1144" y="13"/>
                  </a:lnTo>
                  <a:lnTo>
                    <a:pt x="1124" y="10"/>
                  </a:lnTo>
                  <a:lnTo>
                    <a:pt x="1104" y="7"/>
                  </a:lnTo>
                  <a:lnTo>
                    <a:pt x="1083" y="5"/>
                  </a:lnTo>
                  <a:lnTo>
                    <a:pt x="1063" y="3"/>
                  </a:lnTo>
                  <a:lnTo>
                    <a:pt x="1043" y="2"/>
                  </a:lnTo>
                  <a:lnTo>
                    <a:pt x="1022" y="1"/>
                  </a:lnTo>
                  <a:lnTo>
                    <a:pt x="1002" y="0"/>
                  </a:lnTo>
                  <a:lnTo>
                    <a:pt x="981" y="0"/>
                  </a:lnTo>
                  <a:lnTo>
                    <a:pt x="961" y="0"/>
                  </a:lnTo>
                  <a:lnTo>
                    <a:pt x="940" y="1"/>
                  </a:lnTo>
                  <a:lnTo>
                    <a:pt x="920" y="2"/>
                  </a:lnTo>
                  <a:lnTo>
                    <a:pt x="899" y="3"/>
                  </a:lnTo>
                  <a:lnTo>
                    <a:pt x="879" y="5"/>
                  </a:lnTo>
                  <a:lnTo>
                    <a:pt x="858" y="7"/>
                  </a:lnTo>
                  <a:lnTo>
                    <a:pt x="838" y="10"/>
                  </a:lnTo>
                  <a:lnTo>
                    <a:pt x="818" y="13"/>
                  </a:lnTo>
                  <a:lnTo>
                    <a:pt x="797" y="17"/>
                  </a:lnTo>
                  <a:lnTo>
                    <a:pt x="777" y="21"/>
                  </a:lnTo>
                  <a:lnTo>
                    <a:pt x="757" y="25"/>
                  </a:lnTo>
                  <a:lnTo>
                    <a:pt x="738" y="30"/>
                  </a:lnTo>
                  <a:lnTo>
                    <a:pt x="718" y="36"/>
                  </a:lnTo>
                  <a:lnTo>
                    <a:pt x="698" y="41"/>
                  </a:lnTo>
                  <a:lnTo>
                    <a:pt x="678" y="47"/>
                  </a:lnTo>
                  <a:lnTo>
                    <a:pt x="659" y="54"/>
                  </a:lnTo>
                  <a:lnTo>
                    <a:pt x="640" y="61"/>
                  </a:lnTo>
                  <a:lnTo>
                    <a:pt x="620" y="68"/>
                  </a:lnTo>
                  <a:lnTo>
                    <a:pt x="601" y="76"/>
                  </a:lnTo>
                  <a:lnTo>
                    <a:pt x="583" y="84"/>
                  </a:lnTo>
                  <a:lnTo>
                    <a:pt x="564" y="93"/>
                  </a:lnTo>
                  <a:lnTo>
                    <a:pt x="546" y="102"/>
                  </a:lnTo>
                  <a:lnTo>
                    <a:pt x="527" y="111"/>
                  </a:lnTo>
                  <a:lnTo>
                    <a:pt x="509" y="120"/>
                  </a:lnTo>
                  <a:lnTo>
                    <a:pt x="491" y="130"/>
                  </a:lnTo>
                  <a:lnTo>
                    <a:pt x="474" y="141"/>
                  </a:lnTo>
                  <a:lnTo>
                    <a:pt x="456" y="152"/>
                  </a:lnTo>
                  <a:lnTo>
                    <a:pt x="439" y="163"/>
                  </a:lnTo>
                  <a:lnTo>
                    <a:pt x="422" y="174"/>
                  </a:lnTo>
                  <a:lnTo>
                    <a:pt x="405" y="186"/>
                  </a:lnTo>
                  <a:lnTo>
                    <a:pt x="389" y="199"/>
                  </a:lnTo>
                  <a:lnTo>
                    <a:pt x="373" y="211"/>
                  </a:lnTo>
                  <a:lnTo>
                    <a:pt x="357" y="224"/>
                  </a:lnTo>
                  <a:lnTo>
                    <a:pt x="341" y="237"/>
                  </a:lnTo>
                  <a:lnTo>
                    <a:pt x="326" y="251"/>
                  </a:lnTo>
                  <a:lnTo>
                    <a:pt x="310" y="264"/>
                  </a:lnTo>
                  <a:lnTo>
                    <a:pt x="296" y="279"/>
                  </a:lnTo>
                  <a:lnTo>
                    <a:pt x="281" y="293"/>
                  </a:lnTo>
                  <a:lnTo>
                    <a:pt x="267" y="308"/>
                  </a:lnTo>
                  <a:lnTo>
                    <a:pt x="253" y="323"/>
                  </a:lnTo>
                  <a:lnTo>
                    <a:pt x="239" y="339"/>
                  </a:lnTo>
                  <a:lnTo>
                    <a:pt x="226" y="354"/>
                  </a:lnTo>
                  <a:lnTo>
                    <a:pt x="213" y="370"/>
                  </a:lnTo>
                  <a:lnTo>
                    <a:pt x="201" y="386"/>
                  </a:lnTo>
                  <a:lnTo>
                    <a:pt x="188" y="403"/>
                  </a:lnTo>
                  <a:lnTo>
                    <a:pt x="176" y="419"/>
                  </a:lnTo>
                  <a:lnTo>
                    <a:pt x="165" y="436"/>
                  </a:lnTo>
                  <a:lnTo>
                    <a:pt x="153" y="454"/>
                  </a:lnTo>
                  <a:lnTo>
                    <a:pt x="143" y="471"/>
                  </a:lnTo>
                  <a:lnTo>
                    <a:pt x="132" y="489"/>
                  </a:lnTo>
                  <a:lnTo>
                    <a:pt x="122" y="506"/>
                  </a:lnTo>
                  <a:lnTo>
                    <a:pt x="112" y="524"/>
                  </a:lnTo>
                  <a:lnTo>
                    <a:pt x="103" y="543"/>
                  </a:lnTo>
                  <a:lnTo>
                    <a:pt x="94" y="561"/>
                  </a:lnTo>
                  <a:lnTo>
                    <a:pt x="85" y="580"/>
                  </a:lnTo>
                  <a:lnTo>
                    <a:pt x="77" y="599"/>
                  </a:lnTo>
                  <a:lnTo>
                    <a:pt x="69" y="618"/>
                  </a:lnTo>
                  <a:lnTo>
                    <a:pt x="62" y="637"/>
                  </a:lnTo>
                  <a:lnTo>
                    <a:pt x="55" y="656"/>
                  </a:lnTo>
                  <a:lnTo>
                    <a:pt x="48" y="675"/>
                  </a:lnTo>
                  <a:lnTo>
                    <a:pt x="42" y="695"/>
                  </a:lnTo>
                  <a:lnTo>
                    <a:pt x="36" y="715"/>
                  </a:lnTo>
                  <a:lnTo>
                    <a:pt x="31" y="734"/>
                  </a:lnTo>
                  <a:lnTo>
                    <a:pt x="26" y="754"/>
                  </a:lnTo>
                  <a:lnTo>
                    <a:pt x="22" y="774"/>
                  </a:lnTo>
                  <a:lnTo>
                    <a:pt x="18" y="795"/>
                  </a:lnTo>
                  <a:lnTo>
                    <a:pt x="14" y="815"/>
                  </a:lnTo>
                  <a:lnTo>
                    <a:pt x="10" y="835"/>
                  </a:lnTo>
                  <a:lnTo>
                    <a:pt x="8" y="855"/>
                  </a:lnTo>
                  <a:lnTo>
                    <a:pt x="5" y="876"/>
                  </a:lnTo>
                  <a:lnTo>
                    <a:pt x="3" y="896"/>
                  </a:lnTo>
                  <a:lnTo>
                    <a:pt x="2" y="917"/>
                  </a:lnTo>
                  <a:lnTo>
                    <a:pt x="0" y="937"/>
                  </a:lnTo>
                  <a:lnTo>
                    <a:pt x="0" y="958"/>
                  </a:lnTo>
                  <a:lnTo>
                    <a:pt x="0" y="978"/>
                  </a:lnTo>
                  <a:lnTo>
                    <a:pt x="0" y="999"/>
                  </a:lnTo>
                  <a:lnTo>
                    <a:pt x="0" y="1019"/>
                  </a:lnTo>
                  <a:lnTo>
                    <a:pt x="1" y="1040"/>
                  </a:lnTo>
                  <a:lnTo>
                    <a:pt x="3" y="1060"/>
                  </a:lnTo>
                  <a:lnTo>
                    <a:pt x="5" y="1080"/>
                  </a:lnTo>
                  <a:lnTo>
                    <a:pt x="7" y="1101"/>
                  </a:lnTo>
                  <a:lnTo>
                    <a:pt x="9" y="1121"/>
                  </a:lnTo>
                  <a:lnTo>
                    <a:pt x="13" y="1141"/>
                  </a:lnTo>
                  <a:lnTo>
                    <a:pt x="16" y="1162"/>
                  </a:lnTo>
                  <a:lnTo>
                    <a:pt x="20" y="1182"/>
                  </a:lnTo>
                  <a:lnTo>
                    <a:pt x="25" y="1202"/>
                  </a:lnTo>
                  <a:lnTo>
                    <a:pt x="29" y="1222"/>
                  </a:lnTo>
                  <a:lnTo>
                    <a:pt x="35" y="1242"/>
                  </a:lnTo>
                  <a:lnTo>
                    <a:pt x="40" y="1261"/>
                  </a:lnTo>
                  <a:lnTo>
                    <a:pt x="46" y="1281"/>
                  </a:lnTo>
                  <a:lnTo>
                    <a:pt x="53" y="1301"/>
                  </a:lnTo>
                  <a:lnTo>
                    <a:pt x="60" y="1320"/>
                  </a:lnTo>
                  <a:lnTo>
                    <a:pt x="67" y="1339"/>
                  </a:lnTo>
                  <a:lnTo>
                    <a:pt x="74" y="1358"/>
                  </a:lnTo>
                  <a:lnTo>
                    <a:pt x="83" y="1377"/>
                  </a:lnTo>
                  <a:lnTo>
                    <a:pt x="91" y="1396"/>
                  </a:lnTo>
                  <a:lnTo>
                    <a:pt x="100" y="1414"/>
                  </a:lnTo>
                  <a:lnTo>
                    <a:pt x="109" y="1432"/>
                  </a:lnTo>
                  <a:lnTo>
                    <a:pt x="119" y="1451"/>
                  </a:lnTo>
                  <a:lnTo>
                    <a:pt x="129" y="1468"/>
                  </a:lnTo>
                  <a:lnTo>
                    <a:pt x="139" y="1486"/>
                  </a:lnTo>
                  <a:lnTo>
                    <a:pt x="150" y="1504"/>
                  </a:lnTo>
                  <a:lnTo>
                    <a:pt x="161" y="1521"/>
                  </a:lnTo>
                  <a:lnTo>
                    <a:pt x="172" y="1538"/>
                  </a:lnTo>
                  <a:lnTo>
                    <a:pt x="184" y="1555"/>
                  </a:lnTo>
                  <a:lnTo>
                    <a:pt x="196" y="1571"/>
                  </a:lnTo>
                  <a:lnTo>
                    <a:pt x="209" y="1588"/>
                  </a:lnTo>
                  <a:lnTo>
                    <a:pt x="222" y="1603"/>
                  </a:lnTo>
                  <a:lnTo>
                    <a:pt x="235" y="1619"/>
                  </a:lnTo>
                  <a:lnTo>
                    <a:pt x="248" y="1635"/>
                  </a:lnTo>
                  <a:lnTo>
                    <a:pt x="262" y="1650"/>
                  </a:lnTo>
                  <a:lnTo>
                    <a:pt x="276" y="1665"/>
                  </a:lnTo>
                  <a:lnTo>
                    <a:pt x="291" y="1679"/>
                  </a:lnTo>
                  <a:lnTo>
                    <a:pt x="305" y="1694"/>
                  </a:lnTo>
                  <a:lnTo>
                    <a:pt x="320" y="1707"/>
                  </a:lnTo>
                  <a:lnTo>
                    <a:pt x="336" y="1721"/>
                  </a:lnTo>
                  <a:lnTo>
                    <a:pt x="351" y="1734"/>
                  </a:lnTo>
                  <a:lnTo>
                    <a:pt x="367" y="1748"/>
                  </a:lnTo>
                  <a:lnTo>
                    <a:pt x="383" y="1760"/>
                  </a:lnTo>
                  <a:lnTo>
                    <a:pt x="400" y="1773"/>
                  </a:lnTo>
                  <a:lnTo>
                    <a:pt x="416" y="1785"/>
                  </a:lnTo>
                  <a:lnTo>
                    <a:pt x="433" y="1796"/>
                  </a:lnTo>
                  <a:lnTo>
                    <a:pt x="451" y="1807"/>
                  </a:lnTo>
                  <a:lnTo>
                    <a:pt x="468" y="1818"/>
                  </a:lnTo>
                  <a:lnTo>
                    <a:pt x="485" y="1829"/>
                  </a:lnTo>
                  <a:lnTo>
                    <a:pt x="503" y="1839"/>
                  </a:lnTo>
                  <a:lnTo>
                    <a:pt x="521" y="1849"/>
                  </a:lnTo>
                  <a:lnTo>
                    <a:pt x="539" y="1858"/>
                  </a:lnTo>
                  <a:lnTo>
                    <a:pt x="558" y="1867"/>
                  </a:lnTo>
                  <a:lnTo>
                    <a:pt x="576" y="1876"/>
                  </a:lnTo>
                  <a:lnTo>
                    <a:pt x="595" y="1884"/>
                  </a:lnTo>
                  <a:lnTo>
                    <a:pt x="614" y="1892"/>
                  </a:lnTo>
                  <a:lnTo>
                    <a:pt x="633" y="1900"/>
                  </a:lnTo>
                  <a:lnTo>
                    <a:pt x="653" y="1907"/>
                  </a:lnTo>
                  <a:lnTo>
                    <a:pt x="672" y="1913"/>
                  </a:lnTo>
                  <a:lnTo>
                    <a:pt x="692" y="1920"/>
                  </a:lnTo>
                  <a:lnTo>
                    <a:pt x="711" y="1925"/>
                  </a:lnTo>
                  <a:lnTo>
                    <a:pt x="731" y="1931"/>
                  </a:lnTo>
                  <a:lnTo>
                    <a:pt x="751" y="1936"/>
                  </a:lnTo>
                  <a:lnTo>
                    <a:pt x="771" y="1940"/>
                  </a:lnTo>
                  <a:lnTo>
                    <a:pt x="791" y="1945"/>
                  </a:lnTo>
                  <a:lnTo>
                    <a:pt x="811" y="1948"/>
                  </a:lnTo>
                  <a:lnTo>
                    <a:pt x="831" y="1952"/>
                  </a:lnTo>
                  <a:lnTo>
                    <a:pt x="852" y="1955"/>
                  </a:lnTo>
                  <a:lnTo>
                    <a:pt x="872" y="195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462" name="Line 6"/>
            <p:cNvSpPr>
              <a:spLocks noChangeShapeType="1"/>
            </p:cNvSpPr>
            <p:nvPr/>
          </p:nvSpPr>
          <p:spPr bwMode="auto">
            <a:xfrm>
              <a:off x="2319" y="1975"/>
              <a:ext cx="0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3" name="Line 7"/>
            <p:cNvSpPr>
              <a:spLocks noChangeShapeType="1"/>
            </p:cNvSpPr>
            <p:nvPr/>
          </p:nvSpPr>
          <p:spPr bwMode="auto">
            <a:xfrm flipV="1">
              <a:off x="2374" y="1965"/>
              <a:ext cx="0" cy="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4" name="Line 8"/>
            <p:cNvSpPr>
              <a:spLocks noChangeShapeType="1"/>
            </p:cNvSpPr>
            <p:nvPr/>
          </p:nvSpPr>
          <p:spPr bwMode="auto">
            <a:xfrm>
              <a:off x="2378" y="1975"/>
              <a:ext cx="183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5" name="Line 9"/>
            <p:cNvSpPr>
              <a:spLocks noChangeShapeType="1"/>
            </p:cNvSpPr>
            <p:nvPr/>
          </p:nvSpPr>
          <p:spPr bwMode="auto">
            <a:xfrm flipH="1">
              <a:off x="2315" y="1971"/>
              <a:ext cx="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6" name="Line 10"/>
            <p:cNvSpPr>
              <a:spLocks noChangeShapeType="1"/>
            </p:cNvSpPr>
            <p:nvPr/>
          </p:nvSpPr>
          <p:spPr bwMode="auto">
            <a:xfrm>
              <a:off x="3683" y="1971"/>
              <a:ext cx="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7" name="Line 11"/>
            <p:cNvSpPr>
              <a:spLocks noChangeShapeType="1"/>
            </p:cNvSpPr>
            <p:nvPr/>
          </p:nvSpPr>
          <p:spPr bwMode="auto">
            <a:xfrm>
              <a:off x="3733" y="1975"/>
              <a:ext cx="0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8" name="Line 12"/>
            <p:cNvSpPr>
              <a:spLocks noChangeShapeType="1"/>
            </p:cNvSpPr>
            <p:nvPr/>
          </p:nvSpPr>
          <p:spPr bwMode="auto">
            <a:xfrm flipV="1">
              <a:off x="3679" y="1965"/>
              <a:ext cx="0" cy="2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69" name="Line 13"/>
            <p:cNvSpPr>
              <a:spLocks noChangeShapeType="1"/>
            </p:cNvSpPr>
            <p:nvPr/>
          </p:nvSpPr>
          <p:spPr bwMode="auto">
            <a:xfrm flipH="1">
              <a:off x="3484" y="1975"/>
              <a:ext cx="199" cy="2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0" name="Line 14"/>
            <p:cNvSpPr>
              <a:spLocks noChangeShapeType="1"/>
            </p:cNvSpPr>
            <p:nvPr/>
          </p:nvSpPr>
          <p:spPr bwMode="auto">
            <a:xfrm>
              <a:off x="3798" y="2203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1" name="Line 15"/>
            <p:cNvSpPr>
              <a:spLocks noChangeShapeType="1"/>
            </p:cNvSpPr>
            <p:nvPr/>
          </p:nvSpPr>
          <p:spPr bwMode="auto">
            <a:xfrm>
              <a:off x="3798" y="2428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2" name="Line 16"/>
            <p:cNvSpPr>
              <a:spLocks noChangeShapeType="1"/>
            </p:cNvSpPr>
            <p:nvPr/>
          </p:nvSpPr>
          <p:spPr bwMode="auto">
            <a:xfrm flipV="1">
              <a:off x="379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3" name="Line 17"/>
            <p:cNvSpPr>
              <a:spLocks noChangeShapeType="1"/>
            </p:cNvSpPr>
            <p:nvPr/>
          </p:nvSpPr>
          <p:spPr bwMode="auto">
            <a:xfrm flipV="1">
              <a:off x="3801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4" name="Line 18"/>
            <p:cNvSpPr>
              <a:spLocks noChangeShapeType="1"/>
            </p:cNvSpPr>
            <p:nvPr/>
          </p:nvSpPr>
          <p:spPr bwMode="auto">
            <a:xfrm>
              <a:off x="3805" y="2391"/>
              <a:ext cx="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5" name="Line 19"/>
            <p:cNvSpPr>
              <a:spLocks noChangeShapeType="1"/>
            </p:cNvSpPr>
            <p:nvPr/>
          </p:nvSpPr>
          <p:spPr bwMode="auto">
            <a:xfrm>
              <a:off x="3805" y="2241"/>
              <a:ext cx="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6" name="Line 20"/>
            <p:cNvSpPr>
              <a:spLocks noChangeShapeType="1"/>
            </p:cNvSpPr>
            <p:nvPr/>
          </p:nvSpPr>
          <p:spPr bwMode="auto">
            <a:xfrm>
              <a:off x="3849" y="2158"/>
              <a:ext cx="0" cy="8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7" name="Line 21"/>
            <p:cNvSpPr>
              <a:spLocks noChangeShapeType="1"/>
            </p:cNvSpPr>
            <p:nvPr/>
          </p:nvSpPr>
          <p:spPr bwMode="auto">
            <a:xfrm>
              <a:off x="3853" y="2154"/>
              <a:ext cx="9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8" name="Line 22"/>
            <p:cNvSpPr>
              <a:spLocks noChangeShapeType="1"/>
            </p:cNvSpPr>
            <p:nvPr/>
          </p:nvSpPr>
          <p:spPr bwMode="auto">
            <a:xfrm flipH="1">
              <a:off x="2095" y="2154"/>
              <a:ext cx="1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79" name="Line 23"/>
            <p:cNvSpPr>
              <a:spLocks noChangeShapeType="1"/>
            </p:cNvSpPr>
            <p:nvPr/>
          </p:nvSpPr>
          <p:spPr bwMode="auto">
            <a:xfrm>
              <a:off x="2204" y="2158"/>
              <a:ext cx="0" cy="8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0" name="Line 24"/>
            <p:cNvSpPr>
              <a:spLocks noChangeShapeType="1"/>
            </p:cNvSpPr>
            <p:nvPr/>
          </p:nvSpPr>
          <p:spPr bwMode="auto">
            <a:xfrm flipH="1">
              <a:off x="2200" y="224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1" name="Line 25"/>
            <p:cNvSpPr>
              <a:spLocks noChangeShapeType="1"/>
            </p:cNvSpPr>
            <p:nvPr/>
          </p:nvSpPr>
          <p:spPr bwMode="auto">
            <a:xfrm flipH="1">
              <a:off x="2200" y="239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2" name="Line 26"/>
            <p:cNvSpPr>
              <a:spLocks noChangeShapeType="1"/>
            </p:cNvSpPr>
            <p:nvPr/>
          </p:nvSpPr>
          <p:spPr bwMode="auto">
            <a:xfrm flipV="1">
              <a:off x="2251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3" name="Line 27"/>
            <p:cNvSpPr>
              <a:spLocks noChangeShapeType="1"/>
            </p:cNvSpPr>
            <p:nvPr/>
          </p:nvSpPr>
          <p:spPr bwMode="auto">
            <a:xfrm flipV="1">
              <a:off x="2255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4" name="Line 28"/>
            <p:cNvSpPr>
              <a:spLocks noChangeShapeType="1"/>
            </p:cNvSpPr>
            <p:nvPr/>
          </p:nvSpPr>
          <p:spPr bwMode="auto">
            <a:xfrm flipH="1">
              <a:off x="2247" y="242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5" name="Line 29"/>
            <p:cNvSpPr>
              <a:spLocks noChangeShapeType="1"/>
            </p:cNvSpPr>
            <p:nvPr/>
          </p:nvSpPr>
          <p:spPr bwMode="auto">
            <a:xfrm flipH="1">
              <a:off x="2247" y="220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6" name="Line 30"/>
            <p:cNvSpPr>
              <a:spLocks noChangeShapeType="1"/>
            </p:cNvSpPr>
            <p:nvPr/>
          </p:nvSpPr>
          <p:spPr bwMode="auto">
            <a:xfrm flipH="1">
              <a:off x="3450" y="2899"/>
              <a:ext cx="3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7" name="Line 31"/>
            <p:cNvSpPr>
              <a:spLocks noChangeShapeType="1"/>
            </p:cNvSpPr>
            <p:nvPr/>
          </p:nvSpPr>
          <p:spPr bwMode="auto">
            <a:xfrm>
              <a:off x="3454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8" name="Line 32"/>
            <p:cNvSpPr>
              <a:spLocks noChangeShapeType="1"/>
            </p:cNvSpPr>
            <p:nvPr/>
          </p:nvSpPr>
          <p:spPr bwMode="auto">
            <a:xfrm>
              <a:off x="3747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89" name="Line 33"/>
            <p:cNvSpPr>
              <a:spLocks noChangeShapeType="1"/>
            </p:cNvSpPr>
            <p:nvPr/>
          </p:nvSpPr>
          <p:spPr bwMode="auto">
            <a:xfrm>
              <a:off x="3522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0" name="Line 34"/>
            <p:cNvSpPr>
              <a:spLocks noChangeShapeType="1"/>
            </p:cNvSpPr>
            <p:nvPr/>
          </p:nvSpPr>
          <p:spPr bwMode="auto">
            <a:xfrm>
              <a:off x="3679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1" name="Line 35"/>
            <p:cNvSpPr>
              <a:spLocks noChangeShapeType="1"/>
            </p:cNvSpPr>
            <p:nvPr/>
          </p:nvSpPr>
          <p:spPr bwMode="auto">
            <a:xfrm flipH="1">
              <a:off x="3518" y="2213"/>
              <a:ext cx="16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2" name="Line 36"/>
            <p:cNvSpPr>
              <a:spLocks noChangeShapeType="1"/>
            </p:cNvSpPr>
            <p:nvPr/>
          </p:nvSpPr>
          <p:spPr bwMode="auto">
            <a:xfrm flipH="1">
              <a:off x="3453" y="2241"/>
              <a:ext cx="3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3" name="Line 37"/>
            <p:cNvSpPr>
              <a:spLocks noChangeShapeType="1"/>
            </p:cNvSpPr>
            <p:nvPr/>
          </p:nvSpPr>
          <p:spPr bwMode="auto">
            <a:xfrm flipH="1">
              <a:off x="3743" y="2391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4" name="Line 38"/>
            <p:cNvSpPr>
              <a:spLocks noChangeShapeType="1"/>
            </p:cNvSpPr>
            <p:nvPr/>
          </p:nvSpPr>
          <p:spPr bwMode="auto">
            <a:xfrm flipH="1">
              <a:off x="3743" y="2387"/>
              <a:ext cx="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5" name="Line 39"/>
            <p:cNvSpPr>
              <a:spLocks noChangeShapeType="1"/>
            </p:cNvSpPr>
            <p:nvPr/>
          </p:nvSpPr>
          <p:spPr bwMode="auto">
            <a:xfrm flipV="1">
              <a:off x="3794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6" name="Line 40"/>
            <p:cNvSpPr>
              <a:spLocks noChangeShapeType="1"/>
            </p:cNvSpPr>
            <p:nvPr/>
          </p:nvSpPr>
          <p:spPr bwMode="auto">
            <a:xfrm flipV="1">
              <a:off x="379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7" name="Line 41"/>
            <p:cNvSpPr>
              <a:spLocks noChangeShapeType="1"/>
            </p:cNvSpPr>
            <p:nvPr/>
          </p:nvSpPr>
          <p:spPr bwMode="auto">
            <a:xfrm>
              <a:off x="3457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8" name="Line 42"/>
            <p:cNvSpPr>
              <a:spLocks noChangeShapeType="1"/>
            </p:cNvSpPr>
            <p:nvPr/>
          </p:nvSpPr>
          <p:spPr bwMode="auto">
            <a:xfrm flipH="1">
              <a:off x="3450" y="2244"/>
              <a:ext cx="34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499" name="Line 43"/>
            <p:cNvSpPr>
              <a:spLocks noChangeShapeType="1"/>
            </p:cNvSpPr>
            <p:nvPr/>
          </p:nvSpPr>
          <p:spPr bwMode="auto">
            <a:xfrm flipH="1">
              <a:off x="3790" y="242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0" name="Line 44"/>
            <p:cNvSpPr>
              <a:spLocks noChangeShapeType="1"/>
            </p:cNvSpPr>
            <p:nvPr/>
          </p:nvSpPr>
          <p:spPr bwMode="auto">
            <a:xfrm flipH="1">
              <a:off x="3790" y="2203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1" name="Line 45"/>
            <p:cNvSpPr>
              <a:spLocks noChangeShapeType="1"/>
            </p:cNvSpPr>
            <p:nvPr/>
          </p:nvSpPr>
          <p:spPr bwMode="auto">
            <a:xfrm>
              <a:off x="3743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2" name="Line 46"/>
            <p:cNvSpPr>
              <a:spLocks noChangeShapeType="1"/>
            </p:cNvSpPr>
            <p:nvPr/>
          </p:nvSpPr>
          <p:spPr bwMode="auto">
            <a:xfrm>
              <a:off x="2255" y="2203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3" name="Line 47"/>
            <p:cNvSpPr>
              <a:spLocks noChangeShapeType="1"/>
            </p:cNvSpPr>
            <p:nvPr/>
          </p:nvSpPr>
          <p:spPr bwMode="auto">
            <a:xfrm>
              <a:off x="2255" y="2428"/>
              <a:ext cx="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4" name="Line 48"/>
            <p:cNvSpPr>
              <a:spLocks noChangeShapeType="1"/>
            </p:cNvSpPr>
            <p:nvPr/>
          </p:nvSpPr>
          <p:spPr bwMode="auto">
            <a:xfrm>
              <a:off x="2262" y="2244"/>
              <a:ext cx="33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5" name="Line 49"/>
            <p:cNvSpPr>
              <a:spLocks noChangeShapeType="1"/>
            </p:cNvSpPr>
            <p:nvPr/>
          </p:nvSpPr>
          <p:spPr bwMode="auto">
            <a:xfrm>
              <a:off x="2596" y="2241"/>
              <a:ext cx="0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6" name="Line 50"/>
            <p:cNvSpPr>
              <a:spLocks noChangeShapeType="1"/>
            </p:cNvSpPr>
            <p:nvPr/>
          </p:nvSpPr>
          <p:spPr bwMode="auto">
            <a:xfrm flipV="1">
              <a:off x="2255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7" name="Line 51"/>
            <p:cNvSpPr>
              <a:spLocks noChangeShapeType="1"/>
            </p:cNvSpPr>
            <p:nvPr/>
          </p:nvSpPr>
          <p:spPr bwMode="auto">
            <a:xfrm flipV="1">
              <a:off x="2258" y="2197"/>
              <a:ext cx="0" cy="23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8" name="Line 52"/>
            <p:cNvSpPr>
              <a:spLocks noChangeShapeType="1"/>
            </p:cNvSpPr>
            <p:nvPr/>
          </p:nvSpPr>
          <p:spPr bwMode="auto">
            <a:xfrm>
              <a:off x="2262" y="2387"/>
              <a:ext cx="18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09" name="Line 53"/>
            <p:cNvSpPr>
              <a:spLocks noChangeShapeType="1"/>
            </p:cNvSpPr>
            <p:nvPr/>
          </p:nvSpPr>
          <p:spPr bwMode="auto">
            <a:xfrm>
              <a:off x="2262" y="2391"/>
              <a:ext cx="18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0" name="Line 54"/>
            <p:cNvSpPr>
              <a:spLocks noChangeShapeType="1"/>
            </p:cNvSpPr>
            <p:nvPr/>
          </p:nvSpPr>
          <p:spPr bwMode="auto">
            <a:xfrm>
              <a:off x="2262" y="2241"/>
              <a:ext cx="33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1" name="Line 55"/>
            <p:cNvSpPr>
              <a:spLocks noChangeShapeType="1"/>
            </p:cNvSpPr>
            <p:nvPr/>
          </p:nvSpPr>
          <p:spPr bwMode="auto">
            <a:xfrm>
              <a:off x="2378" y="2213"/>
              <a:ext cx="14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2" name="Line 56"/>
            <p:cNvSpPr>
              <a:spLocks noChangeShapeType="1"/>
            </p:cNvSpPr>
            <p:nvPr/>
          </p:nvSpPr>
          <p:spPr bwMode="auto">
            <a:xfrm>
              <a:off x="2374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3" name="Line 57"/>
            <p:cNvSpPr>
              <a:spLocks noChangeShapeType="1"/>
            </p:cNvSpPr>
            <p:nvPr/>
          </p:nvSpPr>
          <p:spPr bwMode="auto">
            <a:xfrm>
              <a:off x="2531" y="2217"/>
              <a:ext cx="0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4" name="Line 58"/>
            <p:cNvSpPr>
              <a:spLocks noChangeShapeType="1"/>
            </p:cNvSpPr>
            <p:nvPr/>
          </p:nvSpPr>
          <p:spPr bwMode="auto">
            <a:xfrm>
              <a:off x="2306" y="2395"/>
              <a:ext cx="0" cy="5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5" name="Line 59"/>
            <p:cNvSpPr>
              <a:spLocks noChangeShapeType="1"/>
            </p:cNvSpPr>
            <p:nvPr/>
          </p:nvSpPr>
          <p:spPr bwMode="auto">
            <a:xfrm>
              <a:off x="2599" y="2248"/>
              <a:ext cx="0" cy="6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6" name="Line 60"/>
            <p:cNvSpPr>
              <a:spLocks noChangeShapeType="1"/>
            </p:cNvSpPr>
            <p:nvPr/>
          </p:nvSpPr>
          <p:spPr bwMode="auto">
            <a:xfrm>
              <a:off x="2310" y="2899"/>
              <a:ext cx="28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7" name="Line 61"/>
            <p:cNvSpPr>
              <a:spLocks noChangeShapeType="1"/>
            </p:cNvSpPr>
            <p:nvPr/>
          </p:nvSpPr>
          <p:spPr bwMode="auto">
            <a:xfrm flipV="1">
              <a:off x="2452" y="2238"/>
              <a:ext cx="0" cy="6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8" name="Oval 62"/>
            <p:cNvSpPr>
              <a:spLocks noChangeArrowheads="1"/>
            </p:cNvSpPr>
            <p:nvPr/>
          </p:nvSpPr>
          <p:spPr bwMode="auto">
            <a:xfrm>
              <a:off x="3379" y="2713"/>
              <a:ext cx="11" cy="10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19" name="Oval 63"/>
            <p:cNvSpPr>
              <a:spLocks noChangeArrowheads="1"/>
            </p:cNvSpPr>
            <p:nvPr/>
          </p:nvSpPr>
          <p:spPr bwMode="auto">
            <a:xfrm>
              <a:off x="3369" y="2702"/>
              <a:ext cx="32" cy="32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0" name="Oval 64"/>
            <p:cNvSpPr>
              <a:spLocks noChangeArrowheads="1"/>
            </p:cNvSpPr>
            <p:nvPr/>
          </p:nvSpPr>
          <p:spPr bwMode="auto">
            <a:xfrm>
              <a:off x="2954" y="3006"/>
              <a:ext cx="134" cy="133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1" name="Oval 65"/>
            <p:cNvSpPr>
              <a:spLocks noChangeArrowheads="1"/>
            </p:cNvSpPr>
            <p:nvPr/>
          </p:nvSpPr>
          <p:spPr bwMode="auto">
            <a:xfrm>
              <a:off x="2969" y="3020"/>
              <a:ext cx="105" cy="105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2" name="Line 66"/>
            <p:cNvSpPr>
              <a:spLocks noChangeShapeType="1"/>
            </p:cNvSpPr>
            <p:nvPr/>
          </p:nvSpPr>
          <p:spPr bwMode="auto">
            <a:xfrm>
              <a:off x="3135" y="3430"/>
              <a:ext cx="0" cy="18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3" name="Line 67"/>
            <p:cNvSpPr>
              <a:spLocks noChangeShapeType="1"/>
            </p:cNvSpPr>
            <p:nvPr/>
          </p:nvSpPr>
          <p:spPr bwMode="auto">
            <a:xfrm flipH="1">
              <a:off x="2913" y="3623"/>
              <a:ext cx="22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4" name="Line 68"/>
            <p:cNvSpPr>
              <a:spLocks noChangeShapeType="1"/>
            </p:cNvSpPr>
            <p:nvPr/>
          </p:nvSpPr>
          <p:spPr bwMode="auto">
            <a:xfrm flipV="1">
              <a:off x="2917" y="3420"/>
              <a:ext cx="0" cy="2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5" name="Line 69"/>
            <p:cNvSpPr>
              <a:spLocks noChangeShapeType="1"/>
            </p:cNvSpPr>
            <p:nvPr/>
          </p:nvSpPr>
          <p:spPr bwMode="auto">
            <a:xfrm flipH="1">
              <a:off x="2940" y="3651"/>
              <a:ext cx="1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6" name="Line 70"/>
            <p:cNvSpPr>
              <a:spLocks noChangeShapeType="1"/>
            </p:cNvSpPr>
            <p:nvPr/>
          </p:nvSpPr>
          <p:spPr bwMode="auto">
            <a:xfrm flipH="1">
              <a:off x="2940" y="3678"/>
              <a:ext cx="1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7" name="Line 71"/>
            <p:cNvSpPr>
              <a:spLocks noChangeShapeType="1"/>
            </p:cNvSpPr>
            <p:nvPr/>
          </p:nvSpPr>
          <p:spPr bwMode="auto">
            <a:xfrm>
              <a:off x="2921" y="3627"/>
              <a:ext cx="19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8" name="Line 72"/>
            <p:cNvSpPr>
              <a:spLocks noChangeShapeType="1"/>
            </p:cNvSpPr>
            <p:nvPr/>
          </p:nvSpPr>
          <p:spPr bwMode="auto">
            <a:xfrm>
              <a:off x="2944" y="3655"/>
              <a:ext cx="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29" name="Line 73"/>
            <p:cNvSpPr>
              <a:spLocks noChangeShapeType="1"/>
            </p:cNvSpPr>
            <p:nvPr/>
          </p:nvSpPr>
          <p:spPr bwMode="auto">
            <a:xfrm flipH="1">
              <a:off x="3104" y="3627"/>
              <a:ext cx="35" cy="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0" name="Line 74"/>
            <p:cNvSpPr>
              <a:spLocks noChangeShapeType="1"/>
            </p:cNvSpPr>
            <p:nvPr/>
          </p:nvSpPr>
          <p:spPr bwMode="auto">
            <a:xfrm>
              <a:off x="3108" y="3655"/>
              <a:ext cx="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1" name="Line 75"/>
            <p:cNvSpPr>
              <a:spLocks noChangeShapeType="1"/>
            </p:cNvSpPr>
            <p:nvPr/>
          </p:nvSpPr>
          <p:spPr bwMode="auto">
            <a:xfrm flipH="1">
              <a:off x="1822" y="2559"/>
              <a:ext cx="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2" name="Line 76"/>
            <p:cNvSpPr>
              <a:spLocks noChangeShapeType="1"/>
            </p:cNvSpPr>
            <p:nvPr/>
          </p:nvSpPr>
          <p:spPr bwMode="auto">
            <a:xfrm flipH="1" flipV="1">
              <a:off x="1848" y="2555"/>
              <a:ext cx="35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3" name="Line 77"/>
            <p:cNvSpPr>
              <a:spLocks noChangeShapeType="1"/>
            </p:cNvSpPr>
            <p:nvPr/>
          </p:nvSpPr>
          <p:spPr bwMode="auto">
            <a:xfrm flipH="1">
              <a:off x="1822" y="2396"/>
              <a:ext cx="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4" name="Line 78"/>
            <p:cNvSpPr>
              <a:spLocks noChangeShapeType="1"/>
            </p:cNvSpPr>
            <p:nvPr/>
          </p:nvSpPr>
          <p:spPr bwMode="auto">
            <a:xfrm flipH="1">
              <a:off x="1850" y="2373"/>
              <a:ext cx="35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5" name="Line 79"/>
            <p:cNvSpPr>
              <a:spLocks noChangeShapeType="1"/>
            </p:cNvSpPr>
            <p:nvPr/>
          </p:nvSpPr>
          <p:spPr bwMode="auto">
            <a:xfrm flipV="1">
              <a:off x="1826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6" name="Line 80"/>
            <p:cNvSpPr>
              <a:spLocks noChangeShapeType="1"/>
            </p:cNvSpPr>
            <p:nvPr/>
          </p:nvSpPr>
          <p:spPr bwMode="auto">
            <a:xfrm flipV="1">
              <a:off x="1854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7" name="Line 81"/>
            <p:cNvSpPr>
              <a:spLocks noChangeShapeType="1"/>
            </p:cNvSpPr>
            <p:nvPr/>
          </p:nvSpPr>
          <p:spPr bwMode="auto">
            <a:xfrm>
              <a:off x="1885" y="2369"/>
              <a:ext cx="10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8" name="Line 82"/>
            <p:cNvSpPr>
              <a:spLocks noChangeShapeType="1"/>
            </p:cNvSpPr>
            <p:nvPr/>
          </p:nvSpPr>
          <p:spPr bwMode="auto">
            <a:xfrm flipV="1">
              <a:off x="1881" y="2365"/>
              <a:ext cx="0" cy="2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39" name="Line 83"/>
            <p:cNvSpPr>
              <a:spLocks noChangeShapeType="1"/>
            </p:cNvSpPr>
            <p:nvPr/>
          </p:nvSpPr>
          <p:spPr bwMode="auto">
            <a:xfrm flipH="1">
              <a:off x="1877" y="2587"/>
              <a:ext cx="12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0" name="Line 84"/>
            <p:cNvSpPr>
              <a:spLocks noChangeShapeType="1"/>
            </p:cNvSpPr>
            <p:nvPr/>
          </p:nvSpPr>
          <p:spPr bwMode="auto">
            <a:xfrm flipV="1">
              <a:off x="3162" y="1217"/>
              <a:ext cx="0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1" name="Line 85"/>
            <p:cNvSpPr>
              <a:spLocks noChangeShapeType="1"/>
            </p:cNvSpPr>
            <p:nvPr/>
          </p:nvSpPr>
          <p:spPr bwMode="auto">
            <a:xfrm flipH="1" flipV="1">
              <a:off x="3158" y="1246"/>
              <a:ext cx="36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2" name="Line 86"/>
            <p:cNvSpPr>
              <a:spLocks noChangeShapeType="1"/>
            </p:cNvSpPr>
            <p:nvPr/>
          </p:nvSpPr>
          <p:spPr bwMode="auto">
            <a:xfrm flipV="1">
              <a:off x="2890" y="1217"/>
              <a:ext cx="0" cy="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3" name="Line 87"/>
            <p:cNvSpPr>
              <a:spLocks noChangeShapeType="1"/>
            </p:cNvSpPr>
            <p:nvPr/>
          </p:nvSpPr>
          <p:spPr bwMode="auto">
            <a:xfrm flipV="1">
              <a:off x="2865" y="1246"/>
              <a:ext cx="19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4" name="Line 88"/>
            <p:cNvSpPr>
              <a:spLocks noChangeShapeType="1"/>
            </p:cNvSpPr>
            <p:nvPr/>
          </p:nvSpPr>
          <p:spPr bwMode="auto">
            <a:xfrm flipH="1">
              <a:off x="2886" y="1223"/>
              <a:ext cx="2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5" name="Line 89"/>
            <p:cNvSpPr>
              <a:spLocks noChangeShapeType="1"/>
            </p:cNvSpPr>
            <p:nvPr/>
          </p:nvSpPr>
          <p:spPr bwMode="auto">
            <a:xfrm flipH="1">
              <a:off x="2886" y="1250"/>
              <a:ext cx="28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6" name="Line 90"/>
            <p:cNvSpPr>
              <a:spLocks noChangeShapeType="1"/>
            </p:cNvSpPr>
            <p:nvPr/>
          </p:nvSpPr>
          <p:spPr bwMode="auto">
            <a:xfrm>
              <a:off x="2863" y="1282"/>
              <a:ext cx="0" cy="1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7" name="Line 91"/>
            <p:cNvSpPr>
              <a:spLocks noChangeShapeType="1"/>
            </p:cNvSpPr>
            <p:nvPr/>
          </p:nvSpPr>
          <p:spPr bwMode="auto">
            <a:xfrm flipH="1">
              <a:off x="2859" y="1278"/>
              <a:ext cx="33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8" name="Line 92"/>
            <p:cNvSpPr>
              <a:spLocks noChangeShapeType="1"/>
            </p:cNvSpPr>
            <p:nvPr/>
          </p:nvSpPr>
          <p:spPr bwMode="auto">
            <a:xfrm flipV="1">
              <a:off x="3190" y="1274"/>
              <a:ext cx="0" cy="1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49" name="Line 93"/>
            <p:cNvSpPr>
              <a:spLocks noChangeShapeType="1"/>
            </p:cNvSpPr>
            <p:nvPr/>
          </p:nvSpPr>
          <p:spPr bwMode="auto">
            <a:xfrm>
              <a:off x="4060" y="2587"/>
              <a:ext cx="10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0" name="Line 94"/>
            <p:cNvSpPr>
              <a:spLocks noChangeShapeType="1"/>
            </p:cNvSpPr>
            <p:nvPr/>
          </p:nvSpPr>
          <p:spPr bwMode="auto">
            <a:xfrm flipV="1">
              <a:off x="4171" y="2365"/>
              <a:ext cx="0" cy="22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1" name="Line 95"/>
            <p:cNvSpPr>
              <a:spLocks noChangeShapeType="1"/>
            </p:cNvSpPr>
            <p:nvPr/>
          </p:nvSpPr>
          <p:spPr bwMode="auto">
            <a:xfrm flipH="1">
              <a:off x="4052" y="2369"/>
              <a:ext cx="12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2" name="Line 96"/>
            <p:cNvSpPr>
              <a:spLocks noChangeShapeType="1"/>
            </p:cNvSpPr>
            <p:nvPr/>
          </p:nvSpPr>
          <p:spPr bwMode="auto">
            <a:xfrm flipV="1">
              <a:off x="4199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3" name="Line 97"/>
            <p:cNvSpPr>
              <a:spLocks noChangeShapeType="1"/>
            </p:cNvSpPr>
            <p:nvPr/>
          </p:nvSpPr>
          <p:spPr bwMode="auto">
            <a:xfrm flipV="1">
              <a:off x="4226" y="2390"/>
              <a:ext cx="0" cy="1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4" name="Line 98"/>
            <p:cNvSpPr>
              <a:spLocks noChangeShapeType="1"/>
            </p:cNvSpPr>
            <p:nvPr/>
          </p:nvSpPr>
          <p:spPr bwMode="auto">
            <a:xfrm>
              <a:off x="4175" y="2373"/>
              <a:ext cx="20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5" name="Line 99"/>
            <p:cNvSpPr>
              <a:spLocks noChangeShapeType="1"/>
            </p:cNvSpPr>
            <p:nvPr/>
          </p:nvSpPr>
          <p:spPr bwMode="auto">
            <a:xfrm>
              <a:off x="4203" y="2396"/>
              <a:ext cx="1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6" name="Line 100"/>
            <p:cNvSpPr>
              <a:spLocks noChangeShapeType="1"/>
            </p:cNvSpPr>
            <p:nvPr/>
          </p:nvSpPr>
          <p:spPr bwMode="auto">
            <a:xfrm flipV="1">
              <a:off x="4175" y="2555"/>
              <a:ext cx="20" cy="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7" name="Line 101"/>
            <p:cNvSpPr>
              <a:spLocks noChangeShapeType="1"/>
            </p:cNvSpPr>
            <p:nvPr/>
          </p:nvSpPr>
          <p:spPr bwMode="auto">
            <a:xfrm>
              <a:off x="4203" y="2559"/>
              <a:ext cx="1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58" name="Rectangle 102"/>
            <p:cNvSpPr>
              <a:spLocks noChangeArrowheads="1"/>
            </p:cNvSpPr>
            <p:nvPr/>
          </p:nvSpPr>
          <p:spPr bwMode="auto">
            <a:xfrm>
              <a:off x="1581" y="911"/>
              <a:ext cx="113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STEAM OUTLET</a:t>
              </a:r>
            </a:p>
          </p:txBody>
        </p:sp>
        <p:sp>
          <p:nvSpPr>
            <p:cNvPr id="1043559" name="Rectangle 103"/>
            <p:cNvSpPr>
              <a:spLocks noChangeArrowheads="1"/>
            </p:cNvSpPr>
            <p:nvPr/>
          </p:nvSpPr>
          <p:spPr bwMode="auto">
            <a:xfrm>
              <a:off x="170" y="3070"/>
              <a:ext cx="1685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CONTINUOUS BLOWDOWN</a:t>
              </a:r>
            </a:p>
          </p:txBody>
        </p:sp>
        <p:sp>
          <p:nvSpPr>
            <p:cNvPr id="1043560" name="Rectangle 104"/>
            <p:cNvSpPr>
              <a:spLocks noChangeArrowheads="1"/>
            </p:cNvSpPr>
            <p:nvPr/>
          </p:nvSpPr>
          <p:spPr bwMode="auto">
            <a:xfrm>
              <a:off x="1108" y="3490"/>
              <a:ext cx="123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FEEDWATER INLET</a:t>
              </a:r>
            </a:p>
          </p:txBody>
        </p:sp>
        <p:sp>
          <p:nvSpPr>
            <p:cNvPr id="1043561" name="Rectangle 105"/>
            <p:cNvSpPr>
              <a:spLocks noChangeArrowheads="1"/>
            </p:cNvSpPr>
            <p:nvPr/>
          </p:nvSpPr>
          <p:spPr bwMode="auto">
            <a:xfrm>
              <a:off x="3854" y="3296"/>
              <a:ext cx="1086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CHEMICAL FEED</a:t>
              </a:r>
            </a:p>
          </p:txBody>
        </p:sp>
        <p:sp>
          <p:nvSpPr>
            <p:cNvPr id="1043562" name="Rectangle 106"/>
            <p:cNvSpPr>
              <a:spLocks noChangeArrowheads="1"/>
            </p:cNvSpPr>
            <p:nvPr/>
          </p:nvSpPr>
          <p:spPr bwMode="auto">
            <a:xfrm>
              <a:off x="3390" y="3838"/>
              <a:ext cx="66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FEEDERS</a:t>
              </a:r>
            </a:p>
          </p:txBody>
        </p:sp>
        <p:sp>
          <p:nvSpPr>
            <p:cNvPr id="1043563" name="Rectangle 107"/>
            <p:cNvSpPr>
              <a:spLocks noChangeArrowheads="1"/>
            </p:cNvSpPr>
            <p:nvPr/>
          </p:nvSpPr>
          <p:spPr bwMode="auto">
            <a:xfrm>
              <a:off x="1017" y="2140"/>
              <a:ext cx="550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RISERS</a:t>
              </a:r>
            </a:p>
          </p:txBody>
        </p:sp>
        <p:sp>
          <p:nvSpPr>
            <p:cNvPr id="1043564" name="Line 108"/>
            <p:cNvSpPr>
              <a:spLocks noChangeShapeType="1"/>
            </p:cNvSpPr>
            <p:nvPr/>
          </p:nvSpPr>
          <p:spPr bwMode="auto">
            <a:xfrm flipH="1">
              <a:off x="2659" y="1022"/>
              <a:ext cx="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5" name="Line 109"/>
            <p:cNvSpPr>
              <a:spLocks noChangeShapeType="1"/>
            </p:cNvSpPr>
            <p:nvPr/>
          </p:nvSpPr>
          <p:spPr bwMode="auto">
            <a:xfrm flipH="1">
              <a:off x="1946" y="3165"/>
              <a:ext cx="1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6" name="Line 110"/>
            <p:cNvSpPr>
              <a:spLocks noChangeShapeType="1"/>
            </p:cNvSpPr>
            <p:nvPr/>
          </p:nvSpPr>
          <p:spPr bwMode="auto">
            <a:xfrm flipH="1">
              <a:off x="2546" y="3130"/>
              <a:ext cx="422" cy="4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7" name="Line 111"/>
            <p:cNvSpPr>
              <a:spLocks noChangeShapeType="1"/>
            </p:cNvSpPr>
            <p:nvPr/>
          </p:nvSpPr>
          <p:spPr bwMode="auto">
            <a:xfrm flipH="1">
              <a:off x="2438" y="3599"/>
              <a:ext cx="1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8" name="Line 112"/>
            <p:cNvSpPr>
              <a:spLocks noChangeShapeType="1"/>
            </p:cNvSpPr>
            <p:nvPr/>
          </p:nvSpPr>
          <p:spPr bwMode="auto">
            <a:xfrm>
              <a:off x="3778" y="3404"/>
              <a:ext cx="8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69" name="Line 113"/>
            <p:cNvSpPr>
              <a:spLocks noChangeShapeType="1"/>
            </p:cNvSpPr>
            <p:nvPr/>
          </p:nvSpPr>
          <p:spPr bwMode="auto">
            <a:xfrm>
              <a:off x="3324" y="3934"/>
              <a:ext cx="68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0" name="Line 114"/>
            <p:cNvSpPr>
              <a:spLocks noChangeShapeType="1"/>
            </p:cNvSpPr>
            <p:nvPr/>
          </p:nvSpPr>
          <p:spPr bwMode="auto">
            <a:xfrm flipH="1" flipV="1">
              <a:off x="1633" y="2238"/>
              <a:ext cx="121" cy="1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1" name="Line 115"/>
            <p:cNvSpPr>
              <a:spLocks noChangeShapeType="1"/>
            </p:cNvSpPr>
            <p:nvPr/>
          </p:nvSpPr>
          <p:spPr bwMode="auto">
            <a:xfrm flipH="1">
              <a:off x="1578" y="2242"/>
              <a:ext cx="6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2" name="Line 116"/>
            <p:cNvSpPr>
              <a:spLocks noChangeShapeType="1"/>
            </p:cNvSpPr>
            <p:nvPr/>
          </p:nvSpPr>
          <p:spPr bwMode="auto">
            <a:xfrm>
              <a:off x="2067" y="2524"/>
              <a:ext cx="116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3" name="Line 117"/>
            <p:cNvSpPr>
              <a:spLocks noChangeShapeType="1"/>
            </p:cNvSpPr>
            <p:nvPr/>
          </p:nvSpPr>
          <p:spPr bwMode="auto">
            <a:xfrm>
              <a:off x="2290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4" name="Line 118"/>
            <p:cNvSpPr>
              <a:spLocks noChangeShapeType="1"/>
            </p:cNvSpPr>
            <p:nvPr/>
          </p:nvSpPr>
          <p:spPr bwMode="auto">
            <a:xfrm>
              <a:off x="2574" y="252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5" name="Line 119"/>
            <p:cNvSpPr>
              <a:spLocks noChangeShapeType="1"/>
            </p:cNvSpPr>
            <p:nvPr/>
          </p:nvSpPr>
          <p:spPr bwMode="auto">
            <a:xfrm>
              <a:off x="2635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6" name="Line 120"/>
            <p:cNvSpPr>
              <a:spLocks noChangeShapeType="1"/>
            </p:cNvSpPr>
            <p:nvPr/>
          </p:nvSpPr>
          <p:spPr bwMode="auto">
            <a:xfrm>
              <a:off x="2858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7" name="Line 121"/>
            <p:cNvSpPr>
              <a:spLocks noChangeShapeType="1"/>
            </p:cNvSpPr>
            <p:nvPr/>
          </p:nvSpPr>
          <p:spPr bwMode="auto">
            <a:xfrm>
              <a:off x="2919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8" name="Line 122"/>
            <p:cNvSpPr>
              <a:spLocks noChangeShapeType="1"/>
            </p:cNvSpPr>
            <p:nvPr/>
          </p:nvSpPr>
          <p:spPr bwMode="auto">
            <a:xfrm>
              <a:off x="3142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79" name="Line 123"/>
            <p:cNvSpPr>
              <a:spLocks noChangeShapeType="1"/>
            </p:cNvSpPr>
            <p:nvPr/>
          </p:nvSpPr>
          <p:spPr bwMode="auto">
            <a:xfrm>
              <a:off x="3203" y="2524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0" name="Line 124"/>
            <p:cNvSpPr>
              <a:spLocks noChangeShapeType="1"/>
            </p:cNvSpPr>
            <p:nvPr/>
          </p:nvSpPr>
          <p:spPr bwMode="auto">
            <a:xfrm>
              <a:off x="3426" y="2524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1" name="Line 125"/>
            <p:cNvSpPr>
              <a:spLocks noChangeShapeType="1"/>
            </p:cNvSpPr>
            <p:nvPr/>
          </p:nvSpPr>
          <p:spPr bwMode="auto">
            <a:xfrm>
              <a:off x="3871" y="2524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2" name="Line 126"/>
            <p:cNvSpPr>
              <a:spLocks noChangeShapeType="1"/>
            </p:cNvSpPr>
            <p:nvPr/>
          </p:nvSpPr>
          <p:spPr bwMode="auto">
            <a:xfrm>
              <a:off x="3994" y="252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3" name="Line 127"/>
            <p:cNvSpPr>
              <a:spLocks noChangeShapeType="1"/>
            </p:cNvSpPr>
            <p:nvPr/>
          </p:nvSpPr>
          <p:spPr bwMode="auto">
            <a:xfrm>
              <a:off x="2058" y="2610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4" name="Line 128"/>
            <p:cNvSpPr>
              <a:spLocks noChangeShapeType="1"/>
            </p:cNvSpPr>
            <p:nvPr/>
          </p:nvSpPr>
          <p:spPr bwMode="auto">
            <a:xfrm>
              <a:off x="2148" y="261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5" name="Line 129"/>
            <p:cNvSpPr>
              <a:spLocks noChangeShapeType="1"/>
            </p:cNvSpPr>
            <p:nvPr/>
          </p:nvSpPr>
          <p:spPr bwMode="auto">
            <a:xfrm>
              <a:off x="2218" y="2610"/>
              <a:ext cx="7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6" name="Line 130"/>
            <p:cNvSpPr>
              <a:spLocks noChangeShapeType="1"/>
            </p:cNvSpPr>
            <p:nvPr/>
          </p:nvSpPr>
          <p:spPr bwMode="auto">
            <a:xfrm>
              <a:off x="2620" y="2610"/>
              <a:ext cx="3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7" name="Line 131"/>
            <p:cNvSpPr>
              <a:spLocks noChangeShapeType="1"/>
            </p:cNvSpPr>
            <p:nvPr/>
          </p:nvSpPr>
          <p:spPr bwMode="auto">
            <a:xfrm>
              <a:off x="2716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8" name="Line 132"/>
            <p:cNvSpPr>
              <a:spLocks noChangeShapeType="1"/>
            </p:cNvSpPr>
            <p:nvPr/>
          </p:nvSpPr>
          <p:spPr bwMode="auto">
            <a:xfrm>
              <a:off x="2777" y="261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89" name="Line 133"/>
            <p:cNvSpPr>
              <a:spLocks noChangeShapeType="1"/>
            </p:cNvSpPr>
            <p:nvPr/>
          </p:nvSpPr>
          <p:spPr bwMode="auto">
            <a:xfrm>
              <a:off x="3000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0" name="Line 134"/>
            <p:cNvSpPr>
              <a:spLocks noChangeShapeType="1"/>
            </p:cNvSpPr>
            <p:nvPr/>
          </p:nvSpPr>
          <p:spPr bwMode="auto">
            <a:xfrm>
              <a:off x="3061" y="261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1" name="Line 135"/>
            <p:cNvSpPr>
              <a:spLocks noChangeShapeType="1"/>
            </p:cNvSpPr>
            <p:nvPr/>
          </p:nvSpPr>
          <p:spPr bwMode="auto">
            <a:xfrm>
              <a:off x="3284" y="261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2" name="Line 136"/>
            <p:cNvSpPr>
              <a:spLocks noChangeShapeType="1"/>
            </p:cNvSpPr>
            <p:nvPr/>
          </p:nvSpPr>
          <p:spPr bwMode="auto">
            <a:xfrm>
              <a:off x="3345" y="2610"/>
              <a:ext cx="8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3" name="Line 137"/>
            <p:cNvSpPr>
              <a:spLocks noChangeShapeType="1"/>
            </p:cNvSpPr>
            <p:nvPr/>
          </p:nvSpPr>
          <p:spPr bwMode="auto">
            <a:xfrm>
              <a:off x="3784" y="2610"/>
              <a:ext cx="3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4" name="Line 138"/>
            <p:cNvSpPr>
              <a:spLocks noChangeShapeType="1"/>
            </p:cNvSpPr>
            <p:nvPr/>
          </p:nvSpPr>
          <p:spPr bwMode="auto">
            <a:xfrm>
              <a:off x="3876" y="261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5" name="Line 139"/>
            <p:cNvSpPr>
              <a:spLocks noChangeShapeType="1"/>
            </p:cNvSpPr>
            <p:nvPr/>
          </p:nvSpPr>
          <p:spPr bwMode="auto">
            <a:xfrm>
              <a:off x="3913" y="2610"/>
              <a:ext cx="8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6" name="Line 140"/>
            <p:cNvSpPr>
              <a:spLocks noChangeShapeType="1"/>
            </p:cNvSpPr>
            <p:nvPr/>
          </p:nvSpPr>
          <p:spPr bwMode="auto">
            <a:xfrm>
              <a:off x="2073" y="2695"/>
              <a:ext cx="11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7" name="Line 141"/>
            <p:cNvSpPr>
              <a:spLocks noChangeShapeType="1"/>
            </p:cNvSpPr>
            <p:nvPr/>
          </p:nvSpPr>
          <p:spPr bwMode="auto">
            <a:xfrm>
              <a:off x="2290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8" name="Line 142"/>
            <p:cNvSpPr>
              <a:spLocks noChangeShapeType="1"/>
            </p:cNvSpPr>
            <p:nvPr/>
          </p:nvSpPr>
          <p:spPr bwMode="auto">
            <a:xfrm>
              <a:off x="2574" y="269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599" name="Line 143"/>
            <p:cNvSpPr>
              <a:spLocks noChangeShapeType="1"/>
            </p:cNvSpPr>
            <p:nvPr/>
          </p:nvSpPr>
          <p:spPr bwMode="auto">
            <a:xfrm>
              <a:off x="2635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0" name="Line 144"/>
            <p:cNvSpPr>
              <a:spLocks noChangeShapeType="1"/>
            </p:cNvSpPr>
            <p:nvPr/>
          </p:nvSpPr>
          <p:spPr bwMode="auto">
            <a:xfrm>
              <a:off x="2858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1" name="Line 145"/>
            <p:cNvSpPr>
              <a:spLocks noChangeShapeType="1"/>
            </p:cNvSpPr>
            <p:nvPr/>
          </p:nvSpPr>
          <p:spPr bwMode="auto">
            <a:xfrm>
              <a:off x="2919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2" name="Line 146"/>
            <p:cNvSpPr>
              <a:spLocks noChangeShapeType="1"/>
            </p:cNvSpPr>
            <p:nvPr/>
          </p:nvSpPr>
          <p:spPr bwMode="auto">
            <a:xfrm>
              <a:off x="3142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3" name="Line 147"/>
            <p:cNvSpPr>
              <a:spLocks noChangeShapeType="1"/>
            </p:cNvSpPr>
            <p:nvPr/>
          </p:nvSpPr>
          <p:spPr bwMode="auto">
            <a:xfrm>
              <a:off x="3203" y="269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4" name="Line 148"/>
            <p:cNvSpPr>
              <a:spLocks noChangeShapeType="1"/>
            </p:cNvSpPr>
            <p:nvPr/>
          </p:nvSpPr>
          <p:spPr bwMode="auto">
            <a:xfrm>
              <a:off x="3426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5" name="Line 149"/>
            <p:cNvSpPr>
              <a:spLocks noChangeShapeType="1"/>
            </p:cNvSpPr>
            <p:nvPr/>
          </p:nvSpPr>
          <p:spPr bwMode="auto">
            <a:xfrm>
              <a:off x="3794" y="269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6" name="Line 150"/>
            <p:cNvSpPr>
              <a:spLocks noChangeShapeType="1"/>
            </p:cNvSpPr>
            <p:nvPr/>
          </p:nvSpPr>
          <p:spPr bwMode="auto">
            <a:xfrm>
              <a:off x="3871" y="2695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7" name="Line 151"/>
            <p:cNvSpPr>
              <a:spLocks noChangeShapeType="1"/>
            </p:cNvSpPr>
            <p:nvPr/>
          </p:nvSpPr>
          <p:spPr bwMode="auto">
            <a:xfrm>
              <a:off x="2148" y="2780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8" name="Line 152"/>
            <p:cNvSpPr>
              <a:spLocks noChangeShapeType="1"/>
            </p:cNvSpPr>
            <p:nvPr/>
          </p:nvSpPr>
          <p:spPr bwMode="auto">
            <a:xfrm>
              <a:off x="2218" y="2780"/>
              <a:ext cx="67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09" name="Line 153"/>
            <p:cNvSpPr>
              <a:spLocks noChangeShapeType="1"/>
            </p:cNvSpPr>
            <p:nvPr/>
          </p:nvSpPr>
          <p:spPr bwMode="auto">
            <a:xfrm>
              <a:off x="2617" y="2780"/>
              <a:ext cx="38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0" name="Line 154"/>
            <p:cNvSpPr>
              <a:spLocks noChangeShapeType="1"/>
            </p:cNvSpPr>
            <p:nvPr/>
          </p:nvSpPr>
          <p:spPr bwMode="auto">
            <a:xfrm>
              <a:off x="2716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1" name="Line 155"/>
            <p:cNvSpPr>
              <a:spLocks noChangeShapeType="1"/>
            </p:cNvSpPr>
            <p:nvPr/>
          </p:nvSpPr>
          <p:spPr bwMode="auto">
            <a:xfrm>
              <a:off x="2777" y="278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2" name="Line 156"/>
            <p:cNvSpPr>
              <a:spLocks noChangeShapeType="1"/>
            </p:cNvSpPr>
            <p:nvPr/>
          </p:nvSpPr>
          <p:spPr bwMode="auto">
            <a:xfrm>
              <a:off x="3000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3" name="Line 157"/>
            <p:cNvSpPr>
              <a:spLocks noChangeShapeType="1"/>
            </p:cNvSpPr>
            <p:nvPr/>
          </p:nvSpPr>
          <p:spPr bwMode="auto">
            <a:xfrm>
              <a:off x="3061" y="2780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4" name="Line 158"/>
            <p:cNvSpPr>
              <a:spLocks noChangeShapeType="1"/>
            </p:cNvSpPr>
            <p:nvPr/>
          </p:nvSpPr>
          <p:spPr bwMode="auto">
            <a:xfrm>
              <a:off x="3284" y="2780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5" name="Line 159"/>
            <p:cNvSpPr>
              <a:spLocks noChangeShapeType="1"/>
            </p:cNvSpPr>
            <p:nvPr/>
          </p:nvSpPr>
          <p:spPr bwMode="auto">
            <a:xfrm>
              <a:off x="3345" y="2780"/>
              <a:ext cx="8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6" name="Line 160"/>
            <p:cNvSpPr>
              <a:spLocks noChangeShapeType="1"/>
            </p:cNvSpPr>
            <p:nvPr/>
          </p:nvSpPr>
          <p:spPr bwMode="auto">
            <a:xfrm>
              <a:off x="3769" y="2780"/>
              <a:ext cx="4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7" name="Line 161"/>
            <p:cNvSpPr>
              <a:spLocks noChangeShapeType="1"/>
            </p:cNvSpPr>
            <p:nvPr/>
          </p:nvSpPr>
          <p:spPr bwMode="auto">
            <a:xfrm>
              <a:off x="3913" y="2780"/>
              <a:ext cx="4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8" name="Line 162"/>
            <p:cNvSpPr>
              <a:spLocks noChangeShapeType="1"/>
            </p:cNvSpPr>
            <p:nvPr/>
          </p:nvSpPr>
          <p:spPr bwMode="auto">
            <a:xfrm>
              <a:off x="2128" y="2865"/>
              <a:ext cx="55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19" name="Line 163"/>
            <p:cNvSpPr>
              <a:spLocks noChangeShapeType="1"/>
            </p:cNvSpPr>
            <p:nvPr/>
          </p:nvSpPr>
          <p:spPr bwMode="auto">
            <a:xfrm>
              <a:off x="2290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0" name="Line 164"/>
            <p:cNvSpPr>
              <a:spLocks noChangeShapeType="1"/>
            </p:cNvSpPr>
            <p:nvPr/>
          </p:nvSpPr>
          <p:spPr bwMode="auto">
            <a:xfrm>
              <a:off x="2574" y="286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1" name="Line 165"/>
            <p:cNvSpPr>
              <a:spLocks noChangeShapeType="1"/>
            </p:cNvSpPr>
            <p:nvPr/>
          </p:nvSpPr>
          <p:spPr bwMode="auto">
            <a:xfrm>
              <a:off x="2635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2" name="Line 166"/>
            <p:cNvSpPr>
              <a:spLocks noChangeShapeType="1"/>
            </p:cNvSpPr>
            <p:nvPr/>
          </p:nvSpPr>
          <p:spPr bwMode="auto">
            <a:xfrm>
              <a:off x="2858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3" name="Line 167"/>
            <p:cNvSpPr>
              <a:spLocks noChangeShapeType="1"/>
            </p:cNvSpPr>
            <p:nvPr/>
          </p:nvSpPr>
          <p:spPr bwMode="auto">
            <a:xfrm>
              <a:off x="2919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4" name="Line 168"/>
            <p:cNvSpPr>
              <a:spLocks noChangeShapeType="1"/>
            </p:cNvSpPr>
            <p:nvPr/>
          </p:nvSpPr>
          <p:spPr bwMode="auto">
            <a:xfrm>
              <a:off x="3142" y="2865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5" name="Line 169"/>
            <p:cNvSpPr>
              <a:spLocks noChangeShapeType="1"/>
            </p:cNvSpPr>
            <p:nvPr/>
          </p:nvSpPr>
          <p:spPr bwMode="auto">
            <a:xfrm>
              <a:off x="3203" y="2865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6" name="Line 170"/>
            <p:cNvSpPr>
              <a:spLocks noChangeShapeType="1"/>
            </p:cNvSpPr>
            <p:nvPr/>
          </p:nvSpPr>
          <p:spPr bwMode="auto">
            <a:xfrm>
              <a:off x="3426" y="2865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7" name="Line 171"/>
            <p:cNvSpPr>
              <a:spLocks noChangeShapeType="1"/>
            </p:cNvSpPr>
            <p:nvPr/>
          </p:nvSpPr>
          <p:spPr bwMode="auto">
            <a:xfrm>
              <a:off x="3871" y="2865"/>
              <a:ext cx="5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8" name="Line 172"/>
            <p:cNvSpPr>
              <a:spLocks noChangeShapeType="1"/>
            </p:cNvSpPr>
            <p:nvPr/>
          </p:nvSpPr>
          <p:spPr bwMode="auto">
            <a:xfrm>
              <a:off x="2209" y="2951"/>
              <a:ext cx="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29" name="Line 173"/>
            <p:cNvSpPr>
              <a:spLocks noChangeShapeType="1"/>
            </p:cNvSpPr>
            <p:nvPr/>
          </p:nvSpPr>
          <p:spPr bwMode="auto">
            <a:xfrm>
              <a:off x="2432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0" name="Line 174"/>
            <p:cNvSpPr>
              <a:spLocks noChangeShapeType="1"/>
            </p:cNvSpPr>
            <p:nvPr/>
          </p:nvSpPr>
          <p:spPr bwMode="auto">
            <a:xfrm>
              <a:off x="2493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1" name="Line 175"/>
            <p:cNvSpPr>
              <a:spLocks noChangeShapeType="1"/>
            </p:cNvSpPr>
            <p:nvPr/>
          </p:nvSpPr>
          <p:spPr bwMode="auto">
            <a:xfrm>
              <a:off x="2716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2" name="Line 176"/>
            <p:cNvSpPr>
              <a:spLocks noChangeShapeType="1"/>
            </p:cNvSpPr>
            <p:nvPr/>
          </p:nvSpPr>
          <p:spPr bwMode="auto">
            <a:xfrm>
              <a:off x="2777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3" name="Line 177"/>
            <p:cNvSpPr>
              <a:spLocks noChangeShapeType="1"/>
            </p:cNvSpPr>
            <p:nvPr/>
          </p:nvSpPr>
          <p:spPr bwMode="auto">
            <a:xfrm>
              <a:off x="3000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4" name="Line 178"/>
            <p:cNvSpPr>
              <a:spLocks noChangeShapeType="1"/>
            </p:cNvSpPr>
            <p:nvPr/>
          </p:nvSpPr>
          <p:spPr bwMode="auto">
            <a:xfrm>
              <a:off x="3061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5" name="Line 179"/>
            <p:cNvSpPr>
              <a:spLocks noChangeShapeType="1"/>
            </p:cNvSpPr>
            <p:nvPr/>
          </p:nvSpPr>
          <p:spPr bwMode="auto">
            <a:xfrm>
              <a:off x="3284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6" name="Line 180"/>
            <p:cNvSpPr>
              <a:spLocks noChangeShapeType="1"/>
            </p:cNvSpPr>
            <p:nvPr/>
          </p:nvSpPr>
          <p:spPr bwMode="auto">
            <a:xfrm>
              <a:off x="3345" y="295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7" name="Line 181"/>
            <p:cNvSpPr>
              <a:spLocks noChangeShapeType="1"/>
            </p:cNvSpPr>
            <p:nvPr/>
          </p:nvSpPr>
          <p:spPr bwMode="auto">
            <a:xfrm>
              <a:off x="3568" y="295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8" name="Line 182"/>
            <p:cNvSpPr>
              <a:spLocks noChangeShapeType="1"/>
            </p:cNvSpPr>
            <p:nvPr/>
          </p:nvSpPr>
          <p:spPr bwMode="auto">
            <a:xfrm>
              <a:off x="3703" y="2951"/>
              <a:ext cx="88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39" name="Line 183"/>
            <p:cNvSpPr>
              <a:spLocks noChangeShapeType="1"/>
            </p:cNvSpPr>
            <p:nvPr/>
          </p:nvSpPr>
          <p:spPr bwMode="auto">
            <a:xfrm>
              <a:off x="3852" y="295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0" name="Line 184"/>
            <p:cNvSpPr>
              <a:spLocks noChangeShapeType="1"/>
            </p:cNvSpPr>
            <p:nvPr/>
          </p:nvSpPr>
          <p:spPr bwMode="auto">
            <a:xfrm>
              <a:off x="2223" y="3036"/>
              <a:ext cx="6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1" name="Line 185"/>
            <p:cNvSpPr>
              <a:spLocks noChangeShapeType="1"/>
            </p:cNvSpPr>
            <p:nvPr/>
          </p:nvSpPr>
          <p:spPr bwMode="auto">
            <a:xfrm>
              <a:off x="2290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2" name="Line 186"/>
            <p:cNvSpPr>
              <a:spLocks noChangeShapeType="1"/>
            </p:cNvSpPr>
            <p:nvPr/>
          </p:nvSpPr>
          <p:spPr bwMode="auto">
            <a:xfrm>
              <a:off x="2351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3" name="Line 187"/>
            <p:cNvSpPr>
              <a:spLocks noChangeShapeType="1"/>
            </p:cNvSpPr>
            <p:nvPr/>
          </p:nvSpPr>
          <p:spPr bwMode="auto">
            <a:xfrm>
              <a:off x="2574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4" name="Line 188"/>
            <p:cNvSpPr>
              <a:spLocks noChangeShapeType="1"/>
            </p:cNvSpPr>
            <p:nvPr/>
          </p:nvSpPr>
          <p:spPr bwMode="auto">
            <a:xfrm>
              <a:off x="2635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5" name="Line 189"/>
            <p:cNvSpPr>
              <a:spLocks noChangeShapeType="1"/>
            </p:cNvSpPr>
            <p:nvPr/>
          </p:nvSpPr>
          <p:spPr bwMode="auto">
            <a:xfrm>
              <a:off x="2858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6" name="Line 190"/>
            <p:cNvSpPr>
              <a:spLocks noChangeShapeType="1"/>
            </p:cNvSpPr>
            <p:nvPr/>
          </p:nvSpPr>
          <p:spPr bwMode="auto">
            <a:xfrm>
              <a:off x="2919" y="3036"/>
              <a:ext cx="2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7" name="Line 191"/>
            <p:cNvSpPr>
              <a:spLocks noChangeShapeType="1"/>
            </p:cNvSpPr>
            <p:nvPr/>
          </p:nvSpPr>
          <p:spPr bwMode="auto">
            <a:xfrm>
              <a:off x="3142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8" name="Line 192"/>
            <p:cNvSpPr>
              <a:spLocks noChangeShapeType="1"/>
            </p:cNvSpPr>
            <p:nvPr/>
          </p:nvSpPr>
          <p:spPr bwMode="auto">
            <a:xfrm>
              <a:off x="3203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49" name="Line 193"/>
            <p:cNvSpPr>
              <a:spLocks noChangeShapeType="1"/>
            </p:cNvSpPr>
            <p:nvPr/>
          </p:nvSpPr>
          <p:spPr bwMode="auto">
            <a:xfrm>
              <a:off x="3426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0" name="Line 194"/>
            <p:cNvSpPr>
              <a:spLocks noChangeShapeType="1"/>
            </p:cNvSpPr>
            <p:nvPr/>
          </p:nvSpPr>
          <p:spPr bwMode="auto">
            <a:xfrm>
              <a:off x="3487" y="303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1" name="Line 195"/>
            <p:cNvSpPr>
              <a:spLocks noChangeShapeType="1"/>
            </p:cNvSpPr>
            <p:nvPr/>
          </p:nvSpPr>
          <p:spPr bwMode="auto">
            <a:xfrm>
              <a:off x="3710" y="303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2" name="Line 196"/>
            <p:cNvSpPr>
              <a:spLocks noChangeShapeType="1"/>
            </p:cNvSpPr>
            <p:nvPr/>
          </p:nvSpPr>
          <p:spPr bwMode="auto">
            <a:xfrm>
              <a:off x="3771" y="3036"/>
              <a:ext cx="59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3" name="Line 197"/>
            <p:cNvSpPr>
              <a:spLocks noChangeShapeType="1"/>
            </p:cNvSpPr>
            <p:nvPr/>
          </p:nvSpPr>
          <p:spPr bwMode="auto">
            <a:xfrm>
              <a:off x="2289" y="3121"/>
              <a:ext cx="8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4" name="Line 198"/>
            <p:cNvSpPr>
              <a:spLocks noChangeShapeType="1"/>
            </p:cNvSpPr>
            <p:nvPr/>
          </p:nvSpPr>
          <p:spPr bwMode="auto">
            <a:xfrm>
              <a:off x="2432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5" name="Line 199"/>
            <p:cNvSpPr>
              <a:spLocks noChangeShapeType="1"/>
            </p:cNvSpPr>
            <p:nvPr/>
          </p:nvSpPr>
          <p:spPr bwMode="auto">
            <a:xfrm>
              <a:off x="2493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6" name="Line 200"/>
            <p:cNvSpPr>
              <a:spLocks noChangeShapeType="1"/>
            </p:cNvSpPr>
            <p:nvPr/>
          </p:nvSpPr>
          <p:spPr bwMode="auto">
            <a:xfrm>
              <a:off x="2716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7" name="Line 201"/>
            <p:cNvSpPr>
              <a:spLocks noChangeShapeType="1"/>
            </p:cNvSpPr>
            <p:nvPr/>
          </p:nvSpPr>
          <p:spPr bwMode="auto">
            <a:xfrm>
              <a:off x="2777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8" name="Line 202"/>
            <p:cNvSpPr>
              <a:spLocks noChangeShapeType="1"/>
            </p:cNvSpPr>
            <p:nvPr/>
          </p:nvSpPr>
          <p:spPr bwMode="auto">
            <a:xfrm>
              <a:off x="3000" y="312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59" name="Line 203"/>
            <p:cNvSpPr>
              <a:spLocks noChangeShapeType="1"/>
            </p:cNvSpPr>
            <p:nvPr/>
          </p:nvSpPr>
          <p:spPr bwMode="auto">
            <a:xfrm>
              <a:off x="3061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0" name="Line 204"/>
            <p:cNvSpPr>
              <a:spLocks noChangeShapeType="1"/>
            </p:cNvSpPr>
            <p:nvPr/>
          </p:nvSpPr>
          <p:spPr bwMode="auto">
            <a:xfrm>
              <a:off x="3284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1" name="Line 205"/>
            <p:cNvSpPr>
              <a:spLocks noChangeShapeType="1"/>
            </p:cNvSpPr>
            <p:nvPr/>
          </p:nvSpPr>
          <p:spPr bwMode="auto">
            <a:xfrm>
              <a:off x="3345" y="312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2" name="Line 206"/>
            <p:cNvSpPr>
              <a:spLocks noChangeShapeType="1"/>
            </p:cNvSpPr>
            <p:nvPr/>
          </p:nvSpPr>
          <p:spPr bwMode="auto">
            <a:xfrm>
              <a:off x="3568" y="312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3" name="Line 207"/>
            <p:cNvSpPr>
              <a:spLocks noChangeShapeType="1"/>
            </p:cNvSpPr>
            <p:nvPr/>
          </p:nvSpPr>
          <p:spPr bwMode="auto">
            <a:xfrm>
              <a:off x="3629" y="3121"/>
              <a:ext cx="13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4" name="Line 208"/>
            <p:cNvSpPr>
              <a:spLocks noChangeShapeType="1"/>
            </p:cNvSpPr>
            <p:nvPr/>
          </p:nvSpPr>
          <p:spPr bwMode="auto">
            <a:xfrm>
              <a:off x="2372" y="3206"/>
              <a:ext cx="14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5" name="Line 209"/>
            <p:cNvSpPr>
              <a:spLocks noChangeShapeType="1"/>
            </p:cNvSpPr>
            <p:nvPr/>
          </p:nvSpPr>
          <p:spPr bwMode="auto">
            <a:xfrm>
              <a:off x="2574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6" name="Line 210"/>
            <p:cNvSpPr>
              <a:spLocks noChangeShapeType="1"/>
            </p:cNvSpPr>
            <p:nvPr/>
          </p:nvSpPr>
          <p:spPr bwMode="auto">
            <a:xfrm>
              <a:off x="2635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7" name="Line 211"/>
            <p:cNvSpPr>
              <a:spLocks noChangeShapeType="1"/>
            </p:cNvSpPr>
            <p:nvPr/>
          </p:nvSpPr>
          <p:spPr bwMode="auto">
            <a:xfrm>
              <a:off x="2858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8" name="Line 212"/>
            <p:cNvSpPr>
              <a:spLocks noChangeShapeType="1"/>
            </p:cNvSpPr>
            <p:nvPr/>
          </p:nvSpPr>
          <p:spPr bwMode="auto">
            <a:xfrm>
              <a:off x="2919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69" name="Line 213"/>
            <p:cNvSpPr>
              <a:spLocks noChangeShapeType="1"/>
            </p:cNvSpPr>
            <p:nvPr/>
          </p:nvSpPr>
          <p:spPr bwMode="auto">
            <a:xfrm>
              <a:off x="3142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0" name="Line 214"/>
            <p:cNvSpPr>
              <a:spLocks noChangeShapeType="1"/>
            </p:cNvSpPr>
            <p:nvPr/>
          </p:nvSpPr>
          <p:spPr bwMode="auto">
            <a:xfrm>
              <a:off x="3203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1" name="Line 215"/>
            <p:cNvSpPr>
              <a:spLocks noChangeShapeType="1"/>
            </p:cNvSpPr>
            <p:nvPr/>
          </p:nvSpPr>
          <p:spPr bwMode="auto">
            <a:xfrm>
              <a:off x="3426" y="320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2" name="Line 216"/>
            <p:cNvSpPr>
              <a:spLocks noChangeShapeType="1"/>
            </p:cNvSpPr>
            <p:nvPr/>
          </p:nvSpPr>
          <p:spPr bwMode="auto">
            <a:xfrm>
              <a:off x="3487" y="320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3" name="Line 217"/>
            <p:cNvSpPr>
              <a:spLocks noChangeShapeType="1"/>
            </p:cNvSpPr>
            <p:nvPr/>
          </p:nvSpPr>
          <p:spPr bwMode="auto">
            <a:xfrm>
              <a:off x="2493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4" name="Line 218"/>
            <p:cNvSpPr>
              <a:spLocks noChangeShapeType="1"/>
            </p:cNvSpPr>
            <p:nvPr/>
          </p:nvSpPr>
          <p:spPr bwMode="auto">
            <a:xfrm>
              <a:off x="2716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5" name="Line 219"/>
            <p:cNvSpPr>
              <a:spLocks noChangeShapeType="1"/>
            </p:cNvSpPr>
            <p:nvPr/>
          </p:nvSpPr>
          <p:spPr bwMode="auto">
            <a:xfrm>
              <a:off x="2777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6" name="Line 220"/>
            <p:cNvSpPr>
              <a:spLocks noChangeShapeType="1"/>
            </p:cNvSpPr>
            <p:nvPr/>
          </p:nvSpPr>
          <p:spPr bwMode="auto">
            <a:xfrm>
              <a:off x="3000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7" name="Line 221"/>
            <p:cNvSpPr>
              <a:spLocks noChangeShapeType="1"/>
            </p:cNvSpPr>
            <p:nvPr/>
          </p:nvSpPr>
          <p:spPr bwMode="auto">
            <a:xfrm>
              <a:off x="3061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8" name="Line 222"/>
            <p:cNvSpPr>
              <a:spLocks noChangeShapeType="1"/>
            </p:cNvSpPr>
            <p:nvPr/>
          </p:nvSpPr>
          <p:spPr bwMode="auto">
            <a:xfrm>
              <a:off x="3284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79" name="Line 223"/>
            <p:cNvSpPr>
              <a:spLocks noChangeShapeType="1"/>
            </p:cNvSpPr>
            <p:nvPr/>
          </p:nvSpPr>
          <p:spPr bwMode="auto">
            <a:xfrm>
              <a:off x="3345" y="3291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0" name="Line 224"/>
            <p:cNvSpPr>
              <a:spLocks noChangeShapeType="1"/>
            </p:cNvSpPr>
            <p:nvPr/>
          </p:nvSpPr>
          <p:spPr bwMode="auto">
            <a:xfrm>
              <a:off x="3568" y="3291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1" name="Line 225"/>
            <p:cNvSpPr>
              <a:spLocks noChangeShapeType="1"/>
            </p:cNvSpPr>
            <p:nvPr/>
          </p:nvSpPr>
          <p:spPr bwMode="auto">
            <a:xfrm>
              <a:off x="2636" y="3376"/>
              <a:ext cx="161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2" name="Line 226"/>
            <p:cNvSpPr>
              <a:spLocks noChangeShapeType="1"/>
            </p:cNvSpPr>
            <p:nvPr/>
          </p:nvSpPr>
          <p:spPr bwMode="auto">
            <a:xfrm>
              <a:off x="2858" y="3376"/>
              <a:ext cx="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3" name="Line 227"/>
            <p:cNvSpPr>
              <a:spLocks noChangeShapeType="1"/>
            </p:cNvSpPr>
            <p:nvPr/>
          </p:nvSpPr>
          <p:spPr bwMode="auto">
            <a:xfrm>
              <a:off x="3203" y="3376"/>
              <a:ext cx="1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4" name="Oval 228"/>
            <p:cNvSpPr>
              <a:spLocks noChangeArrowheads="1"/>
            </p:cNvSpPr>
            <p:nvPr/>
          </p:nvSpPr>
          <p:spPr bwMode="auto">
            <a:xfrm>
              <a:off x="2645" y="2631"/>
              <a:ext cx="11" cy="11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5" name="Oval 229"/>
            <p:cNvSpPr>
              <a:spLocks noChangeArrowheads="1"/>
            </p:cNvSpPr>
            <p:nvPr/>
          </p:nvSpPr>
          <p:spPr bwMode="auto">
            <a:xfrm>
              <a:off x="2634" y="2619"/>
              <a:ext cx="34" cy="34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6" name="Line 230"/>
            <p:cNvSpPr>
              <a:spLocks noChangeShapeType="1"/>
            </p:cNvSpPr>
            <p:nvPr/>
          </p:nvSpPr>
          <p:spPr bwMode="auto">
            <a:xfrm flipH="1">
              <a:off x="2062" y="2656"/>
              <a:ext cx="582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7" name="Line 231"/>
            <p:cNvSpPr>
              <a:spLocks noChangeShapeType="1"/>
            </p:cNvSpPr>
            <p:nvPr/>
          </p:nvSpPr>
          <p:spPr bwMode="auto">
            <a:xfrm>
              <a:off x="3388" y="2746"/>
              <a:ext cx="376" cy="6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8" name="Line 232"/>
            <p:cNvSpPr>
              <a:spLocks noChangeShapeType="1"/>
            </p:cNvSpPr>
            <p:nvPr/>
          </p:nvSpPr>
          <p:spPr bwMode="auto">
            <a:xfrm>
              <a:off x="2921" y="3426"/>
              <a:ext cx="21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89" name="Line 233"/>
            <p:cNvSpPr>
              <a:spLocks noChangeShapeType="1"/>
            </p:cNvSpPr>
            <p:nvPr/>
          </p:nvSpPr>
          <p:spPr bwMode="auto">
            <a:xfrm>
              <a:off x="2894" y="3369"/>
              <a:ext cx="2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0" name="Line 234"/>
            <p:cNvSpPr>
              <a:spLocks noChangeShapeType="1"/>
            </p:cNvSpPr>
            <p:nvPr/>
          </p:nvSpPr>
          <p:spPr bwMode="auto">
            <a:xfrm>
              <a:off x="2944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1" name="Line 235"/>
            <p:cNvSpPr>
              <a:spLocks noChangeShapeType="1"/>
            </p:cNvSpPr>
            <p:nvPr/>
          </p:nvSpPr>
          <p:spPr bwMode="auto">
            <a:xfrm>
              <a:off x="3108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2" name="Line 236"/>
            <p:cNvSpPr>
              <a:spLocks noChangeShapeType="1"/>
            </p:cNvSpPr>
            <p:nvPr/>
          </p:nvSpPr>
          <p:spPr bwMode="auto">
            <a:xfrm>
              <a:off x="2890" y="3362"/>
              <a:ext cx="0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3" name="Line 237"/>
            <p:cNvSpPr>
              <a:spLocks noChangeShapeType="1"/>
            </p:cNvSpPr>
            <p:nvPr/>
          </p:nvSpPr>
          <p:spPr bwMode="auto">
            <a:xfrm>
              <a:off x="3162" y="3362"/>
              <a:ext cx="0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4" name="Line 238"/>
            <p:cNvSpPr>
              <a:spLocks noChangeShapeType="1"/>
            </p:cNvSpPr>
            <p:nvPr/>
          </p:nvSpPr>
          <p:spPr bwMode="auto">
            <a:xfrm>
              <a:off x="2894" y="3362"/>
              <a:ext cx="2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5" name="Line 239"/>
            <p:cNvSpPr>
              <a:spLocks noChangeShapeType="1"/>
            </p:cNvSpPr>
            <p:nvPr/>
          </p:nvSpPr>
          <p:spPr bwMode="auto">
            <a:xfrm>
              <a:off x="2951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6" name="Line 240"/>
            <p:cNvSpPr>
              <a:spLocks noChangeShapeType="1"/>
            </p:cNvSpPr>
            <p:nvPr/>
          </p:nvSpPr>
          <p:spPr bwMode="auto">
            <a:xfrm>
              <a:off x="3101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7" name="Line 241"/>
            <p:cNvSpPr>
              <a:spLocks noChangeShapeType="1"/>
            </p:cNvSpPr>
            <p:nvPr/>
          </p:nvSpPr>
          <p:spPr bwMode="auto">
            <a:xfrm>
              <a:off x="3030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8" name="Line 242"/>
            <p:cNvSpPr>
              <a:spLocks noChangeShapeType="1"/>
            </p:cNvSpPr>
            <p:nvPr/>
          </p:nvSpPr>
          <p:spPr bwMode="auto">
            <a:xfrm>
              <a:off x="3023" y="3373"/>
              <a:ext cx="0" cy="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699" name="Rectangle 243"/>
            <p:cNvSpPr>
              <a:spLocks noChangeArrowheads="1"/>
            </p:cNvSpPr>
            <p:nvPr/>
          </p:nvSpPr>
          <p:spPr bwMode="auto">
            <a:xfrm>
              <a:off x="3569" y="3593"/>
              <a:ext cx="1218" cy="2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VORTEX BREAKER</a:t>
              </a:r>
            </a:p>
          </p:txBody>
        </p:sp>
        <p:sp>
          <p:nvSpPr>
            <p:cNvPr id="1043700" name="Freeform 244"/>
            <p:cNvSpPr>
              <a:spLocks/>
            </p:cNvSpPr>
            <p:nvPr/>
          </p:nvSpPr>
          <p:spPr bwMode="auto">
            <a:xfrm>
              <a:off x="2831" y="839"/>
              <a:ext cx="125" cy="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20"/>
                </a:cxn>
                <a:cxn ang="0">
                  <a:pos x="8" y="41"/>
                </a:cxn>
                <a:cxn ang="0">
                  <a:pos x="12" y="61"/>
                </a:cxn>
                <a:cxn ang="0">
                  <a:pos x="16" y="81"/>
                </a:cxn>
                <a:cxn ang="0">
                  <a:pos x="22" y="101"/>
                </a:cxn>
                <a:cxn ang="0">
                  <a:pos x="27" y="121"/>
                </a:cxn>
                <a:cxn ang="0">
                  <a:pos x="33" y="141"/>
                </a:cxn>
                <a:cxn ang="0">
                  <a:pos x="39" y="161"/>
                </a:cxn>
                <a:cxn ang="0">
                  <a:pos x="46" y="181"/>
                </a:cxn>
                <a:cxn ang="0">
                  <a:pos x="53" y="200"/>
                </a:cxn>
                <a:cxn ang="0">
                  <a:pos x="61" y="220"/>
                </a:cxn>
                <a:cxn ang="0">
                  <a:pos x="68" y="239"/>
                </a:cxn>
                <a:cxn ang="0">
                  <a:pos x="77" y="258"/>
                </a:cxn>
                <a:cxn ang="0">
                  <a:pos x="85" y="277"/>
                </a:cxn>
                <a:cxn ang="0">
                  <a:pos x="95" y="296"/>
                </a:cxn>
                <a:cxn ang="0">
                  <a:pos x="104" y="314"/>
                </a:cxn>
                <a:cxn ang="0">
                  <a:pos x="114" y="333"/>
                </a:cxn>
                <a:cxn ang="0">
                  <a:pos x="124" y="351"/>
                </a:cxn>
              </a:cxnLst>
              <a:rect l="0" t="0" r="r" b="b"/>
              <a:pathLst>
                <a:path w="125" h="352">
                  <a:moveTo>
                    <a:pt x="0" y="0"/>
                  </a:moveTo>
                  <a:lnTo>
                    <a:pt x="4" y="20"/>
                  </a:lnTo>
                  <a:lnTo>
                    <a:pt x="8" y="41"/>
                  </a:lnTo>
                  <a:lnTo>
                    <a:pt x="12" y="61"/>
                  </a:lnTo>
                  <a:lnTo>
                    <a:pt x="16" y="81"/>
                  </a:lnTo>
                  <a:lnTo>
                    <a:pt x="22" y="101"/>
                  </a:lnTo>
                  <a:lnTo>
                    <a:pt x="27" y="121"/>
                  </a:lnTo>
                  <a:lnTo>
                    <a:pt x="33" y="141"/>
                  </a:lnTo>
                  <a:lnTo>
                    <a:pt x="39" y="161"/>
                  </a:lnTo>
                  <a:lnTo>
                    <a:pt x="46" y="181"/>
                  </a:lnTo>
                  <a:lnTo>
                    <a:pt x="53" y="200"/>
                  </a:lnTo>
                  <a:lnTo>
                    <a:pt x="61" y="220"/>
                  </a:lnTo>
                  <a:lnTo>
                    <a:pt x="68" y="239"/>
                  </a:lnTo>
                  <a:lnTo>
                    <a:pt x="77" y="258"/>
                  </a:lnTo>
                  <a:lnTo>
                    <a:pt x="85" y="277"/>
                  </a:lnTo>
                  <a:lnTo>
                    <a:pt x="95" y="296"/>
                  </a:lnTo>
                  <a:lnTo>
                    <a:pt x="104" y="314"/>
                  </a:lnTo>
                  <a:lnTo>
                    <a:pt x="114" y="333"/>
                  </a:lnTo>
                  <a:lnTo>
                    <a:pt x="124" y="35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1" name="Freeform 245"/>
            <p:cNvSpPr>
              <a:spLocks/>
            </p:cNvSpPr>
            <p:nvPr/>
          </p:nvSpPr>
          <p:spPr bwMode="auto">
            <a:xfrm>
              <a:off x="2758" y="631"/>
              <a:ext cx="75" cy="209"/>
            </a:xfrm>
            <a:custGeom>
              <a:avLst/>
              <a:gdLst/>
              <a:ahLst/>
              <a:cxnLst>
                <a:cxn ang="0">
                  <a:pos x="73" y="208"/>
                </a:cxn>
                <a:cxn ang="0">
                  <a:pos x="74" y="197"/>
                </a:cxn>
                <a:cxn ang="0">
                  <a:pos x="74" y="186"/>
                </a:cxn>
                <a:cxn ang="0">
                  <a:pos x="74" y="175"/>
                </a:cxn>
                <a:cxn ang="0">
                  <a:pos x="74" y="164"/>
                </a:cxn>
                <a:cxn ang="0">
                  <a:pos x="73" y="154"/>
                </a:cxn>
                <a:cxn ang="0">
                  <a:pos x="71" y="143"/>
                </a:cxn>
                <a:cxn ang="0">
                  <a:pos x="69" y="132"/>
                </a:cxn>
                <a:cxn ang="0">
                  <a:pos x="67" y="122"/>
                </a:cxn>
                <a:cxn ang="0">
                  <a:pos x="64" y="111"/>
                </a:cxn>
                <a:cxn ang="0">
                  <a:pos x="61" y="101"/>
                </a:cxn>
                <a:cxn ang="0">
                  <a:pos x="58" y="91"/>
                </a:cxn>
                <a:cxn ang="0">
                  <a:pos x="53" y="81"/>
                </a:cxn>
                <a:cxn ang="0">
                  <a:pos x="49" y="71"/>
                </a:cxn>
                <a:cxn ang="0">
                  <a:pos x="44" y="61"/>
                </a:cxn>
                <a:cxn ang="0">
                  <a:pos x="39" y="52"/>
                </a:cxn>
                <a:cxn ang="0">
                  <a:pos x="33" y="42"/>
                </a:cxn>
                <a:cxn ang="0">
                  <a:pos x="27" y="33"/>
                </a:cxn>
                <a:cxn ang="0">
                  <a:pos x="21" y="25"/>
                </a:cxn>
                <a:cxn ang="0">
                  <a:pos x="15" y="16"/>
                </a:cxn>
                <a:cxn ang="0">
                  <a:pos x="7" y="8"/>
                </a:cxn>
                <a:cxn ang="0">
                  <a:pos x="0" y="0"/>
                </a:cxn>
              </a:cxnLst>
              <a:rect l="0" t="0" r="r" b="b"/>
              <a:pathLst>
                <a:path w="75" h="209">
                  <a:moveTo>
                    <a:pt x="73" y="208"/>
                  </a:moveTo>
                  <a:lnTo>
                    <a:pt x="74" y="197"/>
                  </a:lnTo>
                  <a:lnTo>
                    <a:pt x="74" y="186"/>
                  </a:lnTo>
                  <a:lnTo>
                    <a:pt x="74" y="175"/>
                  </a:lnTo>
                  <a:lnTo>
                    <a:pt x="74" y="164"/>
                  </a:lnTo>
                  <a:lnTo>
                    <a:pt x="73" y="154"/>
                  </a:lnTo>
                  <a:lnTo>
                    <a:pt x="71" y="143"/>
                  </a:lnTo>
                  <a:lnTo>
                    <a:pt x="69" y="132"/>
                  </a:lnTo>
                  <a:lnTo>
                    <a:pt x="67" y="122"/>
                  </a:lnTo>
                  <a:lnTo>
                    <a:pt x="64" y="111"/>
                  </a:lnTo>
                  <a:lnTo>
                    <a:pt x="61" y="101"/>
                  </a:lnTo>
                  <a:lnTo>
                    <a:pt x="58" y="91"/>
                  </a:lnTo>
                  <a:lnTo>
                    <a:pt x="53" y="81"/>
                  </a:lnTo>
                  <a:lnTo>
                    <a:pt x="49" y="71"/>
                  </a:lnTo>
                  <a:lnTo>
                    <a:pt x="44" y="61"/>
                  </a:lnTo>
                  <a:lnTo>
                    <a:pt x="39" y="52"/>
                  </a:lnTo>
                  <a:lnTo>
                    <a:pt x="33" y="42"/>
                  </a:lnTo>
                  <a:lnTo>
                    <a:pt x="27" y="33"/>
                  </a:lnTo>
                  <a:lnTo>
                    <a:pt x="21" y="25"/>
                  </a:lnTo>
                  <a:lnTo>
                    <a:pt x="15" y="16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2" name="Freeform 246"/>
            <p:cNvSpPr>
              <a:spLocks/>
            </p:cNvSpPr>
            <p:nvPr/>
          </p:nvSpPr>
          <p:spPr bwMode="auto">
            <a:xfrm>
              <a:off x="3021" y="678"/>
              <a:ext cx="19" cy="308"/>
            </a:xfrm>
            <a:custGeom>
              <a:avLst/>
              <a:gdLst/>
              <a:ahLst/>
              <a:cxnLst>
                <a:cxn ang="0">
                  <a:pos x="4" y="307"/>
                </a:cxn>
                <a:cxn ang="0">
                  <a:pos x="8" y="289"/>
                </a:cxn>
                <a:cxn ang="0">
                  <a:pos x="10" y="271"/>
                </a:cxn>
                <a:cxn ang="0">
                  <a:pos x="13" y="253"/>
                </a:cxn>
                <a:cxn ang="0">
                  <a:pos x="15" y="235"/>
                </a:cxn>
                <a:cxn ang="0">
                  <a:pos x="16" y="217"/>
                </a:cxn>
                <a:cxn ang="0">
                  <a:pos x="17" y="199"/>
                </a:cxn>
                <a:cxn ang="0">
                  <a:pos x="18" y="181"/>
                </a:cxn>
                <a:cxn ang="0">
                  <a:pos x="18" y="163"/>
                </a:cxn>
                <a:cxn ang="0">
                  <a:pos x="18" y="144"/>
                </a:cxn>
                <a:cxn ang="0">
                  <a:pos x="17" y="126"/>
                </a:cxn>
                <a:cxn ang="0">
                  <a:pos x="16" y="108"/>
                </a:cxn>
                <a:cxn ang="0">
                  <a:pos x="15" y="90"/>
                </a:cxn>
                <a:cxn ang="0">
                  <a:pos x="13" y="72"/>
                </a:cxn>
                <a:cxn ang="0">
                  <a:pos x="10" y="54"/>
                </a:cxn>
                <a:cxn ang="0">
                  <a:pos x="7" y="36"/>
                </a:cxn>
                <a:cxn ang="0">
                  <a:pos x="4" y="18"/>
                </a:cxn>
                <a:cxn ang="0">
                  <a:pos x="0" y="0"/>
                </a:cxn>
              </a:cxnLst>
              <a:rect l="0" t="0" r="r" b="b"/>
              <a:pathLst>
                <a:path w="19" h="308">
                  <a:moveTo>
                    <a:pt x="4" y="307"/>
                  </a:moveTo>
                  <a:lnTo>
                    <a:pt x="8" y="289"/>
                  </a:lnTo>
                  <a:lnTo>
                    <a:pt x="10" y="271"/>
                  </a:lnTo>
                  <a:lnTo>
                    <a:pt x="13" y="253"/>
                  </a:lnTo>
                  <a:lnTo>
                    <a:pt x="15" y="235"/>
                  </a:lnTo>
                  <a:lnTo>
                    <a:pt x="16" y="217"/>
                  </a:lnTo>
                  <a:lnTo>
                    <a:pt x="17" y="199"/>
                  </a:lnTo>
                  <a:lnTo>
                    <a:pt x="18" y="181"/>
                  </a:lnTo>
                  <a:lnTo>
                    <a:pt x="18" y="163"/>
                  </a:lnTo>
                  <a:lnTo>
                    <a:pt x="18" y="144"/>
                  </a:lnTo>
                  <a:lnTo>
                    <a:pt x="17" y="126"/>
                  </a:lnTo>
                  <a:lnTo>
                    <a:pt x="16" y="108"/>
                  </a:lnTo>
                  <a:lnTo>
                    <a:pt x="15" y="90"/>
                  </a:lnTo>
                  <a:lnTo>
                    <a:pt x="13" y="72"/>
                  </a:lnTo>
                  <a:lnTo>
                    <a:pt x="10" y="54"/>
                  </a:lnTo>
                  <a:lnTo>
                    <a:pt x="7" y="36"/>
                  </a:lnTo>
                  <a:lnTo>
                    <a:pt x="4" y="1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3" name="Freeform 247"/>
            <p:cNvSpPr>
              <a:spLocks/>
            </p:cNvSpPr>
            <p:nvPr/>
          </p:nvSpPr>
          <p:spPr bwMode="auto">
            <a:xfrm>
              <a:off x="3009" y="985"/>
              <a:ext cx="20" cy="21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" y="11"/>
                </a:cxn>
                <a:cxn ang="0">
                  <a:pos x="10" y="23"/>
                </a:cxn>
                <a:cxn ang="0">
                  <a:pos x="7" y="35"/>
                </a:cxn>
                <a:cxn ang="0">
                  <a:pos x="5" y="47"/>
                </a:cxn>
                <a:cxn ang="0">
                  <a:pos x="3" y="59"/>
                </a:cxn>
                <a:cxn ang="0">
                  <a:pos x="1" y="71"/>
                </a:cxn>
                <a:cxn ang="0">
                  <a:pos x="0" y="83"/>
                </a:cxn>
                <a:cxn ang="0">
                  <a:pos x="0" y="95"/>
                </a:cxn>
                <a:cxn ang="0">
                  <a:pos x="0" y="107"/>
                </a:cxn>
                <a:cxn ang="0">
                  <a:pos x="0" y="119"/>
                </a:cxn>
                <a:cxn ang="0">
                  <a:pos x="1" y="132"/>
                </a:cxn>
                <a:cxn ang="0">
                  <a:pos x="2" y="143"/>
                </a:cxn>
                <a:cxn ang="0">
                  <a:pos x="4" y="155"/>
                </a:cxn>
                <a:cxn ang="0">
                  <a:pos x="6" y="167"/>
                </a:cxn>
                <a:cxn ang="0">
                  <a:pos x="9" y="179"/>
                </a:cxn>
                <a:cxn ang="0">
                  <a:pos x="12" y="191"/>
                </a:cxn>
                <a:cxn ang="0">
                  <a:pos x="15" y="203"/>
                </a:cxn>
                <a:cxn ang="0">
                  <a:pos x="19" y="214"/>
                </a:cxn>
              </a:cxnLst>
              <a:rect l="0" t="0" r="r" b="b"/>
              <a:pathLst>
                <a:path w="20" h="215">
                  <a:moveTo>
                    <a:pt x="16" y="0"/>
                  </a:moveTo>
                  <a:lnTo>
                    <a:pt x="13" y="11"/>
                  </a:lnTo>
                  <a:lnTo>
                    <a:pt x="10" y="23"/>
                  </a:lnTo>
                  <a:lnTo>
                    <a:pt x="7" y="35"/>
                  </a:lnTo>
                  <a:lnTo>
                    <a:pt x="5" y="47"/>
                  </a:lnTo>
                  <a:lnTo>
                    <a:pt x="3" y="59"/>
                  </a:lnTo>
                  <a:lnTo>
                    <a:pt x="1" y="71"/>
                  </a:lnTo>
                  <a:lnTo>
                    <a:pt x="0" y="83"/>
                  </a:lnTo>
                  <a:lnTo>
                    <a:pt x="0" y="95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3"/>
                  </a:lnTo>
                  <a:lnTo>
                    <a:pt x="4" y="155"/>
                  </a:lnTo>
                  <a:lnTo>
                    <a:pt x="6" y="167"/>
                  </a:lnTo>
                  <a:lnTo>
                    <a:pt x="9" y="179"/>
                  </a:lnTo>
                  <a:lnTo>
                    <a:pt x="12" y="191"/>
                  </a:lnTo>
                  <a:lnTo>
                    <a:pt x="15" y="203"/>
                  </a:lnTo>
                  <a:lnTo>
                    <a:pt x="19" y="214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4" name="Freeform 248"/>
            <p:cNvSpPr>
              <a:spLocks/>
            </p:cNvSpPr>
            <p:nvPr/>
          </p:nvSpPr>
          <p:spPr bwMode="auto">
            <a:xfrm>
              <a:off x="3061" y="860"/>
              <a:ext cx="121" cy="325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10" y="310"/>
                </a:cxn>
                <a:cxn ang="0">
                  <a:pos x="19" y="297"/>
                </a:cxn>
                <a:cxn ang="0">
                  <a:pos x="28" y="282"/>
                </a:cxn>
                <a:cxn ang="0">
                  <a:pos x="36" y="268"/>
                </a:cxn>
                <a:cxn ang="0">
                  <a:pos x="45" y="254"/>
                </a:cxn>
                <a:cxn ang="0">
                  <a:pos x="52" y="239"/>
                </a:cxn>
                <a:cxn ang="0">
                  <a:pos x="60" y="224"/>
                </a:cxn>
                <a:cxn ang="0">
                  <a:pos x="67" y="209"/>
                </a:cxn>
                <a:cxn ang="0">
                  <a:pos x="73" y="193"/>
                </a:cxn>
                <a:cxn ang="0">
                  <a:pos x="80" y="178"/>
                </a:cxn>
                <a:cxn ang="0">
                  <a:pos x="85" y="162"/>
                </a:cxn>
                <a:cxn ang="0">
                  <a:pos x="91" y="146"/>
                </a:cxn>
                <a:cxn ang="0">
                  <a:pos x="96" y="131"/>
                </a:cxn>
                <a:cxn ang="0">
                  <a:pos x="100" y="115"/>
                </a:cxn>
                <a:cxn ang="0">
                  <a:pos x="104" y="98"/>
                </a:cxn>
                <a:cxn ang="0">
                  <a:pos x="108" y="82"/>
                </a:cxn>
                <a:cxn ang="0">
                  <a:pos x="111" y="66"/>
                </a:cxn>
                <a:cxn ang="0">
                  <a:pos x="114" y="49"/>
                </a:cxn>
                <a:cxn ang="0">
                  <a:pos x="117" y="33"/>
                </a:cxn>
                <a:cxn ang="0">
                  <a:pos x="119" y="16"/>
                </a:cxn>
                <a:cxn ang="0">
                  <a:pos x="120" y="0"/>
                </a:cxn>
              </a:cxnLst>
              <a:rect l="0" t="0" r="r" b="b"/>
              <a:pathLst>
                <a:path w="121" h="325">
                  <a:moveTo>
                    <a:pt x="0" y="324"/>
                  </a:moveTo>
                  <a:lnTo>
                    <a:pt x="10" y="310"/>
                  </a:lnTo>
                  <a:lnTo>
                    <a:pt x="19" y="297"/>
                  </a:lnTo>
                  <a:lnTo>
                    <a:pt x="28" y="282"/>
                  </a:lnTo>
                  <a:lnTo>
                    <a:pt x="36" y="268"/>
                  </a:lnTo>
                  <a:lnTo>
                    <a:pt x="45" y="254"/>
                  </a:lnTo>
                  <a:lnTo>
                    <a:pt x="52" y="239"/>
                  </a:lnTo>
                  <a:lnTo>
                    <a:pt x="60" y="224"/>
                  </a:lnTo>
                  <a:lnTo>
                    <a:pt x="67" y="209"/>
                  </a:lnTo>
                  <a:lnTo>
                    <a:pt x="73" y="193"/>
                  </a:lnTo>
                  <a:lnTo>
                    <a:pt x="80" y="178"/>
                  </a:lnTo>
                  <a:lnTo>
                    <a:pt x="85" y="162"/>
                  </a:lnTo>
                  <a:lnTo>
                    <a:pt x="91" y="146"/>
                  </a:lnTo>
                  <a:lnTo>
                    <a:pt x="96" y="131"/>
                  </a:lnTo>
                  <a:lnTo>
                    <a:pt x="100" y="115"/>
                  </a:lnTo>
                  <a:lnTo>
                    <a:pt x="104" y="98"/>
                  </a:lnTo>
                  <a:lnTo>
                    <a:pt x="108" y="82"/>
                  </a:lnTo>
                  <a:lnTo>
                    <a:pt x="111" y="66"/>
                  </a:lnTo>
                  <a:lnTo>
                    <a:pt x="114" y="49"/>
                  </a:lnTo>
                  <a:lnTo>
                    <a:pt x="117" y="33"/>
                  </a:lnTo>
                  <a:lnTo>
                    <a:pt x="119" y="16"/>
                  </a:lnTo>
                  <a:lnTo>
                    <a:pt x="12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5" name="Freeform 249"/>
            <p:cNvSpPr>
              <a:spLocks/>
            </p:cNvSpPr>
            <p:nvPr/>
          </p:nvSpPr>
          <p:spPr bwMode="auto">
            <a:xfrm>
              <a:off x="3181" y="605"/>
              <a:ext cx="95" cy="256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86" y="12"/>
                </a:cxn>
                <a:cxn ang="0">
                  <a:pos x="78" y="24"/>
                </a:cxn>
                <a:cxn ang="0">
                  <a:pos x="70" y="36"/>
                </a:cxn>
                <a:cxn ang="0">
                  <a:pos x="63" y="49"/>
                </a:cxn>
                <a:cxn ang="0">
                  <a:pos x="56" y="61"/>
                </a:cxn>
                <a:cxn ang="0">
                  <a:pos x="49" y="75"/>
                </a:cxn>
                <a:cxn ang="0">
                  <a:pos x="43" y="87"/>
                </a:cxn>
                <a:cxn ang="0">
                  <a:pos x="37" y="101"/>
                </a:cxn>
                <a:cxn ang="0">
                  <a:pos x="32" y="114"/>
                </a:cxn>
                <a:cxn ang="0">
                  <a:pos x="27" y="128"/>
                </a:cxn>
                <a:cxn ang="0">
                  <a:pos x="22" y="141"/>
                </a:cxn>
                <a:cxn ang="0">
                  <a:pos x="18" y="155"/>
                </a:cxn>
                <a:cxn ang="0">
                  <a:pos x="14" y="169"/>
                </a:cxn>
                <a:cxn ang="0">
                  <a:pos x="11" y="183"/>
                </a:cxn>
                <a:cxn ang="0">
                  <a:pos x="8" y="197"/>
                </a:cxn>
                <a:cxn ang="0">
                  <a:pos x="5" y="212"/>
                </a:cxn>
                <a:cxn ang="0">
                  <a:pos x="3" y="226"/>
                </a:cxn>
                <a:cxn ang="0">
                  <a:pos x="1" y="240"/>
                </a:cxn>
                <a:cxn ang="0">
                  <a:pos x="0" y="255"/>
                </a:cxn>
              </a:cxnLst>
              <a:rect l="0" t="0" r="r" b="b"/>
              <a:pathLst>
                <a:path w="95" h="256">
                  <a:moveTo>
                    <a:pt x="94" y="0"/>
                  </a:moveTo>
                  <a:lnTo>
                    <a:pt x="86" y="12"/>
                  </a:lnTo>
                  <a:lnTo>
                    <a:pt x="78" y="24"/>
                  </a:lnTo>
                  <a:lnTo>
                    <a:pt x="70" y="36"/>
                  </a:lnTo>
                  <a:lnTo>
                    <a:pt x="63" y="49"/>
                  </a:lnTo>
                  <a:lnTo>
                    <a:pt x="56" y="61"/>
                  </a:lnTo>
                  <a:lnTo>
                    <a:pt x="49" y="75"/>
                  </a:lnTo>
                  <a:lnTo>
                    <a:pt x="43" y="87"/>
                  </a:lnTo>
                  <a:lnTo>
                    <a:pt x="37" y="101"/>
                  </a:lnTo>
                  <a:lnTo>
                    <a:pt x="32" y="114"/>
                  </a:lnTo>
                  <a:lnTo>
                    <a:pt x="27" y="128"/>
                  </a:lnTo>
                  <a:lnTo>
                    <a:pt x="22" y="141"/>
                  </a:lnTo>
                  <a:lnTo>
                    <a:pt x="18" y="155"/>
                  </a:lnTo>
                  <a:lnTo>
                    <a:pt x="14" y="169"/>
                  </a:lnTo>
                  <a:lnTo>
                    <a:pt x="11" y="183"/>
                  </a:lnTo>
                  <a:lnTo>
                    <a:pt x="8" y="197"/>
                  </a:lnTo>
                  <a:lnTo>
                    <a:pt x="5" y="212"/>
                  </a:lnTo>
                  <a:lnTo>
                    <a:pt x="3" y="226"/>
                  </a:lnTo>
                  <a:lnTo>
                    <a:pt x="1" y="240"/>
                  </a:lnTo>
                  <a:lnTo>
                    <a:pt x="0" y="25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6" name="Freeform 250"/>
            <p:cNvSpPr>
              <a:spLocks/>
            </p:cNvSpPr>
            <p:nvPr/>
          </p:nvSpPr>
          <p:spPr bwMode="auto">
            <a:xfrm>
              <a:off x="2543" y="2332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7" name="Freeform 251"/>
            <p:cNvSpPr>
              <a:spLocks/>
            </p:cNvSpPr>
            <p:nvPr/>
          </p:nvSpPr>
          <p:spPr bwMode="auto">
            <a:xfrm>
              <a:off x="2505" y="2327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8" name="Freeform 252"/>
            <p:cNvSpPr>
              <a:spLocks/>
            </p:cNvSpPr>
            <p:nvPr/>
          </p:nvSpPr>
          <p:spPr bwMode="auto">
            <a:xfrm>
              <a:off x="2452" y="2324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09" name="Freeform 253"/>
            <p:cNvSpPr>
              <a:spLocks/>
            </p:cNvSpPr>
            <p:nvPr/>
          </p:nvSpPr>
          <p:spPr bwMode="auto">
            <a:xfrm>
              <a:off x="2399" y="2324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0" name="Freeform 254"/>
            <p:cNvSpPr>
              <a:spLocks/>
            </p:cNvSpPr>
            <p:nvPr/>
          </p:nvSpPr>
          <p:spPr bwMode="auto">
            <a:xfrm>
              <a:off x="2362" y="2327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1" name="Freeform 255"/>
            <p:cNvSpPr>
              <a:spLocks/>
            </p:cNvSpPr>
            <p:nvPr/>
          </p:nvSpPr>
          <p:spPr bwMode="auto">
            <a:xfrm>
              <a:off x="2329" y="2332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2" name="Freeform 256"/>
            <p:cNvSpPr>
              <a:spLocks/>
            </p:cNvSpPr>
            <p:nvPr/>
          </p:nvSpPr>
          <p:spPr bwMode="auto">
            <a:xfrm>
              <a:off x="2325" y="2345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3" name="Freeform 257"/>
            <p:cNvSpPr>
              <a:spLocks/>
            </p:cNvSpPr>
            <p:nvPr/>
          </p:nvSpPr>
          <p:spPr bwMode="auto">
            <a:xfrm>
              <a:off x="2325" y="2352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4" name="Freeform 258"/>
            <p:cNvSpPr>
              <a:spLocks/>
            </p:cNvSpPr>
            <p:nvPr/>
          </p:nvSpPr>
          <p:spPr bwMode="auto">
            <a:xfrm>
              <a:off x="2329" y="2360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5" name="Freeform 259"/>
            <p:cNvSpPr>
              <a:spLocks/>
            </p:cNvSpPr>
            <p:nvPr/>
          </p:nvSpPr>
          <p:spPr bwMode="auto">
            <a:xfrm>
              <a:off x="2362" y="2372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6" name="Freeform 260"/>
            <p:cNvSpPr>
              <a:spLocks/>
            </p:cNvSpPr>
            <p:nvPr/>
          </p:nvSpPr>
          <p:spPr bwMode="auto">
            <a:xfrm>
              <a:off x="2399" y="2378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7" name="Freeform 261"/>
            <p:cNvSpPr>
              <a:spLocks/>
            </p:cNvSpPr>
            <p:nvPr/>
          </p:nvSpPr>
          <p:spPr bwMode="auto">
            <a:xfrm>
              <a:off x="2421" y="2357"/>
              <a:ext cx="118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2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8" name="Freeform 262"/>
            <p:cNvSpPr>
              <a:spLocks/>
            </p:cNvSpPr>
            <p:nvPr/>
          </p:nvSpPr>
          <p:spPr bwMode="auto">
            <a:xfrm>
              <a:off x="2538" y="2330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19" name="Freeform 263"/>
            <p:cNvSpPr>
              <a:spLocks/>
            </p:cNvSpPr>
            <p:nvPr/>
          </p:nvSpPr>
          <p:spPr bwMode="auto">
            <a:xfrm>
              <a:off x="2543" y="2290"/>
              <a:ext cx="27" cy="41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4" y="40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0" name="Freeform 264"/>
            <p:cNvSpPr>
              <a:spLocks/>
            </p:cNvSpPr>
            <p:nvPr/>
          </p:nvSpPr>
          <p:spPr bwMode="auto">
            <a:xfrm>
              <a:off x="2505" y="228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1" name="Freeform 265"/>
            <p:cNvSpPr>
              <a:spLocks/>
            </p:cNvSpPr>
            <p:nvPr/>
          </p:nvSpPr>
          <p:spPr bwMode="auto">
            <a:xfrm>
              <a:off x="2452" y="2282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2" name="Freeform 266"/>
            <p:cNvSpPr>
              <a:spLocks/>
            </p:cNvSpPr>
            <p:nvPr/>
          </p:nvSpPr>
          <p:spPr bwMode="auto">
            <a:xfrm>
              <a:off x="2226" y="2276"/>
              <a:ext cx="227" cy="10"/>
            </a:xfrm>
            <a:custGeom>
              <a:avLst/>
              <a:gdLst/>
              <a:ahLst/>
              <a:cxnLst>
                <a:cxn ang="0">
                  <a:pos x="226" y="6"/>
                </a:cxn>
                <a:cxn ang="0">
                  <a:pos x="206" y="4"/>
                </a:cxn>
                <a:cxn ang="0">
                  <a:pos x="185" y="2"/>
                </a:cxn>
                <a:cxn ang="0">
                  <a:pos x="164" y="1"/>
                </a:cxn>
                <a:cxn ang="0">
                  <a:pos x="144" y="1"/>
                </a:cxn>
                <a:cxn ang="0">
                  <a:pos x="123" y="0"/>
                </a:cxn>
                <a:cxn ang="0">
                  <a:pos x="102" y="1"/>
                </a:cxn>
                <a:cxn ang="0">
                  <a:pos x="82" y="2"/>
                </a:cxn>
                <a:cxn ang="0">
                  <a:pos x="61" y="3"/>
                </a:cxn>
                <a:cxn ang="0">
                  <a:pos x="41" y="4"/>
                </a:cxn>
                <a:cxn ang="0">
                  <a:pos x="20" y="6"/>
                </a:cxn>
                <a:cxn ang="0">
                  <a:pos x="0" y="9"/>
                </a:cxn>
              </a:cxnLst>
              <a:rect l="0" t="0" r="r" b="b"/>
              <a:pathLst>
                <a:path w="227" h="10">
                  <a:moveTo>
                    <a:pt x="226" y="6"/>
                  </a:moveTo>
                  <a:lnTo>
                    <a:pt x="206" y="4"/>
                  </a:lnTo>
                  <a:lnTo>
                    <a:pt x="185" y="2"/>
                  </a:lnTo>
                  <a:lnTo>
                    <a:pt x="164" y="1"/>
                  </a:lnTo>
                  <a:lnTo>
                    <a:pt x="144" y="1"/>
                  </a:lnTo>
                  <a:lnTo>
                    <a:pt x="123" y="0"/>
                  </a:lnTo>
                  <a:lnTo>
                    <a:pt x="102" y="1"/>
                  </a:lnTo>
                  <a:lnTo>
                    <a:pt x="82" y="2"/>
                  </a:lnTo>
                  <a:lnTo>
                    <a:pt x="61" y="3"/>
                  </a:lnTo>
                  <a:lnTo>
                    <a:pt x="41" y="4"/>
                  </a:lnTo>
                  <a:lnTo>
                    <a:pt x="20" y="6"/>
                  </a:lnTo>
                  <a:lnTo>
                    <a:pt x="0" y="9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3" name="Freeform 267"/>
            <p:cNvSpPr>
              <a:spLocks/>
            </p:cNvSpPr>
            <p:nvPr/>
          </p:nvSpPr>
          <p:spPr bwMode="auto">
            <a:xfrm>
              <a:off x="2058" y="2285"/>
              <a:ext cx="169" cy="15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8" y="2"/>
                </a:cxn>
                <a:cxn ang="0">
                  <a:pos x="148" y="5"/>
                </a:cxn>
                <a:cxn ang="0">
                  <a:pos x="139" y="9"/>
                </a:cxn>
                <a:cxn ang="0">
                  <a:pos x="129" y="13"/>
                </a:cxn>
                <a:cxn ang="0">
                  <a:pos x="120" y="17"/>
                </a:cxn>
                <a:cxn ang="0">
                  <a:pos x="111" y="22"/>
                </a:cxn>
                <a:cxn ang="0">
                  <a:pos x="102" y="27"/>
                </a:cxn>
                <a:cxn ang="0">
                  <a:pos x="93" y="33"/>
                </a:cxn>
                <a:cxn ang="0">
                  <a:pos x="85" y="38"/>
                </a:cxn>
                <a:cxn ang="0">
                  <a:pos x="76" y="45"/>
                </a:cxn>
                <a:cxn ang="0">
                  <a:pos x="69" y="51"/>
                </a:cxn>
                <a:cxn ang="0">
                  <a:pos x="61" y="58"/>
                </a:cxn>
                <a:cxn ang="0">
                  <a:pos x="54" y="65"/>
                </a:cxn>
                <a:cxn ang="0">
                  <a:pos x="47" y="73"/>
                </a:cxn>
                <a:cxn ang="0">
                  <a:pos x="40" y="81"/>
                </a:cxn>
                <a:cxn ang="0">
                  <a:pos x="34" y="89"/>
                </a:cxn>
                <a:cxn ang="0">
                  <a:pos x="28" y="97"/>
                </a:cxn>
                <a:cxn ang="0">
                  <a:pos x="22" y="106"/>
                </a:cxn>
                <a:cxn ang="0">
                  <a:pos x="17" y="115"/>
                </a:cxn>
                <a:cxn ang="0">
                  <a:pos x="12" y="124"/>
                </a:cxn>
                <a:cxn ang="0">
                  <a:pos x="8" y="133"/>
                </a:cxn>
                <a:cxn ang="0">
                  <a:pos x="4" y="143"/>
                </a:cxn>
                <a:cxn ang="0">
                  <a:pos x="0" y="152"/>
                </a:cxn>
              </a:cxnLst>
              <a:rect l="0" t="0" r="r" b="b"/>
              <a:pathLst>
                <a:path w="169" h="153">
                  <a:moveTo>
                    <a:pt x="168" y="0"/>
                  </a:moveTo>
                  <a:lnTo>
                    <a:pt x="158" y="2"/>
                  </a:lnTo>
                  <a:lnTo>
                    <a:pt x="148" y="5"/>
                  </a:lnTo>
                  <a:lnTo>
                    <a:pt x="139" y="9"/>
                  </a:lnTo>
                  <a:lnTo>
                    <a:pt x="129" y="13"/>
                  </a:lnTo>
                  <a:lnTo>
                    <a:pt x="120" y="17"/>
                  </a:lnTo>
                  <a:lnTo>
                    <a:pt x="111" y="22"/>
                  </a:lnTo>
                  <a:lnTo>
                    <a:pt x="102" y="27"/>
                  </a:lnTo>
                  <a:lnTo>
                    <a:pt x="93" y="33"/>
                  </a:lnTo>
                  <a:lnTo>
                    <a:pt x="85" y="38"/>
                  </a:lnTo>
                  <a:lnTo>
                    <a:pt x="76" y="45"/>
                  </a:lnTo>
                  <a:lnTo>
                    <a:pt x="69" y="51"/>
                  </a:lnTo>
                  <a:lnTo>
                    <a:pt x="61" y="58"/>
                  </a:lnTo>
                  <a:lnTo>
                    <a:pt x="54" y="65"/>
                  </a:lnTo>
                  <a:lnTo>
                    <a:pt x="47" y="73"/>
                  </a:lnTo>
                  <a:lnTo>
                    <a:pt x="40" y="81"/>
                  </a:lnTo>
                  <a:lnTo>
                    <a:pt x="34" y="89"/>
                  </a:lnTo>
                  <a:lnTo>
                    <a:pt x="28" y="97"/>
                  </a:lnTo>
                  <a:lnTo>
                    <a:pt x="22" y="106"/>
                  </a:lnTo>
                  <a:lnTo>
                    <a:pt x="17" y="115"/>
                  </a:lnTo>
                  <a:lnTo>
                    <a:pt x="12" y="124"/>
                  </a:lnTo>
                  <a:lnTo>
                    <a:pt x="8" y="133"/>
                  </a:lnTo>
                  <a:lnTo>
                    <a:pt x="4" y="143"/>
                  </a:lnTo>
                  <a:lnTo>
                    <a:pt x="0" y="15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4" name="Freeform 268"/>
            <p:cNvSpPr>
              <a:spLocks/>
            </p:cNvSpPr>
            <p:nvPr/>
          </p:nvSpPr>
          <p:spPr bwMode="auto">
            <a:xfrm>
              <a:off x="1908" y="2437"/>
              <a:ext cx="151" cy="87"/>
            </a:xfrm>
            <a:custGeom>
              <a:avLst/>
              <a:gdLst/>
              <a:ahLst/>
              <a:cxnLst>
                <a:cxn ang="0">
                  <a:pos x="0" y="86"/>
                </a:cxn>
                <a:cxn ang="0">
                  <a:pos x="9" y="86"/>
                </a:cxn>
                <a:cxn ang="0">
                  <a:pos x="17" y="86"/>
                </a:cxn>
                <a:cxn ang="0">
                  <a:pos x="25" y="85"/>
                </a:cxn>
                <a:cxn ang="0">
                  <a:pos x="34" y="84"/>
                </a:cxn>
                <a:cxn ang="0">
                  <a:pos x="42" y="83"/>
                </a:cxn>
                <a:cxn ang="0">
                  <a:pos x="50" y="81"/>
                </a:cxn>
                <a:cxn ang="0">
                  <a:pos x="58" y="79"/>
                </a:cxn>
                <a:cxn ang="0">
                  <a:pos x="66" y="76"/>
                </a:cxn>
                <a:cxn ang="0">
                  <a:pos x="73" y="73"/>
                </a:cxn>
                <a:cxn ang="0">
                  <a:pos x="81" y="69"/>
                </a:cxn>
                <a:cxn ang="0">
                  <a:pos x="88" y="66"/>
                </a:cxn>
                <a:cxn ang="0">
                  <a:pos x="95" y="61"/>
                </a:cxn>
                <a:cxn ang="0">
                  <a:pos x="102" y="57"/>
                </a:cxn>
                <a:cxn ang="0">
                  <a:pos x="109" y="51"/>
                </a:cxn>
                <a:cxn ang="0">
                  <a:pos x="115" y="46"/>
                </a:cxn>
                <a:cxn ang="0">
                  <a:pos x="121" y="41"/>
                </a:cxn>
                <a:cxn ang="0">
                  <a:pos x="127" y="34"/>
                </a:cxn>
                <a:cxn ang="0">
                  <a:pos x="132" y="28"/>
                </a:cxn>
                <a:cxn ang="0">
                  <a:pos x="137" y="21"/>
                </a:cxn>
                <a:cxn ang="0">
                  <a:pos x="142" y="15"/>
                </a:cxn>
                <a:cxn ang="0">
                  <a:pos x="146" y="8"/>
                </a:cxn>
                <a:cxn ang="0">
                  <a:pos x="150" y="0"/>
                </a:cxn>
              </a:cxnLst>
              <a:rect l="0" t="0" r="r" b="b"/>
              <a:pathLst>
                <a:path w="151" h="87">
                  <a:moveTo>
                    <a:pt x="0" y="86"/>
                  </a:moveTo>
                  <a:lnTo>
                    <a:pt x="9" y="86"/>
                  </a:lnTo>
                  <a:lnTo>
                    <a:pt x="17" y="86"/>
                  </a:lnTo>
                  <a:lnTo>
                    <a:pt x="25" y="85"/>
                  </a:lnTo>
                  <a:lnTo>
                    <a:pt x="34" y="84"/>
                  </a:lnTo>
                  <a:lnTo>
                    <a:pt x="42" y="83"/>
                  </a:lnTo>
                  <a:lnTo>
                    <a:pt x="50" y="81"/>
                  </a:lnTo>
                  <a:lnTo>
                    <a:pt x="58" y="79"/>
                  </a:lnTo>
                  <a:lnTo>
                    <a:pt x="66" y="76"/>
                  </a:lnTo>
                  <a:lnTo>
                    <a:pt x="73" y="73"/>
                  </a:lnTo>
                  <a:lnTo>
                    <a:pt x="81" y="69"/>
                  </a:lnTo>
                  <a:lnTo>
                    <a:pt x="88" y="66"/>
                  </a:lnTo>
                  <a:lnTo>
                    <a:pt x="95" y="61"/>
                  </a:lnTo>
                  <a:lnTo>
                    <a:pt x="102" y="57"/>
                  </a:lnTo>
                  <a:lnTo>
                    <a:pt x="109" y="51"/>
                  </a:lnTo>
                  <a:lnTo>
                    <a:pt x="115" y="46"/>
                  </a:lnTo>
                  <a:lnTo>
                    <a:pt x="121" y="41"/>
                  </a:lnTo>
                  <a:lnTo>
                    <a:pt x="127" y="34"/>
                  </a:lnTo>
                  <a:lnTo>
                    <a:pt x="132" y="28"/>
                  </a:lnTo>
                  <a:lnTo>
                    <a:pt x="137" y="21"/>
                  </a:lnTo>
                  <a:lnTo>
                    <a:pt x="142" y="15"/>
                  </a:lnTo>
                  <a:lnTo>
                    <a:pt x="146" y="8"/>
                  </a:lnTo>
                  <a:lnTo>
                    <a:pt x="15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5" name="Line 269"/>
            <p:cNvSpPr>
              <a:spLocks noChangeShapeType="1"/>
            </p:cNvSpPr>
            <p:nvPr/>
          </p:nvSpPr>
          <p:spPr bwMode="auto">
            <a:xfrm flipH="1">
              <a:off x="1495" y="2527"/>
              <a:ext cx="417" cy="11"/>
            </a:xfrm>
            <a:prstGeom prst="line">
              <a:avLst/>
            </a:prstGeom>
            <a:noFill/>
            <a:ln w="12700">
              <a:solidFill>
                <a:srgbClr val="F57A7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726" name="Freeform 270"/>
            <p:cNvSpPr>
              <a:spLocks/>
            </p:cNvSpPr>
            <p:nvPr/>
          </p:nvSpPr>
          <p:spPr bwMode="auto">
            <a:xfrm>
              <a:off x="2538" y="2797"/>
              <a:ext cx="30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5"/>
                </a:cxn>
                <a:cxn ang="0">
                  <a:pos x="29" y="0"/>
                </a:cxn>
              </a:cxnLst>
              <a:rect l="0" t="0" r="r" b="b"/>
              <a:pathLst>
                <a:path w="30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5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7" name="Freeform 271"/>
            <p:cNvSpPr>
              <a:spLocks/>
            </p:cNvSpPr>
            <p:nvPr/>
          </p:nvSpPr>
          <p:spPr bwMode="auto">
            <a:xfrm>
              <a:off x="2543" y="2756"/>
              <a:ext cx="27" cy="42"/>
            </a:xfrm>
            <a:custGeom>
              <a:avLst/>
              <a:gdLst/>
              <a:ahLst/>
              <a:cxnLst>
                <a:cxn ang="0">
                  <a:pos x="24" y="41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4" y="41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8" name="Freeform 272"/>
            <p:cNvSpPr>
              <a:spLocks/>
            </p:cNvSpPr>
            <p:nvPr/>
          </p:nvSpPr>
          <p:spPr bwMode="auto">
            <a:xfrm>
              <a:off x="2543" y="2714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29" name="Freeform 273"/>
            <p:cNvSpPr>
              <a:spLocks/>
            </p:cNvSpPr>
            <p:nvPr/>
          </p:nvSpPr>
          <p:spPr bwMode="auto">
            <a:xfrm>
              <a:off x="2538" y="2754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0" name="Freeform 274"/>
            <p:cNvSpPr>
              <a:spLocks/>
            </p:cNvSpPr>
            <p:nvPr/>
          </p:nvSpPr>
          <p:spPr bwMode="auto">
            <a:xfrm>
              <a:off x="2421" y="2781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1" name="Freeform 275"/>
            <p:cNvSpPr>
              <a:spLocks/>
            </p:cNvSpPr>
            <p:nvPr/>
          </p:nvSpPr>
          <p:spPr bwMode="auto">
            <a:xfrm>
              <a:off x="2325" y="2776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2" name="Freeform 276"/>
            <p:cNvSpPr>
              <a:spLocks/>
            </p:cNvSpPr>
            <p:nvPr/>
          </p:nvSpPr>
          <p:spPr bwMode="auto">
            <a:xfrm>
              <a:off x="2329" y="2784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3" name="Freeform 277"/>
            <p:cNvSpPr>
              <a:spLocks/>
            </p:cNvSpPr>
            <p:nvPr/>
          </p:nvSpPr>
          <p:spPr bwMode="auto">
            <a:xfrm>
              <a:off x="2362" y="2796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4" name="Freeform 278"/>
            <p:cNvSpPr>
              <a:spLocks/>
            </p:cNvSpPr>
            <p:nvPr/>
          </p:nvSpPr>
          <p:spPr bwMode="auto">
            <a:xfrm>
              <a:off x="2399" y="2802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5" name="Freeform 279"/>
            <p:cNvSpPr>
              <a:spLocks/>
            </p:cNvSpPr>
            <p:nvPr/>
          </p:nvSpPr>
          <p:spPr bwMode="auto">
            <a:xfrm>
              <a:off x="2542" y="2756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6" name="Freeform 280"/>
            <p:cNvSpPr>
              <a:spLocks/>
            </p:cNvSpPr>
            <p:nvPr/>
          </p:nvSpPr>
          <p:spPr bwMode="auto">
            <a:xfrm>
              <a:off x="2505" y="2750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7" name="Freeform 281"/>
            <p:cNvSpPr>
              <a:spLocks/>
            </p:cNvSpPr>
            <p:nvPr/>
          </p:nvSpPr>
          <p:spPr bwMode="auto">
            <a:xfrm>
              <a:off x="2452" y="2748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8" name="Freeform 282"/>
            <p:cNvSpPr>
              <a:spLocks/>
            </p:cNvSpPr>
            <p:nvPr/>
          </p:nvSpPr>
          <p:spPr bwMode="auto">
            <a:xfrm>
              <a:off x="2399" y="2748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39" name="Freeform 283"/>
            <p:cNvSpPr>
              <a:spLocks/>
            </p:cNvSpPr>
            <p:nvPr/>
          </p:nvSpPr>
          <p:spPr bwMode="auto">
            <a:xfrm>
              <a:off x="2362" y="2750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0" name="Freeform 284"/>
            <p:cNvSpPr>
              <a:spLocks/>
            </p:cNvSpPr>
            <p:nvPr/>
          </p:nvSpPr>
          <p:spPr bwMode="auto">
            <a:xfrm>
              <a:off x="2329" y="2756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1" name="Freeform 285"/>
            <p:cNvSpPr>
              <a:spLocks/>
            </p:cNvSpPr>
            <p:nvPr/>
          </p:nvSpPr>
          <p:spPr bwMode="auto">
            <a:xfrm>
              <a:off x="2325" y="2768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2" name="Freeform 286"/>
            <p:cNvSpPr>
              <a:spLocks/>
            </p:cNvSpPr>
            <p:nvPr/>
          </p:nvSpPr>
          <p:spPr bwMode="auto">
            <a:xfrm>
              <a:off x="2543" y="2671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7"/>
                </a:cxn>
                <a:cxn ang="0">
                  <a:pos x="25" y="23"/>
                </a:cxn>
                <a:cxn ang="0">
                  <a:pos x="24" y="20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7"/>
                  </a:lnTo>
                  <a:lnTo>
                    <a:pt x="25" y="23"/>
                  </a:lnTo>
                  <a:lnTo>
                    <a:pt x="24" y="20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3" name="Freeform 287"/>
            <p:cNvSpPr>
              <a:spLocks/>
            </p:cNvSpPr>
            <p:nvPr/>
          </p:nvSpPr>
          <p:spPr bwMode="auto">
            <a:xfrm>
              <a:off x="2538" y="2712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4" name="Freeform 288"/>
            <p:cNvSpPr>
              <a:spLocks/>
            </p:cNvSpPr>
            <p:nvPr/>
          </p:nvSpPr>
          <p:spPr bwMode="auto">
            <a:xfrm>
              <a:off x="2421" y="2738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5" name="Freeform 289"/>
            <p:cNvSpPr>
              <a:spLocks/>
            </p:cNvSpPr>
            <p:nvPr/>
          </p:nvSpPr>
          <p:spPr bwMode="auto">
            <a:xfrm>
              <a:off x="2325" y="2734"/>
              <a:ext cx="5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7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6" name="Freeform 290"/>
            <p:cNvSpPr>
              <a:spLocks/>
            </p:cNvSpPr>
            <p:nvPr/>
          </p:nvSpPr>
          <p:spPr bwMode="auto">
            <a:xfrm>
              <a:off x="2329" y="2741"/>
              <a:ext cx="3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3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lnTo>
                    <a:pt x="6" y="4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7" name="Freeform 291"/>
            <p:cNvSpPr>
              <a:spLocks/>
            </p:cNvSpPr>
            <p:nvPr/>
          </p:nvSpPr>
          <p:spPr bwMode="auto">
            <a:xfrm>
              <a:off x="2362" y="2754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8" name="Freeform 292"/>
            <p:cNvSpPr>
              <a:spLocks/>
            </p:cNvSpPr>
            <p:nvPr/>
          </p:nvSpPr>
          <p:spPr bwMode="auto">
            <a:xfrm>
              <a:off x="2399" y="2759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49" name="Freeform 293"/>
            <p:cNvSpPr>
              <a:spLocks/>
            </p:cNvSpPr>
            <p:nvPr/>
          </p:nvSpPr>
          <p:spPr bwMode="auto">
            <a:xfrm>
              <a:off x="2543" y="2714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0" name="Freeform 294"/>
            <p:cNvSpPr>
              <a:spLocks/>
            </p:cNvSpPr>
            <p:nvPr/>
          </p:nvSpPr>
          <p:spPr bwMode="auto">
            <a:xfrm>
              <a:off x="2505" y="270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1" name="Freeform 295"/>
            <p:cNvSpPr>
              <a:spLocks/>
            </p:cNvSpPr>
            <p:nvPr/>
          </p:nvSpPr>
          <p:spPr bwMode="auto">
            <a:xfrm>
              <a:off x="2452" y="2706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2" name="Freeform 296"/>
            <p:cNvSpPr>
              <a:spLocks/>
            </p:cNvSpPr>
            <p:nvPr/>
          </p:nvSpPr>
          <p:spPr bwMode="auto">
            <a:xfrm>
              <a:off x="2399" y="2706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3" name="Freeform 297"/>
            <p:cNvSpPr>
              <a:spLocks/>
            </p:cNvSpPr>
            <p:nvPr/>
          </p:nvSpPr>
          <p:spPr bwMode="auto">
            <a:xfrm>
              <a:off x="2362" y="270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4" name="Freeform 298"/>
            <p:cNvSpPr>
              <a:spLocks/>
            </p:cNvSpPr>
            <p:nvPr/>
          </p:nvSpPr>
          <p:spPr bwMode="auto">
            <a:xfrm>
              <a:off x="2329" y="2714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5" name="Freeform 299"/>
            <p:cNvSpPr>
              <a:spLocks/>
            </p:cNvSpPr>
            <p:nvPr/>
          </p:nvSpPr>
          <p:spPr bwMode="auto">
            <a:xfrm>
              <a:off x="2325" y="2726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6" name="Freeform 300"/>
            <p:cNvSpPr>
              <a:spLocks/>
            </p:cNvSpPr>
            <p:nvPr/>
          </p:nvSpPr>
          <p:spPr bwMode="auto">
            <a:xfrm>
              <a:off x="2543" y="2629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7" name="Freeform 301"/>
            <p:cNvSpPr>
              <a:spLocks/>
            </p:cNvSpPr>
            <p:nvPr/>
          </p:nvSpPr>
          <p:spPr bwMode="auto">
            <a:xfrm>
              <a:off x="2538" y="2670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5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5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8" name="Freeform 302"/>
            <p:cNvSpPr>
              <a:spLocks/>
            </p:cNvSpPr>
            <p:nvPr/>
          </p:nvSpPr>
          <p:spPr bwMode="auto">
            <a:xfrm>
              <a:off x="2421" y="2696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59" name="Freeform 303"/>
            <p:cNvSpPr>
              <a:spLocks/>
            </p:cNvSpPr>
            <p:nvPr/>
          </p:nvSpPr>
          <p:spPr bwMode="auto">
            <a:xfrm>
              <a:off x="2325" y="2691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0" name="Freeform 304"/>
            <p:cNvSpPr>
              <a:spLocks/>
            </p:cNvSpPr>
            <p:nvPr/>
          </p:nvSpPr>
          <p:spPr bwMode="auto">
            <a:xfrm>
              <a:off x="2329" y="2699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1" name="Freeform 305"/>
            <p:cNvSpPr>
              <a:spLocks/>
            </p:cNvSpPr>
            <p:nvPr/>
          </p:nvSpPr>
          <p:spPr bwMode="auto">
            <a:xfrm>
              <a:off x="2362" y="2711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2" name="Freeform 306"/>
            <p:cNvSpPr>
              <a:spLocks/>
            </p:cNvSpPr>
            <p:nvPr/>
          </p:nvSpPr>
          <p:spPr bwMode="auto">
            <a:xfrm>
              <a:off x="2399" y="2717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3" name="Freeform 307"/>
            <p:cNvSpPr>
              <a:spLocks/>
            </p:cNvSpPr>
            <p:nvPr/>
          </p:nvSpPr>
          <p:spPr bwMode="auto">
            <a:xfrm>
              <a:off x="2542" y="2671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4" name="Freeform 308"/>
            <p:cNvSpPr>
              <a:spLocks/>
            </p:cNvSpPr>
            <p:nvPr/>
          </p:nvSpPr>
          <p:spPr bwMode="auto">
            <a:xfrm>
              <a:off x="2505" y="266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5" name="Freeform 309"/>
            <p:cNvSpPr>
              <a:spLocks/>
            </p:cNvSpPr>
            <p:nvPr/>
          </p:nvSpPr>
          <p:spPr bwMode="auto">
            <a:xfrm>
              <a:off x="2452" y="2663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6" name="Freeform 310"/>
            <p:cNvSpPr>
              <a:spLocks/>
            </p:cNvSpPr>
            <p:nvPr/>
          </p:nvSpPr>
          <p:spPr bwMode="auto">
            <a:xfrm>
              <a:off x="2399" y="2663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7" name="Freeform 311"/>
            <p:cNvSpPr>
              <a:spLocks/>
            </p:cNvSpPr>
            <p:nvPr/>
          </p:nvSpPr>
          <p:spPr bwMode="auto">
            <a:xfrm>
              <a:off x="2362" y="266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8" name="Freeform 312"/>
            <p:cNvSpPr>
              <a:spLocks/>
            </p:cNvSpPr>
            <p:nvPr/>
          </p:nvSpPr>
          <p:spPr bwMode="auto">
            <a:xfrm>
              <a:off x="2329" y="2671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69" name="Freeform 313"/>
            <p:cNvSpPr>
              <a:spLocks/>
            </p:cNvSpPr>
            <p:nvPr/>
          </p:nvSpPr>
          <p:spPr bwMode="auto">
            <a:xfrm>
              <a:off x="2325" y="2683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0" name="Freeform 314"/>
            <p:cNvSpPr>
              <a:spLocks/>
            </p:cNvSpPr>
            <p:nvPr/>
          </p:nvSpPr>
          <p:spPr bwMode="auto">
            <a:xfrm>
              <a:off x="2543" y="2587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1" name="Freeform 315"/>
            <p:cNvSpPr>
              <a:spLocks/>
            </p:cNvSpPr>
            <p:nvPr/>
          </p:nvSpPr>
          <p:spPr bwMode="auto">
            <a:xfrm>
              <a:off x="2538" y="2627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2" name="Freeform 316"/>
            <p:cNvSpPr>
              <a:spLocks/>
            </p:cNvSpPr>
            <p:nvPr/>
          </p:nvSpPr>
          <p:spPr bwMode="auto">
            <a:xfrm>
              <a:off x="2421" y="2653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40" y="23"/>
                </a:cxn>
                <a:cxn ang="0">
                  <a:pos x="50" y="21"/>
                </a:cxn>
                <a:cxn ang="0">
                  <a:pos x="60" y="20"/>
                </a:cxn>
                <a:cxn ang="0">
                  <a:pos x="70" y="18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4"/>
                  </a:lnTo>
                  <a:lnTo>
                    <a:pt x="40" y="23"/>
                  </a:lnTo>
                  <a:lnTo>
                    <a:pt x="50" y="21"/>
                  </a:lnTo>
                  <a:lnTo>
                    <a:pt x="60" y="20"/>
                  </a:lnTo>
                  <a:lnTo>
                    <a:pt x="70" y="18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3" name="Freeform 317"/>
            <p:cNvSpPr>
              <a:spLocks/>
            </p:cNvSpPr>
            <p:nvPr/>
          </p:nvSpPr>
          <p:spPr bwMode="auto">
            <a:xfrm>
              <a:off x="2325" y="2649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4" name="Freeform 318"/>
            <p:cNvSpPr>
              <a:spLocks/>
            </p:cNvSpPr>
            <p:nvPr/>
          </p:nvSpPr>
          <p:spPr bwMode="auto">
            <a:xfrm>
              <a:off x="2329" y="2657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5" name="Freeform 319"/>
            <p:cNvSpPr>
              <a:spLocks/>
            </p:cNvSpPr>
            <p:nvPr/>
          </p:nvSpPr>
          <p:spPr bwMode="auto">
            <a:xfrm>
              <a:off x="2362" y="2669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6" name="Freeform 320"/>
            <p:cNvSpPr>
              <a:spLocks/>
            </p:cNvSpPr>
            <p:nvPr/>
          </p:nvSpPr>
          <p:spPr bwMode="auto">
            <a:xfrm>
              <a:off x="2399" y="2674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2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7" name="Freeform 321"/>
            <p:cNvSpPr>
              <a:spLocks/>
            </p:cNvSpPr>
            <p:nvPr/>
          </p:nvSpPr>
          <p:spPr bwMode="auto">
            <a:xfrm>
              <a:off x="2543" y="2629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8" name="Freeform 322"/>
            <p:cNvSpPr>
              <a:spLocks/>
            </p:cNvSpPr>
            <p:nvPr/>
          </p:nvSpPr>
          <p:spPr bwMode="auto">
            <a:xfrm>
              <a:off x="2505" y="2623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79" name="Freeform 323"/>
            <p:cNvSpPr>
              <a:spLocks/>
            </p:cNvSpPr>
            <p:nvPr/>
          </p:nvSpPr>
          <p:spPr bwMode="auto">
            <a:xfrm>
              <a:off x="2452" y="2621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0" name="Freeform 324"/>
            <p:cNvSpPr>
              <a:spLocks/>
            </p:cNvSpPr>
            <p:nvPr/>
          </p:nvSpPr>
          <p:spPr bwMode="auto">
            <a:xfrm>
              <a:off x="2399" y="2621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1" name="Freeform 325"/>
            <p:cNvSpPr>
              <a:spLocks/>
            </p:cNvSpPr>
            <p:nvPr/>
          </p:nvSpPr>
          <p:spPr bwMode="auto">
            <a:xfrm>
              <a:off x="2362" y="2623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2" name="Freeform 326"/>
            <p:cNvSpPr>
              <a:spLocks/>
            </p:cNvSpPr>
            <p:nvPr/>
          </p:nvSpPr>
          <p:spPr bwMode="auto">
            <a:xfrm>
              <a:off x="2329" y="2629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3" name="Freeform 327"/>
            <p:cNvSpPr>
              <a:spLocks/>
            </p:cNvSpPr>
            <p:nvPr/>
          </p:nvSpPr>
          <p:spPr bwMode="auto">
            <a:xfrm>
              <a:off x="2325" y="2641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4" name="Freeform 328"/>
            <p:cNvSpPr>
              <a:spLocks/>
            </p:cNvSpPr>
            <p:nvPr/>
          </p:nvSpPr>
          <p:spPr bwMode="auto">
            <a:xfrm>
              <a:off x="2543" y="2544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5" name="Freeform 329"/>
            <p:cNvSpPr>
              <a:spLocks/>
            </p:cNvSpPr>
            <p:nvPr/>
          </p:nvSpPr>
          <p:spPr bwMode="auto">
            <a:xfrm>
              <a:off x="2538" y="2585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6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6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6" name="Freeform 330"/>
            <p:cNvSpPr>
              <a:spLocks/>
            </p:cNvSpPr>
            <p:nvPr/>
          </p:nvSpPr>
          <p:spPr bwMode="auto">
            <a:xfrm>
              <a:off x="2421" y="2611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7" name="Freeform 331"/>
            <p:cNvSpPr>
              <a:spLocks/>
            </p:cNvSpPr>
            <p:nvPr/>
          </p:nvSpPr>
          <p:spPr bwMode="auto">
            <a:xfrm>
              <a:off x="2325" y="2607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8" name="Freeform 332"/>
            <p:cNvSpPr>
              <a:spLocks/>
            </p:cNvSpPr>
            <p:nvPr/>
          </p:nvSpPr>
          <p:spPr bwMode="auto">
            <a:xfrm>
              <a:off x="2329" y="2614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89" name="Freeform 333"/>
            <p:cNvSpPr>
              <a:spLocks/>
            </p:cNvSpPr>
            <p:nvPr/>
          </p:nvSpPr>
          <p:spPr bwMode="auto">
            <a:xfrm>
              <a:off x="2362" y="2627"/>
              <a:ext cx="38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5"/>
                </a:cxn>
              </a:cxnLst>
              <a:rect l="0" t="0" r="r" b="b"/>
              <a:pathLst>
                <a:path w="38" h="6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0" name="Freeform 334"/>
            <p:cNvSpPr>
              <a:spLocks/>
            </p:cNvSpPr>
            <p:nvPr/>
          </p:nvSpPr>
          <p:spPr bwMode="auto">
            <a:xfrm>
              <a:off x="2399" y="2633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0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1" name="Freeform 335"/>
            <p:cNvSpPr>
              <a:spLocks/>
            </p:cNvSpPr>
            <p:nvPr/>
          </p:nvSpPr>
          <p:spPr bwMode="auto">
            <a:xfrm>
              <a:off x="2542" y="2587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2" name="Freeform 336"/>
            <p:cNvSpPr>
              <a:spLocks/>
            </p:cNvSpPr>
            <p:nvPr/>
          </p:nvSpPr>
          <p:spPr bwMode="auto">
            <a:xfrm>
              <a:off x="2505" y="2581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3" name="Freeform 337"/>
            <p:cNvSpPr>
              <a:spLocks/>
            </p:cNvSpPr>
            <p:nvPr/>
          </p:nvSpPr>
          <p:spPr bwMode="auto">
            <a:xfrm>
              <a:off x="2452" y="2578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4" name="Freeform 338"/>
            <p:cNvSpPr>
              <a:spLocks/>
            </p:cNvSpPr>
            <p:nvPr/>
          </p:nvSpPr>
          <p:spPr bwMode="auto">
            <a:xfrm>
              <a:off x="2399" y="2578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5" name="Freeform 339"/>
            <p:cNvSpPr>
              <a:spLocks/>
            </p:cNvSpPr>
            <p:nvPr/>
          </p:nvSpPr>
          <p:spPr bwMode="auto">
            <a:xfrm>
              <a:off x="2362" y="2581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6" name="Freeform 340"/>
            <p:cNvSpPr>
              <a:spLocks/>
            </p:cNvSpPr>
            <p:nvPr/>
          </p:nvSpPr>
          <p:spPr bwMode="auto">
            <a:xfrm>
              <a:off x="2329" y="2587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7" name="Freeform 341"/>
            <p:cNvSpPr>
              <a:spLocks/>
            </p:cNvSpPr>
            <p:nvPr/>
          </p:nvSpPr>
          <p:spPr bwMode="auto">
            <a:xfrm>
              <a:off x="2325" y="2599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8" name="Freeform 342"/>
            <p:cNvSpPr>
              <a:spLocks/>
            </p:cNvSpPr>
            <p:nvPr/>
          </p:nvSpPr>
          <p:spPr bwMode="auto">
            <a:xfrm>
              <a:off x="2543" y="2502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799" name="Freeform 343"/>
            <p:cNvSpPr>
              <a:spLocks/>
            </p:cNvSpPr>
            <p:nvPr/>
          </p:nvSpPr>
          <p:spPr bwMode="auto">
            <a:xfrm>
              <a:off x="2538" y="2542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0" name="Freeform 344"/>
            <p:cNvSpPr>
              <a:spLocks/>
            </p:cNvSpPr>
            <p:nvPr/>
          </p:nvSpPr>
          <p:spPr bwMode="auto">
            <a:xfrm>
              <a:off x="2421" y="2569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1" name="Freeform 345"/>
            <p:cNvSpPr>
              <a:spLocks/>
            </p:cNvSpPr>
            <p:nvPr/>
          </p:nvSpPr>
          <p:spPr bwMode="auto">
            <a:xfrm>
              <a:off x="2325" y="2564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2" name="Freeform 346"/>
            <p:cNvSpPr>
              <a:spLocks/>
            </p:cNvSpPr>
            <p:nvPr/>
          </p:nvSpPr>
          <p:spPr bwMode="auto">
            <a:xfrm>
              <a:off x="2329" y="2572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3" name="Freeform 347"/>
            <p:cNvSpPr>
              <a:spLocks/>
            </p:cNvSpPr>
            <p:nvPr/>
          </p:nvSpPr>
          <p:spPr bwMode="auto">
            <a:xfrm>
              <a:off x="2362" y="2584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4" name="Freeform 348"/>
            <p:cNvSpPr>
              <a:spLocks/>
            </p:cNvSpPr>
            <p:nvPr/>
          </p:nvSpPr>
          <p:spPr bwMode="auto">
            <a:xfrm>
              <a:off x="2399" y="2590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1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5" name="Freeform 349"/>
            <p:cNvSpPr>
              <a:spLocks/>
            </p:cNvSpPr>
            <p:nvPr/>
          </p:nvSpPr>
          <p:spPr bwMode="auto">
            <a:xfrm>
              <a:off x="2543" y="2544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6" name="Freeform 350"/>
            <p:cNvSpPr>
              <a:spLocks/>
            </p:cNvSpPr>
            <p:nvPr/>
          </p:nvSpPr>
          <p:spPr bwMode="auto">
            <a:xfrm>
              <a:off x="2505" y="253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7" name="Freeform 351"/>
            <p:cNvSpPr>
              <a:spLocks/>
            </p:cNvSpPr>
            <p:nvPr/>
          </p:nvSpPr>
          <p:spPr bwMode="auto">
            <a:xfrm>
              <a:off x="2452" y="2536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6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6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8" name="Freeform 352"/>
            <p:cNvSpPr>
              <a:spLocks/>
            </p:cNvSpPr>
            <p:nvPr/>
          </p:nvSpPr>
          <p:spPr bwMode="auto">
            <a:xfrm>
              <a:off x="2399" y="2536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09" name="Freeform 353"/>
            <p:cNvSpPr>
              <a:spLocks/>
            </p:cNvSpPr>
            <p:nvPr/>
          </p:nvSpPr>
          <p:spPr bwMode="auto">
            <a:xfrm>
              <a:off x="2362" y="253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0" name="Freeform 354"/>
            <p:cNvSpPr>
              <a:spLocks/>
            </p:cNvSpPr>
            <p:nvPr/>
          </p:nvSpPr>
          <p:spPr bwMode="auto">
            <a:xfrm>
              <a:off x="2329" y="2544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1" name="Freeform 355"/>
            <p:cNvSpPr>
              <a:spLocks/>
            </p:cNvSpPr>
            <p:nvPr/>
          </p:nvSpPr>
          <p:spPr bwMode="auto">
            <a:xfrm>
              <a:off x="2325" y="2557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2" name="Freeform 356"/>
            <p:cNvSpPr>
              <a:spLocks/>
            </p:cNvSpPr>
            <p:nvPr/>
          </p:nvSpPr>
          <p:spPr bwMode="auto">
            <a:xfrm>
              <a:off x="2325" y="2522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3" name="Freeform 357"/>
            <p:cNvSpPr>
              <a:spLocks/>
            </p:cNvSpPr>
            <p:nvPr/>
          </p:nvSpPr>
          <p:spPr bwMode="auto">
            <a:xfrm>
              <a:off x="2329" y="2530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4" name="Freeform 358"/>
            <p:cNvSpPr>
              <a:spLocks/>
            </p:cNvSpPr>
            <p:nvPr/>
          </p:nvSpPr>
          <p:spPr bwMode="auto">
            <a:xfrm>
              <a:off x="2362" y="2542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5" name="Freeform 359"/>
            <p:cNvSpPr>
              <a:spLocks/>
            </p:cNvSpPr>
            <p:nvPr/>
          </p:nvSpPr>
          <p:spPr bwMode="auto">
            <a:xfrm>
              <a:off x="2399" y="2548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1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6" name="Freeform 360"/>
            <p:cNvSpPr>
              <a:spLocks/>
            </p:cNvSpPr>
            <p:nvPr/>
          </p:nvSpPr>
          <p:spPr bwMode="auto">
            <a:xfrm>
              <a:off x="2538" y="2500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7" name="Freeform 361"/>
            <p:cNvSpPr>
              <a:spLocks/>
            </p:cNvSpPr>
            <p:nvPr/>
          </p:nvSpPr>
          <p:spPr bwMode="auto">
            <a:xfrm>
              <a:off x="2542" y="2502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8" name="Freeform 362"/>
            <p:cNvSpPr>
              <a:spLocks/>
            </p:cNvSpPr>
            <p:nvPr/>
          </p:nvSpPr>
          <p:spPr bwMode="auto">
            <a:xfrm>
              <a:off x="2505" y="2496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19" name="Freeform 363"/>
            <p:cNvSpPr>
              <a:spLocks/>
            </p:cNvSpPr>
            <p:nvPr/>
          </p:nvSpPr>
          <p:spPr bwMode="auto">
            <a:xfrm>
              <a:off x="2452" y="2494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0" name="Freeform 364"/>
            <p:cNvSpPr>
              <a:spLocks/>
            </p:cNvSpPr>
            <p:nvPr/>
          </p:nvSpPr>
          <p:spPr bwMode="auto">
            <a:xfrm>
              <a:off x="2399" y="2494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1" name="Freeform 365"/>
            <p:cNvSpPr>
              <a:spLocks/>
            </p:cNvSpPr>
            <p:nvPr/>
          </p:nvSpPr>
          <p:spPr bwMode="auto">
            <a:xfrm>
              <a:off x="2362" y="2496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2" name="Freeform 366"/>
            <p:cNvSpPr>
              <a:spLocks/>
            </p:cNvSpPr>
            <p:nvPr/>
          </p:nvSpPr>
          <p:spPr bwMode="auto">
            <a:xfrm>
              <a:off x="2329" y="2502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3" name="Freeform 367"/>
            <p:cNvSpPr>
              <a:spLocks/>
            </p:cNvSpPr>
            <p:nvPr/>
          </p:nvSpPr>
          <p:spPr bwMode="auto">
            <a:xfrm>
              <a:off x="2325" y="2514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4" name="Freeform 368"/>
            <p:cNvSpPr>
              <a:spLocks/>
            </p:cNvSpPr>
            <p:nvPr/>
          </p:nvSpPr>
          <p:spPr bwMode="auto">
            <a:xfrm>
              <a:off x="2421" y="2526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3"/>
                </a:cxn>
                <a:cxn ang="0">
                  <a:pos x="50" y="22"/>
                </a:cxn>
                <a:cxn ang="0">
                  <a:pos x="60" y="20"/>
                </a:cxn>
                <a:cxn ang="0">
                  <a:pos x="70" y="18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3"/>
                  </a:lnTo>
                  <a:lnTo>
                    <a:pt x="50" y="22"/>
                  </a:lnTo>
                  <a:lnTo>
                    <a:pt x="60" y="20"/>
                  </a:lnTo>
                  <a:lnTo>
                    <a:pt x="70" y="18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5" name="Freeform 369"/>
            <p:cNvSpPr>
              <a:spLocks/>
            </p:cNvSpPr>
            <p:nvPr/>
          </p:nvSpPr>
          <p:spPr bwMode="auto">
            <a:xfrm>
              <a:off x="2543" y="2460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6" name="Freeform 370"/>
            <p:cNvSpPr>
              <a:spLocks/>
            </p:cNvSpPr>
            <p:nvPr/>
          </p:nvSpPr>
          <p:spPr bwMode="auto">
            <a:xfrm>
              <a:off x="2325" y="2479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7" name="Freeform 371"/>
            <p:cNvSpPr>
              <a:spLocks/>
            </p:cNvSpPr>
            <p:nvPr/>
          </p:nvSpPr>
          <p:spPr bwMode="auto">
            <a:xfrm>
              <a:off x="2329" y="2487"/>
              <a:ext cx="3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3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lnTo>
                    <a:pt x="6" y="4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8" name="Freeform 372"/>
            <p:cNvSpPr>
              <a:spLocks/>
            </p:cNvSpPr>
            <p:nvPr/>
          </p:nvSpPr>
          <p:spPr bwMode="auto">
            <a:xfrm>
              <a:off x="2362" y="2500"/>
              <a:ext cx="38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5"/>
                </a:cxn>
              </a:cxnLst>
              <a:rect l="0" t="0" r="r" b="b"/>
              <a:pathLst>
                <a:path w="38" h="6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29" name="Freeform 373"/>
            <p:cNvSpPr>
              <a:spLocks/>
            </p:cNvSpPr>
            <p:nvPr/>
          </p:nvSpPr>
          <p:spPr bwMode="auto">
            <a:xfrm>
              <a:off x="2399" y="2505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0" name="Freeform 374"/>
            <p:cNvSpPr>
              <a:spLocks/>
            </p:cNvSpPr>
            <p:nvPr/>
          </p:nvSpPr>
          <p:spPr bwMode="auto">
            <a:xfrm>
              <a:off x="2538" y="2458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1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1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1" name="Freeform 375"/>
            <p:cNvSpPr>
              <a:spLocks/>
            </p:cNvSpPr>
            <p:nvPr/>
          </p:nvSpPr>
          <p:spPr bwMode="auto">
            <a:xfrm>
              <a:off x="2543" y="2460"/>
              <a:ext cx="8" cy="2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2" name="Freeform 376"/>
            <p:cNvSpPr>
              <a:spLocks/>
            </p:cNvSpPr>
            <p:nvPr/>
          </p:nvSpPr>
          <p:spPr bwMode="auto">
            <a:xfrm>
              <a:off x="2505" y="245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3" name="Freeform 377"/>
            <p:cNvSpPr>
              <a:spLocks/>
            </p:cNvSpPr>
            <p:nvPr/>
          </p:nvSpPr>
          <p:spPr bwMode="auto">
            <a:xfrm>
              <a:off x="2452" y="2451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4" name="Freeform 378"/>
            <p:cNvSpPr>
              <a:spLocks/>
            </p:cNvSpPr>
            <p:nvPr/>
          </p:nvSpPr>
          <p:spPr bwMode="auto">
            <a:xfrm>
              <a:off x="2399" y="2451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5" name="Freeform 379"/>
            <p:cNvSpPr>
              <a:spLocks/>
            </p:cNvSpPr>
            <p:nvPr/>
          </p:nvSpPr>
          <p:spPr bwMode="auto">
            <a:xfrm>
              <a:off x="2362" y="245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6" name="Freeform 380"/>
            <p:cNvSpPr>
              <a:spLocks/>
            </p:cNvSpPr>
            <p:nvPr/>
          </p:nvSpPr>
          <p:spPr bwMode="auto">
            <a:xfrm>
              <a:off x="2329" y="2460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3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3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7" name="Freeform 381"/>
            <p:cNvSpPr>
              <a:spLocks/>
            </p:cNvSpPr>
            <p:nvPr/>
          </p:nvSpPr>
          <p:spPr bwMode="auto">
            <a:xfrm>
              <a:off x="2325" y="2472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8" name="Freeform 382"/>
            <p:cNvSpPr>
              <a:spLocks/>
            </p:cNvSpPr>
            <p:nvPr/>
          </p:nvSpPr>
          <p:spPr bwMode="auto">
            <a:xfrm>
              <a:off x="2421" y="2484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39" name="Freeform 383"/>
            <p:cNvSpPr>
              <a:spLocks/>
            </p:cNvSpPr>
            <p:nvPr/>
          </p:nvSpPr>
          <p:spPr bwMode="auto">
            <a:xfrm>
              <a:off x="2543" y="2417"/>
              <a:ext cx="27" cy="42"/>
            </a:xfrm>
            <a:custGeom>
              <a:avLst/>
              <a:gdLst/>
              <a:ahLst/>
              <a:cxnLst>
                <a:cxn ang="0">
                  <a:pos x="23" y="41"/>
                </a:cxn>
                <a:cxn ang="0">
                  <a:pos x="24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3" y="41"/>
                  </a:moveTo>
                  <a:lnTo>
                    <a:pt x="24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0" name="Freeform 384"/>
            <p:cNvSpPr>
              <a:spLocks/>
            </p:cNvSpPr>
            <p:nvPr/>
          </p:nvSpPr>
          <p:spPr bwMode="auto">
            <a:xfrm>
              <a:off x="2325" y="2437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1" name="Freeform 385"/>
            <p:cNvSpPr>
              <a:spLocks/>
            </p:cNvSpPr>
            <p:nvPr/>
          </p:nvSpPr>
          <p:spPr bwMode="auto">
            <a:xfrm>
              <a:off x="2329" y="2445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2" name="Freeform 386"/>
            <p:cNvSpPr>
              <a:spLocks/>
            </p:cNvSpPr>
            <p:nvPr/>
          </p:nvSpPr>
          <p:spPr bwMode="auto">
            <a:xfrm>
              <a:off x="2362" y="2457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3" name="Freeform 387"/>
            <p:cNvSpPr>
              <a:spLocks/>
            </p:cNvSpPr>
            <p:nvPr/>
          </p:nvSpPr>
          <p:spPr bwMode="auto">
            <a:xfrm>
              <a:off x="2399" y="2463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4" name="Freeform 388"/>
            <p:cNvSpPr>
              <a:spLocks/>
            </p:cNvSpPr>
            <p:nvPr/>
          </p:nvSpPr>
          <p:spPr bwMode="auto">
            <a:xfrm>
              <a:off x="2538" y="2415"/>
              <a:ext cx="29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5" name="Freeform 389"/>
            <p:cNvSpPr>
              <a:spLocks/>
            </p:cNvSpPr>
            <p:nvPr/>
          </p:nvSpPr>
          <p:spPr bwMode="auto">
            <a:xfrm>
              <a:off x="2542" y="2417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6" name="Freeform 390"/>
            <p:cNvSpPr>
              <a:spLocks/>
            </p:cNvSpPr>
            <p:nvPr/>
          </p:nvSpPr>
          <p:spPr bwMode="auto">
            <a:xfrm>
              <a:off x="2505" y="2411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7" name="Freeform 391"/>
            <p:cNvSpPr>
              <a:spLocks/>
            </p:cNvSpPr>
            <p:nvPr/>
          </p:nvSpPr>
          <p:spPr bwMode="auto">
            <a:xfrm>
              <a:off x="2452" y="2409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8" name="Freeform 392"/>
            <p:cNvSpPr>
              <a:spLocks/>
            </p:cNvSpPr>
            <p:nvPr/>
          </p:nvSpPr>
          <p:spPr bwMode="auto">
            <a:xfrm>
              <a:off x="2399" y="2409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49" name="Freeform 393"/>
            <p:cNvSpPr>
              <a:spLocks/>
            </p:cNvSpPr>
            <p:nvPr/>
          </p:nvSpPr>
          <p:spPr bwMode="auto">
            <a:xfrm>
              <a:off x="2362" y="2411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0" name="Freeform 394"/>
            <p:cNvSpPr>
              <a:spLocks/>
            </p:cNvSpPr>
            <p:nvPr/>
          </p:nvSpPr>
          <p:spPr bwMode="auto">
            <a:xfrm>
              <a:off x="2329" y="2417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1" name="Freeform 395"/>
            <p:cNvSpPr>
              <a:spLocks/>
            </p:cNvSpPr>
            <p:nvPr/>
          </p:nvSpPr>
          <p:spPr bwMode="auto">
            <a:xfrm>
              <a:off x="2325" y="2429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2" name="Freeform 396"/>
            <p:cNvSpPr>
              <a:spLocks/>
            </p:cNvSpPr>
            <p:nvPr/>
          </p:nvSpPr>
          <p:spPr bwMode="auto">
            <a:xfrm>
              <a:off x="2421" y="2442"/>
              <a:ext cx="118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2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3" name="Freeform 397"/>
            <p:cNvSpPr>
              <a:spLocks/>
            </p:cNvSpPr>
            <p:nvPr/>
          </p:nvSpPr>
          <p:spPr bwMode="auto">
            <a:xfrm>
              <a:off x="2543" y="2375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4" name="Freeform 398"/>
            <p:cNvSpPr>
              <a:spLocks/>
            </p:cNvSpPr>
            <p:nvPr/>
          </p:nvSpPr>
          <p:spPr bwMode="auto">
            <a:xfrm>
              <a:off x="2325" y="2395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6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5" name="Freeform 399"/>
            <p:cNvSpPr>
              <a:spLocks/>
            </p:cNvSpPr>
            <p:nvPr/>
          </p:nvSpPr>
          <p:spPr bwMode="auto">
            <a:xfrm>
              <a:off x="2329" y="2403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8"/>
                </a:cxn>
                <a:cxn ang="0">
                  <a:pos x="26" y="10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8"/>
                  </a:lnTo>
                  <a:lnTo>
                    <a:pt x="26" y="10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6" name="Freeform 400"/>
            <p:cNvSpPr>
              <a:spLocks/>
            </p:cNvSpPr>
            <p:nvPr/>
          </p:nvSpPr>
          <p:spPr bwMode="auto">
            <a:xfrm>
              <a:off x="2362" y="2415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7" name="Freeform 401"/>
            <p:cNvSpPr>
              <a:spLocks/>
            </p:cNvSpPr>
            <p:nvPr/>
          </p:nvSpPr>
          <p:spPr bwMode="auto">
            <a:xfrm>
              <a:off x="2399" y="2420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8" name="Freeform 402"/>
            <p:cNvSpPr>
              <a:spLocks/>
            </p:cNvSpPr>
            <p:nvPr/>
          </p:nvSpPr>
          <p:spPr bwMode="auto">
            <a:xfrm>
              <a:off x="2543" y="2375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59" name="Freeform 403"/>
            <p:cNvSpPr>
              <a:spLocks/>
            </p:cNvSpPr>
            <p:nvPr/>
          </p:nvSpPr>
          <p:spPr bwMode="auto">
            <a:xfrm>
              <a:off x="2505" y="2369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0" name="Freeform 404"/>
            <p:cNvSpPr>
              <a:spLocks/>
            </p:cNvSpPr>
            <p:nvPr/>
          </p:nvSpPr>
          <p:spPr bwMode="auto">
            <a:xfrm>
              <a:off x="2452" y="2367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1" name="Freeform 405"/>
            <p:cNvSpPr>
              <a:spLocks/>
            </p:cNvSpPr>
            <p:nvPr/>
          </p:nvSpPr>
          <p:spPr bwMode="auto">
            <a:xfrm>
              <a:off x="2399" y="2367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2" name="Freeform 406"/>
            <p:cNvSpPr>
              <a:spLocks/>
            </p:cNvSpPr>
            <p:nvPr/>
          </p:nvSpPr>
          <p:spPr bwMode="auto">
            <a:xfrm>
              <a:off x="2362" y="2369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3" name="Freeform 407"/>
            <p:cNvSpPr>
              <a:spLocks/>
            </p:cNvSpPr>
            <p:nvPr/>
          </p:nvSpPr>
          <p:spPr bwMode="auto">
            <a:xfrm>
              <a:off x="2329" y="2375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1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1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4" name="Freeform 408"/>
            <p:cNvSpPr>
              <a:spLocks/>
            </p:cNvSpPr>
            <p:nvPr/>
          </p:nvSpPr>
          <p:spPr bwMode="auto">
            <a:xfrm>
              <a:off x="2325" y="2387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5" name="Freeform 409"/>
            <p:cNvSpPr>
              <a:spLocks/>
            </p:cNvSpPr>
            <p:nvPr/>
          </p:nvSpPr>
          <p:spPr bwMode="auto">
            <a:xfrm>
              <a:off x="2538" y="2373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6" name="Freeform 410"/>
            <p:cNvSpPr>
              <a:spLocks/>
            </p:cNvSpPr>
            <p:nvPr/>
          </p:nvSpPr>
          <p:spPr bwMode="auto">
            <a:xfrm>
              <a:off x="2421" y="2399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7" name="Freeform 411"/>
            <p:cNvSpPr>
              <a:spLocks/>
            </p:cNvSpPr>
            <p:nvPr/>
          </p:nvSpPr>
          <p:spPr bwMode="auto">
            <a:xfrm>
              <a:off x="2543" y="2333"/>
              <a:ext cx="27" cy="41"/>
            </a:xfrm>
            <a:custGeom>
              <a:avLst/>
              <a:gdLst/>
              <a:ahLst/>
              <a:cxnLst>
                <a:cxn ang="0">
                  <a:pos x="23" y="40"/>
                </a:cxn>
                <a:cxn ang="0">
                  <a:pos x="24" y="36"/>
                </a:cxn>
                <a:cxn ang="0">
                  <a:pos x="25" y="33"/>
                </a:cxn>
                <a:cxn ang="0">
                  <a:pos x="26" y="29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5"/>
                </a:cxn>
                <a:cxn ang="0">
                  <a:pos x="21" y="12"/>
                </a:cxn>
                <a:cxn ang="0">
                  <a:pos x="18" y="9"/>
                </a:cxn>
                <a:cxn ang="0">
                  <a:pos x="16" y="7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3" y="40"/>
                  </a:moveTo>
                  <a:lnTo>
                    <a:pt x="24" y="36"/>
                  </a:lnTo>
                  <a:lnTo>
                    <a:pt x="25" y="33"/>
                  </a:lnTo>
                  <a:lnTo>
                    <a:pt x="26" y="29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5"/>
                  </a:lnTo>
                  <a:lnTo>
                    <a:pt x="21" y="12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8" name="Freeform 412"/>
            <p:cNvSpPr>
              <a:spLocks/>
            </p:cNvSpPr>
            <p:nvPr/>
          </p:nvSpPr>
          <p:spPr bwMode="auto">
            <a:xfrm>
              <a:off x="2421" y="2823"/>
              <a:ext cx="118" cy="2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3"/>
                </a:cxn>
                <a:cxn ang="0">
                  <a:pos x="20" y="23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4"/>
                </a:cxn>
                <a:cxn ang="0">
                  <a:pos x="89" y="11"/>
                </a:cxn>
                <a:cxn ang="0">
                  <a:pos x="99" y="8"/>
                </a:cxn>
                <a:cxn ang="0">
                  <a:pos x="108" y="4"/>
                </a:cxn>
                <a:cxn ang="0">
                  <a:pos x="117" y="0"/>
                </a:cxn>
              </a:cxnLst>
              <a:rect l="0" t="0" r="r" b="b"/>
              <a:pathLst>
                <a:path w="118" h="24">
                  <a:moveTo>
                    <a:pt x="0" y="23"/>
                  </a:moveTo>
                  <a:lnTo>
                    <a:pt x="10" y="23"/>
                  </a:lnTo>
                  <a:lnTo>
                    <a:pt x="20" y="23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4"/>
                  </a:lnTo>
                  <a:lnTo>
                    <a:pt x="89" y="11"/>
                  </a:lnTo>
                  <a:lnTo>
                    <a:pt x="99" y="8"/>
                  </a:lnTo>
                  <a:lnTo>
                    <a:pt x="108" y="4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69" name="Freeform 413"/>
            <p:cNvSpPr>
              <a:spLocks/>
            </p:cNvSpPr>
            <p:nvPr/>
          </p:nvSpPr>
          <p:spPr bwMode="auto">
            <a:xfrm>
              <a:off x="2325" y="2818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0" name="Freeform 414"/>
            <p:cNvSpPr>
              <a:spLocks/>
            </p:cNvSpPr>
            <p:nvPr/>
          </p:nvSpPr>
          <p:spPr bwMode="auto">
            <a:xfrm>
              <a:off x="2329" y="2826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1" name="Freeform 415"/>
            <p:cNvSpPr>
              <a:spLocks/>
            </p:cNvSpPr>
            <p:nvPr/>
          </p:nvSpPr>
          <p:spPr bwMode="auto">
            <a:xfrm>
              <a:off x="2362" y="2838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"/>
                </a:cxn>
                <a:cxn ang="0">
                  <a:pos x="25" y="5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3"/>
                  </a:lnTo>
                  <a:lnTo>
                    <a:pt x="25" y="5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2" name="Freeform 416"/>
            <p:cNvSpPr>
              <a:spLocks/>
            </p:cNvSpPr>
            <p:nvPr/>
          </p:nvSpPr>
          <p:spPr bwMode="auto">
            <a:xfrm>
              <a:off x="2399" y="2844"/>
              <a:ext cx="2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"/>
                </a:cxn>
                <a:cxn ang="0">
                  <a:pos x="22" y="2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lnTo>
                    <a:pt x="11" y="1"/>
                  </a:lnTo>
                  <a:lnTo>
                    <a:pt x="22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3" name="Freeform 417"/>
            <p:cNvSpPr>
              <a:spLocks/>
            </p:cNvSpPr>
            <p:nvPr/>
          </p:nvSpPr>
          <p:spPr bwMode="auto">
            <a:xfrm>
              <a:off x="2543" y="2798"/>
              <a:ext cx="8" cy="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8" h="3">
                  <a:moveTo>
                    <a:pt x="7" y="2"/>
                  </a:move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4" name="Freeform 418"/>
            <p:cNvSpPr>
              <a:spLocks/>
            </p:cNvSpPr>
            <p:nvPr/>
          </p:nvSpPr>
          <p:spPr bwMode="auto">
            <a:xfrm>
              <a:off x="2505" y="2793"/>
              <a:ext cx="39" cy="6"/>
            </a:xfrm>
            <a:custGeom>
              <a:avLst/>
              <a:gdLst/>
              <a:ahLst/>
              <a:cxnLst>
                <a:cxn ang="0">
                  <a:pos x="38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9" h="6">
                  <a:moveTo>
                    <a:pt x="38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5" name="Freeform 419"/>
            <p:cNvSpPr>
              <a:spLocks/>
            </p:cNvSpPr>
            <p:nvPr/>
          </p:nvSpPr>
          <p:spPr bwMode="auto">
            <a:xfrm>
              <a:off x="2452" y="2790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6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6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6" name="Freeform 420"/>
            <p:cNvSpPr>
              <a:spLocks/>
            </p:cNvSpPr>
            <p:nvPr/>
          </p:nvSpPr>
          <p:spPr bwMode="auto">
            <a:xfrm>
              <a:off x="2399" y="2790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7" name="Freeform 421"/>
            <p:cNvSpPr>
              <a:spLocks/>
            </p:cNvSpPr>
            <p:nvPr/>
          </p:nvSpPr>
          <p:spPr bwMode="auto">
            <a:xfrm>
              <a:off x="2362" y="2793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8" name="Freeform 422"/>
            <p:cNvSpPr>
              <a:spLocks/>
            </p:cNvSpPr>
            <p:nvPr/>
          </p:nvSpPr>
          <p:spPr bwMode="auto">
            <a:xfrm>
              <a:off x="2329" y="2798"/>
              <a:ext cx="34" cy="1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7"/>
                </a:cxn>
                <a:cxn ang="0">
                  <a:pos x="6" y="9"/>
                </a:cxn>
                <a:cxn ang="0">
                  <a:pos x="0" y="13"/>
                </a:cxn>
              </a:cxnLst>
              <a:rect l="0" t="0" r="r" b="b"/>
              <a:pathLst>
                <a:path w="34" h="14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7"/>
                  </a:lnTo>
                  <a:lnTo>
                    <a:pt x="6" y="9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79" name="Freeform 423"/>
            <p:cNvSpPr>
              <a:spLocks/>
            </p:cNvSpPr>
            <p:nvPr/>
          </p:nvSpPr>
          <p:spPr bwMode="auto">
            <a:xfrm>
              <a:off x="2325" y="2811"/>
              <a:ext cx="5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0" name="Freeform 424"/>
            <p:cNvSpPr>
              <a:spLocks/>
            </p:cNvSpPr>
            <p:nvPr/>
          </p:nvSpPr>
          <p:spPr bwMode="auto">
            <a:xfrm>
              <a:off x="2538" y="2839"/>
              <a:ext cx="29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1"/>
                </a:cxn>
                <a:cxn ang="0">
                  <a:pos x="23" y="6"/>
                </a:cxn>
                <a:cxn ang="0">
                  <a:pos x="28" y="0"/>
                </a:cxn>
              </a:cxnLst>
              <a:rect l="0" t="0" r="r" b="b"/>
              <a:pathLst>
                <a:path w="29" h="27">
                  <a:moveTo>
                    <a:pt x="0" y="26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3" y="6"/>
                  </a:lnTo>
                  <a:lnTo>
                    <a:pt x="28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1" name="Freeform 425"/>
            <p:cNvSpPr>
              <a:spLocks/>
            </p:cNvSpPr>
            <p:nvPr/>
          </p:nvSpPr>
          <p:spPr bwMode="auto">
            <a:xfrm>
              <a:off x="2543" y="2798"/>
              <a:ext cx="27" cy="42"/>
            </a:xfrm>
            <a:custGeom>
              <a:avLst/>
              <a:gdLst/>
              <a:ahLst/>
              <a:cxnLst>
                <a:cxn ang="0">
                  <a:pos x="24" y="41"/>
                </a:cxn>
                <a:cxn ang="0">
                  <a:pos x="25" y="37"/>
                </a:cxn>
                <a:cxn ang="0">
                  <a:pos x="25" y="34"/>
                </a:cxn>
                <a:cxn ang="0">
                  <a:pos x="26" y="30"/>
                </a:cxn>
                <a:cxn ang="0">
                  <a:pos x="26" y="27"/>
                </a:cxn>
                <a:cxn ang="0">
                  <a:pos x="25" y="23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3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1"/>
                </a:cxn>
                <a:cxn ang="0">
                  <a:pos x="0" y="0"/>
                </a:cxn>
              </a:cxnLst>
              <a:rect l="0" t="0" r="r" b="b"/>
              <a:pathLst>
                <a:path w="27" h="42">
                  <a:moveTo>
                    <a:pt x="24" y="41"/>
                  </a:moveTo>
                  <a:lnTo>
                    <a:pt x="25" y="37"/>
                  </a:lnTo>
                  <a:lnTo>
                    <a:pt x="25" y="34"/>
                  </a:lnTo>
                  <a:lnTo>
                    <a:pt x="26" y="30"/>
                  </a:lnTo>
                  <a:lnTo>
                    <a:pt x="26" y="27"/>
                  </a:lnTo>
                  <a:lnTo>
                    <a:pt x="25" y="23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3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2" name="Freeform 426"/>
            <p:cNvSpPr>
              <a:spLocks/>
            </p:cNvSpPr>
            <p:nvPr/>
          </p:nvSpPr>
          <p:spPr bwMode="auto">
            <a:xfrm>
              <a:off x="2421" y="2865"/>
              <a:ext cx="118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" y="24"/>
                </a:cxn>
                <a:cxn ang="0">
                  <a:pos x="20" y="24"/>
                </a:cxn>
                <a:cxn ang="0">
                  <a:pos x="30" y="23"/>
                </a:cxn>
                <a:cxn ang="0">
                  <a:pos x="40" y="22"/>
                </a:cxn>
                <a:cxn ang="0">
                  <a:pos x="50" y="21"/>
                </a:cxn>
                <a:cxn ang="0">
                  <a:pos x="60" y="19"/>
                </a:cxn>
                <a:cxn ang="0">
                  <a:pos x="70" y="17"/>
                </a:cxn>
                <a:cxn ang="0">
                  <a:pos x="80" y="15"/>
                </a:cxn>
                <a:cxn ang="0">
                  <a:pos x="89" y="12"/>
                </a:cxn>
                <a:cxn ang="0">
                  <a:pos x="99" y="8"/>
                </a:cxn>
                <a:cxn ang="0">
                  <a:pos x="108" y="5"/>
                </a:cxn>
                <a:cxn ang="0">
                  <a:pos x="117" y="0"/>
                </a:cxn>
              </a:cxnLst>
              <a:rect l="0" t="0" r="r" b="b"/>
              <a:pathLst>
                <a:path w="118" h="25">
                  <a:moveTo>
                    <a:pt x="0" y="23"/>
                  </a:moveTo>
                  <a:lnTo>
                    <a:pt x="10" y="24"/>
                  </a:lnTo>
                  <a:lnTo>
                    <a:pt x="20" y="24"/>
                  </a:lnTo>
                  <a:lnTo>
                    <a:pt x="30" y="23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0" y="19"/>
                  </a:lnTo>
                  <a:lnTo>
                    <a:pt x="70" y="17"/>
                  </a:lnTo>
                  <a:lnTo>
                    <a:pt x="80" y="15"/>
                  </a:lnTo>
                  <a:lnTo>
                    <a:pt x="89" y="12"/>
                  </a:lnTo>
                  <a:lnTo>
                    <a:pt x="99" y="8"/>
                  </a:lnTo>
                  <a:lnTo>
                    <a:pt x="108" y="5"/>
                  </a:lnTo>
                  <a:lnTo>
                    <a:pt x="11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3" name="Freeform 427"/>
            <p:cNvSpPr>
              <a:spLocks/>
            </p:cNvSpPr>
            <p:nvPr/>
          </p:nvSpPr>
          <p:spPr bwMode="auto">
            <a:xfrm>
              <a:off x="2325" y="2861"/>
              <a:ext cx="5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7"/>
                </a:cxn>
                <a:cxn ang="0">
                  <a:pos x="4" y="8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7"/>
                  </a:lnTo>
                  <a:lnTo>
                    <a:pt x="4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4" name="Freeform 428"/>
            <p:cNvSpPr>
              <a:spLocks/>
            </p:cNvSpPr>
            <p:nvPr/>
          </p:nvSpPr>
          <p:spPr bwMode="auto">
            <a:xfrm>
              <a:off x="2329" y="2868"/>
              <a:ext cx="34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3"/>
                </a:cxn>
                <a:cxn ang="0">
                  <a:pos x="13" y="6"/>
                </a:cxn>
                <a:cxn ang="0">
                  <a:pos x="19" y="9"/>
                </a:cxn>
                <a:cxn ang="0">
                  <a:pos x="26" y="11"/>
                </a:cxn>
                <a:cxn ang="0">
                  <a:pos x="33" y="12"/>
                </a:cxn>
              </a:cxnLst>
              <a:rect l="0" t="0" r="r" b="b"/>
              <a:pathLst>
                <a:path w="34" h="13">
                  <a:moveTo>
                    <a:pt x="0" y="0"/>
                  </a:moveTo>
                  <a:lnTo>
                    <a:pt x="6" y="3"/>
                  </a:lnTo>
                  <a:lnTo>
                    <a:pt x="13" y="6"/>
                  </a:lnTo>
                  <a:lnTo>
                    <a:pt x="19" y="9"/>
                  </a:lnTo>
                  <a:lnTo>
                    <a:pt x="26" y="11"/>
                  </a:lnTo>
                  <a:lnTo>
                    <a:pt x="33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5" name="Freeform 429"/>
            <p:cNvSpPr>
              <a:spLocks/>
            </p:cNvSpPr>
            <p:nvPr/>
          </p:nvSpPr>
          <p:spPr bwMode="auto">
            <a:xfrm>
              <a:off x="2362" y="2881"/>
              <a:ext cx="38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25" y="4"/>
                </a:cxn>
                <a:cxn ang="0">
                  <a:pos x="37" y="6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12" y="2"/>
                  </a:lnTo>
                  <a:lnTo>
                    <a:pt x="25" y="4"/>
                  </a:lnTo>
                  <a:lnTo>
                    <a:pt x="37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6" name="Freeform 430"/>
            <p:cNvSpPr>
              <a:spLocks/>
            </p:cNvSpPr>
            <p:nvPr/>
          </p:nvSpPr>
          <p:spPr bwMode="auto">
            <a:xfrm>
              <a:off x="2399" y="2887"/>
              <a:ext cx="2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2" y="1"/>
                </a:cxn>
              </a:cxnLst>
              <a:rect l="0" t="0" r="r" b="b"/>
              <a:pathLst>
                <a:path w="23" h="2">
                  <a:moveTo>
                    <a:pt x="0" y="0"/>
                  </a:moveTo>
                  <a:lnTo>
                    <a:pt x="11" y="0"/>
                  </a:lnTo>
                  <a:lnTo>
                    <a:pt x="22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7" name="Freeform 431"/>
            <p:cNvSpPr>
              <a:spLocks/>
            </p:cNvSpPr>
            <p:nvPr/>
          </p:nvSpPr>
          <p:spPr bwMode="auto">
            <a:xfrm>
              <a:off x="2542" y="2841"/>
              <a:ext cx="9" cy="3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9" h="3">
                  <a:moveTo>
                    <a:pt x="8" y="2"/>
                  </a:move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8" name="Freeform 432"/>
            <p:cNvSpPr>
              <a:spLocks/>
            </p:cNvSpPr>
            <p:nvPr/>
          </p:nvSpPr>
          <p:spPr bwMode="auto">
            <a:xfrm>
              <a:off x="2505" y="2835"/>
              <a:ext cx="39" cy="7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9" h="7">
                  <a:moveTo>
                    <a:pt x="38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89" name="Freeform 433"/>
            <p:cNvSpPr>
              <a:spLocks/>
            </p:cNvSpPr>
            <p:nvPr/>
          </p:nvSpPr>
          <p:spPr bwMode="auto">
            <a:xfrm>
              <a:off x="2452" y="2832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2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2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0" name="Freeform 434"/>
            <p:cNvSpPr>
              <a:spLocks/>
            </p:cNvSpPr>
            <p:nvPr/>
          </p:nvSpPr>
          <p:spPr bwMode="auto">
            <a:xfrm>
              <a:off x="2399" y="2832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2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2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1" name="Freeform 435"/>
            <p:cNvSpPr>
              <a:spLocks/>
            </p:cNvSpPr>
            <p:nvPr/>
          </p:nvSpPr>
          <p:spPr bwMode="auto">
            <a:xfrm>
              <a:off x="2362" y="283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8" y="1"/>
                </a:cxn>
                <a:cxn ang="0">
                  <a:pos x="19" y="2"/>
                </a:cxn>
                <a:cxn ang="0">
                  <a:pos x="9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8" y="1"/>
                  </a:lnTo>
                  <a:lnTo>
                    <a:pt x="19" y="2"/>
                  </a:lnTo>
                  <a:lnTo>
                    <a:pt x="9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2" name="Freeform 436"/>
            <p:cNvSpPr>
              <a:spLocks/>
            </p:cNvSpPr>
            <p:nvPr/>
          </p:nvSpPr>
          <p:spPr bwMode="auto">
            <a:xfrm>
              <a:off x="2329" y="2841"/>
              <a:ext cx="34" cy="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2"/>
                </a:cxn>
                <a:cxn ang="0">
                  <a:pos x="19" y="4"/>
                </a:cxn>
                <a:cxn ang="0">
                  <a:pos x="13" y="6"/>
                </a:cxn>
                <a:cxn ang="0">
                  <a:pos x="6" y="9"/>
                </a:cxn>
                <a:cxn ang="0">
                  <a:pos x="0" y="12"/>
                </a:cxn>
              </a:cxnLst>
              <a:rect l="0" t="0" r="r" b="b"/>
              <a:pathLst>
                <a:path w="34" h="13">
                  <a:moveTo>
                    <a:pt x="33" y="0"/>
                  </a:moveTo>
                  <a:lnTo>
                    <a:pt x="26" y="2"/>
                  </a:lnTo>
                  <a:lnTo>
                    <a:pt x="19" y="4"/>
                  </a:lnTo>
                  <a:lnTo>
                    <a:pt x="13" y="6"/>
                  </a:lnTo>
                  <a:lnTo>
                    <a:pt x="6" y="9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3" name="Freeform 437"/>
            <p:cNvSpPr>
              <a:spLocks/>
            </p:cNvSpPr>
            <p:nvPr/>
          </p:nvSpPr>
          <p:spPr bwMode="auto">
            <a:xfrm>
              <a:off x="2325" y="2853"/>
              <a:ext cx="5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8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4" name="Freeform 438"/>
            <p:cNvSpPr>
              <a:spLocks/>
            </p:cNvSpPr>
            <p:nvPr/>
          </p:nvSpPr>
          <p:spPr bwMode="auto">
            <a:xfrm>
              <a:off x="2538" y="2881"/>
              <a:ext cx="30" cy="2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6" y="22"/>
                </a:cxn>
                <a:cxn ang="0">
                  <a:pos x="12" y="17"/>
                </a:cxn>
                <a:cxn ang="0">
                  <a:pos x="18" y="12"/>
                </a:cxn>
                <a:cxn ang="0">
                  <a:pos x="23" y="6"/>
                </a:cxn>
                <a:cxn ang="0">
                  <a:pos x="29" y="0"/>
                </a:cxn>
              </a:cxnLst>
              <a:rect l="0" t="0" r="r" b="b"/>
              <a:pathLst>
                <a:path w="30" h="28">
                  <a:moveTo>
                    <a:pt x="0" y="27"/>
                  </a:moveTo>
                  <a:lnTo>
                    <a:pt x="6" y="22"/>
                  </a:lnTo>
                  <a:lnTo>
                    <a:pt x="12" y="17"/>
                  </a:lnTo>
                  <a:lnTo>
                    <a:pt x="18" y="12"/>
                  </a:lnTo>
                  <a:lnTo>
                    <a:pt x="23" y="6"/>
                  </a:lnTo>
                  <a:lnTo>
                    <a:pt x="29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5" name="Freeform 439"/>
            <p:cNvSpPr>
              <a:spLocks/>
            </p:cNvSpPr>
            <p:nvPr/>
          </p:nvSpPr>
          <p:spPr bwMode="auto">
            <a:xfrm>
              <a:off x="2543" y="2841"/>
              <a:ext cx="27" cy="41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5" y="37"/>
                </a:cxn>
                <a:cxn ang="0">
                  <a:pos x="25" y="33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25" y="22"/>
                </a:cxn>
                <a:cxn ang="0">
                  <a:pos x="24" y="19"/>
                </a:cxn>
                <a:cxn ang="0">
                  <a:pos x="23" y="16"/>
                </a:cxn>
                <a:cxn ang="0">
                  <a:pos x="21" y="12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7" h="41">
                  <a:moveTo>
                    <a:pt x="24" y="40"/>
                  </a:moveTo>
                  <a:lnTo>
                    <a:pt x="25" y="37"/>
                  </a:lnTo>
                  <a:lnTo>
                    <a:pt x="25" y="33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3" y="16"/>
                  </a:lnTo>
                  <a:lnTo>
                    <a:pt x="21" y="12"/>
                  </a:lnTo>
                  <a:lnTo>
                    <a:pt x="18" y="10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7" y="2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6" name="Freeform 440"/>
            <p:cNvSpPr>
              <a:spLocks/>
            </p:cNvSpPr>
            <p:nvPr/>
          </p:nvSpPr>
          <p:spPr bwMode="auto">
            <a:xfrm>
              <a:off x="3502" y="2332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7" name="Freeform 441"/>
            <p:cNvSpPr>
              <a:spLocks/>
            </p:cNvSpPr>
            <p:nvPr/>
          </p:nvSpPr>
          <p:spPr bwMode="auto">
            <a:xfrm>
              <a:off x="3510" y="2327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8" name="Freeform 442"/>
            <p:cNvSpPr>
              <a:spLocks/>
            </p:cNvSpPr>
            <p:nvPr/>
          </p:nvSpPr>
          <p:spPr bwMode="auto">
            <a:xfrm>
              <a:off x="3547" y="2324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899" name="Freeform 443"/>
            <p:cNvSpPr>
              <a:spLocks/>
            </p:cNvSpPr>
            <p:nvPr/>
          </p:nvSpPr>
          <p:spPr bwMode="auto">
            <a:xfrm>
              <a:off x="3600" y="2324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0" name="Freeform 444"/>
            <p:cNvSpPr>
              <a:spLocks/>
            </p:cNvSpPr>
            <p:nvPr/>
          </p:nvSpPr>
          <p:spPr bwMode="auto">
            <a:xfrm>
              <a:off x="3653" y="2327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1" name="Freeform 445"/>
            <p:cNvSpPr>
              <a:spLocks/>
            </p:cNvSpPr>
            <p:nvPr/>
          </p:nvSpPr>
          <p:spPr bwMode="auto">
            <a:xfrm>
              <a:off x="3690" y="2332"/>
              <a:ext cx="34" cy="14"/>
            </a:xfrm>
            <a:custGeom>
              <a:avLst/>
              <a:gdLst/>
              <a:ahLst/>
              <a:cxnLst>
                <a:cxn ang="0">
                  <a:pos x="33" y="13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2" name="Freeform 446"/>
            <p:cNvSpPr>
              <a:spLocks/>
            </p:cNvSpPr>
            <p:nvPr/>
          </p:nvSpPr>
          <p:spPr bwMode="auto">
            <a:xfrm>
              <a:off x="3723" y="2345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3" name="Freeform 447"/>
            <p:cNvSpPr>
              <a:spLocks/>
            </p:cNvSpPr>
            <p:nvPr/>
          </p:nvSpPr>
          <p:spPr bwMode="auto">
            <a:xfrm>
              <a:off x="3723" y="2352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4" name="Freeform 448"/>
            <p:cNvSpPr>
              <a:spLocks/>
            </p:cNvSpPr>
            <p:nvPr/>
          </p:nvSpPr>
          <p:spPr bwMode="auto">
            <a:xfrm>
              <a:off x="3690" y="2360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5" name="Freeform 449"/>
            <p:cNvSpPr>
              <a:spLocks/>
            </p:cNvSpPr>
            <p:nvPr/>
          </p:nvSpPr>
          <p:spPr bwMode="auto">
            <a:xfrm>
              <a:off x="3653" y="2372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6" name="Freeform 450"/>
            <p:cNvSpPr>
              <a:spLocks/>
            </p:cNvSpPr>
            <p:nvPr/>
          </p:nvSpPr>
          <p:spPr bwMode="auto">
            <a:xfrm>
              <a:off x="3631" y="2378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7" name="Freeform 451"/>
            <p:cNvSpPr>
              <a:spLocks/>
            </p:cNvSpPr>
            <p:nvPr/>
          </p:nvSpPr>
          <p:spPr bwMode="auto">
            <a:xfrm>
              <a:off x="3514" y="2357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2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8" name="Freeform 452"/>
            <p:cNvSpPr>
              <a:spLocks/>
            </p:cNvSpPr>
            <p:nvPr/>
          </p:nvSpPr>
          <p:spPr bwMode="auto">
            <a:xfrm>
              <a:off x="3486" y="2330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09" name="Freeform 453"/>
            <p:cNvSpPr>
              <a:spLocks/>
            </p:cNvSpPr>
            <p:nvPr/>
          </p:nvSpPr>
          <p:spPr bwMode="auto">
            <a:xfrm>
              <a:off x="3484" y="2290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0" name="Freeform 454"/>
            <p:cNvSpPr>
              <a:spLocks/>
            </p:cNvSpPr>
            <p:nvPr/>
          </p:nvSpPr>
          <p:spPr bwMode="auto">
            <a:xfrm>
              <a:off x="3510" y="228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1" name="Freeform 455"/>
            <p:cNvSpPr>
              <a:spLocks/>
            </p:cNvSpPr>
            <p:nvPr/>
          </p:nvSpPr>
          <p:spPr bwMode="auto">
            <a:xfrm>
              <a:off x="3547" y="2282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2" name="Freeform 456"/>
            <p:cNvSpPr>
              <a:spLocks/>
            </p:cNvSpPr>
            <p:nvPr/>
          </p:nvSpPr>
          <p:spPr bwMode="auto">
            <a:xfrm>
              <a:off x="3600" y="2276"/>
              <a:ext cx="228" cy="10"/>
            </a:xfrm>
            <a:custGeom>
              <a:avLst/>
              <a:gdLst/>
              <a:ahLst/>
              <a:cxnLst>
                <a:cxn ang="0">
                  <a:pos x="227" y="9"/>
                </a:cxn>
                <a:cxn ang="0">
                  <a:pos x="206" y="6"/>
                </a:cxn>
                <a:cxn ang="0">
                  <a:pos x="186" y="4"/>
                </a:cxn>
                <a:cxn ang="0">
                  <a:pos x="165" y="3"/>
                </a:cxn>
                <a:cxn ang="0">
                  <a:pos x="144" y="2"/>
                </a:cxn>
                <a:cxn ang="0">
                  <a:pos x="124" y="1"/>
                </a:cxn>
                <a:cxn ang="0">
                  <a:pos x="103" y="0"/>
                </a:cxn>
                <a:cxn ang="0">
                  <a:pos x="83" y="1"/>
                </a:cxn>
                <a:cxn ang="0">
                  <a:pos x="62" y="1"/>
                </a:cxn>
                <a:cxn ang="0">
                  <a:pos x="41" y="2"/>
                </a:cxn>
                <a:cxn ang="0">
                  <a:pos x="21" y="4"/>
                </a:cxn>
                <a:cxn ang="0">
                  <a:pos x="0" y="6"/>
                </a:cxn>
              </a:cxnLst>
              <a:rect l="0" t="0" r="r" b="b"/>
              <a:pathLst>
                <a:path w="228" h="10">
                  <a:moveTo>
                    <a:pt x="227" y="9"/>
                  </a:moveTo>
                  <a:lnTo>
                    <a:pt x="206" y="6"/>
                  </a:lnTo>
                  <a:lnTo>
                    <a:pt x="186" y="4"/>
                  </a:lnTo>
                  <a:lnTo>
                    <a:pt x="165" y="3"/>
                  </a:lnTo>
                  <a:lnTo>
                    <a:pt x="144" y="2"/>
                  </a:lnTo>
                  <a:lnTo>
                    <a:pt x="124" y="1"/>
                  </a:lnTo>
                  <a:lnTo>
                    <a:pt x="103" y="0"/>
                  </a:lnTo>
                  <a:lnTo>
                    <a:pt x="83" y="1"/>
                  </a:lnTo>
                  <a:lnTo>
                    <a:pt x="62" y="1"/>
                  </a:lnTo>
                  <a:lnTo>
                    <a:pt x="41" y="2"/>
                  </a:lnTo>
                  <a:lnTo>
                    <a:pt x="21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3" name="Freeform 457"/>
            <p:cNvSpPr>
              <a:spLocks/>
            </p:cNvSpPr>
            <p:nvPr/>
          </p:nvSpPr>
          <p:spPr bwMode="auto">
            <a:xfrm>
              <a:off x="3826" y="2285"/>
              <a:ext cx="169" cy="153"/>
            </a:xfrm>
            <a:custGeom>
              <a:avLst/>
              <a:gdLst/>
              <a:ahLst/>
              <a:cxnLst>
                <a:cxn ang="0">
                  <a:pos x="168" y="152"/>
                </a:cxn>
                <a:cxn ang="0">
                  <a:pos x="165" y="143"/>
                </a:cxn>
                <a:cxn ang="0">
                  <a:pos x="161" y="133"/>
                </a:cxn>
                <a:cxn ang="0">
                  <a:pos x="156" y="124"/>
                </a:cxn>
                <a:cxn ang="0">
                  <a:pos x="152" y="115"/>
                </a:cxn>
                <a:cxn ang="0">
                  <a:pos x="146" y="106"/>
                </a:cxn>
                <a:cxn ang="0">
                  <a:pos x="141" y="97"/>
                </a:cxn>
                <a:cxn ang="0">
                  <a:pos x="135" y="89"/>
                </a:cxn>
                <a:cxn ang="0">
                  <a:pos x="128" y="81"/>
                </a:cxn>
                <a:cxn ang="0">
                  <a:pos x="122" y="73"/>
                </a:cxn>
                <a:cxn ang="0">
                  <a:pos x="115" y="65"/>
                </a:cxn>
                <a:cxn ang="0">
                  <a:pos x="107" y="58"/>
                </a:cxn>
                <a:cxn ang="0">
                  <a:pos x="100" y="51"/>
                </a:cxn>
                <a:cxn ang="0">
                  <a:pos x="92" y="45"/>
                </a:cxn>
                <a:cxn ang="0">
                  <a:pos x="84" y="38"/>
                </a:cxn>
                <a:cxn ang="0">
                  <a:pos x="75" y="33"/>
                </a:cxn>
                <a:cxn ang="0">
                  <a:pos x="67" y="27"/>
                </a:cxn>
                <a:cxn ang="0">
                  <a:pos x="58" y="22"/>
                </a:cxn>
                <a:cxn ang="0">
                  <a:pos x="49" y="17"/>
                </a:cxn>
                <a:cxn ang="0">
                  <a:pos x="39" y="13"/>
                </a:cxn>
                <a:cxn ang="0">
                  <a:pos x="30" y="9"/>
                </a:cxn>
                <a:cxn ang="0">
                  <a:pos x="20" y="5"/>
                </a:cxn>
                <a:cxn ang="0">
                  <a:pos x="10" y="2"/>
                </a:cxn>
                <a:cxn ang="0">
                  <a:pos x="0" y="0"/>
                </a:cxn>
              </a:cxnLst>
              <a:rect l="0" t="0" r="r" b="b"/>
              <a:pathLst>
                <a:path w="169" h="153">
                  <a:moveTo>
                    <a:pt x="168" y="152"/>
                  </a:moveTo>
                  <a:lnTo>
                    <a:pt x="165" y="143"/>
                  </a:lnTo>
                  <a:lnTo>
                    <a:pt x="161" y="133"/>
                  </a:lnTo>
                  <a:lnTo>
                    <a:pt x="156" y="124"/>
                  </a:lnTo>
                  <a:lnTo>
                    <a:pt x="152" y="115"/>
                  </a:lnTo>
                  <a:lnTo>
                    <a:pt x="146" y="106"/>
                  </a:lnTo>
                  <a:lnTo>
                    <a:pt x="141" y="97"/>
                  </a:lnTo>
                  <a:lnTo>
                    <a:pt x="135" y="89"/>
                  </a:lnTo>
                  <a:lnTo>
                    <a:pt x="128" y="81"/>
                  </a:lnTo>
                  <a:lnTo>
                    <a:pt x="122" y="73"/>
                  </a:lnTo>
                  <a:lnTo>
                    <a:pt x="115" y="65"/>
                  </a:lnTo>
                  <a:lnTo>
                    <a:pt x="107" y="58"/>
                  </a:lnTo>
                  <a:lnTo>
                    <a:pt x="100" y="51"/>
                  </a:lnTo>
                  <a:lnTo>
                    <a:pt x="92" y="45"/>
                  </a:lnTo>
                  <a:lnTo>
                    <a:pt x="84" y="38"/>
                  </a:lnTo>
                  <a:lnTo>
                    <a:pt x="75" y="33"/>
                  </a:lnTo>
                  <a:lnTo>
                    <a:pt x="67" y="27"/>
                  </a:lnTo>
                  <a:lnTo>
                    <a:pt x="58" y="22"/>
                  </a:lnTo>
                  <a:lnTo>
                    <a:pt x="49" y="17"/>
                  </a:lnTo>
                  <a:lnTo>
                    <a:pt x="39" y="13"/>
                  </a:lnTo>
                  <a:lnTo>
                    <a:pt x="30" y="9"/>
                  </a:lnTo>
                  <a:lnTo>
                    <a:pt x="20" y="5"/>
                  </a:lnTo>
                  <a:lnTo>
                    <a:pt x="10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4" name="Freeform 458"/>
            <p:cNvSpPr>
              <a:spLocks/>
            </p:cNvSpPr>
            <p:nvPr/>
          </p:nvSpPr>
          <p:spPr bwMode="auto">
            <a:xfrm>
              <a:off x="3994" y="2437"/>
              <a:ext cx="151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8"/>
                </a:cxn>
                <a:cxn ang="0">
                  <a:pos x="8" y="15"/>
                </a:cxn>
                <a:cxn ang="0">
                  <a:pos x="13" y="21"/>
                </a:cxn>
                <a:cxn ang="0">
                  <a:pos x="18" y="28"/>
                </a:cxn>
                <a:cxn ang="0">
                  <a:pos x="24" y="34"/>
                </a:cxn>
                <a:cxn ang="0">
                  <a:pos x="29" y="41"/>
                </a:cxn>
                <a:cxn ang="0">
                  <a:pos x="35" y="46"/>
                </a:cxn>
                <a:cxn ang="0">
                  <a:pos x="42" y="51"/>
                </a:cxn>
                <a:cxn ang="0">
                  <a:pos x="48" y="57"/>
                </a:cxn>
                <a:cxn ang="0">
                  <a:pos x="55" y="61"/>
                </a:cxn>
                <a:cxn ang="0">
                  <a:pos x="62" y="66"/>
                </a:cxn>
                <a:cxn ang="0">
                  <a:pos x="69" y="69"/>
                </a:cxn>
                <a:cxn ang="0">
                  <a:pos x="77" y="73"/>
                </a:cxn>
                <a:cxn ang="0">
                  <a:pos x="85" y="76"/>
                </a:cxn>
                <a:cxn ang="0">
                  <a:pos x="92" y="79"/>
                </a:cxn>
                <a:cxn ang="0">
                  <a:pos x="100" y="81"/>
                </a:cxn>
                <a:cxn ang="0">
                  <a:pos x="109" y="83"/>
                </a:cxn>
                <a:cxn ang="0">
                  <a:pos x="117" y="84"/>
                </a:cxn>
                <a:cxn ang="0">
                  <a:pos x="125" y="85"/>
                </a:cxn>
                <a:cxn ang="0">
                  <a:pos x="133" y="86"/>
                </a:cxn>
                <a:cxn ang="0">
                  <a:pos x="141" y="86"/>
                </a:cxn>
                <a:cxn ang="0">
                  <a:pos x="150" y="86"/>
                </a:cxn>
              </a:cxnLst>
              <a:rect l="0" t="0" r="r" b="b"/>
              <a:pathLst>
                <a:path w="151" h="87">
                  <a:moveTo>
                    <a:pt x="0" y="0"/>
                  </a:moveTo>
                  <a:lnTo>
                    <a:pt x="4" y="8"/>
                  </a:lnTo>
                  <a:lnTo>
                    <a:pt x="8" y="15"/>
                  </a:lnTo>
                  <a:lnTo>
                    <a:pt x="13" y="21"/>
                  </a:lnTo>
                  <a:lnTo>
                    <a:pt x="18" y="28"/>
                  </a:lnTo>
                  <a:lnTo>
                    <a:pt x="24" y="34"/>
                  </a:lnTo>
                  <a:lnTo>
                    <a:pt x="29" y="41"/>
                  </a:lnTo>
                  <a:lnTo>
                    <a:pt x="35" y="46"/>
                  </a:lnTo>
                  <a:lnTo>
                    <a:pt x="42" y="51"/>
                  </a:lnTo>
                  <a:lnTo>
                    <a:pt x="48" y="57"/>
                  </a:lnTo>
                  <a:lnTo>
                    <a:pt x="55" y="61"/>
                  </a:lnTo>
                  <a:lnTo>
                    <a:pt x="62" y="66"/>
                  </a:lnTo>
                  <a:lnTo>
                    <a:pt x="69" y="69"/>
                  </a:lnTo>
                  <a:lnTo>
                    <a:pt x="77" y="73"/>
                  </a:lnTo>
                  <a:lnTo>
                    <a:pt x="85" y="76"/>
                  </a:lnTo>
                  <a:lnTo>
                    <a:pt x="92" y="79"/>
                  </a:lnTo>
                  <a:lnTo>
                    <a:pt x="100" y="81"/>
                  </a:lnTo>
                  <a:lnTo>
                    <a:pt x="109" y="83"/>
                  </a:lnTo>
                  <a:lnTo>
                    <a:pt x="117" y="84"/>
                  </a:lnTo>
                  <a:lnTo>
                    <a:pt x="125" y="85"/>
                  </a:lnTo>
                  <a:lnTo>
                    <a:pt x="133" y="86"/>
                  </a:lnTo>
                  <a:lnTo>
                    <a:pt x="141" y="86"/>
                  </a:lnTo>
                  <a:lnTo>
                    <a:pt x="150" y="8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5" name="Line 459"/>
            <p:cNvSpPr>
              <a:spLocks noChangeShapeType="1"/>
            </p:cNvSpPr>
            <p:nvPr/>
          </p:nvSpPr>
          <p:spPr bwMode="auto">
            <a:xfrm>
              <a:off x="4148" y="2527"/>
              <a:ext cx="425" cy="12"/>
            </a:xfrm>
            <a:prstGeom prst="line">
              <a:avLst/>
            </a:prstGeom>
            <a:noFill/>
            <a:ln w="12700">
              <a:solidFill>
                <a:srgbClr val="F57A7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916" name="Freeform 460"/>
            <p:cNvSpPr>
              <a:spLocks/>
            </p:cNvSpPr>
            <p:nvPr/>
          </p:nvSpPr>
          <p:spPr bwMode="auto">
            <a:xfrm>
              <a:off x="3484" y="2333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4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5" y="12"/>
                </a:cxn>
                <a:cxn ang="0">
                  <a:pos x="3" y="15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6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9"/>
                  </a:lnTo>
                  <a:lnTo>
                    <a:pt x="5" y="12"/>
                  </a:lnTo>
                  <a:lnTo>
                    <a:pt x="3" y="15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6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7" name="Freeform 461"/>
            <p:cNvSpPr>
              <a:spLocks/>
            </p:cNvSpPr>
            <p:nvPr/>
          </p:nvSpPr>
          <p:spPr bwMode="auto">
            <a:xfrm>
              <a:off x="3514" y="2399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8" name="Freeform 462"/>
            <p:cNvSpPr>
              <a:spLocks/>
            </p:cNvSpPr>
            <p:nvPr/>
          </p:nvSpPr>
          <p:spPr bwMode="auto">
            <a:xfrm>
              <a:off x="3486" y="2373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19" name="Freeform 463"/>
            <p:cNvSpPr>
              <a:spLocks/>
            </p:cNvSpPr>
            <p:nvPr/>
          </p:nvSpPr>
          <p:spPr bwMode="auto">
            <a:xfrm>
              <a:off x="3502" y="2375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0" name="Freeform 464"/>
            <p:cNvSpPr>
              <a:spLocks/>
            </p:cNvSpPr>
            <p:nvPr/>
          </p:nvSpPr>
          <p:spPr bwMode="auto">
            <a:xfrm>
              <a:off x="3510" y="2369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1" name="Freeform 465"/>
            <p:cNvSpPr>
              <a:spLocks/>
            </p:cNvSpPr>
            <p:nvPr/>
          </p:nvSpPr>
          <p:spPr bwMode="auto">
            <a:xfrm>
              <a:off x="3547" y="2367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2" name="Freeform 466"/>
            <p:cNvSpPr>
              <a:spLocks/>
            </p:cNvSpPr>
            <p:nvPr/>
          </p:nvSpPr>
          <p:spPr bwMode="auto">
            <a:xfrm>
              <a:off x="3600" y="2367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3" name="Freeform 467"/>
            <p:cNvSpPr>
              <a:spLocks/>
            </p:cNvSpPr>
            <p:nvPr/>
          </p:nvSpPr>
          <p:spPr bwMode="auto">
            <a:xfrm>
              <a:off x="3653" y="2369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4" name="Freeform 468"/>
            <p:cNvSpPr>
              <a:spLocks/>
            </p:cNvSpPr>
            <p:nvPr/>
          </p:nvSpPr>
          <p:spPr bwMode="auto">
            <a:xfrm>
              <a:off x="3690" y="2375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5" name="Freeform 469"/>
            <p:cNvSpPr>
              <a:spLocks/>
            </p:cNvSpPr>
            <p:nvPr/>
          </p:nvSpPr>
          <p:spPr bwMode="auto">
            <a:xfrm>
              <a:off x="3723" y="2387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6" name="Freeform 470"/>
            <p:cNvSpPr>
              <a:spLocks/>
            </p:cNvSpPr>
            <p:nvPr/>
          </p:nvSpPr>
          <p:spPr bwMode="auto">
            <a:xfrm>
              <a:off x="3723" y="2395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7" name="Freeform 471"/>
            <p:cNvSpPr>
              <a:spLocks/>
            </p:cNvSpPr>
            <p:nvPr/>
          </p:nvSpPr>
          <p:spPr bwMode="auto">
            <a:xfrm>
              <a:off x="3690" y="2403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8" name="Freeform 472"/>
            <p:cNvSpPr>
              <a:spLocks/>
            </p:cNvSpPr>
            <p:nvPr/>
          </p:nvSpPr>
          <p:spPr bwMode="auto">
            <a:xfrm>
              <a:off x="3653" y="2415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29" name="Freeform 473"/>
            <p:cNvSpPr>
              <a:spLocks/>
            </p:cNvSpPr>
            <p:nvPr/>
          </p:nvSpPr>
          <p:spPr bwMode="auto">
            <a:xfrm>
              <a:off x="3631" y="2420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0" name="Freeform 474"/>
            <p:cNvSpPr>
              <a:spLocks/>
            </p:cNvSpPr>
            <p:nvPr/>
          </p:nvSpPr>
          <p:spPr bwMode="auto">
            <a:xfrm>
              <a:off x="3484" y="2375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1" name="Freeform 475"/>
            <p:cNvSpPr>
              <a:spLocks/>
            </p:cNvSpPr>
            <p:nvPr/>
          </p:nvSpPr>
          <p:spPr bwMode="auto">
            <a:xfrm>
              <a:off x="3514" y="2442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2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2" name="Freeform 476"/>
            <p:cNvSpPr>
              <a:spLocks/>
            </p:cNvSpPr>
            <p:nvPr/>
          </p:nvSpPr>
          <p:spPr bwMode="auto">
            <a:xfrm>
              <a:off x="3502" y="2417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3" name="Freeform 477"/>
            <p:cNvSpPr>
              <a:spLocks/>
            </p:cNvSpPr>
            <p:nvPr/>
          </p:nvSpPr>
          <p:spPr bwMode="auto">
            <a:xfrm>
              <a:off x="3510" y="2411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4" name="Freeform 478"/>
            <p:cNvSpPr>
              <a:spLocks/>
            </p:cNvSpPr>
            <p:nvPr/>
          </p:nvSpPr>
          <p:spPr bwMode="auto">
            <a:xfrm>
              <a:off x="3547" y="2409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5" name="Freeform 479"/>
            <p:cNvSpPr>
              <a:spLocks/>
            </p:cNvSpPr>
            <p:nvPr/>
          </p:nvSpPr>
          <p:spPr bwMode="auto">
            <a:xfrm>
              <a:off x="3600" y="2409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6" name="Freeform 480"/>
            <p:cNvSpPr>
              <a:spLocks/>
            </p:cNvSpPr>
            <p:nvPr/>
          </p:nvSpPr>
          <p:spPr bwMode="auto">
            <a:xfrm>
              <a:off x="3653" y="2411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7" name="Freeform 481"/>
            <p:cNvSpPr>
              <a:spLocks/>
            </p:cNvSpPr>
            <p:nvPr/>
          </p:nvSpPr>
          <p:spPr bwMode="auto">
            <a:xfrm>
              <a:off x="3690" y="2417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8" name="Freeform 482"/>
            <p:cNvSpPr>
              <a:spLocks/>
            </p:cNvSpPr>
            <p:nvPr/>
          </p:nvSpPr>
          <p:spPr bwMode="auto">
            <a:xfrm>
              <a:off x="3723" y="2429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39" name="Freeform 483"/>
            <p:cNvSpPr>
              <a:spLocks/>
            </p:cNvSpPr>
            <p:nvPr/>
          </p:nvSpPr>
          <p:spPr bwMode="auto">
            <a:xfrm>
              <a:off x="3486" y="2415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0" name="Freeform 484"/>
            <p:cNvSpPr>
              <a:spLocks/>
            </p:cNvSpPr>
            <p:nvPr/>
          </p:nvSpPr>
          <p:spPr bwMode="auto">
            <a:xfrm>
              <a:off x="3723" y="2437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1" name="Freeform 485"/>
            <p:cNvSpPr>
              <a:spLocks/>
            </p:cNvSpPr>
            <p:nvPr/>
          </p:nvSpPr>
          <p:spPr bwMode="auto">
            <a:xfrm>
              <a:off x="3690" y="2445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2" name="Freeform 486"/>
            <p:cNvSpPr>
              <a:spLocks/>
            </p:cNvSpPr>
            <p:nvPr/>
          </p:nvSpPr>
          <p:spPr bwMode="auto">
            <a:xfrm>
              <a:off x="3653" y="2457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3" name="Freeform 487"/>
            <p:cNvSpPr>
              <a:spLocks/>
            </p:cNvSpPr>
            <p:nvPr/>
          </p:nvSpPr>
          <p:spPr bwMode="auto">
            <a:xfrm>
              <a:off x="3631" y="2463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4" name="Freeform 488"/>
            <p:cNvSpPr>
              <a:spLocks/>
            </p:cNvSpPr>
            <p:nvPr/>
          </p:nvSpPr>
          <p:spPr bwMode="auto">
            <a:xfrm>
              <a:off x="3484" y="2417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5" name="Freeform 489"/>
            <p:cNvSpPr>
              <a:spLocks/>
            </p:cNvSpPr>
            <p:nvPr/>
          </p:nvSpPr>
          <p:spPr bwMode="auto">
            <a:xfrm>
              <a:off x="3514" y="2484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6" name="Freeform 490"/>
            <p:cNvSpPr>
              <a:spLocks/>
            </p:cNvSpPr>
            <p:nvPr/>
          </p:nvSpPr>
          <p:spPr bwMode="auto">
            <a:xfrm>
              <a:off x="3502" y="2460"/>
              <a:ext cx="9" cy="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r" b="b"/>
              <a:pathLst>
                <a:path w="9" h="2">
                  <a:moveTo>
                    <a:pt x="8" y="0"/>
                  </a:moveTo>
                  <a:lnTo>
                    <a:pt x="4" y="0"/>
                  </a:lnTo>
                  <a:lnTo>
                    <a:pt x="0" y="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7" name="Freeform 491"/>
            <p:cNvSpPr>
              <a:spLocks/>
            </p:cNvSpPr>
            <p:nvPr/>
          </p:nvSpPr>
          <p:spPr bwMode="auto">
            <a:xfrm>
              <a:off x="3510" y="2454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8" name="Freeform 492"/>
            <p:cNvSpPr>
              <a:spLocks/>
            </p:cNvSpPr>
            <p:nvPr/>
          </p:nvSpPr>
          <p:spPr bwMode="auto">
            <a:xfrm>
              <a:off x="3547" y="2451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49" name="Freeform 493"/>
            <p:cNvSpPr>
              <a:spLocks/>
            </p:cNvSpPr>
            <p:nvPr/>
          </p:nvSpPr>
          <p:spPr bwMode="auto">
            <a:xfrm>
              <a:off x="3600" y="2451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0" name="Freeform 494"/>
            <p:cNvSpPr>
              <a:spLocks/>
            </p:cNvSpPr>
            <p:nvPr/>
          </p:nvSpPr>
          <p:spPr bwMode="auto">
            <a:xfrm>
              <a:off x="3653" y="2454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1" name="Freeform 495"/>
            <p:cNvSpPr>
              <a:spLocks/>
            </p:cNvSpPr>
            <p:nvPr/>
          </p:nvSpPr>
          <p:spPr bwMode="auto">
            <a:xfrm>
              <a:off x="3690" y="2460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3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3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2" name="Freeform 496"/>
            <p:cNvSpPr>
              <a:spLocks/>
            </p:cNvSpPr>
            <p:nvPr/>
          </p:nvSpPr>
          <p:spPr bwMode="auto">
            <a:xfrm>
              <a:off x="3723" y="2472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3" name="Freeform 497"/>
            <p:cNvSpPr>
              <a:spLocks/>
            </p:cNvSpPr>
            <p:nvPr/>
          </p:nvSpPr>
          <p:spPr bwMode="auto">
            <a:xfrm>
              <a:off x="3486" y="2458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4" name="Freeform 498"/>
            <p:cNvSpPr>
              <a:spLocks/>
            </p:cNvSpPr>
            <p:nvPr/>
          </p:nvSpPr>
          <p:spPr bwMode="auto">
            <a:xfrm>
              <a:off x="3723" y="2479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5" name="Freeform 499"/>
            <p:cNvSpPr>
              <a:spLocks/>
            </p:cNvSpPr>
            <p:nvPr/>
          </p:nvSpPr>
          <p:spPr bwMode="auto">
            <a:xfrm>
              <a:off x="3690" y="2487"/>
              <a:ext cx="34" cy="1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1" y="6"/>
                </a:cxn>
                <a:cxn ang="0">
                  <a:pos x="27" y="4"/>
                </a:cxn>
                <a:cxn ang="0">
                  <a:pos x="33" y="0"/>
                </a:cxn>
              </a:cxnLst>
              <a:rect l="0" t="0" r="r" b="b"/>
              <a:pathLst>
                <a:path w="34" h="14">
                  <a:moveTo>
                    <a:pt x="0" y="13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1" y="6"/>
                  </a:lnTo>
                  <a:lnTo>
                    <a:pt x="27" y="4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6" name="Freeform 500"/>
            <p:cNvSpPr>
              <a:spLocks/>
            </p:cNvSpPr>
            <p:nvPr/>
          </p:nvSpPr>
          <p:spPr bwMode="auto">
            <a:xfrm>
              <a:off x="3653" y="2500"/>
              <a:ext cx="38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6">
                  <a:moveTo>
                    <a:pt x="0" y="5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7" name="Freeform 501"/>
            <p:cNvSpPr>
              <a:spLocks/>
            </p:cNvSpPr>
            <p:nvPr/>
          </p:nvSpPr>
          <p:spPr bwMode="auto">
            <a:xfrm>
              <a:off x="3631" y="2505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8" name="Freeform 502"/>
            <p:cNvSpPr>
              <a:spLocks/>
            </p:cNvSpPr>
            <p:nvPr/>
          </p:nvSpPr>
          <p:spPr bwMode="auto">
            <a:xfrm>
              <a:off x="3484" y="2460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59" name="Freeform 503"/>
            <p:cNvSpPr>
              <a:spLocks/>
            </p:cNvSpPr>
            <p:nvPr/>
          </p:nvSpPr>
          <p:spPr bwMode="auto">
            <a:xfrm>
              <a:off x="3486" y="2881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0" name="Freeform 504"/>
            <p:cNvSpPr>
              <a:spLocks/>
            </p:cNvSpPr>
            <p:nvPr/>
          </p:nvSpPr>
          <p:spPr bwMode="auto">
            <a:xfrm>
              <a:off x="3484" y="2841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1" name="Freeform 505"/>
            <p:cNvSpPr>
              <a:spLocks/>
            </p:cNvSpPr>
            <p:nvPr/>
          </p:nvSpPr>
          <p:spPr bwMode="auto">
            <a:xfrm>
              <a:off x="3502" y="2841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2" name="Freeform 506"/>
            <p:cNvSpPr>
              <a:spLocks/>
            </p:cNvSpPr>
            <p:nvPr/>
          </p:nvSpPr>
          <p:spPr bwMode="auto">
            <a:xfrm>
              <a:off x="3510" y="283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3" name="Freeform 507"/>
            <p:cNvSpPr>
              <a:spLocks/>
            </p:cNvSpPr>
            <p:nvPr/>
          </p:nvSpPr>
          <p:spPr bwMode="auto">
            <a:xfrm>
              <a:off x="3547" y="2832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2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2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4" name="Freeform 508"/>
            <p:cNvSpPr>
              <a:spLocks/>
            </p:cNvSpPr>
            <p:nvPr/>
          </p:nvSpPr>
          <p:spPr bwMode="auto">
            <a:xfrm>
              <a:off x="3600" y="2832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2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2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5" name="Freeform 509"/>
            <p:cNvSpPr>
              <a:spLocks/>
            </p:cNvSpPr>
            <p:nvPr/>
          </p:nvSpPr>
          <p:spPr bwMode="auto">
            <a:xfrm>
              <a:off x="3653" y="283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6" name="Freeform 510"/>
            <p:cNvSpPr>
              <a:spLocks/>
            </p:cNvSpPr>
            <p:nvPr/>
          </p:nvSpPr>
          <p:spPr bwMode="auto">
            <a:xfrm>
              <a:off x="3690" y="2841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7" name="Freeform 511"/>
            <p:cNvSpPr>
              <a:spLocks/>
            </p:cNvSpPr>
            <p:nvPr/>
          </p:nvSpPr>
          <p:spPr bwMode="auto">
            <a:xfrm>
              <a:off x="3723" y="2853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8" name="Freeform 512"/>
            <p:cNvSpPr>
              <a:spLocks/>
            </p:cNvSpPr>
            <p:nvPr/>
          </p:nvSpPr>
          <p:spPr bwMode="auto">
            <a:xfrm>
              <a:off x="3723" y="2861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69" name="Freeform 513"/>
            <p:cNvSpPr>
              <a:spLocks/>
            </p:cNvSpPr>
            <p:nvPr/>
          </p:nvSpPr>
          <p:spPr bwMode="auto">
            <a:xfrm>
              <a:off x="3690" y="2868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4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4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0" name="Freeform 514"/>
            <p:cNvSpPr>
              <a:spLocks/>
            </p:cNvSpPr>
            <p:nvPr/>
          </p:nvSpPr>
          <p:spPr bwMode="auto">
            <a:xfrm>
              <a:off x="3653" y="2881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1" name="Freeform 515"/>
            <p:cNvSpPr>
              <a:spLocks/>
            </p:cNvSpPr>
            <p:nvPr/>
          </p:nvSpPr>
          <p:spPr bwMode="auto">
            <a:xfrm>
              <a:off x="3631" y="2887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2" name="Freeform 516"/>
            <p:cNvSpPr>
              <a:spLocks/>
            </p:cNvSpPr>
            <p:nvPr/>
          </p:nvSpPr>
          <p:spPr bwMode="auto">
            <a:xfrm>
              <a:off x="3514" y="2865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3" name="Freeform 517"/>
            <p:cNvSpPr>
              <a:spLocks/>
            </p:cNvSpPr>
            <p:nvPr/>
          </p:nvSpPr>
          <p:spPr bwMode="auto">
            <a:xfrm>
              <a:off x="3486" y="2839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4" name="Freeform 518"/>
            <p:cNvSpPr>
              <a:spLocks/>
            </p:cNvSpPr>
            <p:nvPr/>
          </p:nvSpPr>
          <p:spPr bwMode="auto">
            <a:xfrm>
              <a:off x="3484" y="2798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5" name="Freeform 519"/>
            <p:cNvSpPr>
              <a:spLocks/>
            </p:cNvSpPr>
            <p:nvPr/>
          </p:nvSpPr>
          <p:spPr bwMode="auto">
            <a:xfrm>
              <a:off x="3502" y="2798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6" name="Freeform 520"/>
            <p:cNvSpPr>
              <a:spLocks/>
            </p:cNvSpPr>
            <p:nvPr/>
          </p:nvSpPr>
          <p:spPr bwMode="auto">
            <a:xfrm>
              <a:off x="3510" y="2793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7" name="Freeform 521"/>
            <p:cNvSpPr>
              <a:spLocks/>
            </p:cNvSpPr>
            <p:nvPr/>
          </p:nvSpPr>
          <p:spPr bwMode="auto">
            <a:xfrm>
              <a:off x="3547" y="2790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8" name="Freeform 522"/>
            <p:cNvSpPr>
              <a:spLocks/>
            </p:cNvSpPr>
            <p:nvPr/>
          </p:nvSpPr>
          <p:spPr bwMode="auto">
            <a:xfrm>
              <a:off x="3600" y="2790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7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7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79" name="Freeform 523"/>
            <p:cNvSpPr>
              <a:spLocks/>
            </p:cNvSpPr>
            <p:nvPr/>
          </p:nvSpPr>
          <p:spPr bwMode="auto">
            <a:xfrm>
              <a:off x="3653" y="2793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0" name="Freeform 524"/>
            <p:cNvSpPr>
              <a:spLocks/>
            </p:cNvSpPr>
            <p:nvPr/>
          </p:nvSpPr>
          <p:spPr bwMode="auto">
            <a:xfrm>
              <a:off x="3690" y="2798"/>
              <a:ext cx="34" cy="14"/>
            </a:xfrm>
            <a:custGeom>
              <a:avLst/>
              <a:gdLst/>
              <a:ahLst/>
              <a:cxnLst>
                <a:cxn ang="0">
                  <a:pos x="33" y="13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1" name="Freeform 525"/>
            <p:cNvSpPr>
              <a:spLocks/>
            </p:cNvSpPr>
            <p:nvPr/>
          </p:nvSpPr>
          <p:spPr bwMode="auto">
            <a:xfrm>
              <a:off x="3723" y="2811"/>
              <a:ext cx="6" cy="8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5" y="5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8">
                  <a:moveTo>
                    <a:pt x="5" y="7"/>
                  </a:moveTo>
                  <a:lnTo>
                    <a:pt x="5" y="5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2" name="Freeform 526"/>
            <p:cNvSpPr>
              <a:spLocks/>
            </p:cNvSpPr>
            <p:nvPr/>
          </p:nvSpPr>
          <p:spPr bwMode="auto">
            <a:xfrm>
              <a:off x="3723" y="2818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3" name="Freeform 527"/>
            <p:cNvSpPr>
              <a:spLocks/>
            </p:cNvSpPr>
            <p:nvPr/>
          </p:nvSpPr>
          <p:spPr bwMode="auto">
            <a:xfrm>
              <a:off x="3690" y="2826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4" name="Freeform 528"/>
            <p:cNvSpPr>
              <a:spLocks/>
            </p:cNvSpPr>
            <p:nvPr/>
          </p:nvSpPr>
          <p:spPr bwMode="auto">
            <a:xfrm>
              <a:off x="3653" y="2838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5" name="Freeform 529"/>
            <p:cNvSpPr>
              <a:spLocks/>
            </p:cNvSpPr>
            <p:nvPr/>
          </p:nvSpPr>
          <p:spPr bwMode="auto">
            <a:xfrm>
              <a:off x="3631" y="2844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6" name="Freeform 530"/>
            <p:cNvSpPr>
              <a:spLocks/>
            </p:cNvSpPr>
            <p:nvPr/>
          </p:nvSpPr>
          <p:spPr bwMode="auto">
            <a:xfrm>
              <a:off x="3514" y="2823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7" name="Freeform 531"/>
            <p:cNvSpPr>
              <a:spLocks/>
            </p:cNvSpPr>
            <p:nvPr/>
          </p:nvSpPr>
          <p:spPr bwMode="auto">
            <a:xfrm>
              <a:off x="3514" y="2526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8"/>
                </a:cxn>
                <a:cxn ang="0">
                  <a:pos x="57" y="20"/>
                </a:cxn>
                <a:cxn ang="0">
                  <a:pos x="67" y="22"/>
                </a:cxn>
                <a:cxn ang="0">
                  <a:pos x="77" y="23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8"/>
                  </a:lnTo>
                  <a:lnTo>
                    <a:pt x="57" y="20"/>
                  </a:lnTo>
                  <a:lnTo>
                    <a:pt x="67" y="22"/>
                  </a:lnTo>
                  <a:lnTo>
                    <a:pt x="77" y="23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8" name="Freeform 532"/>
            <p:cNvSpPr>
              <a:spLocks/>
            </p:cNvSpPr>
            <p:nvPr/>
          </p:nvSpPr>
          <p:spPr bwMode="auto">
            <a:xfrm>
              <a:off x="3502" y="2502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89" name="Freeform 533"/>
            <p:cNvSpPr>
              <a:spLocks/>
            </p:cNvSpPr>
            <p:nvPr/>
          </p:nvSpPr>
          <p:spPr bwMode="auto">
            <a:xfrm>
              <a:off x="3510" y="2496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0" name="Freeform 534"/>
            <p:cNvSpPr>
              <a:spLocks/>
            </p:cNvSpPr>
            <p:nvPr/>
          </p:nvSpPr>
          <p:spPr bwMode="auto">
            <a:xfrm>
              <a:off x="3547" y="2494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1" name="Freeform 535"/>
            <p:cNvSpPr>
              <a:spLocks/>
            </p:cNvSpPr>
            <p:nvPr/>
          </p:nvSpPr>
          <p:spPr bwMode="auto">
            <a:xfrm>
              <a:off x="3600" y="2494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2" name="Freeform 536"/>
            <p:cNvSpPr>
              <a:spLocks/>
            </p:cNvSpPr>
            <p:nvPr/>
          </p:nvSpPr>
          <p:spPr bwMode="auto">
            <a:xfrm>
              <a:off x="3653" y="2496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3" name="Freeform 537"/>
            <p:cNvSpPr>
              <a:spLocks/>
            </p:cNvSpPr>
            <p:nvPr/>
          </p:nvSpPr>
          <p:spPr bwMode="auto">
            <a:xfrm>
              <a:off x="3690" y="2502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4" name="Freeform 538"/>
            <p:cNvSpPr>
              <a:spLocks/>
            </p:cNvSpPr>
            <p:nvPr/>
          </p:nvSpPr>
          <p:spPr bwMode="auto">
            <a:xfrm>
              <a:off x="3723" y="2514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5" name="Freeform 539"/>
            <p:cNvSpPr>
              <a:spLocks/>
            </p:cNvSpPr>
            <p:nvPr/>
          </p:nvSpPr>
          <p:spPr bwMode="auto">
            <a:xfrm>
              <a:off x="3486" y="2500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6" name="Freeform 540"/>
            <p:cNvSpPr>
              <a:spLocks/>
            </p:cNvSpPr>
            <p:nvPr/>
          </p:nvSpPr>
          <p:spPr bwMode="auto">
            <a:xfrm>
              <a:off x="3723" y="2522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7" name="Freeform 541"/>
            <p:cNvSpPr>
              <a:spLocks/>
            </p:cNvSpPr>
            <p:nvPr/>
          </p:nvSpPr>
          <p:spPr bwMode="auto">
            <a:xfrm>
              <a:off x="3690" y="2530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8" name="Freeform 542"/>
            <p:cNvSpPr>
              <a:spLocks/>
            </p:cNvSpPr>
            <p:nvPr/>
          </p:nvSpPr>
          <p:spPr bwMode="auto">
            <a:xfrm>
              <a:off x="3653" y="2542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3999" name="Freeform 543"/>
            <p:cNvSpPr>
              <a:spLocks/>
            </p:cNvSpPr>
            <p:nvPr/>
          </p:nvSpPr>
          <p:spPr bwMode="auto">
            <a:xfrm>
              <a:off x="3631" y="2548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0" name="Freeform 544"/>
            <p:cNvSpPr>
              <a:spLocks/>
            </p:cNvSpPr>
            <p:nvPr/>
          </p:nvSpPr>
          <p:spPr bwMode="auto">
            <a:xfrm>
              <a:off x="3502" y="2544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1" name="Freeform 545"/>
            <p:cNvSpPr>
              <a:spLocks/>
            </p:cNvSpPr>
            <p:nvPr/>
          </p:nvSpPr>
          <p:spPr bwMode="auto">
            <a:xfrm>
              <a:off x="3510" y="253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2" name="Freeform 546"/>
            <p:cNvSpPr>
              <a:spLocks/>
            </p:cNvSpPr>
            <p:nvPr/>
          </p:nvSpPr>
          <p:spPr bwMode="auto">
            <a:xfrm>
              <a:off x="3547" y="2536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1"/>
                </a:cxn>
                <a:cxn ang="0">
                  <a:pos x="14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40" y="0"/>
                  </a:lnTo>
                  <a:lnTo>
                    <a:pt x="27" y="1"/>
                  </a:lnTo>
                  <a:lnTo>
                    <a:pt x="14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3" name="Freeform 547"/>
            <p:cNvSpPr>
              <a:spLocks/>
            </p:cNvSpPr>
            <p:nvPr/>
          </p:nvSpPr>
          <p:spPr bwMode="auto">
            <a:xfrm>
              <a:off x="3600" y="2536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40" y="1"/>
                </a:cxn>
                <a:cxn ang="0">
                  <a:pos x="27" y="1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40" y="1"/>
                  </a:lnTo>
                  <a:lnTo>
                    <a:pt x="27" y="1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4" name="Freeform 548"/>
            <p:cNvSpPr>
              <a:spLocks/>
            </p:cNvSpPr>
            <p:nvPr/>
          </p:nvSpPr>
          <p:spPr bwMode="auto">
            <a:xfrm>
              <a:off x="3653" y="253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5" name="Freeform 549"/>
            <p:cNvSpPr>
              <a:spLocks/>
            </p:cNvSpPr>
            <p:nvPr/>
          </p:nvSpPr>
          <p:spPr bwMode="auto">
            <a:xfrm>
              <a:off x="3690" y="2544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6" name="Freeform 550"/>
            <p:cNvSpPr>
              <a:spLocks/>
            </p:cNvSpPr>
            <p:nvPr/>
          </p:nvSpPr>
          <p:spPr bwMode="auto">
            <a:xfrm>
              <a:off x="3723" y="2556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7" name="Freeform 551"/>
            <p:cNvSpPr>
              <a:spLocks/>
            </p:cNvSpPr>
            <p:nvPr/>
          </p:nvSpPr>
          <p:spPr bwMode="auto">
            <a:xfrm>
              <a:off x="3723" y="2564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8" name="Freeform 552"/>
            <p:cNvSpPr>
              <a:spLocks/>
            </p:cNvSpPr>
            <p:nvPr/>
          </p:nvSpPr>
          <p:spPr bwMode="auto">
            <a:xfrm>
              <a:off x="3690" y="2572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09" name="Freeform 553"/>
            <p:cNvSpPr>
              <a:spLocks/>
            </p:cNvSpPr>
            <p:nvPr/>
          </p:nvSpPr>
          <p:spPr bwMode="auto">
            <a:xfrm>
              <a:off x="3653" y="2584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0" name="Freeform 554"/>
            <p:cNvSpPr>
              <a:spLocks/>
            </p:cNvSpPr>
            <p:nvPr/>
          </p:nvSpPr>
          <p:spPr bwMode="auto">
            <a:xfrm>
              <a:off x="3631" y="2590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1" name="Freeform 555"/>
            <p:cNvSpPr>
              <a:spLocks/>
            </p:cNvSpPr>
            <p:nvPr/>
          </p:nvSpPr>
          <p:spPr bwMode="auto">
            <a:xfrm>
              <a:off x="3514" y="2569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2" name="Freeform 556"/>
            <p:cNvSpPr>
              <a:spLocks/>
            </p:cNvSpPr>
            <p:nvPr/>
          </p:nvSpPr>
          <p:spPr bwMode="auto">
            <a:xfrm>
              <a:off x="3486" y="2542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3" name="Freeform 557"/>
            <p:cNvSpPr>
              <a:spLocks/>
            </p:cNvSpPr>
            <p:nvPr/>
          </p:nvSpPr>
          <p:spPr bwMode="auto">
            <a:xfrm>
              <a:off x="3484" y="2502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4" name="Freeform 558"/>
            <p:cNvSpPr>
              <a:spLocks/>
            </p:cNvSpPr>
            <p:nvPr/>
          </p:nvSpPr>
          <p:spPr bwMode="auto">
            <a:xfrm>
              <a:off x="3502" y="2587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5" name="Freeform 559"/>
            <p:cNvSpPr>
              <a:spLocks/>
            </p:cNvSpPr>
            <p:nvPr/>
          </p:nvSpPr>
          <p:spPr bwMode="auto">
            <a:xfrm>
              <a:off x="3510" y="2581"/>
              <a:ext cx="38" cy="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38" h="6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6" name="Freeform 560"/>
            <p:cNvSpPr>
              <a:spLocks/>
            </p:cNvSpPr>
            <p:nvPr/>
          </p:nvSpPr>
          <p:spPr bwMode="auto">
            <a:xfrm>
              <a:off x="3547" y="2578"/>
              <a:ext cx="54" cy="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1"/>
                </a:cxn>
                <a:cxn ang="0">
                  <a:pos x="18" y="1"/>
                </a:cxn>
                <a:cxn ang="0">
                  <a:pos x="0" y="3"/>
                </a:cxn>
              </a:cxnLst>
              <a:rect l="0" t="0" r="r" b="b"/>
              <a:pathLst>
                <a:path w="54" h="4">
                  <a:moveTo>
                    <a:pt x="53" y="0"/>
                  </a:moveTo>
                  <a:lnTo>
                    <a:pt x="36" y="1"/>
                  </a:lnTo>
                  <a:lnTo>
                    <a:pt x="18" y="1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7" name="Freeform 561"/>
            <p:cNvSpPr>
              <a:spLocks/>
            </p:cNvSpPr>
            <p:nvPr/>
          </p:nvSpPr>
          <p:spPr bwMode="auto">
            <a:xfrm>
              <a:off x="3600" y="2578"/>
              <a:ext cx="54" cy="4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35" y="1"/>
                </a:cxn>
                <a:cxn ang="0">
                  <a:pos x="18" y="1"/>
                </a:cxn>
                <a:cxn ang="0">
                  <a:pos x="0" y="0"/>
                </a:cxn>
              </a:cxnLst>
              <a:rect l="0" t="0" r="r" b="b"/>
              <a:pathLst>
                <a:path w="54" h="4">
                  <a:moveTo>
                    <a:pt x="53" y="3"/>
                  </a:moveTo>
                  <a:lnTo>
                    <a:pt x="35" y="1"/>
                  </a:lnTo>
                  <a:lnTo>
                    <a:pt x="18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8" name="Freeform 562"/>
            <p:cNvSpPr>
              <a:spLocks/>
            </p:cNvSpPr>
            <p:nvPr/>
          </p:nvSpPr>
          <p:spPr bwMode="auto">
            <a:xfrm>
              <a:off x="3653" y="2581"/>
              <a:ext cx="38" cy="6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6">
                  <a:moveTo>
                    <a:pt x="37" y="5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19" name="Freeform 563"/>
            <p:cNvSpPr>
              <a:spLocks/>
            </p:cNvSpPr>
            <p:nvPr/>
          </p:nvSpPr>
          <p:spPr bwMode="auto">
            <a:xfrm>
              <a:off x="3690" y="2587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3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3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0" name="Freeform 564"/>
            <p:cNvSpPr>
              <a:spLocks/>
            </p:cNvSpPr>
            <p:nvPr/>
          </p:nvSpPr>
          <p:spPr bwMode="auto">
            <a:xfrm>
              <a:off x="3723" y="2599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1" name="Freeform 565"/>
            <p:cNvSpPr>
              <a:spLocks/>
            </p:cNvSpPr>
            <p:nvPr/>
          </p:nvSpPr>
          <p:spPr bwMode="auto">
            <a:xfrm>
              <a:off x="3723" y="2607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2" name="Freeform 566"/>
            <p:cNvSpPr>
              <a:spLocks/>
            </p:cNvSpPr>
            <p:nvPr/>
          </p:nvSpPr>
          <p:spPr bwMode="auto">
            <a:xfrm>
              <a:off x="3690" y="2614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1"/>
                </a:cxn>
                <a:cxn ang="0">
                  <a:pos x="14" y="9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1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3" name="Freeform 567"/>
            <p:cNvSpPr>
              <a:spLocks/>
            </p:cNvSpPr>
            <p:nvPr/>
          </p:nvSpPr>
          <p:spPr bwMode="auto">
            <a:xfrm>
              <a:off x="3653" y="2627"/>
              <a:ext cx="38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6">
                  <a:moveTo>
                    <a:pt x="0" y="5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4" name="Freeform 568"/>
            <p:cNvSpPr>
              <a:spLocks/>
            </p:cNvSpPr>
            <p:nvPr/>
          </p:nvSpPr>
          <p:spPr bwMode="auto">
            <a:xfrm>
              <a:off x="3631" y="2633"/>
              <a:ext cx="23" cy="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1" y="0"/>
                </a:cxn>
                <a:cxn ang="0">
                  <a:pos x="22" y="0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lnTo>
                    <a:pt x="11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5" name="Freeform 569"/>
            <p:cNvSpPr>
              <a:spLocks/>
            </p:cNvSpPr>
            <p:nvPr/>
          </p:nvSpPr>
          <p:spPr bwMode="auto">
            <a:xfrm>
              <a:off x="3514" y="2611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6" name="Freeform 570"/>
            <p:cNvSpPr>
              <a:spLocks/>
            </p:cNvSpPr>
            <p:nvPr/>
          </p:nvSpPr>
          <p:spPr bwMode="auto">
            <a:xfrm>
              <a:off x="3486" y="2585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7" name="Freeform 571"/>
            <p:cNvSpPr>
              <a:spLocks/>
            </p:cNvSpPr>
            <p:nvPr/>
          </p:nvSpPr>
          <p:spPr bwMode="auto">
            <a:xfrm>
              <a:off x="3484" y="2544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8" name="Freeform 572"/>
            <p:cNvSpPr>
              <a:spLocks/>
            </p:cNvSpPr>
            <p:nvPr/>
          </p:nvSpPr>
          <p:spPr bwMode="auto">
            <a:xfrm>
              <a:off x="3502" y="2629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29" name="Freeform 573"/>
            <p:cNvSpPr>
              <a:spLocks/>
            </p:cNvSpPr>
            <p:nvPr/>
          </p:nvSpPr>
          <p:spPr bwMode="auto">
            <a:xfrm>
              <a:off x="3510" y="2623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0" name="Freeform 574"/>
            <p:cNvSpPr>
              <a:spLocks/>
            </p:cNvSpPr>
            <p:nvPr/>
          </p:nvSpPr>
          <p:spPr bwMode="auto">
            <a:xfrm>
              <a:off x="3547" y="2621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1" name="Freeform 575"/>
            <p:cNvSpPr>
              <a:spLocks/>
            </p:cNvSpPr>
            <p:nvPr/>
          </p:nvSpPr>
          <p:spPr bwMode="auto">
            <a:xfrm>
              <a:off x="3600" y="2621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7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7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2" name="Freeform 576"/>
            <p:cNvSpPr>
              <a:spLocks/>
            </p:cNvSpPr>
            <p:nvPr/>
          </p:nvSpPr>
          <p:spPr bwMode="auto">
            <a:xfrm>
              <a:off x="3653" y="2623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3" name="Freeform 577"/>
            <p:cNvSpPr>
              <a:spLocks/>
            </p:cNvSpPr>
            <p:nvPr/>
          </p:nvSpPr>
          <p:spPr bwMode="auto">
            <a:xfrm>
              <a:off x="3690" y="2629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4" name="Freeform 578"/>
            <p:cNvSpPr>
              <a:spLocks/>
            </p:cNvSpPr>
            <p:nvPr/>
          </p:nvSpPr>
          <p:spPr bwMode="auto">
            <a:xfrm>
              <a:off x="3723" y="2641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5" name="Freeform 579"/>
            <p:cNvSpPr>
              <a:spLocks/>
            </p:cNvSpPr>
            <p:nvPr/>
          </p:nvSpPr>
          <p:spPr bwMode="auto">
            <a:xfrm>
              <a:off x="3723" y="2649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6" name="Freeform 580"/>
            <p:cNvSpPr>
              <a:spLocks/>
            </p:cNvSpPr>
            <p:nvPr/>
          </p:nvSpPr>
          <p:spPr bwMode="auto">
            <a:xfrm>
              <a:off x="3690" y="2657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7" name="Freeform 581"/>
            <p:cNvSpPr>
              <a:spLocks/>
            </p:cNvSpPr>
            <p:nvPr/>
          </p:nvSpPr>
          <p:spPr bwMode="auto">
            <a:xfrm>
              <a:off x="3653" y="2669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8" name="Freeform 582"/>
            <p:cNvSpPr>
              <a:spLocks/>
            </p:cNvSpPr>
            <p:nvPr/>
          </p:nvSpPr>
          <p:spPr bwMode="auto">
            <a:xfrm>
              <a:off x="3631" y="2674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2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2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39" name="Freeform 583"/>
            <p:cNvSpPr>
              <a:spLocks/>
            </p:cNvSpPr>
            <p:nvPr/>
          </p:nvSpPr>
          <p:spPr bwMode="auto">
            <a:xfrm>
              <a:off x="3514" y="2653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8"/>
                </a:cxn>
                <a:cxn ang="0">
                  <a:pos x="57" y="20"/>
                </a:cxn>
                <a:cxn ang="0">
                  <a:pos x="67" y="21"/>
                </a:cxn>
                <a:cxn ang="0">
                  <a:pos x="77" y="23"/>
                </a:cxn>
                <a:cxn ang="0">
                  <a:pos x="87" y="24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5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8"/>
                  </a:lnTo>
                  <a:lnTo>
                    <a:pt x="57" y="20"/>
                  </a:lnTo>
                  <a:lnTo>
                    <a:pt x="67" y="21"/>
                  </a:lnTo>
                  <a:lnTo>
                    <a:pt x="77" y="23"/>
                  </a:lnTo>
                  <a:lnTo>
                    <a:pt x="87" y="24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0" name="Freeform 584"/>
            <p:cNvSpPr>
              <a:spLocks/>
            </p:cNvSpPr>
            <p:nvPr/>
          </p:nvSpPr>
          <p:spPr bwMode="auto">
            <a:xfrm>
              <a:off x="3486" y="2627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1" name="Freeform 585"/>
            <p:cNvSpPr>
              <a:spLocks/>
            </p:cNvSpPr>
            <p:nvPr/>
          </p:nvSpPr>
          <p:spPr bwMode="auto">
            <a:xfrm>
              <a:off x="3484" y="2587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2" name="Freeform 586"/>
            <p:cNvSpPr>
              <a:spLocks/>
            </p:cNvSpPr>
            <p:nvPr/>
          </p:nvSpPr>
          <p:spPr bwMode="auto">
            <a:xfrm>
              <a:off x="3502" y="2671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3" name="Freeform 587"/>
            <p:cNvSpPr>
              <a:spLocks/>
            </p:cNvSpPr>
            <p:nvPr/>
          </p:nvSpPr>
          <p:spPr bwMode="auto">
            <a:xfrm>
              <a:off x="3510" y="2665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4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4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4" name="Freeform 588"/>
            <p:cNvSpPr>
              <a:spLocks/>
            </p:cNvSpPr>
            <p:nvPr/>
          </p:nvSpPr>
          <p:spPr bwMode="auto">
            <a:xfrm>
              <a:off x="3547" y="2663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5" name="Freeform 589"/>
            <p:cNvSpPr>
              <a:spLocks/>
            </p:cNvSpPr>
            <p:nvPr/>
          </p:nvSpPr>
          <p:spPr bwMode="auto">
            <a:xfrm>
              <a:off x="3600" y="2663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6" name="Freeform 590"/>
            <p:cNvSpPr>
              <a:spLocks/>
            </p:cNvSpPr>
            <p:nvPr/>
          </p:nvSpPr>
          <p:spPr bwMode="auto">
            <a:xfrm>
              <a:off x="3653" y="2665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4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4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7" name="Freeform 591"/>
            <p:cNvSpPr>
              <a:spLocks/>
            </p:cNvSpPr>
            <p:nvPr/>
          </p:nvSpPr>
          <p:spPr bwMode="auto">
            <a:xfrm>
              <a:off x="3690" y="2671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7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7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8" name="Freeform 592"/>
            <p:cNvSpPr>
              <a:spLocks/>
            </p:cNvSpPr>
            <p:nvPr/>
          </p:nvSpPr>
          <p:spPr bwMode="auto">
            <a:xfrm>
              <a:off x="3723" y="2683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5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5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49" name="Freeform 593"/>
            <p:cNvSpPr>
              <a:spLocks/>
            </p:cNvSpPr>
            <p:nvPr/>
          </p:nvSpPr>
          <p:spPr bwMode="auto">
            <a:xfrm>
              <a:off x="3723" y="2691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0" name="Freeform 594"/>
            <p:cNvSpPr>
              <a:spLocks/>
            </p:cNvSpPr>
            <p:nvPr/>
          </p:nvSpPr>
          <p:spPr bwMode="auto">
            <a:xfrm>
              <a:off x="3690" y="2699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1" name="Freeform 595"/>
            <p:cNvSpPr>
              <a:spLocks/>
            </p:cNvSpPr>
            <p:nvPr/>
          </p:nvSpPr>
          <p:spPr bwMode="auto">
            <a:xfrm>
              <a:off x="3653" y="2711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5"/>
                </a:cxn>
                <a:cxn ang="0">
                  <a:pos x="25" y="3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5"/>
                  </a:lnTo>
                  <a:lnTo>
                    <a:pt x="25" y="3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2" name="Freeform 596"/>
            <p:cNvSpPr>
              <a:spLocks/>
            </p:cNvSpPr>
            <p:nvPr/>
          </p:nvSpPr>
          <p:spPr bwMode="auto">
            <a:xfrm>
              <a:off x="3631" y="2717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3" name="Freeform 597"/>
            <p:cNvSpPr>
              <a:spLocks/>
            </p:cNvSpPr>
            <p:nvPr/>
          </p:nvSpPr>
          <p:spPr bwMode="auto">
            <a:xfrm>
              <a:off x="3514" y="2696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4" name="Freeform 598"/>
            <p:cNvSpPr>
              <a:spLocks/>
            </p:cNvSpPr>
            <p:nvPr/>
          </p:nvSpPr>
          <p:spPr bwMode="auto">
            <a:xfrm>
              <a:off x="3486" y="2670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5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5" name="Freeform 599"/>
            <p:cNvSpPr>
              <a:spLocks/>
            </p:cNvSpPr>
            <p:nvPr/>
          </p:nvSpPr>
          <p:spPr bwMode="auto">
            <a:xfrm>
              <a:off x="3484" y="2629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6" name="Freeform 600"/>
            <p:cNvSpPr>
              <a:spLocks/>
            </p:cNvSpPr>
            <p:nvPr/>
          </p:nvSpPr>
          <p:spPr bwMode="auto">
            <a:xfrm>
              <a:off x="3502" y="2714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7" name="Freeform 601"/>
            <p:cNvSpPr>
              <a:spLocks/>
            </p:cNvSpPr>
            <p:nvPr/>
          </p:nvSpPr>
          <p:spPr bwMode="auto">
            <a:xfrm>
              <a:off x="3510" y="2708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1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8" name="Freeform 602"/>
            <p:cNvSpPr>
              <a:spLocks/>
            </p:cNvSpPr>
            <p:nvPr/>
          </p:nvSpPr>
          <p:spPr bwMode="auto">
            <a:xfrm>
              <a:off x="3547" y="2706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0" y="0"/>
                </a:cxn>
                <a:cxn ang="0">
                  <a:pos x="27" y="0"/>
                </a:cxn>
                <a:cxn ang="0">
                  <a:pos x="14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40" y="0"/>
                  </a:lnTo>
                  <a:lnTo>
                    <a:pt x="27" y="0"/>
                  </a:lnTo>
                  <a:lnTo>
                    <a:pt x="1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59" name="Freeform 603"/>
            <p:cNvSpPr>
              <a:spLocks/>
            </p:cNvSpPr>
            <p:nvPr/>
          </p:nvSpPr>
          <p:spPr bwMode="auto">
            <a:xfrm>
              <a:off x="3600" y="2706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40" y="1"/>
                </a:cxn>
                <a:cxn ang="0">
                  <a:pos x="27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40" y="1"/>
                  </a:lnTo>
                  <a:lnTo>
                    <a:pt x="27" y="0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0" name="Freeform 604"/>
            <p:cNvSpPr>
              <a:spLocks/>
            </p:cNvSpPr>
            <p:nvPr/>
          </p:nvSpPr>
          <p:spPr bwMode="auto">
            <a:xfrm>
              <a:off x="3653" y="2708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1" name="Freeform 605"/>
            <p:cNvSpPr>
              <a:spLocks/>
            </p:cNvSpPr>
            <p:nvPr/>
          </p:nvSpPr>
          <p:spPr bwMode="auto">
            <a:xfrm>
              <a:off x="3690" y="2714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1" y="6"/>
                </a:cxn>
                <a:cxn ang="0">
                  <a:pos x="14" y="4"/>
                </a:cxn>
                <a:cxn ang="0">
                  <a:pos x="7" y="1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1" y="6"/>
                  </a:lnTo>
                  <a:lnTo>
                    <a:pt x="14" y="4"/>
                  </a:lnTo>
                  <a:lnTo>
                    <a:pt x="7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2" name="Freeform 606"/>
            <p:cNvSpPr>
              <a:spLocks/>
            </p:cNvSpPr>
            <p:nvPr/>
          </p:nvSpPr>
          <p:spPr bwMode="auto">
            <a:xfrm>
              <a:off x="3723" y="2726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2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3" name="Freeform 607"/>
            <p:cNvSpPr>
              <a:spLocks/>
            </p:cNvSpPr>
            <p:nvPr/>
          </p:nvSpPr>
          <p:spPr bwMode="auto">
            <a:xfrm>
              <a:off x="3723" y="2734"/>
              <a:ext cx="6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" y="6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0"/>
                </a:cxn>
              </a:cxnLst>
              <a:rect l="0" t="0" r="r" b="b"/>
              <a:pathLst>
                <a:path w="6" h="8">
                  <a:moveTo>
                    <a:pt x="0" y="7"/>
                  </a:move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4" name="Freeform 608"/>
            <p:cNvSpPr>
              <a:spLocks/>
            </p:cNvSpPr>
            <p:nvPr/>
          </p:nvSpPr>
          <p:spPr bwMode="auto">
            <a:xfrm>
              <a:off x="3690" y="2742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1" y="5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1" y="5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5" name="Freeform 609"/>
            <p:cNvSpPr>
              <a:spLocks/>
            </p:cNvSpPr>
            <p:nvPr/>
          </p:nvSpPr>
          <p:spPr bwMode="auto">
            <a:xfrm>
              <a:off x="3653" y="2754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6" name="Freeform 610"/>
            <p:cNvSpPr>
              <a:spLocks/>
            </p:cNvSpPr>
            <p:nvPr/>
          </p:nvSpPr>
          <p:spPr bwMode="auto">
            <a:xfrm>
              <a:off x="3631" y="2759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7" name="Freeform 611"/>
            <p:cNvSpPr>
              <a:spLocks/>
            </p:cNvSpPr>
            <p:nvPr/>
          </p:nvSpPr>
          <p:spPr bwMode="auto">
            <a:xfrm>
              <a:off x="3514" y="2738"/>
              <a:ext cx="118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2"/>
                </a:cxn>
                <a:cxn ang="0">
                  <a:pos x="38" y="15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4"/>
                </a:cxn>
                <a:cxn ang="0">
                  <a:pos x="107" y="24"/>
                </a:cxn>
                <a:cxn ang="0">
                  <a:pos x="117" y="23"/>
                </a:cxn>
              </a:cxnLst>
              <a:rect l="0" t="0" r="r" b="b"/>
              <a:pathLst>
                <a:path w="118" h="25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2"/>
                  </a:lnTo>
                  <a:lnTo>
                    <a:pt x="38" y="15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4"/>
                  </a:lnTo>
                  <a:lnTo>
                    <a:pt x="107" y="24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8" name="Freeform 612"/>
            <p:cNvSpPr>
              <a:spLocks/>
            </p:cNvSpPr>
            <p:nvPr/>
          </p:nvSpPr>
          <p:spPr bwMode="auto">
            <a:xfrm>
              <a:off x="3486" y="2712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6"/>
                  </a:lnTo>
                  <a:lnTo>
                    <a:pt x="10" y="11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69" name="Freeform 613"/>
            <p:cNvSpPr>
              <a:spLocks/>
            </p:cNvSpPr>
            <p:nvPr/>
          </p:nvSpPr>
          <p:spPr bwMode="auto">
            <a:xfrm>
              <a:off x="3484" y="2671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4"/>
                </a:cxn>
                <a:cxn ang="0">
                  <a:pos x="12" y="5"/>
                </a:cxn>
                <a:cxn ang="0">
                  <a:pos x="9" y="8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0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2" y="5"/>
                  </a:lnTo>
                  <a:lnTo>
                    <a:pt x="9" y="8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0" name="Freeform 614"/>
            <p:cNvSpPr>
              <a:spLocks/>
            </p:cNvSpPr>
            <p:nvPr/>
          </p:nvSpPr>
          <p:spPr bwMode="auto">
            <a:xfrm>
              <a:off x="3502" y="2756"/>
              <a:ext cx="9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1"/>
                </a:cxn>
                <a:cxn ang="0">
                  <a:pos x="0" y="2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lnTo>
                    <a:pt x="4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1" name="Freeform 615"/>
            <p:cNvSpPr>
              <a:spLocks/>
            </p:cNvSpPr>
            <p:nvPr/>
          </p:nvSpPr>
          <p:spPr bwMode="auto">
            <a:xfrm>
              <a:off x="3510" y="2750"/>
              <a:ext cx="38" cy="7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25" y="2"/>
                </a:cxn>
                <a:cxn ang="0">
                  <a:pos x="12" y="3"/>
                </a:cxn>
                <a:cxn ang="0">
                  <a:pos x="0" y="6"/>
                </a:cxn>
              </a:cxnLst>
              <a:rect l="0" t="0" r="r" b="b"/>
              <a:pathLst>
                <a:path w="38" h="7">
                  <a:moveTo>
                    <a:pt x="37" y="0"/>
                  </a:moveTo>
                  <a:lnTo>
                    <a:pt x="25" y="2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2" name="Freeform 616"/>
            <p:cNvSpPr>
              <a:spLocks/>
            </p:cNvSpPr>
            <p:nvPr/>
          </p:nvSpPr>
          <p:spPr bwMode="auto">
            <a:xfrm>
              <a:off x="3547" y="2748"/>
              <a:ext cx="54" cy="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36" y="0"/>
                </a:cxn>
                <a:cxn ang="0">
                  <a:pos x="18" y="1"/>
                </a:cxn>
                <a:cxn ang="0">
                  <a:pos x="0" y="2"/>
                </a:cxn>
              </a:cxnLst>
              <a:rect l="0" t="0" r="r" b="b"/>
              <a:pathLst>
                <a:path w="54" h="3">
                  <a:moveTo>
                    <a:pt x="53" y="0"/>
                  </a:moveTo>
                  <a:lnTo>
                    <a:pt x="36" y="0"/>
                  </a:lnTo>
                  <a:lnTo>
                    <a:pt x="18" y="1"/>
                  </a:lnTo>
                  <a:lnTo>
                    <a:pt x="0" y="2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3" name="Freeform 617"/>
            <p:cNvSpPr>
              <a:spLocks/>
            </p:cNvSpPr>
            <p:nvPr/>
          </p:nvSpPr>
          <p:spPr bwMode="auto">
            <a:xfrm>
              <a:off x="3600" y="2748"/>
              <a:ext cx="54" cy="3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35" y="1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3" y="2"/>
                  </a:moveTo>
                  <a:lnTo>
                    <a:pt x="35" y="1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4" name="Freeform 618"/>
            <p:cNvSpPr>
              <a:spLocks/>
            </p:cNvSpPr>
            <p:nvPr/>
          </p:nvSpPr>
          <p:spPr bwMode="auto">
            <a:xfrm>
              <a:off x="3653" y="2750"/>
              <a:ext cx="38" cy="7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25" y="3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37" y="6"/>
                  </a:moveTo>
                  <a:lnTo>
                    <a:pt x="25" y="3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5" name="Freeform 619"/>
            <p:cNvSpPr>
              <a:spLocks/>
            </p:cNvSpPr>
            <p:nvPr/>
          </p:nvSpPr>
          <p:spPr bwMode="auto">
            <a:xfrm>
              <a:off x="3690" y="2756"/>
              <a:ext cx="34" cy="13"/>
            </a:xfrm>
            <a:custGeom>
              <a:avLst/>
              <a:gdLst/>
              <a:ahLst/>
              <a:cxnLst>
                <a:cxn ang="0">
                  <a:pos x="33" y="12"/>
                </a:cxn>
                <a:cxn ang="0">
                  <a:pos x="27" y="9"/>
                </a:cxn>
                <a:cxn ang="0">
                  <a:pos x="20" y="6"/>
                </a:cxn>
                <a:cxn ang="0">
                  <a:pos x="14" y="4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34" h="13">
                  <a:moveTo>
                    <a:pt x="33" y="12"/>
                  </a:moveTo>
                  <a:lnTo>
                    <a:pt x="27" y="9"/>
                  </a:lnTo>
                  <a:lnTo>
                    <a:pt x="20" y="6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6" name="Freeform 620"/>
            <p:cNvSpPr>
              <a:spLocks/>
            </p:cNvSpPr>
            <p:nvPr/>
          </p:nvSpPr>
          <p:spPr bwMode="auto">
            <a:xfrm>
              <a:off x="3723" y="2768"/>
              <a:ext cx="6" cy="9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5" y="6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lnTo>
                    <a:pt x="5" y="6"/>
                  </a:lnTo>
                  <a:lnTo>
                    <a:pt x="4" y="4"/>
                  </a:ln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7" name="Freeform 621"/>
            <p:cNvSpPr>
              <a:spLocks/>
            </p:cNvSpPr>
            <p:nvPr/>
          </p:nvSpPr>
          <p:spPr bwMode="auto">
            <a:xfrm>
              <a:off x="3723" y="2776"/>
              <a:ext cx="6" cy="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4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r" b="b"/>
              <a:pathLst>
                <a:path w="6" h="9">
                  <a:moveTo>
                    <a:pt x="0" y="8"/>
                  </a:moveTo>
                  <a:lnTo>
                    <a:pt x="2" y="7"/>
                  </a:lnTo>
                  <a:lnTo>
                    <a:pt x="3" y="6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8" name="Freeform 622"/>
            <p:cNvSpPr>
              <a:spLocks/>
            </p:cNvSpPr>
            <p:nvPr/>
          </p:nvSpPr>
          <p:spPr bwMode="auto">
            <a:xfrm>
              <a:off x="3690" y="2784"/>
              <a:ext cx="34" cy="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7" y="10"/>
                </a:cxn>
                <a:cxn ang="0">
                  <a:pos x="14" y="8"/>
                </a:cxn>
                <a:cxn ang="0">
                  <a:pos x="20" y="6"/>
                </a:cxn>
                <a:cxn ang="0">
                  <a:pos x="27" y="3"/>
                </a:cxn>
                <a:cxn ang="0">
                  <a:pos x="33" y="0"/>
                </a:cxn>
              </a:cxnLst>
              <a:rect l="0" t="0" r="r" b="b"/>
              <a:pathLst>
                <a:path w="34" h="13">
                  <a:moveTo>
                    <a:pt x="0" y="12"/>
                  </a:moveTo>
                  <a:lnTo>
                    <a:pt x="7" y="10"/>
                  </a:lnTo>
                  <a:lnTo>
                    <a:pt x="14" y="8"/>
                  </a:lnTo>
                  <a:lnTo>
                    <a:pt x="20" y="6"/>
                  </a:lnTo>
                  <a:lnTo>
                    <a:pt x="27" y="3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79" name="Freeform 623"/>
            <p:cNvSpPr>
              <a:spLocks/>
            </p:cNvSpPr>
            <p:nvPr/>
          </p:nvSpPr>
          <p:spPr bwMode="auto">
            <a:xfrm>
              <a:off x="3653" y="2796"/>
              <a:ext cx="38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4"/>
                </a:cxn>
                <a:cxn ang="0">
                  <a:pos x="25" y="2"/>
                </a:cxn>
                <a:cxn ang="0">
                  <a:pos x="37" y="0"/>
                </a:cxn>
              </a:cxnLst>
              <a:rect l="0" t="0" r="r" b="b"/>
              <a:pathLst>
                <a:path w="38" h="7">
                  <a:moveTo>
                    <a:pt x="0" y="6"/>
                  </a:moveTo>
                  <a:lnTo>
                    <a:pt x="12" y="4"/>
                  </a:lnTo>
                  <a:lnTo>
                    <a:pt x="25" y="2"/>
                  </a:lnTo>
                  <a:lnTo>
                    <a:pt x="37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0" name="Freeform 624"/>
            <p:cNvSpPr>
              <a:spLocks/>
            </p:cNvSpPr>
            <p:nvPr/>
          </p:nvSpPr>
          <p:spPr bwMode="auto">
            <a:xfrm>
              <a:off x="3631" y="2802"/>
              <a:ext cx="23" cy="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" y="1"/>
                </a:cxn>
                <a:cxn ang="0">
                  <a:pos x="22" y="0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1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1" name="Freeform 625"/>
            <p:cNvSpPr>
              <a:spLocks/>
            </p:cNvSpPr>
            <p:nvPr/>
          </p:nvSpPr>
          <p:spPr bwMode="auto">
            <a:xfrm>
              <a:off x="3514" y="2781"/>
              <a:ext cx="118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4"/>
                </a:cxn>
                <a:cxn ang="0">
                  <a:pos x="19" y="8"/>
                </a:cxn>
                <a:cxn ang="0">
                  <a:pos x="28" y="11"/>
                </a:cxn>
                <a:cxn ang="0">
                  <a:pos x="38" y="14"/>
                </a:cxn>
                <a:cxn ang="0">
                  <a:pos x="47" y="17"/>
                </a:cxn>
                <a:cxn ang="0">
                  <a:pos x="57" y="19"/>
                </a:cxn>
                <a:cxn ang="0">
                  <a:pos x="67" y="21"/>
                </a:cxn>
                <a:cxn ang="0">
                  <a:pos x="77" y="22"/>
                </a:cxn>
                <a:cxn ang="0">
                  <a:pos x="87" y="23"/>
                </a:cxn>
                <a:cxn ang="0">
                  <a:pos x="97" y="23"/>
                </a:cxn>
                <a:cxn ang="0">
                  <a:pos x="107" y="23"/>
                </a:cxn>
                <a:cxn ang="0">
                  <a:pos x="117" y="23"/>
                </a:cxn>
              </a:cxnLst>
              <a:rect l="0" t="0" r="r" b="b"/>
              <a:pathLst>
                <a:path w="118" h="24">
                  <a:moveTo>
                    <a:pt x="0" y="0"/>
                  </a:moveTo>
                  <a:lnTo>
                    <a:pt x="9" y="4"/>
                  </a:lnTo>
                  <a:lnTo>
                    <a:pt x="19" y="8"/>
                  </a:lnTo>
                  <a:lnTo>
                    <a:pt x="28" y="11"/>
                  </a:lnTo>
                  <a:lnTo>
                    <a:pt x="38" y="14"/>
                  </a:lnTo>
                  <a:lnTo>
                    <a:pt x="47" y="17"/>
                  </a:lnTo>
                  <a:lnTo>
                    <a:pt x="57" y="19"/>
                  </a:lnTo>
                  <a:lnTo>
                    <a:pt x="67" y="21"/>
                  </a:lnTo>
                  <a:lnTo>
                    <a:pt x="77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07" y="23"/>
                  </a:lnTo>
                  <a:lnTo>
                    <a:pt x="117" y="23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2" name="Freeform 626"/>
            <p:cNvSpPr>
              <a:spLocks/>
            </p:cNvSpPr>
            <p:nvPr/>
          </p:nvSpPr>
          <p:spPr bwMode="auto">
            <a:xfrm>
              <a:off x="3486" y="2754"/>
              <a:ext cx="29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0" y="12"/>
                </a:cxn>
                <a:cxn ang="0">
                  <a:pos x="16" y="17"/>
                </a:cxn>
                <a:cxn ang="0">
                  <a:pos x="22" y="22"/>
                </a:cxn>
                <a:cxn ang="0">
                  <a:pos x="28" y="27"/>
                </a:cxn>
              </a:cxnLst>
              <a:rect l="0" t="0" r="r" b="b"/>
              <a:pathLst>
                <a:path w="29" h="28">
                  <a:moveTo>
                    <a:pt x="0" y="0"/>
                  </a:moveTo>
                  <a:lnTo>
                    <a:pt x="5" y="6"/>
                  </a:lnTo>
                  <a:lnTo>
                    <a:pt x="10" y="12"/>
                  </a:lnTo>
                  <a:lnTo>
                    <a:pt x="16" y="17"/>
                  </a:lnTo>
                  <a:lnTo>
                    <a:pt x="22" y="22"/>
                  </a:lnTo>
                  <a:lnTo>
                    <a:pt x="28" y="27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3" name="Freeform 627"/>
            <p:cNvSpPr>
              <a:spLocks/>
            </p:cNvSpPr>
            <p:nvPr/>
          </p:nvSpPr>
          <p:spPr bwMode="auto">
            <a:xfrm>
              <a:off x="3484" y="2714"/>
              <a:ext cx="27" cy="4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2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0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2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0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4" name="Freeform 628"/>
            <p:cNvSpPr>
              <a:spLocks/>
            </p:cNvSpPr>
            <p:nvPr/>
          </p:nvSpPr>
          <p:spPr bwMode="auto">
            <a:xfrm>
              <a:off x="3486" y="2797"/>
              <a:ext cx="2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8" y="26"/>
                </a:cxn>
              </a:cxnLst>
              <a:rect l="0" t="0" r="r" b="b"/>
              <a:pathLst>
                <a:path w="29" h="27">
                  <a:moveTo>
                    <a:pt x="0" y="0"/>
                  </a:moveTo>
                  <a:lnTo>
                    <a:pt x="5" y="5"/>
                  </a:lnTo>
                  <a:lnTo>
                    <a:pt x="10" y="11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8" y="26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5" name="Freeform 629"/>
            <p:cNvSpPr>
              <a:spLocks/>
            </p:cNvSpPr>
            <p:nvPr/>
          </p:nvSpPr>
          <p:spPr bwMode="auto">
            <a:xfrm>
              <a:off x="3484" y="2756"/>
              <a:ext cx="27" cy="4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2" y="1"/>
                </a:cxn>
                <a:cxn ang="0">
                  <a:pos x="19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9" y="7"/>
                </a:cxn>
                <a:cxn ang="0">
                  <a:pos x="7" y="10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2" y="41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2" y="1"/>
                  </a:lnTo>
                  <a:lnTo>
                    <a:pt x="19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9" y="7"/>
                  </a:lnTo>
                  <a:lnTo>
                    <a:pt x="7" y="10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2" y="41"/>
                  </a:lnTo>
                </a:path>
              </a:pathLst>
            </a:custGeom>
            <a:noFill/>
            <a:ln w="12700" cap="rnd" cmpd="sng">
              <a:solidFill>
                <a:srgbClr val="F57A7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6" name="Freeform 630"/>
            <p:cNvSpPr>
              <a:spLocks/>
            </p:cNvSpPr>
            <p:nvPr/>
          </p:nvSpPr>
          <p:spPr bwMode="auto">
            <a:xfrm>
              <a:off x="2370" y="2123"/>
              <a:ext cx="72" cy="154"/>
            </a:xfrm>
            <a:custGeom>
              <a:avLst/>
              <a:gdLst/>
              <a:ahLst/>
              <a:cxnLst>
                <a:cxn ang="0">
                  <a:pos x="0" y="153"/>
                </a:cxn>
                <a:cxn ang="0">
                  <a:pos x="7" y="152"/>
                </a:cxn>
                <a:cxn ang="0">
                  <a:pos x="13" y="149"/>
                </a:cxn>
                <a:cxn ang="0">
                  <a:pos x="19" y="146"/>
                </a:cxn>
                <a:cxn ang="0">
                  <a:pos x="24" y="143"/>
                </a:cxn>
                <a:cxn ang="0">
                  <a:pos x="30" y="139"/>
                </a:cxn>
                <a:cxn ang="0">
                  <a:pos x="35" y="135"/>
                </a:cxn>
                <a:cxn ang="0">
                  <a:pos x="40" y="131"/>
                </a:cxn>
                <a:cxn ang="0">
                  <a:pos x="44" y="126"/>
                </a:cxn>
                <a:cxn ang="0">
                  <a:pos x="49" y="121"/>
                </a:cxn>
                <a:cxn ang="0">
                  <a:pos x="53" y="116"/>
                </a:cxn>
                <a:cxn ang="0">
                  <a:pos x="56" y="111"/>
                </a:cxn>
                <a:cxn ang="0">
                  <a:pos x="60" y="105"/>
                </a:cxn>
                <a:cxn ang="0">
                  <a:pos x="62" y="99"/>
                </a:cxn>
                <a:cxn ang="0">
                  <a:pos x="65" y="93"/>
                </a:cxn>
                <a:cxn ang="0">
                  <a:pos x="67" y="87"/>
                </a:cxn>
                <a:cxn ang="0">
                  <a:pos x="69" y="81"/>
                </a:cxn>
                <a:cxn ang="0">
                  <a:pos x="70" y="74"/>
                </a:cxn>
                <a:cxn ang="0">
                  <a:pos x="71" y="68"/>
                </a:cxn>
                <a:cxn ang="0">
                  <a:pos x="71" y="61"/>
                </a:cxn>
                <a:cxn ang="0">
                  <a:pos x="71" y="55"/>
                </a:cxn>
                <a:cxn ang="0">
                  <a:pos x="71" y="48"/>
                </a:cxn>
                <a:cxn ang="0">
                  <a:pos x="70" y="42"/>
                </a:cxn>
                <a:cxn ang="0">
                  <a:pos x="68" y="35"/>
                </a:cxn>
                <a:cxn ang="0">
                  <a:pos x="66" y="29"/>
                </a:cxn>
                <a:cxn ang="0">
                  <a:pos x="64" y="23"/>
                </a:cxn>
                <a:cxn ang="0">
                  <a:pos x="62" y="17"/>
                </a:cxn>
                <a:cxn ang="0">
                  <a:pos x="59" y="11"/>
                </a:cxn>
                <a:cxn ang="0">
                  <a:pos x="56" y="5"/>
                </a:cxn>
                <a:cxn ang="0">
                  <a:pos x="52" y="0"/>
                </a:cxn>
              </a:cxnLst>
              <a:rect l="0" t="0" r="r" b="b"/>
              <a:pathLst>
                <a:path w="72" h="154">
                  <a:moveTo>
                    <a:pt x="0" y="153"/>
                  </a:moveTo>
                  <a:lnTo>
                    <a:pt x="7" y="152"/>
                  </a:lnTo>
                  <a:lnTo>
                    <a:pt x="13" y="149"/>
                  </a:lnTo>
                  <a:lnTo>
                    <a:pt x="19" y="146"/>
                  </a:lnTo>
                  <a:lnTo>
                    <a:pt x="24" y="143"/>
                  </a:lnTo>
                  <a:lnTo>
                    <a:pt x="30" y="139"/>
                  </a:lnTo>
                  <a:lnTo>
                    <a:pt x="35" y="135"/>
                  </a:lnTo>
                  <a:lnTo>
                    <a:pt x="40" y="131"/>
                  </a:lnTo>
                  <a:lnTo>
                    <a:pt x="44" y="126"/>
                  </a:lnTo>
                  <a:lnTo>
                    <a:pt x="49" y="121"/>
                  </a:lnTo>
                  <a:lnTo>
                    <a:pt x="53" y="116"/>
                  </a:lnTo>
                  <a:lnTo>
                    <a:pt x="56" y="111"/>
                  </a:lnTo>
                  <a:lnTo>
                    <a:pt x="60" y="105"/>
                  </a:lnTo>
                  <a:lnTo>
                    <a:pt x="62" y="99"/>
                  </a:lnTo>
                  <a:lnTo>
                    <a:pt x="65" y="93"/>
                  </a:lnTo>
                  <a:lnTo>
                    <a:pt x="67" y="87"/>
                  </a:lnTo>
                  <a:lnTo>
                    <a:pt x="69" y="81"/>
                  </a:lnTo>
                  <a:lnTo>
                    <a:pt x="70" y="74"/>
                  </a:lnTo>
                  <a:lnTo>
                    <a:pt x="71" y="68"/>
                  </a:lnTo>
                  <a:lnTo>
                    <a:pt x="71" y="61"/>
                  </a:lnTo>
                  <a:lnTo>
                    <a:pt x="71" y="55"/>
                  </a:lnTo>
                  <a:lnTo>
                    <a:pt x="71" y="48"/>
                  </a:lnTo>
                  <a:lnTo>
                    <a:pt x="70" y="42"/>
                  </a:lnTo>
                  <a:lnTo>
                    <a:pt x="68" y="35"/>
                  </a:lnTo>
                  <a:lnTo>
                    <a:pt x="66" y="29"/>
                  </a:lnTo>
                  <a:lnTo>
                    <a:pt x="64" y="23"/>
                  </a:lnTo>
                  <a:lnTo>
                    <a:pt x="62" y="17"/>
                  </a:lnTo>
                  <a:lnTo>
                    <a:pt x="59" y="11"/>
                  </a:lnTo>
                  <a:lnTo>
                    <a:pt x="56" y="5"/>
                  </a:lnTo>
                  <a:lnTo>
                    <a:pt x="52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7" name="Freeform 631"/>
            <p:cNvSpPr>
              <a:spLocks/>
            </p:cNvSpPr>
            <p:nvPr/>
          </p:nvSpPr>
          <p:spPr bwMode="auto">
            <a:xfrm>
              <a:off x="2349" y="2083"/>
              <a:ext cx="74" cy="41"/>
            </a:xfrm>
            <a:custGeom>
              <a:avLst/>
              <a:gdLst/>
              <a:ahLst/>
              <a:cxnLst>
                <a:cxn ang="0">
                  <a:pos x="73" y="40"/>
                </a:cxn>
                <a:cxn ang="0">
                  <a:pos x="69" y="35"/>
                </a:cxn>
                <a:cxn ang="0">
                  <a:pos x="64" y="30"/>
                </a:cxn>
                <a:cxn ang="0">
                  <a:pos x="59" y="25"/>
                </a:cxn>
                <a:cxn ang="0">
                  <a:pos x="54" y="21"/>
                </a:cxn>
                <a:cxn ang="0">
                  <a:pos x="49" y="17"/>
                </a:cxn>
                <a:cxn ang="0">
                  <a:pos x="43" y="14"/>
                </a:cxn>
                <a:cxn ang="0">
                  <a:pos x="38" y="10"/>
                </a:cxn>
                <a:cxn ang="0">
                  <a:pos x="32" y="8"/>
                </a:cxn>
                <a:cxn ang="0">
                  <a:pos x="25" y="5"/>
                </a:cxn>
                <a:cxn ang="0">
                  <a:pos x="19" y="3"/>
                </a:cxn>
                <a:cxn ang="0">
                  <a:pos x="13" y="2"/>
                </a:cxn>
                <a:cxn ang="0">
                  <a:pos x="6" y="1"/>
                </a:cxn>
                <a:cxn ang="0">
                  <a:pos x="0" y="0"/>
                </a:cxn>
              </a:cxnLst>
              <a:rect l="0" t="0" r="r" b="b"/>
              <a:pathLst>
                <a:path w="74" h="41">
                  <a:moveTo>
                    <a:pt x="73" y="40"/>
                  </a:moveTo>
                  <a:lnTo>
                    <a:pt x="69" y="35"/>
                  </a:lnTo>
                  <a:lnTo>
                    <a:pt x="64" y="30"/>
                  </a:lnTo>
                  <a:lnTo>
                    <a:pt x="59" y="25"/>
                  </a:lnTo>
                  <a:lnTo>
                    <a:pt x="54" y="21"/>
                  </a:lnTo>
                  <a:lnTo>
                    <a:pt x="49" y="17"/>
                  </a:lnTo>
                  <a:lnTo>
                    <a:pt x="43" y="14"/>
                  </a:lnTo>
                  <a:lnTo>
                    <a:pt x="38" y="10"/>
                  </a:lnTo>
                  <a:lnTo>
                    <a:pt x="32" y="8"/>
                  </a:lnTo>
                  <a:lnTo>
                    <a:pt x="25" y="5"/>
                  </a:lnTo>
                  <a:lnTo>
                    <a:pt x="19" y="3"/>
                  </a:lnTo>
                  <a:lnTo>
                    <a:pt x="13" y="2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8" name="Freeform 632"/>
            <p:cNvSpPr>
              <a:spLocks/>
            </p:cNvSpPr>
            <p:nvPr/>
          </p:nvSpPr>
          <p:spPr bwMode="auto">
            <a:xfrm>
              <a:off x="2246" y="1968"/>
              <a:ext cx="104" cy="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1" y="14"/>
                </a:cxn>
                <a:cxn ang="0">
                  <a:pos x="2" y="21"/>
                </a:cxn>
                <a:cxn ang="0">
                  <a:pos x="4" y="27"/>
                </a:cxn>
                <a:cxn ang="0">
                  <a:pos x="6" y="34"/>
                </a:cxn>
                <a:cxn ang="0">
                  <a:pos x="8" y="41"/>
                </a:cxn>
                <a:cxn ang="0">
                  <a:pos x="11" y="47"/>
                </a:cxn>
                <a:cxn ang="0">
                  <a:pos x="14" y="53"/>
                </a:cxn>
                <a:cxn ang="0">
                  <a:pos x="18" y="59"/>
                </a:cxn>
                <a:cxn ang="0">
                  <a:pos x="21" y="65"/>
                </a:cxn>
                <a:cxn ang="0">
                  <a:pos x="25" y="71"/>
                </a:cxn>
                <a:cxn ang="0">
                  <a:pos x="30" y="76"/>
                </a:cxn>
                <a:cxn ang="0">
                  <a:pos x="35" y="81"/>
                </a:cxn>
                <a:cxn ang="0">
                  <a:pos x="40" y="86"/>
                </a:cxn>
                <a:cxn ang="0">
                  <a:pos x="45" y="91"/>
                </a:cxn>
                <a:cxn ang="0">
                  <a:pos x="51" y="95"/>
                </a:cxn>
                <a:cxn ang="0">
                  <a:pos x="57" y="98"/>
                </a:cxn>
                <a:cxn ang="0">
                  <a:pos x="63" y="102"/>
                </a:cxn>
                <a:cxn ang="0">
                  <a:pos x="69" y="105"/>
                </a:cxn>
                <a:cxn ang="0">
                  <a:pos x="76" y="108"/>
                </a:cxn>
                <a:cxn ang="0">
                  <a:pos x="82" y="110"/>
                </a:cxn>
                <a:cxn ang="0">
                  <a:pos x="89" y="112"/>
                </a:cxn>
                <a:cxn ang="0">
                  <a:pos x="96" y="114"/>
                </a:cxn>
                <a:cxn ang="0">
                  <a:pos x="103" y="115"/>
                </a:cxn>
              </a:cxnLst>
              <a:rect l="0" t="0" r="r" b="b"/>
              <a:pathLst>
                <a:path w="104" h="116">
                  <a:moveTo>
                    <a:pt x="0" y="0"/>
                  </a:moveTo>
                  <a:lnTo>
                    <a:pt x="0" y="7"/>
                  </a:lnTo>
                  <a:lnTo>
                    <a:pt x="1" y="14"/>
                  </a:lnTo>
                  <a:lnTo>
                    <a:pt x="2" y="21"/>
                  </a:lnTo>
                  <a:lnTo>
                    <a:pt x="4" y="27"/>
                  </a:lnTo>
                  <a:lnTo>
                    <a:pt x="6" y="34"/>
                  </a:lnTo>
                  <a:lnTo>
                    <a:pt x="8" y="41"/>
                  </a:lnTo>
                  <a:lnTo>
                    <a:pt x="11" y="47"/>
                  </a:lnTo>
                  <a:lnTo>
                    <a:pt x="14" y="53"/>
                  </a:lnTo>
                  <a:lnTo>
                    <a:pt x="18" y="59"/>
                  </a:lnTo>
                  <a:lnTo>
                    <a:pt x="21" y="65"/>
                  </a:lnTo>
                  <a:lnTo>
                    <a:pt x="25" y="71"/>
                  </a:lnTo>
                  <a:lnTo>
                    <a:pt x="30" y="76"/>
                  </a:lnTo>
                  <a:lnTo>
                    <a:pt x="35" y="81"/>
                  </a:lnTo>
                  <a:lnTo>
                    <a:pt x="40" y="86"/>
                  </a:lnTo>
                  <a:lnTo>
                    <a:pt x="45" y="91"/>
                  </a:lnTo>
                  <a:lnTo>
                    <a:pt x="51" y="95"/>
                  </a:lnTo>
                  <a:lnTo>
                    <a:pt x="57" y="98"/>
                  </a:lnTo>
                  <a:lnTo>
                    <a:pt x="63" y="102"/>
                  </a:lnTo>
                  <a:lnTo>
                    <a:pt x="69" y="105"/>
                  </a:lnTo>
                  <a:lnTo>
                    <a:pt x="76" y="108"/>
                  </a:lnTo>
                  <a:lnTo>
                    <a:pt x="82" y="110"/>
                  </a:lnTo>
                  <a:lnTo>
                    <a:pt x="89" y="112"/>
                  </a:lnTo>
                  <a:lnTo>
                    <a:pt x="96" y="114"/>
                  </a:lnTo>
                  <a:lnTo>
                    <a:pt x="103" y="11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89" name="Freeform 633"/>
            <p:cNvSpPr>
              <a:spLocks/>
            </p:cNvSpPr>
            <p:nvPr/>
          </p:nvSpPr>
          <p:spPr bwMode="auto">
            <a:xfrm>
              <a:off x="2245" y="1818"/>
              <a:ext cx="139" cy="151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0" y="0"/>
                </a:cxn>
                <a:cxn ang="0">
                  <a:pos x="122" y="1"/>
                </a:cxn>
                <a:cxn ang="0">
                  <a:pos x="114" y="2"/>
                </a:cxn>
                <a:cxn ang="0">
                  <a:pos x="107" y="4"/>
                </a:cxn>
                <a:cxn ang="0">
                  <a:pos x="99" y="6"/>
                </a:cxn>
                <a:cxn ang="0">
                  <a:pos x="92" y="8"/>
                </a:cxn>
                <a:cxn ang="0">
                  <a:pos x="84" y="11"/>
                </a:cxn>
                <a:cxn ang="0">
                  <a:pos x="77" y="15"/>
                </a:cxn>
                <a:cxn ang="0">
                  <a:pos x="71" y="19"/>
                </a:cxn>
                <a:cxn ang="0">
                  <a:pos x="64" y="23"/>
                </a:cxn>
                <a:cxn ang="0">
                  <a:pos x="57" y="27"/>
                </a:cxn>
                <a:cxn ang="0">
                  <a:pos x="51" y="32"/>
                </a:cxn>
                <a:cxn ang="0">
                  <a:pos x="45" y="37"/>
                </a:cxn>
                <a:cxn ang="0">
                  <a:pos x="40" y="42"/>
                </a:cxn>
                <a:cxn ang="0">
                  <a:pos x="34" y="48"/>
                </a:cxn>
                <a:cxn ang="0">
                  <a:pos x="29" y="54"/>
                </a:cxn>
                <a:cxn ang="0">
                  <a:pos x="25" y="61"/>
                </a:cxn>
                <a:cxn ang="0">
                  <a:pos x="21" y="67"/>
                </a:cxn>
                <a:cxn ang="0">
                  <a:pos x="17" y="74"/>
                </a:cxn>
                <a:cxn ang="0">
                  <a:pos x="13" y="81"/>
                </a:cxn>
                <a:cxn ang="0">
                  <a:pos x="10" y="88"/>
                </a:cxn>
                <a:cxn ang="0">
                  <a:pos x="8" y="96"/>
                </a:cxn>
                <a:cxn ang="0">
                  <a:pos x="5" y="103"/>
                </a:cxn>
                <a:cxn ang="0">
                  <a:pos x="3" y="111"/>
                </a:cxn>
                <a:cxn ang="0">
                  <a:pos x="2" y="119"/>
                </a:cxn>
                <a:cxn ang="0">
                  <a:pos x="1" y="126"/>
                </a:cxn>
                <a:cxn ang="0">
                  <a:pos x="1" y="134"/>
                </a:cxn>
                <a:cxn ang="0">
                  <a:pos x="0" y="142"/>
                </a:cxn>
                <a:cxn ang="0">
                  <a:pos x="1" y="150"/>
                </a:cxn>
              </a:cxnLst>
              <a:rect l="0" t="0" r="r" b="b"/>
              <a:pathLst>
                <a:path w="139" h="151">
                  <a:moveTo>
                    <a:pt x="138" y="0"/>
                  </a:moveTo>
                  <a:lnTo>
                    <a:pt x="130" y="0"/>
                  </a:lnTo>
                  <a:lnTo>
                    <a:pt x="122" y="1"/>
                  </a:lnTo>
                  <a:lnTo>
                    <a:pt x="114" y="2"/>
                  </a:lnTo>
                  <a:lnTo>
                    <a:pt x="107" y="4"/>
                  </a:lnTo>
                  <a:lnTo>
                    <a:pt x="99" y="6"/>
                  </a:lnTo>
                  <a:lnTo>
                    <a:pt x="92" y="8"/>
                  </a:lnTo>
                  <a:lnTo>
                    <a:pt x="84" y="11"/>
                  </a:lnTo>
                  <a:lnTo>
                    <a:pt x="77" y="15"/>
                  </a:lnTo>
                  <a:lnTo>
                    <a:pt x="71" y="19"/>
                  </a:lnTo>
                  <a:lnTo>
                    <a:pt x="64" y="23"/>
                  </a:lnTo>
                  <a:lnTo>
                    <a:pt x="57" y="27"/>
                  </a:lnTo>
                  <a:lnTo>
                    <a:pt x="51" y="32"/>
                  </a:lnTo>
                  <a:lnTo>
                    <a:pt x="45" y="37"/>
                  </a:lnTo>
                  <a:lnTo>
                    <a:pt x="40" y="42"/>
                  </a:lnTo>
                  <a:lnTo>
                    <a:pt x="34" y="48"/>
                  </a:lnTo>
                  <a:lnTo>
                    <a:pt x="29" y="54"/>
                  </a:lnTo>
                  <a:lnTo>
                    <a:pt x="25" y="61"/>
                  </a:lnTo>
                  <a:lnTo>
                    <a:pt x="21" y="67"/>
                  </a:lnTo>
                  <a:lnTo>
                    <a:pt x="17" y="74"/>
                  </a:lnTo>
                  <a:lnTo>
                    <a:pt x="13" y="81"/>
                  </a:lnTo>
                  <a:lnTo>
                    <a:pt x="10" y="88"/>
                  </a:lnTo>
                  <a:lnTo>
                    <a:pt x="8" y="96"/>
                  </a:lnTo>
                  <a:lnTo>
                    <a:pt x="5" y="103"/>
                  </a:lnTo>
                  <a:lnTo>
                    <a:pt x="3" y="111"/>
                  </a:lnTo>
                  <a:lnTo>
                    <a:pt x="2" y="119"/>
                  </a:lnTo>
                  <a:lnTo>
                    <a:pt x="1" y="126"/>
                  </a:lnTo>
                  <a:lnTo>
                    <a:pt x="1" y="134"/>
                  </a:lnTo>
                  <a:lnTo>
                    <a:pt x="0" y="142"/>
                  </a:lnTo>
                  <a:lnTo>
                    <a:pt x="1" y="15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0" name="Freeform 634"/>
            <p:cNvSpPr>
              <a:spLocks/>
            </p:cNvSpPr>
            <p:nvPr/>
          </p:nvSpPr>
          <p:spPr bwMode="auto">
            <a:xfrm>
              <a:off x="2383" y="1813"/>
              <a:ext cx="273" cy="74"/>
            </a:xfrm>
            <a:custGeom>
              <a:avLst/>
              <a:gdLst/>
              <a:ahLst/>
              <a:cxnLst>
                <a:cxn ang="0">
                  <a:pos x="272" y="73"/>
                </a:cxn>
                <a:cxn ang="0">
                  <a:pos x="262" y="66"/>
                </a:cxn>
                <a:cxn ang="0">
                  <a:pos x="252" y="59"/>
                </a:cxn>
                <a:cxn ang="0">
                  <a:pos x="242" y="53"/>
                </a:cxn>
                <a:cxn ang="0">
                  <a:pos x="232" y="46"/>
                </a:cxn>
                <a:cxn ang="0">
                  <a:pos x="221" y="40"/>
                </a:cxn>
                <a:cxn ang="0">
                  <a:pos x="211" y="35"/>
                </a:cxn>
                <a:cxn ang="0">
                  <a:pos x="200" y="30"/>
                </a:cxn>
                <a:cxn ang="0">
                  <a:pos x="189" y="25"/>
                </a:cxn>
                <a:cxn ang="0">
                  <a:pos x="178" y="21"/>
                </a:cxn>
                <a:cxn ang="0">
                  <a:pos x="166" y="17"/>
                </a:cxn>
                <a:cxn ang="0">
                  <a:pos x="155" y="13"/>
                </a:cxn>
                <a:cxn ang="0">
                  <a:pos x="143" y="10"/>
                </a:cxn>
                <a:cxn ang="0">
                  <a:pos x="131" y="7"/>
                </a:cxn>
                <a:cxn ang="0">
                  <a:pos x="120" y="5"/>
                </a:cxn>
                <a:cxn ang="0">
                  <a:pos x="108" y="3"/>
                </a:cxn>
                <a:cxn ang="0">
                  <a:pos x="96" y="2"/>
                </a:cxn>
                <a:cxn ang="0">
                  <a:pos x="84" y="1"/>
                </a:cxn>
                <a:cxn ang="0">
                  <a:pos x="72" y="0"/>
                </a:cxn>
                <a:cxn ang="0">
                  <a:pos x="60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24" y="1"/>
                </a:cxn>
                <a:cxn ang="0">
                  <a:pos x="12" y="3"/>
                </a:cxn>
                <a:cxn ang="0">
                  <a:pos x="0" y="5"/>
                </a:cxn>
              </a:cxnLst>
              <a:rect l="0" t="0" r="r" b="b"/>
              <a:pathLst>
                <a:path w="273" h="74">
                  <a:moveTo>
                    <a:pt x="272" y="73"/>
                  </a:moveTo>
                  <a:lnTo>
                    <a:pt x="262" y="66"/>
                  </a:lnTo>
                  <a:lnTo>
                    <a:pt x="252" y="59"/>
                  </a:lnTo>
                  <a:lnTo>
                    <a:pt x="242" y="53"/>
                  </a:lnTo>
                  <a:lnTo>
                    <a:pt x="232" y="46"/>
                  </a:lnTo>
                  <a:lnTo>
                    <a:pt x="221" y="40"/>
                  </a:lnTo>
                  <a:lnTo>
                    <a:pt x="211" y="35"/>
                  </a:lnTo>
                  <a:lnTo>
                    <a:pt x="200" y="30"/>
                  </a:lnTo>
                  <a:lnTo>
                    <a:pt x="189" y="25"/>
                  </a:lnTo>
                  <a:lnTo>
                    <a:pt x="178" y="21"/>
                  </a:lnTo>
                  <a:lnTo>
                    <a:pt x="166" y="17"/>
                  </a:lnTo>
                  <a:lnTo>
                    <a:pt x="155" y="13"/>
                  </a:lnTo>
                  <a:lnTo>
                    <a:pt x="143" y="10"/>
                  </a:lnTo>
                  <a:lnTo>
                    <a:pt x="131" y="7"/>
                  </a:lnTo>
                  <a:lnTo>
                    <a:pt x="120" y="5"/>
                  </a:lnTo>
                  <a:lnTo>
                    <a:pt x="108" y="3"/>
                  </a:lnTo>
                  <a:lnTo>
                    <a:pt x="96" y="2"/>
                  </a:lnTo>
                  <a:lnTo>
                    <a:pt x="84" y="1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4" y="1"/>
                  </a:lnTo>
                  <a:lnTo>
                    <a:pt x="12" y="3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1" name="Freeform 635"/>
            <p:cNvSpPr>
              <a:spLocks/>
            </p:cNvSpPr>
            <p:nvPr/>
          </p:nvSpPr>
          <p:spPr bwMode="auto">
            <a:xfrm>
              <a:off x="2655" y="1848"/>
              <a:ext cx="121" cy="46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6" y="40"/>
                </a:cxn>
                <a:cxn ang="0">
                  <a:pos x="12" y="42"/>
                </a:cxn>
                <a:cxn ang="0">
                  <a:pos x="18" y="44"/>
                </a:cxn>
                <a:cxn ang="0">
                  <a:pos x="25" y="44"/>
                </a:cxn>
                <a:cxn ang="0">
                  <a:pos x="31" y="45"/>
                </a:cxn>
                <a:cxn ang="0">
                  <a:pos x="38" y="45"/>
                </a:cxn>
                <a:cxn ang="0">
                  <a:pos x="44" y="45"/>
                </a:cxn>
                <a:cxn ang="0">
                  <a:pos x="51" y="44"/>
                </a:cxn>
                <a:cxn ang="0">
                  <a:pos x="57" y="43"/>
                </a:cxn>
                <a:cxn ang="0">
                  <a:pos x="63" y="41"/>
                </a:cxn>
                <a:cxn ang="0">
                  <a:pos x="69" y="39"/>
                </a:cxn>
                <a:cxn ang="0">
                  <a:pos x="75" y="37"/>
                </a:cxn>
                <a:cxn ang="0">
                  <a:pos x="81" y="34"/>
                </a:cxn>
                <a:cxn ang="0">
                  <a:pos x="87" y="31"/>
                </a:cxn>
                <a:cxn ang="0">
                  <a:pos x="92" y="28"/>
                </a:cxn>
                <a:cxn ang="0">
                  <a:pos x="98" y="24"/>
                </a:cxn>
                <a:cxn ang="0">
                  <a:pos x="103" y="20"/>
                </a:cxn>
                <a:cxn ang="0">
                  <a:pos x="107" y="15"/>
                </a:cxn>
                <a:cxn ang="0">
                  <a:pos x="112" y="11"/>
                </a:cxn>
                <a:cxn ang="0">
                  <a:pos x="116" y="6"/>
                </a:cxn>
                <a:cxn ang="0">
                  <a:pos x="120" y="0"/>
                </a:cxn>
              </a:cxnLst>
              <a:rect l="0" t="0" r="r" b="b"/>
              <a:pathLst>
                <a:path w="121" h="46">
                  <a:moveTo>
                    <a:pt x="0" y="38"/>
                  </a:moveTo>
                  <a:lnTo>
                    <a:pt x="6" y="40"/>
                  </a:lnTo>
                  <a:lnTo>
                    <a:pt x="12" y="42"/>
                  </a:lnTo>
                  <a:lnTo>
                    <a:pt x="18" y="44"/>
                  </a:lnTo>
                  <a:lnTo>
                    <a:pt x="25" y="44"/>
                  </a:lnTo>
                  <a:lnTo>
                    <a:pt x="31" y="45"/>
                  </a:lnTo>
                  <a:lnTo>
                    <a:pt x="38" y="45"/>
                  </a:lnTo>
                  <a:lnTo>
                    <a:pt x="44" y="45"/>
                  </a:lnTo>
                  <a:lnTo>
                    <a:pt x="51" y="44"/>
                  </a:lnTo>
                  <a:lnTo>
                    <a:pt x="57" y="43"/>
                  </a:lnTo>
                  <a:lnTo>
                    <a:pt x="63" y="41"/>
                  </a:lnTo>
                  <a:lnTo>
                    <a:pt x="69" y="39"/>
                  </a:lnTo>
                  <a:lnTo>
                    <a:pt x="75" y="37"/>
                  </a:lnTo>
                  <a:lnTo>
                    <a:pt x="81" y="34"/>
                  </a:lnTo>
                  <a:lnTo>
                    <a:pt x="87" y="31"/>
                  </a:lnTo>
                  <a:lnTo>
                    <a:pt x="92" y="28"/>
                  </a:lnTo>
                  <a:lnTo>
                    <a:pt x="98" y="24"/>
                  </a:lnTo>
                  <a:lnTo>
                    <a:pt x="103" y="20"/>
                  </a:lnTo>
                  <a:lnTo>
                    <a:pt x="107" y="15"/>
                  </a:lnTo>
                  <a:lnTo>
                    <a:pt x="112" y="11"/>
                  </a:lnTo>
                  <a:lnTo>
                    <a:pt x="116" y="6"/>
                  </a:lnTo>
                  <a:lnTo>
                    <a:pt x="12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2" name="Freeform 636"/>
            <p:cNvSpPr>
              <a:spLocks/>
            </p:cNvSpPr>
            <p:nvPr/>
          </p:nvSpPr>
          <p:spPr bwMode="auto">
            <a:xfrm>
              <a:off x="2774" y="1556"/>
              <a:ext cx="164" cy="293"/>
            </a:xfrm>
            <a:custGeom>
              <a:avLst/>
              <a:gdLst/>
              <a:ahLst/>
              <a:cxnLst>
                <a:cxn ang="0">
                  <a:pos x="0" y="292"/>
                </a:cxn>
                <a:cxn ang="0">
                  <a:pos x="12" y="279"/>
                </a:cxn>
                <a:cxn ang="0">
                  <a:pos x="24" y="266"/>
                </a:cxn>
                <a:cxn ang="0">
                  <a:pos x="35" y="252"/>
                </a:cxn>
                <a:cxn ang="0">
                  <a:pos x="45" y="237"/>
                </a:cxn>
                <a:cxn ang="0">
                  <a:pos x="56" y="223"/>
                </a:cxn>
                <a:cxn ang="0">
                  <a:pos x="66" y="208"/>
                </a:cxn>
                <a:cxn ang="0">
                  <a:pos x="76" y="193"/>
                </a:cxn>
                <a:cxn ang="0">
                  <a:pos x="85" y="178"/>
                </a:cxn>
                <a:cxn ang="0">
                  <a:pos x="94" y="163"/>
                </a:cxn>
                <a:cxn ang="0">
                  <a:pos x="103" y="148"/>
                </a:cxn>
                <a:cxn ang="0">
                  <a:pos x="111" y="132"/>
                </a:cxn>
                <a:cxn ang="0">
                  <a:pos x="119" y="116"/>
                </a:cxn>
                <a:cxn ang="0">
                  <a:pos x="126" y="100"/>
                </a:cxn>
                <a:cxn ang="0">
                  <a:pos x="133" y="84"/>
                </a:cxn>
                <a:cxn ang="0">
                  <a:pos x="140" y="67"/>
                </a:cxn>
                <a:cxn ang="0">
                  <a:pos x="147" y="50"/>
                </a:cxn>
                <a:cxn ang="0">
                  <a:pos x="153" y="34"/>
                </a:cxn>
                <a:cxn ang="0">
                  <a:pos x="158" y="17"/>
                </a:cxn>
                <a:cxn ang="0">
                  <a:pos x="163" y="0"/>
                </a:cxn>
              </a:cxnLst>
              <a:rect l="0" t="0" r="r" b="b"/>
              <a:pathLst>
                <a:path w="164" h="293">
                  <a:moveTo>
                    <a:pt x="0" y="292"/>
                  </a:moveTo>
                  <a:lnTo>
                    <a:pt x="12" y="279"/>
                  </a:lnTo>
                  <a:lnTo>
                    <a:pt x="24" y="266"/>
                  </a:lnTo>
                  <a:lnTo>
                    <a:pt x="35" y="252"/>
                  </a:lnTo>
                  <a:lnTo>
                    <a:pt x="45" y="237"/>
                  </a:lnTo>
                  <a:lnTo>
                    <a:pt x="56" y="223"/>
                  </a:lnTo>
                  <a:lnTo>
                    <a:pt x="66" y="208"/>
                  </a:lnTo>
                  <a:lnTo>
                    <a:pt x="76" y="193"/>
                  </a:lnTo>
                  <a:lnTo>
                    <a:pt x="85" y="178"/>
                  </a:lnTo>
                  <a:lnTo>
                    <a:pt x="94" y="163"/>
                  </a:lnTo>
                  <a:lnTo>
                    <a:pt x="103" y="148"/>
                  </a:lnTo>
                  <a:lnTo>
                    <a:pt x="111" y="132"/>
                  </a:lnTo>
                  <a:lnTo>
                    <a:pt x="119" y="116"/>
                  </a:lnTo>
                  <a:lnTo>
                    <a:pt x="126" y="100"/>
                  </a:lnTo>
                  <a:lnTo>
                    <a:pt x="133" y="84"/>
                  </a:lnTo>
                  <a:lnTo>
                    <a:pt x="140" y="67"/>
                  </a:lnTo>
                  <a:lnTo>
                    <a:pt x="147" y="50"/>
                  </a:lnTo>
                  <a:lnTo>
                    <a:pt x="153" y="34"/>
                  </a:lnTo>
                  <a:lnTo>
                    <a:pt x="158" y="17"/>
                  </a:lnTo>
                  <a:lnTo>
                    <a:pt x="16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3" name="Freeform 637"/>
            <p:cNvSpPr>
              <a:spLocks/>
            </p:cNvSpPr>
            <p:nvPr/>
          </p:nvSpPr>
          <p:spPr bwMode="auto">
            <a:xfrm>
              <a:off x="2370" y="2207"/>
              <a:ext cx="94" cy="71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7" y="69"/>
                </a:cxn>
                <a:cxn ang="0">
                  <a:pos x="13" y="69"/>
                </a:cxn>
                <a:cxn ang="0">
                  <a:pos x="20" y="68"/>
                </a:cxn>
                <a:cxn ang="0">
                  <a:pos x="26" y="66"/>
                </a:cxn>
                <a:cxn ang="0">
                  <a:pos x="32" y="64"/>
                </a:cxn>
                <a:cxn ang="0">
                  <a:pos x="38" y="62"/>
                </a:cxn>
                <a:cxn ang="0">
                  <a:pos x="44" y="59"/>
                </a:cxn>
                <a:cxn ang="0">
                  <a:pos x="50" y="56"/>
                </a:cxn>
                <a:cxn ang="0">
                  <a:pos x="56" y="52"/>
                </a:cxn>
                <a:cxn ang="0">
                  <a:pos x="61" y="48"/>
                </a:cxn>
                <a:cxn ang="0">
                  <a:pos x="66" y="44"/>
                </a:cxn>
                <a:cxn ang="0">
                  <a:pos x="70" y="39"/>
                </a:cxn>
                <a:cxn ang="0">
                  <a:pos x="75" y="34"/>
                </a:cxn>
                <a:cxn ang="0">
                  <a:pos x="79" y="29"/>
                </a:cxn>
                <a:cxn ang="0">
                  <a:pos x="82" y="23"/>
                </a:cxn>
                <a:cxn ang="0">
                  <a:pos x="85" y="18"/>
                </a:cxn>
                <a:cxn ang="0">
                  <a:pos x="88" y="12"/>
                </a:cxn>
                <a:cxn ang="0">
                  <a:pos x="91" y="6"/>
                </a:cxn>
                <a:cxn ang="0">
                  <a:pos x="93" y="0"/>
                </a:cxn>
              </a:cxnLst>
              <a:rect l="0" t="0" r="r" b="b"/>
              <a:pathLst>
                <a:path w="94" h="71">
                  <a:moveTo>
                    <a:pt x="0" y="70"/>
                  </a:moveTo>
                  <a:lnTo>
                    <a:pt x="7" y="69"/>
                  </a:lnTo>
                  <a:lnTo>
                    <a:pt x="13" y="69"/>
                  </a:lnTo>
                  <a:lnTo>
                    <a:pt x="20" y="68"/>
                  </a:lnTo>
                  <a:lnTo>
                    <a:pt x="26" y="66"/>
                  </a:lnTo>
                  <a:lnTo>
                    <a:pt x="32" y="64"/>
                  </a:lnTo>
                  <a:lnTo>
                    <a:pt x="38" y="62"/>
                  </a:lnTo>
                  <a:lnTo>
                    <a:pt x="44" y="59"/>
                  </a:lnTo>
                  <a:lnTo>
                    <a:pt x="50" y="56"/>
                  </a:lnTo>
                  <a:lnTo>
                    <a:pt x="56" y="52"/>
                  </a:lnTo>
                  <a:lnTo>
                    <a:pt x="61" y="48"/>
                  </a:lnTo>
                  <a:lnTo>
                    <a:pt x="66" y="44"/>
                  </a:lnTo>
                  <a:lnTo>
                    <a:pt x="70" y="39"/>
                  </a:lnTo>
                  <a:lnTo>
                    <a:pt x="75" y="34"/>
                  </a:lnTo>
                  <a:lnTo>
                    <a:pt x="79" y="29"/>
                  </a:lnTo>
                  <a:lnTo>
                    <a:pt x="82" y="23"/>
                  </a:lnTo>
                  <a:lnTo>
                    <a:pt x="85" y="18"/>
                  </a:lnTo>
                  <a:lnTo>
                    <a:pt x="88" y="12"/>
                  </a:lnTo>
                  <a:lnTo>
                    <a:pt x="91" y="6"/>
                  </a:lnTo>
                  <a:lnTo>
                    <a:pt x="9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4" name="Freeform 638"/>
            <p:cNvSpPr>
              <a:spLocks/>
            </p:cNvSpPr>
            <p:nvPr/>
          </p:nvSpPr>
          <p:spPr bwMode="auto">
            <a:xfrm>
              <a:off x="2395" y="2063"/>
              <a:ext cx="83" cy="145"/>
            </a:xfrm>
            <a:custGeom>
              <a:avLst/>
              <a:gdLst/>
              <a:ahLst/>
              <a:cxnLst>
                <a:cxn ang="0">
                  <a:pos x="68" y="144"/>
                </a:cxn>
                <a:cxn ang="0">
                  <a:pos x="71" y="138"/>
                </a:cxn>
                <a:cxn ang="0">
                  <a:pos x="74" y="133"/>
                </a:cxn>
                <a:cxn ang="0">
                  <a:pos x="76" y="127"/>
                </a:cxn>
                <a:cxn ang="0">
                  <a:pos x="78" y="121"/>
                </a:cxn>
                <a:cxn ang="0">
                  <a:pos x="80" y="115"/>
                </a:cxn>
                <a:cxn ang="0">
                  <a:pos x="81" y="108"/>
                </a:cxn>
                <a:cxn ang="0">
                  <a:pos x="81" y="102"/>
                </a:cxn>
                <a:cxn ang="0">
                  <a:pos x="82" y="96"/>
                </a:cxn>
                <a:cxn ang="0">
                  <a:pos x="82" y="90"/>
                </a:cxn>
                <a:cxn ang="0">
                  <a:pos x="81" y="83"/>
                </a:cxn>
                <a:cxn ang="0">
                  <a:pos x="80" y="77"/>
                </a:cxn>
                <a:cxn ang="0">
                  <a:pos x="79" y="71"/>
                </a:cxn>
                <a:cxn ang="0">
                  <a:pos x="77" y="65"/>
                </a:cxn>
                <a:cxn ang="0">
                  <a:pos x="76" y="59"/>
                </a:cxn>
                <a:cxn ang="0">
                  <a:pos x="73" y="53"/>
                </a:cxn>
                <a:cxn ang="0">
                  <a:pos x="70" y="48"/>
                </a:cxn>
                <a:cxn ang="0">
                  <a:pos x="67" y="42"/>
                </a:cxn>
                <a:cxn ang="0">
                  <a:pos x="63" y="37"/>
                </a:cxn>
                <a:cxn ang="0">
                  <a:pos x="59" y="32"/>
                </a:cxn>
                <a:cxn ang="0">
                  <a:pos x="55" y="27"/>
                </a:cxn>
                <a:cxn ang="0">
                  <a:pos x="50" y="23"/>
                </a:cxn>
                <a:cxn ang="0">
                  <a:pos x="46" y="19"/>
                </a:cxn>
                <a:cxn ang="0">
                  <a:pos x="41" y="15"/>
                </a:cxn>
                <a:cxn ang="0">
                  <a:pos x="35" y="12"/>
                </a:cxn>
                <a:cxn ang="0">
                  <a:pos x="30" y="9"/>
                </a:cxn>
                <a:cxn ang="0">
                  <a:pos x="24" y="6"/>
                </a:cxn>
                <a:cxn ang="0">
                  <a:pos x="18" y="4"/>
                </a:cxn>
                <a:cxn ang="0">
                  <a:pos x="12" y="2"/>
                </a:cxn>
                <a:cxn ang="0">
                  <a:pos x="6" y="1"/>
                </a:cxn>
                <a:cxn ang="0">
                  <a:pos x="0" y="0"/>
                </a:cxn>
              </a:cxnLst>
              <a:rect l="0" t="0" r="r" b="b"/>
              <a:pathLst>
                <a:path w="83" h="145">
                  <a:moveTo>
                    <a:pt x="68" y="144"/>
                  </a:moveTo>
                  <a:lnTo>
                    <a:pt x="71" y="138"/>
                  </a:lnTo>
                  <a:lnTo>
                    <a:pt x="74" y="133"/>
                  </a:lnTo>
                  <a:lnTo>
                    <a:pt x="76" y="127"/>
                  </a:lnTo>
                  <a:lnTo>
                    <a:pt x="78" y="121"/>
                  </a:lnTo>
                  <a:lnTo>
                    <a:pt x="80" y="115"/>
                  </a:lnTo>
                  <a:lnTo>
                    <a:pt x="81" y="108"/>
                  </a:lnTo>
                  <a:lnTo>
                    <a:pt x="81" y="102"/>
                  </a:lnTo>
                  <a:lnTo>
                    <a:pt x="82" y="96"/>
                  </a:lnTo>
                  <a:lnTo>
                    <a:pt x="82" y="90"/>
                  </a:lnTo>
                  <a:lnTo>
                    <a:pt x="81" y="83"/>
                  </a:lnTo>
                  <a:lnTo>
                    <a:pt x="80" y="77"/>
                  </a:lnTo>
                  <a:lnTo>
                    <a:pt x="79" y="71"/>
                  </a:lnTo>
                  <a:lnTo>
                    <a:pt x="77" y="65"/>
                  </a:lnTo>
                  <a:lnTo>
                    <a:pt x="76" y="59"/>
                  </a:lnTo>
                  <a:lnTo>
                    <a:pt x="73" y="53"/>
                  </a:lnTo>
                  <a:lnTo>
                    <a:pt x="70" y="48"/>
                  </a:lnTo>
                  <a:lnTo>
                    <a:pt x="67" y="42"/>
                  </a:lnTo>
                  <a:lnTo>
                    <a:pt x="63" y="37"/>
                  </a:lnTo>
                  <a:lnTo>
                    <a:pt x="59" y="32"/>
                  </a:lnTo>
                  <a:lnTo>
                    <a:pt x="55" y="27"/>
                  </a:lnTo>
                  <a:lnTo>
                    <a:pt x="50" y="23"/>
                  </a:lnTo>
                  <a:lnTo>
                    <a:pt x="46" y="19"/>
                  </a:lnTo>
                  <a:lnTo>
                    <a:pt x="41" y="15"/>
                  </a:lnTo>
                  <a:lnTo>
                    <a:pt x="35" y="12"/>
                  </a:lnTo>
                  <a:lnTo>
                    <a:pt x="30" y="9"/>
                  </a:lnTo>
                  <a:lnTo>
                    <a:pt x="24" y="6"/>
                  </a:lnTo>
                  <a:lnTo>
                    <a:pt x="18" y="4"/>
                  </a:lnTo>
                  <a:lnTo>
                    <a:pt x="12" y="2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5" name="Freeform 639"/>
            <p:cNvSpPr>
              <a:spLocks/>
            </p:cNvSpPr>
            <p:nvPr/>
          </p:nvSpPr>
          <p:spPr bwMode="auto">
            <a:xfrm>
              <a:off x="2289" y="1988"/>
              <a:ext cx="107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6" y="13"/>
                </a:cxn>
                <a:cxn ang="0">
                  <a:pos x="9" y="19"/>
                </a:cxn>
                <a:cxn ang="0">
                  <a:pos x="12" y="25"/>
                </a:cxn>
                <a:cxn ang="0">
                  <a:pos x="16" y="30"/>
                </a:cxn>
                <a:cxn ang="0">
                  <a:pos x="21" y="36"/>
                </a:cxn>
                <a:cxn ang="0">
                  <a:pos x="25" y="41"/>
                </a:cxn>
                <a:cxn ang="0">
                  <a:pos x="30" y="46"/>
                </a:cxn>
                <a:cxn ang="0">
                  <a:pos x="36" y="50"/>
                </a:cxn>
                <a:cxn ang="0">
                  <a:pos x="41" y="54"/>
                </a:cxn>
                <a:cxn ang="0">
                  <a:pos x="47" y="58"/>
                </a:cxn>
                <a:cxn ang="0">
                  <a:pos x="53" y="62"/>
                </a:cxn>
                <a:cxn ang="0">
                  <a:pos x="59" y="65"/>
                </a:cxn>
                <a:cxn ang="0">
                  <a:pos x="65" y="67"/>
                </a:cxn>
                <a:cxn ang="0">
                  <a:pos x="72" y="70"/>
                </a:cxn>
                <a:cxn ang="0">
                  <a:pos x="79" y="72"/>
                </a:cxn>
                <a:cxn ang="0">
                  <a:pos x="85" y="73"/>
                </a:cxn>
                <a:cxn ang="0">
                  <a:pos x="92" y="74"/>
                </a:cxn>
                <a:cxn ang="0">
                  <a:pos x="99" y="75"/>
                </a:cxn>
                <a:cxn ang="0">
                  <a:pos x="106" y="75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7"/>
                  </a:lnTo>
                  <a:lnTo>
                    <a:pt x="6" y="13"/>
                  </a:lnTo>
                  <a:lnTo>
                    <a:pt x="9" y="19"/>
                  </a:lnTo>
                  <a:lnTo>
                    <a:pt x="12" y="25"/>
                  </a:lnTo>
                  <a:lnTo>
                    <a:pt x="16" y="30"/>
                  </a:lnTo>
                  <a:lnTo>
                    <a:pt x="21" y="36"/>
                  </a:lnTo>
                  <a:lnTo>
                    <a:pt x="25" y="41"/>
                  </a:lnTo>
                  <a:lnTo>
                    <a:pt x="30" y="46"/>
                  </a:lnTo>
                  <a:lnTo>
                    <a:pt x="36" y="50"/>
                  </a:lnTo>
                  <a:lnTo>
                    <a:pt x="41" y="54"/>
                  </a:lnTo>
                  <a:lnTo>
                    <a:pt x="47" y="58"/>
                  </a:lnTo>
                  <a:lnTo>
                    <a:pt x="53" y="62"/>
                  </a:lnTo>
                  <a:lnTo>
                    <a:pt x="59" y="65"/>
                  </a:lnTo>
                  <a:lnTo>
                    <a:pt x="65" y="67"/>
                  </a:lnTo>
                  <a:lnTo>
                    <a:pt x="72" y="70"/>
                  </a:lnTo>
                  <a:lnTo>
                    <a:pt x="79" y="72"/>
                  </a:lnTo>
                  <a:lnTo>
                    <a:pt x="85" y="73"/>
                  </a:lnTo>
                  <a:lnTo>
                    <a:pt x="92" y="74"/>
                  </a:lnTo>
                  <a:lnTo>
                    <a:pt x="99" y="75"/>
                  </a:lnTo>
                  <a:lnTo>
                    <a:pt x="106" y="75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6" name="Freeform 640"/>
            <p:cNvSpPr>
              <a:spLocks/>
            </p:cNvSpPr>
            <p:nvPr/>
          </p:nvSpPr>
          <p:spPr bwMode="auto">
            <a:xfrm>
              <a:off x="2274" y="1862"/>
              <a:ext cx="84" cy="127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7" y="0"/>
                </a:cxn>
                <a:cxn ang="0">
                  <a:pos x="71" y="0"/>
                </a:cxn>
                <a:cxn ang="0">
                  <a:pos x="65" y="1"/>
                </a:cxn>
                <a:cxn ang="0">
                  <a:pos x="60" y="2"/>
                </a:cxn>
                <a:cxn ang="0">
                  <a:pos x="54" y="4"/>
                </a:cxn>
                <a:cxn ang="0">
                  <a:pos x="48" y="6"/>
                </a:cxn>
                <a:cxn ang="0">
                  <a:pos x="43" y="9"/>
                </a:cxn>
                <a:cxn ang="0">
                  <a:pos x="38" y="12"/>
                </a:cxn>
                <a:cxn ang="0">
                  <a:pos x="33" y="15"/>
                </a:cxn>
                <a:cxn ang="0">
                  <a:pos x="28" y="19"/>
                </a:cxn>
                <a:cxn ang="0">
                  <a:pos x="24" y="23"/>
                </a:cxn>
                <a:cxn ang="0">
                  <a:pos x="20" y="27"/>
                </a:cxn>
                <a:cxn ang="0">
                  <a:pos x="16" y="32"/>
                </a:cxn>
                <a:cxn ang="0">
                  <a:pos x="13" y="37"/>
                </a:cxn>
                <a:cxn ang="0">
                  <a:pos x="10" y="42"/>
                </a:cxn>
                <a:cxn ang="0">
                  <a:pos x="8" y="47"/>
                </a:cxn>
                <a:cxn ang="0">
                  <a:pos x="5" y="53"/>
                </a:cxn>
                <a:cxn ang="0">
                  <a:pos x="3" y="58"/>
                </a:cxn>
                <a:cxn ang="0">
                  <a:pos x="2" y="64"/>
                </a:cxn>
                <a:cxn ang="0">
                  <a:pos x="1" y="70"/>
                </a:cxn>
                <a:cxn ang="0">
                  <a:pos x="1" y="76"/>
                </a:cxn>
                <a:cxn ang="0">
                  <a:pos x="0" y="82"/>
                </a:cxn>
                <a:cxn ang="0">
                  <a:pos x="1" y="88"/>
                </a:cxn>
                <a:cxn ang="0">
                  <a:pos x="2" y="94"/>
                </a:cxn>
                <a:cxn ang="0">
                  <a:pos x="3" y="99"/>
                </a:cxn>
                <a:cxn ang="0">
                  <a:pos x="5" y="105"/>
                </a:cxn>
                <a:cxn ang="0">
                  <a:pos x="7" y="110"/>
                </a:cxn>
                <a:cxn ang="0">
                  <a:pos x="9" y="116"/>
                </a:cxn>
                <a:cxn ang="0">
                  <a:pos x="12" y="121"/>
                </a:cxn>
                <a:cxn ang="0">
                  <a:pos x="15" y="126"/>
                </a:cxn>
              </a:cxnLst>
              <a:rect l="0" t="0" r="r" b="b"/>
              <a:pathLst>
                <a:path w="84" h="127">
                  <a:moveTo>
                    <a:pt x="83" y="0"/>
                  </a:moveTo>
                  <a:lnTo>
                    <a:pt x="77" y="0"/>
                  </a:lnTo>
                  <a:lnTo>
                    <a:pt x="71" y="0"/>
                  </a:lnTo>
                  <a:lnTo>
                    <a:pt x="65" y="1"/>
                  </a:lnTo>
                  <a:lnTo>
                    <a:pt x="60" y="2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3" y="9"/>
                  </a:lnTo>
                  <a:lnTo>
                    <a:pt x="38" y="12"/>
                  </a:lnTo>
                  <a:lnTo>
                    <a:pt x="33" y="15"/>
                  </a:lnTo>
                  <a:lnTo>
                    <a:pt x="28" y="19"/>
                  </a:lnTo>
                  <a:lnTo>
                    <a:pt x="24" y="23"/>
                  </a:lnTo>
                  <a:lnTo>
                    <a:pt x="20" y="27"/>
                  </a:lnTo>
                  <a:lnTo>
                    <a:pt x="16" y="32"/>
                  </a:lnTo>
                  <a:lnTo>
                    <a:pt x="13" y="37"/>
                  </a:lnTo>
                  <a:lnTo>
                    <a:pt x="10" y="42"/>
                  </a:lnTo>
                  <a:lnTo>
                    <a:pt x="8" y="47"/>
                  </a:lnTo>
                  <a:lnTo>
                    <a:pt x="5" y="53"/>
                  </a:lnTo>
                  <a:lnTo>
                    <a:pt x="3" y="58"/>
                  </a:lnTo>
                  <a:lnTo>
                    <a:pt x="2" y="64"/>
                  </a:lnTo>
                  <a:lnTo>
                    <a:pt x="1" y="70"/>
                  </a:lnTo>
                  <a:lnTo>
                    <a:pt x="1" y="76"/>
                  </a:lnTo>
                  <a:lnTo>
                    <a:pt x="0" y="82"/>
                  </a:lnTo>
                  <a:lnTo>
                    <a:pt x="1" y="88"/>
                  </a:lnTo>
                  <a:lnTo>
                    <a:pt x="2" y="94"/>
                  </a:lnTo>
                  <a:lnTo>
                    <a:pt x="3" y="99"/>
                  </a:lnTo>
                  <a:lnTo>
                    <a:pt x="5" y="105"/>
                  </a:lnTo>
                  <a:lnTo>
                    <a:pt x="7" y="110"/>
                  </a:lnTo>
                  <a:lnTo>
                    <a:pt x="9" y="116"/>
                  </a:lnTo>
                  <a:lnTo>
                    <a:pt x="12" y="121"/>
                  </a:lnTo>
                  <a:lnTo>
                    <a:pt x="15" y="126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7" name="Freeform 641"/>
            <p:cNvSpPr>
              <a:spLocks/>
            </p:cNvSpPr>
            <p:nvPr/>
          </p:nvSpPr>
          <p:spPr bwMode="auto">
            <a:xfrm>
              <a:off x="2357" y="1854"/>
              <a:ext cx="269" cy="82"/>
            </a:xfrm>
            <a:custGeom>
              <a:avLst/>
              <a:gdLst/>
              <a:ahLst/>
              <a:cxnLst>
                <a:cxn ang="0">
                  <a:pos x="268" y="81"/>
                </a:cxn>
                <a:cxn ang="0">
                  <a:pos x="260" y="73"/>
                </a:cxn>
                <a:cxn ang="0">
                  <a:pos x="252" y="66"/>
                </a:cxn>
                <a:cxn ang="0">
                  <a:pos x="243" y="59"/>
                </a:cxn>
                <a:cxn ang="0">
                  <a:pos x="234" y="52"/>
                </a:cxn>
                <a:cxn ang="0">
                  <a:pos x="225" y="46"/>
                </a:cxn>
                <a:cxn ang="0">
                  <a:pos x="215" y="40"/>
                </a:cxn>
                <a:cxn ang="0">
                  <a:pos x="206" y="35"/>
                </a:cxn>
                <a:cxn ang="0">
                  <a:pos x="196" y="29"/>
                </a:cxn>
                <a:cxn ang="0">
                  <a:pos x="186" y="25"/>
                </a:cxn>
                <a:cxn ang="0">
                  <a:pos x="175" y="20"/>
                </a:cxn>
                <a:cxn ang="0">
                  <a:pos x="165" y="16"/>
                </a:cxn>
                <a:cxn ang="0">
                  <a:pos x="154" y="13"/>
                </a:cxn>
                <a:cxn ang="0">
                  <a:pos x="143" y="10"/>
                </a:cxn>
                <a:cxn ang="0">
                  <a:pos x="133" y="7"/>
                </a:cxn>
                <a:cxn ang="0">
                  <a:pos x="122" y="5"/>
                </a:cxn>
                <a:cxn ang="0">
                  <a:pos x="111" y="3"/>
                </a:cxn>
                <a:cxn ang="0">
                  <a:pos x="100" y="1"/>
                </a:cxn>
                <a:cxn ang="0">
                  <a:pos x="88" y="0"/>
                </a:cxn>
                <a:cxn ang="0">
                  <a:pos x="77" y="0"/>
                </a:cxn>
                <a:cxn ang="0">
                  <a:pos x="66" y="0"/>
                </a:cxn>
                <a:cxn ang="0">
                  <a:pos x="55" y="0"/>
                </a:cxn>
                <a:cxn ang="0">
                  <a:pos x="44" y="0"/>
                </a:cxn>
                <a:cxn ang="0">
                  <a:pos x="33" y="2"/>
                </a:cxn>
                <a:cxn ang="0">
                  <a:pos x="22" y="3"/>
                </a:cxn>
                <a:cxn ang="0">
                  <a:pos x="11" y="5"/>
                </a:cxn>
                <a:cxn ang="0">
                  <a:pos x="0" y="8"/>
                </a:cxn>
              </a:cxnLst>
              <a:rect l="0" t="0" r="r" b="b"/>
              <a:pathLst>
                <a:path w="269" h="82">
                  <a:moveTo>
                    <a:pt x="268" y="81"/>
                  </a:moveTo>
                  <a:lnTo>
                    <a:pt x="260" y="73"/>
                  </a:lnTo>
                  <a:lnTo>
                    <a:pt x="252" y="66"/>
                  </a:lnTo>
                  <a:lnTo>
                    <a:pt x="243" y="59"/>
                  </a:lnTo>
                  <a:lnTo>
                    <a:pt x="234" y="52"/>
                  </a:lnTo>
                  <a:lnTo>
                    <a:pt x="225" y="46"/>
                  </a:lnTo>
                  <a:lnTo>
                    <a:pt x="215" y="40"/>
                  </a:lnTo>
                  <a:lnTo>
                    <a:pt x="206" y="35"/>
                  </a:lnTo>
                  <a:lnTo>
                    <a:pt x="196" y="29"/>
                  </a:lnTo>
                  <a:lnTo>
                    <a:pt x="186" y="25"/>
                  </a:lnTo>
                  <a:lnTo>
                    <a:pt x="175" y="20"/>
                  </a:lnTo>
                  <a:lnTo>
                    <a:pt x="165" y="16"/>
                  </a:lnTo>
                  <a:lnTo>
                    <a:pt x="154" y="13"/>
                  </a:lnTo>
                  <a:lnTo>
                    <a:pt x="143" y="10"/>
                  </a:lnTo>
                  <a:lnTo>
                    <a:pt x="133" y="7"/>
                  </a:lnTo>
                  <a:lnTo>
                    <a:pt x="122" y="5"/>
                  </a:lnTo>
                  <a:lnTo>
                    <a:pt x="111" y="3"/>
                  </a:lnTo>
                  <a:lnTo>
                    <a:pt x="100" y="1"/>
                  </a:lnTo>
                  <a:lnTo>
                    <a:pt x="88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5" y="0"/>
                  </a:lnTo>
                  <a:lnTo>
                    <a:pt x="44" y="0"/>
                  </a:lnTo>
                  <a:lnTo>
                    <a:pt x="33" y="2"/>
                  </a:lnTo>
                  <a:lnTo>
                    <a:pt x="22" y="3"/>
                  </a:lnTo>
                  <a:lnTo>
                    <a:pt x="11" y="5"/>
                  </a:lnTo>
                  <a:lnTo>
                    <a:pt x="0" y="8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8" name="Freeform 642"/>
            <p:cNvSpPr>
              <a:spLocks/>
            </p:cNvSpPr>
            <p:nvPr/>
          </p:nvSpPr>
          <p:spPr bwMode="auto">
            <a:xfrm>
              <a:off x="2626" y="1886"/>
              <a:ext cx="218" cy="74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7" y="53"/>
                </a:cxn>
                <a:cxn ang="0">
                  <a:pos x="14" y="56"/>
                </a:cxn>
                <a:cxn ang="0">
                  <a:pos x="22" y="60"/>
                </a:cxn>
                <a:cxn ang="0">
                  <a:pos x="29" y="63"/>
                </a:cxn>
                <a:cxn ang="0">
                  <a:pos x="37" y="65"/>
                </a:cxn>
                <a:cxn ang="0">
                  <a:pos x="45" y="68"/>
                </a:cxn>
                <a:cxn ang="0">
                  <a:pos x="53" y="70"/>
                </a:cxn>
                <a:cxn ang="0">
                  <a:pos x="61" y="71"/>
                </a:cxn>
                <a:cxn ang="0">
                  <a:pos x="69" y="72"/>
                </a:cxn>
                <a:cxn ang="0">
                  <a:pos x="77" y="72"/>
                </a:cxn>
                <a:cxn ang="0">
                  <a:pos x="86" y="73"/>
                </a:cxn>
                <a:cxn ang="0">
                  <a:pos x="94" y="72"/>
                </a:cxn>
                <a:cxn ang="0">
                  <a:pos x="102" y="71"/>
                </a:cxn>
                <a:cxn ang="0">
                  <a:pos x="110" y="70"/>
                </a:cxn>
                <a:cxn ang="0">
                  <a:pos x="118" y="69"/>
                </a:cxn>
                <a:cxn ang="0">
                  <a:pos x="126" y="67"/>
                </a:cxn>
                <a:cxn ang="0">
                  <a:pos x="134" y="64"/>
                </a:cxn>
                <a:cxn ang="0">
                  <a:pos x="142" y="61"/>
                </a:cxn>
                <a:cxn ang="0">
                  <a:pos x="149" y="58"/>
                </a:cxn>
                <a:cxn ang="0">
                  <a:pos x="157" y="55"/>
                </a:cxn>
                <a:cxn ang="0">
                  <a:pos x="164" y="51"/>
                </a:cxn>
                <a:cxn ang="0">
                  <a:pos x="171" y="46"/>
                </a:cxn>
                <a:cxn ang="0">
                  <a:pos x="177" y="42"/>
                </a:cxn>
                <a:cxn ang="0">
                  <a:pos x="184" y="37"/>
                </a:cxn>
                <a:cxn ang="0">
                  <a:pos x="190" y="31"/>
                </a:cxn>
                <a:cxn ang="0">
                  <a:pos x="196" y="26"/>
                </a:cxn>
                <a:cxn ang="0">
                  <a:pos x="202" y="20"/>
                </a:cxn>
                <a:cxn ang="0">
                  <a:pos x="207" y="14"/>
                </a:cxn>
                <a:cxn ang="0">
                  <a:pos x="212" y="7"/>
                </a:cxn>
                <a:cxn ang="0">
                  <a:pos x="217" y="0"/>
                </a:cxn>
              </a:cxnLst>
              <a:rect l="0" t="0" r="r" b="b"/>
              <a:pathLst>
                <a:path w="218" h="74">
                  <a:moveTo>
                    <a:pt x="0" y="49"/>
                  </a:moveTo>
                  <a:lnTo>
                    <a:pt x="7" y="53"/>
                  </a:lnTo>
                  <a:lnTo>
                    <a:pt x="14" y="56"/>
                  </a:lnTo>
                  <a:lnTo>
                    <a:pt x="22" y="60"/>
                  </a:lnTo>
                  <a:lnTo>
                    <a:pt x="29" y="63"/>
                  </a:lnTo>
                  <a:lnTo>
                    <a:pt x="37" y="65"/>
                  </a:lnTo>
                  <a:lnTo>
                    <a:pt x="45" y="68"/>
                  </a:lnTo>
                  <a:lnTo>
                    <a:pt x="53" y="70"/>
                  </a:lnTo>
                  <a:lnTo>
                    <a:pt x="61" y="71"/>
                  </a:lnTo>
                  <a:lnTo>
                    <a:pt x="69" y="72"/>
                  </a:lnTo>
                  <a:lnTo>
                    <a:pt x="77" y="72"/>
                  </a:lnTo>
                  <a:lnTo>
                    <a:pt x="86" y="73"/>
                  </a:lnTo>
                  <a:lnTo>
                    <a:pt x="94" y="72"/>
                  </a:lnTo>
                  <a:lnTo>
                    <a:pt x="102" y="71"/>
                  </a:lnTo>
                  <a:lnTo>
                    <a:pt x="110" y="70"/>
                  </a:lnTo>
                  <a:lnTo>
                    <a:pt x="118" y="69"/>
                  </a:lnTo>
                  <a:lnTo>
                    <a:pt x="126" y="67"/>
                  </a:lnTo>
                  <a:lnTo>
                    <a:pt x="134" y="64"/>
                  </a:lnTo>
                  <a:lnTo>
                    <a:pt x="142" y="61"/>
                  </a:lnTo>
                  <a:lnTo>
                    <a:pt x="149" y="58"/>
                  </a:lnTo>
                  <a:lnTo>
                    <a:pt x="157" y="55"/>
                  </a:lnTo>
                  <a:lnTo>
                    <a:pt x="164" y="51"/>
                  </a:lnTo>
                  <a:lnTo>
                    <a:pt x="171" y="46"/>
                  </a:lnTo>
                  <a:lnTo>
                    <a:pt x="177" y="42"/>
                  </a:lnTo>
                  <a:lnTo>
                    <a:pt x="184" y="37"/>
                  </a:lnTo>
                  <a:lnTo>
                    <a:pt x="190" y="31"/>
                  </a:lnTo>
                  <a:lnTo>
                    <a:pt x="196" y="26"/>
                  </a:lnTo>
                  <a:lnTo>
                    <a:pt x="202" y="20"/>
                  </a:lnTo>
                  <a:lnTo>
                    <a:pt x="207" y="14"/>
                  </a:lnTo>
                  <a:lnTo>
                    <a:pt x="212" y="7"/>
                  </a:lnTo>
                  <a:lnTo>
                    <a:pt x="217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099" name="Freeform 643"/>
            <p:cNvSpPr>
              <a:spLocks/>
            </p:cNvSpPr>
            <p:nvPr/>
          </p:nvSpPr>
          <p:spPr bwMode="auto">
            <a:xfrm>
              <a:off x="2842" y="1556"/>
              <a:ext cx="137" cy="331"/>
            </a:xfrm>
            <a:custGeom>
              <a:avLst/>
              <a:gdLst/>
              <a:ahLst/>
              <a:cxnLst>
                <a:cxn ang="0">
                  <a:pos x="0" y="330"/>
                </a:cxn>
                <a:cxn ang="0">
                  <a:pos x="11" y="319"/>
                </a:cxn>
                <a:cxn ang="0">
                  <a:pos x="20" y="307"/>
                </a:cxn>
                <a:cxn ang="0">
                  <a:pos x="29" y="295"/>
                </a:cxn>
                <a:cxn ang="0">
                  <a:pos x="38" y="283"/>
                </a:cxn>
                <a:cxn ang="0">
                  <a:pos x="47" y="270"/>
                </a:cxn>
                <a:cxn ang="0">
                  <a:pos x="55" y="258"/>
                </a:cxn>
                <a:cxn ang="0">
                  <a:pos x="63" y="245"/>
                </a:cxn>
                <a:cxn ang="0">
                  <a:pos x="71" y="231"/>
                </a:cxn>
                <a:cxn ang="0">
                  <a:pos x="78" y="218"/>
                </a:cxn>
                <a:cxn ang="0">
                  <a:pos x="85" y="204"/>
                </a:cxn>
                <a:cxn ang="0">
                  <a:pos x="91" y="191"/>
                </a:cxn>
                <a:cxn ang="0">
                  <a:pos x="97" y="177"/>
                </a:cxn>
                <a:cxn ang="0">
                  <a:pos x="102" y="163"/>
                </a:cxn>
                <a:cxn ang="0">
                  <a:pos x="108" y="148"/>
                </a:cxn>
                <a:cxn ang="0">
                  <a:pos x="112" y="134"/>
                </a:cxn>
                <a:cxn ang="0">
                  <a:pos x="117" y="120"/>
                </a:cxn>
                <a:cxn ang="0">
                  <a:pos x="121" y="105"/>
                </a:cxn>
                <a:cxn ang="0">
                  <a:pos x="124" y="90"/>
                </a:cxn>
                <a:cxn ang="0">
                  <a:pos x="127" y="75"/>
                </a:cxn>
                <a:cxn ang="0">
                  <a:pos x="130" y="60"/>
                </a:cxn>
                <a:cxn ang="0">
                  <a:pos x="132" y="45"/>
                </a:cxn>
                <a:cxn ang="0">
                  <a:pos x="134" y="30"/>
                </a:cxn>
                <a:cxn ang="0">
                  <a:pos x="135" y="15"/>
                </a:cxn>
                <a:cxn ang="0">
                  <a:pos x="136" y="0"/>
                </a:cxn>
              </a:cxnLst>
              <a:rect l="0" t="0" r="r" b="b"/>
              <a:pathLst>
                <a:path w="137" h="331">
                  <a:moveTo>
                    <a:pt x="0" y="330"/>
                  </a:moveTo>
                  <a:lnTo>
                    <a:pt x="11" y="319"/>
                  </a:lnTo>
                  <a:lnTo>
                    <a:pt x="20" y="307"/>
                  </a:lnTo>
                  <a:lnTo>
                    <a:pt x="29" y="295"/>
                  </a:lnTo>
                  <a:lnTo>
                    <a:pt x="38" y="283"/>
                  </a:lnTo>
                  <a:lnTo>
                    <a:pt x="47" y="270"/>
                  </a:lnTo>
                  <a:lnTo>
                    <a:pt x="55" y="258"/>
                  </a:lnTo>
                  <a:lnTo>
                    <a:pt x="63" y="245"/>
                  </a:lnTo>
                  <a:lnTo>
                    <a:pt x="71" y="231"/>
                  </a:lnTo>
                  <a:lnTo>
                    <a:pt x="78" y="218"/>
                  </a:lnTo>
                  <a:lnTo>
                    <a:pt x="85" y="204"/>
                  </a:lnTo>
                  <a:lnTo>
                    <a:pt x="91" y="191"/>
                  </a:lnTo>
                  <a:lnTo>
                    <a:pt x="97" y="177"/>
                  </a:lnTo>
                  <a:lnTo>
                    <a:pt x="102" y="163"/>
                  </a:lnTo>
                  <a:lnTo>
                    <a:pt x="108" y="148"/>
                  </a:lnTo>
                  <a:lnTo>
                    <a:pt x="112" y="134"/>
                  </a:lnTo>
                  <a:lnTo>
                    <a:pt x="117" y="120"/>
                  </a:lnTo>
                  <a:lnTo>
                    <a:pt x="121" y="105"/>
                  </a:lnTo>
                  <a:lnTo>
                    <a:pt x="124" y="90"/>
                  </a:lnTo>
                  <a:lnTo>
                    <a:pt x="127" y="75"/>
                  </a:lnTo>
                  <a:lnTo>
                    <a:pt x="130" y="60"/>
                  </a:lnTo>
                  <a:lnTo>
                    <a:pt x="132" y="45"/>
                  </a:lnTo>
                  <a:lnTo>
                    <a:pt x="134" y="30"/>
                  </a:lnTo>
                  <a:lnTo>
                    <a:pt x="135" y="15"/>
                  </a:lnTo>
                  <a:lnTo>
                    <a:pt x="136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0" name="Freeform 644"/>
            <p:cNvSpPr>
              <a:spLocks/>
            </p:cNvSpPr>
            <p:nvPr/>
          </p:nvSpPr>
          <p:spPr bwMode="auto">
            <a:xfrm>
              <a:off x="3611" y="2123"/>
              <a:ext cx="72" cy="154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6" y="5"/>
                </a:cxn>
                <a:cxn ang="0">
                  <a:pos x="12" y="11"/>
                </a:cxn>
                <a:cxn ang="0">
                  <a:pos x="9" y="17"/>
                </a:cxn>
                <a:cxn ang="0">
                  <a:pos x="7" y="23"/>
                </a:cxn>
                <a:cxn ang="0">
                  <a:pos x="5" y="29"/>
                </a:cxn>
                <a:cxn ang="0">
                  <a:pos x="3" y="35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1" y="68"/>
                </a:cxn>
                <a:cxn ang="0">
                  <a:pos x="1" y="74"/>
                </a:cxn>
                <a:cxn ang="0">
                  <a:pos x="2" y="81"/>
                </a:cxn>
                <a:cxn ang="0">
                  <a:pos x="4" y="87"/>
                </a:cxn>
                <a:cxn ang="0">
                  <a:pos x="6" y="93"/>
                </a:cxn>
                <a:cxn ang="0">
                  <a:pos x="9" y="99"/>
                </a:cxn>
                <a:cxn ang="0">
                  <a:pos x="12" y="105"/>
                </a:cxn>
                <a:cxn ang="0">
                  <a:pos x="15" y="111"/>
                </a:cxn>
                <a:cxn ang="0">
                  <a:pos x="18" y="116"/>
                </a:cxn>
                <a:cxn ang="0">
                  <a:pos x="23" y="121"/>
                </a:cxn>
                <a:cxn ang="0">
                  <a:pos x="27" y="126"/>
                </a:cxn>
                <a:cxn ang="0">
                  <a:pos x="32" y="131"/>
                </a:cxn>
                <a:cxn ang="0">
                  <a:pos x="36" y="135"/>
                </a:cxn>
                <a:cxn ang="0">
                  <a:pos x="42" y="139"/>
                </a:cxn>
                <a:cxn ang="0">
                  <a:pos x="47" y="143"/>
                </a:cxn>
                <a:cxn ang="0">
                  <a:pos x="53" y="146"/>
                </a:cxn>
                <a:cxn ang="0">
                  <a:pos x="59" y="149"/>
                </a:cxn>
                <a:cxn ang="0">
                  <a:pos x="65" y="152"/>
                </a:cxn>
                <a:cxn ang="0">
                  <a:pos x="71" y="153"/>
                </a:cxn>
              </a:cxnLst>
              <a:rect l="0" t="0" r="r" b="b"/>
              <a:pathLst>
                <a:path w="72" h="154">
                  <a:moveTo>
                    <a:pt x="19" y="0"/>
                  </a:moveTo>
                  <a:lnTo>
                    <a:pt x="16" y="5"/>
                  </a:lnTo>
                  <a:lnTo>
                    <a:pt x="12" y="11"/>
                  </a:lnTo>
                  <a:lnTo>
                    <a:pt x="9" y="17"/>
                  </a:lnTo>
                  <a:lnTo>
                    <a:pt x="7" y="23"/>
                  </a:lnTo>
                  <a:lnTo>
                    <a:pt x="5" y="29"/>
                  </a:lnTo>
                  <a:lnTo>
                    <a:pt x="3" y="35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1" y="68"/>
                  </a:lnTo>
                  <a:lnTo>
                    <a:pt x="1" y="74"/>
                  </a:lnTo>
                  <a:lnTo>
                    <a:pt x="2" y="81"/>
                  </a:lnTo>
                  <a:lnTo>
                    <a:pt x="4" y="87"/>
                  </a:lnTo>
                  <a:lnTo>
                    <a:pt x="6" y="93"/>
                  </a:lnTo>
                  <a:lnTo>
                    <a:pt x="9" y="99"/>
                  </a:lnTo>
                  <a:lnTo>
                    <a:pt x="12" y="105"/>
                  </a:lnTo>
                  <a:lnTo>
                    <a:pt x="15" y="111"/>
                  </a:lnTo>
                  <a:lnTo>
                    <a:pt x="18" y="116"/>
                  </a:lnTo>
                  <a:lnTo>
                    <a:pt x="23" y="121"/>
                  </a:lnTo>
                  <a:lnTo>
                    <a:pt x="27" y="126"/>
                  </a:lnTo>
                  <a:lnTo>
                    <a:pt x="32" y="131"/>
                  </a:lnTo>
                  <a:lnTo>
                    <a:pt x="36" y="135"/>
                  </a:lnTo>
                  <a:lnTo>
                    <a:pt x="42" y="139"/>
                  </a:lnTo>
                  <a:lnTo>
                    <a:pt x="47" y="143"/>
                  </a:lnTo>
                  <a:lnTo>
                    <a:pt x="53" y="146"/>
                  </a:lnTo>
                  <a:lnTo>
                    <a:pt x="59" y="149"/>
                  </a:lnTo>
                  <a:lnTo>
                    <a:pt x="65" y="152"/>
                  </a:lnTo>
                  <a:lnTo>
                    <a:pt x="71" y="15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1" name="Freeform 645"/>
            <p:cNvSpPr>
              <a:spLocks/>
            </p:cNvSpPr>
            <p:nvPr/>
          </p:nvSpPr>
          <p:spPr bwMode="auto">
            <a:xfrm>
              <a:off x="3631" y="2083"/>
              <a:ext cx="74" cy="41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1"/>
                </a:cxn>
                <a:cxn ang="0">
                  <a:pos x="60" y="2"/>
                </a:cxn>
                <a:cxn ang="0">
                  <a:pos x="53" y="3"/>
                </a:cxn>
                <a:cxn ang="0">
                  <a:pos x="47" y="5"/>
                </a:cxn>
                <a:cxn ang="0">
                  <a:pos x="41" y="8"/>
                </a:cxn>
                <a:cxn ang="0">
                  <a:pos x="35" y="10"/>
                </a:cxn>
                <a:cxn ang="0">
                  <a:pos x="29" y="14"/>
                </a:cxn>
                <a:cxn ang="0">
                  <a:pos x="23" y="17"/>
                </a:cxn>
                <a:cxn ang="0">
                  <a:pos x="18" y="21"/>
                </a:cxn>
                <a:cxn ang="0">
                  <a:pos x="13" y="25"/>
                </a:cxn>
                <a:cxn ang="0">
                  <a:pos x="8" y="30"/>
                </a:cxn>
                <a:cxn ang="0">
                  <a:pos x="4" y="35"/>
                </a:cxn>
                <a:cxn ang="0">
                  <a:pos x="0" y="40"/>
                </a:cxn>
              </a:cxnLst>
              <a:rect l="0" t="0" r="r" b="b"/>
              <a:pathLst>
                <a:path w="74" h="41">
                  <a:moveTo>
                    <a:pt x="73" y="0"/>
                  </a:moveTo>
                  <a:lnTo>
                    <a:pt x="66" y="1"/>
                  </a:lnTo>
                  <a:lnTo>
                    <a:pt x="60" y="2"/>
                  </a:lnTo>
                  <a:lnTo>
                    <a:pt x="53" y="3"/>
                  </a:lnTo>
                  <a:lnTo>
                    <a:pt x="47" y="5"/>
                  </a:lnTo>
                  <a:lnTo>
                    <a:pt x="41" y="8"/>
                  </a:lnTo>
                  <a:lnTo>
                    <a:pt x="35" y="10"/>
                  </a:lnTo>
                  <a:lnTo>
                    <a:pt x="29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3" y="25"/>
                  </a:lnTo>
                  <a:lnTo>
                    <a:pt x="8" y="30"/>
                  </a:lnTo>
                  <a:lnTo>
                    <a:pt x="4" y="35"/>
                  </a:lnTo>
                  <a:lnTo>
                    <a:pt x="0" y="4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2" name="Freeform 646"/>
            <p:cNvSpPr>
              <a:spLocks/>
            </p:cNvSpPr>
            <p:nvPr/>
          </p:nvSpPr>
          <p:spPr bwMode="auto">
            <a:xfrm>
              <a:off x="3704" y="1968"/>
              <a:ext cx="104" cy="116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7" y="114"/>
                </a:cxn>
                <a:cxn ang="0">
                  <a:pos x="13" y="112"/>
                </a:cxn>
                <a:cxn ang="0">
                  <a:pos x="20" y="110"/>
                </a:cxn>
                <a:cxn ang="0">
                  <a:pos x="27" y="108"/>
                </a:cxn>
                <a:cxn ang="0">
                  <a:pos x="33" y="105"/>
                </a:cxn>
                <a:cxn ang="0">
                  <a:pos x="40" y="102"/>
                </a:cxn>
                <a:cxn ang="0">
                  <a:pos x="46" y="98"/>
                </a:cxn>
                <a:cxn ang="0">
                  <a:pos x="52" y="95"/>
                </a:cxn>
                <a:cxn ang="0">
                  <a:pos x="57" y="91"/>
                </a:cxn>
                <a:cxn ang="0">
                  <a:pos x="62" y="86"/>
                </a:cxn>
                <a:cxn ang="0">
                  <a:pos x="68" y="81"/>
                </a:cxn>
                <a:cxn ang="0">
                  <a:pos x="72" y="76"/>
                </a:cxn>
                <a:cxn ang="0">
                  <a:pos x="77" y="71"/>
                </a:cxn>
                <a:cxn ang="0">
                  <a:pos x="81" y="65"/>
                </a:cxn>
                <a:cxn ang="0">
                  <a:pos x="85" y="59"/>
                </a:cxn>
                <a:cxn ang="0">
                  <a:pos x="88" y="53"/>
                </a:cxn>
                <a:cxn ang="0">
                  <a:pos x="92" y="47"/>
                </a:cxn>
                <a:cxn ang="0">
                  <a:pos x="94" y="41"/>
                </a:cxn>
                <a:cxn ang="0">
                  <a:pos x="97" y="34"/>
                </a:cxn>
                <a:cxn ang="0">
                  <a:pos x="99" y="27"/>
                </a:cxn>
                <a:cxn ang="0">
                  <a:pos x="100" y="21"/>
                </a:cxn>
                <a:cxn ang="0">
                  <a:pos x="101" y="14"/>
                </a:cxn>
                <a:cxn ang="0">
                  <a:pos x="102" y="7"/>
                </a:cxn>
                <a:cxn ang="0">
                  <a:pos x="103" y="0"/>
                </a:cxn>
              </a:cxnLst>
              <a:rect l="0" t="0" r="r" b="b"/>
              <a:pathLst>
                <a:path w="104" h="116">
                  <a:moveTo>
                    <a:pt x="0" y="115"/>
                  </a:moveTo>
                  <a:lnTo>
                    <a:pt x="7" y="114"/>
                  </a:lnTo>
                  <a:lnTo>
                    <a:pt x="13" y="112"/>
                  </a:lnTo>
                  <a:lnTo>
                    <a:pt x="20" y="110"/>
                  </a:lnTo>
                  <a:lnTo>
                    <a:pt x="27" y="108"/>
                  </a:lnTo>
                  <a:lnTo>
                    <a:pt x="33" y="105"/>
                  </a:lnTo>
                  <a:lnTo>
                    <a:pt x="40" y="102"/>
                  </a:lnTo>
                  <a:lnTo>
                    <a:pt x="46" y="98"/>
                  </a:lnTo>
                  <a:lnTo>
                    <a:pt x="52" y="95"/>
                  </a:lnTo>
                  <a:lnTo>
                    <a:pt x="57" y="91"/>
                  </a:lnTo>
                  <a:lnTo>
                    <a:pt x="62" y="86"/>
                  </a:lnTo>
                  <a:lnTo>
                    <a:pt x="68" y="81"/>
                  </a:lnTo>
                  <a:lnTo>
                    <a:pt x="72" y="76"/>
                  </a:lnTo>
                  <a:lnTo>
                    <a:pt x="77" y="71"/>
                  </a:lnTo>
                  <a:lnTo>
                    <a:pt x="81" y="65"/>
                  </a:lnTo>
                  <a:lnTo>
                    <a:pt x="85" y="59"/>
                  </a:lnTo>
                  <a:lnTo>
                    <a:pt x="88" y="53"/>
                  </a:lnTo>
                  <a:lnTo>
                    <a:pt x="92" y="47"/>
                  </a:lnTo>
                  <a:lnTo>
                    <a:pt x="94" y="41"/>
                  </a:lnTo>
                  <a:lnTo>
                    <a:pt x="97" y="34"/>
                  </a:lnTo>
                  <a:lnTo>
                    <a:pt x="99" y="27"/>
                  </a:lnTo>
                  <a:lnTo>
                    <a:pt x="100" y="21"/>
                  </a:lnTo>
                  <a:lnTo>
                    <a:pt x="101" y="14"/>
                  </a:lnTo>
                  <a:lnTo>
                    <a:pt x="102" y="7"/>
                  </a:lnTo>
                  <a:lnTo>
                    <a:pt x="103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3" name="Freeform 647"/>
            <p:cNvSpPr>
              <a:spLocks/>
            </p:cNvSpPr>
            <p:nvPr/>
          </p:nvSpPr>
          <p:spPr bwMode="auto">
            <a:xfrm>
              <a:off x="3669" y="1818"/>
              <a:ext cx="139" cy="151"/>
            </a:xfrm>
            <a:custGeom>
              <a:avLst/>
              <a:gdLst/>
              <a:ahLst/>
              <a:cxnLst>
                <a:cxn ang="0">
                  <a:pos x="138" y="150"/>
                </a:cxn>
                <a:cxn ang="0">
                  <a:pos x="138" y="142"/>
                </a:cxn>
                <a:cxn ang="0">
                  <a:pos x="138" y="134"/>
                </a:cxn>
                <a:cxn ang="0">
                  <a:pos x="137" y="126"/>
                </a:cxn>
                <a:cxn ang="0">
                  <a:pos x="136" y="119"/>
                </a:cxn>
                <a:cxn ang="0">
                  <a:pos x="135" y="111"/>
                </a:cxn>
                <a:cxn ang="0">
                  <a:pos x="133" y="103"/>
                </a:cxn>
                <a:cxn ang="0">
                  <a:pos x="131" y="96"/>
                </a:cxn>
                <a:cxn ang="0">
                  <a:pos x="128" y="88"/>
                </a:cxn>
                <a:cxn ang="0">
                  <a:pos x="125" y="81"/>
                </a:cxn>
                <a:cxn ang="0">
                  <a:pos x="121" y="74"/>
                </a:cxn>
                <a:cxn ang="0">
                  <a:pos x="118" y="67"/>
                </a:cxn>
                <a:cxn ang="0">
                  <a:pos x="113" y="61"/>
                </a:cxn>
                <a:cxn ang="0">
                  <a:pos x="109" y="54"/>
                </a:cxn>
                <a:cxn ang="0">
                  <a:pos x="104" y="48"/>
                </a:cxn>
                <a:cxn ang="0">
                  <a:pos x="99" y="42"/>
                </a:cxn>
                <a:cxn ang="0">
                  <a:pos x="93" y="37"/>
                </a:cxn>
                <a:cxn ang="0">
                  <a:pos x="87" y="32"/>
                </a:cxn>
                <a:cxn ang="0">
                  <a:pos x="81" y="27"/>
                </a:cxn>
                <a:cxn ang="0">
                  <a:pos x="74" y="23"/>
                </a:cxn>
                <a:cxn ang="0">
                  <a:pos x="68" y="19"/>
                </a:cxn>
                <a:cxn ang="0">
                  <a:pos x="61" y="15"/>
                </a:cxn>
                <a:cxn ang="0">
                  <a:pos x="54" y="11"/>
                </a:cxn>
                <a:cxn ang="0">
                  <a:pos x="46" y="8"/>
                </a:cxn>
                <a:cxn ang="0">
                  <a:pos x="39" y="6"/>
                </a:cxn>
                <a:cxn ang="0">
                  <a:pos x="31" y="4"/>
                </a:cxn>
                <a:cxn ang="0">
                  <a:pos x="24" y="2"/>
                </a:cxn>
                <a:cxn ang="0">
                  <a:pos x="16" y="1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39" h="151">
                  <a:moveTo>
                    <a:pt x="138" y="150"/>
                  </a:moveTo>
                  <a:lnTo>
                    <a:pt x="138" y="142"/>
                  </a:lnTo>
                  <a:lnTo>
                    <a:pt x="138" y="134"/>
                  </a:lnTo>
                  <a:lnTo>
                    <a:pt x="137" y="126"/>
                  </a:lnTo>
                  <a:lnTo>
                    <a:pt x="136" y="119"/>
                  </a:lnTo>
                  <a:lnTo>
                    <a:pt x="135" y="111"/>
                  </a:lnTo>
                  <a:lnTo>
                    <a:pt x="133" y="103"/>
                  </a:lnTo>
                  <a:lnTo>
                    <a:pt x="131" y="96"/>
                  </a:lnTo>
                  <a:lnTo>
                    <a:pt x="128" y="88"/>
                  </a:lnTo>
                  <a:lnTo>
                    <a:pt x="125" y="81"/>
                  </a:lnTo>
                  <a:lnTo>
                    <a:pt x="121" y="74"/>
                  </a:lnTo>
                  <a:lnTo>
                    <a:pt x="118" y="67"/>
                  </a:lnTo>
                  <a:lnTo>
                    <a:pt x="113" y="61"/>
                  </a:lnTo>
                  <a:lnTo>
                    <a:pt x="109" y="54"/>
                  </a:lnTo>
                  <a:lnTo>
                    <a:pt x="104" y="48"/>
                  </a:lnTo>
                  <a:lnTo>
                    <a:pt x="99" y="42"/>
                  </a:lnTo>
                  <a:lnTo>
                    <a:pt x="93" y="37"/>
                  </a:lnTo>
                  <a:lnTo>
                    <a:pt x="87" y="32"/>
                  </a:lnTo>
                  <a:lnTo>
                    <a:pt x="81" y="27"/>
                  </a:lnTo>
                  <a:lnTo>
                    <a:pt x="74" y="23"/>
                  </a:lnTo>
                  <a:lnTo>
                    <a:pt x="68" y="19"/>
                  </a:lnTo>
                  <a:lnTo>
                    <a:pt x="61" y="15"/>
                  </a:lnTo>
                  <a:lnTo>
                    <a:pt x="54" y="11"/>
                  </a:lnTo>
                  <a:lnTo>
                    <a:pt x="46" y="8"/>
                  </a:lnTo>
                  <a:lnTo>
                    <a:pt x="39" y="6"/>
                  </a:lnTo>
                  <a:lnTo>
                    <a:pt x="31" y="4"/>
                  </a:lnTo>
                  <a:lnTo>
                    <a:pt x="24" y="2"/>
                  </a:lnTo>
                  <a:lnTo>
                    <a:pt x="16" y="1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4" name="Freeform 648"/>
            <p:cNvSpPr>
              <a:spLocks/>
            </p:cNvSpPr>
            <p:nvPr/>
          </p:nvSpPr>
          <p:spPr bwMode="auto">
            <a:xfrm>
              <a:off x="3397" y="1813"/>
              <a:ext cx="274" cy="74"/>
            </a:xfrm>
            <a:custGeom>
              <a:avLst/>
              <a:gdLst/>
              <a:ahLst/>
              <a:cxnLst>
                <a:cxn ang="0">
                  <a:pos x="273" y="5"/>
                </a:cxn>
                <a:cxn ang="0">
                  <a:pos x="261" y="3"/>
                </a:cxn>
                <a:cxn ang="0">
                  <a:pos x="249" y="1"/>
                </a:cxn>
                <a:cxn ang="0">
                  <a:pos x="237" y="0"/>
                </a:cxn>
                <a:cxn ang="0">
                  <a:pos x="225" y="0"/>
                </a:cxn>
                <a:cxn ang="0">
                  <a:pos x="213" y="0"/>
                </a:cxn>
                <a:cxn ang="0">
                  <a:pos x="200" y="0"/>
                </a:cxn>
                <a:cxn ang="0">
                  <a:pos x="188" y="1"/>
                </a:cxn>
                <a:cxn ang="0">
                  <a:pos x="176" y="2"/>
                </a:cxn>
                <a:cxn ang="0">
                  <a:pos x="165" y="3"/>
                </a:cxn>
                <a:cxn ang="0">
                  <a:pos x="153" y="5"/>
                </a:cxn>
                <a:cxn ang="0">
                  <a:pos x="141" y="7"/>
                </a:cxn>
                <a:cxn ang="0">
                  <a:pos x="129" y="10"/>
                </a:cxn>
                <a:cxn ang="0">
                  <a:pos x="118" y="13"/>
                </a:cxn>
                <a:cxn ang="0">
                  <a:pos x="106" y="17"/>
                </a:cxn>
                <a:cxn ang="0">
                  <a:pos x="95" y="21"/>
                </a:cxn>
                <a:cxn ang="0">
                  <a:pos x="84" y="25"/>
                </a:cxn>
                <a:cxn ang="0">
                  <a:pos x="72" y="30"/>
                </a:cxn>
                <a:cxn ang="0">
                  <a:pos x="61" y="35"/>
                </a:cxn>
                <a:cxn ang="0">
                  <a:pos x="51" y="40"/>
                </a:cxn>
                <a:cxn ang="0">
                  <a:pos x="40" y="46"/>
                </a:cxn>
                <a:cxn ang="0">
                  <a:pos x="30" y="53"/>
                </a:cxn>
                <a:cxn ang="0">
                  <a:pos x="20" y="59"/>
                </a:cxn>
                <a:cxn ang="0">
                  <a:pos x="10" y="66"/>
                </a:cxn>
                <a:cxn ang="0">
                  <a:pos x="0" y="73"/>
                </a:cxn>
              </a:cxnLst>
              <a:rect l="0" t="0" r="r" b="b"/>
              <a:pathLst>
                <a:path w="274" h="74">
                  <a:moveTo>
                    <a:pt x="273" y="5"/>
                  </a:moveTo>
                  <a:lnTo>
                    <a:pt x="261" y="3"/>
                  </a:lnTo>
                  <a:lnTo>
                    <a:pt x="249" y="1"/>
                  </a:lnTo>
                  <a:lnTo>
                    <a:pt x="237" y="0"/>
                  </a:lnTo>
                  <a:lnTo>
                    <a:pt x="225" y="0"/>
                  </a:lnTo>
                  <a:lnTo>
                    <a:pt x="213" y="0"/>
                  </a:lnTo>
                  <a:lnTo>
                    <a:pt x="200" y="0"/>
                  </a:lnTo>
                  <a:lnTo>
                    <a:pt x="188" y="1"/>
                  </a:lnTo>
                  <a:lnTo>
                    <a:pt x="176" y="2"/>
                  </a:lnTo>
                  <a:lnTo>
                    <a:pt x="165" y="3"/>
                  </a:lnTo>
                  <a:lnTo>
                    <a:pt x="153" y="5"/>
                  </a:lnTo>
                  <a:lnTo>
                    <a:pt x="141" y="7"/>
                  </a:lnTo>
                  <a:lnTo>
                    <a:pt x="129" y="10"/>
                  </a:lnTo>
                  <a:lnTo>
                    <a:pt x="118" y="13"/>
                  </a:lnTo>
                  <a:lnTo>
                    <a:pt x="106" y="17"/>
                  </a:lnTo>
                  <a:lnTo>
                    <a:pt x="95" y="21"/>
                  </a:lnTo>
                  <a:lnTo>
                    <a:pt x="84" y="25"/>
                  </a:lnTo>
                  <a:lnTo>
                    <a:pt x="72" y="30"/>
                  </a:lnTo>
                  <a:lnTo>
                    <a:pt x="61" y="35"/>
                  </a:lnTo>
                  <a:lnTo>
                    <a:pt x="51" y="40"/>
                  </a:lnTo>
                  <a:lnTo>
                    <a:pt x="40" y="46"/>
                  </a:lnTo>
                  <a:lnTo>
                    <a:pt x="30" y="53"/>
                  </a:lnTo>
                  <a:lnTo>
                    <a:pt x="20" y="59"/>
                  </a:lnTo>
                  <a:lnTo>
                    <a:pt x="10" y="66"/>
                  </a:lnTo>
                  <a:lnTo>
                    <a:pt x="0" y="7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5" name="Freeform 649"/>
            <p:cNvSpPr>
              <a:spLocks/>
            </p:cNvSpPr>
            <p:nvPr/>
          </p:nvSpPr>
          <p:spPr bwMode="auto">
            <a:xfrm>
              <a:off x="3277" y="1848"/>
              <a:ext cx="121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8" y="11"/>
                </a:cxn>
                <a:cxn ang="0">
                  <a:pos x="13" y="15"/>
                </a:cxn>
                <a:cxn ang="0">
                  <a:pos x="18" y="20"/>
                </a:cxn>
                <a:cxn ang="0">
                  <a:pos x="22" y="24"/>
                </a:cxn>
                <a:cxn ang="0">
                  <a:pos x="28" y="28"/>
                </a:cxn>
                <a:cxn ang="0">
                  <a:pos x="33" y="31"/>
                </a:cxn>
                <a:cxn ang="0">
                  <a:pos x="39" y="34"/>
                </a:cxn>
                <a:cxn ang="0">
                  <a:pos x="45" y="37"/>
                </a:cxn>
                <a:cxn ang="0">
                  <a:pos x="51" y="39"/>
                </a:cxn>
                <a:cxn ang="0">
                  <a:pos x="57" y="41"/>
                </a:cxn>
                <a:cxn ang="0">
                  <a:pos x="63" y="43"/>
                </a:cxn>
                <a:cxn ang="0">
                  <a:pos x="70" y="44"/>
                </a:cxn>
                <a:cxn ang="0">
                  <a:pos x="76" y="45"/>
                </a:cxn>
                <a:cxn ang="0">
                  <a:pos x="82" y="45"/>
                </a:cxn>
                <a:cxn ang="0">
                  <a:pos x="89" y="45"/>
                </a:cxn>
                <a:cxn ang="0">
                  <a:pos x="95" y="44"/>
                </a:cxn>
                <a:cxn ang="0">
                  <a:pos x="102" y="44"/>
                </a:cxn>
                <a:cxn ang="0">
                  <a:pos x="108" y="42"/>
                </a:cxn>
                <a:cxn ang="0">
                  <a:pos x="114" y="40"/>
                </a:cxn>
                <a:cxn ang="0">
                  <a:pos x="120" y="38"/>
                </a:cxn>
              </a:cxnLst>
              <a:rect l="0" t="0" r="r" b="b"/>
              <a:pathLst>
                <a:path w="121" h="46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5"/>
                  </a:lnTo>
                  <a:lnTo>
                    <a:pt x="18" y="20"/>
                  </a:lnTo>
                  <a:lnTo>
                    <a:pt x="22" y="24"/>
                  </a:lnTo>
                  <a:lnTo>
                    <a:pt x="28" y="28"/>
                  </a:lnTo>
                  <a:lnTo>
                    <a:pt x="33" y="31"/>
                  </a:lnTo>
                  <a:lnTo>
                    <a:pt x="39" y="34"/>
                  </a:lnTo>
                  <a:lnTo>
                    <a:pt x="45" y="37"/>
                  </a:lnTo>
                  <a:lnTo>
                    <a:pt x="51" y="39"/>
                  </a:lnTo>
                  <a:lnTo>
                    <a:pt x="57" y="41"/>
                  </a:lnTo>
                  <a:lnTo>
                    <a:pt x="63" y="43"/>
                  </a:lnTo>
                  <a:lnTo>
                    <a:pt x="70" y="44"/>
                  </a:lnTo>
                  <a:lnTo>
                    <a:pt x="76" y="45"/>
                  </a:lnTo>
                  <a:lnTo>
                    <a:pt x="82" y="45"/>
                  </a:lnTo>
                  <a:lnTo>
                    <a:pt x="89" y="45"/>
                  </a:lnTo>
                  <a:lnTo>
                    <a:pt x="95" y="44"/>
                  </a:lnTo>
                  <a:lnTo>
                    <a:pt x="102" y="44"/>
                  </a:lnTo>
                  <a:lnTo>
                    <a:pt x="108" y="42"/>
                  </a:lnTo>
                  <a:lnTo>
                    <a:pt x="114" y="40"/>
                  </a:lnTo>
                  <a:lnTo>
                    <a:pt x="120" y="38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6" name="Freeform 650"/>
            <p:cNvSpPr>
              <a:spLocks/>
            </p:cNvSpPr>
            <p:nvPr/>
          </p:nvSpPr>
          <p:spPr bwMode="auto">
            <a:xfrm>
              <a:off x="3115" y="1556"/>
              <a:ext cx="164" cy="2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7"/>
                </a:cxn>
                <a:cxn ang="0">
                  <a:pos x="10" y="34"/>
                </a:cxn>
                <a:cxn ang="0">
                  <a:pos x="16" y="51"/>
                </a:cxn>
                <a:cxn ang="0">
                  <a:pos x="23" y="67"/>
                </a:cxn>
                <a:cxn ang="0">
                  <a:pos x="30" y="84"/>
                </a:cxn>
                <a:cxn ang="0">
                  <a:pos x="37" y="100"/>
                </a:cxn>
                <a:cxn ang="0">
                  <a:pos x="44" y="116"/>
                </a:cxn>
                <a:cxn ang="0">
                  <a:pos x="52" y="132"/>
                </a:cxn>
                <a:cxn ang="0">
                  <a:pos x="61" y="148"/>
                </a:cxn>
                <a:cxn ang="0">
                  <a:pos x="69" y="163"/>
                </a:cxn>
                <a:cxn ang="0">
                  <a:pos x="78" y="178"/>
                </a:cxn>
                <a:cxn ang="0">
                  <a:pos x="88" y="194"/>
                </a:cxn>
                <a:cxn ang="0">
                  <a:pos x="97" y="208"/>
                </a:cxn>
                <a:cxn ang="0">
                  <a:pos x="107" y="223"/>
                </a:cxn>
                <a:cxn ang="0">
                  <a:pos x="118" y="237"/>
                </a:cxn>
                <a:cxn ang="0">
                  <a:pos x="128" y="252"/>
                </a:cxn>
                <a:cxn ang="0">
                  <a:pos x="140" y="266"/>
                </a:cxn>
                <a:cxn ang="0">
                  <a:pos x="151" y="279"/>
                </a:cxn>
                <a:cxn ang="0">
                  <a:pos x="163" y="293"/>
                </a:cxn>
              </a:cxnLst>
              <a:rect l="0" t="0" r="r" b="b"/>
              <a:pathLst>
                <a:path w="164" h="294">
                  <a:moveTo>
                    <a:pt x="0" y="0"/>
                  </a:moveTo>
                  <a:lnTo>
                    <a:pt x="5" y="17"/>
                  </a:lnTo>
                  <a:lnTo>
                    <a:pt x="10" y="34"/>
                  </a:lnTo>
                  <a:lnTo>
                    <a:pt x="16" y="51"/>
                  </a:lnTo>
                  <a:lnTo>
                    <a:pt x="23" y="67"/>
                  </a:lnTo>
                  <a:lnTo>
                    <a:pt x="30" y="84"/>
                  </a:lnTo>
                  <a:lnTo>
                    <a:pt x="37" y="100"/>
                  </a:lnTo>
                  <a:lnTo>
                    <a:pt x="44" y="116"/>
                  </a:lnTo>
                  <a:lnTo>
                    <a:pt x="52" y="132"/>
                  </a:lnTo>
                  <a:lnTo>
                    <a:pt x="61" y="148"/>
                  </a:lnTo>
                  <a:lnTo>
                    <a:pt x="69" y="163"/>
                  </a:lnTo>
                  <a:lnTo>
                    <a:pt x="78" y="178"/>
                  </a:lnTo>
                  <a:lnTo>
                    <a:pt x="88" y="194"/>
                  </a:lnTo>
                  <a:lnTo>
                    <a:pt x="97" y="208"/>
                  </a:lnTo>
                  <a:lnTo>
                    <a:pt x="107" y="223"/>
                  </a:lnTo>
                  <a:lnTo>
                    <a:pt x="118" y="237"/>
                  </a:lnTo>
                  <a:lnTo>
                    <a:pt x="128" y="252"/>
                  </a:lnTo>
                  <a:lnTo>
                    <a:pt x="140" y="266"/>
                  </a:lnTo>
                  <a:lnTo>
                    <a:pt x="151" y="279"/>
                  </a:lnTo>
                  <a:lnTo>
                    <a:pt x="163" y="293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7" name="Freeform 651"/>
            <p:cNvSpPr>
              <a:spLocks/>
            </p:cNvSpPr>
            <p:nvPr/>
          </p:nvSpPr>
          <p:spPr bwMode="auto">
            <a:xfrm>
              <a:off x="3590" y="2207"/>
              <a:ext cx="93" cy="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6"/>
                </a:cxn>
                <a:cxn ang="0">
                  <a:pos x="4" y="12"/>
                </a:cxn>
                <a:cxn ang="0">
                  <a:pos x="7" y="18"/>
                </a:cxn>
                <a:cxn ang="0">
                  <a:pos x="10" y="23"/>
                </a:cxn>
                <a:cxn ang="0">
                  <a:pos x="14" y="29"/>
                </a:cxn>
                <a:cxn ang="0">
                  <a:pos x="18" y="34"/>
                </a:cxn>
                <a:cxn ang="0">
                  <a:pos x="22" y="39"/>
                </a:cxn>
                <a:cxn ang="0">
                  <a:pos x="26" y="44"/>
                </a:cxn>
                <a:cxn ang="0">
                  <a:pos x="31" y="48"/>
                </a:cxn>
                <a:cxn ang="0">
                  <a:pos x="37" y="52"/>
                </a:cxn>
                <a:cxn ang="0">
                  <a:pos x="42" y="56"/>
                </a:cxn>
                <a:cxn ang="0">
                  <a:pos x="48" y="59"/>
                </a:cxn>
                <a:cxn ang="0">
                  <a:pos x="54" y="62"/>
                </a:cxn>
                <a:cxn ang="0">
                  <a:pos x="60" y="64"/>
                </a:cxn>
                <a:cxn ang="0">
                  <a:pos x="66" y="66"/>
                </a:cxn>
                <a:cxn ang="0">
                  <a:pos x="72" y="68"/>
                </a:cxn>
                <a:cxn ang="0">
                  <a:pos x="79" y="69"/>
                </a:cxn>
                <a:cxn ang="0">
                  <a:pos x="85" y="69"/>
                </a:cxn>
                <a:cxn ang="0">
                  <a:pos x="92" y="70"/>
                </a:cxn>
              </a:cxnLst>
              <a:rect l="0" t="0" r="r" b="b"/>
              <a:pathLst>
                <a:path w="93" h="71">
                  <a:moveTo>
                    <a:pt x="0" y="0"/>
                  </a:moveTo>
                  <a:lnTo>
                    <a:pt x="2" y="6"/>
                  </a:lnTo>
                  <a:lnTo>
                    <a:pt x="4" y="12"/>
                  </a:lnTo>
                  <a:lnTo>
                    <a:pt x="7" y="18"/>
                  </a:lnTo>
                  <a:lnTo>
                    <a:pt x="10" y="23"/>
                  </a:lnTo>
                  <a:lnTo>
                    <a:pt x="14" y="29"/>
                  </a:lnTo>
                  <a:lnTo>
                    <a:pt x="18" y="34"/>
                  </a:lnTo>
                  <a:lnTo>
                    <a:pt x="22" y="39"/>
                  </a:lnTo>
                  <a:lnTo>
                    <a:pt x="26" y="44"/>
                  </a:lnTo>
                  <a:lnTo>
                    <a:pt x="31" y="48"/>
                  </a:lnTo>
                  <a:lnTo>
                    <a:pt x="37" y="52"/>
                  </a:lnTo>
                  <a:lnTo>
                    <a:pt x="42" y="56"/>
                  </a:lnTo>
                  <a:lnTo>
                    <a:pt x="48" y="59"/>
                  </a:lnTo>
                  <a:lnTo>
                    <a:pt x="54" y="62"/>
                  </a:lnTo>
                  <a:lnTo>
                    <a:pt x="60" y="64"/>
                  </a:lnTo>
                  <a:lnTo>
                    <a:pt x="66" y="66"/>
                  </a:lnTo>
                  <a:lnTo>
                    <a:pt x="72" y="68"/>
                  </a:lnTo>
                  <a:lnTo>
                    <a:pt x="79" y="69"/>
                  </a:lnTo>
                  <a:lnTo>
                    <a:pt x="85" y="69"/>
                  </a:lnTo>
                  <a:lnTo>
                    <a:pt x="92" y="7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8" name="Freeform 652"/>
            <p:cNvSpPr>
              <a:spLocks/>
            </p:cNvSpPr>
            <p:nvPr/>
          </p:nvSpPr>
          <p:spPr bwMode="auto">
            <a:xfrm>
              <a:off x="3575" y="2063"/>
              <a:ext cx="83" cy="145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76" y="1"/>
                </a:cxn>
                <a:cxn ang="0">
                  <a:pos x="70" y="2"/>
                </a:cxn>
                <a:cxn ang="0">
                  <a:pos x="64" y="4"/>
                </a:cxn>
                <a:cxn ang="0">
                  <a:pos x="58" y="6"/>
                </a:cxn>
                <a:cxn ang="0">
                  <a:pos x="52" y="9"/>
                </a:cxn>
                <a:cxn ang="0">
                  <a:pos x="47" y="12"/>
                </a:cxn>
                <a:cxn ang="0">
                  <a:pos x="41" y="15"/>
                </a:cxn>
                <a:cxn ang="0">
                  <a:pos x="36" y="19"/>
                </a:cxn>
                <a:cxn ang="0">
                  <a:pos x="32" y="23"/>
                </a:cxn>
                <a:cxn ang="0">
                  <a:pos x="27" y="27"/>
                </a:cxn>
                <a:cxn ang="0">
                  <a:pos x="23" y="32"/>
                </a:cxn>
                <a:cxn ang="0">
                  <a:pos x="19" y="37"/>
                </a:cxn>
                <a:cxn ang="0">
                  <a:pos x="15" y="42"/>
                </a:cxn>
                <a:cxn ang="0">
                  <a:pos x="12" y="48"/>
                </a:cxn>
                <a:cxn ang="0">
                  <a:pos x="9" y="53"/>
                </a:cxn>
                <a:cxn ang="0">
                  <a:pos x="7" y="59"/>
                </a:cxn>
                <a:cxn ang="0">
                  <a:pos x="4" y="65"/>
                </a:cxn>
                <a:cxn ang="0">
                  <a:pos x="3" y="71"/>
                </a:cxn>
                <a:cxn ang="0">
                  <a:pos x="1" y="77"/>
                </a:cxn>
                <a:cxn ang="0">
                  <a:pos x="1" y="83"/>
                </a:cxn>
                <a:cxn ang="0">
                  <a:pos x="0" y="90"/>
                </a:cxn>
                <a:cxn ang="0">
                  <a:pos x="0" y="96"/>
                </a:cxn>
                <a:cxn ang="0">
                  <a:pos x="1" y="102"/>
                </a:cxn>
                <a:cxn ang="0">
                  <a:pos x="1" y="109"/>
                </a:cxn>
                <a:cxn ang="0">
                  <a:pos x="2" y="115"/>
                </a:cxn>
                <a:cxn ang="0">
                  <a:pos x="4" y="121"/>
                </a:cxn>
                <a:cxn ang="0">
                  <a:pos x="6" y="127"/>
                </a:cxn>
                <a:cxn ang="0">
                  <a:pos x="8" y="133"/>
                </a:cxn>
                <a:cxn ang="0">
                  <a:pos x="11" y="138"/>
                </a:cxn>
                <a:cxn ang="0">
                  <a:pos x="14" y="144"/>
                </a:cxn>
              </a:cxnLst>
              <a:rect l="0" t="0" r="r" b="b"/>
              <a:pathLst>
                <a:path w="83" h="145">
                  <a:moveTo>
                    <a:pt x="82" y="0"/>
                  </a:moveTo>
                  <a:lnTo>
                    <a:pt x="76" y="1"/>
                  </a:lnTo>
                  <a:lnTo>
                    <a:pt x="70" y="2"/>
                  </a:lnTo>
                  <a:lnTo>
                    <a:pt x="64" y="4"/>
                  </a:lnTo>
                  <a:lnTo>
                    <a:pt x="58" y="6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1" y="15"/>
                  </a:lnTo>
                  <a:lnTo>
                    <a:pt x="36" y="19"/>
                  </a:lnTo>
                  <a:lnTo>
                    <a:pt x="32" y="23"/>
                  </a:lnTo>
                  <a:lnTo>
                    <a:pt x="27" y="27"/>
                  </a:lnTo>
                  <a:lnTo>
                    <a:pt x="23" y="32"/>
                  </a:lnTo>
                  <a:lnTo>
                    <a:pt x="19" y="37"/>
                  </a:lnTo>
                  <a:lnTo>
                    <a:pt x="15" y="42"/>
                  </a:lnTo>
                  <a:lnTo>
                    <a:pt x="12" y="48"/>
                  </a:lnTo>
                  <a:lnTo>
                    <a:pt x="9" y="53"/>
                  </a:lnTo>
                  <a:lnTo>
                    <a:pt x="7" y="59"/>
                  </a:lnTo>
                  <a:lnTo>
                    <a:pt x="4" y="65"/>
                  </a:lnTo>
                  <a:lnTo>
                    <a:pt x="3" y="71"/>
                  </a:lnTo>
                  <a:lnTo>
                    <a:pt x="1" y="77"/>
                  </a:lnTo>
                  <a:lnTo>
                    <a:pt x="1" y="83"/>
                  </a:lnTo>
                  <a:lnTo>
                    <a:pt x="0" y="90"/>
                  </a:lnTo>
                  <a:lnTo>
                    <a:pt x="0" y="9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2" y="115"/>
                  </a:lnTo>
                  <a:lnTo>
                    <a:pt x="4" y="121"/>
                  </a:lnTo>
                  <a:lnTo>
                    <a:pt x="6" y="127"/>
                  </a:lnTo>
                  <a:lnTo>
                    <a:pt x="8" y="133"/>
                  </a:lnTo>
                  <a:lnTo>
                    <a:pt x="11" y="138"/>
                  </a:lnTo>
                  <a:lnTo>
                    <a:pt x="14" y="144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09" name="Freeform 653"/>
            <p:cNvSpPr>
              <a:spLocks/>
            </p:cNvSpPr>
            <p:nvPr/>
          </p:nvSpPr>
          <p:spPr bwMode="auto">
            <a:xfrm>
              <a:off x="3657" y="1988"/>
              <a:ext cx="107" cy="76"/>
            </a:xfrm>
            <a:custGeom>
              <a:avLst/>
              <a:gdLst/>
              <a:ahLst/>
              <a:cxnLst>
                <a:cxn ang="0">
                  <a:pos x="0" y="75"/>
                </a:cxn>
                <a:cxn ang="0">
                  <a:pos x="7" y="75"/>
                </a:cxn>
                <a:cxn ang="0">
                  <a:pos x="14" y="74"/>
                </a:cxn>
                <a:cxn ang="0">
                  <a:pos x="21" y="73"/>
                </a:cxn>
                <a:cxn ang="0">
                  <a:pos x="28" y="72"/>
                </a:cxn>
                <a:cxn ang="0">
                  <a:pos x="34" y="70"/>
                </a:cxn>
                <a:cxn ang="0">
                  <a:pos x="41" y="67"/>
                </a:cxn>
                <a:cxn ang="0">
                  <a:pos x="47" y="65"/>
                </a:cxn>
                <a:cxn ang="0">
                  <a:pos x="53" y="62"/>
                </a:cxn>
                <a:cxn ang="0">
                  <a:pos x="59" y="58"/>
                </a:cxn>
                <a:cxn ang="0">
                  <a:pos x="65" y="54"/>
                </a:cxn>
                <a:cxn ang="0">
                  <a:pos x="71" y="50"/>
                </a:cxn>
                <a:cxn ang="0">
                  <a:pos x="76" y="46"/>
                </a:cxn>
                <a:cxn ang="0">
                  <a:pos x="81" y="41"/>
                </a:cxn>
                <a:cxn ang="0">
                  <a:pos x="86" y="36"/>
                </a:cxn>
                <a:cxn ang="0">
                  <a:pos x="90" y="30"/>
                </a:cxn>
                <a:cxn ang="0">
                  <a:pos x="94" y="25"/>
                </a:cxn>
                <a:cxn ang="0">
                  <a:pos x="97" y="19"/>
                </a:cxn>
                <a:cxn ang="0">
                  <a:pos x="101" y="13"/>
                </a:cxn>
                <a:cxn ang="0">
                  <a:pos x="103" y="7"/>
                </a:cxn>
                <a:cxn ang="0">
                  <a:pos x="106" y="0"/>
                </a:cxn>
              </a:cxnLst>
              <a:rect l="0" t="0" r="r" b="b"/>
              <a:pathLst>
                <a:path w="107" h="76">
                  <a:moveTo>
                    <a:pt x="0" y="75"/>
                  </a:moveTo>
                  <a:lnTo>
                    <a:pt x="7" y="75"/>
                  </a:lnTo>
                  <a:lnTo>
                    <a:pt x="14" y="74"/>
                  </a:lnTo>
                  <a:lnTo>
                    <a:pt x="21" y="73"/>
                  </a:lnTo>
                  <a:lnTo>
                    <a:pt x="28" y="72"/>
                  </a:lnTo>
                  <a:lnTo>
                    <a:pt x="34" y="70"/>
                  </a:lnTo>
                  <a:lnTo>
                    <a:pt x="41" y="67"/>
                  </a:lnTo>
                  <a:lnTo>
                    <a:pt x="47" y="65"/>
                  </a:lnTo>
                  <a:lnTo>
                    <a:pt x="53" y="62"/>
                  </a:lnTo>
                  <a:lnTo>
                    <a:pt x="59" y="58"/>
                  </a:lnTo>
                  <a:lnTo>
                    <a:pt x="65" y="54"/>
                  </a:lnTo>
                  <a:lnTo>
                    <a:pt x="71" y="50"/>
                  </a:lnTo>
                  <a:lnTo>
                    <a:pt x="76" y="46"/>
                  </a:lnTo>
                  <a:lnTo>
                    <a:pt x="81" y="41"/>
                  </a:lnTo>
                  <a:lnTo>
                    <a:pt x="86" y="36"/>
                  </a:lnTo>
                  <a:lnTo>
                    <a:pt x="90" y="30"/>
                  </a:lnTo>
                  <a:lnTo>
                    <a:pt x="94" y="25"/>
                  </a:lnTo>
                  <a:lnTo>
                    <a:pt x="97" y="19"/>
                  </a:lnTo>
                  <a:lnTo>
                    <a:pt x="101" y="13"/>
                  </a:lnTo>
                  <a:lnTo>
                    <a:pt x="103" y="7"/>
                  </a:lnTo>
                  <a:lnTo>
                    <a:pt x="106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0" name="Freeform 654"/>
            <p:cNvSpPr>
              <a:spLocks/>
            </p:cNvSpPr>
            <p:nvPr/>
          </p:nvSpPr>
          <p:spPr bwMode="auto">
            <a:xfrm>
              <a:off x="3695" y="1862"/>
              <a:ext cx="84" cy="127"/>
            </a:xfrm>
            <a:custGeom>
              <a:avLst/>
              <a:gdLst/>
              <a:ahLst/>
              <a:cxnLst>
                <a:cxn ang="0">
                  <a:pos x="68" y="126"/>
                </a:cxn>
                <a:cxn ang="0">
                  <a:pos x="71" y="121"/>
                </a:cxn>
                <a:cxn ang="0">
                  <a:pos x="74" y="116"/>
                </a:cxn>
                <a:cxn ang="0">
                  <a:pos x="77" y="110"/>
                </a:cxn>
                <a:cxn ang="0">
                  <a:pos x="79" y="105"/>
                </a:cxn>
                <a:cxn ang="0">
                  <a:pos x="80" y="99"/>
                </a:cxn>
                <a:cxn ang="0">
                  <a:pos x="82" y="94"/>
                </a:cxn>
                <a:cxn ang="0">
                  <a:pos x="82" y="88"/>
                </a:cxn>
                <a:cxn ang="0">
                  <a:pos x="83" y="82"/>
                </a:cxn>
                <a:cxn ang="0">
                  <a:pos x="83" y="76"/>
                </a:cxn>
                <a:cxn ang="0">
                  <a:pos x="82" y="70"/>
                </a:cxn>
                <a:cxn ang="0">
                  <a:pos x="81" y="64"/>
                </a:cxn>
                <a:cxn ang="0">
                  <a:pos x="80" y="58"/>
                </a:cxn>
                <a:cxn ang="0">
                  <a:pos x="78" y="53"/>
                </a:cxn>
                <a:cxn ang="0">
                  <a:pos x="76" y="47"/>
                </a:cxn>
                <a:cxn ang="0">
                  <a:pos x="73" y="42"/>
                </a:cxn>
                <a:cxn ang="0">
                  <a:pos x="70" y="37"/>
                </a:cxn>
                <a:cxn ang="0">
                  <a:pos x="67" y="32"/>
                </a:cxn>
                <a:cxn ang="0">
                  <a:pos x="63" y="27"/>
                </a:cxn>
                <a:cxn ang="0">
                  <a:pos x="59" y="23"/>
                </a:cxn>
                <a:cxn ang="0">
                  <a:pos x="55" y="19"/>
                </a:cxn>
                <a:cxn ang="0">
                  <a:pos x="50" y="15"/>
                </a:cxn>
                <a:cxn ang="0">
                  <a:pos x="45" y="12"/>
                </a:cxn>
                <a:cxn ang="0">
                  <a:pos x="40" y="9"/>
                </a:cxn>
                <a:cxn ang="0">
                  <a:pos x="35" y="6"/>
                </a:cxn>
                <a:cxn ang="0">
                  <a:pos x="29" y="4"/>
                </a:cxn>
                <a:cxn ang="0">
                  <a:pos x="24" y="2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84" h="127">
                  <a:moveTo>
                    <a:pt x="68" y="126"/>
                  </a:moveTo>
                  <a:lnTo>
                    <a:pt x="71" y="121"/>
                  </a:lnTo>
                  <a:lnTo>
                    <a:pt x="74" y="116"/>
                  </a:lnTo>
                  <a:lnTo>
                    <a:pt x="77" y="110"/>
                  </a:lnTo>
                  <a:lnTo>
                    <a:pt x="79" y="105"/>
                  </a:lnTo>
                  <a:lnTo>
                    <a:pt x="80" y="99"/>
                  </a:lnTo>
                  <a:lnTo>
                    <a:pt x="82" y="94"/>
                  </a:lnTo>
                  <a:lnTo>
                    <a:pt x="82" y="88"/>
                  </a:lnTo>
                  <a:lnTo>
                    <a:pt x="83" y="82"/>
                  </a:lnTo>
                  <a:lnTo>
                    <a:pt x="83" y="76"/>
                  </a:lnTo>
                  <a:lnTo>
                    <a:pt x="82" y="70"/>
                  </a:lnTo>
                  <a:lnTo>
                    <a:pt x="81" y="64"/>
                  </a:lnTo>
                  <a:lnTo>
                    <a:pt x="80" y="58"/>
                  </a:lnTo>
                  <a:lnTo>
                    <a:pt x="78" y="53"/>
                  </a:lnTo>
                  <a:lnTo>
                    <a:pt x="76" y="47"/>
                  </a:lnTo>
                  <a:lnTo>
                    <a:pt x="73" y="42"/>
                  </a:lnTo>
                  <a:lnTo>
                    <a:pt x="70" y="37"/>
                  </a:lnTo>
                  <a:lnTo>
                    <a:pt x="67" y="32"/>
                  </a:lnTo>
                  <a:lnTo>
                    <a:pt x="63" y="27"/>
                  </a:lnTo>
                  <a:lnTo>
                    <a:pt x="59" y="23"/>
                  </a:lnTo>
                  <a:lnTo>
                    <a:pt x="55" y="19"/>
                  </a:lnTo>
                  <a:lnTo>
                    <a:pt x="50" y="15"/>
                  </a:lnTo>
                  <a:lnTo>
                    <a:pt x="45" y="12"/>
                  </a:lnTo>
                  <a:lnTo>
                    <a:pt x="40" y="9"/>
                  </a:lnTo>
                  <a:lnTo>
                    <a:pt x="35" y="6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18" y="1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1" name="Freeform 655"/>
            <p:cNvSpPr>
              <a:spLocks/>
            </p:cNvSpPr>
            <p:nvPr/>
          </p:nvSpPr>
          <p:spPr bwMode="auto">
            <a:xfrm>
              <a:off x="3427" y="1854"/>
              <a:ext cx="269" cy="81"/>
            </a:xfrm>
            <a:custGeom>
              <a:avLst/>
              <a:gdLst/>
              <a:ahLst/>
              <a:cxnLst>
                <a:cxn ang="0">
                  <a:pos x="268" y="8"/>
                </a:cxn>
                <a:cxn ang="0">
                  <a:pos x="258" y="5"/>
                </a:cxn>
                <a:cxn ang="0">
                  <a:pos x="246" y="3"/>
                </a:cxn>
                <a:cxn ang="0">
                  <a:pos x="235" y="2"/>
                </a:cxn>
                <a:cxn ang="0">
                  <a:pos x="224" y="0"/>
                </a:cxn>
                <a:cxn ang="0">
                  <a:pos x="213" y="0"/>
                </a:cxn>
                <a:cxn ang="0">
                  <a:pos x="202" y="0"/>
                </a:cxn>
                <a:cxn ang="0">
                  <a:pos x="191" y="0"/>
                </a:cxn>
                <a:cxn ang="0">
                  <a:pos x="180" y="0"/>
                </a:cxn>
                <a:cxn ang="0">
                  <a:pos x="168" y="1"/>
                </a:cxn>
                <a:cxn ang="0">
                  <a:pos x="157" y="3"/>
                </a:cxn>
                <a:cxn ang="0">
                  <a:pos x="146" y="5"/>
                </a:cxn>
                <a:cxn ang="0">
                  <a:pos x="136" y="7"/>
                </a:cxn>
                <a:cxn ang="0">
                  <a:pos x="125" y="10"/>
                </a:cxn>
                <a:cxn ang="0">
                  <a:pos x="114" y="13"/>
                </a:cxn>
                <a:cxn ang="0">
                  <a:pos x="103" y="16"/>
                </a:cxn>
                <a:cxn ang="0">
                  <a:pos x="93" y="20"/>
                </a:cxn>
                <a:cxn ang="0">
                  <a:pos x="83" y="25"/>
                </a:cxn>
                <a:cxn ang="0">
                  <a:pos x="73" y="29"/>
                </a:cxn>
                <a:cxn ang="0">
                  <a:pos x="63" y="35"/>
                </a:cxn>
                <a:cxn ang="0">
                  <a:pos x="53" y="40"/>
                </a:cxn>
                <a:cxn ang="0">
                  <a:pos x="43" y="46"/>
                </a:cxn>
                <a:cxn ang="0">
                  <a:pos x="34" y="52"/>
                </a:cxn>
                <a:cxn ang="0">
                  <a:pos x="25" y="59"/>
                </a:cxn>
                <a:cxn ang="0">
                  <a:pos x="16" y="66"/>
                </a:cxn>
                <a:cxn ang="0">
                  <a:pos x="8" y="73"/>
                </a:cxn>
                <a:cxn ang="0">
                  <a:pos x="0" y="80"/>
                </a:cxn>
              </a:cxnLst>
              <a:rect l="0" t="0" r="r" b="b"/>
              <a:pathLst>
                <a:path w="269" h="81">
                  <a:moveTo>
                    <a:pt x="268" y="8"/>
                  </a:moveTo>
                  <a:lnTo>
                    <a:pt x="258" y="5"/>
                  </a:lnTo>
                  <a:lnTo>
                    <a:pt x="246" y="3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3" y="0"/>
                  </a:lnTo>
                  <a:lnTo>
                    <a:pt x="202" y="0"/>
                  </a:lnTo>
                  <a:lnTo>
                    <a:pt x="191" y="0"/>
                  </a:lnTo>
                  <a:lnTo>
                    <a:pt x="180" y="0"/>
                  </a:lnTo>
                  <a:lnTo>
                    <a:pt x="168" y="1"/>
                  </a:lnTo>
                  <a:lnTo>
                    <a:pt x="157" y="3"/>
                  </a:lnTo>
                  <a:lnTo>
                    <a:pt x="146" y="5"/>
                  </a:lnTo>
                  <a:lnTo>
                    <a:pt x="136" y="7"/>
                  </a:lnTo>
                  <a:lnTo>
                    <a:pt x="125" y="10"/>
                  </a:lnTo>
                  <a:lnTo>
                    <a:pt x="114" y="13"/>
                  </a:lnTo>
                  <a:lnTo>
                    <a:pt x="103" y="16"/>
                  </a:lnTo>
                  <a:lnTo>
                    <a:pt x="93" y="20"/>
                  </a:lnTo>
                  <a:lnTo>
                    <a:pt x="83" y="25"/>
                  </a:lnTo>
                  <a:lnTo>
                    <a:pt x="73" y="29"/>
                  </a:lnTo>
                  <a:lnTo>
                    <a:pt x="63" y="35"/>
                  </a:lnTo>
                  <a:lnTo>
                    <a:pt x="53" y="40"/>
                  </a:lnTo>
                  <a:lnTo>
                    <a:pt x="43" y="46"/>
                  </a:lnTo>
                  <a:lnTo>
                    <a:pt x="34" y="52"/>
                  </a:lnTo>
                  <a:lnTo>
                    <a:pt x="25" y="59"/>
                  </a:lnTo>
                  <a:lnTo>
                    <a:pt x="16" y="66"/>
                  </a:lnTo>
                  <a:lnTo>
                    <a:pt x="8" y="73"/>
                  </a:lnTo>
                  <a:lnTo>
                    <a:pt x="0" y="8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2" name="Freeform 656"/>
            <p:cNvSpPr>
              <a:spLocks/>
            </p:cNvSpPr>
            <p:nvPr/>
          </p:nvSpPr>
          <p:spPr bwMode="auto">
            <a:xfrm>
              <a:off x="3210" y="1886"/>
              <a:ext cx="218" cy="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9" y="14"/>
                </a:cxn>
                <a:cxn ang="0">
                  <a:pos x="15" y="20"/>
                </a:cxn>
                <a:cxn ang="0">
                  <a:pos x="20" y="26"/>
                </a:cxn>
                <a:cxn ang="0">
                  <a:pos x="26" y="31"/>
                </a:cxn>
                <a:cxn ang="0">
                  <a:pos x="32" y="37"/>
                </a:cxn>
                <a:cxn ang="0">
                  <a:pos x="39" y="42"/>
                </a:cxn>
                <a:cxn ang="0">
                  <a:pos x="46" y="46"/>
                </a:cxn>
                <a:cxn ang="0">
                  <a:pos x="52" y="51"/>
                </a:cxn>
                <a:cxn ang="0">
                  <a:pos x="60" y="55"/>
                </a:cxn>
                <a:cxn ang="0">
                  <a:pos x="67" y="58"/>
                </a:cxn>
                <a:cxn ang="0">
                  <a:pos x="75" y="61"/>
                </a:cxn>
                <a:cxn ang="0">
                  <a:pos x="82" y="64"/>
                </a:cxn>
                <a:cxn ang="0">
                  <a:pos x="90" y="67"/>
                </a:cxn>
                <a:cxn ang="0">
                  <a:pos x="98" y="69"/>
                </a:cxn>
                <a:cxn ang="0">
                  <a:pos x="106" y="70"/>
                </a:cxn>
                <a:cxn ang="0">
                  <a:pos x="114" y="71"/>
                </a:cxn>
                <a:cxn ang="0">
                  <a:pos x="123" y="72"/>
                </a:cxn>
                <a:cxn ang="0">
                  <a:pos x="131" y="73"/>
                </a:cxn>
                <a:cxn ang="0">
                  <a:pos x="139" y="72"/>
                </a:cxn>
                <a:cxn ang="0">
                  <a:pos x="147" y="72"/>
                </a:cxn>
                <a:cxn ang="0">
                  <a:pos x="155" y="71"/>
                </a:cxn>
                <a:cxn ang="0">
                  <a:pos x="163" y="70"/>
                </a:cxn>
                <a:cxn ang="0">
                  <a:pos x="171" y="68"/>
                </a:cxn>
                <a:cxn ang="0">
                  <a:pos x="179" y="65"/>
                </a:cxn>
                <a:cxn ang="0">
                  <a:pos x="187" y="63"/>
                </a:cxn>
                <a:cxn ang="0">
                  <a:pos x="195" y="60"/>
                </a:cxn>
                <a:cxn ang="0">
                  <a:pos x="202" y="56"/>
                </a:cxn>
                <a:cxn ang="0">
                  <a:pos x="209" y="53"/>
                </a:cxn>
                <a:cxn ang="0">
                  <a:pos x="217" y="49"/>
                </a:cxn>
              </a:cxnLst>
              <a:rect l="0" t="0" r="r" b="b"/>
              <a:pathLst>
                <a:path w="218" h="74">
                  <a:moveTo>
                    <a:pt x="0" y="0"/>
                  </a:moveTo>
                  <a:lnTo>
                    <a:pt x="4" y="7"/>
                  </a:lnTo>
                  <a:lnTo>
                    <a:pt x="9" y="14"/>
                  </a:lnTo>
                  <a:lnTo>
                    <a:pt x="15" y="20"/>
                  </a:lnTo>
                  <a:lnTo>
                    <a:pt x="20" y="26"/>
                  </a:lnTo>
                  <a:lnTo>
                    <a:pt x="26" y="31"/>
                  </a:lnTo>
                  <a:lnTo>
                    <a:pt x="32" y="37"/>
                  </a:lnTo>
                  <a:lnTo>
                    <a:pt x="39" y="42"/>
                  </a:lnTo>
                  <a:lnTo>
                    <a:pt x="46" y="46"/>
                  </a:lnTo>
                  <a:lnTo>
                    <a:pt x="52" y="51"/>
                  </a:lnTo>
                  <a:lnTo>
                    <a:pt x="60" y="55"/>
                  </a:lnTo>
                  <a:lnTo>
                    <a:pt x="67" y="58"/>
                  </a:lnTo>
                  <a:lnTo>
                    <a:pt x="75" y="61"/>
                  </a:lnTo>
                  <a:lnTo>
                    <a:pt x="82" y="64"/>
                  </a:lnTo>
                  <a:lnTo>
                    <a:pt x="90" y="67"/>
                  </a:lnTo>
                  <a:lnTo>
                    <a:pt x="98" y="69"/>
                  </a:lnTo>
                  <a:lnTo>
                    <a:pt x="106" y="70"/>
                  </a:lnTo>
                  <a:lnTo>
                    <a:pt x="114" y="71"/>
                  </a:lnTo>
                  <a:lnTo>
                    <a:pt x="123" y="72"/>
                  </a:lnTo>
                  <a:lnTo>
                    <a:pt x="131" y="73"/>
                  </a:lnTo>
                  <a:lnTo>
                    <a:pt x="139" y="72"/>
                  </a:lnTo>
                  <a:lnTo>
                    <a:pt x="147" y="72"/>
                  </a:lnTo>
                  <a:lnTo>
                    <a:pt x="155" y="71"/>
                  </a:lnTo>
                  <a:lnTo>
                    <a:pt x="163" y="70"/>
                  </a:lnTo>
                  <a:lnTo>
                    <a:pt x="171" y="68"/>
                  </a:lnTo>
                  <a:lnTo>
                    <a:pt x="179" y="65"/>
                  </a:lnTo>
                  <a:lnTo>
                    <a:pt x="187" y="63"/>
                  </a:lnTo>
                  <a:lnTo>
                    <a:pt x="195" y="60"/>
                  </a:lnTo>
                  <a:lnTo>
                    <a:pt x="202" y="56"/>
                  </a:lnTo>
                  <a:lnTo>
                    <a:pt x="209" y="53"/>
                  </a:lnTo>
                  <a:lnTo>
                    <a:pt x="217" y="49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3" name="Freeform 657"/>
            <p:cNvSpPr>
              <a:spLocks/>
            </p:cNvSpPr>
            <p:nvPr/>
          </p:nvSpPr>
          <p:spPr bwMode="auto">
            <a:xfrm>
              <a:off x="3074" y="1556"/>
              <a:ext cx="137" cy="3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5"/>
                </a:cxn>
                <a:cxn ang="0">
                  <a:pos x="2" y="30"/>
                </a:cxn>
                <a:cxn ang="0">
                  <a:pos x="4" y="45"/>
                </a:cxn>
                <a:cxn ang="0">
                  <a:pos x="7" y="60"/>
                </a:cxn>
                <a:cxn ang="0">
                  <a:pos x="9" y="75"/>
                </a:cxn>
                <a:cxn ang="0">
                  <a:pos x="12" y="90"/>
                </a:cxn>
                <a:cxn ang="0">
                  <a:pos x="16" y="105"/>
                </a:cxn>
                <a:cxn ang="0">
                  <a:pos x="20" y="120"/>
                </a:cxn>
                <a:cxn ang="0">
                  <a:pos x="24" y="134"/>
                </a:cxn>
                <a:cxn ang="0">
                  <a:pos x="29" y="148"/>
                </a:cxn>
                <a:cxn ang="0">
                  <a:pos x="34" y="163"/>
                </a:cxn>
                <a:cxn ang="0">
                  <a:pos x="39" y="177"/>
                </a:cxn>
                <a:cxn ang="0">
                  <a:pos x="45" y="191"/>
                </a:cxn>
                <a:cxn ang="0">
                  <a:pos x="52" y="204"/>
                </a:cxn>
                <a:cxn ang="0">
                  <a:pos x="59" y="218"/>
                </a:cxn>
                <a:cxn ang="0">
                  <a:pos x="66" y="231"/>
                </a:cxn>
                <a:cxn ang="0">
                  <a:pos x="73" y="245"/>
                </a:cxn>
                <a:cxn ang="0">
                  <a:pos x="81" y="258"/>
                </a:cxn>
                <a:cxn ang="0">
                  <a:pos x="89" y="270"/>
                </a:cxn>
                <a:cxn ang="0">
                  <a:pos x="98" y="283"/>
                </a:cxn>
                <a:cxn ang="0">
                  <a:pos x="107" y="295"/>
                </a:cxn>
                <a:cxn ang="0">
                  <a:pos x="116" y="307"/>
                </a:cxn>
                <a:cxn ang="0">
                  <a:pos x="126" y="319"/>
                </a:cxn>
                <a:cxn ang="0">
                  <a:pos x="136" y="330"/>
                </a:cxn>
              </a:cxnLst>
              <a:rect l="0" t="0" r="r" b="b"/>
              <a:pathLst>
                <a:path w="137" h="331">
                  <a:moveTo>
                    <a:pt x="0" y="0"/>
                  </a:moveTo>
                  <a:lnTo>
                    <a:pt x="1" y="15"/>
                  </a:lnTo>
                  <a:lnTo>
                    <a:pt x="2" y="30"/>
                  </a:lnTo>
                  <a:lnTo>
                    <a:pt x="4" y="45"/>
                  </a:lnTo>
                  <a:lnTo>
                    <a:pt x="7" y="60"/>
                  </a:lnTo>
                  <a:lnTo>
                    <a:pt x="9" y="75"/>
                  </a:lnTo>
                  <a:lnTo>
                    <a:pt x="12" y="90"/>
                  </a:lnTo>
                  <a:lnTo>
                    <a:pt x="16" y="105"/>
                  </a:lnTo>
                  <a:lnTo>
                    <a:pt x="20" y="120"/>
                  </a:lnTo>
                  <a:lnTo>
                    <a:pt x="24" y="134"/>
                  </a:lnTo>
                  <a:lnTo>
                    <a:pt x="29" y="148"/>
                  </a:lnTo>
                  <a:lnTo>
                    <a:pt x="34" y="163"/>
                  </a:lnTo>
                  <a:lnTo>
                    <a:pt x="39" y="177"/>
                  </a:lnTo>
                  <a:lnTo>
                    <a:pt x="45" y="191"/>
                  </a:lnTo>
                  <a:lnTo>
                    <a:pt x="52" y="204"/>
                  </a:lnTo>
                  <a:lnTo>
                    <a:pt x="59" y="218"/>
                  </a:lnTo>
                  <a:lnTo>
                    <a:pt x="66" y="231"/>
                  </a:lnTo>
                  <a:lnTo>
                    <a:pt x="73" y="245"/>
                  </a:lnTo>
                  <a:lnTo>
                    <a:pt x="81" y="258"/>
                  </a:lnTo>
                  <a:lnTo>
                    <a:pt x="89" y="270"/>
                  </a:lnTo>
                  <a:lnTo>
                    <a:pt x="98" y="283"/>
                  </a:lnTo>
                  <a:lnTo>
                    <a:pt x="107" y="295"/>
                  </a:lnTo>
                  <a:lnTo>
                    <a:pt x="116" y="307"/>
                  </a:lnTo>
                  <a:lnTo>
                    <a:pt x="126" y="319"/>
                  </a:lnTo>
                  <a:lnTo>
                    <a:pt x="136" y="330"/>
                  </a:lnTo>
                </a:path>
              </a:pathLst>
            </a:custGeom>
            <a:noFill/>
            <a:ln w="12700" cap="rnd" cmpd="sng">
              <a:solidFill>
                <a:srgbClr val="7A3D3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4" name="Line 658"/>
            <p:cNvSpPr>
              <a:spLocks noChangeShapeType="1"/>
            </p:cNvSpPr>
            <p:nvPr/>
          </p:nvSpPr>
          <p:spPr bwMode="auto">
            <a:xfrm>
              <a:off x="3148" y="3382"/>
              <a:ext cx="322" cy="3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15" name="Line 659"/>
            <p:cNvSpPr>
              <a:spLocks noChangeShapeType="1"/>
            </p:cNvSpPr>
            <p:nvPr/>
          </p:nvSpPr>
          <p:spPr bwMode="auto">
            <a:xfrm>
              <a:off x="3478" y="3695"/>
              <a:ext cx="1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16" name="Freeform 660"/>
            <p:cNvSpPr>
              <a:spLocks/>
            </p:cNvSpPr>
            <p:nvPr/>
          </p:nvSpPr>
          <p:spPr bwMode="auto">
            <a:xfrm>
              <a:off x="4397" y="2478"/>
              <a:ext cx="18" cy="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"/>
                </a:cxn>
                <a:cxn ang="0">
                  <a:pos x="7" y="7"/>
                </a:cxn>
                <a:cxn ang="0">
                  <a:pos x="9" y="11"/>
                </a:cxn>
                <a:cxn ang="0">
                  <a:pos x="12" y="16"/>
                </a:cxn>
                <a:cxn ang="0">
                  <a:pos x="14" y="21"/>
                </a:cxn>
                <a:cxn ang="0">
                  <a:pos x="15" y="26"/>
                </a:cxn>
                <a:cxn ang="0">
                  <a:pos x="16" y="31"/>
                </a:cxn>
                <a:cxn ang="0">
                  <a:pos x="17" y="35"/>
                </a:cxn>
                <a:cxn ang="0">
                  <a:pos x="17" y="40"/>
                </a:cxn>
                <a:cxn ang="0">
                  <a:pos x="17" y="46"/>
                </a:cxn>
                <a:cxn ang="0">
                  <a:pos x="16" y="50"/>
                </a:cxn>
                <a:cxn ang="0">
                  <a:pos x="15" y="55"/>
                </a:cxn>
                <a:cxn ang="0">
                  <a:pos x="14" y="60"/>
                </a:cxn>
                <a:cxn ang="0">
                  <a:pos x="12" y="65"/>
                </a:cxn>
                <a:cxn ang="0">
                  <a:pos x="9" y="70"/>
                </a:cxn>
                <a:cxn ang="0">
                  <a:pos x="7" y="74"/>
                </a:cxn>
                <a:cxn ang="0">
                  <a:pos x="4" y="78"/>
                </a:cxn>
                <a:cxn ang="0">
                  <a:pos x="0" y="82"/>
                </a:cxn>
              </a:cxnLst>
              <a:rect l="0" t="0" r="r" b="b"/>
              <a:pathLst>
                <a:path w="18" h="83">
                  <a:moveTo>
                    <a:pt x="0" y="0"/>
                  </a:moveTo>
                  <a:lnTo>
                    <a:pt x="4" y="3"/>
                  </a:lnTo>
                  <a:lnTo>
                    <a:pt x="7" y="7"/>
                  </a:lnTo>
                  <a:lnTo>
                    <a:pt x="9" y="11"/>
                  </a:lnTo>
                  <a:lnTo>
                    <a:pt x="12" y="16"/>
                  </a:lnTo>
                  <a:lnTo>
                    <a:pt x="14" y="21"/>
                  </a:lnTo>
                  <a:lnTo>
                    <a:pt x="15" y="26"/>
                  </a:lnTo>
                  <a:lnTo>
                    <a:pt x="16" y="31"/>
                  </a:lnTo>
                  <a:lnTo>
                    <a:pt x="17" y="35"/>
                  </a:lnTo>
                  <a:lnTo>
                    <a:pt x="17" y="40"/>
                  </a:lnTo>
                  <a:lnTo>
                    <a:pt x="17" y="46"/>
                  </a:lnTo>
                  <a:lnTo>
                    <a:pt x="16" y="50"/>
                  </a:lnTo>
                  <a:lnTo>
                    <a:pt x="15" y="55"/>
                  </a:lnTo>
                  <a:lnTo>
                    <a:pt x="14" y="60"/>
                  </a:lnTo>
                  <a:lnTo>
                    <a:pt x="12" y="65"/>
                  </a:lnTo>
                  <a:lnTo>
                    <a:pt x="9" y="70"/>
                  </a:lnTo>
                  <a:lnTo>
                    <a:pt x="7" y="74"/>
                  </a:lnTo>
                  <a:lnTo>
                    <a:pt x="4" y="78"/>
                  </a:lnTo>
                  <a:lnTo>
                    <a:pt x="0" y="8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7" name="Freeform 661"/>
            <p:cNvSpPr>
              <a:spLocks/>
            </p:cNvSpPr>
            <p:nvPr/>
          </p:nvSpPr>
          <p:spPr bwMode="auto">
            <a:xfrm>
              <a:off x="4384" y="2396"/>
              <a:ext cx="15" cy="83"/>
            </a:xfrm>
            <a:custGeom>
              <a:avLst/>
              <a:gdLst/>
              <a:ahLst/>
              <a:cxnLst>
                <a:cxn ang="0">
                  <a:pos x="14" y="82"/>
                </a:cxn>
                <a:cxn ang="0">
                  <a:pos x="10" y="77"/>
                </a:cxn>
                <a:cxn ang="0">
                  <a:pos x="8" y="72"/>
                </a:cxn>
                <a:cxn ang="0">
                  <a:pos x="5" y="67"/>
                </a:cxn>
                <a:cxn ang="0">
                  <a:pos x="3" y="62"/>
                </a:cxn>
                <a:cxn ang="0">
                  <a:pos x="2" y="57"/>
                </a:cxn>
                <a:cxn ang="0">
                  <a:pos x="1" y="52"/>
                </a:cxn>
                <a:cxn ang="0">
                  <a:pos x="0" y="46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1" y="30"/>
                </a:cxn>
                <a:cxn ang="0">
                  <a:pos x="2" y="24"/>
                </a:cxn>
                <a:cxn ang="0">
                  <a:pos x="3" y="19"/>
                </a:cxn>
                <a:cxn ang="0">
                  <a:pos x="5" y="14"/>
                </a:cxn>
                <a:cxn ang="0">
                  <a:pos x="8" y="9"/>
                </a:cxn>
                <a:cxn ang="0">
                  <a:pos x="10" y="4"/>
                </a:cxn>
                <a:cxn ang="0">
                  <a:pos x="14" y="0"/>
                </a:cxn>
              </a:cxnLst>
              <a:rect l="0" t="0" r="r" b="b"/>
              <a:pathLst>
                <a:path w="15" h="83">
                  <a:moveTo>
                    <a:pt x="14" y="82"/>
                  </a:moveTo>
                  <a:lnTo>
                    <a:pt x="10" y="77"/>
                  </a:lnTo>
                  <a:lnTo>
                    <a:pt x="8" y="72"/>
                  </a:lnTo>
                  <a:lnTo>
                    <a:pt x="5" y="67"/>
                  </a:lnTo>
                  <a:lnTo>
                    <a:pt x="3" y="62"/>
                  </a:lnTo>
                  <a:lnTo>
                    <a:pt x="2" y="57"/>
                  </a:lnTo>
                  <a:lnTo>
                    <a:pt x="1" y="52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2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8" y="9"/>
                  </a:lnTo>
                  <a:lnTo>
                    <a:pt x="10" y="4"/>
                  </a:lnTo>
                  <a:lnTo>
                    <a:pt x="14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8" name="Freeform 662"/>
            <p:cNvSpPr>
              <a:spLocks/>
            </p:cNvSpPr>
            <p:nvPr/>
          </p:nvSpPr>
          <p:spPr bwMode="auto">
            <a:xfrm>
              <a:off x="4397" y="2396"/>
              <a:ext cx="21" cy="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9"/>
                </a:cxn>
                <a:cxn ang="0">
                  <a:pos x="11" y="14"/>
                </a:cxn>
                <a:cxn ang="0">
                  <a:pos x="13" y="19"/>
                </a:cxn>
                <a:cxn ang="0">
                  <a:pos x="15" y="25"/>
                </a:cxn>
                <a:cxn ang="0">
                  <a:pos x="17" y="30"/>
                </a:cxn>
                <a:cxn ang="0">
                  <a:pos x="18" y="36"/>
                </a:cxn>
                <a:cxn ang="0">
                  <a:pos x="19" y="42"/>
                </a:cxn>
                <a:cxn ang="0">
                  <a:pos x="20" y="48"/>
                </a:cxn>
                <a:cxn ang="0">
                  <a:pos x="20" y="54"/>
                </a:cxn>
                <a:cxn ang="0">
                  <a:pos x="20" y="59"/>
                </a:cxn>
                <a:cxn ang="0">
                  <a:pos x="19" y="65"/>
                </a:cxn>
                <a:cxn ang="0">
                  <a:pos x="18" y="71"/>
                </a:cxn>
                <a:cxn ang="0">
                  <a:pos x="16" y="77"/>
                </a:cxn>
                <a:cxn ang="0">
                  <a:pos x="14" y="82"/>
                </a:cxn>
                <a:cxn ang="0">
                  <a:pos x="12" y="87"/>
                </a:cxn>
                <a:cxn ang="0">
                  <a:pos x="9" y="93"/>
                </a:cxn>
              </a:cxnLst>
              <a:rect l="0" t="0" r="r" b="b"/>
              <a:pathLst>
                <a:path w="21" h="94">
                  <a:moveTo>
                    <a:pt x="0" y="0"/>
                  </a:moveTo>
                  <a:lnTo>
                    <a:pt x="4" y="4"/>
                  </a:lnTo>
                  <a:lnTo>
                    <a:pt x="8" y="9"/>
                  </a:lnTo>
                  <a:lnTo>
                    <a:pt x="11" y="14"/>
                  </a:lnTo>
                  <a:lnTo>
                    <a:pt x="13" y="19"/>
                  </a:lnTo>
                  <a:lnTo>
                    <a:pt x="15" y="25"/>
                  </a:lnTo>
                  <a:lnTo>
                    <a:pt x="17" y="30"/>
                  </a:lnTo>
                  <a:lnTo>
                    <a:pt x="18" y="36"/>
                  </a:lnTo>
                  <a:lnTo>
                    <a:pt x="19" y="42"/>
                  </a:lnTo>
                  <a:lnTo>
                    <a:pt x="20" y="48"/>
                  </a:lnTo>
                  <a:lnTo>
                    <a:pt x="20" y="54"/>
                  </a:lnTo>
                  <a:lnTo>
                    <a:pt x="20" y="59"/>
                  </a:lnTo>
                  <a:lnTo>
                    <a:pt x="19" y="65"/>
                  </a:lnTo>
                  <a:lnTo>
                    <a:pt x="18" y="71"/>
                  </a:lnTo>
                  <a:lnTo>
                    <a:pt x="16" y="77"/>
                  </a:lnTo>
                  <a:lnTo>
                    <a:pt x="14" y="82"/>
                  </a:lnTo>
                  <a:lnTo>
                    <a:pt x="12" y="87"/>
                  </a:lnTo>
                  <a:lnTo>
                    <a:pt x="9" y="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19" name="Line 663"/>
            <p:cNvSpPr>
              <a:spLocks noChangeShapeType="1"/>
            </p:cNvSpPr>
            <p:nvPr/>
          </p:nvSpPr>
          <p:spPr bwMode="auto">
            <a:xfrm>
              <a:off x="4230" y="2396"/>
              <a:ext cx="1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0" name="Freeform 664"/>
            <p:cNvSpPr>
              <a:spLocks/>
            </p:cNvSpPr>
            <p:nvPr/>
          </p:nvSpPr>
          <p:spPr bwMode="auto">
            <a:xfrm>
              <a:off x="3026" y="3868"/>
              <a:ext cx="83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8" y="7"/>
                </a:cxn>
                <a:cxn ang="0">
                  <a:pos x="12" y="9"/>
                </a:cxn>
                <a:cxn ang="0">
                  <a:pos x="17" y="12"/>
                </a:cxn>
                <a:cxn ang="0">
                  <a:pos x="21" y="14"/>
                </a:cxn>
                <a:cxn ang="0">
                  <a:pos x="26" y="15"/>
                </a:cxn>
                <a:cxn ang="0">
                  <a:pos x="31" y="16"/>
                </a:cxn>
                <a:cxn ang="0">
                  <a:pos x="36" y="17"/>
                </a:cxn>
                <a:cxn ang="0">
                  <a:pos x="41" y="17"/>
                </a:cxn>
                <a:cxn ang="0">
                  <a:pos x="46" y="17"/>
                </a:cxn>
                <a:cxn ang="0">
                  <a:pos x="51" y="16"/>
                </a:cxn>
                <a:cxn ang="0">
                  <a:pos x="56" y="15"/>
                </a:cxn>
                <a:cxn ang="0">
                  <a:pos x="61" y="14"/>
                </a:cxn>
                <a:cxn ang="0">
                  <a:pos x="65" y="12"/>
                </a:cxn>
                <a:cxn ang="0">
                  <a:pos x="70" y="9"/>
                </a:cxn>
                <a:cxn ang="0">
                  <a:pos x="74" y="7"/>
                </a:cxn>
                <a:cxn ang="0">
                  <a:pos x="78" y="4"/>
                </a:cxn>
                <a:cxn ang="0">
                  <a:pos x="82" y="0"/>
                </a:cxn>
              </a:cxnLst>
              <a:rect l="0" t="0" r="r" b="b"/>
              <a:pathLst>
                <a:path w="83" h="18">
                  <a:moveTo>
                    <a:pt x="0" y="0"/>
                  </a:moveTo>
                  <a:lnTo>
                    <a:pt x="4" y="4"/>
                  </a:lnTo>
                  <a:lnTo>
                    <a:pt x="8" y="7"/>
                  </a:lnTo>
                  <a:lnTo>
                    <a:pt x="12" y="9"/>
                  </a:lnTo>
                  <a:lnTo>
                    <a:pt x="17" y="12"/>
                  </a:lnTo>
                  <a:lnTo>
                    <a:pt x="21" y="14"/>
                  </a:lnTo>
                  <a:lnTo>
                    <a:pt x="26" y="15"/>
                  </a:lnTo>
                  <a:lnTo>
                    <a:pt x="31" y="16"/>
                  </a:lnTo>
                  <a:lnTo>
                    <a:pt x="36" y="17"/>
                  </a:lnTo>
                  <a:lnTo>
                    <a:pt x="41" y="17"/>
                  </a:lnTo>
                  <a:lnTo>
                    <a:pt x="46" y="17"/>
                  </a:lnTo>
                  <a:lnTo>
                    <a:pt x="51" y="16"/>
                  </a:lnTo>
                  <a:lnTo>
                    <a:pt x="56" y="15"/>
                  </a:lnTo>
                  <a:lnTo>
                    <a:pt x="61" y="14"/>
                  </a:lnTo>
                  <a:lnTo>
                    <a:pt x="65" y="12"/>
                  </a:lnTo>
                  <a:lnTo>
                    <a:pt x="70" y="9"/>
                  </a:lnTo>
                  <a:lnTo>
                    <a:pt x="74" y="7"/>
                  </a:lnTo>
                  <a:lnTo>
                    <a:pt x="78" y="4"/>
                  </a:lnTo>
                  <a:lnTo>
                    <a:pt x="8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1" name="Freeform 665"/>
            <p:cNvSpPr>
              <a:spLocks/>
            </p:cNvSpPr>
            <p:nvPr/>
          </p:nvSpPr>
          <p:spPr bwMode="auto">
            <a:xfrm>
              <a:off x="2944" y="3855"/>
              <a:ext cx="83" cy="14"/>
            </a:xfrm>
            <a:custGeom>
              <a:avLst/>
              <a:gdLst/>
              <a:ahLst/>
              <a:cxnLst>
                <a:cxn ang="0">
                  <a:pos x="82" y="13"/>
                </a:cxn>
                <a:cxn ang="0">
                  <a:pos x="78" y="10"/>
                </a:cxn>
                <a:cxn ang="0">
                  <a:pos x="73" y="8"/>
                </a:cxn>
                <a:cxn ang="0">
                  <a:pos x="68" y="5"/>
                </a:cxn>
                <a:cxn ang="0">
                  <a:pos x="63" y="3"/>
                </a:cxn>
                <a:cxn ang="0">
                  <a:pos x="58" y="2"/>
                </a:cxn>
                <a:cxn ang="0">
                  <a:pos x="52" y="1"/>
                </a:cxn>
                <a:cxn ang="0">
                  <a:pos x="47" y="0"/>
                </a:cxn>
                <a:cxn ang="0">
                  <a:pos x="41" y="0"/>
                </a:cxn>
                <a:cxn ang="0">
                  <a:pos x="36" y="0"/>
                </a:cxn>
                <a:cxn ang="0">
                  <a:pos x="30" y="1"/>
                </a:cxn>
                <a:cxn ang="0">
                  <a:pos x="25" y="2"/>
                </a:cxn>
                <a:cxn ang="0">
                  <a:pos x="20" y="3"/>
                </a:cxn>
                <a:cxn ang="0">
                  <a:pos x="15" y="5"/>
                </a:cxn>
                <a:cxn ang="0">
                  <a:pos x="10" y="8"/>
                </a:cxn>
                <a:cxn ang="0">
                  <a:pos x="5" y="10"/>
                </a:cxn>
                <a:cxn ang="0">
                  <a:pos x="0" y="13"/>
                </a:cxn>
              </a:cxnLst>
              <a:rect l="0" t="0" r="r" b="b"/>
              <a:pathLst>
                <a:path w="83" h="14">
                  <a:moveTo>
                    <a:pt x="82" y="13"/>
                  </a:moveTo>
                  <a:lnTo>
                    <a:pt x="78" y="10"/>
                  </a:lnTo>
                  <a:lnTo>
                    <a:pt x="73" y="8"/>
                  </a:lnTo>
                  <a:lnTo>
                    <a:pt x="68" y="5"/>
                  </a:lnTo>
                  <a:lnTo>
                    <a:pt x="63" y="3"/>
                  </a:lnTo>
                  <a:lnTo>
                    <a:pt x="58" y="2"/>
                  </a:lnTo>
                  <a:lnTo>
                    <a:pt x="52" y="1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36" y="0"/>
                  </a:lnTo>
                  <a:lnTo>
                    <a:pt x="30" y="1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0"/>
                  </a:lnTo>
                  <a:lnTo>
                    <a:pt x="0" y="1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2" name="Freeform 666"/>
            <p:cNvSpPr>
              <a:spLocks/>
            </p:cNvSpPr>
            <p:nvPr/>
          </p:nvSpPr>
          <p:spPr bwMode="auto">
            <a:xfrm>
              <a:off x="2944" y="3868"/>
              <a:ext cx="94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4"/>
                </a:cxn>
                <a:cxn ang="0">
                  <a:pos x="10" y="8"/>
                </a:cxn>
                <a:cxn ang="0">
                  <a:pos x="15" y="11"/>
                </a:cxn>
                <a:cxn ang="0">
                  <a:pos x="20" y="13"/>
                </a:cxn>
                <a:cxn ang="0">
                  <a:pos x="25" y="15"/>
                </a:cxn>
                <a:cxn ang="0">
                  <a:pos x="31" y="17"/>
                </a:cxn>
                <a:cxn ang="0">
                  <a:pos x="37" y="19"/>
                </a:cxn>
                <a:cxn ang="0">
                  <a:pos x="43" y="20"/>
                </a:cxn>
                <a:cxn ang="0">
                  <a:pos x="48" y="20"/>
                </a:cxn>
                <a:cxn ang="0">
                  <a:pos x="54" y="20"/>
                </a:cxn>
                <a:cxn ang="0">
                  <a:pos x="60" y="20"/>
                </a:cxn>
                <a:cxn ang="0">
                  <a:pos x="66" y="19"/>
                </a:cxn>
                <a:cxn ang="0">
                  <a:pos x="72" y="18"/>
                </a:cxn>
                <a:cxn ang="0">
                  <a:pos x="77" y="16"/>
                </a:cxn>
                <a:cxn ang="0">
                  <a:pos x="83" y="14"/>
                </a:cxn>
                <a:cxn ang="0">
                  <a:pos x="88" y="12"/>
                </a:cxn>
                <a:cxn ang="0">
                  <a:pos x="93" y="9"/>
                </a:cxn>
              </a:cxnLst>
              <a:rect l="0" t="0" r="r" b="b"/>
              <a:pathLst>
                <a:path w="94" h="21">
                  <a:moveTo>
                    <a:pt x="0" y="0"/>
                  </a:moveTo>
                  <a:lnTo>
                    <a:pt x="5" y="4"/>
                  </a:lnTo>
                  <a:lnTo>
                    <a:pt x="10" y="8"/>
                  </a:lnTo>
                  <a:lnTo>
                    <a:pt x="15" y="11"/>
                  </a:lnTo>
                  <a:lnTo>
                    <a:pt x="20" y="13"/>
                  </a:lnTo>
                  <a:lnTo>
                    <a:pt x="25" y="15"/>
                  </a:lnTo>
                  <a:lnTo>
                    <a:pt x="31" y="17"/>
                  </a:lnTo>
                  <a:lnTo>
                    <a:pt x="37" y="19"/>
                  </a:lnTo>
                  <a:lnTo>
                    <a:pt x="43" y="20"/>
                  </a:lnTo>
                  <a:lnTo>
                    <a:pt x="48" y="20"/>
                  </a:lnTo>
                  <a:lnTo>
                    <a:pt x="54" y="20"/>
                  </a:lnTo>
                  <a:lnTo>
                    <a:pt x="60" y="20"/>
                  </a:lnTo>
                  <a:lnTo>
                    <a:pt x="66" y="19"/>
                  </a:lnTo>
                  <a:lnTo>
                    <a:pt x="72" y="18"/>
                  </a:lnTo>
                  <a:lnTo>
                    <a:pt x="77" y="16"/>
                  </a:lnTo>
                  <a:lnTo>
                    <a:pt x="83" y="14"/>
                  </a:lnTo>
                  <a:lnTo>
                    <a:pt x="88" y="12"/>
                  </a:lnTo>
                  <a:lnTo>
                    <a:pt x="93" y="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3" name="Line 667"/>
            <p:cNvSpPr>
              <a:spLocks noChangeShapeType="1"/>
            </p:cNvSpPr>
            <p:nvPr/>
          </p:nvSpPr>
          <p:spPr bwMode="auto">
            <a:xfrm>
              <a:off x="4230" y="2559"/>
              <a:ext cx="1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4" name="Line 668"/>
            <p:cNvSpPr>
              <a:spLocks noChangeShapeType="1"/>
            </p:cNvSpPr>
            <p:nvPr/>
          </p:nvSpPr>
          <p:spPr bwMode="auto">
            <a:xfrm>
              <a:off x="2944" y="3682"/>
              <a:ext cx="0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5" name="Freeform 669"/>
            <p:cNvSpPr>
              <a:spLocks/>
            </p:cNvSpPr>
            <p:nvPr/>
          </p:nvSpPr>
          <p:spPr bwMode="auto">
            <a:xfrm>
              <a:off x="1639" y="2478"/>
              <a:ext cx="17" cy="8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2" y="3"/>
                </a:cxn>
                <a:cxn ang="0">
                  <a:pos x="10" y="7"/>
                </a:cxn>
                <a:cxn ang="0">
                  <a:pos x="7" y="12"/>
                </a:cxn>
                <a:cxn ang="0">
                  <a:pos x="5" y="16"/>
                </a:cxn>
                <a:cxn ang="0">
                  <a:pos x="3" y="21"/>
                </a:cxn>
                <a:cxn ang="0">
                  <a:pos x="1" y="26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0" y="46"/>
                </a:cxn>
                <a:cxn ang="0">
                  <a:pos x="0" y="50"/>
                </a:cxn>
                <a:cxn ang="0">
                  <a:pos x="1" y="55"/>
                </a:cxn>
                <a:cxn ang="0">
                  <a:pos x="3" y="60"/>
                </a:cxn>
                <a:cxn ang="0">
                  <a:pos x="5" y="65"/>
                </a:cxn>
                <a:cxn ang="0">
                  <a:pos x="7" y="69"/>
                </a:cxn>
                <a:cxn ang="0">
                  <a:pos x="10" y="74"/>
                </a:cxn>
                <a:cxn ang="0">
                  <a:pos x="12" y="78"/>
                </a:cxn>
                <a:cxn ang="0">
                  <a:pos x="16" y="82"/>
                </a:cxn>
              </a:cxnLst>
              <a:rect l="0" t="0" r="r" b="b"/>
              <a:pathLst>
                <a:path w="17" h="83">
                  <a:moveTo>
                    <a:pt x="16" y="0"/>
                  </a:moveTo>
                  <a:lnTo>
                    <a:pt x="12" y="3"/>
                  </a:lnTo>
                  <a:lnTo>
                    <a:pt x="10" y="7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3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1" y="55"/>
                  </a:lnTo>
                  <a:lnTo>
                    <a:pt x="3" y="60"/>
                  </a:lnTo>
                  <a:lnTo>
                    <a:pt x="5" y="65"/>
                  </a:lnTo>
                  <a:lnTo>
                    <a:pt x="7" y="69"/>
                  </a:lnTo>
                  <a:lnTo>
                    <a:pt x="10" y="74"/>
                  </a:lnTo>
                  <a:lnTo>
                    <a:pt x="12" y="78"/>
                  </a:lnTo>
                  <a:lnTo>
                    <a:pt x="16" y="8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6" name="Freeform 670"/>
            <p:cNvSpPr>
              <a:spLocks/>
            </p:cNvSpPr>
            <p:nvPr/>
          </p:nvSpPr>
          <p:spPr bwMode="auto">
            <a:xfrm>
              <a:off x="1655" y="2396"/>
              <a:ext cx="14" cy="83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3" y="77"/>
                </a:cxn>
                <a:cxn ang="0">
                  <a:pos x="6" y="72"/>
                </a:cxn>
                <a:cxn ang="0">
                  <a:pos x="8" y="67"/>
                </a:cxn>
                <a:cxn ang="0">
                  <a:pos x="10" y="62"/>
                </a:cxn>
                <a:cxn ang="0">
                  <a:pos x="11" y="57"/>
                </a:cxn>
                <a:cxn ang="0">
                  <a:pos x="12" y="52"/>
                </a:cxn>
                <a:cxn ang="0">
                  <a:pos x="13" y="46"/>
                </a:cxn>
                <a:cxn ang="0">
                  <a:pos x="13" y="41"/>
                </a:cxn>
                <a:cxn ang="0">
                  <a:pos x="13" y="35"/>
                </a:cxn>
                <a:cxn ang="0">
                  <a:pos x="12" y="30"/>
                </a:cxn>
                <a:cxn ang="0">
                  <a:pos x="11" y="24"/>
                </a:cxn>
                <a:cxn ang="0">
                  <a:pos x="10" y="19"/>
                </a:cxn>
                <a:cxn ang="0">
                  <a:pos x="8" y="14"/>
                </a:cxn>
                <a:cxn ang="0">
                  <a:pos x="6" y="9"/>
                </a:cxn>
                <a:cxn ang="0">
                  <a:pos x="3" y="4"/>
                </a:cxn>
                <a:cxn ang="0">
                  <a:pos x="0" y="0"/>
                </a:cxn>
              </a:cxnLst>
              <a:rect l="0" t="0" r="r" b="b"/>
              <a:pathLst>
                <a:path w="14" h="83">
                  <a:moveTo>
                    <a:pt x="0" y="82"/>
                  </a:moveTo>
                  <a:lnTo>
                    <a:pt x="3" y="77"/>
                  </a:lnTo>
                  <a:lnTo>
                    <a:pt x="6" y="72"/>
                  </a:lnTo>
                  <a:lnTo>
                    <a:pt x="8" y="67"/>
                  </a:lnTo>
                  <a:lnTo>
                    <a:pt x="10" y="62"/>
                  </a:lnTo>
                  <a:lnTo>
                    <a:pt x="11" y="57"/>
                  </a:lnTo>
                  <a:lnTo>
                    <a:pt x="12" y="52"/>
                  </a:lnTo>
                  <a:lnTo>
                    <a:pt x="13" y="46"/>
                  </a:lnTo>
                  <a:lnTo>
                    <a:pt x="13" y="41"/>
                  </a:lnTo>
                  <a:lnTo>
                    <a:pt x="13" y="35"/>
                  </a:lnTo>
                  <a:lnTo>
                    <a:pt x="12" y="30"/>
                  </a:lnTo>
                  <a:lnTo>
                    <a:pt x="11" y="24"/>
                  </a:lnTo>
                  <a:lnTo>
                    <a:pt x="10" y="19"/>
                  </a:lnTo>
                  <a:lnTo>
                    <a:pt x="8" y="14"/>
                  </a:lnTo>
                  <a:lnTo>
                    <a:pt x="6" y="9"/>
                  </a:lnTo>
                  <a:lnTo>
                    <a:pt x="3" y="4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7" name="Freeform 671"/>
            <p:cNvSpPr>
              <a:spLocks/>
            </p:cNvSpPr>
            <p:nvPr/>
          </p:nvSpPr>
          <p:spPr bwMode="auto">
            <a:xfrm>
              <a:off x="1635" y="2396"/>
              <a:ext cx="21" cy="9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6" y="4"/>
                </a:cxn>
                <a:cxn ang="0">
                  <a:pos x="13" y="9"/>
                </a:cxn>
                <a:cxn ang="0">
                  <a:pos x="10" y="14"/>
                </a:cxn>
                <a:cxn ang="0">
                  <a:pos x="7" y="19"/>
                </a:cxn>
                <a:cxn ang="0">
                  <a:pos x="5" y="25"/>
                </a:cxn>
                <a:cxn ang="0">
                  <a:pos x="3" y="30"/>
                </a:cxn>
                <a:cxn ang="0">
                  <a:pos x="2" y="36"/>
                </a:cxn>
                <a:cxn ang="0">
                  <a:pos x="1" y="42"/>
                </a:cxn>
                <a:cxn ang="0">
                  <a:pos x="0" y="48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1" y="65"/>
                </a:cxn>
                <a:cxn ang="0">
                  <a:pos x="2" y="71"/>
                </a:cxn>
                <a:cxn ang="0">
                  <a:pos x="4" y="77"/>
                </a:cxn>
                <a:cxn ang="0">
                  <a:pos x="6" y="82"/>
                </a:cxn>
                <a:cxn ang="0">
                  <a:pos x="8" y="87"/>
                </a:cxn>
                <a:cxn ang="0">
                  <a:pos x="11" y="93"/>
                </a:cxn>
              </a:cxnLst>
              <a:rect l="0" t="0" r="r" b="b"/>
              <a:pathLst>
                <a:path w="21" h="94">
                  <a:moveTo>
                    <a:pt x="20" y="0"/>
                  </a:moveTo>
                  <a:lnTo>
                    <a:pt x="16" y="4"/>
                  </a:lnTo>
                  <a:lnTo>
                    <a:pt x="13" y="9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5" y="25"/>
                  </a:lnTo>
                  <a:lnTo>
                    <a:pt x="3" y="30"/>
                  </a:lnTo>
                  <a:lnTo>
                    <a:pt x="2" y="36"/>
                  </a:lnTo>
                  <a:lnTo>
                    <a:pt x="1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1" y="65"/>
                  </a:lnTo>
                  <a:lnTo>
                    <a:pt x="2" y="71"/>
                  </a:lnTo>
                  <a:lnTo>
                    <a:pt x="4" y="77"/>
                  </a:lnTo>
                  <a:lnTo>
                    <a:pt x="6" y="82"/>
                  </a:lnTo>
                  <a:lnTo>
                    <a:pt x="8" y="87"/>
                  </a:lnTo>
                  <a:lnTo>
                    <a:pt x="11" y="9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28" name="Line 672"/>
            <p:cNvSpPr>
              <a:spLocks noChangeShapeType="1"/>
            </p:cNvSpPr>
            <p:nvPr/>
          </p:nvSpPr>
          <p:spPr bwMode="auto">
            <a:xfrm>
              <a:off x="3108" y="3682"/>
              <a:ext cx="0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29" name="Line 673"/>
            <p:cNvSpPr>
              <a:spLocks noChangeShapeType="1"/>
            </p:cNvSpPr>
            <p:nvPr/>
          </p:nvSpPr>
          <p:spPr bwMode="auto">
            <a:xfrm flipH="1">
              <a:off x="1651" y="2559"/>
              <a:ext cx="17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0" name="Freeform 674"/>
            <p:cNvSpPr>
              <a:spLocks/>
            </p:cNvSpPr>
            <p:nvPr/>
          </p:nvSpPr>
          <p:spPr bwMode="auto">
            <a:xfrm>
              <a:off x="2890" y="1010"/>
              <a:ext cx="137" cy="28"/>
            </a:xfrm>
            <a:custGeom>
              <a:avLst/>
              <a:gdLst/>
              <a:ahLst/>
              <a:cxnLst>
                <a:cxn ang="0">
                  <a:pos x="136" y="27"/>
                </a:cxn>
                <a:cxn ang="0">
                  <a:pos x="131" y="23"/>
                </a:cxn>
                <a:cxn ang="0">
                  <a:pos x="126" y="19"/>
                </a:cxn>
                <a:cxn ang="0">
                  <a:pos x="121" y="15"/>
                </a:cxn>
                <a:cxn ang="0">
                  <a:pos x="115" y="12"/>
                </a:cxn>
                <a:cxn ang="0">
                  <a:pos x="109" y="9"/>
                </a:cxn>
                <a:cxn ang="0">
                  <a:pos x="103" y="6"/>
                </a:cxn>
                <a:cxn ang="0">
                  <a:pos x="97" y="4"/>
                </a:cxn>
                <a:cxn ang="0">
                  <a:pos x="91" y="2"/>
                </a:cxn>
                <a:cxn ang="0">
                  <a:pos x="84" y="1"/>
                </a:cxn>
                <a:cxn ang="0">
                  <a:pos x="78" y="0"/>
                </a:cxn>
                <a:cxn ang="0">
                  <a:pos x="71" y="0"/>
                </a:cxn>
                <a:cxn ang="0">
                  <a:pos x="65" y="0"/>
                </a:cxn>
                <a:cxn ang="0">
                  <a:pos x="58" y="0"/>
                </a:cxn>
                <a:cxn ang="0">
                  <a:pos x="52" y="1"/>
                </a:cxn>
                <a:cxn ang="0">
                  <a:pos x="45" y="2"/>
                </a:cxn>
                <a:cxn ang="0">
                  <a:pos x="39" y="4"/>
                </a:cxn>
                <a:cxn ang="0">
                  <a:pos x="33" y="6"/>
                </a:cxn>
                <a:cxn ang="0">
                  <a:pos x="27" y="9"/>
                </a:cxn>
                <a:cxn ang="0">
                  <a:pos x="21" y="12"/>
                </a:cxn>
                <a:cxn ang="0">
                  <a:pos x="15" y="15"/>
                </a:cxn>
                <a:cxn ang="0">
                  <a:pos x="10" y="19"/>
                </a:cxn>
                <a:cxn ang="0">
                  <a:pos x="5" y="23"/>
                </a:cxn>
                <a:cxn ang="0">
                  <a:pos x="0" y="27"/>
                </a:cxn>
              </a:cxnLst>
              <a:rect l="0" t="0" r="r" b="b"/>
              <a:pathLst>
                <a:path w="137" h="28">
                  <a:moveTo>
                    <a:pt x="136" y="27"/>
                  </a:moveTo>
                  <a:lnTo>
                    <a:pt x="131" y="23"/>
                  </a:lnTo>
                  <a:lnTo>
                    <a:pt x="126" y="19"/>
                  </a:lnTo>
                  <a:lnTo>
                    <a:pt x="121" y="15"/>
                  </a:lnTo>
                  <a:lnTo>
                    <a:pt x="115" y="12"/>
                  </a:lnTo>
                  <a:lnTo>
                    <a:pt x="109" y="9"/>
                  </a:lnTo>
                  <a:lnTo>
                    <a:pt x="103" y="6"/>
                  </a:lnTo>
                  <a:lnTo>
                    <a:pt x="97" y="4"/>
                  </a:lnTo>
                  <a:lnTo>
                    <a:pt x="91" y="2"/>
                  </a:lnTo>
                  <a:lnTo>
                    <a:pt x="84" y="1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58" y="0"/>
                  </a:lnTo>
                  <a:lnTo>
                    <a:pt x="52" y="1"/>
                  </a:lnTo>
                  <a:lnTo>
                    <a:pt x="45" y="2"/>
                  </a:lnTo>
                  <a:lnTo>
                    <a:pt x="39" y="4"/>
                  </a:lnTo>
                  <a:lnTo>
                    <a:pt x="33" y="6"/>
                  </a:lnTo>
                  <a:lnTo>
                    <a:pt x="27" y="9"/>
                  </a:lnTo>
                  <a:lnTo>
                    <a:pt x="21" y="12"/>
                  </a:lnTo>
                  <a:lnTo>
                    <a:pt x="15" y="15"/>
                  </a:lnTo>
                  <a:lnTo>
                    <a:pt x="10" y="19"/>
                  </a:lnTo>
                  <a:lnTo>
                    <a:pt x="5" y="23"/>
                  </a:lnTo>
                  <a:lnTo>
                    <a:pt x="0" y="27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1" name="Freeform 675"/>
            <p:cNvSpPr>
              <a:spLocks/>
            </p:cNvSpPr>
            <p:nvPr/>
          </p:nvSpPr>
          <p:spPr bwMode="auto">
            <a:xfrm>
              <a:off x="3026" y="1037"/>
              <a:ext cx="137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"/>
                </a:cxn>
                <a:cxn ang="0">
                  <a:pos x="12" y="7"/>
                </a:cxn>
                <a:cxn ang="0">
                  <a:pos x="18" y="11"/>
                </a:cxn>
                <a:cxn ang="0">
                  <a:pos x="24" y="14"/>
                </a:cxn>
                <a:cxn ang="0">
                  <a:pos x="31" y="16"/>
                </a:cxn>
                <a:cxn ang="0">
                  <a:pos x="37" y="18"/>
                </a:cxn>
                <a:cxn ang="0">
                  <a:pos x="44" y="20"/>
                </a:cxn>
                <a:cxn ang="0">
                  <a:pos x="51" y="21"/>
                </a:cxn>
                <a:cxn ang="0">
                  <a:pos x="58" y="22"/>
                </a:cxn>
                <a:cxn ang="0">
                  <a:pos x="65" y="22"/>
                </a:cxn>
                <a:cxn ang="0">
                  <a:pos x="72" y="22"/>
                </a:cxn>
                <a:cxn ang="0">
                  <a:pos x="79" y="22"/>
                </a:cxn>
                <a:cxn ang="0">
                  <a:pos x="86" y="21"/>
                </a:cxn>
                <a:cxn ang="0">
                  <a:pos x="92" y="20"/>
                </a:cxn>
                <a:cxn ang="0">
                  <a:pos x="99" y="18"/>
                </a:cxn>
                <a:cxn ang="0">
                  <a:pos x="106" y="16"/>
                </a:cxn>
                <a:cxn ang="0">
                  <a:pos x="112" y="14"/>
                </a:cxn>
                <a:cxn ang="0">
                  <a:pos x="119" y="11"/>
                </a:cxn>
                <a:cxn ang="0">
                  <a:pos x="125" y="7"/>
                </a:cxn>
                <a:cxn ang="0">
                  <a:pos x="131" y="4"/>
                </a:cxn>
                <a:cxn ang="0">
                  <a:pos x="136" y="0"/>
                </a:cxn>
              </a:cxnLst>
              <a:rect l="0" t="0" r="r" b="b"/>
              <a:pathLst>
                <a:path w="137" h="23">
                  <a:moveTo>
                    <a:pt x="0" y="0"/>
                  </a:moveTo>
                  <a:lnTo>
                    <a:pt x="6" y="4"/>
                  </a:lnTo>
                  <a:lnTo>
                    <a:pt x="12" y="7"/>
                  </a:lnTo>
                  <a:lnTo>
                    <a:pt x="18" y="11"/>
                  </a:lnTo>
                  <a:lnTo>
                    <a:pt x="24" y="14"/>
                  </a:lnTo>
                  <a:lnTo>
                    <a:pt x="31" y="16"/>
                  </a:lnTo>
                  <a:lnTo>
                    <a:pt x="37" y="18"/>
                  </a:lnTo>
                  <a:lnTo>
                    <a:pt x="44" y="20"/>
                  </a:lnTo>
                  <a:lnTo>
                    <a:pt x="51" y="21"/>
                  </a:lnTo>
                  <a:lnTo>
                    <a:pt x="58" y="22"/>
                  </a:lnTo>
                  <a:lnTo>
                    <a:pt x="65" y="22"/>
                  </a:lnTo>
                  <a:lnTo>
                    <a:pt x="72" y="22"/>
                  </a:lnTo>
                  <a:lnTo>
                    <a:pt x="79" y="22"/>
                  </a:lnTo>
                  <a:lnTo>
                    <a:pt x="86" y="21"/>
                  </a:lnTo>
                  <a:lnTo>
                    <a:pt x="92" y="20"/>
                  </a:lnTo>
                  <a:lnTo>
                    <a:pt x="99" y="18"/>
                  </a:lnTo>
                  <a:lnTo>
                    <a:pt x="106" y="16"/>
                  </a:lnTo>
                  <a:lnTo>
                    <a:pt x="112" y="14"/>
                  </a:lnTo>
                  <a:lnTo>
                    <a:pt x="119" y="11"/>
                  </a:lnTo>
                  <a:lnTo>
                    <a:pt x="125" y="7"/>
                  </a:lnTo>
                  <a:lnTo>
                    <a:pt x="131" y="4"/>
                  </a:lnTo>
                  <a:lnTo>
                    <a:pt x="13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2" name="Freeform 676"/>
            <p:cNvSpPr>
              <a:spLocks/>
            </p:cNvSpPr>
            <p:nvPr/>
          </p:nvSpPr>
          <p:spPr bwMode="auto">
            <a:xfrm>
              <a:off x="3008" y="1004"/>
              <a:ext cx="155" cy="34"/>
            </a:xfrm>
            <a:custGeom>
              <a:avLst/>
              <a:gdLst/>
              <a:ahLst/>
              <a:cxnLst>
                <a:cxn ang="0">
                  <a:pos x="154" y="33"/>
                </a:cxn>
                <a:cxn ang="0">
                  <a:pos x="149" y="28"/>
                </a:cxn>
                <a:cxn ang="0">
                  <a:pos x="142" y="24"/>
                </a:cxn>
                <a:cxn ang="0">
                  <a:pos x="136" y="19"/>
                </a:cxn>
                <a:cxn ang="0">
                  <a:pos x="130" y="16"/>
                </a:cxn>
                <a:cxn ang="0">
                  <a:pos x="123" y="12"/>
                </a:cxn>
                <a:cxn ang="0">
                  <a:pos x="116" y="9"/>
                </a:cxn>
                <a:cxn ang="0">
                  <a:pos x="109" y="7"/>
                </a:cxn>
                <a:cxn ang="0">
                  <a:pos x="102" y="5"/>
                </a:cxn>
                <a:cxn ang="0">
                  <a:pos x="94" y="3"/>
                </a:cxn>
                <a:cxn ang="0">
                  <a:pos x="87" y="2"/>
                </a:cxn>
                <a:cxn ang="0">
                  <a:pos x="79" y="1"/>
                </a:cxn>
                <a:cxn ang="0">
                  <a:pos x="72" y="0"/>
                </a:cxn>
                <a:cxn ang="0">
                  <a:pos x="64" y="0"/>
                </a:cxn>
                <a:cxn ang="0">
                  <a:pos x="57" y="1"/>
                </a:cxn>
                <a:cxn ang="0">
                  <a:pos x="49" y="1"/>
                </a:cxn>
                <a:cxn ang="0">
                  <a:pos x="42" y="3"/>
                </a:cxn>
                <a:cxn ang="0">
                  <a:pos x="34" y="4"/>
                </a:cxn>
                <a:cxn ang="0">
                  <a:pos x="27" y="7"/>
                </a:cxn>
                <a:cxn ang="0">
                  <a:pos x="20" y="9"/>
                </a:cxn>
                <a:cxn ang="0">
                  <a:pos x="13" y="12"/>
                </a:cxn>
                <a:cxn ang="0">
                  <a:pos x="6" y="15"/>
                </a:cxn>
                <a:cxn ang="0">
                  <a:pos x="0" y="19"/>
                </a:cxn>
              </a:cxnLst>
              <a:rect l="0" t="0" r="r" b="b"/>
              <a:pathLst>
                <a:path w="155" h="34">
                  <a:moveTo>
                    <a:pt x="154" y="33"/>
                  </a:moveTo>
                  <a:lnTo>
                    <a:pt x="149" y="28"/>
                  </a:lnTo>
                  <a:lnTo>
                    <a:pt x="142" y="24"/>
                  </a:lnTo>
                  <a:lnTo>
                    <a:pt x="136" y="19"/>
                  </a:lnTo>
                  <a:lnTo>
                    <a:pt x="130" y="16"/>
                  </a:lnTo>
                  <a:lnTo>
                    <a:pt x="123" y="12"/>
                  </a:lnTo>
                  <a:lnTo>
                    <a:pt x="116" y="9"/>
                  </a:lnTo>
                  <a:lnTo>
                    <a:pt x="109" y="7"/>
                  </a:lnTo>
                  <a:lnTo>
                    <a:pt x="102" y="5"/>
                  </a:lnTo>
                  <a:lnTo>
                    <a:pt x="94" y="3"/>
                  </a:lnTo>
                  <a:lnTo>
                    <a:pt x="87" y="2"/>
                  </a:lnTo>
                  <a:lnTo>
                    <a:pt x="79" y="1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1"/>
                  </a:lnTo>
                  <a:lnTo>
                    <a:pt x="49" y="1"/>
                  </a:lnTo>
                  <a:lnTo>
                    <a:pt x="42" y="3"/>
                  </a:lnTo>
                  <a:lnTo>
                    <a:pt x="34" y="4"/>
                  </a:lnTo>
                  <a:lnTo>
                    <a:pt x="27" y="7"/>
                  </a:lnTo>
                  <a:lnTo>
                    <a:pt x="20" y="9"/>
                  </a:lnTo>
                  <a:lnTo>
                    <a:pt x="13" y="12"/>
                  </a:lnTo>
                  <a:lnTo>
                    <a:pt x="6" y="15"/>
                  </a:lnTo>
                  <a:lnTo>
                    <a:pt x="0" y="1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3" name="Line 677"/>
            <p:cNvSpPr>
              <a:spLocks noChangeShapeType="1"/>
            </p:cNvSpPr>
            <p:nvPr/>
          </p:nvSpPr>
          <p:spPr bwMode="auto">
            <a:xfrm flipH="1">
              <a:off x="1651" y="2396"/>
              <a:ext cx="17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4" name="Line 678"/>
            <p:cNvSpPr>
              <a:spLocks noChangeShapeType="1"/>
            </p:cNvSpPr>
            <p:nvPr/>
          </p:nvSpPr>
          <p:spPr bwMode="auto">
            <a:xfrm flipV="1">
              <a:off x="2890" y="1033"/>
              <a:ext cx="0" cy="1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35" name="Freeform 679"/>
            <p:cNvSpPr>
              <a:spLocks/>
            </p:cNvSpPr>
            <p:nvPr/>
          </p:nvSpPr>
          <p:spPr bwMode="auto">
            <a:xfrm>
              <a:off x="3669" y="2922"/>
              <a:ext cx="10" cy="41"/>
            </a:xfrm>
            <a:custGeom>
              <a:avLst/>
              <a:gdLst/>
              <a:ahLst/>
              <a:cxnLst>
                <a:cxn ang="0">
                  <a:pos x="3" y="40"/>
                </a:cxn>
                <a:cxn ang="0">
                  <a:pos x="5" y="37"/>
                </a:cxn>
                <a:cxn ang="0">
                  <a:pos x="6" y="34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9" y="24"/>
                </a:cxn>
                <a:cxn ang="0">
                  <a:pos x="9" y="20"/>
                </a:cxn>
                <a:cxn ang="0">
                  <a:pos x="8" y="16"/>
                </a:cxn>
                <a:cxn ang="0">
                  <a:pos x="8" y="13"/>
                </a:cxn>
                <a:cxn ang="0">
                  <a:pos x="6" y="9"/>
                </a:cxn>
                <a:cxn ang="0">
                  <a:pos x="5" y="6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10" h="41">
                  <a:moveTo>
                    <a:pt x="3" y="40"/>
                  </a:moveTo>
                  <a:lnTo>
                    <a:pt x="5" y="37"/>
                  </a:lnTo>
                  <a:lnTo>
                    <a:pt x="6" y="34"/>
                  </a:lnTo>
                  <a:lnTo>
                    <a:pt x="8" y="31"/>
                  </a:lnTo>
                  <a:lnTo>
                    <a:pt x="8" y="27"/>
                  </a:lnTo>
                  <a:lnTo>
                    <a:pt x="9" y="24"/>
                  </a:lnTo>
                  <a:lnTo>
                    <a:pt x="9" y="20"/>
                  </a:lnTo>
                  <a:lnTo>
                    <a:pt x="8" y="16"/>
                  </a:lnTo>
                  <a:lnTo>
                    <a:pt x="8" y="13"/>
                  </a:lnTo>
                  <a:lnTo>
                    <a:pt x="6" y="9"/>
                  </a:lnTo>
                  <a:lnTo>
                    <a:pt x="5" y="6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6" name="Freeform 680"/>
            <p:cNvSpPr>
              <a:spLocks/>
            </p:cNvSpPr>
            <p:nvPr/>
          </p:nvSpPr>
          <p:spPr bwMode="auto">
            <a:xfrm>
              <a:off x="3653" y="2922"/>
              <a:ext cx="17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" y="24"/>
                </a:cxn>
                <a:cxn ang="0">
                  <a:pos x="5" y="22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2" y="15"/>
                </a:cxn>
                <a:cxn ang="0">
                  <a:pos x="14" y="13"/>
                </a:cxn>
                <a:cxn ang="0">
                  <a:pos x="15" y="10"/>
                </a:cxn>
                <a:cxn ang="0">
                  <a:pos x="16" y="7"/>
                </a:cxn>
                <a:cxn ang="0">
                  <a:pos x="16" y="3"/>
                </a:cxn>
                <a:cxn ang="0">
                  <a:pos x="16" y="0"/>
                </a:cxn>
              </a:cxnLst>
              <a:rect l="0" t="0" r="r" b="b"/>
              <a:pathLst>
                <a:path w="17" h="26">
                  <a:moveTo>
                    <a:pt x="0" y="25"/>
                  </a:moveTo>
                  <a:lnTo>
                    <a:pt x="3" y="24"/>
                  </a:lnTo>
                  <a:lnTo>
                    <a:pt x="5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5"/>
                  </a:lnTo>
                  <a:lnTo>
                    <a:pt x="14" y="13"/>
                  </a:lnTo>
                  <a:lnTo>
                    <a:pt x="15" y="10"/>
                  </a:lnTo>
                  <a:lnTo>
                    <a:pt x="16" y="7"/>
                  </a:lnTo>
                  <a:lnTo>
                    <a:pt x="16" y="3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7" name="Freeform 681"/>
            <p:cNvSpPr>
              <a:spLocks/>
            </p:cNvSpPr>
            <p:nvPr/>
          </p:nvSpPr>
          <p:spPr bwMode="auto">
            <a:xfrm>
              <a:off x="3647" y="2946"/>
              <a:ext cx="26" cy="2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1"/>
                </a:cxn>
                <a:cxn ang="0">
                  <a:pos x="5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6" y="23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7" y="24"/>
                </a:cxn>
                <a:cxn ang="0">
                  <a:pos x="19" y="23"/>
                </a:cxn>
                <a:cxn ang="0">
                  <a:pos x="21" y="22"/>
                </a:cxn>
                <a:cxn ang="0">
                  <a:pos x="23" y="20"/>
                </a:cxn>
                <a:cxn ang="0">
                  <a:pos x="24" y="19"/>
                </a:cxn>
                <a:cxn ang="0">
                  <a:pos x="25" y="16"/>
                </a:cxn>
              </a:cxnLst>
              <a:rect l="0" t="0" r="r" b="b"/>
              <a:pathLst>
                <a:path w="26" h="26">
                  <a:moveTo>
                    <a:pt x="9" y="0"/>
                  </a:moveTo>
                  <a:lnTo>
                    <a:pt x="6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6" y="23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7" y="24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3" y="20"/>
                  </a:lnTo>
                  <a:lnTo>
                    <a:pt x="24" y="19"/>
                  </a:lnTo>
                  <a:lnTo>
                    <a:pt x="25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8" name="Freeform 682"/>
            <p:cNvSpPr>
              <a:spLocks/>
            </p:cNvSpPr>
            <p:nvPr/>
          </p:nvSpPr>
          <p:spPr bwMode="auto">
            <a:xfrm>
              <a:off x="3520" y="2979"/>
              <a:ext cx="25" cy="2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9" y="25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9" y="23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3" y="19"/>
                </a:cxn>
                <a:cxn ang="0">
                  <a:pos x="24" y="16"/>
                </a:cxn>
              </a:cxnLst>
              <a:rect l="0" t="0" r="r" b="b"/>
              <a:pathLst>
                <a:path w="25" h="26">
                  <a:moveTo>
                    <a:pt x="8" y="0"/>
                  </a:moveTo>
                  <a:lnTo>
                    <a:pt x="6" y="1"/>
                  </a:lnTo>
                  <a:lnTo>
                    <a:pt x="4" y="2"/>
                  </a:lnTo>
                  <a:lnTo>
                    <a:pt x="3" y="4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9" y="23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4" y="16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39" name="Freeform 683"/>
            <p:cNvSpPr>
              <a:spLocks/>
            </p:cNvSpPr>
            <p:nvPr/>
          </p:nvSpPr>
          <p:spPr bwMode="auto">
            <a:xfrm>
              <a:off x="3525" y="2955"/>
              <a:ext cx="18" cy="2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" y="24"/>
                </a:cxn>
                <a:cxn ang="0">
                  <a:pos x="6" y="22"/>
                </a:cxn>
                <a:cxn ang="0">
                  <a:pos x="9" y="20"/>
                </a:cxn>
                <a:cxn ang="0">
                  <a:pos x="11" y="18"/>
                </a:cxn>
                <a:cxn ang="0">
                  <a:pos x="13" y="15"/>
                </a:cxn>
                <a:cxn ang="0">
                  <a:pos x="14" y="13"/>
                </a:cxn>
                <a:cxn ang="0">
                  <a:pos x="15" y="10"/>
                </a:cxn>
                <a:cxn ang="0">
                  <a:pos x="17" y="7"/>
                </a:cxn>
                <a:cxn ang="0">
                  <a:pos x="17" y="3"/>
                </a:cxn>
                <a:cxn ang="0">
                  <a:pos x="17" y="0"/>
                </a:cxn>
              </a:cxnLst>
              <a:rect l="0" t="0" r="r" b="b"/>
              <a:pathLst>
                <a:path w="18" h="26">
                  <a:moveTo>
                    <a:pt x="0" y="25"/>
                  </a:moveTo>
                  <a:lnTo>
                    <a:pt x="3" y="24"/>
                  </a:lnTo>
                  <a:lnTo>
                    <a:pt x="6" y="22"/>
                  </a:lnTo>
                  <a:lnTo>
                    <a:pt x="9" y="20"/>
                  </a:lnTo>
                  <a:lnTo>
                    <a:pt x="11" y="18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5" y="10"/>
                  </a:lnTo>
                  <a:lnTo>
                    <a:pt x="17" y="7"/>
                  </a:lnTo>
                  <a:lnTo>
                    <a:pt x="17" y="3"/>
                  </a:lnTo>
                  <a:lnTo>
                    <a:pt x="17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0" name="Freeform 684"/>
            <p:cNvSpPr>
              <a:spLocks/>
            </p:cNvSpPr>
            <p:nvPr/>
          </p:nvSpPr>
          <p:spPr bwMode="auto">
            <a:xfrm>
              <a:off x="3542" y="2955"/>
              <a:ext cx="9" cy="41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4" y="37"/>
                </a:cxn>
                <a:cxn ang="0">
                  <a:pos x="6" y="34"/>
                </a:cxn>
                <a:cxn ang="0">
                  <a:pos x="7" y="31"/>
                </a:cxn>
                <a:cxn ang="0">
                  <a:pos x="8" y="27"/>
                </a:cxn>
                <a:cxn ang="0">
                  <a:pos x="8" y="23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7" y="13"/>
                </a:cxn>
                <a:cxn ang="0">
                  <a:pos x="6" y="9"/>
                </a:cxn>
                <a:cxn ang="0">
                  <a:pos x="4" y="6"/>
                </a:cxn>
                <a:cxn ang="0">
                  <a:pos x="2" y="3"/>
                </a:cxn>
                <a:cxn ang="0">
                  <a:pos x="0" y="0"/>
                </a:cxn>
              </a:cxnLst>
              <a:rect l="0" t="0" r="r" b="b"/>
              <a:pathLst>
                <a:path w="9" h="41">
                  <a:moveTo>
                    <a:pt x="2" y="40"/>
                  </a:moveTo>
                  <a:lnTo>
                    <a:pt x="4" y="37"/>
                  </a:lnTo>
                  <a:lnTo>
                    <a:pt x="6" y="34"/>
                  </a:lnTo>
                  <a:lnTo>
                    <a:pt x="7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7" y="13"/>
                  </a:lnTo>
                  <a:lnTo>
                    <a:pt x="6" y="9"/>
                  </a:lnTo>
                  <a:lnTo>
                    <a:pt x="4" y="6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1" name="Freeform 685"/>
            <p:cNvSpPr>
              <a:spLocks/>
            </p:cNvSpPr>
            <p:nvPr/>
          </p:nvSpPr>
          <p:spPr bwMode="auto">
            <a:xfrm>
              <a:off x="2378" y="2942"/>
              <a:ext cx="25" cy="2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" y="21"/>
                </a:cxn>
                <a:cxn ang="0">
                  <a:pos x="3" y="22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9" y="25"/>
                </a:cxn>
                <a:cxn ang="0">
                  <a:pos x="12" y="25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8" y="23"/>
                </a:cxn>
                <a:cxn ang="0">
                  <a:pos x="20" y="21"/>
                </a:cxn>
                <a:cxn ang="0">
                  <a:pos x="21" y="20"/>
                </a:cxn>
                <a:cxn ang="0">
                  <a:pos x="23" y="17"/>
                </a:cxn>
                <a:cxn ang="0">
                  <a:pos x="23" y="15"/>
                </a:cxn>
                <a:cxn ang="0">
                  <a:pos x="24" y="13"/>
                </a:cxn>
                <a:cxn ang="0">
                  <a:pos x="24" y="11"/>
                </a:cxn>
                <a:cxn ang="0">
                  <a:pos x="23" y="8"/>
                </a:cxn>
                <a:cxn ang="0">
                  <a:pos x="22" y="6"/>
                </a:cxn>
                <a:cxn ang="0">
                  <a:pos x="21" y="4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5" y="1"/>
                </a:cxn>
                <a:cxn ang="0">
                  <a:pos x="13" y="0"/>
                </a:cxn>
              </a:cxnLst>
              <a:rect l="0" t="0" r="r" b="b"/>
              <a:pathLst>
                <a:path w="25" h="26">
                  <a:moveTo>
                    <a:pt x="0" y="19"/>
                  </a:moveTo>
                  <a:lnTo>
                    <a:pt x="1" y="21"/>
                  </a:lnTo>
                  <a:lnTo>
                    <a:pt x="3" y="22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8" y="23"/>
                  </a:lnTo>
                  <a:lnTo>
                    <a:pt x="20" y="21"/>
                  </a:lnTo>
                  <a:lnTo>
                    <a:pt x="21" y="20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3" y="8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5" y="1"/>
                  </a:lnTo>
                  <a:lnTo>
                    <a:pt x="1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2" name="Freeform 686"/>
            <p:cNvSpPr>
              <a:spLocks/>
            </p:cNvSpPr>
            <p:nvPr/>
          </p:nvSpPr>
          <p:spPr bwMode="auto">
            <a:xfrm>
              <a:off x="2373" y="2921"/>
              <a:ext cx="22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2" y="7"/>
                </a:cxn>
                <a:cxn ang="0">
                  <a:pos x="4" y="10"/>
                </a:cxn>
                <a:cxn ang="0">
                  <a:pos x="6" y="13"/>
                </a:cxn>
                <a:cxn ang="0">
                  <a:pos x="8" y="15"/>
                </a:cxn>
                <a:cxn ang="0">
                  <a:pos x="11" y="17"/>
                </a:cxn>
                <a:cxn ang="0">
                  <a:pos x="14" y="19"/>
                </a:cxn>
                <a:cxn ang="0">
                  <a:pos x="17" y="20"/>
                </a:cxn>
                <a:cxn ang="0">
                  <a:pos x="21" y="22"/>
                </a:cxn>
              </a:cxnLst>
              <a:rect l="0" t="0" r="r" b="b"/>
              <a:pathLst>
                <a:path w="22" h="23">
                  <a:moveTo>
                    <a:pt x="0" y="0"/>
                  </a:moveTo>
                  <a:lnTo>
                    <a:pt x="1" y="3"/>
                  </a:lnTo>
                  <a:lnTo>
                    <a:pt x="2" y="7"/>
                  </a:lnTo>
                  <a:lnTo>
                    <a:pt x="4" y="10"/>
                  </a:lnTo>
                  <a:lnTo>
                    <a:pt x="6" y="13"/>
                  </a:lnTo>
                  <a:lnTo>
                    <a:pt x="8" y="15"/>
                  </a:lnTo>
                  <a:lnTo>
                    <a:pt x="11" y="17"/>
                  </a:lnTo>
                  <a:lnTo>
                    <a:pt x="14" y="19"/>
                  </a:lnTo>
                  <a:lnTo>
                    <a:pt x="17" y="20"/>
                  </a:lnTo>
                  <a:lnTo>
                    <a:pt x="21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3" name="Freeform 687"/>
            <p:cNvSpPr>
              <a:spLocks/>
            </p:cNvSpPr>
            <p:nvPr/>
          </p:nvSpPr>
          <p:spPr bwMode="auto">
            <a:xfrm>
              <a:off x="2368" y="2921"/>
              <a:ext cx="11" cy="4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3"/>
                </a:cxn>
                <a:cxn ang="0">
                  <a:pos x="2" y="6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2" y="28"/>
                </a:cxn>
                <a:cxn ang="0">
                  <a:pos x="4" y="31"/>
                </a:cxn>
                <a:cxn ang="0">
                  <a:pos x="5" y="34"/>
                </a:cxn>
                <a:cxn ang="0">
                  <a:pos x="8" y="37"/>
                </a:cxn>
                <a:cxn ang="0">
                  <a:pos x="10" y="40"/>
                </a:cxn>
              </a:cxnLst>
              <a:rect l="0" t="0" r="r" b="b"/>
              <a:pathLst>
                <a:path w="11" h="41">
                  <a:moveTo>
                    <a:pt x="5" y="0"/>
                  </a:moveTo>
                  <a:lnTo>
                    <a:pt x="3" y="3"/>
                  </a:lnTo>
                  <a:lnTo>
                    <a:pt x="2" y="6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5" y="34"/>
                  </a:lnTo>
                  <a:lnTo>
                    <a:pt x="8" y="37"/>
                  </a:lnTo>
                  <a:lnTo>
                    <a:pt x="10" y="4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4" name="Freeform 688"/>
            <p:cNvSpPr>
              <a:spLocks/>
            </p:cNvSpPr>
            <p:nvPr/>
          </p:nvSpPr>
          <p:spPr bwMode="auto">
            <a:xfrm>
              <a:off x="2537" y="2957"/>
              <a:ext cx="22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3" y="9"/>
                </a:cxn>
                <a:cxn ang="0">
                  <a:pos x="5" y="12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12" y="18"/>
                </a:cxn>
                <a:cxn ang="0">
                  <a:pos x="15" y="20"/>
                </a:cxn>
                <a:cxn ang="0">
                  <a:pos x="18" y="21"/>
                </a:cxn>
                <a:cxn ang="0">
                  <a:pos x="21" y="22"/>
                </a:cxn>
              </a:cxnLst>
              <a:rect l="0" t="0" r="r" b="b"/>
              <a:pathLst>
                <a:path w="22" h="23">
                  <a:moveTo>
                    <a:pt x="0" y="0"/>
                  </a:moveTo>
                  <a:lnTo>
                    <a:pt x="1" y="4"/>
                  </a:lnTo>
                  <a:lnTo>
                    <a:pt x="2" y="6"/>
                  </a:lnTo>
                  <a:lnTo>
                    <a:pt x="3" y="9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2" y="18"/>
                  </a:lnTo>
                  <a:lnTo>
                    <a:pt x="15" y="20"/>
                  </a:lnTo>
                  <a:lnTo>
                    <a:pt x="18" y="21"/>
                  </a:lnTo>
                  <a:lnTo>
                    <a:pt x="21" y="22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5" name="Freeform 689"/>
            <p:cNvSpPr>
              <a:spLocks/>
            </p:cNvSpPr>
            <p:nvPr/>
          </p:nvSpPr>
          <p:spPr bwMode="auto">
            <a:xfrm>
              <a:off x="2532" y="2957"/>
              <a:ext cx="11" cy="4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1" y="14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1" y="25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6" y="35"/>
                </a:cxn>
                <a:cxn ang="0">
                  <a:pos x="8" y="38"/>
                </a:cxn>
                <a:cxn ang="0">
                  <a:pos x="10" y="40"/>
                </a:cxn>
              </a:cxnLst>
              <a:rect l="0" t="0" r="r" b="b"/>
              <a:pathLst>
                <a:path w="11" h="41">
                  <a:moveTo>
                    <a:pt x="5" y="0"/>
                  </a:move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5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6" y="35"/>
                  </a:lnTo>
                  <a:lnTo>
                    <a:pt x="8" y="38"/>
                  </a:lnTo>
                  <a:lnTo>
                    <a:pt x="10" y="4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6" name="Freeform 690"/>
            <p:cNvSpPr>
              <a:spLocks/>
            </p:cNvSpPr>
            <p:nvPr/>
          </p:nvSpPr>
          <p:spPr bwMode="auto">
            <a:xfrm>
              <a:off x="2542" y="2978"/>
              <a:ext cx="25" cy="27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" y="21"/>
                </a:cxn>
                <a:cxn ang="0">
                  <a:pos x="3" y="23"/>
                </a:cxn>
                <a:cxn ang="0">
                  <a:pos x="5" y="24"/>
                </a:cxn>
                <a:cxn ang="0">
                  <a:pos x="7" y="25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4" y="25"/>
                </a:cxn>
                <a:cxn ang="0">
                  <a:pos x="16" y="24"/>
                </a:cxn>
                <a:cxn ang="0">
                  <a:pos x="18" y="23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3" y="18"/>
                </a:cxn>
                <a:cxn ang="0">
                  <a:pos x="23" y="16"/>
                </a:cxn>
                <a:cxn ang="0">
                  <a:pos x="24" y="14"/>
                </a:cxn>
                <a:cxn ang="0">
                  <a:pos x="24" y="11"/>
                </a:cxn>
                <a:cxn ang="0">
                  <a:pos x="23" y="9"/>
                </a:cxn>
                <a:cxn ang="0">
                  <a:pos x="22" y="7"/>
                </a:cxn>
                <a:cxn ang="0">
                  <a:pos x="21" y="5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5" y="1"/>
                </a:cxn>
                <a:cxn ang="0">
                  <a:pos x="13" y="0"/>
                </a:cxn>
              </a:cxnLst>
              <a:rect l="0" t="0" r="r" b="b"/>
              <a:pathLst>
                <a:path w="25" h="27">
                  <a:moveTo>
                    <a:pt x="0" y="19"/>
                  </a:moveTo>
                  <a:lnTo>
                    <a:pt x="2" y="21"/>
                  </a:lnTo>
                  <a:lnTo>
                    <a:pt x="3" y="23"/>
                  </a:lnTo>
                  <a:lnTo>
                    <a:pt x="5" y="24"/>
                  </a:lnTo>
                  <a:lnTo>
                    <a:pt x="7" y="25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4" y="25"/>
                  </a:lnTo>
                  <a:lnTo>
                    <a:pt x="16" y="24"/>
                  </a:lnTo>
                  <a:lnTo>
                    <a:pt x="18" y="23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3" y="9"/>
                  </a:lnTo>
                  <a:lnTo>
                    <a:pt x="22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5" y="1"/>
                  </a:lnTo>
                  <a:lnTo>
                    <a:pt x="1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7" name="Line 691"/>
            <p:cNvSpPr>
              <a:spLocks noChangeShapeType="1"/>
            </p:cNvSpPr>
            <p:nvPr/>
          </p:nvSpPr>
          <p:spPr bwMode="auto">
            <a:xfrm flipV="1">
              <a:off x="3162" y="1033"/>
              <a:ext cx="0" cy="1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48" name="Freeform 692"/>
            <p:cNvSpPr>
              <a:spLocks/>
            </p:cNvSpPr>
            <p:nvPr/>
          </p:nvSpPr>
          <p:spPr bwMode="auto">
            <a:xfrm>
              <a:off x="2744" y="1826"/>
              <a:ext cx="1" cy="11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" h="11">
                  <a:moveTo>
                    <a:pt x="0" y="10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49" name="Freeform 693"/>
            <p:cNvSpPr>
              <a:spLocks/>
            </p:cNvSpPr>
            <p:nvPr/>
          </p:nvSpPr>
          <p:spPr bwMode="auto">
            <a:xfrm>
              <a:off x="2744" y="1821"/>
              <a:ext cx="1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0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0" name="Freeform 694"/>
            <p:cNvSpPr>
              <a:spLocks/>
            </p:cNvSpPr>
            <p:nvPr/>
          </p:nvSpPr>
          <p:spPr bwMode="auto">
            <a:xfrm>
              <a:off x="2744" y="1836"/>
              <a:ext cx="1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0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1" name="Freeform 695"/>
            <p:cNvSpPr>
              <a:spLocks/>
            </p:cNvSpPr>
            <p:nvPr/>
          </p:nvSpPr>
          <p:spPr bwMode="auto">
            <a:xfrm>
              <a:off x="2725" y="1836"/>
              <a:ext cx="2" cy="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2" name="Freeform 696"/>
            <p:cNvSpPr>
              <a:spLocks/>
            </p:cNvSpPr>
            <p:nvPr/>
          </p:nvSpPr>
          <p:spPr bwMode="auto">
            <a:xfrm>
              <a:off x="2725" y="1821"/>
              <a:ext cx="2" cy="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5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3" name="Freeform 697"/>
            <p:cNvSpPr>
              <a:spLocks/>
            </p:cNvSpPr>
            <p:nvPr/>
          </p:nvSpPr>
          <p:spPr bwMode="auto">
            <a:xfrm>
              <a:off x="2725" y="1826"/>
              <a:ext cx="2" cy="1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10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1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4" name="Freeform 698"/>
            <p:cNvSpPr>
              <a:spLocks/>
            </p:cNvSpPr>
            <p:nvPr/>
          </p:nvSpPr>
          <p:spPr bwMode="auto">
            <a:xfrm>
              <a:off x="2709" y="1759"/>
              <a:ext cx="25" cy="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3"/>
                </a:cxn>
                <a:cxn ang="0">
                  <a:pos x="3" y="3"/>
                </a:cxn>
                <a:cxn ang="0">
                  <a:pos x="3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25" h="25">
                  <a:moveTo>
                    <a:pt x="24" y="0"/>
                  </a:moveTo>
                  <a:lnTo>
                    <a:pt x="24" y="3"/>
                  </a:lnTo>
                  <a:lnTo>
                    <a:pt x="3" y="3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55" name="Line 699"/>
            <p:cNvSpPr>
              <a:spLocks noChangeShapeType="1"/>
            </p:cNvSpPr>
            <p:nvPr/>
          </p:nvSpPr>
          <p:spPr bwMode="auto">
            <a:xfrm>
              <a:off x="3118" y="3790"/>
              <a:ext cx="198" cy="1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6" name="Line 700"/>
            <p:cNvSpPr>
              <a:spLocks noChangeShapeType="1"/>
            </p:cNvSpPr>
            <p:nvPr/>
          </p:nvSpPr>
          <p:spPr bwMode="auto">
            <a:xfrm flipH="1" flipV="1">
              <a:off x="2716" y="1018"/>
              <a:ext cx="168" cy="1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7" name="Line 701"/>
            <p:cNvSpPr>
              <a:spLocks noChangeShapeType="1"/>
            </p:cNvSpPr>
            <p:nvPr/>
          </p:nvSpPr>
          <p:spPr bwMode="auto">
            <a:xfrm>
              <a:off x="2724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8" name="Line 702"/>
            <p:cNvSpPr>
              <a:spLocks noChangeShapeType="1"/>
            </p:cNvSpPr>
            <p:nvPr/>
          </p:nvSpPr>
          <p:spPr bwMode="auto">
            <a:xfrm>
              <a:off x="2723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59" name="Line 703"/>
            <p:cNvSpPr>
              <a:spLocks noChangeShapeType="1"/>
            </p:cNvSpPr>
            <p:nvPr/>
          </p:nvSpPr>
          <p:spPr bwMode="auto">
            <a:xfrm>
              <a:off x="2722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0" name="Line 704"/>
            <p:cNvSpPr>
              <a:spLocks noChangeShapeType="1"/>
            </p:cNvSpPr>
            <p:nvPr/>
          </p:nvSpPr>
          <p:spPr bwMode="auto">
            <a:xfrm>
              <a:off x="2721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1" name="Line 705"/>
            <p:cNvSpPr>
              <a:spLocks noChangeShapeType="1"/>
            </p:cNvSpPr>
            <p:nvPr/>
          </p:nvSpPr>
          <p:spPr bwMode="auto">
            <a:xfrm>
              <a:off x="2720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2" name="Line 706"/>
            <p:cNvSpPr>
              <a:spLocks noChangeShapeType="1"/>
            </p:cNvSpPr>
            <p:nvPr/>
          </p:nvSpPr>
          <p:spPr bwMode="auto">
            <a:xfrm>
              <a:off x="2718" y="1836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3" name="Line 707"/>
            <p:cNvSpPr>
              <a:spLocks noChangeShapeType="1"/>
            </p:cNvSpPr>
            <p:nvPr/>
          </p:nvSpPr>
          <p:spPr bwMode="auto">
            <a:xfrm>
              <a:off x="2719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4" name="Line 708"/>
            <p:cNvSpPr>
              <a:spLocks noChangeShapeType="1"/>
            </p:cNvSpPr>
            <p:nvPr/>
          </p:nvSpPr>
          <p:spPr bwMode="auto">
            <a:xfrm flipV="1">
              <a:off x="2716" y="1819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5" name="Line 709"/>
            <p:cNvSpPr>
              <a:spLocks noChangeShapeType="1"/>
            </p:cNvSpPr>
            <p:nvPr/>
          </p:nvSpPr>
          <p:spPr bwMode="auto">
            <a:xfrm flipV="1">
              <a:off x="2733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6" name="Line 710"/>
            <p:cNvSpPr>
              <a:spLocks noChangeShapeType="1"/>
            </p:cNvSpPr>
            <p:nvPr/>
          </p:nvSpPr>
          <p:spPr bwMode="auto">
            <a:xfrm flipV="1">
              <a:off x="2718" y="1822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7" name="Line 711"/>
            <p:cNvSpPr>
              <a:spLocks noChangeShapeType="1"/>
            </p:cNvSpPr>
            <p:nvPr/>
          </p:nvSpPr>
          <p:spPr bwMode="auto">
            <a:xfrm flipV="1">
              <a:off x="2744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8" name="Line 712"/>
            <p:cNvSpPr>
              <a:spLocks noChangeShapeType="1"/>
            </p:cNvSpPr>
            <p:nvPr/>
          </p:nvSpPr>
          <p:spPr bwMode="auto">
            <a:xfrm flipH="1">
              <a:off x="2732" y="182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69" name="Line 713"/>
            <p:cNvSpPr>
              <a:spLocks noChangeShapeType="1"/>
            </p:cNvSpPr>
            <p:nvPr/>
          </p:nvSpPr>
          <p:spPr bwMode="auto">
            <a:xfrm flipV="1">
              <a:off x="2744" y="1815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0" name="Line 714"/>
            <p:cNvSpPr>
              <a:spLocks noChangeShapeType="1"/>
            </p:cNvSpPr>
            <p:nvPr/>
          </p:nvSpPr>
          <p:spPr bwMode="auto">
            <a:xfrm flipH="1">
              <a:off x="2732" y="182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1" name="Line 715"/>
            <p:cNvSpPr>
              <a:spLocks noChangeShapeType="1"/>
            </p:cNvSpPr>
            <p:nvPr/>
          </p:nvSpPr>
          <p:spPr bwMode="auto">
            <a:xfrm flipH="1">
              <a:off x="2732" y="183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2" name="Line 716"/>
            <p:cNvSpPr>
              <a:spLocks noChangeShapeType="1"/>
            </p:cNvSpPr>
            <p:nvPr/>
          </p:nvSpPr>
          <p:spPr bwMode="auto">
            <a:xfrm>
              <a:off x="2744" y="1840"/>
              <a:ext cx="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3" name="Line 717"/>
            <p:cNvSpPr>
              <a:spLocks noChangeShapeType="1"/>
            </p:cNvSpPr>
            <p:nvPr/>
          </p:nvSpPr>
          <p:spPr bwMode="auto">
            <a:xfrm flipH="1">
              <a:off x="2732" y="184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4" name="Line 718"/>
            <p:cNvSpPr>
              <a:spLocks noChangeShapeType="1"/>
            </p:cNvSpPr>
            <p:nvPr/>
          </p:nvSpPr>
          <p:spPr bwMode="auto">
            <a:xfrm>
              <a:off x="2726" y="184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5" name="Line 719"/>
            <p:cNvSpPr>
              <a:spLocks noChangeShapeType="1"/>
            </p:cNvSpPr>
            <p:nvPr/>
          </p:nvSpPr>
          <p:spPr bwMode="auto">
            <a:xfrm>
              <a:off x="2725" y="1840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6" name="Line 720"/>
            <p:cNvSpPr>
              <a:spLocks noChangeShapeType="1"/>
            </p:cNvSpPr>
            <p:nvPr/>
          </p:nvSpPr>
          <p:spPr bwMode="auto">
            <a:xfrm>
              <a:off x="2726" y="183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7" name="Line 721"/>
            <p:cNvSpPr>
              <a:spLocks noChangeShapeType="1"/>
            </p:cNvSpPr>
            <p:nvPr/>
          </p:nvSpPr>
          <p:spPr bwMode="auto">
            <a:xfrm>
              <a:off x="2726" y="182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8" name="Line 722"/>
            <p:cNvSpPr>
              <a:spLocks noChangeShapeType="1"/>
            </p:cNvSpPr>
            <p:nvPr/>
          </p:nvSpPr>
          <p:spPr bwMode="auto">
            <a:xfrm flipV="1">
              <a:off x="2723" y="1815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79" name="Line 723"/>
            <p:cNvSpPr>
              <a:spLocks noChangeShapeType="1"/>
            </p:cNvSpPr>
            <p:nvPr/>
          </p:nvSpPr>
          <p:spPr bwMode="auto">
            <a:xfrm>
              <a:off x="2719" y="1837"/>
              <a:ext cx="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0" name="Line 724"/>
            <p:cNvSpPr>
              <a:spLocks noChangeShapeType="1"/>
            </p:cNvSpPr>
            <p:nvPr/>
          </p:nvSpPr>
          <p:spPr bwMode="auto">
            <a:xfrm>
              <a:off x="2719" y="1825"/>
              <a:ext cx="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1" name="Line 725"/>
            <p:cNvSpPr>
              <a:spLocks noChangeShapeType="1"/>
            </p:cNvSpPr>
            <p:nvPr/>
          </p:nvSpPr>
          <p:spPr bwMode="auto">
            <a:xfrm>
              <a:off x="2726" y="182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2" name="Line 726"/>
            <p:cNvSpPr>
              <a:spLocks noChangeShapeType="1"/>
            </p:cNvSpPr>
            <p:nvPr/>
          </p:nvSpPr>
          <p:spPr bwMode="auto">
            <a:xfrm flipV="1">
              <a:off x="2725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3" name="Line 727"/>
            <p:cNvSpPr>
              <a:spLocks noChangeShapeType="1"/>
            </p:cNvSpPr>
            <p:nvPr/>
          </p:nvSpPr>
          <p:spPr bwMode="auto">
            <a:xfrm flipV="1">
              <a:off x="2736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84" name="Freeform 728"/>
            <p:cNvSpPr>
              <a:spLocks/>
            </p:cNvSpPr>
            <p:nvPr/>
          </p:nvSpPr>
          <p:spPr bwMode="auto">
            <a:xfrm>
              <a:off x="3308" y="1826"/>
              <a:ext cx="2" cy="11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2" h="11">
                  <a:moveTo>
                    <a:pt x="1" y="10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5" name="Freeform 729"/>
            <p:cNvSpPr>
              <a:spLocks/>
            </p:cNvSpPr>
            <p:nvPr/>
          </p:nvSpPr>
          <p:spPr bwMode="auto">
            <a:xfrm>
              <a:off x="3308" y="1821"/>
              <a:ext cx="2" cy="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6" name="Freeform 730"/>
            <p:cNvSpPr>
              <a:spLocks/>
            </p:cNvSpPr>
            <p:nvPr/>
          </p:nvSpPr>
          <p:spPr bwMode="auto">
            <a:xfrm>
              <a:off x="3308" y="1836"/>
              <a:ext cx="2" cy="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7" name="Freeform 731"/>
            <p:cNvSpPr>
              <a:spLocks/>
            </p:cNvSpPr>
            <p:nvPr/>
          </p:nvSpPr>
          <p:spPr bwMode="auto">
            <a:xfrm>
              <a:off x="3327" y="1836"/>
              <a:ext cx="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8" name="Freeform 732"/>
            <p:cNvSpPr>
              <a:spLocks/>
            </p:cNvSpPr>
            <p:nvPr/>
          </p:nvSpPr>
          <p:spPr bwMode="auto">
            <a:xfrm>
              <a:off x="3327" y="1821"/>
              <a:ext cx="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89" name="Freeform 733"/>
            <p:cNvSpPr>
              <a:spLocks/>
            </p:cNvSpPr>
            <p:nvPr/>
          </p:nvSpPr>
          <p:spPr bwMode="auto">
            <a:xfrm>
              <a:off x="3327" y="1826"/>
              <a:ext cx="1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10"/>
                </a:cxn>
              </a:cxnLst>
              <a:rect l="0" t="0" r="r" b="b"/>
              <a:pathLst>
                <a:path w="1" h="11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90" name="Freeform 734"/>
            <p:cNvSpPr>
              <a:spLocks/>
            </p:cNvSpPr>
            <p:nvPr/>
          </p:nvSpPr>
          <p:spPr bwMode="auto">
            <a:xfrm>
              <a:off x="3319" y="1759"/>
              <a:ext cx="25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21" y="3"/>
                </a:cxn>
                <a:cxn ang="0">
                  <a:pos x="21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0" y="0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0" y="3"/>
                  </a:lnTo>
                  <a:lnTo>
                    <a:pt x="21" y="3"/>
                  </a:lnTo>
                  <a:lnTo>
                    <a:pt x="21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191" name="Line 735"/>
            <p:cNvSpPr>
              <a:spLocks noChangeShapeType="1"/>
            </p:cNvSpPr>
            <p:nvPr/>
          </p:nvSpPr>
          <p:spPr bwMode="auto">
            <a:xfrm>
              <a:off x="3328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2" name="Line 736"/>
            <p:cNvSpPr>
              <a:spLocks noChangeShapeType="1"/>
            </p:cNvSpPr>
            <p:nvPr/>
          </p:nvSpPr>
          <p:spPr bwMode="auto">
            <a:xfrm>
              <a:off x="3329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3" name="Line 737"/>
            <p:cNvSpPr>
              <a:spLocks noChangeShapeType="1"/>
            </p:cNvSpPr>
            <p:nvPr/>
          </p:nvSpPr>
          <p:spPr bwMode="auto">
            <a:xfrm>
              <a:off x="3330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4" name="Line 738"/>
            <p:cNvSpPr>
              <a:spLocks noChangeShapeType="1"/>
            </p:cNvSpPr>
            <p:nvPr/>
          </p:nvSpPr>
          <p:spPr bwMode="auto">
            <a:xfrm>
              <a:off x="3331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5" name="Line 739"/>
            <p:cNvSpPr>
              <a:spLocks noChangeShapeType="1"/>
            </p:cNvSpPr>
            <p:nvPr/>
          </p:nvSpPr>
          <p:spPr bwMode="auto">
            <a:xfrm>
              <a:off x="3332" y="1830"/>
              <a:ext cx="0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6" name="Line 740"/>
            <p:cNvSpPr>
              <a:spLocks noChangeShapeType="1"/>
            </p:cNvSpPr>
            <p:nvPr/>
          </p:nvSpPr>
          <p:spPr bwMode="auto">
            <a:xfrm flipH="1">
              <a:off x="3329" y="1836"/>
              <a:ext cx="9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7" name="Line 741"/>
            <p:cNvSpPr>
              <a:spLocks noChangeShapeType="1"/>
            </p:cNvSpPr>
            <p:nvPr/>
          </p:nvSpPr>
          <p:spPr bwMode="auto">
            <a:xfrm>
              <a:off x="3333" y="1829"/>
              <a:ext cx="0" cy="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8" name="Line 742"/>
            <p:cNvSpPr>
              <a:spLocks noChangeShapeType="1"/>
            </p:cNvSpPr>
            <p:nvPr/>
          </p:nvSpPr>
          <p:spPr bwMode="auto">
            <a:xfrm flipH="1" flipV="1">
              <a:off x="3327" y="1819"/>
              <a:ext cx="9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199" name="Line 743"/>
            <p:cNvSpPr>
              <a:spLocks noChangeShapeType="1"/>
            </p:cNvSpPr>
            <p:nvPr/>
          </p:nvSpPr>
          <p:spPr bwMode="auto">
            <a:xfrm flipV="1">
              <a:off x="3319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0" name="Line 744"/>
            <p:cNvSpPr>
              <a:spLocks noChangeShapeType="1"/>
            </p:cNvSpPr>
            <p:nvPr/>
          </p:nvSpPr>
          <p:spPr bwMode="auto">
            <a:xfrm flipV="1">
              <a:off x="3334" y="1822"/>
              <a:ext cx="0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1" name="Line 745"/>
            <p:cNvSpPr>
              <a:spLocks noChangeShapeType="1"/>
            </p:cNvSpPr>
            <p:nvPr/>
          </p:nvSpPr>
          <p:spPr bwMode="auto">
            <a:xfrm flipV="1">
              <a:off x="3308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2" name="Line 746"/>
            <p:cNvSpPr>
              <a:spLocks noChangeShapeType="1"/>
            </p:cNvSpPr>
            <p:nvPr/>
          </p:nvSpPr>
          <p:spPr bwMode="auto">
            <a:xfrm>
              <a:off x="3309" y="182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3" name="Line 747"/>
            <p:cNvSpPr>
              <a:spLocks noChangeShapeType="1"/>
            </p:cNvSpPr>
            <p:nvPr/>
          </p:nvSpPr>
          <p:spPr bwMode="auto">
            <a:xfrm flipV="1">
              <a:off x="3306" y="1815"/>
              <a:ext cx="1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4" name="Line 748"/>
            <p:cNvSpPr>
              <a:spLocks noChangeShapeType="1"/>
            </p:cNvSpPr>
            <p:nvPr/>
          </p:nvSpPr>
          <p:spPr bwMode="auto">
            <a:xfrm>
              <a:off x="3309" y="182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5" name="Line 749"/>
            <p:cNvSpPr>
              <a:spLocks noChangeShapeType="1"/>
            </p:cNvSpPr>
            <p:nvPr/>
          </p:nvSpPr>
          <p:spPr bwMode="auto">
            <a:xfrm>
              <a:off x="3309" y="1836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6" name="Line 750"/>
            <p:cNvSpPr>
              <a:spLocks noChangeShapeType="1"/>
            </p:cNvSpPr>
            <p:nvPr/>
          </p:nvSpPr>
          <p:spPr bwMode="auto">
            <a:xfrm>
              <a:off x="3308" y="1840"/>
              <a:ext cx="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7" name="Line 751"/>
            <p:cNvSpPr>
              <a:spLocks noChangeShapeType="1"/>
            </p:cNvSpPr>
            <p:nvPr/>
          </p:nvSpPr>
          <p:spPr bwMode="auto">
            <a:xfrm>
              <a:off x="3309" y="1841"/>
              <a:ext cx="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8" name="Line 752"/>
            <p:cNvSpPr>
              <a:spLocks noChangeShapeType="1"/>
            </p:cNvSpPr>
            <p:nvPr/>
          </p:nvSpPr>
          <p:spPr bwMode="auto">
            <a:xfrm flipH="1">
              <a:off x="3315" y="184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09" name="Line 753"/>
            <p:cNvSpPr>
              <a:spLocks noChangeShapeType="1"/>
            </p:cNvSpPr>
            <p:nvPr/>
          </p:nvSpPr>
          <p:spPr bwMode="auto">
            <a:xfrm>
              <a:off x="3327" y="1840"/>
              <a:ext cx="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0" name="Line 754"/>
            <p:cNvSpPr>
              <a:spLocks noChangeShapeType="1"/>
            </p:cNvSpPr>
            <p:nvPr/>
          </p:nvSpPr>
          <p:spPr bwMode="auto">
            <a:xfrm flipH="1">
              <a:off x="3315" y="183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1" name="Line 755"/>
            <p:cNvSpPr>
              <a:spLocks noChangeShapeType="1"/>
            </p:cNvSpPr>
            <p:nvPr/>
          </p:nvSpPr>
          <p:spPr bwMode="auto">
            <a:xfrm flipH="1">
              <a:off x="3315" y="1826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2" name="Line 756"/>
            <p:cNvSpPr>
              <a:spLocks noChangeShapeType="1"/>
            </p:cNvSpPr>
            <p:nvPr/>
          </p:nvSpPr>
          <p:spPr bwMode="auto">
            <a:xfrm flipV="1">
              <a:off x="3327" y="1815"/>
              <a:ext cx="0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3" name="Line 757"/>
            <p:cNvSpPr>
              <a:spLocks noChangeShapeType="1"/>
            </p:cNvSpPr>
            <p:nvPr/>
          </p:nvSpPr>
          <p:spPr bwMode="auto">
            <a:xfrm flipH="1">
              <a:off x="3323" y="1837"/>
              <a:ext cx="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4" name="Line 758"/>
            <p:cNvSpPr>
              <a:spLocks noChangeShapeType="1"/>
            </p:cNvSpPr>
            <p:nvPr/>
          </p:nvSpPr>
          <p:spPr bwMode="auto">
            <a:xfrm flipH="1">
              <a:off x="3323" y="1825"/>
              <a:ext cx="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5" name="Line 759"/>
            <p:cNvSpPr>
              <a:spLocks noChangeShapeType="1"/>
            </p:cNvSpPr>
            <p:nvPr/>
          </p:nvSpPr>
          <p:spPr bwMode="auto">
            <a:xfrm flipH="1">
              <a:off x="3315" y="1821"/>
              <a:ext cx="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6" name="Line 760"/>
            <p:cNvSpPr>
              <a:spLocks noChangeShapeType="1"/>
            </p:cNvSpPr>
            <p:nvPr/>
          </p:nvSpPr>
          <p:spPr bwMode="auto">
            <a:xfrm flipV="1">
              <a:off x="3327" y="1818"/>
              <a:ext cx="0" cy="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7" name="Line 761"/>
            <p:cNvSpPr>
              <a:spLocks noChangeShapeType="1"/>
            </p:cNvSpPr>
            <p:nvPr/>
          </p:nvSpPr>
          <p:spPr bwMode="auto">
            <a:xfrm flipV="1">
              <a:off x="3316" y="1817"/>
              <a:ext cx="0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8" name="Line 762"/>
            <p:cNvSpPr>
              <a:spLocks noChangeShapeType="1"/>
            </p:cNvSpPr>
            <p:nvPr/>
          </p:nvSpPr>
          <p:spPr bwMode="auto">
            <a:xfrm>
              <a:off x="2737" y="1855"/>
              <a:ext cx="57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19" name="Line 763"/>
            <p:cNvSpPr>
              <a:spLocks noChangeShapeType="1"/>
            </p:cNvSpPr>
            <p:nvPr/>
          </p:nvSpPr>
          <p:spPr bwMode="auto">
            <a:xfrm flipV="1">
              <a:off x="2733" y="1557"/>
              <a:ext cx="0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0" name="Line 764"/>
            <p:cNvSpPr>
              <a:spLocks noChangeShapeType="1"/>
            </p:cNvSpPr>
            <p:nvPr/>
          </p:nvSpPr>
          <p:spPr bwMode="auto">
            <a:xfrm>
              <a:off x="2736" y="1565"/>
              <a:ext cx="0" cy="2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1" name="Line 765"/>
            <p:cNvSpPr>
              <a:spLocks noChangeShapeType="1"/>
            </p:cNvSpPr>
            <p:nvPr/>
          </p:nvSpPr>
          <p:spPr bwMode="auto">
            <a:xfrm flipV="1">
              <a:off x="3319" y="1557"/>
              <a:ext cx="0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2" name="Line 766"/>
            <p:cNvSpPr>
              <a:spLocks noChangeShapeType="1"/>
            </p:cNvSpPr>
            <p:nvPr/>
          </p:nvSpPr>
          <p:spPr bwMode="auto">
            <a:xfrm>
              <a:off x="3316" y="1565"/>
              <a:ext cx="0" cy="2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3" name="Line 767"/>
            <p:cNvSpPr>
              <a:spLocks noChangeShapeType="1"/>
            </p:cNvSpPr>
            <p:nvPr/>
          </p:nvSpPr>
          <p:spPr bwMode="auto">
            <a:xfrm>
              <a:off x="2740" y="1640"/>
              <a:ext cx="5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4" name="Line 768"/>
            <p:cNvSpPr>
              <a:spLocks noChangeShapeType="1"/>
            </p:cNvSpPr>
            <p:nvPr/>
          </p:nvSpPr>
          <p:spPr bwMode="auto">
            <a:xfrm>
              <a:off x="2740" y="1637"/>
              <a:ext cx="5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5" name="Line 769"/>
            <p:cNvSpPr>
              <a:spLocks noChangeShapeType="1"/>
            </p:cNvSpPr>
            <p:nvPr/>
          </p:nvSpPr>
          <p:spPr bwMode="auto">
            <a:xfrm>
              <a:off x="2740" y="1664"/>
              <a:ext cx="5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6" name="Line 770"/>
            <p:cNvSpPr>
              <a:spLocks noChangeShapeType="1"/>
            </p:cNvSpPr>
            <p:nvPr/>
          </p:nvSpPr>
          <p:spPr bwMode="auto">
            <a:xfrm>
              <a:off x="2740" y="1819"/>
              <a:ext cx="5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7" name="Line 771"/>
            <p:cNvSpPr>
              <a:spLocks noChangeShapeType="1"/>
            </p:cNvSpPr>
            <p:nvPr/>
          </p:nvSpPr>
          <p:spPr bwMode="auto">
            <a:xfrm>
              <a:off x="2748" y="1825"/>
              <a:ext cx="55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8" name="Line 772"/>
            <p:cNvSpPr>
              <a:spLocks noChangeShapeType="1"/>
            </p:cNvSpPr>
            <p:nvPr/>
          </p:nvSpPr>
          <p:spPr bwMode="auto">
            <a:xfrm>
              <a:off x="2748" y="1837"/>
              <a:ext cx="55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29" name="Line 773"/>
            <p:cNvSpPr>
              <a:spLocks noChangeShapeType="1"/>
            </p:cNvSpPr>
            <p:nvPr/>
          </p:nvSpPr>
          <p:spPr bwMode="auto">
            <a:xfrm flipV="1">
              <a:off x="2997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0" name="Line 774"/>
            <p:cNvSpPr>
              <a:spLocks noChangeShapeType="1"/>
            </p:cNvSpPr>
            <p:nvPr/>
          </p:nvSpPr>
          <p:spPr bwMode="auto">
            <a:xfrm flipV="1">
              <a:off x="3049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1" name="Line 775"/>
            <p:cNvSpPr>
              <a:spLocks noChangeShapeType="1"/>
            </p:cNvSpPr>
            <p:nvPr/>
          </p:nvSpPr>
          <p:spPr bwMode="auto">
            <a:xfrm flipV="1">
              <a:off x="3100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2" name="Line 776"/>
            <p:cNvSpPr>
              <a:spLocks noChangeShapeType="1"/>
            </p:cNvSpPr>
            <p:nvPr/>
          </p:nvSpPr>
          <p:spPr bwMode="auto">
            <a:xfrm flipV="1">
              <a:off x="2948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3" name="Line 777"/>
            <p:cNvSpPr>
              <a:spLocks noChangeShapeType="1"/>
            </p:cNvSpPr>
            <p:nvPr/>
          </p:nvSpPr>
          <p:spPr bwMode="auto">
            <a:xfrm flipV="1">
              <a:off x="2997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4" name="Line 778"/>
            <p:cNvSpPr>
              <a:spLocks noChangeShapeType="1"/>
            </p:cNvSpPr>
            <p:nvPr/>
          </p:nvSpPr>
          <p:spPr bwMode="auto">
            <a:xfrm flipV="1">
              <a:off x="3049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5" name="Line 779"/>
            <p:cNvSpPr>
              <a:spLocks noChangeShapeType="1"/>
            </p:cNvSpPr>
            <p:nvPr/>
          </p:nvSpPr>
          <p:spPr bwMode="auto">
            <a:xfrm flipV="1">
              <a:off x="2897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6" name="Line 780"/>
            <p:cNvSpPr>
              <a:spLocks noChangeShapeType="1"/>
            </p:cNvSpPr>
            <p:nvPr/>
          </p:nvSpPr>
          <p:spPr bwMode="auto">
            <a:xfrm flipV="1">
              <a:off x="2948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7" name="Line 781"/>
            <p:cNvSpPr>
              <a:spLocks noChangeShapeType="1"/>
            </p:cNvSpPr>
            <p:nvPr/>
          </p:nvSpPr>
          <p:spPr bwMode="auto">
            <a:xfrm flipV="1">
              <a:off x="2997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8" name="Line 782"/>
            <p:cNvSpPr>
              <a:spLocks noChangeShapeType="1"/>
            </p:cNvSpPr>
            <p:nvPr/>
          </p:nvSpPr>
          <p:spPr bwMode="auto">
            <a:xfrm flipV="1">
              <a:off x="2846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39" name="Line 783"/>
            <p:cNvSpPr>
              <a:spLocks noChangeShapeType="1"/>
            </p:cNvSpPr>
            <p:nvPr/>
          </p:nvSpPr>
          <p:spPr bwMode="auto">
            <a:xfrm flipV="1">
              <a:off x="2897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0" name="Line 784"/>
            <p:cNvSpPr>
              <a:spLocks noChangeShapeType="1"/>
            </p:cNvSpPr>
            <p:nvPr/>
          </p:nvSpPr>
          <p:spPr bwMode="auto">
            <a:xfrm flipV="1">
              <a:off x="2948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1" name="Line 785"/>
            <p:cNvSpPr>
              <a:spLocks noChangeShapeType="1"/>
            </p:cNvSpPr>
            <p:nvPr/>
          </p:nvSpPr>
          <p:spPr bwMode="auto">
            <a:xfrm flipV="1">
              <a:off x="2794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2" name="Line 786"/>
            <p:cNvSpPr>
              <a:spLocks noChangeShapeType="1"/>
            </p:cNvSpPr>
            <p:nvPr/>
          </p:nvSpPr>
          <p:spPr bwMode="auto">
            <a:xfrm flipV="1">
              <a:off x="2846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3" name="Line 787"/>
            <p:cNvSpPr>
              <a:spLocks noChangeShapeType="1"/>
            </p:cNvSpPr>
            <p:nvPr/>
          </p:nvSpPr>
          <p:spPr bwMode="auto">
            <a:xfrm flipV="1">
              <a:off x="2897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4" name="Line 788"/>
            <p:cNvSpPr>
              <a:spLocks noChangeShapeType="1"/>
            </p:cNvSpPr>
            <p:nvPr/>
          </p:nvSpPr>
          <p:spPr bwMode="auto">
            <a:xfrm flipV="1">
              <a:off x="2745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5" name="Line 789"/>
            <p:cNvSpPr>
              <a:spLocks noChangeShapeType="1"/>
            </p:cNvSpPr>
            <p:nvPr/>
          </p:nvSpPr>
          <p:spPr bwMode="auto">
            <a:xfrm flipV="1">
              <a:off x="2794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6" name="Line 790"/>
            <p:cNvSpPr>
              <a:spLocks noChangeShapeType="1"/>
            </p:cNvSpPr>
            <p:nvPr/>
          </p:nvSpPr>
          <p:spPr bwMode="auto">
            <a:xfrm flipV="1">
              <a:off x="2846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7" name="Line 791"/>
            <p:cNvSpPr>
              <a:spLocks noChangeShapeType="1"/>
            </p:cNvSpPr>
            <p:nvPr/>
          </p:nvSpPr>
          <p:spPr bwMode="auto">
            <a:xfrm flipV="1">
              <a:off x="2745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8" name="Line 792"/>
            <p:cNvSpPr>
              <a:spLocks noChangeShapeType="1"/>
            </p:cNvSpPr>
            <p:nvPr/>
          </p:nvSpPr>
          <p:spPr bwMode="auto">
            <a:xfrm flipV="1">
              <a:off x="2794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49" name="Line 793"/>
            <p:cNvSpPr>
              <a:spLocks noChangeShapeType="1"/>
            </p:cNvSpPr>
            <p:nvPr/>
          </p:nvSpPr>
          <p:spPr bwMode="auto">
            <a:xfrm flipV="1">
              <a:off x="2745" y="1660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0" name="Line 794"/>
            <p:cNvSpPr>
              <a:spLocks noChangeShapeType="1"/>
            </p:cNvSpPr>
            <p:nvPr/>
          </p:nvSpPr>
          <p:spPr bwMode="auto">
            <a:xfrm flipV="1">
              <a:off x="3049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1" name="Line 795"/>
            <p:cNvSpPr>
              <a:spLocks noChangeShapeType="1"/>
            </p:cNvSpPr>
            <p:nvPr/>
          </p:nvSpPr>
          <p:spPr bwMode="auto">
            <a:xfrm flipV="1">
              <a:off x="3100" y="1711"/>
              <a:ext cx="18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2" name="Line 796"/>
            <p:cNvSpPr>
              <a:spLocks noChangeShapeType="1"/>
            </p:cNvSpPr>
            <p:nvPr/>
          </p:nvSpPr>
          <p:spPr bwMode="auto">
            <a:xfrm flipV="1">
              <a:off x="3149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3" name="Line 797"/>
            <p:cNvSpPr>
              <a:spLocks noChangeShapeType="1"/>
            </p:cNvSpPr>
            <p:nvPr/>
          </p:nvSpPr>
          <p:spPr bwMode="auto">
            <a:xfrm flipV="1">
              <a:off x="3100" y="1763"/>
              <a:ext cx="18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4" name="Line 798"/>
            <p:cNvSpPr>
              <a:spLocks noChangeShapeType="1"/>
            </p:cNvSpPr>
            <p:nvPr/>
          </p:nvSpPr>
          <p:spPr bwMode="auto">
            <a:xfrm flipV="1">
              <a:off x="3149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5" name="Line 799"/>
            <p:cNvSpPr>
              <a:spLocks noChangeShapeType="1"/>
            </p:cNvSpPr>
            <p:nvPr/>
          </p:nvSpPr>
          <p:spPr bwMode="auto">
            <a:xfrm flipV="1">
              <a:off x="3200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6" name="Line 800"/>
            <p:cNvSpPr>
              <a:spLocks noChangeShapeType="1"/>
            </p:cNvSpPr>
            <p:nvPr/>
          </p:nvSpPr>
          <p:spPr bwMode="auto">
            <a:xfrm flipV="1">
              <a:off x="3149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7" name="Line 801"/>
            <p:cNvSpPr>
              <a:spLocks noChangeShapeType="1"/>
            </p:cNvSpPr>
            <p:nvPr/>
          </p:nvSpPr>
          <p:spPr bwMode="auto">
            <a:xfrm flipV="1">
              <a:off x="3200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8" name="Line 802"/>
            <p:cNvSpPr>
              <a:spLocks noChangeShapeType="1"/>
            </p:cNvSpPr>
            <p:nvPr/>
          </p:nvSpPr>
          <p:spPr bwMode="auto">
            <a:xfrm flipV="1">
              <a:off x="3251" y="1660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59" name="Line 803"/>
            <p:cNvSpPr>
              <a:spLocks noChangeShapeType="1"/>
            </p:cNvSpPr>
            <p:nvPr/>
          </p:nvSpPr>
          <p:spPr bwMode="auto">
            <a:xfrm flipV="1">
              <a:off x="3200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0" name="Line 804"/>
            <p:cNvSpPr>
              <a:spLocks noChangeShapeType="1"/>
            </p:cNvSpPr>
            <p:nvPr/>
          </p:nvSpPr>
          <p:spPr bwMode="auto">
            <a:xfrm flipV="1">
              <a:off x="3251" y="1711"/>
              <a:ext cx="17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1" name="Line 805"/>
            <p:cNvSpPr>
              <a:spLocks noChangeShapeType="1"/>
            </p:cNvSpPr>
            <p:nvPr/>
          </p:nvSpPr>
          <p:spPr bwMode="auto">
            <a:xfrm flipV="1">
              <a:off x="3303" y="1664"/>
              <a:ext cx="14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2" name="Line 806"/>
            <p:cNvSpPr>
              <a:spLocks noChangeShapeType="1"/>
            </p:cNvSpPr>
            <p:nvPr/>
          </p:nvSpPr>
          <p:spPr bwMode="auto">
            <a:xfrm flipV="1">
              <a:off x="3251" y="1763"/>
              <a:ext cx="17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3" name="Line 807"/>
            <p:cNvSpPr>
              <a:spLocks noChangeShapeType="1"/>
            </p:cNvSpPr>
            <p:nvPr/>
          </p:nvSpPr>
          <p:spPr bwMode="auto">
            <a:xfrm flipV="1">
              <a:off x="3303" y="1716"/>
              <a:ext cx="14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4" name="Line 808"/>
            <p:cNvSpPr>
              <a:spLocks noChangeShapeType="1"/>
            </p:cNvSpPr>
            <p:nvPr/>
          </p:nvSpPr>
          <p:spPr bwMode="auto">
            <a:xfrm flipV="1">
              <a:off x="3303" y="1767"/>
              <a:ext cx="14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5" name="Line 809"/>
            <p:cNvSpPr>
              <a:spLocks noChangeShapeType="1"/>
            </p:cNvSpPr>
            <p:nvPr/>
          </p:nvSpPr>
          <p:spPr bwMode="auto">
            <a:xfrm flipH="1" flipV="1">
              <a:off x="3041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6" name="Line 810"/>
            <p:cNvSpPr>
              <a:spLocks noChangeShapeType="1"/>
            </p:cNvSpPr>
            <p:nvPr/>
          </p:nvSpPr>
          <p:spPr bwMode="auto">
            <a:xfrm flipH="1" flipV="1">
              <a:off x="2989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7" name="Line 811"/>
            <p:cNvSpPr>
              <a:spLocks noChangeShapeType="1"/>
            </p:cNvSpPr>
            <p:nvPr/>
          </p:nvSpPr>
          <p:spPr bwMode="auto">
            <a:xfrm flipH="1" flipV="1">
              <a:off x="2940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8" name="Line 812"/>
            <p:cNvSpPr>
              <a:spLocks noChangeShapeType="1"/>
            </p:cNvSpPr>
            <p:nvPr/>
          </p:nvSpPr>
          <p:spPr bwMode="auto">
            <a:xfrm flipH="1" flipV="1">
              <a:off x="2906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69" name="Line 813"/>
            <p:cNvSpPr>
              <a:spLocks noChangeShapeType="1"/>
            </p:cNvSpPr>
            <p:nvPr/>
          </p:nvSpPr>
          <p:spPr bwMode="auto">
            <a:xfrm flipH="1" flipV="1">
              <a:off x="2991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0" name="Line 814"/>
            <p:cNvSpPr>
              <a:spLocks noChangeShapeType="1"/>
            </p:cNvSpPr>
            <p:nvPr/>
          </p:nvSpPr>
          <p:spPr bwMode="auto">
            <a:xfrm flipH="1" flipV="1">
              <a:off x="2940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1" name="Line 815"/>
            <p:cNvSpPr>
              <a:spLocks noChangeShapeType="1"/>
            </p:cNvSpPr>
            <p:nvPr/>
          </p:nvSpPr>
          <p:spPr bwMode="auto">
            <a:xfrm flipH="1" flipV="1">
              <a:off x="2889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2" name="Line 816"/>
            <p:cNvSpPr>
              <a:spLocks noChangeShapeType="1"/>
            </p:cNvSpPr>
            <p:nvPr/>
          </p:nvSpPr>
          <p:spPr bwMode="auto">
            <a:xfrm flipH="1" flipV="1">
              <a:off x="2855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3" name="Line 817"/>
            <p:cNvSpPr>
              <a:spLocks noChangeShapeType="1"/>
            </p:cNvSpPr>
            <p:nvPr/>
          </p:nvSpPr>
          <p:spPr bwMode="auto">
            <a:xfrm flipH="1" flipV="1">
              <a:off x="2940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4" name="Line 818"/>
            <p:cNvSpPr>
              <a:spLocks noChangeShapeType="1"/>
            </p:cNvSpPr>
            <p:nvPr/>
          </p:nvSpPr>
          <p:spPr bwMode="auto">
            <a:xfrm flipH="1" flipV="1">
              <a:off x="2889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5" name="Line 819"/>
            <p:cNvSpPr>
              <a:spLocks noChangeShapeType="1"/>
            </p:cNvSpPr>
            <p:nvPr/>
          </p:nvSpPr>
          <p:spPr bwMode="auto">
            <a:xfrm flipH="1" flipV="1">
              <a:off x="2838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6" name="Line 820"/>
            <p:cNvSpPr>
              <a:spLocks noChangeShapeType="1"/>
            </p:cNvSpPr>
            <p:nvPr/>
          </p:nvSpPr>
          <p:spPr bwMode="auto">
            <a:xfrm flipH="1" flipV="1">
              <a:off x="2804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7" name="Line 821"/>
            <p:cNvSpPr>
              <a:spLocks noChangeShapeType="1"/>
            </p:cNvSpPr>
            <p:nvPr/>
          </p:nvSpPr>
          <p:spPr bwMode="auto">
            <a:xfrm flipH="1" flipV="1">
              <a:off x="2889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8" name="Line 822"/>
            <p:cNvSpPr>
              <a:spLocks noChangeShapeType="1"/>
            </p:cNvSpPr>
            <p:nvPr/>
          </p:nvSpPr>
          <p:spPr bwMode="auto">
            <a:xfrm flipH="1" flipV="1">
              <a:off x="2838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79" name="Line 823"/>
            <p:cNvSpPr>
              <a:spLocks noChangeShapeType="1"/>
            </p:cNvSpPr>
            <p:nvPr/>
          </p:nvSpPr>
          <p:spPr bwMode="auto">
            <a:xfrm flipH="1" flipV="1">
              <a:off x="2786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0" name="Line 824"/>
            <p:cNvSpPr>
              <a:spLocks noChangeShapeType="1"/>
            </p:cNvSpPr>
            <p:nvPr/>
          </p:nvSpPr>
          <p:spPr bwMode="auto">
            <a:xfrm flipH="1" flipV="1">
              <a:off x="2754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1" name="Line 825"/>
            <p:cNvSpPr>
              <a:spLocks noChangeShapeType="1"/>
            </p:cNvSpPr>
            <p:nvPr/>
          </p:nvSpPr>
          <p:spPr bwMode="auto">
            <a:xfrm flipH="1" flipV="1">
              <a:off x="2836" y="1789"/>
              <a:ext cx="31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2" name="Line 826"/>
            <p:cNvSpPr>
              <a:spLocks noChangeShapeType="1"/>
            </p:cNvSpPr>
            <p:nvPr/>
          </p:nvSpPr>
          <p:spPr bwMode="auto">
            <a:xfrm flipH="1" flipV="1">
              <a:off x="2786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3" name="Line 827"/>
            <p:cNvSpPr>
              <a:spLocks noChangeShapeType="1"/>
            </p:cNvSpPr>
            <p:nvPr/>
          </p:nvSpPr>
          <p:spPr bwMode="auto">
            <a:xfrm flipH="1" flipV="1">
              <a:off x="2737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4" name="Line 828"/>
            <p:cNvSpPr>
              <a:spLocks noChangeShapeType="1"/>
            </p:cNvSpPr>
            <p:nvPr/>
          </p:nvSpPr>
          <p:spPr bwMode="auto">
            <a:xfrm flipH="1" flipV="1">
              <a:off x="2788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5" name="Line 829"/>
            <p:cNvSpPr>
              <a:spLocks noChangeShapeType="1"/>
            </p:cNvSpPr>
            <p:nvPr/>
          </p:nvSpPr>
          <p:spPr bwMode="auto">
            <a:xfrm flipH="1" flipV="1">
              <a:off x="2737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6" name="Line 830"/>
            <p:cNvSpPr>
              <a:spLocks noChangeShapeType="1"/>
            </p:cNvSpPr>
            <p:nvPr/>
          </p:nvSpPr>
          <p:spPr bwMode="auto">
            <a:xfrm flipH="1" flipV="1">
              <a:off x="2737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7" name="Line 831"/>
            <p:cNvSpPr>
              <a:spLocks noChangeShapeType="1"/>
            </p:cNvSpPr>
            <p:nvPr/>
          </p:nvSpPr>
          <p:spPr bwMode="auto">
            <a:xfrm flipH="1" flipV="1">
              <a:off x="3092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8" name="Line 832"/>
            <p:cNvSpPr>
              <a:spLocks noChangeShapeType="1"/>
            </p:cNvSpPr>
            <p:nvPr/>
          </p:nvSpPr>
          <p:spPr bwMode="auto">
            <a:xfrm flipH="1" flipV="1">
              <a:off x="3041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89" name="Line 833"/>
            <p:cNvSpPr>
              <a:spLocks noChangeShapeType="1"/>
            </p:cNvSpPr>
            <p:nvPr/>
          </p:nvSpPr>
          <p:spPr bwMode="auto">
            <a:xfrm flipH="1" flipV="1">
              <a:off x="2989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0" name="Line 834"/>
            <p:cNvSpPr>
              <a:spLocks noChangeShapeType="1"/>
            </p:cNvSpPr>
            <p:nvPr/>
          </p:nvSpPr>
          <p:spPr bwMode="auto">
            <a:xfrm flipH="1" flipV="1">
              <a:off x="2957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1" name="Line 835"/>
            <p:cNvSpPr>
              <a:spLocks noChangeShapeType="1"/>
            </p:cNvSpPr>
            <p:nvPr/>
          </p:nvSpPr>
          <p:spPr bwMode="auto">
            <a:xfrm flipH="1" flipV="1">
              <a:off x="3143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2" name="Line 836"/>
            <p:cNvSpPr>
              <a:spLocks noChangeShapeType="1"/>
            </p:cNvSpPr>
            <p:nvPr/>
          </p:nvSpPr>
          <p:spPr bwMode="auto">
            <a:xfrm flipH="1" flipV="1">
              <a:off x="3092" y="1736"/>
              <a:ext cx="34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3" name="Line 837"/>
            <p:cNvSpPr>
              <a:spLocks noChangeShapeType="1"/>
            </p:cNvSpPr>
            <p:nvPr/>
          </p:nvSpPr>
          <p:spPr bwMode="auto">
            <a:xfrm flipH="1" flipV="1">
              <a:off x="3041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4" name="Line 838"/>
            <p:cNvSpPr>
              <a:spLocks noChangeShapeType="1"/>
            </p:cNvSpPr>
            <p:nvPr/>
          </p:nvSpPr>
          <p:spPr bwMode="auto">
            <a:xfrm flipH="1" flipV="1">
              <a:off x="3007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5" name="Line 839"/>
            <p:cNvSpPr>
              <a:spLocks noChangeShapeType="1"/>
            </p:cNvSpPr>
            <p:nvPr/>
          </p:nvSpPr>
          <p:spPr bwMode="auto">
            <a:xfrm flipH="1" flipV="1">
              <a:off x="3194" y="1789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6" name="Line 840"/>
            <p:cNvSpPr>
              <a:spLocks noChangeShapeType="1"/>
            </p:cNvSpPr>
            <p:nvPr/>
          </p:nvSpPr>
          <p:spPr bwMode="auto">
            <a:xfrm flipH="1" flipV="1">
              <a:off x="3141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7" name="Line 841"/>
            <p:cNvSpPr>
              <a:spLocks noChangeShapeType="1"/>
            </p:cNvSpPr>
            <p:nvPr/>
          </p:nvSpPr>
          <p:spPr bwMode="auto">
            <a:xfrm flipH="1" flipV="1">
              <a:off x="3092" y="1687"/>
              <a:ext cx="34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8" name="Line 842"/>
            <p:cNvSpPr>
              <a:spLocks noChangeShapeType="1"/>
            </p:cNvSpPr>
            <p:nvPr/>
          </p:nvSpPr>
          <p:spPr bwMode="auto">
            <a:xfrm flipH="1" flipV="1">
              <a:off x="3058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299" name="Line 843"/>
            <p:cNvSpPr>
              <a:spLocks noChangeShapeType="1"/>
            </p:cNvSpPr>
            <p:nvPr/>
          </p:nvSpPr>
          <p:spPr bwMode="auto">
            <a:xfrm flipH="1" flipV="1">
              <a:off x="3243" y="1789"/>
              <a:ext cx="29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0" name="Line 844"/>
            <p:cNvSpPr>
              <a:spLocks noChangeShapeType="1"/>
            </p:cNvSpPr>
            <p:nvPr/>
          </p:nvSpPr>
          <p:spPr bwMode="auto">
            <a:xfrm flipH="1" flipV="1">
              <a:off x="3192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1" name="Line 845"/>
            <p:cNvSpPr>
              <a:spLocks noChangeShapeType="1"/>
            </p:cNvSpPr>
            <p:nvPr/>
          </p:nvSpPr>
          <p:spPr bwMode="auto">
            <a:xfrm flipH="1" flipV="1">
              <a:off x="3141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2" name="Line 846"/>
            <p:cNvSpPr>
              <a:spLocks noChangeShapeType="1"/>
            </p:cNvSpPr>
            <p:nvPr/>
          </p:nvSpPr>
          <p:spPr bwMode="auto">
            <a:xfrm flipH="1" flipV="1">
              <a:off x="3109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3" name="Line 847"/>
            <p:cNvSpPr>
              <a:spLocks noChangeShapeType="1"/>
            </p:cNvSpPr>
            <p:nvPr/>
          </p:nvSpPr>
          <p:spPr bwMode="auto">
            <a:xfrm flipH="1" flipV="1">
              <a:off x="3295" y="1787"/>
              <a:ext cx="30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4" name="Line 848"/>
            <p:cNvSpPr>
              <a:spLocks noChangeShapeType="1"/>
            </p:cNvSpPr>
            <p:nvPr/>
          </p:nvSpPr>
          <p:spPr bwMode="auto">
            <a:xfrm flipH="1" flipV="1">
              <a:off x="3243" y="1736"/>
              <a:ext cx="33" cy="33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5" name="Line 849"/>
            <p:cNvSpPr>
              <a:spLocks noChangeShapeType="1"/>
            </p:cNvSpPr>
            <p:nvPr/>
          </p:nvSpPr>
          <p:spPr bwMode="auto">
            <a:xfrm flipH="1" flipV="1">
              <a:off x="3192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6" name="Line 850"/>
            <p:cNvSpPr>
              <a:spLocks noChangeShapeType="1"/>
            </p:cNvSpPr>
            <p:nvPr/>
          </p:nvSpPr>
          <p:spPr bwMode="auto">
            <a:xfrm flipH="1" flipV="1">
              <a:off x="3159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7" name="Line 851"/>
            <p:cNvSpPr>
              <a:spLocks noChangeShapeType="1"/>
            </p:cNvSpPr>
            <p:nvPr/>
          </p:nvSpPr>
          <p:spPr bwMode="auto">
            <a:xfrm flipH="1" flipV="1">
              <a:off x="3295" y="1736"/>
              <a:ext cx="30" cy="29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8" name="Line 852"/>
            <p:cNvSpPr>
              <a:spLocks noChangeShapeType="1"/>
            </p:cNvSpPr>
            <p:nvPr/>
          </p:nvSpPr>
          <p:spPr bwMode="auto">
            <a:xfrm flipH="1" flipV="1">
              <a:off x="3243" y="1687"/>
              <a:ext cx="33" cy="34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09" name="Line 853"/>
            <p:cNvSpPr>
              <a:spLocks noChangeShapeType="1"/>
            </p:cNvSpPr>
            <p:nvPr/>
          </p:nvSpPr>
          <p:spPr bwMode="auto">
            <a:xfrm flipH="1" flipV="1">
              <a:off x="3210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0" name="Line 854"/>
            <p:cNvSpPr>
              <a:spLocks noChangeShapeType="1"/>
            </p:cNvSpPr>
            <p:nvPr/>
          </p:nvSpPr>
          <p:spPr bwMode="auto">
            <a:xfrm flipH="1" flipV="1">
              <a:off x="3295" y="1687"/>
              <a:ext cx="30" cy="30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1" name="Line 855"/>
            <p:cNvSpPr>
              <a:spLocks noChangeShapeType="1"/>
            </p:cNvSpPr>
            <p:nvPr/>
          </p:nvSpPr>
          <p:spPr bwMode="auto">
            <a:xfrm flipH="1" flipV="1">
              <a:off x="3261" y="1653"/>
              <a:ext cx="15" cy="15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2" name="Line 856"/>
            <p:cNvSpPr>
              <a:spLocks noChangeShapeType="1"/>
            </p:cNvSpPr>
            <p:nvPr/>
          </p:nvSpPr>
          <p:spPr bwMode="auto">
            <a:xfrm flipH="1" flipV="1">
              <a:off x="3312" y="1653"/>
              <a:ext cx="11" cy="11"/>
            </a:xfrm>
            <a:prstGeom prst="line">
              <a:avLst/>
            </a:prstGeom>
            <a:noFill/>
            <a:ln w="127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3" name="Rectangle 857"/>
            <p:cNvSpPr>
              <a:spLocks noChangeArrowheads="1"/>
            </p:cNvSpPr>
            <p:nvPr/>
          </p:nvSpPr>
          <p:spPr bwMode="auto">
            <a:xfrm>
              <a:off x="4201" y="1256"/>
              <a:ext cx="735" cy="2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MESH PAD</a:t>
              </a:r>
            </a:p>
          </p:txBody>
        </p:sp>
        <p:sp>
          <p:nvSpPr>
            <p:cNvPr id="1044314" name="Line 858"/>
            <p:cNvSpPr>
              <a:spLocks noChangeShapeType="1"/>
            </p:cNvSpPr>
            <p:nvPr/>
          </p:nvSpPr>
          <p:spPr bwMode="auto">
            <a:xfrm flipV="1">
              <a:off x="3314" y="1358"/>
              <a:ext cx="815" cy="3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5" name="Line 859"/>
            <p:cNvSpPr>
              <a:spLocks noChangeShapeType="1"/>
            </p:cNvSpPr>
            <p:nvPr/>
          </p:nvSpPr>
          <p:spPr bwMode="auto">
            <a:xfrm>
              <a:off x="4139" y="1362"/>
              <a:ext cx="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6" name="Line 860"/>
            <p:cNvSpPr>
              <a:spLocks noChangeShapeType="1"/>
            </p:cNvSpPr>
            <p:nvPr/>
          </p:nvSpPr>
          <p:spPr bwMode="auto">
            <a:xfrm>
              <a:off x="3876" y="2781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7" name="Line 861"/>
            <p:cNvSpPr>
              <a:spLocks noChangeShapeType="1"/>
            </p:cNvSpPr>
            <p:nvPr/>
          </p:nvSpPr>
          <p:spPr bwMode="auto">
            <a:xfrm>
              <a:off x="3769" y="2524"/>
              <a:ext cx="62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8" name="Line 862"/>
            <p:cNvSpPr>
              <a:spLocks noChangeShapeType="1"/>
            </p:cNvSpPr>
            <p:nvPr/>
          </p:nvSpPr>
          <p:spPr bwMode="auto">
            <a:xfrm>
              <a:off x="3769" y="2865"/>
              <a:ext cx="53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19" name="Line 863"/>
            <p:cNvSpPr>
              <a:spLocks noChangeShapeType="1"/>
            </p:cNvSpPr>
            <p:nvPr/>
          </p:nvSpPr>
          <p:spPr bwMode="auto">
            <a:xfrm>
              <a:off x="2230" y="2526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0" name="Line 864"/>
            <p:cNvSpPr>
              <a:spLocks noChangeShapeType="1"/>
            </p:cNvSpPr>
            <p:nvPr/>
          </p:nvSpPr>
          <p:spPr bwMode="auto">
            <a:xfrm>
              <a:off x="2230" y="2694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1" name="Line 865"/>
            <p:cNvSpPr>
              <a:spLocks noChangeShapeType="1"/>
            </p:cNvSpPr>
            <p:nvPr/>
          </p:nvSpPr>
          <p:spPr bwMode="auto">
            <a:xfrm>
              <a:off x="2230" y="2868"/>
              <a:ext cx="4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2" name="Line 866"/>
            <p:cNvSpPr>
              <a:spLocks noChangeShapeType="1"/>
            </p:cNvSpPr>
            <p:nvPr/>
          </p:nvSpPr>
          <p:spPr bwMode="auto">
            <a:xfrm>
              <a:off x="2097" y="2463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3" name="Line 867"/>
            <p:cNvSpPr>
              <a:spLocks noChangeShapeType="1"/>
            </p:cNvSpPr>
            <p:nvPr/>
          </p:nvSpPr>
          <p:spPr bwMode="auto">
            <a:xfrm>
              <a:off x="2187" y="2463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4" name="Line 868"/>
            <p:cNvSpPr>
              <a:spLocks noChangeShapeType="1"/>
            </p:cNvSpPr>
            <p:nvPr/>
          </p:nvSpPr>
          <p:spPr bwMode="auto">
            <a:xfrm>
              <a:off x="2116" y="2409"/>
              <a:ext cx="55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5" name="Line 869"/>
            <p:cNvSpPr>
              <a:spLocks noChangeShapeType="1"/>
            </p:cNvSpPr>
            <p:nvPr/>
          </p:nvSpPr>
          <p:spPr bwMode="auto">
            <a:xfrm>
              <a:off x="2100" y="2283"/>
              <a:ext cx="2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6" name="Line 870"/>
            <p:cNvSpPr>
              <a:spLocks noChangeShapeType="1"/>
            </p:cNvSpPr>
            <p:nvPr/>
          </p:nvSpPr>
          <p:spPr bwMode="auto">
            <a:xfrm>
              <a:off x="2190" y="2283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7" name="Line 871"/>
            <p:cNvSpPr>
              <a:spLocks noChangeShapeType="1"/>
            </p:cNvSpPr>
            <p:nvPr/>
          </p:nvSpPr>
          <p:spPr bwMode="auto">
            <a:xfrm>
              <a:off x="2100" y="2227"/>
              <a:ext cx="8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8" name="Line 872"/>
            <p:cNvSpPr>
              <a:spLocks noChangeShapeType="1"/>
            </p:cNvSpPr>
            <p:nvPr/>
          </p:nvSpPr>
          <p:spPr bwMode="auto">
            <a:xfrm>
              <a:off x="3882" y="2454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29" name="Line 873"/>
            <p:cNvSpPr>
              <a:spLocks noChangeShapeType="1"/>
            </p:cNvSpPr>
            <p:nvPr/>
          </p:nvSpPr>
          <p:spPr bwMode="auto">
            <a:xfrm>
              <a:off x="3916" y="2454"/>
              <a:ext cx="5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0" name="Line 874"/>
            <p:cNvSpPr>
              <a:spLocks noChangeShapeType="1"/>
            </p:cNvSpPr>
            <p:nvPr/>
          </p:nvSpPr>
          <p:spPr bwMode="auto">
            <a:xfrm>
              <a:off x="3877" y="2392"/>
              <a:ext cx="6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1" name="Line 875"/>
            <p:cNvSpPr>
              <a:spLocks noChangeShapeType="1"/>
            </p:cNvSpPr>
            <p:nvPr/>
          </p:nvSpPr>
          <p:spPr bwMode="auto">
            <a:xfrm>
              <a:off x="3913" y="2285"/>
              <a:ext cx="4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2" name="Line 876"/>
            <p:cNvSpPr>
              <a:spLocks noChangeShapeType="1"/>
            </p:cNvSpPr>
            <p:nvPr/>
          </p:nvSpPr>
          <p:spPr bwMode="auto">
            <a:xfrm>
              <a:off x="3876" y="2286"/>
              <a:ext cx="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333" name="Line 877"/>
            <p:cNvSpPr>
              <a:spLocks noChangeShapeType="1"/>
            </p:cNvSpPr>
            <p:nvPr/>
          </p:nvSpPr>
          <p:spPr bwMode="auto">
            <a:xfrm>
              <a:off x="3877" y="2226"/>
              <a:ext cx="82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0" y="1863725"/>
            <a:ext cx="2495550" cy="2327275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Firetube Boiler</a:t>
            </a:r>
            <a:endParaRPr lang="en-US"/>
          </a:p>
        </p:txBody>
      </p:sp>
      <p:pic>
        <p:nvPicPr>
          <p:cNvPr id="20483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388938"/>
            <a:ext cx="7400925" cy="6175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76200"/>
            <a:ext cx="9144000" cy="1066800"/>
          </a:xfrm>
          <a:solidFill>
            <a:srgbClr val="FF9900"/>
          </a:solidFill>
          <a:ln w="57150">
            <a:solidFill>
              <a:srgbClr val="CC0000"/>
            </a:solidFill>
          </a:ln>
          <a:effectLst/>
        </p:spPr>
        <p:txBody>
          <a:bodyPr/>
          <a:lstStyle/>
          <a:p>
            <a:r>
              <a:rPr lang="en-US" sz="28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DRUM INTERNALS</a:t>
            </a:r>
            <a:br>
              <a:rPr lang="en-US" sz="28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8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BAFFLE PLATE WITH MESH PAD</a:t>
            </a:r>
          </a:p>
        </p:txBody>
      </p:sp>
      <p:sp>
        <p:nvSpPr>
          <p:cNvPr id="1045507" name="Rectangle 3"/>
          <p:cNvSpPr>
            <a:spLocks noChangeArrowheads="1"/>
          </p:cNvSpPr>
          <p:nvPr/>
        </p:nvSpPr>
        <p:spPr bwMode="auto">
          <a:xfrm>
            <a:off x="6159500" y="1193800"/>
            <a:ext cx="1758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STEAM OUTLET</a:t>
            </a:r>
          </a:p>
        </p:txBody>
      </p:sp>
      <p:sp>
        <p:nvSpPr>
          <p:cNvPr id="1045508" name="Rectangle 4"/>
          <p:cNvSpPr>
            <a:spLocks noChangeArrowheads="1"/>
          </p:cNvSpPr>
          <p:nvPr/>
        </p:nvSpPr>
        <p:spPr bwMode="auto">
          <a:xfrm>
            <a:off x="6532563" y="1584325"/>
            <a:ext cx="1250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MESH PAD</a:t>
            </a:r>
          </a:p>
        </p:txBody>
      </p:sp>
      <p:sp>
        <p:nvSpPr>
          <p:cNvPr id="1045509" name="Rectangle 5"/>
          <p:cNvSpPr>
            <a:spLocks noChangeArrowheads="1"/>
          </p:cNvSpPr>
          <p:nvPr/>
        </p:nvSpPr>
        <p:spPr bwMode="auto">
          <a:xfrm>
            <a:off x="8126413" y="2725738"/>
            <a:ext cx="8001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RISER</a:t>
            </a:r>
          </a:p>
        </p:txBody>
      </p:sp>
      <p:sp>
        <p:nvSpPr>
          <p:cNvPr id="1045510" name="Rectangle 6"/>
          <p:cNvSpPr>
            <a:spLocks noChangeArrowheads="1"/>
          </p:cNvSpPr>
          <p:nvPr/>
        </p:nvSpPr>
        <p:spPr bwMode="auto">
          <a:xfrm>
            <a:off x="7462838" y="2303463"/>
            <a:ext cx="979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BAFFLE</a:t>
            </a:r>
          </a:p>
        </p:txBody>
      </p:sp>
      <p:sp>
        <p:nvSpPr>
          <p:cNvPr id="1045511" name="Rectangle 7"/>
          <p:cNvSpPr>
            <a:spLocks noChangeArrowheads="1"/>
          </p:cNvSpPr>
          <p:nvPr/>
        </p:nvSpPr>
        <p:spPr bwMode="auto">
          <a:xfrm>
            <a:off x="6167438" y="5572125"/>
            <a:ext cx="1001712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FEEDER</a:t>
            </a:r>
          </a:p>
        </p:txBody>
      </p:sp>
      <p:sp>
        <p:nvSpPr>
          <p:cNvPr id="1045512" name="Rectangle 8"/>
          <p:cNvSpPr>
            <a:spLocks noChangeArrowheads="1"/>
          </p:cNvSpPr>
          <p:nvPr/>
        </p:nvSpPr>
        <p:spPr bwMode="auto">
          <a:xfrm>
            <a:off x="280988" y="2943225"/>
            <a:ext cx="8001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RISER</a:t>
            </a:r>
          </a:p>
        </p:txBody>
      </p:sp>
      <p:sp>
        <p:nvSpPr>
          <p:cNvPr id="1045513" name="Rectangle 9"/>
          <p:cNvSpPr>
            <a:spLocks noChangeArrowheads="1"/>
          </p:cNvSpPr>
          <p:nvPr/>
        </p:nvSpPr>
        <p:spPr bwMode="auto">
          <a:xfrm>
            <a:off x="6700838" y="4686300"/>
            <a:ext cx="286543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CONTINUOUS BLOWDOWN</a:t>
            </a:r>
          </a:p>
        </p:txBody>
      </p:sp>
      <p:sp>
        <p:nvSpPr>
          <p:cNvPr id="1045514" name="Rectangle 10"/>
          <p:cNvSpPr>
            <a:spLocks noChangeArrowheads="1"/>
          </p:cNvSpPr>
          <p:nvPr/>
        </p:nvSpPr>
        <p:spPr bwMode="auto">
          <a:xfrm>
            <a:off x="995363" y="1423988"/>
            <a:ext cx="18478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/>
            <a:r>
              <a:rPr lang="en-US" sz="1600">
                <a:solidFill>
                  <a:srgbClr val="000000"/>
                </a:solidFill>
              </a:rPr>
              <a:t>CHEMICAL FEED</a:t>
            </a:r>
          </a:p>
        </p:txBody>
      </p:sp>
      <p:sp>
        <p:nvSpPr>
          <p:cNvPr id="1045515" name="Line 11"/>
          <p:cNvSpPr>
            <a:spLocks noChangeShapeType="1"/>
          </p:cNvSpPr>
          <p:nvPr/>
        </p:nvSpPr>
        <p:spPr bwMode="auto">
          <a:xfrm flipV="1">
            <a:off x="4979988" y="1730375"/>
            <a:ext cx="1468437" cy="5064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6" name="Line 12"/>
          <p:cNvSpPr>
            <a:spLocks noChangeShapeType="1"/>
          </p:cNvSpPr>
          <p:nvPr/>
        </p:nvSpPr>
        <p:spPr bwMode="auto">
          <a:xfrm>
            <a:off x="6470650" y="1743075"/>
            <a:ext cx="114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7" name="Line 13"/>
          <p:cNvSpPr>
            <a:spLocks noChangeShapeType="1"/>
          </p:cNvSpPr>
          <p:nvPr/>
        </p:nvSpPr>
        <p:spPr bwMode="auto">
          <a:xfrm flipV="1">
            <a:off x="7210425" y="2882900"/>
            <a:ext cx="763588" cy="330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8" name="Line 14"/>
          <p:cNvSpPr>
            <a:spLocks noChangeShapeType="1"/>
          </p:cNvSpPr>
          <p:nvPr/>
        </p:nvSpPr>
        <p:spPr bwMode="auto">
          <a:xfrm>
            <a:off x="7996238" y="2886075"/>
            <a:ext cx="1809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19" name="Line 15"/>
          <p:cNvSpPr>
            <a:spLocks noChangeShapeType="1"/>
          </p:cNvSpPr>
          <p:nvPr/>
        </p:nvSpPr>
        <p:spPr bwMode="auto">
          <a:xfrm flipV="1">
            <a:off x="6103938" y="2444750"/>
            <a:ext cx="1233487" cy="603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0" name="Line 16"/>
          <p:cNvSpPr>
            <a:spLocks noChangeShapeType="1"/>
          </p:cNvSpPr>
          <p:nvPr/>
        </p:nvSpPr>
        <p:spPr bwMode="auto">
          <a:xfrm>
            <a:off x="7348538" y="2459038"/>
            <a:ext cx="158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1" name="Line 17"/>
          <p:cNvSpPr>
            <a:spLocks noChangeShapeType="1"/>
          </p:cNvSpPr>
          <p:nvPr/>
        </p:nvSpPr>
        <p:spPr bwMode="auto">
          <a:xfrm flipH="1">
            <a:off x="1187450" y="3113088"/>
            <a:ext cx="60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2" name="Line 18"/>
          <p:cNvSpPr>
            <a:spLocks noChangeShapeType="1"/>
          </p:cNvSpPr>
          <p:nvPr/>
        </p:nvSpPr>
        <p:spPr bwMode="auto">
          <a:xfrm flipH="1" flipV="1">
            <a:off x="1235075" y="3108325"/>
            <a:ext cx="1060450" cy="449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3" name="Line 19"/>
          <p:cNvSpPr>
            <a:spLocks noChangeShapeType="1"/>
          </p:cNvSpPr>
          <p:nvPr/>
        </p:nvSpPr>
        <p:spPr bwMode="auto">
          <a:xfrm>
            <a:off x="6470650" y="4846638"/>
            <a:ext cx="282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4" name="Oval 20"/>
          <p:cNvSpPr>
            <a:spLocks noChangeArrowheads="1"/>
          </p:cNvSpPr>
          <p:nvPr/>
        </p:nvSpPr>
        <p:spPr bwMode="auto">
          <a:xfrm>
            <a:off x="4397375" y="3657600"/>
            <a:ext cx="87313" cy="777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5" name="Freeform 21"/>
          <p:cNvSpPr>
            <a:spLocks/>
          </p:cNvSpPr>
          <p:nvPr/>
        </p:nvSpPr>
        <p:spPr bwMode="auto">
          <a:xfrm>
            <a:off x="4405313" y="3667125"/>
            <a:ext cx="93662" cy="77788"/>
          </a:xfrm>
          <a:custGeom>
            <a:avLst/>
            <a:gdLst/>
            <a:ahLst/>
            <a:cxnLst>
              <a:cxn ang="0">
                <a:pos x="54" y="26"/>
              </a:cxn>
              <a:cxn ang="0">
                <a:pos x="54" y="19"/>
              </a:cxn>
              <a:cxn ang="0">
                <a:pos x="51" y="15"/>
              </a:cxn>
              <a:cxn ang="0">
                <a:pos x="48" y="9"/>
              </a:cxn>
              <a:cxn ang="0">
                <a:pos x="44" y="5"/>
              </a:cxn>
              <a:cxn ang="0">
                <a:pos x="40" y="3"/>
              </a:cxn>
              <a:cxn ang="0">
                <a:pos x="33" y="0"/>
              </a:cxn>
              <a:cxn ang="0">
                <a:pos x="27" y="0"/>
              </a:cxn>
              <a:cxn ang="0">
                <a:pos x="21" y="0"/>
              </a:cxn>
              <a:cxn ang="0">
                <a:pos x="16" y="3"/>
              </a:cxn>
              <a:cxn ang="0">
                <a:pos x="10" y="5"/>
              </a:cxn>
              <a:cxn ang="0">
                <a:pos x="7" y="9"/>
              </a:cxn>
              <a:cxn ang="0">
                <a:pos x="3" y="15"/>
              </a:cxn>
              <a:cxn ang="0">
                <a:pos x="1" y="19"/>
              </a:cxn>
              <a:cxn ang="0">
                <a:pos x="0" y="26"/>
              </a:cxn>
              <a:cxn ang="0">
                <a:pos x="1" y="31"/>
              </a:cxn>
              <a:cxn ang="0">
                <a:pos x="3" y="36"/>
              </a:cxn>
              <a:cxn ang="0">
                <a:pos x="7" y="40"/>
              </a:cxn>
              <a:cxn ang="0">
                <a:pos x="10" y="46"/>
              </a:cxn>
              <a:cxn ang="0">
                <a:pos x="16" y="48"/>
              </a:cxn>
              <a:cxn ang="0">
                <a:pos x="21" y="51"/>
              </a:cxn>
              <a:cxn ang="0">
                <a:pos x="27" y="51"/>
              </a:cxn>
              <a:cxn ang="0">
                <a:pos x="33" y="51"/>
              </a:cxn>
              <a:cxn ang="0">
                <a:pos x="40" y="48"/>
              </a:cxn>
              <a:cxn ang="0">
                <a:pos x="44" y="46"/>
              </a:cxn>
              <a:cxn ang="0">
                <a:pos x="48" y="40"/>
              </a:cxn>
              <a:cxn ang="0">
                <a:pos x="51" y="36"/>
              </a:cxn>
              <a:cxn ang="0">
                <a:pos x="54" y="31"/>
              </a:cxn>
              <a:cxn ang="0">
                <a:pos x="54" y="26"/>
              </a:cxn>
            </a:cxnLst>
            <a:rect l="0" t="0" r="r" b="b"/>
            <a:pathLst>
              <a:path w="55" h="52">
                <a:moveTo>
                  <a:pt x="54" y="26"/>
                </a:moveTo>
                <a:lnTo>
                  <a:pt x="54" y="19"/>
                </a:lnTo>
                <a:lnTo>
                  <a:pt x="51" y="15"/>
                </a:lnTo>
                <a:lnTo>
                  <a:pt x="48" y="9"/>
                </a:lnTo>
                <a:lnTo>
                  <a:pt x="44" y="5"/>
                </a:lnTo>
                <a:lnTo>
                  <a:pt x="40" y="3"/>
                </a:lnTo>
                <a:lnTo>
                  <a:pt x="33" y="0"/>
                </a:lnTo>
                <a:lnTo>
                  <a:pt x="27" y="0"/>
                </a:lnTo>
                <a:lnTo>
                  <a:pt x="21" y="0"/>
                </a:lnTo>
                <a:lnTo>
                  <a:pt x="16" y="3"/>
                </a:lnTo>
                <a:lnTo>
                  <a:pt x="10" y="5"/>
                </a:lnTo>
                <a:lnTo>
                  <a:pt x="7" y="9"/>
                </a:lnTo>
                <a:lnTo>
                  <a:pt x="3" y="15"/>
                </a:lnTo>
                <a:lnTo>
                  <a:pt x="1" y="19"/>
                </a:lnTo>
                <a:lnTo>
                  <a:pt x="0" y="26"/>
                </a:lnTo>
                <a:lnTo>
                  <a:pt x="1" y="31"/>
                </a:lnTo>
                <a:lnTo>
                  <a:pt x="3" y="36"/>
                </a:lnTo>
                <a:lnTo>
                  <a:pt x="7" y="40"/>
                </a:lnTo>
                <a:lnTo>
                  <a:pt x="10" y="46"/>
                </a:lnTo>
                <a:lnTo>
                  <a:pt x="16" y="48"/>
                </a:lnTo>
                <a:lnTo>
                  <a:pt x="21" y="51"/>
                </a:lnTo>
                <a:lnTo>
                  <a:pt x="27" y="51"/>
                </a:lnTo>
                <a:lnTo>
                  <a:pt x="33" y="51"/>
                </a:lnTo>
                <a:lnTo>
                  <a:pt x="40" y="48"/>
                </a:lnTo>
                <a:lnTo>
                  <a:pt x="44" y="46"/>
                </a:lnTo>
                <a:lnTo>
                  <a:pt x="48" y="40"/>
                </a:lnTo>
                <a:lnTo>
                  <a:pt x="51" y="36"/>
                </a:lnTo>
                <a:lnTo>
                  <a:pt x="54" y="31"/>
                </a:lnTo>
                <a:lnTo>
                  <a:pt x="54" y="2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6" name="Freeform 22"/>
          <p:cNvSpPr>
            <a:spLocks/>
          </p:cNvSpPr>
          <p:nvPr/>
        </p:nvSpPr>
        <p:spPr bwMode="auto">
          <a:xfrm>
            <a:off x="5199063" y="3535363"/>
            <a:ext cx="90487" cy="77787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52" y="20"/>
              </a:cxn>
              <a:cxn ang="0">
                <a:pos x="51" y="15"/>
              </a:cxn>
              <a:cxn ang="0">
                <a:pos x="48" y="11"/>
              </a:cxn>
              <a:cxn ang="0">
                <a:pos x="42" y="7"/>
              </a:cxn>
              <a:cxn ang="0">
                <a:pos x="38" y="3"/>
              </a:cxn>
              <a:cxn ang="0">
                <a:pos x="32" y="1"/>
              </a:cxn>
              <a:cxn ang="0">
                <a:pos x="27" y="0"/>
              </a:cxn>
              <a:cxn ang="0">
                <a:pos x="20" y="1"/>
              </a:cxn>
              <a:cxn ang="0">
                <a:pos x="14" y="3"/>
              </a:cxn>
              <a:cxn ang="0">
                <a:pos x="10" y="7"/>
              </a:cxn>
              <a:cxn ang="0">
                <a:pos x="6" y="11"/>
              </a:cxn>
              <a:cxn ang="0">
                <a:pos x="3" y="15"/>
              </a:cxn>
              <a:cxn ang="0">
                <a:pos x="0" y="20"/>
              </a:cxn>
              <a:cxn ang="0">
                <a:pos x="0" y="25"/>
              </a:cxn>
              <a:cxn ang="0">
                <a:pos x="0" y="32"/>
              </a:cxn>
              <a:cxn ang="0">
                <a:pos x="3" y="37"/>
              </a:cxn>
              <a:cxn ang="0">
                <a:pos x="6" y="41"/>
              </a:cxn>
              <a:cxn ang="0">
                <a:pos x="10" y="47"/>
              </a:cxn>
              <a:cxn ang="0">
                <a:pos x="14" y="49"/>
              </a:cxn>
              <a:cxn ang="0">
                <a:pos x="20" y="51"/>
              </a:cxn>
              <a:cxn ang="0">
                <a:pos x="27" y="52"/>
              </a:cxn>
              <a:cxn ang="0">
                <a:pos x="32" y="51"/>
              </a:cxn>
              <a:cxn ang="0">
                <a:pos x="38" y="49"/>
              </a:cxn>
              <a:cxn ang="0">
                <a:pos x="42" y="47"/>
              </a:cxn>
              <a:cxn ang="0">
                <a:pos x="48" y="41"/>
              </a:cxn>
              <a:cxn ang="0">
                <a:pos x="51" y="37"/>
              </a:cxn>
              <a:cxn ang="0">
                <a:pos x="52" y="32"/>
              </a:cxn>
              <a:cxn ang="0">
                <a:pos x="52" y="25"/>
              </a:cxn>
            </a:cxnLst>
            <a:rect l="0" t="0" r="r" b="b"/>
            <a:pathLst>
              <a:path w="53" h="53">
                <a:moveTo>
                  <a:pt x="52" y="25"/>
                </a:moveTo>
                <a:lnTo>
                  <a:pt x="52" y="20"/>
                </a:lnTo>
                <a:lnTo>
                  <a:pt x="51" y="15"/>
                </a:lnTo>
                <a:lnTo>
                  <a:pt x="48" y="11"/>
                </a:lnTo>
                <a:lnTo>
                  <a:pt x="42" y="7"/>
                </a:lnTo>
                <a:lnTo>
                  <a:pt x="38" y="3"/>
                </a:lnTo>
                <a:lnTo>
                  <a:pt x="32" y="1"/>
                </a:lnTo>
                <a:lnTo>
                  <a:pt x="27" y="0"/>
                </a:lnTo>
                <a:lnTo>
                  <a:pt x="20" y="1"/>
                </a:lnTo>
                <a:lnTo>
                  <a:pt x="14" y="3"/>
                </a:lnTo>
                <a:lnTo>
                  <a:pt x="10" y="7"/>
                </a:lnTo>
                <a:lnTo>
                  <a:pt x="6" y="11"/>
                </a:lnTo>
                <a:lnTo>
                  <a:pt x="3" y="15"/>
                </a:lnTo>
                <a:lnTo>
                  <a:pt x="0" y="20"/>
                </a:lnTo>
                <a:lnTo>
                  <a:pt x="0" y="25"/>
                </a:lnTo>
                <a:lnTo>
                  <a:pt x="0" y="32"/>
                </a:lnTo>
                <a:lnTo>
                  <a:pt x="3" y="37"/>
                </a:lnTo>
                <a:lnTo>
                  <a:pt x="6" y="41"/>
                </a:lnTo>
                <a:lnTo>
                  <a:pt x="10" y="47"/>
                </a:lnTo>
                <a:lnTo>
                  <a:pt x="14" y="49"/>
                </a:lnTo>
                <a:lnTo>
                  <a:pt x="20" y="51"/>
                </a:lnTo>
                <a:lnTo>
                  <a:pt x="27" y="52"/>
                </a:lnTo>
                <a:lnTo>
                  <a:pt x="32" y="51"/>
                </a:lnTo>
                <a:lnTo>
                  <a:pt x="38" y="49"/>
                </a:lnTo>
                <a:lnTo>
                  <a:pt x="42" y="47"/>
                </a:lnTo>
                <a:lnTo>
                  <a:pt x="48" y="41"/>
                </a:lnTo>
                <a:lnTo>
                  <a:pt x="51" y="37"/>
                </a:lnTo>
                <a:lnTo>
                  <a:pt x="52" y="32"/>
                </a:lnTo>
                <a:lnTo>
                  <a:pt x="52" y="2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7" name="Freeform 23"/>
          <p:cNvSpPr>
            <a:spLocks/>
          </p:cNvSpPr>
          <p:nvPr/>
        </p:nvSpPr>
        <p:spPr bwMode="auto">
          <a:xfrm>
            <a:off x="5181600" y="3525838"/>
            <a:ext cx="128588" cy="103187"/>
          </a:xfrm>
          <a:custGeom>
            <a:avLst/>
            <a:gdLst/>
            <a:ahLst/>
            <a:cxnLst>
              <a:cxn ang="0">
                <a:pos x="75" y="33"/>
              </a:cxn>
              <a:cxn ang="0">
                <a:pos x="75" y="28"/>
              </a:cxn>
              <a:cxn ang="0">
                <a:pos x="74" y="22"/>
              </a:cxn>
              <a:cxn ang="0">
                <a:pos x="69" y="15"/>
              </a:cxn>
              <a:cxn ang="0">
                <a:pos x="65" y="10"/>
              </a:cxn>
              <a:cxn ang="0">
                <a:pos x="61" y="6"/>
              </a:cxn>
              <a:cxn ang="0">
                <a:pos x="54" y="3"/>
              </a:cxn>
              <a:cxn ang="0">
                <a:pos x="48" y="0"/>
              </a:cxn>
              <a:cxn ang="0">
                <a:pos x="41" y="0"/>
              </a:cxn>
              <a:cxn ang="0">
                <a:pos x="34" y="0"/>
              </a:cxn>
              <a:cxn ang="0">
                <a:pos x="27" y="0"/>
              </a:cxn>
              <a:cxn ang="0">
                <a:pos x="21" y="3"/>
              </a:cxn>
              <a:cxn ang="0">
                <a:pos x="16" y="6"/>
              </a:cxn>
              <a:cxn ang="0">
                <a:pos x="10" y="10"/>
              </a:cxn>
              <a:cxn ang="0">
                <a:pos x="6" y="15"/>
              </a:cxn>
              <a:cxn ang="0">
                <a:pos x="3" y="22"/>
              </a:cxn>
              <a:cxn ang="0">
                <a:pos x="0" y="28"/>
              </a:cxn>
              <a:cxn ang="0">
                <a:pos x="0" y="33"/>
              </a:cxn>
              <a:cxn ang="0">
                <a:pos x="0" y="41"/>
              </a:cxn>
              <a:cxn ang="0">
                <a:pos x="3" y="46"/>
              </a:cxn>
              <a:cxn ang="0">
                <a:pos x="6" y="53"/>
              </a:cxn>
              <a:cxn ang="0">
                <a:pos x="10" y="58"/>
              </a:cxn>
              <a:cxn ang="0">
                <a:pos x="16" y="62"/>
              </a:cxn>
              <a:cxn ang="0">
                <a:pos x="21" y="65"/>
              </a:cxn>
              <a:cxn ang="0">
                <a:pos x="27" y="67"/>
              </a:cxn>
              <a:cxn ang="0">
                <a:pos x="34" y="68"/>
              </a:cxn>
              <a:cxn ang="0">
                <a:pos x="41" y="68"/>
              </a:cxn>
              <a:cxn ang="0">
                <a:pos x="48" y="67"/>
              </a:cxn>
              <a:cxn ang="0">
                <a:pos x="54" y="65"/>
              </a:cxn>
              <a:cxn ang="0">
                <a:pos x="61" y="62"/>
              </a:cxn>
              <a:cxn ang="0">
                <a:pos x="65" y="58"/>
              </a:cxn>
              <a:cxn ang="0">
                <a:pos x="69" y="53"/>
              </a:cxn>
              <a:cxn ang="0">
                <a:pos x="74" y="46"/>
              </a:cxn>
              <a:cxn ang="0">
                <a:pos x="75" y="41"/>
              </a:cxn>
              <a:cxn ang="0">
                <a:pos x="75" y="33"/>
              </a:cxn>
            </a:cxnLst>
            <a:rect l="0" t="0" r="r" b="b"/>
            <a:pathLst>
              <a:path w="76" h="69">
                <a:moveTo>
                  <a:pt x="75" y="33"/>
                </a:moveTo>
                <a:lnTo>
                  <a:pt x="75" y="28"/>
                </a:lnTo>
                <a:lnTo>
                  <a:pt x="74" y="22"/>
                </a:lnTo>
                <a:lnTo>
                  <a:pt x="69" y="15"/>
                </a:lnTo>
                <a:lnTo>
                  <a:pt x="65" y="10"/>
                </a:lnTo>
                <a:lnTo>
                  <a:pt x="61" y="6"/>
                </a:lnTo>
                <a:lnTo>
                  <a:pt x="54" y="3"/>
                </a:lnTo>
                <a:lnTo>
                  <a:pt x="48" y="0"/>
                </a:lnTo>
                <a:lnTo>
                  <a:pt x="41" y="0"/>
                </a:lnTo>
                <a:lnTo>
                  <a:pt x="34" y="0"/>
                </a:lnTo>
                <a:lnTo>
                  <a:pt x="27" y="0"/>
                </a:lnTo>
                <a:lnTo>
                  <a:pt x="21" y="3"/>
                </a:lnTo>
                <a:lnTo>
                  <a:pt x="16" y="6"/>
                </a:lnTo>
                <a:lnTo>
                  <a:pt x="10" y="10"/>
                </a:lnTo>
                <a:lnTo>
                  <a:pt x="6" y="15"/>
                </a:lnTo>
                <a:lnTo>
                  <a:pt x="3" y="22"/>
                </a:lnTo>
                <a:lnTo>
                  <a:pt x="0" y="28"/>
                </a:lnTo>
                <a:lnTo>
                  <a:pt x="0" y="33"/>
                </a:lnTo>
                <a:lnTo>
                  <a:pt x="0" y="41"/>
                </a:lnTo>
                <a:lnTo>
                  <a:pt x="3" y="46"/>
                </a:lnTo>
                <a:lnTo>
                  <a:pt x="6" y="53"/>
                </a:lnTo>
                <a:lnTo>
                  <a:pt x="10" y="58"/>
                </a:lnTo>
                <a:lnTo>
                  <a:pt x="16" y="62"/>
                </a:lnTo>
                <a:lnTo>
                  <a:pt x="21" y="65"/>
                </a:lnTo>
                <a:lnTo>
                  <a:pt x="27" y="67"/>
                </a:lnTo>
                <a:lnTo>
                  <a:pt x="34" y="68"/>
                </a:lnTo>
                <a:lnTo>
                  <a:pt x="41" y="68"/>
                </a:lnTo>
                <a:lnTo>
                  <a:pt x="48" y="67"/>
                </a:lnTo>
                <a:lnTo>
                  <a:pt x="54" y="65"/>
                </a:lnTo>
                <a:lnTo>
                  <a:pt x="61" y="62"/>
                </a:lnTo>
                <a:lnTo>
                  <a:pt x="65" y="58"/>
                </a:lnTo>
                <a:lnTo>
                  <a:pt x="69" y="53"/>
                </a:lnTo>
                <a:lnTo>
                  <a:pt x="74" y="46"/>
                </a:lnTo>
                <a:lnTo>
                  <a:pt x="75" y="41"/>
                </a:lnTo>
                <a:lnTo>
                  <a:pt x="75" y="33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28" name="Line 24"/>
          <p:cNvSpPr>
            <a:spLocks noChangeShapeType="1"/>
          </p:cNvSpPr>
          <p:nvPr/>
        </p:nvSpPr>
        <p:spPr bwMode="auto">
          <a:xfrm>
            <a:off x="3533775" y="3251200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29" name="Line 25"/>
          <p:cNvSpPr>
            <a:spLocks noChangeShapeType="1"/>
          </p:cNvSpPr>
          <p:nvPr/>
        </p:nvSpPr>
        <p:spPr bwMode="auto">
          <a:xfrm>
            <a:off x="4587875" y="1924050"/>
            <a:ext cx="0" cy="88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0" name="Line 26"/>
          <p:cNvSpPr>
            <a:spLocks noChangeShapeType="1"/>
          </p:cNvSpPr>
          <p:nvPr/>
        </p:nvSpPr>
        <p:spPr bwMode="auto">
          <a:xfrm flipV="1">
            <a:off x="4656138" y="1463675"/>
            <a:ext cx="0" cy="360363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1" name="Line 27"/>
          <p:cNvSpPr>
            <a:spLocks noChangeShapeType="1"/>
          </p:cNvSpPr>
          <p:nvPr/>
        </p:nvSpPr>
        <p:spPr bwMode="auto">
          <a:xfrm flipV="1">
            <a:off x="4965700" y="1463675"/>
            <a:ext cx="0" cy="360363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2" name="Line 28"/>
          <p:cNvSpPr>
            <a:spLocks noChangeShapeType="1"/>
          </p:cNvSpPr>
          <p:nvPr/>
        </p:nvSpPr>
        <p:spPr bwMode="auto">
          <a:xfrm>
            <a:off x="5030788" y="1924050"/>
            <a:ext cx="0" cy="88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3" name="Line 29"/>
          <p:cNvSpPr>
            <a:spLocks noChangeShapeType="1"/>
          </p:cNvSpPr>
          <p:nvPr/>
        </p:nvSpPr>
        <p:spPr bwMode="auto">
          <a:xfrm>
            <a:off x="2909888" y="3776663"/>
            <a:ext cx="904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4" name="Line 30"/>
          <p:cNvSpPr>
            <a:spLocks noChangeShapeType="1"/>
          </p:cNvSpPr>
          <p:nvPr/>
        </p:nvSpPr>
        <p:spPr bwMode="auto">
          <a:xfrm>
            <a:off x="2895600" y="3695700"/>
            <a:ext cx="104775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5" name="Line 31"/>
          <p:cNvSpPr>
            <a:spLocks noChangeShapeType="1"/>
          </p:cNvSpPr>
          <p:nvPr/>
        </p:nvSpPr>
        <p:spPr bwMode="auto">
          <a:xfrm>
            <a:off x="2895600" y="3278188"/>
            <a:ext cx="104775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6" name="Line 32"/>
          <p:cNvSpPr>
            <a:spLocks noChangeShapeType="1"/>
          </p:cNvSpPr>
          <p:nvPr/>
        </p:nvSpPr>
        <p:spPr bwMode="auto">
          <a:xfrm>
            <a:off x="2909888" y="3200400"/>
            <a:ext cx="904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7" name="Line 33"/>
          <p:cNvSpPr>
            <a:spLocks noChangeShapeType="1"/>
          </p:cNvSpPr>
          <p:nvPr/>
        </p:nvSpPr>
        <p:spPr bwMode="auto">
          <a:xfrm>
            <a:off x="4351338" y="5119688"/>
            <a:ext cx="0" cy="2746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8" name="Line 34"/>
          <p:cNvSpPr>
            <a:spLocks noChangeShapeType="1"/>
          </p:cNvSpPr>
          <p:nvPr/>
        </p:nvSpPr>
        <p:spPr bwMode="auto">
          <a:xfrm>
            <a:off x="4467225" y="5140325"/>
            <a:ext cx="0" cy="357188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39" name="Line 35"/>
          <p:cNvSpPr>
            <a:spLocks noChangeShapeType="1"/>
          </p:cNvSpPr>
          <p:nvPr/>
        </p:nvSpPr>
        <p:spPr bwMode="auto">
          <a:xfrm>
            <a:off x="5153025" y="5140325"/>
            <a:ext cx="0" cy="357188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0" name="Freeform 36"/>
          <p:cNvSpPr>
            <a:spLocks/>
          </p:cNvSpPr>
          <p:nvPr/>
        </p:nvSpPr>
        <p:spPr bwMode="auto">
          <a:xfrm>
            <a:off x="2873375" y="1911350"/>
            <a:ext cx="3875088" cy="3154363"/>
          </a:xfrm>
          <a:custGeom>
            <a:avLst/>
            <a:gdLst/>
            <a:ahLst/>
            <a:cxnLst>
              <a:cxn ang="0">
                <a:pos x="2275" y="988"/>
              </a:cxn>
              <a:cxn ang="0">
                <a:pos x="2262" y="880"/>
              </a:cxn>
              <a:cxn ang="0">
                <a:pos x="2236" y="775"/>
              </a:cxn>
              <a:cxn ang="0">
                <a:pos x="2200" y="673"/>
              </a:cxn>
              <a:cxn ang="0">
                <a:pos x="2151" y="574"/>
              </a:cxn>
              <a:cxn ang="0">
                <a:pos x="2093" y="481"/>
              </a:cxn>
              <a:cxn ang="0">
                <a:pos x="2026" y="394"/>
              </a:cxn>
              <a:cxn ang="0">
                <a:pos x="1948" y="312"/>
              </a:cxn>
              <a:cxn ang="0">
                <a:pos x="1862" y="241"/>
              </a:cxn>
              <a:cxn ang="0">
                <a:pos x="1769" y="176"/>
              </a:cxn>
              <a:cxn ang="0">
                <a:pos x="1669" y="122"/>
              </a:cxn>
              <a:cxn ang="0">
                <a:pos x="1564" y="76"/>
              </a:cxn>
              <a:cxn ang="0">
                <a:pos x="1454" y="40"/>
              </a:cxn>
              <a:cxn ang="0">
                <a:pos x="1341" y="17"/>
              </a:cxn>
              <a:cxn ang="0">
                <a:pos x="1226" y="3"/>
              </a:cxn>
              <a:cxn ang="0">
                <a:pos x="1110" y="0"/>
              </a:cxn>
              <a:cxn ang="0">
                <a:pos x="994" y="8"/>
              </a:cxn>
              <a:cxn ang="0">
                <a:pos x="880" y="27"/>
              </a:cxn>
              <a:cxn ang="0">
                <a:pos x="769" y="57"/>
              </a:cxn>
              <a:cxn ang="0">
                <a:pos x="660" y="97"/>
              </a:cxn>
              <a:cxn ang="0">
                <a:pos x="559" y="148"/>
              </a:cxn>
              <a:cxn ang="0">
                <a:pos x="461" y="207"/>
              </a:cxn>
              <a:cxn ang="0">
                <a:pos x="372" y="276"/>
              </a:cxn>
              <a:cxn ang="0">
                <a:pos x="291" y="353"/>
              </a:cxn>
              <a:cxn ang="0">
                <a:pos x="217" y="437"/>
              </a:cxn>
              <a:cxn ang="0">
                <a:pos x="154" y="526"/>
              </a:cxn>
              <a:cxn ang="0">
                <a:pos x="100" y="622"/>
              </a:cxn>
              <a:cxn ang="0">
                <a:pos x="58" y="723"/>
              </a:cxn>
              <a:cxn ang="0">
                <a:pos x="27" y="827"/>
              </a:cxn>
              <a:cxn ang="0">
                <a:pos x="7" y="933"/>
              </a:cxn>
              <a:cxn ang="0">
                <a:pos x="0" y="1041"/>
              </a:cxn>
              <a:cxn ang="0">
                <a:pos x="4" y="1150"/>
              </a:cxn>
              <a:cxn ang="0">
                <a:pos x="20" y="1256"/>
              </a:cxn>
              <a:cxn ang="0">
                <a:pos x="47" y="1361"/>
              </a:cxn>
              <a:cxn ang="0">
                <a:pos x="86" y="1462"/>
              </a:cxn>
              <a:cxn ang="0">
                <a:pos x="135" y="1560"/>
              </a:cxn>
              <a:cxn ang="0">
                <a:pos x="195" y="1652"/>
              </a:cxn>
              <a:cxn ang="0">
                <a:pos x="265" y="1739"/>
              </a:cxn>
              <a:cxn ang="0">
                <a:pos x="344" y="1818"/>
              </a:cxn>
              <a:cxn ang="0">
                <a:pos x="432" y="1890"/>
              </a:cxn>
              <a:cxn ang="0">
                <a:pos x="525" y="1952"/>
              </a:cxn>
              <a:cxn ang="0">
                <a:pos x="626" y="2005"/>
              </a:cxn>
              <a:cxn ang="0">
                <a:pos x="732" y="2049"/>
              </a:cxn>
              <a:cxn ang="0">
                <a:pos x="842" y="2083"/>
              </a:cxn>
              <a:cxn ang="0">
                <a:pos x="956" y="2105"/>
              </a:cxn>
              <a:cxn ang="0">
                <a:pos x="1071" y="2118"/>
              </a:cxn>
              <a:cxn ang="0">
                <a:pos x="1188" y="2118"/>
              </a:cxn>
              <a:cxn ang="0">
                <a:pos x="1303" y="2107"/>
              </a:cxn>
              <a:cxn ang="0">
                <a:pos x="1416" y="2087"/>
              </a:cxn>
              <a:cxn ang="0">
                <a:pos x="1528" y="2055"/>
              </a:cxn>
              <a:cxn ang="0">
                <a:pos x="1635" y="2013"/>
              </a:cxn>
              <a:cxn ang="0">
                <a:pos x="1736" y="1962"/>
              </a:cxn>
              <a:cxn ang="0">
                <a:pos x="1832" y="1900"/>
              </a:cxn>
              <a:cxn ang="0">
                <a:pos x="1920" y="1830"/>
              </a:cxn>
              <a:cxn ang="0">
                <a:pos x="2000" y="1752"/>
              </a:cxn>
              <a:cxn ang="0">
                <a:pos x="2072" y="1668"/>
              </a:cxn>
              <a:cxn ang="0">
                <a:pos x="2134" y="1576"/>
              </a:cxn>
              <a:cxn ang="0">
                <a:pos x="2185" y="1479"/>
              </a:cxn>
              <a:cxn ang="0">
                <a:pos x="2226" y="1378"/>
              </a:cxn>
              <a:cxn ang="0">
                <a:pos x="2254" y="1274"/>
              </a:cxn>
              <a:cxn ang="0">
                <a:pos x="2272" y="1166"/>
              </a:cxn>
              <a:cxn ang="0">
                <a:pos x="2278" y="1059"/>
              </a:cxn>
            </a:cxnLst>
            <a:rect l="0" t="0" r="r" b="b"/>
            <a:pathLst>
              <a:path w="2279" h="2120">
                <a:moveTo>
                  <a:pt x="2278" y="1059"/>
                </a:moveTo>
                <a:lnTo>
                  <a:pt x="2278" y="1023"/>
                </a:lnTo>
                <a:lnTo>
                  <a:pt x="2275" y="988"/>
                </a:lnTo>
                <a:lnTo>
                  <a:pt x="2272" y="951"/>
                </a:lnTo>
                <a:lnTo>
                  <a:pt x="2268" y="915"/>
                </a:lnTo>
                <a:lnTo>
                  <a:pt x="2262" y="880"/>
                </a:lnTo>
                <a:lnTo>
                  <a:pt x="2254" y="845"/>
                </a:lnTo>
                <a:lnTo>
                  <a:pt x="2246" y="809"/>
                </a:lnTo>
                <a:lnTo>
                  <a:pt x="2236" y="775"/>
                </a:lnTo>
                <a:lnTo>
                  <a:pt x="2226" y="740"/>
                </a:lnTo>
                <a:lnTo>
                  <a:pt x="2213" y="706"/>
                </a:lnTo>
                <a:lnTo>
                  <a:pt x="2200" y="673"/>
                </a:lnTo>
                <a:lnTo>
                  <a:pt x="2185" y="639"/>
                </a:lnTo>
                <a:lnTo>
                  <a:pt x="2169" y="607"/>
                </a:lnTo>
                <a:lnTo>
                  <a:pt x="2151" y="574"/>
                </a:lnTo>
                <a:lnTo>
                  <a:pt x="2134" y="542"/>
                </a:lnTo>
                <a:lnTo>
                  <a:pt x="2114" y="512"/>
                </a:lnTo>
                <a:lnTo>
                  <a:pt x="2093" y="481"/>
                </a:lnTo>
                <a:lnTo>
                  <a:pt x="2072" y="451"/>
                </a:lnTo>
                <a:lnTo>
                  <a:pt x="2049" y="421"/>
                </a:lnTo>
                <a:lnTo>
                  <a:pt x="2026" y="394"/>
                </a:lnTo>
                <a:lnTo>
                  <a:pt x="2000" y="365"/>
                </a:lnTo>
                <a:lnTo>
                  <a:pt x="1975" y="338"/>
                </a:lnTo>
                <a:lnTo>
                  <a:pt x="1948" y="312"/>
                </a:lnTo>
                <a:lnTo>
                  <a:pt x="1920" y="288"/>
                </a:lnTo>
                <a:lnTo>
                  <a:pt x="1892" y="264"/>
                </a:lnTo>
                <a:lnTo>
                  <a:pt x="1862" y="241"/>
                </a:lnTo>
                <a:lnTo>
                  <a:pt x="1832" y="218"/>
                </a:lnTo>
                <a:lnTo>
                  <a:pt x="1801" y="197"/>
                </a:lnTo>
                <a:lnTo>
                  <a:pt x="1769" y="176"/>
                </a:lnTo>
                <a:lnTo>
                  <a:pt x="1736" y="157"/>
                </a:lnTo>
                <a:lnTo>
                  <a:pt x="1703" y="139"/>
                </a:lnTo>
                <a:lnTo>
                  <a:pt x="1669" y="122"/>
                </a:lnTo>
                <a:lnTo>
                  <a:pt x="1635" y="105"/>
                </a:lnTo>
                <a:lnTo>
                  <a:pt x="1600" y="89"/>
                </a:lnTo>
                <a:lnTo>
                  <a:pt x="1564" y="76"/>
                </a:lnTo>
                <a:lnTo>
                  <a:pt x="1528" y="64"/>
                </a:lnTo>
                <a:lnTo>
                  <a:pt x="1491" y="52"/>
                </a:lnTo>
                <a:lnTo>
                  <a:pt x="1454" y="40"/>
                </a:lnTo>
                <a:lnTo>
                  <a:pt x="1416" y="31"/>
                </a:lnTo>
                <a:lnTo>
                  <a:pt x="1378" y="23"/>
                </a:lnTo>
                <a:lnTo>
                  <a:pt x="1341" y="17"/>
                </a:lnTo>
                <a:lnTo>
                  <a:pt x="1303" y="10"/>
                </a:lnTo>
                <a:lnTo>
                  <a:pt x="1264" y="5"/>
                </a:lnTo>
                <a:lnTo>
                  <a:pt x="1226" y="3"/>
                </a:lnTo>
                <a:lnTo>
                  <a:pt x="1188" y="0"/>
                </a:lnTo>
                <a:lnTo>
                  <a:pt x="1150" y="0"/>
                </a:lnTo>
                <a:lnTo>
                  <a:pt x="1110" y="0"/>
                </a:lnTo>
                <a:lnTo>
                  <a:pt x="1071" y="1"/>
                </a:lnTo>
                <a:lnTo>
                  <a:pt x="1033" y="4"/>
                </a:lnTo>
                <a:lnTo>
                  <a:pt x="994" y="8"/>
                </a:lnTo>
                <a:lnTo>
                  <a:pt x="956" y="13"/>
                </a:lnTo>
                <a:lnTo>
                  <a:pt x="918" y="19"/>
                </a:lnTo>
                <a:lnTo>
                  <a:pt x="880" y="27"/>
                </a:lnTo>
                <a:lnTo>
                  <a:pt x="842" y="36"/>
                </a:lnTo>
                <a:lnTo>
                  <a:pt x="805" y="45"/>
                </a:lnTo>
                <a:lnTo>
                  <a:pt x="769" y="57"/>
                </a:lnTo>
                <a:lnTo>
                  <a:pt x="732" y="69"/>
                </a:lnTo>
                <a:lnTo>
                  <a:pt x="697" y="83"/>
                </a:lnTo>
                <a:lnTo>
                  <a:pt x="660" y="97"/>
                </a:lnTo>
                <a:lnTo>
                  <a:pt x="626" y="113"/>
                </a:lnTo>
                <a:lnTo>
                  <a:pt x="592" y="130"/>
                </a:lnTo>
                <a:lnTo>
                  <a:pt x="559" y="148"/>
                </a:lnTo>
                <a:lnTo>
                  <a:pt x="525" y="166"/>
                </a:lnTo>
                <a:lnTo>
                  <a:pt x="494" y="187"/>
                </a:lnTo>
                <a:lnTo>
                  <a:pt x="461" y="207"/>
                </a:lnTo>
                <a:lnTo>
                  <a:pt x="432" y="229"/>
                </a:lnTo>
                <a:lnTo>
                  <a:pt x="401" y="253"/>
                </a:lnTo>
                <a:lnTo>
                  <a:pt x="372" y="276"/>
                </a:lnTo>
                <a:lnTo>
                  <a:pt x="344" y="301"/>
                </a:lnTo>
                <a:lnTo>
                  <a:pt x="317" y="325"/>
                </a:lnTo>
                <a:lnTo>
                  <a:pt x="291" y="353"/>
                </a:lnTo>
                <a:lnTo>
                  <a:pt x="265" y="380"/>
                </a:lnTo>
                <a:lnTo>
                  <a:pt x="241" y="407"/>
                </a:lnTo>
                <a:lnTo>
                  <a:pt x="217" y="437"/>
                </a:lnTo>
                <a:lnTo>
                  <a:pt x="195" y="465"/>
                </a:lnTo>
                <a:lnTo>
                  <a:pt x="173" y="496"/>
                </a:lnTo>
                <a:lnTo>
                  <a:pt x="154" y="526"/>
                </a:lnTo>
                <a:lnTo>
                  <a:pt x="135" y="559"/>
                </a:lnTo>
                <a:lnTo>
                  <a:pt x="117" y="590"/>
                </a:lnTo>
                <a:lnTo>
                  <a:pt x="100" y="622"/>
                </a:lnTo>
                <a:lnTo>
                  <a:pt x="86" y="656"/>
                </a:lnTo>
                <a:lnTo>
                  <a:pt x="72" y="689"/>
                </a:lnTo>
                <a:lnTo>
                  <a:pt x="58" y="723"/>
                </a:lnTo>
                <a:lnTo>
                  <a:pt x="47" y="758"/>
                </a:lnTo>
                <a:lnTo>
                  <a:pt x="37" y="792"/>
                </a:lnTo>
                <a:lnTo>
                  <a:pt x="27" y="827"/>
                </a:lnTo>
                <a:lnTo>
                  <a:pt x="20" y="862"/>
                </a:lnTo>
                <a:lnTo>
                  <a:pt x="13" y="898"/>
                </a:lnTo>
                <a:lnTo>
                  <a:pt x="7" y="933"/>
                </a:lnTo>
                <a:lnTo>
                  <a:pt x="4" y="969"/>
                </a:lnTo>
                <a:lnTo>
                  <a:pt x="1" y="1006"/>
                </a:lnTo>
                <a:lnTo>
                  <a:pt x="0" y="1041"/>
                </a:lnTo>
                <a:lnTo>
                  <a:pt x="0" y="1077"/>
                </a:lnTo>
                <a:lnTo>
                  <a:pt x="1" y="1113"/>
                </a:lnTo>
                <a:lnTo>
                  <a:pt x="4" y="1150"/>
                </a:lnTo>
                <a:lnTo>
                  <a:pt x="7" y="1185"/>
                </a:lnTo>
                <a:lnTo>
                  <a:pt x="13" y="1221"/>
                </a:lnTo>
                <a:lnTo>
                  <a:pt x="20" y="1256"/>
                </a:lnTo>
                <a:lnTo>
                  <a:pt x="27" y="1291"/>
                </a:lnTo>
                <a:lnTo>
                  <a:pt x="37" y="1326"/>
                </a:lnTo>
                <a:lnTo>
                  <a:pt x="47" y="1361"/>
                </a:lnTo>
                <a:lnTo>
                  <a:pt x="58" y="1396"/>
                </a:lnTo>
                <a:lnTo>
                  <a:pt x="72" y="1430"/>
                </a:lnTo>
                <a:lnTo>
                  <a:pt x="86" y="1462"/>
                </a:lnTo>
                <a:lnTo>
                  <a:pt x="100" y="1496"/>
                </a:lnTo>
                <a:lnTo>
                  <a:pt x="117" y="1528"/>
                </a:lnTo>
                <a:lnTo>
                  <a:pt x="135" y="1560"/>
                </a:lnTo>
                <a:lnTo>
                  <a:pt x="154" y="1592"/>
                </a:lnTo>
                <a:lnTo>
                  <a:pt x="173" y="1623"/>
                </a:lnTo>
                <a:lnTo>
                  <a:pt x="195" y="1652"/>
                </a:lnTo>
                <a:lnTo>
                  <a:pt x="217" y="1682"/>
                </a:lnTo>
                <a:lnTo>
                  <a:pt x="241" y="1711"/>
                </a:lnTo>
                <a:lnTo>
                  <a:pt x="265" y="1739"/>
                </a:lnTo>
                <a:lnTo>
                  <a:pt x="291" y="1765"/>
                </a:lnTo>
                <a:lnTo>
                  <a:pt x="317" y="1792"/>
                </a:lnTo>
                <a:lnTo>
                  <a:pt x="344" y="1818"/>
                </a:lnTo>
                <a:lnTo>
                  <a:pt x="372" y="1843"/>
                </a:lnTo>
                <a:lnTo>
                  <a:pt x="401" y="1866"/>
                </a:lnTo>
                <a:lnTo>
                  <a:pt x="432" y="1890"/>
                </a:lnTo>
                <a:lnTo>
                  <a:pt x="461" y="1912"/>
                </a:lnTo>
                <a:lnTo>
                  <a:pt x="494" y="1932"/>
                </a:lnTo>
                <a:lnTo>
                  <a:pt x="525" y="1952"/>
                </a:lnTo>
                <a:lnTo>
                  <a:pt x="559" y="1971"/>
                </a:lnTo>
                <a:lnTo>
                  <a:pt x="592" y="1988"/>
                </a:lnTo>
                <a:lnTo>
                  <a:pt x="626" y="2005"/>
                </a:lnTo>
                <a:lnTo>
                  <a:pt x="660" y="2021"/>
                </a:lnTo>
                <a:lnTo>
                  <a:pt x="697" y="2036"/>
                </a:lnTo>
                <a:lnTo>
                  <a:pt x="732" y="2049"/>
                </a:lnTo>
                <a:lnTo>
                  <a:pt x="769" y="2061"/>
                </a:lnTo>
                <a:lnTo>
                  <a:pt x="805" y="2072"/>
                </a:lnTo>
                <a:lnTo>
                  <a:pt x="842" y="2083"/>
                </a:lnTo>
                <a:lnTo>
                  <a:pt x="880" y="2092"/>
                </a:lnTo>
                <a:lnTo>
                  <a:pt x="918" y="2098"/>
                </a:lnTo>
                <a:lnTo>
                  <a:pt x="956" y="2105"/>
                </a:lnTo>
                <a:lnTo>
                  <a:pt x="994" y="2110"/>
                </a:lnTo>
                <a:lnTo>
                  <a:pt x="1033" y="2114"/>
                </a:lnTo>
                <a:lnTo>
                  <a:pt x="1071" y="2118"/>
                </a:lnTo>
                <a:lnTo>
                  <a:pt x="1110" y="2118"/>
                </a:lnTo>
                <a:lnTo>
                  <a:pt x="1150" y="2119"/>
                </a:lnTo>
                <a:lnTo>
                  <a:pt x="1188" y="2118"/>
                </a:lnTo>
                <a:lnTo>
                  <a:pt x="1226" y="2116"/>
                </a:lnTo>
                <a:lnTo>
                  <a:pt x="1264" y="2113"/>
                </a:lnTo>
                <a:lnTo>
                  <a:pt x="1303" y="2107"/>
                </a:lnTo>
                <a:lnTo>
                  <a:pt x="1341" y="2102"/>
                </a:lnTo>
                <a:lnTo>
                  <a:pt x="1378" y="2094"/>
                </a:lnTo>
                <a:lnTo>
                  <a:pt x="1416" y="2087"/>
                </a:lnTo>
                <a:lnTo>
                  <a:pt x="1454" y="2078"/>
                </a:lnTo>
                <a:lnTo>
                  <a:pt x="1491" y="2067"/>
                </a:lnTo>
                <a:lnTo>
                  <a:pt x="1528" y="2055"/>
                </a:lnTo>
                <a:lnTo>
                  <a:pt x="1564" y="2043"/>
                </a:lnTo>
                <a:lnTo>
                  <a:pt x="1600" y="2028"/>
                </a:lnTo>
                <a:lnTo>
                  <a:pt x="1635" y="2013"/>
                </a:lnTo>
                <a:lnTo>
                  <a:pt x="1669" y="1997"/>
                </a:lnTo>
                <a:lnTo>
                  <a:pt x="1703" y="1979"/>
                </a:lnTo>
                <a:lnTo>
                  <a:pt x="1736" y="1962"/>
                </a:lnTo>
                <a:lnTo>
                  <a:pt x="1769" y="1941"/>
                </a:lnTo>
                <a:lnTo>
                  <a:pt x="1801" y="1922"/>
                </a:lnTo>
                <a:lnTo>
                  <a:pt x="1832" y="1900"/>
                </a:lnTo>
                <a:lnTo>
                  <a:pt x="1862" y="1878"/>
                </a:lnTo>
                <a:lnTo>
                  <a:pt x="1892" y="1855"/>
                </a:lnTo>
                <a:lnTo>
                  <a:pt x="1920" y="1830"/>
                </a:lnTo>
                <a:lnTo>
                  <a:pt x="1948" y="1805"/>
                </a:lnTo>
                <a:lnTo>
                  <a:pt x="1975" y="1779"/>
                </a:lnTo>
                <a:lnTo>
                  <a:pt x="2000" y="1752"/>
                </a:lnTo>
                <a:lnTo>
                  <a:pt x="2026" y="1725"/>
                </a:lnTo>
                <a:lnTo>
                  <a:pt x="2049" y="1696"/>
                </a:lnTo>
                <a:lnTo>
                  <a:pt x="2072" y="1668"/>
                </a:lnTo>
                <a:lnTo>
                  <a:pt x="2093" y="1637"/>
                </a:lnTo>
                <a:lnTo>
                  <a:pt x="2114" y="1607"/>
                </a:lnTo>
                <a:lnTo>
                  <a:pt x="2134" y="1576"/>
                </a:lnTo>
                <a:lnTo>
                  <a:pt x="2151" y="1544"/>
                </a:lnTo>
                <a:lnTo>
                  <a:pt x="2169" y="1512"/>
                </a:lnTo>
                <a:lnTo>
                  <a:pt x="2185" y="1479"/>
                </a:lnTo>
                <a:lnTo>
                  <a:pt x="2200" y="1445"/>
                </a:lnTo>
                <a:lnTo>
                  <a:pt x="2213" y="1411"/>
                </a:lnTo>
                <a:lnTo>
                  <a:pt x="2226" y="1378"/>
                </a:lnTo>
                <a:lnTo>
                  <a:pt x="2236" y="1344"/>
                </a:lnTo>
                <a:lnTo>
                  <a:pt x="2246" y="1309"/>
                </a:lnTo>
                <a:lnTo>
                  <a:pt x="2254" y="1274"/>
                </a:lnTo>
                <a:lnTo>
                  <a:pt x="2262" y="1238"/>
                </a:lnTo>
                <a:lnTo>
                  <a:pt x="2268" y="1203"/>
                </a:lnTo>
                <a:lnTo>
                  <a:pt x="2272" y="1166"/>
                </a:lnTo>
                <a:lnTo>
                  <a:pt x="2275" y="1131"/>
                </a:lnTo>
                <a:lnTo>
                  <a:pt x="2278" y="1095"/>
                </a:lnTo>
                <a:lnTo>
                  <a:pt x="2278" y="1059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41" name="Line 37"/>
          <p:cNvSpPr>
            <a:spLocks noChangeShapeType="1"/>
          </p:cNvSpPr>
          <p:nvPr/>
        </p:nvSpPr>
        <p:spPr bwMode="auto">
          <a:xfrm>
            <a:off x="5268913" y="5119688"/>
            <a:ext cx="0" cy="2746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2" name="Line 38"/>
          <p:cNvSpPr>
            <a:spLocks noChangeShapeType="1"/>
          </p:cNvSpPr>
          <p:nvPr/>
        </p:nvSpPr>
        <p:spPr bwMode="auto">
          <a:xfrm>
            <a:off x="3325813" y="4178300"/>
            <a:ext cx="0" cy="9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3" name="Line 39"/>
          <p:cNvSpPr>
            <a:spLocks noChangeShapeType="1"/>
          </p:cNvSpPr>
          <p:nvPr/>
        </p:nvSpPr>
        <p:spPr bwMode="auto">
          <a:xfrm>
            <a:off x="4384675" y="4913313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4" name="Line 40"/>
          <p:cNvSpPr>
            <a:spLocks noChangeShapeType="1"/>
          </p:cNvSpPr>
          <p:nvPr/>
        </p:nvSpPr>
        <p:spPr bwMode="auto">
          <a:xfrm>
            <a:off x="4351338" y="4986338"/>
            <a:ext cx="0" cy="28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5" name="Line 41"/>
          <p:cNvSpPr>
            <a:spLocks noChangeShapeType="1"/>
          </p:cNvSpPr>
          <p:nvPr/>
        </p:nvSpPr>
        <p:spPr bwMode="auto">
          <a:xfrm>
            <a:off x="5268913" y="4986338"/>
            <a:ext cx="0" cy="28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6" name="Line 42"/>
          <p:cNvSpPr>
            <a:spLocks noChangeShapeType="1"/>
          </p:cNvSpPr>
          <p:nvPr/>
        </p:nvSpPr>
        <p:spPr bwMode="auto">
          <a:xfrm>
            <a:off x="4473575" y="5503863"/>
            <a:ext cx="6731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7" name="Line 43"/>
          <p:cNvSpPr>
            <a:spLocks noChangeShapeType="1"/>
          </p:cNvSpPr>
          <p:nvPr/>
        </p:nvSpPr>
        <p:spPr bwMode="auto">
          <a:xfrm>
            <a:off x="5187950" y="5443538"/>
            <a:ext cx="0" cy="36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8" name="Line 44"/>
          <p:cNvSpPr>
            <a:spLocks noChangeShapeType="1"/>
          </p:cNvSpPr>
          <p:nvPr/>
        </p:nvSpPr>
        <p:spPr bwMode="auto">
          <a:xfrm>
            <a:off x="4432300" y="5443538"/>
            <a:ext cx="0" cy="36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49" name="Line 45"/>
          <p:cNvSpPr>
            <a:spLocks noChangeShapeType="1"/>
          </p:cNvSpPr>
          <p:nvPr/>
        </p:nvSpPr>
        <p:spPr bwMode="auto">
          <a:xfrm>
            <a:off x="4357688" y="4979988"/>
            <a:ext cx="904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0" name="Line 46"/>
          <p:cNvSpPr>
            <a:spLocks noChangeShapeType="1"/>
          </p:cNvSpPr>
          <p:nvPr/>
        </p:nvSpPr>
        <p:spPr bwMode="auto">
          <a:xfrm>
            <a:off x="4438650" y="5438775"/>
            <a:ext cx="7429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1" name="Line 47"/>
          <p:cNvSpPr>
            <a:spLocks noChangeShapeType="1"/>
          </p:cNvSpPr>
          <p:nvPr/>
        </p:nvSpPr>
        <p:spPr bwMode="auto">
          <a:xfrm>
            <a:off x="5153025" y="4986338"/>
            <a:ext cx="0" cy="46037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2" name="Line 48"/>
          <p:cNvSpPr>
            <a:spLocks noChangeShapeType="1"/>
          </p:cNvSpPr>
          <p:nvPr/>
        </p:nvSpPr>
        <p:spPr bwMode="auto">
          <a:xfrm>
            <a:off x="4467225" y="4986338"/>
            <a:ext cx="0" cy="46037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3" name="Line 49"/>
          <p:cNvSpPr>
            <a:spLocks noChangeShapeType="1"/>
          </p:cNvSpPr>
          <p:nvPr/>
        </p:nvSpPr>
        <p:spPr bwMode="auto">
          <a:xfrm flipV="1">
            <a:off x="5160963" y="5480050"/>
            <a:ext cx="20637" cy="30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4" name="Line 50"/>
          <p:cNvSpPr>
            <a:spLocks noChangeShapeType="1"/>
          </p:cNvSpPr>
          <p:nvPr/>
        </p:nvSpPr>
        <p:spPr bwMode="auto">
          <a:xfrm flipV="1">
            <a:off x="5194300" y="5394325"/>
            <a:ext cx="68263" cy="492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5" name="Line 51"/>
          <p:cNvSpPr>
            <a:spLocks noChangeShapeType="1"/>
          </p:cNvSpPr>
          <p:nvPr/>
        </p:nvSpPr>
        <p:spPr bwMode="auto">
          <a:xfrm flipH="1" flipV="1">
            <a:off x="4343400" y="5394325"/>
            <a:ext cx="95250" cy="492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6" name="Line 52"/>
          <p:cNvSpPr>
            <a:spLocks noChangeShapeType="1"/>
          </p:cNvSpPr>
          <p:nvPr/>
        </p:nvSpPr>
        <p:spPr bwMode="auto">
          <a:xfrm flipH="1" flipV="1">
            <a:off x="4425950" y="5480050"/>
            <a:ext cx="47625" cy="30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7" name="Line 53"/>
          <p:cNvSpPr>
            <a:spLocks noChangeShapeType="1"/>
          </p:cNvSpPr>
          <p:nvPr/>
        </p:nvSpPr>
        <p:spPr bwMode="auto">
          <a:xfrm>
            <a:off x="4357688" y="5399088"/>
            <a:ext cx="9048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8" name="Line 54"/>
          <p:cNvSpPr>
            <a:spLocks noChangeShapeType="1"/>
          </p:cNvSpPr>
          <p:nvPr/>
        </p:nvSpPr>
        <p:spPr bwMode="auto">
          <a:xfrm flipH="1">
            <a:off x="4425950" y="5486400"/>
            <a:ext cx="7683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59" name="Line 55"/>
          <p:cNvSpPr>
            <a:spLocks noChangeShapeType="1"/>
          </p:cNvSpPr>
          <p:nvPr/>
        </p:nvSpPr>
        <p:spPr bwMode="auto">
          <a:xfrm flipV="1">
            <a:off x="4989513" y="1479550"/>
            <a:ext cx="0" cy="65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0" name="Line 56"/>
          <p:cNvSpPr>
            <a:spLocks noChangeShapeType="1"/>
          </p:cNvSpPr>
          <p:nvPr/>
        </p:nvSpPr>
        <p:spPr bwMode="auto">
          <a:xfrm>
            <a:off x="4995863" y="1544638"/>
            <a:ext cx="28575" cy="4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1" name="Line 57"/>
          <p:cNvSpPr>
            <a:spLocks noChangeShapeType="1"/>
          </p:cNvSpPr>
          <p:nvPr/>
        </p:nvSpPr>
        <p:spPr bwMode="auto">
          <a:xfrm>
            <a:off x="4972050" y="1477963"/>
            <a:ext cx="9525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2" name="Line 58"/>
          <p:cNvSpPr>
            <a:spLocks noChangeShapeType="1"/>
          </p:cNvSpPr>
          <p:nvPr/>
        </p:nvSpPr>
        <p:spPr bwMode="auto">
          <a:xfrm flipH="1">
            <a:off x="4622800" y="1477963"/>
            <a:ext cx="39688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3" name="Line 59"/>
          <p:cNvSpPr>
            <a:spLocks noChangeShapeType="1"/>
          </p:cNvSpPr>
          <p:nvPr/>
        </p:nvSpPr>
        <p:spPr bwMode="auto">
          <a:xfrm flipV="1">
            <a:off x="4656138" y="1905000"/>
            <a:ext cx="0" cy="11747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4" name="Line 60"/>
          <p:cNvSpPr>
            <a:spLocks noChangeShapeType="1"/>
          </p:cNvSpPr>
          <p:nvPr/>
        </p:nvSpPr>
        <p:spPr bwMode="auto">
          <a:xfrm flipV="1">
            <a:off x="4965700" y="1905000"/>
            <a:ext cx="0" cy="11747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5" name="Line 61"/>
          <p:cNvSpPr>
            <a:spLocks noChangeShapeType="1"/>
          </p:cNvSpPr>
          <p:nvPr/>
        </p:nvSpPr>
        <p:spPr bwMode="auto">
          <a:xfrm flipH="1">
            <a:off x="4579938" y="1544638"/>
            <a:ext cx="57150" cy="4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6" name="Line 62"/>
          <p:cNvSpPr>
            <a:spLocks noChangeShapeType="1"/>
          </p:cNvSpPr>
          <p:nvPr/>
        </p:nvSpPr>
        <p:spPr bwMode="auto">
          <a:xfrm flipH="1">
            <a:off x="4622800" y="1538288"/>
            <a:ext cx="373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7" name="Line 63"/>
          <p:cNvSpPr>
            <a:spLocks noChangeShapeType="1"/>
          </p:cNvSpPr>
          <p:nvPr/>
        </p:nvSpPr>
        <p:spPr bwMode="auto">
          <a:xfrm flipV="1">
            <a:off x="4629150" y="1479550"/>
            <a:ext cx="0" cy="65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8" name="Line 64"/>
          <p:cNvSpPr>
            <a:spLocks noChangeShapeType="1"/>
          </p:cNvSpPr>
          <p:nvPr/>
        </p:nvSpPr>
        <p:spPr bwMode="auto">
          <a:xfrm flipH="1">
            <a:off x="4579938" y="2019300"/>
            <a:ext cx="45878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69" name="Line 65"/>
          <p:cNvSpPr>
            <a:spLocks noChangeShapeType="1"/>
          </p:cNvSpPr>
          <p:nvPr/>
        </p:nvSpPr>
        <p:spPr bwMode="auto">
          <a:xfrm>
            <a:off x="4587875" y="1560513"/>
            <a:ext cx="0" cy="263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0" name="Line 66"/>
          <p:cNvSpPr>
            <a:spLocks noChangeShapeType="1"/>
          </p:cNvSpPr>
          <p:nvPr/>
        </p:nvSpPr>
        <p:spPr bwMode="auto">
          <a:xfrm>
            <a:off x="5030788" y="1560513"/>
            <a:ext cx="0" cy="263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1" name="Line 67"/>
          <p:cNvSpPr>
            <a:spLocks noChangeShapeType="1"/>
          </p:cNvSpPr>
          <p:nvPr/>
        </p:nvSpPr>
        <p:spPr bwMode="auto">
          <a:xfrm flipH="1">
            <a:off x="4648200" y="1471613"/>
            <a:ext cx="3238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2" name="Line 68"/>
          <p:cNvSpPr>
            <a:spLocks noChangeShapeType="1"/>
          </p:cNvSpPr>
          <p:nvPr/>
        </p:nvSpPr>
        <p:spPr bwMode="auto">
          <a:xfrm>
            <a:off x="2457450" y="3200400"/>
            <a:ext cx="3270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3" name="Line 69"/>
          <p:cNvSpPr>
            <a:spLocks noChangeShapeType="1"/>
          </p:cNvSpPr>
          <p:nvPr/>
        </p:nvSpPr>
        <p:spPr bwMode="auto">
          <a:xfrm>
            <a:off x="2457450" y="3776663"/>
            <a:ext cx="3270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4" name="Line 70"/>
          <p:cNvSpPr>
            <a:spLocks noChangeShapeType="1"/>
          </p:cNvSpPr>
          <p:nvPr/>
        </p:nvSpPr>
        <p:spPr bwMode="auto">
          <a:xfrm>
            <a:off x="2332038" y="3284538"/>
            <a:ext cx="0" cy="4048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5" name="Line 71"/>
          <p:cNvSpPr>
            <a:spLocks noChangeShapeType="1"/>
          </p:cNvSpPr>
          <p:nvPr/>
        </p:nvSpPr>
        <p:spPr bwMode="auto">
          <a:xfrm>
            <a:off x="3006725" y="3205163"/>
            <a:ext cx="0" cy="5667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6" name="Line 72"/>
          <p:cNvSpPr>
            <a:spLocks noChangeShapeType="1"/>
          </p:cNvSpPr>
          <p:nvPr/>
        </p:nvSpPr>
        <p:spPr bwMode="auto">
          <a:xfrm>
            <a:off x="2338388" y="3695700"/>
            <a:ext cx="430212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7" name="Line 73"/>
          <p:cNvSpPr>
            <a:spLocks noChangeShapeType="1"/>
          </p:cNvSpPr>
          <p:nvPr/>
        </p:nvSpPr>
        <p:spPr bwMode="auto">
          <a:xfrm>
            <a:off x="2338388" y="3278188"/>
            <a:ext cx="430212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78" name="Freeform 74"/>
          <p:cNvSpPr>
            <a:spLocks/>
          </p:cNvSpPr>
          <p:nvPr/>
        </p:nvSpPr>
        <p:spPr bwMode="auto">
          <a:xfrm>
            <a:off x="2762250" y="1817688"/>
            <a:ext cx="4095750" cy="3336925"/>
          </a:xfrm>
          <a:custGeom>
            <a:avLst/>
            <a:gdLst/>
            <a:ahLst/>
            <a:cxnLst>
              <a:cxn ang="0">
                <a:pos x="2404" y="1047"/>
              </a:cxn>
              <a:cxn ang="0">
                <a:pos x="2390" y="936"/>
              </a:cxn>
              <a:cxn ang="0">
                <a:pos x="2366" y="827"/>
              </a:cxn>
              <a:cxn ang="0">
                <a:pos x="2328" y="722"/>
              </a:cxn>
              <a:cxn ang="0">
                <a:pos x="2280" y="620"/>
              </a:cxn>
              <a:cxn ang="0">
                <a:pos x="2222" y="524"/>
              </a:cxn>
              <a:cxn ang="0">
                <a:pos x="2153" y="432"/>
              </a:cxn>
              <a:cxn ang="0">
                <a:pos x="2076" y="349"/>
              </a:cxn>
              <a:cxn ang="0">
                <a:pos x="1990" y="271"/>
              </a:cxn>
              <a:cxn ang="0">
                <a:pos x="1895" y="204"/>
              </a:cxn>
              <a:cxn ang="0">
                <a:pos x="1794" y="144"/>
              </a:cxn>
              <a:cxn ang="0">
                <a:pos x="1686" y="95"/>
              </a:cxn>
              <a:cxn ang="0">
                <a:pos x="1575" y="54"/>
              </a:cxn>
              <a:cxn ang="0">
                <a:pos x="1461" y="26"/>
              </a:cxn>
              <a:cxn ang="0">
                <a:pos x="1342" y="6"/>
              </a:cxn>
              <a:cxn ang="0">
                <a:pos x="1224" y="0"/>
              </a:cxn>
              <a:cxn ang="0">
                <a:pos x="1104" y="4"/>
              </a:cxn>
              <a:cxn ang="0">
                <a:pos x="986" y="18"/>
              </a:cxn>
              <a:cxn ang="0">
                <a:pos x="870" y="44"/>
              </a:cxn>
              <a:cxn ang="0">
                <a:pos x="756" y="79"/>
              </a:cxn>
              <a:cxn ang="0">
                <a:pos x="649" y="126"/>
              </a:cxn>
              <a:cxn ang="0">
                <a:pos x="546" y="183"/>
              </a:cxn>
              <a:cxn ang="0">
                <a:pos x="448" y="248"/>
              </a:cxn>
              <a:cxn ang="0">
                <a:pos x="360" y="322"/>
              </a:cxn>
              <a:cxn ang="0">
                <a:pos x="278" y="403"/>
              </a:cxn>
              <a:cxn ang="0">
                <a:pos x="206" y="492"/>
              </a:cxn>
              <a:cxn ang="0">
                <a:pos x="144" y="587"/>
              </a:cxn>
              <a:cxn ang="0">
                <a:pos x="93" y="687"/>
              </a:cxn>
              <a:cxn ang="0">
                <a:pos x="52" y="792"/>
              </a:cxn>
              <a:cxn ang="0">
                <a:pos x="23" y="900"/>
              </a:cxn>
              <a:cxn ang="0">
                <a:pos x="6" y="1010"/>
              </a:cxn>
              <a:cxn ang="0">
                <a:pos x="0" y="1121"/>
              </a:cxn>
              <a:cxn ang="0">
                <a:pos x="6" y="1232"/>
              </a:cxn>
              <a:cxn ang="0">
                <a:pos x="23" y="1342"/>
              </a:cxn>
              <a:cxn ang="0">
                <a:pos x="52" y="1449"/>
              </a:cxn>
              <a:cxn ang="0">
                <a:pos x="93" y="1555"/>
              </a:cxn>
              <a:cxn ang="0">
                <a:pos x="144" y="1655"/>
              </a:cxn>
              <a:cxn ang="0">
                <a:pos x="206" y="1749"/>
              </a:cxn>
              <a:cxn ang="0">
                <a:pos x="278" y="1838"/>
              </a:cxn>
              <a:cxn ang="0">
                <a:pos x="360" y="1921"/>
              </a:cxn>
              <a:cxn ang="0">
                <a:pos x="448" y="1993"/>
              </a:cxn>
              <a:cxn ang="0">
                <a:pos x="546" y="2059"/>
              </a:cxn>
              <a:cxn ang="0">
                <a:pos x="649" y="2115"/>
              </a:cxn>
              <a:cxn ang="0">
                <a:pos x="756" y="2162"/>
              </a:cxn>
              <a:cxn ang="0">
                <a:pos x="870" y="2198"/>
              </a:cxn>
              <a:cxn ang="0">
                <a:pos x="986" y="2223"/>
              </a:cxn>
              <a:cxn ang="0">
                <a:pos x="1104" y="2238"/>
              </a:cxn>
              <a:cxn ang="0">
                <a:pos x="1224" y="2241"/>
              </a:cxn>
              <a:cxn ang="0">
                <a:pos x="1342" y="2235"/>
              </a:cxn>
              <a:cxn ang="0">
                <a:pos x="1461" y="2216"/>
              </a:cxn>
              <a:cxn ang="0">
                <a:pos x="1575" y="2187"/>
              </a:cxn>
              <a:cxn ang="0">
                <a:pos x="1686" y="2148"/>
              </a:cxn>
              <a:cxn ang="0">
                <a:pos x="1794" y="2098"/>
              </a:cxn>
              <a:cxn ang="0">
                <a:pos x="1895" y="2039"/>
              </a:cxn>
              <a:cxn ang="0">
                <a:pos x="1990" y="1970"/>
              </a:cxn>
              <a:cxn ang="0">
                <a:pos x="2076" y="1893"/>
              </a:cxn>
              <a:cxn ang="0">
                <a:pos x="2153" y="1809"/>
              </a:cxn>
              <a:cxn ang="0">
                <a:pos x="2222" y="1718"/>
              </a:cxn>
              <a:cxn ang="0">
                <a:pos x="2280" y="1621"/>
              </a:cxn>
              <a:cxn ang="0">
                <a:pos x="2328" y="1520"/>
              </a:cxn>
              <a:cxn ang="0">
                <a:pos x="2366" y="1414"/>
              </a:cxn>
              <a:cxn ang="0">
                <a:pos x="2390" y="1306"/>
              </a:cxn>
              <a:cxn ang="0">
                <a:pos x="2404" y="1194"/>
              </a:cxn>
            </a:cxnLst>
            <a:rect l="0" t="0" r="r" b="b"/>
            <a:pathLst>
              <a:path w="2408" h="2242">
                <a:moveTo>
                  <a:pt x="2407" y="1121"/>
                </a:moveTo>
                <a:lnTo>
                  <a:pt x="2407" y="1083"/>
                </a:lnTo>
                <a:lnTo>
                  <a:pt x="2404" y="1047"/>
                </a:lnTo>
                <a:lnTo>
                  <a:pt x="2401" y="1010"/>
                </a:lnTo>
                <a:lnTo>
                  <a:pt x="2397" y="973"/>
                </a:lnTo>
                <a:lnTo>
                  <a:pt x="2390" y="936"/>
                </a:lnTo>
                <a:lnTo>
                  <a:pt x="2383" y="900"/>
                </a:lnTo>
                <a:lnTo>
                  <a:pt x="2376" y="864"/>
                </a:lnTo>
                <a:lnTo>
                  <a:pt x="2366" y="827"/>
                </a:lnTo>
                <a:lnTo>
                  <a:pt x="2355" y="792"/>
                </a:lnTo>
                <a:lnTo>
                  <a:pt x="2342" y="757"/>
                </a:lnTo>
                <a:lnTo>
                  <a:pt x="2328" y="722"/>
                </a:lnTo>
                <a:lnTo>
                  <a:pt x="2314" y="687"/>
                </a:lnTo>
                <a:lnTo>
                  <a:pt x="2297" y="654"/>
                </a:lnTo>
                <a:lnTo>
                  <a:pt x="2280" y="620"/>
                </a:lnTo>
                <a:lnTo>
                  <a:pt x="2262" y="587"/>
                </a:lnTo>
                <a:lnTo>
                  <a:pt x="2243" y="555"/>
                </a:lnTo>
                <a:lnTo>
                  <a:pt x="2222" y="524"/>
                </a:lnTo>
                <a:lnTo>
                  <a:pt x="2201" y="492"/>
                </a:lnTo>
                <a:lnTo>
                  <a:pt x="2177" y="462"/>
                </a:lnTo>
                <a:lnTo>
                  <a:pt x="2153" y="432"/>
                </a:lnTo>
                <a:lnTo>
                  <a:pt x="2129" y="403"/>
                </a:lnTo>
                <a:lnTo>
                  <a:pt x="2102" y="375"/>
                </a:lnTo>
                <a:lnTo>
                  <a:pt x="2076" y="349"/>
                </a:lnTo>
                <a:lnTo>
                  <a:pt x="2047" y="322"/>
                </a:lnTo>
                <a:lnTo>
                  <a:pt x="2019" y="296"/>
                </a:lnTo>
                <a:lnTo>
                  <a:pt x="1990" y="271"/>
                </a:lnTo>
                <a:lnTo>
                  <a:pt x="1959" y="248"/>
                </a:lnTo>
                <a:lnTo>
                  <a:pt x="1928" y="224"/>
                </a:lnTo>
                <a:lnTo>
                  <a:pt x="1895" y="204"/>
                </a:lnTo>
                <a:lnTo>
                  <a:pt x="1861" y="183"/>
                </a:lnTo>
                <a:lnTo>
                  <a:pt x="1827" y="162"/>
                </a:lnTo>
                <a:lnTo>
                  <a:pt x="1794" y="144"/>
                </a:lnTo>
                <a:lnTo>
                  <a:pt x="1758" y="126"/>
                </a:lnTo>
                <a:lnTo>
                  <a:pt x="1723" y="110"/>
                </a:lnTo>
                <a:lnTo>
                  <a:pt x="1686" y="95"/>
                </a:lnTo>
                <a:lnTo>
                  <a:pt x="1651" y="79"/>
                </a:lnTo>
                <a:lnTo>
                  <a:pt x="1613" y="66"/>
                </a:lnTo>
                <a:lnTo>
                  <a:pt x="1575" y="54"/>
                </a:lnTo>
                <a:lnTo>
                  <a:pt x="1537" y="44"/>
                </a:lnTo>
                <a:lnTo>
                  <a:pt x="1499" y="34"/>
                </a:lnTo>
                <a:lnTo>
                  <a:pt x="1461" y="26"/>
                </a:lnTo>
                <a:lnTo>
                  <a:pt x="1421" y="18"/>
                </a:lnTo>
                <a:lnTo>
                  <a:pt x="1382" y="12"/>
                </a:lnTo>
                <a:lnTo>
                  <a:pt x="1342" y="6"/>
                </a:lnTo>
                <a:lnTo>
                  <a:pt x="1303" y="4"/>
                </a:lnTo>
                <a:lnTo>
                  <a:pt x="1263" y="1"/>
                </a:lnTo>
                <a:lnTo>
                  <a:pt x="1224" y="0"/>
                </a:lnTo>
                <a:lnTo>
                  <a:pt x="1183" y="0"/>
                </a:lnTo>
                <a:lnTo>
                  <a:pt x="1144" y="1"/>
                </a:lnTo>
                <a:lnTo>
                  <a:pt x="1104" y="4"/>
                </a:lnTo>
                <a:lnTo>
                  <a:pt x="1065" y="6"/>
                </a:lnTo>
                <a:lnTo>
                  <a:pt x="1025" y="12"/>
                </a:lnTo>
                <a:lnTo>
                  <a:pt x="986" y="18"/>
                </a:lnTo>
                <a:lnTo>
                  <a:pt x="946" y="26"/>
                </a:lnTo>
                <a:lnTo>
                  <a:pt x="908" y="34"/>
                </a:lnTo>
                <a:lnTo>
                  <a:pt x="870" y="44"/>
                </a:lnTo>
                <a:lnTo>
                  <a:pt x="831" y="54"/>
                </a:lnTo>
                <a:lnTo>
                  <a:pt x="794" y="66"/>
                </a:lnTo>
                <a:lnTo>
                  <a:pt x="756" y="79"/>
                </a:lnTo>
                <a:lnTo>
                  <a:pt x="719" y="95"/>
                </a:lnTo>
                <a:lnTo>
                  <a:pt x="684" y="110"/>
                </a:lnTo>
                <a:lnTo>
                  <a:pt x="649" y="126"/>
                </a:lnTo>
                <a:lnTo>
                  <a:pt x="613" y="144"/>
                </a:lnTo>
                <a:lnTo>
                  <a:pt x="580" y="162"/>
                </a:lnTo>
                <a:lnTo>
                  <a:pt x="546" y="183"/>
                </a:lnTo>
                <a:lnTo>
                  <a:pt x="512" y="204"/>
                </a:lnTo>
                <a:lnTo>
                  <a:pt x="479" y="224"/>
                </a:lnTo>
                <a:lnTo>
                  <a:pt x="448" y="248"/>
                </a:lnTo>
                <a:lnTo>
                  <a:pt x="417" y="271"/>
                </a:lnTo>
                <a:lnTo>
                  <a:pt x="388" y="296"/>
                </a:lnTo>
                <a:lnTo>
                  <a:pt x="360" y="322"/>
                </a:lnTo>
                <a:lnTo>
                  <a:pt x="331" y="349"/>
                </a:lnTo>
                <a:lnTo>
                  <a:pt x="305" y="375"/>
                </a:lnTo>
                <a:lnTo>
                  <a:pt x="278" y="403"/>
                </a:lnTo>
                <a:lnTo>
                  <a:pt x="254" y="432"/>
                </a:lnTo>
                <a:lnTo>
                  <a:pt x="230" y="462"/>
                </a:lnTo>
                <a:lnTo>
                  <a:pt x="206" y="492"/>
                </a:lnTo>
                <a:lnTo>
                  <a:pt x="185" y="524"/>
                </a:lnTo>
                <a:lnTo>
                  <a:pt x="164" y="555"/>
                </a:lnTo>
                <a:lnTo>
                  <a:pt x="144" y="587"/>
                </a:lnTo>
                <a:lnTo>
                  <a:pt x="125" y="620"/>
                </a:lnTo>
                <a:lnTo>
                  <a:pt x="109" y="654"/>
                </a:lnTo>
                <a:lnTo>
                  <a:pt x="93" y="687"/>
                </a:lnTo>
                <a:lnTo>
                  <a:pt x="79" y="722"/>
                </a:lnTo>
                <a:lnTo>
                  <a:pt x="65" y="757"/>
                </a:lnTo>
                <a:lnTo>
                  <a:pt x="52" y="792"/>
                </a:lnTo>
                <a:lnTo>
                  <a:pt x="41" y="827"/>
                </a:lnTo>
                <a:lnTo>
                  <a:pt x="31" y="864"/>
                </a:lnTo>
                <a:lnTo>
                  <a:pt x="23" y="900"/>
                </a:lnTo>
                <a:lnTo>
                  <a:pt x="16" y="936"/>
                </a:lnTo>
                <a:lnTo>
                  <a:pt x="10" y="973"/>
                </a:lnTo>
                <a:lnTo>
                  <a:pt x="6" y="1010"/>
                </a:lnTo>
                <a:lnTo>
                  <a:pt x="1" y="1047"/>
                </a:lnTo>
                <a:lnTo>
                  <a:pt x="0" y="1083"/>
                </a:lnTo>
                <a:lnTo>
                  <a:pt x="0" y="1121"/>
                </a:lnTo>
                <a:lnTo>
                  <a:pt x="0" y="1158"/>
                </a:lnTo>
                <a:lnTo>
                  <a:pt x="1" y="1194"/>
                </a:lnTo>
                <a:lnTo>
                  <a:pt x="6" y="1232"/>
                </a:lnTo>
                <a:lnTo>
                  <a:pt x="10" y="1268"/>
                </a:lnTo>
                <a:lnTo>
                  <a:pt x="16" y="1306"/>
                </a:lnTo>
                <a:lnTo>
                  <a:pt x="23" y="1342"/>
                </a:lnTo>
                <a:lnTo>
                  <a:pt x="31" y="1377"/>
                </a:lnTo>
                <a:lnTo>
                  <a:pt x="41" y="1414"/>
                </a:lnTo>
                <a:lnTo>
                  <a:pt x="52" y="1449"/>
                </a:lnTo>
                <a:lnTo>
                  <a:pt x="65" y="1485"/>
                </a:lnTo>
                <a:lnTo>
                  <a:pt x="79" y="1520"/>
                </a:lnTo>
                <a:lnTo>
                  <a:pt x="93" y="1555"/>
                </a:lnTo>
                <a:lnTo>
                  <a:pt x="109" y="1589"/>
                </a:lnTo>
                <a:lnTo>
                  <a:pt x="125" y="1621"/>
                </a:lnTo>
                <a:lnTo>
                  <a:pt x="144" y="1655"/>
                </a:lnTo>
                <a:lnTo>
                  <a:pt x="164" y="1686"/>
                </a:lnTo>
                <a:lnTo>
                  <a:pt x="185" y="1718"/>
                </a:lnTo>
                <a:lnTo>
                  <a:pt x="206" y="1749"/>
                </a:lnTo>
                <a:lnTo>
                  <a:pt x="230" y="1779"/>
                </a:lnTo>
                <a:lnTo>
                  <a:pt x="254" y="1809"/>
                </a:lnTo>
                <a:lnTo>
                  <a:pt x="278" y="1838"/>
                </a:lnTo>
                <a:lnTo>
                  <a:pt x="305" y="1866"/>
                </a:lnTo>
                <a:lnTo>
                  <a:pt x="331" y="1893"/>
                </a:lnTo>
                <a:lnTo>
                  <a:pt x="360" y="1921"/>
                </a:lnTo>
                <a:lnTo>
                  <a:pt x="388" y="1945"/>
                </a:lnTo>
                <a:lnTo>
                  <a:pt x="417" y="1970"/>
                </a:lnTo>
                <a:lnTo>
                  <a:pt x="448" y="1993"/>
                </a:lnTo>
                <a:lnTo>
                  <a:pt x="479" y="2017"/>
                </a:lnTo>
                <a:lnTo>
                  <a:pt x="512" y="2039"/>
                </a:lnTo>
                <a:lnTo>
                  <a:pt x="546" y="2059"/>
                </a:lnTo>
                <a:lnTo>
                  <a:pt x="580" y="2079"/>
                </a:lnTo>
                <a:lnTo>
                  <a:pt x="613" y="2098"/>
                </a:lnTo>
                <a:lnTo>
                  <a:pt x="649" y="2115"/>
                </a:lnTo>
                <a:lnTo>
                  <a:pt x="684" y="2132"/>
                </a:lnTo>
                <a:lnTo>
                  <a:pt x="719" y="2148"/>
                </a:lnTo>
                <a:lnTo>
                  <a:pt x="756" y="2162"/>
                </a:lnTo>
                <a:lnTo>
                  <a:pt x="794" y="2175"/>
                </a:lnTo>
                <a:lnTo>
                  <a:pt x="831" y="2187"/>
                </a:lnTo>
                <a:lnTo>
                  <a:pt x="870" y="2198"/>
                </a:lnTo>
                <a:lnTo>
                  <a:pt x="908" y="2207"/>
                </a:lnTo>
                <a:lnTo>
                  <a:pt x="946" y="2216"/>
                </a:lnTo>
                <a:lnTo>
                  <a:pt x="986" y="2223"/>
                </a:lnTo>
                <a:lnTo>
                  <a:pt x="1025" y="2229"/>
                </a:lnTo>
                <a:lnTo>
                  <a:pt x="1065" y="2235"/>
                </a:lnTo>
                <a:lnTo>
                  <a:pt x="1104" y="2238"/>
                </a:lnTo>
                <a:lnTo>
                  <a:pt x="1144" y="2240"/>
                </a:lnTo>
                <a:lnTo>
                  <a:pt x="1183" y="2241"/>
                </a:lnTo>
                <a:lnTo>
                  <a:pt x="1224" y="2241"/>
                </a:lnTo>
                <a:lnTo>
                  <a:pt x="1263" y="2240"/>
                </a:lnTo>
                <a:lnTo>
                  <a:pt x="1303" y="2238"/>
                </a:lnTo>
                <a:lnTo>
                  <a:pt x="1342" y="2235"/>
                </a:lnTo>
                <a:lnTo>
                  <a:pt x="1382" y="2229"/>
                </a:lnTo>
                <a:lnTo>
                  <a:pt x="1421" y="2223"/>
                </a:lnTo>
                <a:lnTo>
                  <a:pt x="1461" y="2216"/>
                </a:lnTo>
                <a:lnTo>
                  <a:pt x="1499" y="2207"/>
                </a:lnTo>
                <a:lnTo>
                  <a:pt x="1537" y="2198"/>
                </a:lnTo>
                <a:lnTo>
                  <a:pt x="1575" y="2187"/>
                </a:lnTo>
                <a:lnTo>
                  <a:pt x="1613" y="2175"/>
                </a:lnTo>
                <a:lnTo>
                  <a:pt x="1651" y="2162"/>
                </a:lnTo>
                <a:lnTo>
                  <a:pt x="1686" y="2148"/>
                </a:lnTo>
                <a:lnTo>
                  <a:pt x="1723" y="2132"/>
                </a:lnTo>
                <a:lnTo>
                  <a:pt x="1758" y="2115"/>
                </a:lnTo>
                <a:lnTo>
                  <a:pt x="1794" y="2098"/>
                </a:lnTo>
                <a:lnTo>
                  <a:pt x="1827" y="2079"/>
                </a:lnTo>
                <a:lnTo>
                  <a:pt x="1861" y="2059"/>
                </a:lnTo>
                <a:lnTo>
                  <a:pt x="1895" y="2039"/>
                </a:lnTo>
                <a:lnTo>
                  <a:pt x="1928" y="2017"/>
                </a:lnTo>
                <a:lnTo>
                  <a:pt x="1959" y="1993"/>
                </a:lnTo>
                <a:lnTo>
                  <a:pt x="1990" y="1970"/>
                </a:lnTo>
                <a:lnTo>
                  <a:pt x="2019" y="1945"/>
                </a:lnTo>
                <a:lnTo>
                  <a:pt x="2047" y="1921"/>
                </a:lnTo>
                <a:lnTo>
                  <a:pt x="2076" y="1893"/>
                </a:lnTo>
                <a:lnTo>
                  <a:pt x="2102" y="1866"/>
                </a:lnTo>
                <a:lnTo>
                  <a:pt x="2129" y="1838"/>
                </a:lnTo>
                <a:lnTo>
                  <a:pt x="2153" y="1809"/>
                </a:lnTo>
                <a:lnTo>
                  <a:pt x="2177" y="1779"/>
                </a:lnTo>
                <a:lnTo>
                  <a:pt x="2201" y="1749"/>
                </a:lnTo>
                <a:lnTo>
                  <a:pt x="2222" y="1718"/>
                </a:lnTo>
                <a:lnTo>
                  <a:pt x="2243" y="1686"/>
                </a:lnTo>
                <a:lnTo>
                  <a:pt x="2262" y="1655"/>
                </a:lnTo>
                <a:lnTo>
                  <a:pt x="2280" y="1621"/>
                </a:lnTo>
                <a:lnTo>
                  <a:pt x="2297" y="1589"/>
                </a:lnTo>
                <a:lnTo>
                  <a:pt x="2314" y="1555"/>
                </a:lnTo>
                <a:lnTo>
                  <a:pt x="2328" y="1520"/>
                </a:lnTo>
                <a:lnTo>
                  <a:pt x="2342" y="1485"/>
                </a:lnTo>
                <a:lnTo>
                  <a:pt x="2355" y="1449"/>
                </a:lnTo>
                <a:lnTo>
                  <a:pt x="2366" y="1414"/>
                </a:lnTo>
                <a:lnTo>
                  <a:pt x="2376" y="1377"/>
                </a:lnTo>
                <a:lnTo>
                  <a:pt x="2383" y="1342"/>
                </a:lnTo>
                <a:lnTo>
                  <a:pt x="2390" y="1306"/>
                </a:lnTo>
                <a:lnTo>
                  <a:pt x="2397" y="1268"/>
                </a:lnTo>
                <a:lnTo>
                  <a:pt x="2401" y="1232"/>
                </a:lnTo>
                <a:lnTo>
                  <a:pt x="2404" y="1194"/>
                </a:lnTo>
                <a:lnTo>
                  <a:pt x="2407" y="1158"/>
                </a:lnTo>
                <a:lnTo>
                  <a:pt x="2407" y="1121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579" name="Line 75"/>
          <p:cNvSpPr>
            <a:spLocks noChangeShapeType="1"/>
          </p:cNvSpPr>
          <p:nvPr/>
        </p:nvSpPr>
        <p:spPr bwMode="auto">
          <a:xfrm>
            <a:off x="2413000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0" name="Line 76"/>
          <p:cNvSpPr>
            <a:spLocks noChangeShapeType="1"/>
          </p:cNvSpPr>
          <p:nvPr/>
        </p:nvSpPr>
        <p:spPr bwMode="auto">
          <a:xfrm flipH="1">
            <a:off x="2352675" y="3251200"/>
            <a:ext cx="682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1" name="Line 77"/>
          <p:cNvSpPr>
            <a:spLocks noChangeShapeType="1"/>
          </p:cNvSpPr>
          <p:nvPr/>
        </p:nvSpPr>
        <p:spPr bwMode="auto">
          <a:xfrm flipV="1">
            <a:off x="2338388" y="3246438"/>
            <a:ext cx="14287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2" name="Line 78"/>
          <p:cNvSpPr>
            <a:spLocks noChangeShapeType="1"/>
          </p:cNvSpPr>
          <p:nvPr/>
        </p:nvSpPr>
        <p:spPr bwMode="auto">
          <a:xfrm flipV="1">
            <a:off x="2420938" y="3190875"/>
            <a:ext cx="23812" cy="63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3" name="Line 79"/>
          <p:cNvSpPr>
            <a:spLocks noChangeShapeType="1"/>
          </p:cNvSpPr>
          <p:nvPr/>
        </p:nvSpPr>
        <p:spPr bwMode="auto">
          <a:xfrm>
            <a:off x="2420938" y="3729038"/>
            <a:ext cx="23812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4" name="Line 80"/>
          <p:cNvSpPr>
            <a:spLocks noChangeShapeType="1"/>
          </p:cNvSpPr>
          <p:nvPr/>
        </p:nvSpPr>
        <p:spPr bwMode="auto">
          <a:xfrm>
            <a:off x="2338388" y="3702050"/>
            <a:ext cx="14287" cy="15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5" name="Line 81"/>
          <p:cNvSpPr>
            <a:spLocks noChangeShapeType="1"/>
          </p:cNvSpPr>
          <p:nvPr/>
        </p:nvSpPr>
        <p:spPr bwMode="auto">
          <a:xfrm flipH="1">
            <a:off x="2352675" y="3724275"/>
            <a:ext cx="682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6" name="Line 82"/>
          <p:cNvSpPr>
            <a:spLocks noChangeShapeType="1"/>
          </p:cNvSpPr>
          <p:nvPr/>
        </p:nvSpPr>
        <p:spPr bwMode="auto">
          <a:xfrm flipH="1">
            <a:off x="4622800" y="1485900"/>
            <a:ext cx="373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7" name="Line 83"/>
          <p:cNvSpPr>
            <a:spLocks noChangeShapeType="1"/>
          </p:cNvSpPr>
          <p:nvPr/>
        </p:nvSpPr>
        <p:spPr bwMode="auto">
          <a:xfrm>
            <a:off x="4594225" y="1555750"/>
            <a:ext cx="4302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8" name="Line 84"/>
          <p:cNvSpPr>
            <a:spLocks noChangeShapeType="1"/>
          </p:cNvSpPr>
          <p:nvPr/>
        </p:nvSpPr>
        <p:spPr bwMode="auto">
          <a:xfrm flipV="1">
            <a:off x="2451100" y="3194050"/>
            <a:ext cx="0" cy="5889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89" name="Line 85"/>
          <p:cNvSpPr>
            <a:spLocks noChangeShapeType="1"/>
          </p:cNvSpPr>
          <p:nvPr/>
        </p:nvSpPr>
        <p:spPr bwMode="auto">
          <a:xfrm>
            <a:off x="235902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0" name="Line 86"/>
          <p:cNvSpPr>
            <a:spLocks noChangeShapeType="1"/>
          </p:cNvSpPr>
          <p:nvPr/>
        </p:nvSpPr>
        <p:spPr bwMode="auto">
          <a:xfrm>
            <a:off x="3333750" y="3398838"/>
            <a:ext cx="29559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1" name="Line 87"/>
          <p:cNvSpPr>
            <a:spLocks noChangeShapeType="1"/>
          </p:cNvSpPr>
          <p:nvPr/>
        </p:nvSpPr>
        <p:spPr bwMode="auto">
          <a:xfrm>
            <a:off x="2913063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2" name="Line 88"/>
          <p:cNvSpPr>
            <a:spLocks noChangeShapeType="1"/>
          </p:cNvSpPr>
          <p:nvPr/>
        </p:nvSpPr>
        <p:spPr bwMode="auto">
          <a:xfrm>
            <a:off x="2998788" y="34528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3" name="Line 89"/>
          <p:cNvSpPr>
            <a:spLocks noChangeShapeType="1"/>
          </p:cNvSpPr>
          <p:nvPr/>
        </p:nvSpPr>
        <p:spPr bwMode="auto">
          <a:xfrm>
            <a:off x="3316288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4" name="Line 90"/>
          <p:cNvSpPr>
            <a:spLocks noChangeShapeType="1"/>
          </p:cNvSpPr>
          <p:nvPr/>
        </p:nvSpPr>
        <p:spPr bwMode="auto">
          <a:xfrm>
            <a:off x="3403600" y="3452813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5" name="Line 91"/>
          <p:cNvSpPr>
            <a:spLocks noChangeShapeType="1"/>
          </p:cNvSpPr>
          <p:nvPr/>
        </p:nvSpPr>
        <p:spPr bwMode="auto">
          <a:xfrm>
            <a:off x="37179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6" name="Line 92"/>
          <p:cNvSpPr>
            <a:spLocks noChangeShapeType="1"/>
          </p:cNvSpPr>
          <p:nvPr/>
        </p:nvSpPr>
        <p:spPr bwMode="auto">
          <a:xfrm>
            <a:off x="3808413" y="34528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7" name="Line 93"/>
          <p:cNvSpPr>
            <a:spLocks noChangeShapeType="1"/>
          </p:cNvSpPr>
          <p:nvPr/>
        </p:nvSpPr>
        <p:spPr bwMode="auto">
          <a:xfrm>
            <a:off x="4121150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8" name="Line 94"/>
          <p:cNvSpPr>
            <a:spLocks noChangeShapeType="1"/>
          </p:cNvSpPr>
          <p:nvPr/>
        </p:nvSpPr>
        <p:spPr bwMode="auto">
          <a:xfrm>
            <a:off x="4210050" y="34528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599" name="Line 95"/>
          <p:cNvSpPr>
            <a:spLocks noChangeShapeType="1"/>
          </p:cNvSpPr>
          <p:nvPr/>
        </p:nvSpPr>
        <p:spPr bwMode="auto">
          <a:xfrm>
            <a:off x="4525963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0" name="Line 96"/>
          <p:cNvSpPr>
            <a:spLocks noChangeShapeType="1"/>
          </p:cNvSpPr>
          <p:nvPr/>
        </p:nvSpPr>
        <p:spPr bwMode="auto">
          <a:xfrm>
            <a:off x="4616450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1" name="Line 97"/>
          <p:cNvSpPr>
            <a:spLocks noChangeShapeType="1"/>
          </p:cNvSpPr>
          <p:nvPr/>
        </p:nvSpPr>
        <p:spPr bwMode="auto">
          <a:xfrm>
            <a:off x="493077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2" name="Line 98"/>
          <p:cNvSpPr>
            <a:spLocks noChangeShapeType="1"/>
          </p:cNvSpPr>
          <p:nvPr/>
        </p:nvSpPr>
        <p:spPr bwMode="auto">
          <a:xfrm>
            <a:off x="5019675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3" name="Line 99"/>
          <p:cNvSpPr>
            <a:spLocks noChangeShapeType="1"/>
          </p:cNvSpPr>
          <p:nvPr/>
        </p:nvSpPr>
        <p:spPr bwMode="auto">
          <a:xfrm>
            <a:off x="5334000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4" name="Line 100"/>
          <p:cNvSpPr>
            <a:spLocks noChangeShapeType="1"/>
          </p:cNvSpPr>
          <p:nvPr/>
        </p:nvSpPr>
        <p:spPr bwMode="auto">
          <a:xfrm>
            <a:off x="5422900" y="34528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5" name="Line 101"/>
          <p:cNvSpPr>
            <a:spLocks noChangeShapeType="1"/>
          </p:cNvSpPr>
          <p:nvPr/>
        </p:nvSpPr>
        <p:spPr bwMode="auto">
          <a:xfrm>
            <a:off x="57372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6" name="Line 102"/>
          <p:cNvSpPr>
            <a:spLocks noChangeShapeType="1"/>
          </p:cNvSpPr>
          <p:nvPr/>
        </p:nvSpPr>
        <p:spPr bwMode="auto">
          <a:xfrm>
            <a:off x="5827713" y="34528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7" name="Line 103"/>
          <p:cNvSpPr>
            <a:spLocks noChangeShapeType="1"/>
          </p:cNvSpPr>
          <p:nvPr/>
        </p:nvSpPr>
        <p:spPr bwMode="auto">
          <a:xfrm>
            <a:off x="6143625" y="34528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8" name="Line 104"/>
          <p:cNvSpPr>
            <a:spLocks noChangeShapeType="1"/>
          </p:cNvSpPr>
          <p:nvPr/>
        </p:nvSpPr>
        <p:spPr bwMode="auto">
          <a:xfrm>
            <a:off x="6340475" y="3452813"/>
            <a:ext cx="1158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09" name="Line 105"/>
          <p:cNvSpPr>
            <a:spLocks noChangeShapeType="1"/>
          </p:cNvSpPr>
          <p:nvPr/>
        </p:nvSpPr>
        <p:spPr bwMode="auto">
          <a:xfrm>
            <a:off x="6545263" y="34528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0" name="Line 106"/>
          <p:cNvSpPr>
            <a:spLocks noChangeShapeType="1"/>
          </p:cNvSpPr>
          <p:nvPr/>
        </p:nvSpPr>
        <p:spPr bwMode="auto">
          <a:xfrm>
            <a:off x="6634163" y="3452813"/>
            <a:ext cx="1063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1" name="Line 107"/>
          <p:cNvSpPr>
            <a:spLocks noChangeShapeType="1"/>
          </p:cNvSpPr>
          <p:nvPr/>
        </p:nvSpPr>
        <p:spPr bwMode="auto">
          <a:xfrm>
            <a:off x="2879725" y="3551238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2" name="Line 108"/>
          <p:cNvSpPr>
            <a:spLocks noChangeShapeType="1"/>
          </p:cNvSpPr>
          <p:nvPr/>
        </p:nvSpPr>
        <p:spPr bwMode="auto">
          <a:xfrm>
            <a:off x="3114675" y="35512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3" name="Line 109"/>
          <p:cNvSpPr>
            <a:spLocks noChangeShapeType="1"/>
          </p:cNvSpPr>
          <p:nvPr/>
        </p:nvSpPr>
        <p:spPr bwMode="auto">
          <a:xfrm>
            <a:off x="3201988" y="3551238"/>
            <a:ext cx="841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4" name="Line 110"/>
          <p:cNvSpPr>
            <a:spLocks noChangeShapeType="1"/>
          </p:cNvSpPr>
          <p:nvPr/>
        </p:nvSpPr>
        <p:spPr bwMode="auto">
          <a:xfrm>
            <a:off x="3517900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5" name="Line 111"/>
          <p:cNvSpPr>
            <a:spLocks noChangeShapeType="1"/>
          </p:cNvSpPr>
          <p:nvPr/>
        </p:nvSpPr>
        <p:spPr bwMode="auto">
          <a:xfrm>
            <a:off x="3605213" y="35512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6" name="Line 112"/>
          <p:cNvSpPr>
            <a:spLocks noChangeShapeType="1"/>
          </p:cNvSpPr>
          <p:nvPr/>
        </p:nvSpPr>
        <p:spPr bwMode="auto">
          <a:xfrm>
            <a:off x="392271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7" name="Line 113"/>
          <p:cNvSpPr>
            <a:spLocks noChangeShapeType="1"/>
          </p:cNvSpPr>
          <p:nvPr/>
        </p:nvSpPr>
        <p:spPr bwMode="auto">
          <a:xfrm>
            <a:off x="4008438" y="35512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8" name="Line 114"/>
          <p:cNvSpPr>
            <a:spLocks noChangeShapeType="1"/>
          </p:cNvSpPr>
          <p:nvPr/>
        </p:nvSpPr>
        <p:spPr bwMode="auto">
          <a:xfrm>
            <a:off x="4411663" y="35512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19" name="Line 115"/>
          <p:cNvSpPr>
            <a:spLocks noChangeShapeType="1"/>
          </p:cNvSpPr>
          <p:nvPr/>
        </p:nvSpPr>
        <p:spPr bwMode="auto">
          <a:xfrm>
            <a:off x="472916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0" name="Line 116"/>
          <p:cNvSpPr>
            <a:spLocks noChangeShapeType="1"/>
          </p:cNvSpPr>
          <p:nvPr/>
        </p:nvSpPr>
        <p:spPr bwMode="auto">
          <a:xfrm>
            <a:off x="4814888" y="3551238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1" name="Line 117"/>
          <p:cNvSpPr>
            <a:spLocks noChangeShapeType="1"/>
          </p:cNvSpPr>
          <p:nvPr/>
        </p:nvSpPr>
        <p:spPr bwMode="auto">
          <a:xfrm>
            <a:off x="5132388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2" name="Line 118"/>
          <p:cNvSpPr>
            <a:spLocks noChangeShapeType="1"/>
          </p:cNvSpPr>
          <p:nvPr/>
        </p:nvSpPr>
        <p:spPr bwMode="auto">
          <a:xfrm>
            <a:off x="5221288" y="35512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3" name="Line 119"/>
          <p:cNvSpPr>
            <a:spLocks noChangeShapeType="1"/>
          </p:cNvSpPr>
          <p:nvPr/>
        </p:nvSpPr>
        <p:spPr bwMode="auto">
          <a:xfrm>
            <a:off x="5537200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4" name="Line 120"/>
          <p:cNvSpPr>
            <a:spLocks noChangeShapeType="1"/>
          </p:cNvSpPr>
          <p:nvPr/>
        </p:nvSpPr>
        <p:spPr bwMode="auto">
          <a:xfrm>
            <a:off x="5624513" y="3551238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5" name="Line 121"/>
          <p:cNvSpPr>
            <a:spLocks noChangeShapeType="1"/>
          </p:cNvSpPr>
          <p:nvPr/>
        </p:nvSpPr>
        <p:spPr bwMode="auto">
          <a:xfrm>
            <a:off x="5942013" y="35512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6" name="Line 122"/>
          <p:cNvSpPr>
            <a:spLocks noChangeShapeType="1"/>
          </p:cNvSpPr>
          <p:nvPr/>
        </p:nvSpPr>
        <p:spPr bwMode="auto">
          <a:xfrm>
            <a:off x="6026150" y="3551238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7" name="Line 123"/>
          <p:cNvSpPr>
            <a:spLocks noChangeShapeType="1"/>
          </p:cNvSpPr>
          <p:nvPr/>
        </p:nvSpPr>
        <p:spPr bwMode="auto">
          <a:xfrm>
            <a:off x="6343650" y="35512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8" name="Line 124"/>
          <p:cNvSpPr>
            <a:spLocks noChangeShapeType="1"/>
          </p:cNvSpPr>
          <p:nvPr/>
        </p:nvSpPr>
        <p:spPr bwMode="auto">
          <a:xfrm>
            <a:off x="6434138" y="3551238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29" name="Line 125"/>
          <p:cNvSpPr>
            <a:spLocks noChangeShapeType="1"/>
          </p:cNvSpPr>
          <p:nvPr/>
        </p:nvSpPr>
        <p:spPr bwMode="auto">
          <a:xfrm>
            <a:off x="2913063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0" name="Line 126"/>
          <p:cNvSpPr>
            <a:spLocks noChangeShapeType="1"/>
          </p:cNvSpPr>
          <p:nvPr/>
        </p:nvSpPr>
        <p:spPr bwMode="auto">
          <a:xfrm>
            <a:off x="2998788" y="3652838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1" name="Line 127"/>
          <p:cNvSpPr>
            <a:spLocks noChangeShapeType="1"/>
          </p:cNvSpPr>
          <p:nvPr/>
        </p:nvSpPr>
        <p:spPr bwMode="auto">
          <a:xfrm>
            <a:off x="3316288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2" name="Line 128"/>
          <p:cNvSpPr>
            <a:spLocks noChangeShapeType="1"/>
          </p:cNvSpPr>
          <p:nvPr/>
        </p:nvSpPr>
        <p:spPr bwMode="auto">
          <a:xfrm>
            <a:off x="3403600" y="3652838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3" name="Line 129"/>
          <p:cNvSpPr>
            <a:spLocks noChangeShapeType="1"/>
          </p:cNvSpPr>
          <p:nvPr/>
        </p:nvSpPr>
        <p:spPr bwMode="auto">
          <a:xfrm>
            <a:off x="37179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4" name="Line 130"/>
          <p:cNvSpPr>
            <a:spLocks noChangeShapeType="1"/>
          </p:cNvSpPr>
          <p:nvPr/>
        </p:nvSpPr>
        <p:spPr bwMode="auto">
          <a:xfrm>
            <a:off x="3808413" y="3652838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5" name="Line 131"/>
          <p:cNvSpPr>
            <a:spLocks noChangeShapeType="1"/>
          </p:cNvSpPr>
          <p:nvPr/>
        </p:nvSpPr>
        <p:spPr bwMode="auto">
          <a:xfrm>
            <a:off x="4121150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6" name="Line 132"/>
          <p:cNvSpPr>
            <a:spLocks noChangeShapeType="1"/>
          </p:cNvSpPr>
          <p:nvPr/>
        </p:nvSpPr>
        <p:spPr bwMode="auto">
          <a:xfrm>
            <a:off x="4210050" y="36528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7" name="Line 133"/>
          <p:cNvSpPr>
            <a:spLocks noChangeShapeType="1"/>
          </p:cNvSpPr>
          <p:nvPr/>
        </p:nvSpPr>
        <p:spPr bwMode="auto">
          <a:xfrm>
            <a:off x="4525963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8" name="Line 134"/>
          <p:cNvSpPr>
            <a:spLocks noChangeShapeType="1"/>
          </p:cNvSpPr>
          <p:nvPr/>
        </p:nvSpPr>
        <p:spPr bwMode="auto">
          <a:xfrm>
            <a:off x="4616450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39" name="Line 135"/>
          <p:cNvSpPr>
            <a:spLocks noChangeShapeType="1"/>
          </p:cNvSpPr>
          <p:nvPr/>
        </p:nvSpPr>
        <p:spPr bwMode="auto">
          <a:xfrm>
            <a:off x="493077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0" name="Line 136"/>
          <p:cNvSpPr>
            <a:spLocks noChangeShapeType="1"/>
          </p:cNvSpPr>
          <p:nvPr/>
        </p:nvSpPr>
        <p:spPr bwMode="auto">
          <a:xfrm>
            <a:off x="5019675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1" name="Line 137"/>
          <p:cNvSpPr>
            <a:spLocks noChangeShapeType="1"/>
          </p:cNvSpPr>
          <p:nvPr/>
        </p:nvSpPr>
        <p:spPr bwMode="auto">
          <a:xfrm>
            <a:off x="5334000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2" name="Line 138"/>
          <p:cNvSpPr>
            <a:spLocks noChangeShapeType="1"/>
          </p:cNvSpPr>
          <p:nvPr/>
        </p:nvSpPr>
        <p:spPr bwMode="auto">
          <a:xfrm>
            <a:off x="5422900" y="365283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3" name="Line 139"/>
          <p:cNvSpPr>
            <a:spLocks noChangeShapeType="1"/>
          </p:cNvSpPr>
          <p:nvPr/>
        </p:nvSpPr>
        <p:spPr bwMode="auto">
          <a:xfrm>
            <a:off x="57372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4" name="Line 140"/>
          <p:cNvSpPr>
            <a:spLocks noChangeShapeType="1"/>
          </p:cNvSpPr>
          <p:nvPr/>
        </p:nvSpPr>
        <p:spPr bwMode="auto">
          <a:xfrm>
            <a:off x="5827713" y="365283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5" name="Line 141"/>
          <p:cNvSpPr>
            <a:spLocks noChangeShapeType="1"/>
          </p:cNvSpPr>
          <p:nvPr/>
        </p:nvSpPr>
        <p:spPr bwMode="auto">
          <a:xfrm>
            <a:off x="6143625" y="365283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6" name="Line 142"/>
          <p:cNvSpPr>
            <a:spLocks noChangeShapeType="1"/>
          </p:cNvSpPr>
          <p:nvPr/>
        </p:nvSpPr>
        <p:spPr bwMode="auto">
          <a:xfrm>
            <a:off x="6334125" y="3652838"/>
            <a:ext cx="1222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7" name="Line 143"/>
          <p:cNvSpPr>
            <a:spLocks noChangeShapeType="1"/>
          </p:cNvSpPr>
          <p:nvPr/>
        </p:nvSpPr>
        <p:spPr bwMode="auto">
          <a:xfrm>
            <a:off x="6545263" y="365283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8" name="Line 144"/>
          <p:cNvSpPr>
            <a:spLocks noChangeShapeType="1"/>
          </p:cNvSpPr>
          <p:nvPr/>
        </p:nvSpPr>
        <p:spPr bwMode="auto">
          <a:xfrm>
            <a:off x="6634163" y="3652838"/>
            <a:ext cx="968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49" name="Line 145"/>
          <p:cNvSpPr>
            <a:spLocks noChangeShapeType="1"/>
          </p:cNvSpPr>
          <p:nvPr/>
        </p:nvSpPr>
        <p:spPr bwMode="auto">
          <a:xfrm>
            <a:off x="2905125" y="3749675"/>
            <a:ext cx="1206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0" name="Line 146"/>
          <p:cNvSpPr>
            <a:spLocks noChangeShapeType="1"/>
          </p:cNvSpPr>
          <p:nvPr/>
        </p:nvSpPr>
        <p:spPr bwMode="auto">
          <a:xfrm>
            <a:off x="3114675" y="37496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1" name="Line 147"/>
          <p:cNvSpPr>
            <a:spLocks noChangeShapeType="1"/>
          </p:cNvSpPr>
          <p:nvPr/>
        </p:nvSpPr>
        <p:spPr bwMode="auto">
          <a:xfrm>
            <a:off x="3201988" y="3749675"/>
            <a:ext cx="698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2" name="Line 148"/>
          <p:cNvSpPr>
            <a:spLocks noChangeShapeType="1"/>
          </p:cNvSpPr>
          <p:nvPr/>
        </p:nvSpPr>
        <p:spPr bwMode="auto">
          <a:xfrm>
            <a:off x="3517900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3" name="Line 149"/>
          <p:cNvSpPr>
            <a:spLocks noChangeShapeType="1"/>
          </p:cNvSpPr>
          <p:nvPr/>
        </p:nvSpPr>
        <p:spPr bwMode="auto">
          <a:xfrm>
            <a:off x="3605213" y="37496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4" name="Line 150"/>
          <p:cNvSpPr>
            <a:spLocks noChangeShapeType="1"/>
          </p:cNvSpPr>
          <p:nvPr/>
        </p:nvSpPr>
        <p:spPr bwMode="auto">
          <a:xfrm>
            <a:off x="392271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5" name="Line 151"/>
          <p:cNvSpPr>
            <a:spLocks noChangeShapeType="1"/>
          </p:cNvSpPr>
          <p:nvPr/>
        </p:nvSpPr>
        <p:spPr bwMode="auto">
          <a:xfrm>
            <a:off x="4008438" y="37496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6" name="Line 152"/>
          <p:cNvSpPr>
            <a:spLocks noChangeShapeType="1"/>
          </p:cNvSpPr>
          <p:nvPr/>
        </p:nvSpPr>
        <p:spPr bwMode="auto">
          <a:xfrm>
            <a:off x="4325938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7" name="Line 153"/>
          <p:cNvSpPr>
            <a:spLocks noChangeShapeType="1"/>
          </p:cNvSpPr>
          <p:nvPr/>
        </p:nvSpPr>
        <p:spPr bwMode="auto">
          <a:xfrm>
            <a:off x="4411663" y="37496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8" name="Line 154"/>
          <p:cNvSpPr>
            <a:spLocks noChangeShapeType="1"/>
          </p:cNvSpPr>
          <p:nvPr/>
        </p:nvSpPr>
        <p:spPr bwMode="auto">
          <a:xfrm>
            <a:off x="472916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59" name="Line 155"/>
          <p:cNvSpPr>
            <a:spLocks noChangeShapeType="1"/>
          </p:cNvSpPr>
          <p:nvPr/>
        </p:nvSpPr>
        <p:spPr bwMode="auto">
          <a:xfrm>
            <a:off x="4814888" y="37496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0" name="Line 156"/>
          <p:cNvSpPr>
            <a:spLocks noChangeShapeType="1"/>
          </p:cNvSpPr>
          <p:nvPr/>
        </p:nvSpPr>
        <p:spPr bwMode="auto">
          <a:xfrm>
            <a:off x="5132388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1" name="Line 157"/>
          <p:cNvSpPr>
            <a:spLocks noChangeShapeType="1"/>
          </p:cNvSpPr>
          <p:nvPr/>
        </p:nvSpPr>
        <p:spPr bwMode="auto">
          <a:xfrm>
            <a:off x="5221288" y="37496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2" name="Line 158"/>
          <p:cNvSpPr>
            <a:spLocks noChangeShapeType="1"/>
          </p:cNvSpPr>
          <p:nvPr/>
        </p:nvSpPr>
        <p:spPr bwMode="auto">
          <a:xfrm>
            <a:off x="5537200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3" name="Line 159"/>
          <p:cNvSpPr>
            <a:spLocks noChangeShapeType="1"/>
          </p:cNvSpPr>
          <p:nvPr/>
        </p:nvSpPr>
        <p:spPr bwMode="auto">
          <a:xfrm>
            <a:off x="5624513" y="37496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4" name="Line 160"/>
          <p:cNvSpPr>
            <a:spLocks noChangeShapeType="1"/>
          </p:cNvSpPr>
          <p:nvPr/>
        </p:nvSpPr>
        <p:spPr bwMode="auto">
          <a:xfrm>
            <a:off x="5942013" y="37496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5" name="Line 161"/>
          <p:cNvSpPr>
            <a:spLocks noChangeShapeType="1"/>
          </p:cNvSpPr>
          <p:nvPr/>
        </p:nvSpPr>
        <p:spPr bwMode="auto">
          <a:xfrm>
            <a:off x="6026150" y="37496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6" name="Line 162"/>
          <p:cNvSpPr>
            <a:spLocks noChangeShapeType="1"/>
          </p:cNvSpPr>
          <p:nvPr/>
        </p:nvSpPr>
        <p:spPr bwMode="auto">
          <a:xfrm>
            <a:off x="6343650" y="37496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7" name="Line 163"/>
          <p:cNvSpPr>
            <a:spLocks noChangeShapeType="1"/>
          </p:cNvSpPr>
          <p:nvPr/>
        </p:nvSpPr>
        <p:spPr bwMode="auto">
          <a:xfrm>
            <a:off x="6434138" y="3749675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8" name="Line 164"/>
          <p:cNvSpPr>
            <a:spLocks noChangeShapeType="1"/>
          </p:cNvSpPr>
          <p:nvPr/>
        </p:nvSpPr>
        <p:spPr bwMode="auto">
          <a:xfrm>
            <a:off x="2998788" y="38465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69" name="Line 165"/>
          <p:cNvSpPr>
            <a:spLocks noChangeShapeType="1"/>
          </p:cNvSpPr>
          <p:nvPr/>
        </p:nvSpPr>
        <p:spPr bwMode="auto">
          <a:xfrm>
            <a:off x="3316288" y="38465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0" name="Line 166"/>
          <p:cNvSpPr>
            <a:spLocks noChangeShapeType="1"/>
          </p:cNvSpPr>
          <p:nvPr/>
        </p:nvSpPr>
        <p:spPr bwMode="auto">
          <a:xfrm>
            <a:off x="3403600" y="3846513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1" name="Line 167"/>
          <p:cNvSpPr>
            <a:spLocks noChangeShapeType="1"/>
          </p:cNvSpPr>
          <p:nvPr/>
        </p:nvSpPr>
        <p:spPr bwMode="auto">
          <a:xfrm>
            <a:off x="37179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2" name="Line 168"/>
          <p:cNvSpPr>
            <a:spLocks noChangeShapeType="1"/>
          </p:cNvSpPr>
          <p:nvPr/>
        </p:nvSpPr>
        <p:spPr bwMode="auto">
          <a:xfrm>
            <a:off x="3808413" y="38465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3" name="Line 169"/>
          <p:cNvSpPr>
            <a:spLocks noChangeShapeType="1"/>
          </p:cNvSpPr>
          <p:nvPr/>
        </p:nvSpPr>
        <p:spPr bwMode="auto">
          <a:xfrm>
            <a:off x="4121150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4" name="Line 170"/>
          <p:cNvSpPr>
            <a:spLocks noChangeShapeType="1"/>
          </p:cNvSpPr>
          <p:nvPr/>
        </p:nvSpPr>
        <p:spPr bwMode="auto">
          <a:xfrm>
            <a:off x="4210050" y="38465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5" name="Line 171"/>
          <p:cNvSpPr>
            <a:spLocks noChangeShapeType="1"/>
          </p:cNvSpPr>
          <p:nvPr/>
        </p:nvSpPr>
        <p:spPr bwMode="auto">
          <a:xfrm>
            <a:off x="4525963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6" name="Line 172"/>
          <p:cNvSpPr>
            <a:spLocks noChangeShapeType="1"/>
          </p:cNvSpPr>
          <p:nvPr/>
        </p:nvSpPr>
        <p:spPr bwMode="auto">
          <a:xfrm>
            <a:off x="4616450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7" name="Line 173"/>
          <p:cNvSpPr>
            <a:spLocks noChangeShapeType="1"/>
          </p:cNvSpPr>
          <p:nvPr/>
        </p:nvSpPr>
        <p:spPr bwMode="auto">
          <a:xfrm>
            <a:off x="493077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8" name="Line 174"/>
          <p:cNvSpPr>
            <a:spLocks noChangeShapeType="1"/>
          </p:cNvSpPr>
          <p:nvPr/>
        </p:nvSpPr>
        <p:spPr bwMode="auto">
          <a:xfrm>
            <a:off x="5019675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79" name="Line 175"/>
          <p:cNvSpPr>
            <a:spLocks noChangeShapeType="1"/>
          </p:cNvSpPr>
          <p:nvPr/>
        </p:nvSpPr>
        <p:spPr bwMode="auto">
          <a:xfrm>
            <a:off x="5334000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0" name="Line 176"/>
          <p:cNvSpPr>
            <a:spLocks noChangeShapeType="1"/>
          </p:cNvSpPr>
          <p:nvPr/>
        </p:nvSpPr>
        <p:spPr bwMode="auto">
          <a:xfrm>
            <a:off x="5422900" y="38465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1" name="Line 177"/>
          <p:cNvSpPr>
            <a:spLocks noChangeShapeType="1"/>
          </p:cNvSpPr>
          <p:nvPr/>
        </p:nvSpPr>
        <p:spPr bwMode="auto">
          <a:xfrm>
            <a:off x="57372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2" name="Line 178"/>
          <p:cNvSpPr>
            <a:spLocks noChangeShapeType="1"/>
          </p:cNvSpPr>
          <p:nvPr/>
        </p:nvSpPr>
        <p:spPr bwMode="auto">
          <a:xfrm>
            <a:off x="5827713" y="3846513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3" name="Line 179"/>
          <p:cNvSpPr>
            <a:spLocks noChangeShapeType="1"/>
          </p:cNvSpPr>
          <p:nvPr/>
        </p:nvSpPr>
        <p:spPr bwMode="auto">
          <a:xfrm>
            <a:off x="6143625" y="38465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4" name="Line 180"/>
          <p:cNvSpPr>
            <a:spLocks noChangeShapeType="1"/>
          </p:cNvSpPr>
          <p:nvPr/>
        </p:nvSpPr>
        <p:spPr bwMode="auto">
          <a:xfrm>
            <a:off x="6327775" y="3846513"/>
            <a:ext cx="1285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5" name="Line 181"/>
          <p:cNvSpPr>
            <a:spLocks noChangeShapeType="1"/>
          </p:cNvSpPr>
          <p:nvPr/>
        </p:nvSpPr>
        <p:spPr bwMode="auto">
          <a:xfrm>
            <a:off x="6545263" y="38465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6" name="Line 182"/>
          <p:cNvSpPr>
            <a:spLocks noChangeShapeType="1"/>
          </p:cNvSpPr>
          <p:nvPr/>
        </p:nvSpPr>
        <p:spPr bwMode="auto">
          <a:xfrm>
            <a:off x="6634163" y="3846513"/>
            <a:ext cx="555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7" name="Line 183"/>
          <p:cNvSpPr>
            <a:spLocks noChangeShapeType="1"/>
          </p:cNvSpPr>
          <p:nvPr/>
        </p:nvSpPr>
        <p:spPr bwMode="auto">
          <a:xfrm>
            <a:off x="2965450" y="3948113"/>
            <a:ext cx="603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8" name="Line 184"/>
          <p:cNvSpPr>
            <a:spLocks noChangeShapeType="1"/>
          </p:cNvSpPr>
          <p:nvPr/>
        </p:nvSpPr>
        <p:spPr bwMode="auto">
          <a:xfrm>
            <a:off x="3114675" y="39481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89" name="Line 185"/>
          <p:cNvSpPr>
            <a:spLocks noChangeShapeType="1"/>
          </p:cNvSpPr>
          <p:nvPr/>
        </p:nvSpPr>
        <p:spPr bwMode="auto">
          <a:xfrm>
            <a:off x="3201988" y="3948113"/>
            <a:ext cx="777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0" name="Line 186"/>
          <p:cNvSpPr>
            <a:spLocks noChangeShapeType="1"/>
          </p:cNvSpPr>
          <p:nvPr/>
        </p:nvSpPr>
        <p:spPr bwMode="auto">
          <a:xfrm>
            <a:off x="3517900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1" name="Line 187"/>
          <p:cNvSpPr>
            <a:spLocks noChangeShapeType="1"/>
          </p:cNvSpPr>
          <p:nvPr/>
        </p:nvSpPr>
        <p:spPr bwMode="auto">
          <a:xfrm>
            <a:off x="3605213" y="39481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2" name="Line 188"/>
          <p:cNvSpPr>
            <a:spLocks noChangeShapeType="1"/>
          </p:cNvSpPr>
          <p:nvPr/>
        </p:nvSpPr>
        <p:spPr bwMode="auto">
          <a:xfrm>
            <a:off x="392271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3" name="Line 189"/>
          <p:cNvSpPr>
            <a:spLocks noChangeShapeType="1"/>
          </p:cNvSpPr>
          <p:nvPr/>
        </p:nvSpPr>
        <p:spPr bwMode="auto">
          <a:xfrm>
            <a:off x="4008438" y="39481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4" name="Line 190"/>
          <p:cNvSpPr>
            <a:spLocks noChangeShapeType="1"/>
          </p:cNvSpPr>
          <p:nvPr/>
        </p:nvSpPr>
        <p:spPr bwMode="auto">
          <a:xfrm>
            <a:off x="4325938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5" name="Line 191"/>
          <p:cNvSpPr>
            <a:spLocks noChangeShapeType="1"/>
          </p:cNvSpPr>
          <p:nvPr/>
        </p:nvSpPr>
        <p:spPr bwMode="auto">
          <a:xfrm>
            <a:off x="4411663" y="3948113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6" name="Line 192"/>
          <p:cNvSpPr>
            <a:spLocks noChangeShapeType="1"/>
          </p:cNvSpPr>
          <p:nvPr/>
        </p:nvSpPr>
        <p:spPr bwMode="auto">
          <a:xfrm>
            <a:off x="472916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7" name="Line 193"/>
          <p:cNvSpPr>
            <a:spLocks noChangeShapeType="1"/>
          </p:cNvSpPr>
          <p:nvPr/>
        </p:nvSpPr>
        <p:spPr bwMode="auto">
          <a:xfrm>
            <a:off x="4814888" y="3948113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8" name="Line 194"/>
          <p:cNvSpPr>
            <a:spLocks noChangeShapeType="1"/>
          </p:cNvSpPr>
          <p:nvPr/>
        </p:nvSpPr>
        <p:spPr bwMode="auto">
          <a:xfrm>
            <a:off x="5132388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699" name="Line 195"/>
          <p:cNvSpPr>
            <a:spLocks noChangeShapeType="1"/>
          </p:cNvSpPr>
          <p:nvPr/>
        </p:nvSpPr>
        <p:spPr bwMode="auto">
          <a:xfrm>
            <a:off x="5221288" y="3948113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0" name="Line 196"/>
          <p:cNvSpPr>
            <a:spLocks noChangeShapeType="1"/>
          </p:cNvSpPr>
          <p:nvPr/>
        </p:nvSpPr>
        <p:spPr bwMode="auto">
          <a:xfrm>
            <a:off x="5537200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1" name="Line 197"/>
          <p:cNvSpPr>
            <a:spLocks noChangeShapeType="1"/>
          </p:cNvSpPr>
          <p:nvPr/>
        </p:nvSpPr>
        <p:spPr bwMode="auto">
          <a:xfrm>
            <a:off x="5624513" y="3948113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2" name="Line 198"/>
          <p:cNvSpPr>
            <a:spLocks noChangeShapeType="1"/>
          </p:cNvSpPr>
          <p:nvPr/>
        </p:nvSpPr>
        <p:spPr bwMode="auto">
          <a:xfrm>
            <a:off x="5942013" y="3948113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3" name="Line 199"/>
          <p:cNvSpPr>
            <a:spLocks noChangeShapeType="1"/>
          </p:cNvSpPr>
          <p:nvPr/>
        </p:nvSpPr>
        <p:spPr bwMode="auto">
          <a:xfrm>
            <a:off x="6026150" y="3948113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4" name="Line 200"/>
          <p:cNvSpPr>
            <a:spLocks noChangeShapeType="1"/>
          </p:cNvSpPr>
          <p:nvPr/>
        </p:nvSpPr>
        <p:spPr bwMode="auto">
          <a:xfrm>
            <a:off x="6343650" y="39481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5" name="Line 201"/>
          <p:cNvSpPr>
            <a:spLocks noChangeShapeType="1"/>
          </p:cNvSpPr>
          <p:nvPr/>
        </p:nvSpPr>
        <p:spPr bwMode="auto">
          <a:xfrm>
            <a:off x="6434138" y="3948113"/>
            <a:ext cx="2238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6" name="Line 202"/>
          <p:cNvSpPr>
            <a:spLocks noChangeShapeType="1"/>
          </p:cNvSpPr>
          <p:nvPr/>
        </p:nvSpPr>
        <p:spPr bwMode="auto">
          <a:xfrm>
            <a:off x="3001963" y="4044950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7" name="Line 203"/>
          <p:cNvSpPr>
            <a:spLocks noChangeShapeType="1"/>
          </p:cNvSpPr>
          <p:nvPr/>
        </p:nvSpPr>
        <p:spPr bwMode="auto">
          <a:xfrm>
            <a:off x="3316288" y="40449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8" name="Line 204"/>
          <p:cNvSpPr>
            <a:spLocks noChangeShapeType="1"/>
          </p:cNvSpPr>
          <p:nvPr/>
        </p:nvSpPr>
        <p:spPr bwMode="auto">
          <a:xfrm>
            <a:off x="3403600" y="4044950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09" name="Line 205"/>
          <p:cNvSpPr>
            <a:spLocks noChangeShapeType="1"/>
          </p:cNvSpPr>
          <p:nvPr/>
        </p:nvSpPr>
        <p:spPr bwMode="auto">
          <a:xfrm>
            <a:off x="37179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0" name="Line 206"/>
          <p:cNvSpPr>
            <a:spLocks noChangeShapeType="1"/>
          </p:cNvSpPr>
          <p:nvPr/>
        </p:nvSpPr>
        <p:spPr bwMode="auto">
          <a:xfrm>
            <a:off x="3808413" y="404495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1" name="Line 207"/>
          <p:cNvSpPr>
            <a:spLocks noChangeShapeType="1"/>
          </p:cNvSpPr>
          <p:nvPr/>
        </p:nvSpPr>
        <p:spPr bwMode="auto">
          <a:xfrm>
            <a:off x="4121150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2" name="Line 208"/>
          <p:cNvSpPr>
            <a:spLocks noChangeShapeType="1"/>
          </p:cNvSpPr>
          <p:nvPr/>
        </p:nvSpPr>
        <p:spPr bwMode="auto">
          <a:xfrm>
            <a:off x="4210050" y="40449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3" name="Line 209"/>
          <p:cNvSpPr>
            <a:spLocks noChangeShapeType="1"/>
          </p:cNvSpPr>
          <p:nvPr/>
        </p:nvSpPr>
        <p:spPr bwMode="auto">
          <a:xfrm>
            <a:off x="4525963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4" name="Line 210"/>
          <p:cNvSpPr>
            <a:spLocks noChangeShapeType="1"/>
          </p:cNvSpPr>
          <p:nvPr/>
        </p:nvSpPr>
        <p:spPr bwMode="auto">
          <a:xfrm>
            <a:off x="4616450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5" name="Line 211"/>
          <p:cNvSpPr>
            <a:spLocks noChangeShapeType="1"/>
          </p:cNvSpPr>
          <p:nvPr/>
        </p:nvSpPr>
        <p:spPr bwMode="auto">
          <a:xfrm>
            <a:off x="493077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6" name="Line 212"/>
          <p:cNvSpPr>
            <a:spLocks noChangeShapeType="1"/>
          </p:cNvSpPr>
          <p:nvPr/>
        </p:nvSpPr>
        <p:spPr bwMode="auto">
          <a:xfrm>
            <a:off x="5019675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7" name="Line 213"/>
          <p:cNvSpPr>
            <a:spLocks noChangeShapeType="1"/>
          </p:cNvSpPr>
          <p:nvPr/>
        </p:nvSpPr>
        <p:spPr bwMode="auto">
          <a:xfrm>
            <a:off x="5334000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8" name="Line 214"/>
          <p:cNvSpPr>
            <a:spLocks noChangeShapeType="1"/>
          </p:cNvSpPr>
          <p:nvPr/>
        </p:nvSpPr>
        <p:spPr bwMode="auto">
          <a:xfrm>
            <a:off x="5422900" y="40449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19" name="Line 215"/>
          <p:cNvSpPr>
            <a:spLocks noChangeShapeType="1"/>
          </p:cNvSpPr>
          <p:nvPr/>
        </p:nvSpPr>
        <p:spPr bwMode="auto">
          <a:xfrm>
            <a:off x="57372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0" name="Line 216"/>
          <p:cNvSpPr>
            <a:spLocks noChangeShapeType="1"/>
          </p:cNvSpPr>
          <p:nvPr/>
        </p:nvSpPr>
        <p:spPr bwMode="auto">
          <a:xfrm>
            <a:off x="5827713" y="40449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1" name="Line 217"/>
          <p:cNvSpPr>
            <a:spLocks noChangeShapeType="1"/>
          </p:cNvSpPr>
          <p:nvPr/>
        </p:nvSpPr>
        <p:spPr bwMode="auto">
          <a:xfrm>
            <a:off x="6143625" y="40449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2" name="Line 218"/>
          <p:cNvSpPr>
            <a:spLocks noChangeShapeType="1"/>
          </p:cNvSpPr>
          <p:nvPr/>
        </p:nvSpPr>
        <p:spPr bwMode="auto">
          <a:xfrm>
            <a:off x="6340475" y="4044950"/>
            <a:ext cx="1158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3" name="Line 219"/>
          <p:cNvSpPr>
            <a:spLocks noChangeShapeType="1"/>
          </p:cNvSpPr>
          <p:nvPr/>
        </p:nvSpPr>
        <p:spPr bwMode="auto">
          <a:xfrm>
            <a:off x="6545263" y="40449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4" name="Line 220"/>
          <p:cNvSpPr>
            <a:spLocks noChangeShapeType="1"/>
          </p:cNvSpPr>
          <p:nvPr/>
        </p:nvSpPr>
        <p:spPr bwMode="auto">
          <a:xfrm>
            <a:off x="3114675" y="41433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5" name="Line 221"/>
          <p:cNvSpPr>
            <a:spLocks noChangeShapeType="1"/>
          </p:cNvSpPr>
          <p:nvPr/>
        </p:nvSpPr>
        <p:spPr bwMode="auto">
          <a:xfrm>
            <a:off x="3201988" y="4143375"/>
            <a:ext cx="777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6" name="Line 222"/>
          <p:cNvSpPr>
            <a:spLocks noChangeShapeType="1"/>
          </p:cNvSpPr>
          <p:nvPr/>
        </p:nvSpPr>
        <p:spPr bwMode="auto">
          <a:xfrm>
            <a:off x="3517900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7" name="Line 223"/>
          <p:cNvSpPr>
            <a:spLocks noChangeShapeType="1"/>
          </p:cNvSpPr>
          <p:nvPr/>
        </p:nvSpPr>
        <p:spPr bwMode="auto">
          <a:xfrm>
            <a:off x="3605213" y="41433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8" name="Line 224"/>
          <p:cNvSpPr>
            <a:spLocks noChangeShapeType="1"/>
          </p:cNvSpPr>
          <p:nvPr/>
        </p:nvSpPr>
        <p:spPr bwMode="auto">
          <a:xfrm>
            <a:off x="392271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29" name="Line 225"/>
          <p:cNvSpPr>
            <a:spLocks noChangeShapeType="1"/>
          </p:cNvSpPr>
          <p:nvPr/>
        </p:nvSpPr>
        <p:spPr bwMode="auto">
          <a:xfrm>
            <a:off x="4008438" y="41433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0" name="Line 226"/>
          <p:cNvSpPr>
            <a:spLocks noChangeShapeType="1"/>
          </p:cNvSpPr>
          <p:nvPr/>
        </p:nvSpPr>
        <p:spPr bwMode="auto">
          <a:xfrm>
            <a:off x="4325938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1" name="Line 227"/>
          <p:cNvSpPr>
            <a:spLocks noChangeShapeType="1"/>
          </p:cNvSpPr>
          <p:nvPr/>
        </p:nvSpPr>
        <p:spPr bwMode="auto">
          <a:xfrm>
            <a:off x="4411663" y="41433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2" name="Line 228"/>
          <p:cNvSpPr>
            <a:spLocks noChangeShapeType="1"/>
          </p:cNvSpPr>
          <p:nvPr/>
        </p:nvSpPr>
        <p:spPr bwMode="auto">
          <a:xfrm>
            <a:off x="472916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3" name="Line 229"/>
          <p:cNvSpPr>
            <a:spLocks noChangeShapeType="1"/>
          </p:cNvSpPr>
          <p:nvPr/>
        </p:nvSpPr>
        <p:spPr bwMode="auto">
          <a:xfrm>
            <a:off x="4814888" y="41433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4" name="Line 230"/>
          <p:cNvSpPr>
            <a:spLocks noChangeShapeType="1"/>
          </p:cNvSpPr>
          <p:nvPr/>
        </p:nvSpPr>
        <p:spPr bwMode="auto">
          <a:xfrm>
            <a:off x="5132388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5" name="Line 231"/>
          <p:cNvSpPr>
            <a:spLocks noChangeShapeType="1"/>
          </p:cNvSpPr>
          <p:nvPr/>
        </p:nvSpPr>
        <p:spPr bwMode="auto">
          <a:xfrm>
            <a:off x="5221288" y="41433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6" name="Line 232"/>
          <p:cNvSpPr>
            <a:spLocks noChangeShapeType="1"/>
          </p:cNvSpPr>
          <p:nvPr/>
        </p:nvSpPr>
        <p:spPr bwMode="auto">
          <a:xfrm>
            <a:off x="5537200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7" name="Line 233"/>
          <p:cNvSpPr>
            <a:spLocks noChangeShapeType="1"/>
          </p:cNvSpPr>
          <p:nvPr/>
        </p:nvSpPr>
        <p:spPr bwMode="auto">
          <a:xfrm>
            <a:off x="5624513" y="41433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8" name="Line 234"/>
          <p:cNvSpPr>
            <a:spLocks noChangeShapeType="1"/>
          </p:cNvSpPr>
          <p:nvPr/>
        </p:nvSpPr>
        <p:spPr bwMode="auto">
          <a:xfrm>
            <a:off x="5942013" y="41433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39" name="Line 235"/>
          <p:cNvSpPr>
            <a:spLocks noChangeShapeType="1"/>
          </p:cNvSpPr>
          <p:nvPr/>
        </p:nvSpPr>
        <p:spPr bwMode="auto">
          <a:xfrm>
            <a:off x="6026150" y="41433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0" name="Line 236"/>
          <p:cNvSpPr>
            <a:spLocks noChangeShapeType="1"/>
          </p:cNvSpPr>
          <p:nvPr/>
        </p:nvSpPr>
        <p:spPr bwMode="auto">
          <a:xfrm>
            <a:off x="6343650" y="41433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1" name="Line 237"/>
          <p:cNvSpPr>
            <a:spLocks noChangeShapeType="1"/>
          </p:cNvSpPr>
          <p:nvPr/>
        </p:nvSpPr>
        <p:spPr bwMode="auto">
          <a:xfrm>
            <a:off x="6434138" y="4143375"/>
            <a:ext cx="1317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2" name="Line 238"/>
          <p:cNvSpPr>
            <a:spLocks noChangeShapeType="1"/>
          </p:cNvSpPr>
          <p:nvPr/>
        </p:nvSpPr>
        <p:spPr bwMode="auto">
          <a:xfrm>
            <a:off x="3116263" y="4244975"/>
            <a:ext cx="1127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3" name="Line 239"/>
          <p:cNvSpPr>
            <a:spLocks noChangeShapeType="1"/>
          </p:cNvSpPr>
          <p:nvPr/>
        </p:nvSpPr>
        <p:spPr bwMode="auto">
          <a:xfrm>
            <a:off x="3316288" y="42449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4" name="Line 240"/>
          <p:cNvSpPr>
            <a:spLocks noChangeShapeType="1"/>
          </p:cNvSpPr>
          <p:nvPr/>
        </p:nvSpPr>
        <p:spPr bwMode="auto">
          <a:xfrm>
            <a:off x="3403600" y="4244975"/>
            <a:ext cx="230188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5" name="Line 241"/>
          <p:cNvSpPr>
            <a:spLocks noChangeShapeType="1"/>
          </p:cNvSpPr>
          <p:nvPr/>
        </p:nvSpPr>
        <p:spPr bwMode="auto">
          <a:xfrm>
            <a:off x="37179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6" name="Line 242"/>
          <p:cNvSpPr>
            <a:spLocks noChangeShapeType="1"/>
          </p:cNvSpPr>
          <p:nvPr/>
        </p:nvSpPr>
        <p:spPr bwMode="auto">
          <a:xfrm>
            <a:off x="3808413" y="42449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7" name="Line 243"/>
          <p:cNvSpPr>
            <a:spLocks noChangeShapeType="1"/>
          </p:cNvSpPr>
          <p:nvPr/>
        </p:nvSpPr>
        <p:spPr bwMode="auto">
          <a:xfrm>
            <a:off x="4121150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8" name="Line 244"/>
          <p:cNvSpPr>
            <a:spLocks noChangeShapeType="1"/>
          </p:cNvSpPr>
          <p:nvPr/>
        </p:nvSpPr>
        <p:spPr bwMode="auto">
          <a:xfrm>
            <a:off x="4210050" y="42449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49" name="Line 245"/>
          <p:cNvSpPr>
            <a:spLocks noChangeShapeType="1"/>
          </p:cNvSpPr>
          <p:nvPr/>
        </p:nvSpPr>
        <p:spPr bwMode="auto">
          <a:xfrm>
            <a:off x="4525963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0" name="Line 246"/>
          <p:cNvSpPr>
            <a:spLocks noChangeShapeType="1"/>
          </p:cNvSpPr>
          <p:nvPr/>
        </p:nvSpPr>
        <p:spPr bwMode="auto">
          <a:xfrm>
            <a:off x="4616450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1" name="Line 247"/>
          <p:cNvSpPr>
            <a:spLocks noChangeShapeType="1"/>
          </p:cNvSpPr>
          <p:nvPr/>
        </p:nvSpPr>
        <p:spPr bwMode="auto">
          <a:xfrm>
            <a:off x="493077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2" name="Line 248"/>
          <p:cNvSpPr>
            <a:spLocks noChangeShapeType="1"/>
          </p:cNvSpPr>
          <p:nvPr/>
        </p:nvSpPr>
        <p:spPr bwMode="auto">
          <a:xfrm>
            <a:off x="5019675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3" name="Line 249"/>
          <p:cNvSpPr>
            <a:spLocks noChangeShapeType="1"/>
          </p:cNvSpPr>
          <p:nvPr/>
        </p:nvSpPr>
        <p:spPr bwMode="auto">
          <a:xfrm>
            <a:off x="5334000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4" name="Line 250"/>
          <p:cNvSpPr>
            <a:spLocks noChangeShapeType="1"/>
          </p:cNvSpPr>
          <p:nvPr/>
        </p:nvSpPr>
        <p:spPr bwMode="auto">
          <a:xfrm>
            <a:off x="5422900" y="42449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5" name="Line 251"/>
          <p:cNvSpPr>
            <a:spLocks noChangeShapeType="1"/>
          </p:cNvSpPr>
          <p:nvPr/>
        </p:nvSpPr>
        <p:spPr bwMode="auto">
          <a:xfrm>
            <a:off x="57372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6" name="Line 252"/>
          <p:cNvSpPr>
            <a:spLocks noChangeShapeType="1"/>
          </p:cNvSpPr>
          <p:nvPr/>
        </p:nvSpPr>
        <p:spPr bwMode="auto">
          <a:xfrm>
            <a:off x="5827713" y="4244975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7" name="Line 253"/>
          <p:cNvSpPr>
            <a:spLocks noChangeShapeType="1"/>
          </p:cNvSpPr>
          <p:nvPr/>
        </p:nvSpPr>
        <p:spPr bwMode="auto">
          <a:xfrm>
            <a:off x="6143625" y="42449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8" name="Line 254"/>
          <p:cNvSpPr>
            <a:spLocks noChangeShapeType="1"/>
          </p:cNvSpPr>
          <p:nvPr/>
        </p:nvSpPr>
        <p:spPr bwMode="auto">
          <a:xfrm>
            <a:off x="6232525" y="4244975"/>
            <a:ext cx="2238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59" name="Line 255"/>
          <p:cNvSpPr>
            <a:spLocks noChangeShapeType="1"/>
          </p:cNvSpPr>
          <p:nvPr/>
        </p:nvSpPr>
        <p:spPr bwMode="auto">
          <a:xfrm>
            <a:off x="3201988" y="4346575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0" name="Line 256"/>
          <p:cNvSpPr>
            <a:spLocks noChangeShapeType="1"/>
          </p:cNvSpPr>
          <p:nvPr/>
        </p:nvSpPr>
        <p:spPr bwMode="auto">
          <a:xfrm>
            <a:off x="3517900" y="43465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1" name="Line 257"/>
          <p:cNvSpPr>
            <a:spLocks noChangeShapeType="1"/>
          </p:cNvSpPr>
          <p:nvPr/>
        </p:nvSpPr>
        <p:spPr bwMode="auto">
          <a:xfrm>
            <a:off x="3605213" y="43465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2" name="Line 258"/>
          <p:cNvSpPr>
            <a:spLocks noChangeShapeType="1"/>
          </p:cNvSpPr>
          <p:nvPr/>
        </p:nvSpPr>
        <p:spPr bwMode="auto">
          <a:xfrm>
            <a:off x="392271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3" name="Line 259"/>
          <p:cNvSpPr>
            <a:spLocks noChangeShapeType="1"/>
          </p:cNvSpPr>
          <p:nvPr/>
        </p:nvSpPr>
        <p:spPr bwMode="auto">
          <a:xfrm>
            <a:off x="4008438" y="43465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4" name="Line 260"/>
          <p:cNvSpPr>
            <a:spLocks noChangeShapeType="1"/>
          </p:cNvSpPr>
          <p:nvPr/>
        </p:nvSpPr>
        <p:spPr bwMode="auto">
          <a:xfrm>
            <a:off x="4325938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5" name="Line 261"/>
          <p:cNvSpPr>
            <a:spLocks noChangeShapeType="1"/>
          </p:cNvSpPr>
          <p:nvPr/>
        </p:nvSpPr>
        <p:spPr bwMode="auto">
          <a:xfrm>
            <a:off x="4411663" y="43465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6" name="Line 262"/>
          <p:cNvSpPr>
            <a:spLocks noChangeShapeType="1"/>
          </p:cNvSpPr>
          <p:nvPr/>
        </p:nvSpPr>
        <p:spPr bwMode="auto">
          <a:xfrm>
            <a:off x="472916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7" name="Line 263"/>
          <p:cNvSpPr>
            <a:spLocks noChangeShapeType="1"/>
          </p:cNvSpPr>
          <p:nvPr/>
        </p:nvSpPr>
        <p:spPr bwMode="auto">
          <a:xfrm>
            <a:off x="4814888" y="43465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8" name="Line 264"/>
          <p:cNvSpPr>
            <a:spLocks noChangeShapeType="1"/>
          </p:cNvSpPr>
          <p:nvPr/>
        </p:nvSpPr>
        <p:spPr bwMode="auto">
          <a:xfrm>
            <a:off x="5132388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69" name="Line 265"/>
          <p:cNvSpPr>
            <a:spLocks noChangeShapeType="1"/>
          </p:cNvSpPr>
          <p:nvPr/>
        </p:nvSpPr>
        <p:spPr bwMode="auto">
          <a:xfrm>
            <a:off x="5221288" y="43465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0" name="Line 266"/>
          <p:cNvSpPr>
            <a:spLocks noChangeShapeType="1"/>
          </p:cNvSpPr>
          <p:nvPr/>
        </p:nvSpPr>
        <p:spPr bwMode="auto">
          <a:xfrm>
            <a:off x="5537200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1" name="Line 267"/>
          <p:cNvSpPr>
            <a:spLocks noChangeShapeType="1"/>
          </p:cNvSpPr>
          <p:nvPr/>
        </p:nvSpPr>
        <p:spPr bwMode="auto">
          <a:xfrm>
            <a:off x="5624513" y="4346575"/>
            <a:ext cx="2270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2" name="Line 268"/>
          <p:cNvSpPr>
            <a:spLocks noChangeShapeType="1"/>
          </p:cNvSpPr>
          <p:nvPr/>
        </p:nvSpPr>
        <p:spPr bwMode="auto">
          <a:xfrm>
            <a:off x="5942013" y="43465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3" name="Line 269"/>
          <p:cNvSpPr>
            <a:spLocks noChangeShapeType="1"/>
          </p:cNvSpPr>
          <p:nvPr/>
        </p:nvSpPr>
        <p:spPr bwMode="auto">
          <a:xfrm>
            <a:off x="6129338" y="4346575"/>
            <a:ext cx="1285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4" name="Line 270"/>
          <p:cNvSpPr>
            <a:spLocks noChangeShapeType="1"/>
          </p:cNvSpPr>
          <p:nvPr/>
        </p:nvSpPr>
        <p:spPr bwMode="auto">
          <a:xfrm>
            <a:off x="6343650" y="43465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5" name="Line 271"/>
          <p:cNvSpPr>
            <a:spLocks noChangeShapeType="1"/>
          </p:cNvSpPr>
          <p:nvPr/>
        </p:nvSpPr>
        <p:spPr bwMode="auto">
          <a:xfrm>
            <a:off x="6427788" y="4346575"/>
            <a:ext cx="95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6" name="Line 272"/>
          <p:cNvSpPr>
            <a:spLocks noChangeShapeType="1"/>
          </p:cNvSpPr>
          <p:nvPr/>
        </p:nvSpPr>
        <p:spPr bwMode="auto">
          <a:xfrm>
            <a:off x="3316288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7" name="Line 273"/>
          <p:cNvSpPr>
            <a:spLocks noChangeShapeType="1"/>
          </p:cNvSpPr>
          <p:nvPr/>
        </p:nvSpPr>
        <p:spPr bwMode="auto">
          <a:xfrm>
            <a:off x="3403600" y="4438650"/>
            <a:ext cx="2301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8" name="Line 274"/>
          <p:cNvSpPr>
            <a:spLocks noChangeShapeType="1"/>
          </p:cNvSpPr>
          <p:nvPr/>
        </p:nvSpPr>
        <p:spPr bwMode="auto">
          <a:xfrm>
            <a:off x="3717925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79" name="Line 275"/>
          <p:cNvSpPr>
            <a:spLocks noChangeShapeType="1"/>
          </p:cNvSpPr>
          <p:nvPr/>
        </p:nvSpPr>
        <p:spPr bwMode="auto">
          <a:xfrm>
            <a:off x="3808413" y="443865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0" name="Line 276"/>
          <p:cNvSpPr>
            <a:spLocks noChangeShapeType="1"/>
          </p:cNvSpPr>
          <p:nvPr/>
        </p:nvSpPr>
        <p:spPr bwMode="auto">
          <a:xfrm>
            <a:off x="4121150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1" name="Line 277"/>
          <p:cNvSpPr>
            <a:spLocks noChangeShapeType="1"/>
          </p:cNvSpPr>
          <p:nvPr/>
        </p:nvSpPr>
        <p:spPr bwMode="auto">
          <a:xfrm>
            <a:off x="4210050" y="44386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2" name="Line 278"/>
          <p:cNvSpPr>
            <a:spLocks noChangeShapeType="1"/>
          </p:cNvSpPr>
          <p:nvPr/>
        </p:nvSpPr>
        <p:spPr bwMode="auto">
          <a:xfrm>
            <a:off x="4525963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3" name="Line 279"/>
          <p:cNvSpPr>
            <a:spLocks noChangeShapeType="1"/>
          </p:cNvSpPr>
          <p:nvPr/>
        </p:nvSpPr>
        <p:spPr bwMode="auto">
          <a:xfrm>
            <a:off x="4616450" y="44386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4" name="Line 280"/>
          <p:cNvSpPr>
            <a:spLocks noChangeShapeType="1"/>
          </p:cNvSpPr>
          <p:nvPr/>
        </p:nvSpPr>
        <p:spPr bwMode="auto">
          <a:xfrm>
            <a:off x="4930775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5" name="Line 281"/>
          <p:cNvSpPr>
            <a:spLocks noChangeShapeType="1"/>
          </p:cNvSpPr>
          <p:nvPr/>
        </p:nvSpPr>
        <p:spPr bwMode="auto">
          <a:xfrm>
            <a:off x="5019675" y="443865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6" name="Line 282"/>
          <p:cNvSpPr>
            <a:spLocks noChangeShapeType="1"/>
          </p:cNvSpPr>
          <p:nvPr/>
        </p:nvSpPr>
        <p:spPr bwMode="auto">
          <a:xfrm>
            <a:off x="5334000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7" name="Line 283"/>
          <p:cNvSpPr>
            <a:spLocks noChangeShapeType="1"/>
          </p:cNvSpPr>
          <p:nvPr/>
        </p:nvSpPr>
        <p:spPr bwMode="auto">
          <a:xfrm>
            <a:off x="5422900" y="443865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8" name="Line 284"/>
          <p:cNvSpPr>
            <a:spLocks noChangeShapeType="1"/>
          </p:cNvSpPr>
          <p:nvPr/>
        </p:nvSpPr>
        <p:spPr bwMode="auto">
          <a:xfrm>
            <a:off x="5737225" y="443865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89" name="Line 285"/>
          <p:cNvSpPr>
            <a:spLocks noChangeShapeType="1"/>
          </p:cNvSpPr>
          <p:nvPr/>
        </p:nvSpPr>
        <p:spPr bwMode="auto">
          <a:xfrm>
            <a:off x="5986463" y="4438650"/>
            <a:ext cx="6667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0" name="Line 286"/>
          <p:cNvSpPr>
            <a:spLocks noChangeShapeType="1"/>
          </p:cNvSpPr>
          <p:nvPr/>
        </p:nvSpPr>
        <p:spPr bwMode="auto">
          <a:xfrm>
            <a:off x="6143625" y="443865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1" name="Line 287"/>
          <p:cNvSpPr>
            <a:spLocks noChangeShapeType="1"/>
          </p:cNvSpPr>
          <p:nvPr/>
        </p:nvSpPr>
        <p:spPr bwMode="auto">
          <a:xfrm>
            <a:off x="6232525" y="4438650"/>
            <a:ext cx="1127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2" name="Line 288"/>
          <p:cNvSpPr>
            <a:spLocks noChangeShapeType="1"/>
          </p:cNvSpPr>
          <p:nvPr/>
        </p:nvSpPr>
        <p:spPr bwMode="auto">
          <a:xfrm>
            <a:off x="3371850" y="4537075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3" name="Line 289"/>
          <p:cNvSpPr>
            <a:spLocks noChangeShapeType="1"/>
          </p:cNvSpPr>
          <p:nvPr/>
        </p:nvSpPr>
        <p:spPr bwMode="auto">
          <a:xfrm>
            <a:off x="3517900" y="45370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4" name="Line 290"/>
          <p:cNvSpPr>
            <a:spLocks noChangeShapeType="1"/>
          </p:cNvSpPr>
          <p:nvPr/>
        </p:nvSpPr>
        <p:spPr bwMode="auto">
          <a:xfrm>
            <a:off x="3605213" y="4537075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5" name="Line 291"/>
          <p:cNvSpPr>
            <a:spLocks noChangeShapeType="1"/>
          </p:cNvSpPr>
          <p:nvPr/>
        </p:nvSpPr>
        <p:spPr bwMode="auto">
          <a:xfrm>
            <a:off x="3922713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6" name="Line 292"/>
          <p:cNvSpPr>
            <a:spLocks noChangeShapeType="1"/>
          </p:cNvSpPr>
          <p:nvPr/>
        </p:nvSpPr>
        <p:spPr bwMode="auto">
          <a:xfrm>
            <a:off x="4008438" y="45370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7" name="Line 293"/>
          <p:cNvSpPr>
            <a:spLocks noChangeShapeType="1"/>
          </p:cNvSpPr>
          <p:nvPr/>
        </p:nvSpPr>
        <p:spPr bwMode="auto">
          <a:xfrm>
            <a:off x="4325938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8" name="Line 294"/>
          <p:cNvSpPr>
            <a:spLocks noChangeShapeType="1"/>
          </p:cNvSpPr>
          <p:nvPr/>
        </p:nvSpPr>
        <p:spPr bwMode="auto">
          <a:xfrm>
            <a:off x="4411663" y="4537075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799" name="Line 295"/>
          <p:cNvSpPr>
            <a:spLocks noChangeShapeType="1"/>
          </p:cNvSpPr>
          <p:nvPr/>
        </p:nvSpPr>
        <p:spPr bwMode="auto">
          <a:xfrm>
            <a:off x="4729163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0" name="Line 296"/>
          <p:cNvSpPr>
            <a:spLocks noChangeShapeType="1"/>
          </p:cNvSpPr>
          <p:nvPr/>
        </p:nvSpPr>
        <p:spPr bwMode="auto">
          <a:xfrm>
            <a:off x="4814888" y="4537075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1" name="Line 297"/>
          <p:cNvSpPr>
            <a:spLocks noChangeShapeType="1"/>
          </p:cNvSpPr>
          <p:nvPr/>
        </p:nvSpPr>
        <p:spPr bwMode="auto">
          <a:xfrm>
            <a:off x="5132388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2" name="Line 298"/>
          <p:cNvSpPr>
            <a:spLocks noChangeShapeType="1"/>
          </p:cNvSpPr>
          <p:nvPr/>
        </p:nvSpPr>
        <p:spPr bwMode="auto">
          <a:xfrm>
            <a:off x="5221288" y="4537075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3" name="Line 299"/>
          <p:cNvSpPr>
            <a:spLocks noChangeShapeType="1"/>
          </p:cNvSpPr>
          <p:nvPr/>
        </p:nvSpPr>
        <p:spPr bwMode="auto">
          <a:xfrm>
            <a:off x="5537200" y="4537075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4" name="Line 300"/>
          <p:cNvSpPr>
            <a:spLocks noChangeShapeType="1"/>
          </p:cNvSpPr>
          <p:nvPr/>
        </p:nvSpPr>
        <p:spPr bwMode="auto">
          <a:xfrm>
            <a:off x="5624513" y="4537075"/>
            <a:ext cx="8413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5" name="Line 301"/>
          <p:cNvSpPr>
            <a:spLocks noChangeShapeType="1"/>
          </p:cNvSpPr>
          <p:nvPr/>
        </p:nvSpPr>
        <p:spPr bwMode="auto">
          <a:xfrm>
            <a:off x="5942013" y="4537075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6" name="Line 302"/>
          <p:cNvSpPr>
            <a:spLocks noChangeShapeType="1"/>
          </p:cNvSpPr>
          <p:nvPr/>
        </p:nvSpPr>
        <p:spPr bwMode="auto">
          <a:xfrm>
            <a:off x="6026150" y="4537075"/>
            <a:ext cx="22383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7" name="Line 303"/>
          <p:cNvSpPr>
            <a:spLocks noChangeShapeType="1"/>
          </p:cNvSpPr>
          <p:nvPr/>
        </p:nvSpPr>
        <p:spPr bwMode="auto">
          <a:xfrm>
            <a:off x="3492500" y="4637088"/>
            <a:ext cx="1412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8" name="Line 304"/>
          <p:cNvSpPr>
            <a:spLocks noChangeShapeType="1"/>
          </p:cNvSpPr>
          <p:nvPr/>
        </p:nvSpPr>
        <p:spPr bwMode="auto">
          <a:xfrm>
            <a:off x="3717925" y="463708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09" name="Line 305"/>
          <p:cNvSpPr>
            <a:spLocks noChangeShapeType="1"/>
          </p:cNvSpPr>
          <p:nvPr/>
        </p:nvSpPr>
        <p:spPr bwMode="auto">
          <a:xfrm>
            <a:off x="3808413" y="4637088"/>
            <a:ext cx="1238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0" name="Line 306"/>
          <p:cNvSpPr>
            <a:spLocks noChangeShapeType="1"/>
          </p:cNvSpPr>
          <p:nvPr/>
        </p:nvSpPr>
        <p:spPr bwMode="auto">
          <a:xfrm>
            <a:off x="4121150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1" name="Line 307"/>
          <p:cNvSpPr>
            <a:spLocks noChangeShapeType="1"/>
          </p:cNvSpPr>
          <p:nvPr/>
        </p:nvSpPr>
        <p:spPr bwMode="auto">
          <a:xfrm>
            <a:off x="4210050" y="4637088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2" name="Line 308"/>
          <p:cNvSpPr>
            <a:spLocks noChangeShapeType="1"/>
          </p:cNvSpPr>
          <p:nvPr/>
        </p:nvSpPr>
        <p:spPr bwMode="auto">
          <a:xfrm>
            <a:off x="4525963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3" name="Line 309"/>
          <p:cNvSpPr>
            <a:spLocks noChangeShapeType="1"/>
          </p:cNvSpPr>
          <p:nvPr/>
        </p:nvSpPr>
        <p:spPr bwMode="auto">
          <a:xfrm>
            <a:off x="4616450" y="463708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4" name="Line 310"/>
          <p:cNvSpPr>
            <a:spLocks noChangeShapeType="1"/>
          </p:cNvSpPr>
          <p:nvPr/>
        </p:nvSpPr>
        <p:spPr bwMode="auto">
          <a:xfrm>
            <a:off x="4930775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5" name="Line 311"/>
          <p:cNvSpPr>
            <a:spLocks noChangeShapeType="1"/>
          </p:cNvSpPr>
          <p:nvPr/>
        </p:nvSpPr>
        <p:spPr bwMode="auto">
          <a:xfrm>
            <a:off x="5019675" y="4637088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6" name="Line 312"/>
          <p:cNvSpPr>
            <a:spLocks noChangeShapeType="1"/>
          </p:cNvSpPr>
          <p:nvPr/>
        </p:nvSpPr>
        <p:spPr bwMode="auto">
          <a:xfrm>
            <a:off x="5334000" y="4637088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7" name="Line 313"/>
          <p:cNvSpPr>
            <a:spLocks noChangeShapeType="1"/>
          </p:cNvSpPr>
          <p:nvPr/>
        </p:nvSpPr>
        <p:spPr bwMode="auto">
          <a:xfrm>
            <a:off x="5422900" y="4637088"/>
            <a:ext cx="101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8" name="Line 314"/>
          <p:cNvSpPr>
            <a:spLocks noChangeShapeType="1"/>
          </p:cNvSpPr>
          <p:nvPr/>
        </p:nvSpPr>
        <p:spPr bwMode="auto">
          <a:xfrm>
            <a:off x="5737225" y="4637088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19" name="Line 315"/>
          <p:cNvSpPr>
            <a:spLocks noChangeShapeType="1"/>
          </p:cNvSpPr>
          <p:nvPr/>
        </p:nvSpPr>
        <p:spPr bwMode="auto">
          <a:xfrm>
            <a:off x="5827713" y="4637088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0" name="Line 316"/>
          <p:cNvSpPr>
            <a:spLocks noChangeShapeType="1"/>
          </p:cNvSpPr>
          <p:nvPr/>
        </p:nvSpPr>
        <p:spPr bwMode="auto">
          <a:xfrm>
            <a:off x="3633788" y="4737100"/>
            <a:ext cx="2000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1" name="Line 317"/>
          <p:cNvSpPr>
            <a:spLocks noChangeShapeType="1"/>
          </p:cNvSpPr>
          <p:nvPr/>
        </p:nvSpPr>
        <p:spPr bwMode="auto">
          <a:xfrm>
            <a:off x="3922713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2" name="Line 318"/>
          <p:cNvSpPr>
            <a:spLocks noChangeShapeType="1"/>
          </p:cNvSpPr>
          <p:nvPr/>
        </p:nvSpPr>
        <p:spPr bwMode="auto">
          <a:xfrm>
            <a:off x="4008438" y="4737100"/>
            <a:ext cx="873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3" name="Line 319"/>
          <p:cNvSpPr>
            <a:spLocks noChangeShapeType="1"/>
          </p:cNvSpPr>
          <p:nvPr/>
        </p:nvSpPr>
        <p:spPr bwMode="auto">
          <a:xfrm>
            <a:off x="4325938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4" name="Line 320"/>
          <p:cNvSpPr>
            <a:spLocks noChangeShapeType="1"/>
          </p:cNvSpPr>
          <p:nvPr/>
        </p:nvSpPr>
        <p:spPr bwMode="auto">
          <a:xfrm>
            <a:off x="4411663" y="4737100"/>
            <a:ext cx="230187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5" name="Line 321"/>
          <p:cNvSpPr>
            <a:spLocks noChangeShapeType="1"/>
          </p:cNvSpPr>
          <p:nvPr/>
        </p:nvSpPr>
        <p:spPr bwMode="auto">
          <a:xfrm>
            <a:off x="4729163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6" name="Line 322"/>
          <p:cNvSpPr>
            <a:spLocks noChangeShapeType="1"/>
          </p:cNvSpPr>
          <p:nvPr/>
        </p:nvSpPr>
        <p:spPr bwMode="auto">
          <a:xfrm>
            <a:off x="4814888" y="4737100"/>
            <a:ext cx="2317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7" name="Line 323"/>
          <p:cNvSpPr>
            <a:spLocks noChangeShapeType="1"/>
          </p:cNvSpPr>
          <p:nvPr/>
        </p:nvSpPr>
        <p:spPr bwMode="auto">
          <a:xfrm>
            <a:off x="5132388" y="47371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8" name="Line 324"/>
          <p:cNvSpPr>
            <a:spLocks noChangeShapeType="1"/>
          </p:cNvSpPr>
          <p:nvPr/>
        </p:nvSpPr>
        <p:spPr bwMode="auto">
          <a:xfrm>
            <a:off x="5221288" y="4737100"/>
            <a:ext cx="228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29" name="Line 325"/>
          <p:cNvSpPr>
            <a:spLocks noChangeShapeType="1"/>
          </p:cNvSpPr>
          <p:nvPr/>
        </p:nvSpPr>
        <p:spPr bwMode="auto">
          <a:xfrm>
            <a:off x="5537200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0" name="Line 326"/>
          <p:cNvSpPr>
            <a:spLocks noChangeShapeType="1"/>
          </p:cNvSpPr>
          <p:nvPr/>
        </p:nvSpPr>
        <p:spPr bwMode="auto">
          <a:xfrm>
            <a:off x="5624513" y="4737100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1" name="Line 327"/>
          <p:cNvSpPr>
            <a:spLocks noChangeShapeType="1"/>
          </p:cNvSpPr>
          <p:nvPr/>
        </p:nvSpPr>
        <p:spPr bwMode="auto">
          <a:xfrm>
            <a:off x="5942013" y="47371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2" name="Line 328"/>
          <p:cNvSpPr>
            <a:spLocks noChangeShapeType="1"/>
          </p:cNvSpPr>
          <p:nvPr/>
        </p:nvSpPr>
        <p:spPr bwMode="auto">
          <a:xfrm>
            <a:off x="3808413" y="4838700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3" name="Line 329"/>
          <p:cNvSpPr>
            <a:spLocks noChangeShapeType="1"/>
          </p:cNvSpPr>
          <p:nvPr/>
        </p:nvSpPr>
        <p:spPr bwMode="auto">
          <a:xfrm>
            <a:off x="4121150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4" name="Line 330"/>
          <p:cNvSpPr>
            <a:spLocks noChangeShapeType="1"/>
          </p:cNvSpPr>
          <p:nvPr/>
        </p:nvSpPr>
        <p:spPr bwMode="auto">
          <a:xfrm>
            <a:off x="4375150" y="4838700"/>
            <a:ext cx="635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5" name="Line 331"/>
          <p:cNvSpPr>
            <a:spLocks noChangeShapeType="1"/>
          </p:cNvSpPr>
          <p:nvPr/>
        </p:nvSpPr>
        <p:spPr bwMode="auto">
          <a:xfrm>
            <a:off x="4525963" y="48387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6" name="Line 332"/>
          <p:cNvSpPr>
            <a:spLocks noChangeShapeType="1"/>
          </p:cNvSpPr>
          <p:nvPr/>
        </p:nvSpPr>
        <p:spPr bwMode="auto">
          <a:xfrm>
            <a:off x="4616450" y="483870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7" name="Line 333"/>
          <p:cNvSpPr>
            <a:spLocks noChangeShapeType="1"/>
          </p:cNvSpPr>
          <p:nvPr/>
        </p:nvSpPr>
        <p:spPr bwMode="auto">
          <a:xfrm>
            <a:off x="4930775" y="4838700"/>
            <a:ext cx="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8" name="Line 334"/>
          <p:cNvSpPr>
            <a:spLocks noChangeShapeType="1"/>
          </p:cNvSpPr>
          <p:nvPr/>
        </p:nvSpPr>
        <p:spPr bwMode="auto">
          <a:xfrm>
            <a:off x="5019675" y="4838700"/>
            <a:ext cx="22542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39" name="Line 335"/>
          <p:cNvSpPr>
            <a:spLocks noChangeShapeType="1"/>
          </p:cNvSpPr>
          <p:nvPr/>
        </p:nvSpPr>
        <p:spPr bwMode="auto">
          <a:xfrm>
            <a:off x="5334000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0" name="Line 336"/>
          <p:cNvSpPr>
            <a:spLocks noChangeShapeType="1"/>
          </p:cNvSpPr>
          <p:nvPr/>
        </p:nvSpPr>
        <p:spPr bwMode="auto">
          <a:xfrm>
            <a:off x="5422900" y="4838700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1" name="Line 337"/>
          <p:cNvSpPr>
            <a:spLocks noChangeShapeType="1"/>
          </p:cNvSpPr>
          <p:nvPr/>
        </p:nvSpPr>
        <p:spPr bwMode="auto">
          <a:xfrm>
            <a:off x="5737225" y="4838700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2" name="Line 338"/>
          <p:cNvSpPr>
            <a:spLocks noChangeShapeType="1"/>
          </p:cNvSpPr>
          <p:nvPr/>
        </p:nvSpPr>
        <p:spPr bwMode="auto">
          <a:xfrm>
            <a:off x="4043363" y="4938713"/>
            <a:ext cx="19526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3" name="Line 339"/>
          <p:cNvSpPr>
            <a:spLocks noChangeShapeType="1"/>
          </p:cNvSpPr>
          <p:nvPr/>
        </p:nvSpPr>
        <p:spPr bwMode="auto">
          <a:xfrm>
            <a:off x="4325938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4" name="Line 340"/>
          <p:cNvSpPr>
            <a:spLocks noChangeShapeType="1"/>
          </p:cNvSpPr>
          <p:nvPr/>
        </p:nvSpPr>
        <p:spPr bwMode="auto">
          <a:xfrm>
            <a:off x="4411663" y="4938713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5" name="Line 341"/>
          <p:cNvSpPr>
            <a:spLocks noChangeShapeType="1"/>
          </p:cNvSpPr>
          <p:nvPr/>
        </p:nvSpPr>
        <p:spPr bwMode="auto">
          <a:xfrm>
            <a:off x="4729163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6" name="Line 342"/>
          <p:cNvSpPr>
            <a:spLocks noChangeShapeType="1"/>
          </p:cNvSpPr>
          <p:nvPr/>
        </p:nvSpPr>
        <p:spPr bwMode="auto">
          <a:xfrm>
            <a:off x="4814888" y="4938713"/>
            <a:ext cx="23177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7" name="Line 343"/>
          <p:cNvSpPr>
            <a:spLocks noChangeShapeType="1"/>
          </p:cNvSpPr>
          <p:nvPr/>
        </p:nvSpPr>
        <p:spPr bwMode="auto">
          <a:xfrm>
            <a:off x="5132388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8" name="Line 344"/>
          <p:cNvSpPr>
            <a:spLocks noChangeShapeType="1"/>
          </p:cNvSpPr>
          <p:nvPr/>
        </p:nvSpPr>
        <p:spPr bwMode="auto">
          <a:xfrm>
            <a:off x="5221288" y="4938713"/>
            <a:ext cx="2286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49" name="Line 345"/>
          <p:cNvSpPr>
            <a:spLocks noChangeShapeType="1"/>
          </p:cNvSpPr>
          <p:nvPr/>
        </p:nvSpPr>
        <p:spPr bwMode="auto">
          <a:xfrm>
            <a:off x="5537200" y="493871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0" name="Line 346"/>
          <p:cNvSpPr>
            <a:spLocks noChangeShapeType="1"/>
          </p:cNvSpPr>
          <p:nvPr/>
        </p:nvSpPr>
        <p:spPr bwMode="auto">
          <a:xfrm>
            <a:off x="4424363" y="5033963"/>
            <a:ext cx="142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1" name="Line 347"/>
          <p:cNvSpPr>
            <a:spLocks noChangeShapeType="1"/>
          </p:cNvSpPr>
          <p:nvPr/>
        </p:nvSpPr>
        <p:spPr bwMode="auto">
          <a:xfrm>
            <a:off x="4525963" y="503396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2" name="Line 348"/>
          <p:cNvSpPr>
            <a:spLocks noChangeShapeType="1"/>
          </p:cNvSpPr>
          <p:nvPr/>
        </p:nvSpPr>
        <p:spPr bwMode="auto">
          <a:xfrm>
            <a:off x="4616450" y="5033963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3" name="Line 349"/>
          <p:cNvSpPr>
            <a:spLocks noChangeShapeType="1"/>
          </p:cNvSpPr>
          <p:nvPr/>
        </p:nvSpPr>
        <p:spPr bwMode="auto">
          <a:xfrm>
            <a:off x="4930775" y="5033963"/>
            <a:ext cx="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4" name="Line 350"/>
          <p:cNvSpPr>
            <a:spLocks noChangeShapeType="1"/>
          </p:cNvSpPr>
          <p:nvPr/>
        </p:nvSpPr>
        <p:spPr bwMode="auto">
          <a:xfrm>
            <a:off x="5019675" y="5033963"/>
            <a:ext cx="1746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5" name="Line 351"/>
          <p:cNvSpPr>
            <a:spLocks noChangeShapeType="1"/>
          </p:cNvSpPr>
          <p:nvPr/>
        </p:nvSpPr>
        <p:spPr bwMode="auto">
          <a:xfrm flipV="1">
            <a:off x="4378325" y="4895850"/>
            <a:ext cx="0" cy="206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6" name="Line 352"/>
          <p:cNvSpPr>
            <a:spLocks noChangeShapeType="1"/>
          </p:cNvSpPr>
          <p:nvPr/>
        </p:nvSpPr>
        <p:spPr bwMode="auto">
          <a:xfrm>
            <a:off x="4384675" y="4905375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7" name="Line 353"/>
          <p:cNvSpPr>
            <a:spLocks noChangeShapeType="1"/>
          </p:cNvSpPr>
          <p:nvPr/>
        </p:nvSpPr>
        <p:spPr bwMode="auto">
          <a:xfrm>
            <a:off x="5238750" y="4905375"/>
            <a:ext cx="0" cy="79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8" name="Line 354"/>
          <p:cNvSpPr>
            <a:spLocks noChangeShapeType="1"/>
          </p:cNvSpPr>
          <p:nvPr/>
        </p:nvSpPr>
        <p:spPr bwMode="auto">
          <a:xfrm flipV="1">
            <a:off x="4467225" y="4906963"/>
            <a:ext cx="0" cy="136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59" name="Line 355"/>
          <p:cNvSpPr>
            <a:spLocks noChangeShapeType="1"/>
          </p:cNvSpPr>
          <p:nvPr/>
        </p:nvSpPr>
        <p:spPr bwMode="auto">
          <a:xfrm flipV="1">
            <a:off x="5153025" y="4906963"/>
            <a:ext cx="0" cy="1365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0" name="Line 356"/>
          <p:cNvSpPr>
            <a:spLocks noChangeShapeType="1"/>
          </p:cNvSpPr>
          <p:nvPr/>
        </p:nvSpPr>
        <p:spPr bwMode="auto">
          <a:xfrm flipV="1">
            <a:off x="4805363" y="4906963"/>
            <a:ext cx="0" cy="163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1" name="Line 357"/>
          <p:cNvSpPr>
            <a:spLocks noChangeShapeType="1"/>
          </p:cNvSpPr>
          <p:nvPr/>
        </p:nvSpPr>
        <p:spPr bwMode="auto">
          <a:xfrm flipV="1">
            <a:off x="4814888" y="4906963"/>
            <a:ext cx="0" cy="1635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2" name="Line 358"/>
          <p:cNvSpPr>
            <a:spLocks noChangeShapeType="1"/>
          </p:cNvSpPr>
          <p:nvPr/>
        </p:nvSpPr>
        <p:spPr bwMode="auto">
          <a:xfrm>
            <a:off x="4805363" y="5159375"/>
            <a:ext cx="0" cy="27305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3" name="Line 359"/>
          <p:cNvSpPr>
            <a:spLocks noChangeShapeType="1"/>
          </p:cNvSpPr>
          <p:nvPr/>
        </p:nvSpPr>
        <p:spPr bwMode="auto">
          <a:xfrm>
            <a:off x="4814888" y="5159375"/>
            <a:ext cx="0" cy="27305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4" name="Line 360"/>
          <p:cNvSpPr>
            <a:spLocks noChangeShapeType="1"/>
          </p:cNvSpPr>
          <p:nvPr/>
        </p:nvSpPr>
        <p:spPr bwMode="auto">
          <a:xfrm>
            <a:off x="4467225" y="5140325"/>
            <a:ext cx="0" cy="29210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5" name="Line 361"/>
          <p:cNvSpPr>
            <a:spLocks noChangeShapeType="1"/>
          </p:cNvSpPr>
          <p:nvPr/>
        </p:nvSpPr>
        <p:spPr bwMode="auto">
          <a:xfrm>
            <a:off x="4473575" y="5438775"/>
            <a:ext cx="6731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6" name="Line 362"/>
          <p:cNvSpPr>
            <a:spLocks noChangeShapeType="1"/>
          </p:cNvSpPr>
          <p:nvPr/>
        </p:nvSpPr>
        <p:spPr bwMode="auto">
          <a:xfrm flipV="1">
            <a:off x="5153025" y="5129213"/>
            <a:ext cx="0" cy="314325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67" name="Freeform 363"/>
          <p:cNvSpPr>
            <a:spLocks/>
          </p:cNvSpPr>
          <p:nvPr/>
        </p:nvSpPr>
        <p:spPr bwMode="auto">
          <a:xfrm>
            <a:off x="4171950" y="2487613"/>
            <a:ext cx="4763" cy="254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2" y="8"/>
              </a:cxn>
              <a:cxn ang="0">
                <a:pos x="0" y="0"/>
              </a:cxn>
            </a:cxnLst>
            <a:rect l="0" t="0" r="r" b="b"/>
            <a:pathLst>
              <a:path w="3" h="17">
                <a:moveTo>
                  <a:pt x="0" y="16"/>
                </a:moveTo>
                <a:lnTo>
                  <a:pt x="2" y="8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68" name="Freeform 364"/>
          <p:cNvSpPr>
            <a:spLocks/>
          </p:cNvSpPr>
          <p:nvPr/>
        </p:nvSpPr>
        <p:spPr bwMode="auto">
          <a:xfrm>
            <a:off x="4171950" y="2479675"/>
            <a:ext cx="4763" cy="95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" y="3"/>
              </a:cxn>
              <a:cxn ang="0">
                <a:pos x="0" y="0"/>
              </a:cxn>
            </a:cxnLst>
            <a:rect l="0" t="0" r="r" b="b"/>
            <a:pathLst>
              <a:path w="3" h="6">
                <a:moveTo>
                  <a:pt x="0" y="5"/>
                </a:moveTo>
                <a:lnTo>
                  <a:pt x="2" y="3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69" name="Freeform 365"/>
          <p:cNvSpPr>
            <a:spLocks/>
          </p:cNvSpPr>
          <p:nvPr/>
        </p:nvSpPr>
        <p:spPr bwMode="auto">
          <a:xfrm>
            <a:off x="4171950" y="2511425"/>
            <a:ext cx="4763" cy="7938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" y="3"/>
              </a:cxn>
              <a:cxn ang="0">
                <a:pos x="0" y="0"/>
              </a:cxn>
            </a:cxnLst>
            <a:rect l="0" t="0" r="r" b="b"/>
            <a:pathLst>
              <a:path w="3" h="6">
                <a:moveTo>
                  <a:pt x="0" y="5"/>
                </a:moveTo>
                <a:lnTo>
                  <a:pt x="2" y="3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0" name="Freeform 366"/>
          <p:cNvSpPr>
            <a:spLocks/>
          </p:cNvSpPr>
          <p:nvPr/>
        </p:nvSpPr>
        <p:spPr bwMode="auto">
          <a:xfrm>
            <a:off x="4133850" y="2511425"/>
            <a:ext cx="3175" cy="793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0" y="4"/>
              </a:cxn>
              <a:cxn ang="0">
                <a:pos x="1" y="5"/>
              </a:cxn>
            </a:cxnLst>
            <a:rect l="0" t="0" r="r" b="b"/>
            <a:pathLst>
              <a:path w="2" h="6">
                <a:moveTo>
                  <a:pt x="1" y="0"/>
                </a:moveTo>
                <a:lnTo>
                  <a:pt x="0" y="2"/>
                </a:lnTo>
                <a:lnTo>
                  <a:pt x="0" y="4"/>
                </a:lnTo>
                <a:lnTo>
                  <a:pt x="1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1" name="Freeform 367"/>
          <p:cNvSpPr>
            <a:spLocks/>
          </p:cNvSpPr>
          <p:nvPr/>
        </p:nvSpPr>
        <p:spPr bwMode="auto">
          <a:xfrm>
            <a:off x="4133850" y="2479675"/>
            <a:ext cx="3175" cy="952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0" y="4"/>
              </a:cxn>
              <a:cxn ang="0">
                <a:pos x="1" y="5"/>
              </a:cxn>
            </a:cxnLst>
            <a:rect l="0" t="0" r="r" b="b"/>
            <a:pathLst>
              <a:path w="2" h="6">
                <a:moveTo>
                  <a:pt x="1" y="0"/>
                </a:moveTo>
                <a:lnTo>
                  <a:pt x="0" y="2"/>
                </a:lnTo>
                <a:lnTo>
                  <a:pt x="0" y="4"/>
                </a:lnTo>
                <a:lnTo>
                  <a:pt x="1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2" name="Freeform 368"/>
          <p:cNvSpPr>
            <a:spLocks/>
          </p:cNvSpPr>
          <p:nvPr/>
        </p:nvSpPr>
        <p:spPr bwMode="auto">
          <a:xfrm>
            <a:off x="4133850" y="2487613"/>
            <a:ext cx="3175" cy="2540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6"/>
              </a:cxn>
              <a:cxn ang="0">
                <a:pos x="0" y="11"/>
              </a:cxn>
              <a:cxn ang="0">
                <a:pos x="1" y="16"/>
              </a:cxn>
            </a:cxnLst>
            <a:rect l="0" t="0" r="r" b="b"/>
            <a:pathLst>
              <a:path w="2" h="17">
                <a:moveTo>
                  <a:pt x="1" y="0"/>
                </a:moveTo>
                <a:lnTo>
                  <a:pt x="0" y="6"/>
                </a:lnTo>
                <a:lnTo>
                  <a:pt x="0" y="11"/>
                </a:lnTo>
                <a:lnTo>
                  <a:pt x="1" y="1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3" name="Freeform 369"/>
          <p:cNvSpPr>
            <a:spLocks/>
          </p:cNvSpPr>
          <p:nvPr/>
        </p:nvSpPr>
        <p:spPr bwMode="auto">
          <a:xfrm>
            <a:off x="4098925" y="2366963"/>
            <a:ext cx="53975" cy="46037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31" y="4"/>
              </a:cxn>
              <a:cxn ang="0">
                <a:pos x="3" y="4"/>
              </a:cxn>
              <a:cxn ang="0">
                <a:pos x="3" y="30"/>
              </a:cxn>
              <a:cxn ang="0">
                <a:pos x="0" y="30"/>
              </a:cxn>
              <a:cxn ang="0">
                <a:pos x="0" y="0"/>
              </a:cxn>
              <a:cxn ang="0">
                <a:pos x="31" y="0"/>
              </a:cxn>
            </a:cxnLst>
            <a:rect l="0" t="0" r="r" b="b"/>
            <a:pathLst>
              <a:path w="32" h="31">
                <a:moveTo>
                  <a:pt x="31" y="0"/>
                </a:moveTo>
                <a:lnTo>
                  <a:pt x="31" y="4"/>
                </a:lnTo>
                <a:lnTo>
                  <a:pt x="3" y="4"/>
                </a:lnTo>
                <a:lnTo>
                  <a:pt x="3" y="30"/>
                </a:lnTo>
                <a:lnTo>
                  <a:pt x="0" y="30"/>
                </a:lnTo>
                <a:lnTo>
                  <a:pt x="0" y="0"/>
                </a:lnTo>
                <a:lnTo>
                  <a:pt x="3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874" name="Line 370"/>
          <p:cNvSpPr>
            <a:spLocks noChangeShapeType="1"/>
          </p:cNvSpPr>
          <p:nvPr/>
        </p:nvSpPr>
        <p:spPr bwMode="auto">
          <a:xfrm>
            <a:off x="41322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5" name="Line 371"/>
          <p:cNvSpPr>
            <a:spLocks noChangeShapeType="1"/>
          </p:cNvSpPr>
          <p:nvPr/>
        </p:nvSpPr>
        <p:spPr bwMode="auto">
          <a:xfrm>
            <a:off x="4124325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6" name="Line 372"/>
          <p:cNvSpPr>
            <a:spLocks noChangeShapeType="1"/>
          </p:cNvSpPr>
          <p:nvPr/>
        </p:nvSpPr>
        <p:spPr bwMode="auto">
          <a:xfrm>
            <a:off x="4122738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7" name="Line 373"/>
          <p:cNvSpPr>
            <a:spLocks noChangeShapeType="1"/>
          </p:cNvSpPr>
          <p:nvPr/>
        </p:nvSpPr>
        <p:spPr bwMode="auto">
          <a:xfrm>
            <a:off x="412115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8" name="Line 374"/>
          <p:cNvSpPr>
            <a:spLocks noChangeShapeType="1"/>
          </p:cNvSpPr>
          <p:nvPr/>
        </p:nvSpPr>
        <p:spPr bwMode="auto">
          <a:xfrm>
            <a:off x="41195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79" name="Line 375"/>
          <p:cNvSpPr>
            <a:spLocks noChangeShapeType="1"/>
          </p:cNvSpPr>
          <p:nvPr/>
        </p:nvSpPr>
        <p:spPr bwMode="auto">
          <a:xfrm>
            <a:off x="4116388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0" name="Line 376"/>
          <p:cNvSpPr>
            <a:spLocks noChangeShapeType="1"/>
          </p:cNvSpPr>
          <p:nvPr/>
        </p:nvSpPr>
        <p:spPr bwMode="auto">
          <a:xfrm>
            <a:off x="4119563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1" name="Line 377"/>
          <p:cNvSpPr>
            <a:spLocks noChangeShapeType="1"/>
          </p:cNvSpPr>
          <p:nvPr/>
        </p:nvSpPr>
        <p:spPr bwMode="auto">
          <a:xfrm flipV="1">
            <a:off x="4116388" y="2481263"/>
            <a:ext cx="3175" cy="1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2" name="Line 378"/>
          <p:cNvSpPr>
            <a:spLocks noChangeShapeType="1"/>
          </p:cNvSpPr>
          <p:nvPr/>
        </p:nvSpPr>
        <p:spPr bwMode="auto">
          <a:xfrm flipV="1">
            <a:off x="4151313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3" name="Line 379"/>
          <p:cNvSpPr>
            <a:spLocks noChangeShapeType="1"/>
          </p:cNvSpPr>
          <p:nvPr/>
        </p:nvSpPr>
        <p:spPr bwMode="auto">
          <a:xfrm flipV="1">
            <a:off x="4116388" y="2481263"/>
            <a:ext cx="0" cy="33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4" name="Line 380"/>
          <p:cNvSpPr>
            <a:spLocks noChangeShapeType="1"/>
          </p:cNvSpPr>
          <p:nvPr/>
        </p:nvSpPr>
        <p:spPr bwMode="auto">
          <a:xfrm flipV="1">
            <a:off x="417512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5" name="Line 381"/>
          <p:cNvSpPr>
            <a:spLocks noChangeShapeType="1"/>
          </p:cNvSpPr>
          <p:nvPr/>
        </p:nvSpPr>
        <p:spPr bwMode="auto">
          <a:xfrm flipH="1">
            <a:off x="4148138" y="2479675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6" name="Line 382"/>
          <p:cNvSpPr>
            <a:spLocks noChangeShapeType="1"/>
          </p:cNvSpPr>
          <p:nvPr/>
        </p:nvSpPr>
        <p:spPr bwMode="auto">
          <a:xfrm flipH="1" flipV="1">
            <a:off x="4165600" y="2473325"/>
            <a:ext cx="17463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7" name="Line 383"/>
          <p:cNvSpPr>
            <a:spLocks noChangeShapeType="1"/>
          </p:cNvSpPr>
          <p:nvPr/>
        </p:nvSpPr>
        <p:spPr bwMode="auto">
          <a:xfrm flipH="1">
            <a:off x="4148138" y="2489200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8" name="Line 384"/>
          <p:cNvSpPr>
            <a:spLocks noChangeShapeType="1"/>
          </p:cNvSpPr>
          <p:nvPr/>
        </p:nvSpPr>
        <p:spPr bwMode="auto">
          <a:xfrm flipH="1">
            <a:off x="4148138" y="2513013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89" name="Line 385"/>
          <p:cNvSpPr>
            <a:spLocks noChangeShapeType="1"/>
          </p:cNvSpPr>
          <p:nvPr/>
        </p:nvSpPr>
        <p:spPr bwMode="auto">
          <a:xfrm flipH="1">
            <a:off x="4165600" y="2514600"/>
            <a:ext cx="1746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0" name="Line 386"/>
          <p:cNvSpPr>
            <a:spLocks noChangeShapeType="1"/>
          </p:cNvSpPr>
          <p:nvPr/>
        </p:nvSpPr>
        <p:spPr bwMode="auto">
          <a:xfrm flipH="1">
            <a:off x="4148138" y="2517775"/>
            <a:ext cx="3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1" name="Line 387"/>
          <p:cNvSpPr>
            <a:spLocks noChangeShapeType="1"/>
          </p:cNvSpPr>
          <p:nvPr/>
        </p:nvSpPr>
        <p:spPr bwMode="auto">
          <a:xfrm>
            <a:off x="4141788" y="25177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2" name="Line 388"/>
          <p:cNvSpPr>
            <a:spLocks noChangeShapeType="1"/>
          </p:cNvSpPr>
          <p:nvPr/>
        </p:nvSpPr>
        <p:spPr bwMode="auto">
          <a:xfrm>
            <a:off x="4133850" y="2514600"/>
            <a:ext cx="158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3" name="Line 389"/>
          <p:cNvSpPr>
            <a:spLocks noChangeShapeType="1"/>
          </p:cNvSpPr>
          <p:nvPr/>
        </p:nvSpPr>
        <p:spPr bwMode="auto">
          <a:xfrm>
            <a:off x="4141788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4" name="Line 390"/>
          <p:cNvSpPr>
            <a:spLocks noChangeShapeType="1"/>
          </p:cNvSpPr>
          <p:nvPr/>
        </p:nvSpPr>
        <p:spPr bwMode="auto">
          <a:xfrm>
            <a:off x="4141788" y="2489200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5" name="Line 391"/>
          <p:cNvSpPr>
            <a:spLocks noChangeShapeType="1"/>
          </p:cNvSpPr>
          <p:nvPr/>
        </p:nvSpPr>
        <p:spPr bwMode="auto">
          <a:xfrm flipV="1">
            <a:off x="4129088" y="2473325"/>
            <a:ext cx="3175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6" name="Line 392"/>
          <p:cNvSpPr>
            <a:spLocks noChangeShapeType="1"/>
          </p:cNvSpPr>
          <p:nvPr/>
        </p:nvSpPr>
        <p:spPr bwMode="auto">
          <a:xfrm>
            <a:off x="4125913" y="2513013"/>
            <a:ext cx="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7" name="Line 393"/>
          <p:cNvSpPr>
            <a:spLocks noChangeShapeType="1"/>
          </p:cNvSpPr>
          <p:nvPr/>
        </p:nvSpPr>
        <p:spPr bwMode="auto">
          <a:xfrm>
            <a:off x="4125913" y="2487613"/>
            <a:ext cx="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8" name="Line 394"/>
          <p:cNvSpPr>
            <a:spLocks noChangeShapeType="1"/>
          </p:cNvSpPr>
          <p:nvPr/>
        </p:nvSpPr>
        <p:spPr bwMode="auto">
          <a:xfrm>
            <a:off x="4141788" y="24796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899" name="Line 395"/>
          <p:cNvSpPr>
            <a:spLocks noChangeShapeType="1"/>
          </p:cNvSpPr>
          <p:nvPr/>
        </p:nvSpPr>
        <p:spPr bwMode="auto">
          <a:xfrm flipV="1">
            <a:off x="4133850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0" name="Line 396"/>
          <p:cNvSpPr>
            <a:spLocks noChangeShapeType="1"/>
          </p:cNvSpPr>
          <p:nvPr/>
        </p:nvSpPr>
        <p:spPr bwMode="auto">
          <a:xfrm flipV="1">
            <a:off x="4156075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1" name="Freeform 397"/>
          <p:cNvSpPr>
            <a:spLocks/>
          </p:cNvSpPr>
          <p:nvPr/>
        </p:nvSpPr>
        <p:spPr bwMode="auto">
          <a:xfrm>
            <a:off x="5445125" y="2487613"/>
            <a:ext cx="3175" cy="25400"/>
          </a:xfrm>
          <a:custGeom>
            <a:avLst/>
            <a:gdLst/>
            <a:ahLst/>
            <a:cxnLst>
              <a:cxn ang="0">
                <a:pos x="1" y="16"/>
              </a:cxn>
              <a:cxn ang="0">
                <a:pos x="0" y="8"/>
              </a:cxn>
              <a:cxn ang="0">
                <a:pos x="1" y="0"/>
              </a:cxn>
            </a:cxnLst>
            <a:rect l="0" t="0" r="r" b="b"/>
            <a:pathLst>
              <a:path w="2" h="17">
                <a:moveTo>
                  <a:pt x="1" y="16"/>
                </a:moveTo>
                <a:lnTo>
                  <a:pt x="0" y="8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2" name="Freeform 398"/>
          <p:cNvSpPr>
            <a:spLocks/>
          </p:cNvSpPr>
          <p:nvPr/>
        </p:nvSpPr>
        <p:spPr bwMode="auto">
          <a:xfrm>
            <a:off x="5445125" y="2479675"/>
            <a:ext cx="3175" cy="9525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2" h="6">
                <a:moveTo>
                  <a:pt x="1" y="5"/>
                </a:moveTo>
                <a:lnTo>
                  <a:pt x="0" y="3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3" name="Freeform 399"/>
          <p:cNvSpPr>
            <a:spLocks/>
          </p:cNvSpPr>
          <p:nvPr/>
        </p:nvSpPr>
        <p:spPr bwMode="auto">
          <a:xfrm>
            <a:off x="5445125" y="2511425"/>
            <a:ext cx="3175" cy="7938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2" h="6">
                <a:moveTo>
                  <a:pt x="1" y="5"/>
                </a:moveTo>
                <a:lnTo>
                  <a:pt x="0" y="3"/>
                </a:lnTo>
                <a:lnTo>
                  <a:pt x="1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4" name="Freeform 400"/>
          <p:cNvSpPr>
            <a:spLocks/>
          </p:cNvSpPr>
          <p:nvPr/>
        </p:nvSpPr>
        <p:spPr bwMode="auto">
          <a:xfrm>
            <a:off x="5484813" y="2511425"/>
            <a:ext cx="6350" cy="7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3"/>
              </a:cxn>
              <a:cxn ang="0">
                <a:pos x="0" y="5"/>
              </a:cxn>
            </a:cxnLst>
            <a:rect l="0" t="0" r="r" b="b"/>
            <a:pathLst>
              <a:path w="3" h="6">
                <a:moveTo>
                  <a:pt x="0" y="0"/>
                </a:moveTo>
                <a:lnTo>
                  <a:pt x="2" y="3"/>
                </a:lnTo>
                <a:lnTo>
                  <a:pt x="0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5" name="Freeform 401"/>
          <p:cNvSpPr>
            <a:spLocks/>
          </p:cNvSpPr>
          <p:nvPr/>
        </p:nvSpPr>
        <p:spPr bwMode="auto">
          <a:xfrm>
            <a:off x="5484813" y="2479675"/>
            <a:ext cx="6350" cy="9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3"/>
              </a:cxn>
              <a:cxn ang="0">
                <a:pos x="0" y="5"/>
              </a:cxn>
            </a:cxnLst>
            <a:rect l="0" t="0" r="r" b="b"/>
            <a:pathLst>
              <a:path w="3" h="6">
                <a:moveTo>
                  <a:pt x="0" y="0"/>
                </a:moveTo>
                <a:lnTo>
                  <a:pt x="2" y="3"/>
                </a:lnTo>
                <a:lnTo>
                  <a:pt x="0" y="5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6" name="Freeform 402"/>
          <p:cNvSpPr>
            <a:spLocks/>
          </p:cNvSpPr>
          <p:nvPr/>
        </p:nvSpPr>
        <p:spPr bwMode="auto">
          <a:xfrm>
            <a:off x="5484813" y="2487613"/>
            <a:ext cx="6350" cy="2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8"/>
              </a:cxn>
              <a:cxn ang="0">
                <a:pos x="0" y="16"/>
              </a:cxn>
            </a:cxnLst>
            <a:rect l="0" t="0" r="r" b="b"/>
            <a:pathLst>
              <a:path w="3" h="17">
                <a:moveTo>
                  <a:pt x="0" y="0"/>
                </a:moveTo>
                <a:lnTo>
                  <a:pt x="2" y="8"/>
                </a:lnTo>
                <a:lnTo>
                  <a:pt x="0" y="16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7" name="Freeform 403"/>
          <p:cNvSpPr>
            <a:spLocks/>
          </p:cNvSpPr>
          <p:nvPr/>
        </p:nvSpPr>
        <p:spPr bwMode="auto">
          <a:xfrm>
            <a:off x="5467350" y="2366963"/>
            <a:ext cx="57150" cy="46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"/>
              </a:cxn>
              <a:cxn ang="0">
                <a:pos x="29" y="4"/>
              </a:cxn>
              <a:cxn ang="0">
                <a:pos x="29" y="30"/>
              </a:cxn>
              <a:cxn ang="0">
                <a:pos x="33" y="30"/>
              </a:cxn>
              <a:cxn ang="0">
                <a:pos x="33" y="0"/>
              </a:cxn>
              <a:cxn ang="0">
                <a:pos x="0" y="0"/>
              </a:cxn>
            </a:cxnLst>
            <a:rect l="0" t="0" r="r" b="b"/>
            <a:pathLst>
              <a:path w="34" h="31">
                <a:moveTo>
                  <a:pt x="0" y="0"/>
                </a:moveTo>
                <a:lnTo>
                  <a:pt x="0" y="4"/>
                </a:lnTo>
                <a:lnTo>
                  <a:pt x="29" y="4"/>
                </a:lnTo>
                <a:lnTo>
                  <a:pt x="29" y="30"/>
                </a:lnTo>
                <a:lnTo>
                  <a:pt x="33" y="30"/>
                </a:lnTo>
                <a:lnTo>
                  <a:pt x="33" y="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5908" name="Line 404"/>
          <p:cNvSpPr>
            <a:spLocks noChangeShapeType="1"/>
          </p:cNvSpPr>
          <p:nvPr/>
        </p:nvSpPr>
        <p:spPr bwMode="auto">
          <a:xfrm>
            <a:off x="5491163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09" name="Line 405"/>
          <p:cNvSpPr>
            <a:spLocks noChangeShapeType="1"/>
          </p:cNvSpPr>
          <p:nvPr/>
        </p:nvSpPr>
        <p:spPr bwMode="auto">
          <a:xfrm>
            <a:off x="549275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0" name="Line 406"/>
          <p:cNvSpPr>
            <a:spLocks noChangeShapeType="1"/>
          </p:cNvSpPr>
          <p:nvPr/>
        </p:nvSpPr>
        <p:spPr bwMode="auto">
          <a:xfrm>
            <a:off x="5495925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1" name="Line 407"/>
          <p:cNvSpPr>
            <a:spLocks noChangeShapeType="1"/>
          </p:cNvSpPr>
          <p:nvPr/>
        </p:nvSpPr>
        <p:spPr bwMode="auto">
          <a:xfrm>
            <a:off x="5497513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2" name="Line 408"/>
          <p:cNvSpPr>
            <a:spLocks noChangeShapeType="1"/>
          </p:cNvSpPr>
          <p:nvPr/>
        </p:nvSpPr>
        <p:spPr bwMode="auto">
          <a:xfrm>
            <a:off x="5499100" y="2495550"/>
            <a:ext cx="0" cy="11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3" name="Line 409"/>
          <p:cNvSpPr>
            <a:spLocks noChangeShapeType="1"/>
          </p:cNvSpPr>
          <p:nvPr/>
        </p:nvSpPr>
        <p:spPr bwMode="auto">
          <a:xfrm flipH="1">
            <a:off x="5492750" y="2513013"/>
            <a:ext cx="15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4" name="Line 410"/>
          <p:cNvSpPr>
            <a:spLocks noChangeShapeType="1"/>
          </p:cNvSpPr>
          <p:nvPr/>
        </p:nvSpPr>
        <p:spPr bwMode="auto">
          <a:xfrm>
            <a:off x="5499100" y="2492375"/>
            <a:ext cx="0" cy="14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5" name="Line 411"/>
          <p:cNvSpPr>
            <a:spLocks noChangeShapeType="1"/>
          </p:cNvSpPr>
          <p:nvPr/>
        </p:nvSpPr>
        <p:spPr bwMode="auto">
          <a:xfrm flipH="1" flipV="1">
            <a:off x="5492750" y="2481263"/>
            <a:ext cx="15875" cy="1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6" name="Line 412"/>
          <p:cNvSpPr>
            <a:spLocks noChangeShapeType="1"/>
          </p:cNvSpPr>
          <p:nvPr/>
        </p:nvSpPr>
        <p:spPr bwMode="auto">
          <a:xfrm flipV="1">
            <a:off x="5467350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7" name="Line 413"/>
          <p:cNvSpPr>
            <a:spLocks noChangeShapeType="1"/>
          </p:cNvSpPr>
          <p:nvPr/>
        </p:nvSpPr>
        <p:spPr bwMode="auto">
          <a:xfrm flipV="1">
            <a:off x="5502275" y="2481263"/>
            <a:ext cx="0" cy="33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8" name="Line 414"/>
          <p:cNvSpPr>
            <a:spLocks noChangeShapeType="1"/>
          </p:cNvSpPr>
          <p:nvPr/>
        </p:nvSpPr>
        <p:spPr bwMode="auto">
          <a:xfrm flipV="1">
            <a:off x="544512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19" name="Line 415"/>
          <p:cNvSpPr>
            <a:spLocks noChangeShapeType="1"/>
          </p:cNvSpPr>
          <p:nvPr/>
        </p:nvSpPr>
        <p:spPr bwMode="auto">
          <a:xfrm>
            <a:off x="5453063" y="24796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0" name="Line 416"/>
          <p:cNvSpPr>
            <a:spLocks noChangeShapeType="1"/>
          </p:cNvSpPr>
          <p:nvPr/>
        </p:nvSpPr>
        <p:spPr bwMode="auto">
          <a:xfrm flipV="1">
            <a:off x="5441950" y="2473325"/>
            <a:ext cx="1588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1" name="Line 417"/>
          <p:cNvSpPr>
            <a:spLocks noChangeShapeType="1"/>
          </p:cNvSpPr>
          <p:nvPr/>
        </p:nvSpPr>
        <p:spPr bwMode="auto">
          <a:xfrm>
            <a:off x="5453063" y="2489200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2" name="Line 418"/>
          <p:cNvSpPr>
            <a:spLocks noChangeShapeType="1"/>
          </p:cNvSpPr>
          <p:nvPr/>
        </p:nvSpPr>
        <p:spPr bwMode="auto">
          <a:xfrm>
            <a:off x="5453063" y="2513013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3" name="Line 419"/>
          <p:cNvSpPr>
            <a:spLocks noChangeShapeType="1"/>
          </p:cNvSpPr>
          <p:nvPr/>
        </p:nvSpPr>
        <p:spPr bwMode="auto">
          <a:xfrm>
            <a:off x="5445125" y="2514600"/>
            <a:ext cx="158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4" name="Line 420"/>
          <p:cNvSpPr>
            <a:spLocks noChangeShapeType="1"/>
          </p:cNvSpPr>
          <p:nvPr/>
        </p:nvSpPr>
        <p:spPr bwMode="auto">
          <a:xfrm>
            <a:off x="5453063" y="2517775"/>
            <a:ext cx="3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5" name="Line 421"/>
          <p:cNvSpPr>
            <a:spLocks noChangeShapeType="1"/>
          </p:cNvSpPr>
          <p:nvPr/>
        </p:nvSpPr>
        <p:spPr bwMode="auto">
          <a:xfrm flipH="1">
            <a:off x="5459413" y="2517775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6" name="Line 422"/>
          <p:cNvSpPr>
            <a:spLocks noChangeShapeType="1"/>
          </p:cNvSpPr>
          <p:nvPr/>
        </p:nvSpPr>
        <p:spPr bwMode="auto">
          <a:xfrm flipH="1">
            <a:off x="5478463" y="2514600"/>
            <a:ext cx="174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7" name="Line 423"/>
          <p:cNvSpPr>
            <a:spLocks noChangeShapeType="1"/>
          </p:cNvSpPr>
          <p:nvPr/>
        </p:nvSpPr>
        <p:spPr bwMode="auto">
          <a:xfrm flipH="1">
            <a:off x="5459413" y="2513013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8" name="Line 424"/>
          <p:cNvSpPr>
            <a:spLocks noChangeShapeType="1"/>
          </p:cNvSpPr>
          <p:nvPr/>
        </p:nvSpPr>
        <p:spPr bwMode="auto">
          <a:xfrm flipH="1">
            <a:off x="5459413" y="2489200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29" name="Line 425"/>
          <p:cNvSpPr>
            <a:spLocks noChangeShapeType="1"/>
          </p:cNvSpPr>
          <p:nvPr/>
        </p:nvSpPr>
        <p:spPr bwMode="auto">
          <a:xfrm flipH="1" flipV="1">
            <a:off x="5478463" y="2473325"/>
            <a:ext cx="17462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0" name="Line 426"/>
          <p:cNvSpPr>
            <a:spLocks noChangeShapeType="1"/>
          </p:cNvSpPr>
          <p:nvPr/>
        </p:nvSpPr>
        <p:spPr bwMode="auto">
          <a:xfrm flipH="1">
            <a:off x="5481638" y="2513013"/>
            <a:ext cx="23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1" name="Line 427"/>
          <p:cNvSpPr>
            <a:spLocks noChangeShapeType="1"/>
          </p:cNvSpPr>
          <p:nvPr/>
        </p:nvSpPr>
        <p:spPr bwMode="auto">
          <a:xfrm flipH="1">
            <a:off x="5481638" y="2487613"/>
            <a:ext cx="23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2" name="Line 428"/>
          <p:cNvSpPr>
            <a:spLocks noChangeShapeType="1"/>
          </p:cNvSpPr>
          <p:nvPr/>
        </p:nvSpPr>
        <p:spPr bwMode="auto">
          <a:xfrm flipH="1">
            <a:off x="5459413" y="2479675"/>
            <a:ext cx="33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3" name="Line 429"/>
          <p:cNvSpPr>
            <a:spLocks noChangeShapeType="1"/>
          </p:cNvSpPr>
          <p:nvPr/>
        </p:nvSpPr>
        <p:spPr bwMode="auto">
          <a:xfrm flipV="1">
            <a:off x="5489575" y="2476500"/>
            <a:ext cx="0" cy="4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4" name="Line 430"/>
          <p:cNvSpPr>
            <a:spLocks noChangeShapeType="1"/>
          </p:cNvSpPr>
          <p:nvPr/>
        </p:nvSpPr>
        <p:spPr bwMode="auto">
          <a:xfrm flipV="1">
            <a:off x="5462588" y="2473325"/>
            <a:ext cx="0" cy="50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5" name="Line 431"/>
          <p:cNvSpPr>
            <a:spLocks noChangeShapeType="1"/>
          </p:cNvSpPr>
          <p:nvPr/>
        </p:nvSpPr>
        <p:spPr bwMode="auto">
          <a:xfrm>
            <a:off x="4159250" y="2543175"/>
            <a:ext cx="1300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6" name="Line 432"/>
          <p:cNvSpPr>
            <a:spLocks noChangeShapeType="1"/>
          </p:cNvSpPr>
          <p:nvPr/>
        </p:nvSpPr>
        <p:spPr bwMode="auto">
          <a:xfrm flipV="1">
            <a:off x="4151313" y="1998663"/>
            <a:ext cx="0" cy="550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7" name="Line 433"/>
          <p:cNvSpPr>
            <a:spLocks noChangeShapeType="1"/>
          </p:cNvSpPr>
          <p:nvPr/>
        </p:nvSpPr>
        <p:spPr bwMode="auto">
          <a:xfrm>
            <a:off x="4151313" y="2005013"/>
            <a:ext cx="47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8" name="Line 434"/>
          <p:cNvSpPr>
            <a:spLocks noChangeShapeType="1"/>
          </p:cNvSpPr>
          <p:nvPr/>
        </p:nvSpPr>
        <p:spPr bwMode="auto">
          <a:xfrm>
            <a:off x="4156075" y="2011363"/>
            <a:ext cx="0" cy="525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39" name="Line 435"/>
          <p:cNvSpPr>
            <a:spLocks noChangeShapeType="1"/>
          </p:cNvSpPr>
          <p:nvPr/>
        </p:nvSpPr>
        <p:spPr bwMode="auto">
          <a:xfrm flipV="1">
            <a:off x="5467350" y="1998663"/>
            <a:ext cx="0" cy="550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0" name="Line 436"/>
          <p:cNvSpPr>
            <a:spLocks noChangeShapeType="1"/>
          </p:cNvSpPr>
          <p:nvPr/>
        </p:nvSpPr>
        <p:spPr bwMode="auto">
          <a:xfrm flipH="1">
            <a:off x="5456238" y="2005013"/>
            <a:ext cx="174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1" name="Line 437"/>
          <p:cNvSpPr>
            <a:spLocks noChangeShapeType="1"/>
          </p:cNvSpPr>
          <p:nvPr/>
        </p:nvSpPr>
        <p:spPr bwMode="auto">
          <a:xfrm>
            <a:off x="5462588" y="2011363"/>
            <a:ext cx="0" cy="525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2" name="Line 438"/>
          <p:cNvSpPr>
            <a:spLocks noChangeShapeType="1"/>
          </p:cNvSpPr>
          <p:nvPr/>
        </p:nvSpPr>
        <p:spPr bwMode="auto">
          <a:xfrm>
            <a:off x="4162425" y="2144713"/>
            <a:ext cx="1293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3" name="Line 439"/>
          <p:cNvSpPr>
            <a:spLocks noChangeShapeType="1"/>
          </p:cNvSpPr>
          <p:nvPr/>
        </p:nvSpPr>
        <p:spPr bwMode="auto">
          <a:xfrm>
            <a:off x="4162425" y="2141538"/>
            <a:ext cx="12938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4" name="Line 440"/>
          <p:cNvSpPr>
            <a:spLocks noChangeShapeType="1"/>
          </p:cNvSpPr>
          <p:nvPr/>
        </p:nvSpPr>
        <p:spPr bwMode="auto">
          <a:xfrm>
            <a:off x="4162425" y="2190750"/>
            <a:ext cx="12938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5" name="Line 441"/>
          <p:cNvSpPr>
            <a:spLocks noChangeShapeType="1"/>
          </p:cNvSpPr>
          <p:nvPr/>
        </p:nvSpPr>
        <p:spPr bwMode="auto">
          <a:xfrm>
            <a:off x="4162425" y="2479675"/>
            <a:ext cx="12938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6" name="Line 442"/>
          <p:cNvSpPr>
            <a:spLocks noChangeShapeType="1"/>
          </p:cNvSpPr>
          <p:nvPr/>
        </p:nvSpPr>
        <p:spPr bwMode="auto">
          <a:xfrm>
            <a:off x="4183063" y="2487613"/>
            <a:ext cx="1254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7" name="Line 443"/>
          <p:cNvSpPr>
            <a:spLocks noChangeShapeType="1"/>
          </p:cNvSpPr>
          <p:nvPr/>
        </p:nvSpPr>
        <p:spPr bwMode="auto">
          <a:xfrm>
            <a:off x="4183063" y="2513013"/>
            <a:ext cx="1254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8" name="Line 444"/>
          <p:cNvSpPr>
            <a:spLocks noChangeShapeType="1"/>
          </p:cNvSpPr>
          <p:nvPr/>
        </p:nvSpPr>
        <p:spPr bwMode="auto">
          <a:xfrm flipV="1">
            <a:off x="47355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49" name="Line 445"/>
          <p:cNvSpPr>
            <a:spLocks noChangeShapeType="1"/>
          </p:cNvSpPr>
          <p:nvPr/>
        </p:nvSpPr>
        <p:spPr bwMode="auto">
          <a:xfrm flipV="1">
            <a:off x="4846638" y="2287588"/>
            <a:ext cx="4127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0" name="Line 446"/>
          <p:cNvSpPr>
            <a:spLocks noChangeShapeType="1"/>
          </p:cNvSpPr>
          <p:nvPr/>
        </p:nvSpPr>
        <p:spPr bwMode="auto">
          <a:xfrm flipV="1">
            <a:off x="49609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1" name="Line 447"/>
          <p:cNvSpPr>
            <a:spLocks noChangeShapeType="1"/>
          </p:cNvSpPr>
          <p:nvPr/>
        </p:nvSpPr>
        <p:spPr bwMode="auto">
          <a:xfrm flipV="1">
            <a:off x="46180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2" name="Line 448"/>
          <p:cNvSpPr>
            <a:spLocks noChangeShapeType="1"/>
          </p:cNvSpPr>
          <p:nvPr/>
        </p:nvSpPr>
        <p:spPr bwMode="auto">
          <a:xfrm flipV="1">
            <a:off x="47355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3" name="Line 449"/>
          <p:cNvSpPr>
            <a:spLocks noChangeShapeType="1"/>
          </p:cNvSpPr>
          <p:nvPr/>
        </p:nvSpPr>
        <p:spPr bwMode="auto">
          <a:xfrm flipV="1">
            <a:off x="4846638" y="2193925"/>
            <a:ext cx="412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4" name="Line 450"/>
          <p:cNvSpPr>
            <a:spLocks noChangeShapeType="1"/>
          </p:cNvSpPr>
          <p:nvPr/>
        </p:nvSpPr>
        <p:spPr bwMode="auto">
          <a:xfrm flipV="1">
            <a:off x="45069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5" name="Line 451"/>
          <p:cNvSpPr>
            <a:spLocks noChangeShapeType="1"/>
          </p:cNvSpPr>
          <p:nvPr/>
        </p:nvSpPr>
        <p:spPr bwMode="auto">
          <a:xfrm flipV="1">
            <a:off x="46180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6" name="Line 452"/>
          <p:cNvSpPr>
            <a:spLocks noChangeShapeType="1"/>
          </p:cNvSpPr>
          <p:nvPr/>
        </p:nvSpPr>
        <p:spPr bwMode="auto">
          <a:xfrm flipV="1">
            <a:off x="47355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7" name="Line 453"/>
          <p:cNvSpPr>
            <a:spLocks noChangeShapeType="1"/>
          </p:cNvSpPr>
          <p:nvPr/>
        </p:nvSpPr>
        <p:spPr bwMode="auto">
          <a:xfrm flipV="1">
            <a:off x="4387850" y="2382838"/>
            <a:ext cx="46038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8" name="Line 454"/>
          <p:cNvSpPr>
            <a:spLocks noChangeShapeType="1"/>
          </p:cNvSpPr>
          <p:nvPr/>
        </p:nvSpPr>
        <p:spPr bwMode="auto">
          <a:xfrm flipV="1">
            <a:off x="45069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59" name="Line 455"/>
          <p:cNvSpPr>
            <a:spLocks noChangeShapeType="1"/>
          </p:cNvSpPr>
          <p:nvPr/>
        </p:nvSpPr>
        <p:spPr bwMode="auto">
          <a:xfrm flipV="1">
            <a:off x="46180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0" name="Line 456"/>
          <p:cNvSpPr>
            <a:spLocks noChangeShapeType="1"/>
          </p:cNvSpPr>
          <p:nvPr/>
        </p:nvSpPr>
        <p:spPr bwMode="auto">
          <a:xfrm flipV="1">
            <a:off x="4278313" y="2382838"/>
            <a:ext cx="41275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1" name="Line 457"/>
          <p:cNvSpPr>
            <a:spLocks noChangeShapeType="1"/>
          </p:cNvSpPr>
          <p:nvPr/>
        </p:nvSpPr>
        <p:spPr bwMode="auto">
          <a:xfrm flipV="1">
            <a:off x="4387850" y="2287588"/>
            <a:ext cx="460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2" name="Line 458"/>
          <p:cNvSpPr>
            <a:spLocks noChangeShapeType="1"/>
          </p:cNvSpPr>
          <p:nvPr/>
        </p:nvSpPr>
        <p:spPr bwMode="auto">
          <a:xfrm flipV="1">
            <a:off x="45069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3" name="Line 459"/>
          <p:cNvSpPr>
            <a:spLocks noChangeShapeType="1"/>
          </p:cNvSpPr>
          <p:nvPr/>
        </p:nvSpPr>
        <p:spPr bwMode="auto">
          <a:xfrm flipV="1">
            <a:off x="4165600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4" name="Line 460"/>
          <p:cNvSpPr>
            <a:spLocks noChangeShapeType="1"/>
          </p:cNvSpPr>
          <p:nvPr/>
        </p:nvSpPr>
        <p:spPr bwMode="auto">
          <a:xfrm flipV="1">
            <a:off x="4278313" y="2287588"/>
            <a:ext cx="4127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5" name="Line 461"/>
          <p:cNvSpPr>
            <a:spLocks noChangeShapeType="1"/>
          </p:cNvSpPr>
          <p:nvPr/>
        </p:nvSpPr>
        <p:spPr bwMode="auto">
          <a:xfrm flipV="1">
            <a:off x="4387850" y="2193925"/>
            <a:ext cx="46038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6" name="Line 462"/>
          <p:cNvSpPr>
            <a:spLocks noChangeShapeType="1"/>
          </p:cNvSpPr>
          <p:nvPr/>
        </p:nvSpPr>
        <p:spPr bwMode="auto">
          <a:xfrm flipV="1">
            <a:off x="4165600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7" name="Line 463"/>
          <p:cNvSpPr>
            <a:spLocks noChangeShapeType="1"/>
          </p:cNvSpPr>
          <p:nvPr/>
        </p:nvSpPr>
        <p:spPr bwMode="auto">
          <a:xfrm flipV="1">
            <a:off x="4278313" y="2193925"/>
            <a:ext cx="412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8" name="Line 464"/>
          <p:cNvSpPr>
            <a:spLocks noChangeShapeType="1"/>
          </p:cNvSpPr>
          <p:nvPr/>
        </p:nvSpPr>
        <p:spPr bwMode="auto">
          <a:xfrm flipV="1">
            <a:off x="4165600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69" name="Line 465"/>
          <p:cNvSpPr>
            <a:spLocks noChangeShapeType="1"/>
          </p:cNvSpPr>
          <p:nvPr/>
        </p:nvSpPr>
        <p:spPr bwMode="auto">
          <a:xfrm flipV="1">
            <a:off x="4846638" y="2382838"/>
            <a:ext cx="41275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0" name="Line 466"/>
          <p:cNvSpPr>
            <a:spLocks noChangeShapeType="1"/>
          </p:cNvSpPr>
          <p:nvPr/>
        </p:nvSpPr>
        <p:spPr bwMode="auto">
          <a:xfrm flipV="1">
            <a:off x="49609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1" name="Line 467"/>
          <p:cNvSpPr>
            <a:spLocks noChangeShapeType="1"/>
          </p:cNvSpPr>
          <p:nvPr/>
        </p:nvSpPr>
        <p:spPr bwMode="auto">
          <a:xfrm flipV="1">
            <a:off x="5075238" y="2193925"/>
            <a:ext cx="4286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2" name="Line 468"/>
          <p:cNvSpPr>
            <a:spLocks noChangeShapeType="1"/>
          </p:cNvSpPr>
          <p:nvPr/>
        </p:nvSpPr>
        <p:spPr bwMode="auto">
          <a:xfrm flipV="1">
            <a:off x="49609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3" name="Line 469"/>
          <p:cNvSpPr>
            <a:spLocks noChangeShapeType="1"/>
          </p:cNvSpPr>
          <p:nvPr/>
        </p:nvSpPr>
        <p:spPr bwMode="auto">
          <a:xfrm flipV="1">
            <a:off x="5075238" y="2287588"/>
            <a:ext cx="42862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4" name="Line 470"/>
          <p:cNvSpPr>
            <a:spLocks noChangeShapeType="1"/>
          </p:cNvSpPr>
          <p:nvPr/>
        </p:nvSpPr>
        <p:spPr bwMode="auto">
          <a:xfrm flipV="1">
            <a:off x="5191125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5" name="Line 471"/>
          <p:cNvSpPr>
            <a:spLocks noChangeShapeType="1"/>
          </p:cNvSpPr>
          <p:nvPr/>
        </p:nvSpPr>
        <p:spPr bwMode="auto">
          <a:xfrm flipV="1">
            <a:off x="5075238" y="2382838"/>
            <a:ext cx="42862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6" name="Line 472"/>
          <p:cNvSpPr>
            <a:spLocks noChangeShapeType="1"/>
          </p:cNvSpPr>
          <p:nvPr/>
        </p:nvSpPr>
        <p:spPr bwMode="auto">
          <a:xfrm flipV="1">
            <a:off x="5191125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7" name="Line 473"/>
          <p:cNvSpPr>
            <a:spLocks noChangeShapeType="1"/>
          </p:cNvSpPr>
          <p:nvPr/>
        </p:nvSpPr>
        <p:spPr bwMode="auto">
          <a:xfrm flipV="1">
            <a:off x="5307013" y="2193925"/>
            <a:ext cx="4445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8" name="Line 474"/>
          <p:cNvSpPr>
            <a:spLocks noChangeShapeType="1"/>
          </p:cNvSpPr>
          <p:nvPr/>
        </p:nvSpPr>
        <p:spPr bwMode="auto">
          <a:xfrm flipV="1">
            <a:off x="5191125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79" name="Line 475"/>
          <p:cNvSpPr>
            <a:spLocks noChangeShapeType="1"/>
          </p:cNvSpPr>
          <p:nvPr/>
        </p:nvSpPr>
        <p:spPr bwMode="auto">
          <a:xfrm flipV="1">
            <a:off x="5307013" y="2287588"/>
            <a:ext cx="444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0" name="Line 476"/>
          <p:cNvSpPr>
            <a:spLocks noChangeShapeType="1"/>
          </p:cNvSpPr>
          <p:nvPr/>
        </p:nvSpPr>
        <p:spPr bwMode="auto">
          <a:xfrm flipV="1">
            <a:off x="5419725" y="2203450"/>
            <a:ext cx="36513" cy="476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1" name="Line 477"/>
          <p:cNvSpPr>
            <a:spLocks noChangeShapeType="1"/>
          </p:cNvSpPr>
          <p:nvPr/>
        </p:nvSpPr>
        <p:spPr bwMode="auto">
          <a:xfrm flipV="1">
            <a:off x="5307013" y="2382838"/>
            <a:ext cx="44450" cy="5556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2" name="Line 478"/>
          <p:cNvSpPr>
            <a:spLocks noChangeShapeType="1"/>
          </p:cNvSpPr>
          <p:nvPr/>
        </p:nvSpPr>
        <p:spPr bwMode="auto">
          <a:xfrm flipV="1">
            <a:off x="5419725" y="2297113"/>
            <a:ext cx="36513" cy="49212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3" name="Line 479"/>
          <p:cNvSpPr>
            <a:spLocks noChangeShapeType="1"/>
          </p:cNvSpPr>
          <p:nvPr/>
        </p:nvSpPr>
        <p:spPr bwMode="auto">
          <a:xfrm flipV="1">
            <a:off x="5419725" y="2390775"/>
            <a:ext cx="36513" cy="508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4" name="Line 480"/>
          <p:cNvSpPr>
            <a:spLocks noChangeShapeType="1"/>
          </p:cNvSpPr>
          <p:nvPr/>
        </p:nvSpPr>
        <p:spPr bwMode="auto">
          <a:xfrm flipH="1" flipV="1">
            <a:off x="48323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5" name="Line 481"/>
          <p:cNvSpPr>
            <a:spLocks noChangeShapeType="1"/>
          </p:cNvSpPr>
          <p:nvPr/>
        </p:nvSpPr>
        <p:spPr bwMode="auto">
          <a:xfrm flipH="1" flipV="1">
            <a:off x="4721225" y="2333625"/>
            <a:ext cx="71438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6" name="Line 482"/>
          <p:cNvSpPr>
            <a:spLocks noChangeShapeType="1"/>
          </p:cNvSpPr>
          <p:nvPr/>
        </p:nvSpPr>
        <p:spPr bwMode="auto">
          <a:xfrm flipH="1" flipV="1">
            <a:off x="4603750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7" name="Line 483"/>
          <p:cNvSpPr>
            <a:spLocks noChangeShapeType="1"/>
          </p:cNvSpPr>
          <p:nvPr/>
        </p:nvSpPr>
        <p:spPr bwMode="auto">
          <a:xfrm flipH="1" flipV="1">
            <a:off x="4532313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8" name="Line 484"/>
          <p:cNvSpPr>
            <a:spLocks noChangeShapeType="1"/>
          </p:cNvSpPr>
          <p:nvPr/>
        </p:nvSpPr>
        <p:spPr bwMode="auto">
          <a:xfrm flipH="1" flipV="1">
            <a:off x="4721225" y="2428875"/>
            <a:ext cx="61913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89" name="Line 485"/>
          <p:cNvSpPr>
            <a:spLocks noChangeShapeType="1"/>
          </p:cNvSpPr>
          <p:nvPr/>
        </p:nvSpPr>
        <p:spPr bwMode="auto">
          <a:xfrm flipH="1" flipV="1">
            <a:off x="4603750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0" name="Line 486"/>
          <p:cNvSpPr>
            <a:spLocks noChangeShapeType="1"/>
          </p:cNvSpPr>
          <p:nvPr/>
        </p:nvSpPr>
        <p:spPr bwMode="auto">
          <a:xfrm flipH="1" flipV="1">
            <a:off x="4494213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1" name="Line 487"/>
          <p:cNvSpPr>
            <a:spLocks noChangeShapeType="1"/>
          </p:cNvSpPr>
          <p:nvPr/>
        </p:nvSpPr>
        <p:spPr bwMode="auto">
          <a:xfrm flipH="1" flipV="1">
            <a:off x="4421188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2" name="Line 488"/>
          <p:cNvSpPr>
            <a:spLocks noChangeShapeType="1"/>
          </p:cNvSpPr>
          <p:nvPr/>
        </p:nvSpPr>
        <p:spPr bwMode="auto">
          <a:xfrm flipH="1" flipV="1">
            <a:off x="46037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3" name="Line 489"/>
          <p:cNvSpPr>
            <a:spLocks noChangeShapeType="1"/>
          </p:cNvSpPr>
          <p:nvPr/>
        </p:nvSpPr>
        <p:spPr bwMode="auto">
          <a:xfrm flipH="1" flipV="1">
            <a:off x="4494213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4" name="Line 490"/>
          <p:cNvSpPr>
            <a:spLocks noChangeShapeType="1"/>
          </p:cNvSpPr>
          <p:nvPr/>
        </p:nvSpPr>
        <p:spPr bwMode="auto">
          <a:xfrm flipH="1" flipV="1">
            <a:off x="4375150" y="2243138"/>
            <a:ext cx="73025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5" name="Line 491"/>
          <p:cNvSpPr>
            <a:spLocks noChangeShapeType="1"/>
          </p:cNvSpPr>
          <p:nvPr/>
        </p:nvSpPr>
        <p:spPr bwMode="auto">
          <a:xfrm flipH="1" flipV="1">
            <a:off x="4305300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6" name="Line 492"/>
          <p:cNvSpPr>
            <a:spLocks noChangeShapeType="1"/>
          </p:cNvSpPr>
          <p:nvPr/>
        </p:nvSpPr>
        <p:spPr bwMode="auto">
          <a:xfrm flipH="1" flipV="1">
            <a:off x="4494213" y="2428875"/>
            <a:ext cx="6032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7" name="Line 493"/>
          <p:cNvSpPr>
            <a:spLocks noChangeShapeType="1"/>
          </p:cNvSpPr>
          <p:nvPr/>
        </p:nvSpPr>
        <p:spPr bwMode="auto">
          <a:xfrm flipH="1" flipV="1">
            <a:off x="4375150" y="2333625"/>
            <a:ext cx="73025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8" name="Line 494"/>
          <p:cNvSpPr>
            <a:spLocks noChangeShapeType="1"/>
          </p:cNvSpPr>
          <p:nvPr/>
        </p:nvSpPr>
        <p:spPr bwMode="auto">
          <a:xfrm flipH="1" flipV="1">
            <a:off x="4264025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5999" name="Line 495"/>
          <p:cNvSpPr>
            <a:spLocks noChangeShapeType="1"/>
          </p:cNvSpPr>
          <p:nvPr/>
        </p:nvSpPr>
        <p:spPr bwMode="auto">
          <a:xfrm flipH="1" flipV="1">
            <a:off x="4192588" y="2184400"/>
            <a:ext cx="30162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0" name="Line 496"/>
          <p:cNvSpPr>
            <a:spLocks noChangeShapeType="1"/>
          </p:cNvSpPr>
          <p:nvPr/>
        </p:nvSpPr>
        <p:spPr bwMode="auto">
          <a:xfrm flipH="1" flipV="1">
            <a:off x="4375150" y="2428875"/>
            <a:ext cx="6667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1" name="Line 497"/>
          <p:cNvSpPr>
            <a:spLocks noChangeShapeType="1"/>
          </p:cNvSpPr>
          <p:nvPr/>
        </p:nvSpPr>
        <p:spPr bwMode="auto">
          <a:xfrm flipH="1" flipV="1">
            <a:off x="4264025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2" name="Line 498"/>
          <p:cNvSpPr>
            <a:spLocks noChangeShapeType="1"/>
          </p:cNvSpPr>
          <p:nvPr/>
        </p:nvSpPr>
        <p:spPr bwMode="auto">
          <a:xfrm flipH="1" flipV="1">
            <a:off x="4151313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3" name="Line 499"/>
          <p:cNvSpPr>
            <a:spLocks noChangeShapeType="1"/>
          </p:cNvSpPr>
          <p:nvPr/>
        </p:nvSpPr>
        <p:spPr bwMode="auto">
          <a:xfrm flipH="1" flipV="1">
            <a:off x="4267200" y="2428875"/>
            <a:ext cx="61913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4" name="Line 500"/>
          <p:cNvSpPr>
            <a:spLocks noChangeShapeType="1"/>
          </p:cNvSpPr>
          <p:nvPr/>
        </p:nvSpPr>
        <p:spPr bwMode="auto">
          <a:xfrm flipH="1" flipV="1">
            <a:off x="4151313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5" name="Line 501"/>
          <p:cNvSpPr>
            <a:spLocks noChangeShapeType="1"/>
          </p:cNvSpPr>
          <p:nvPr/>
        </p:nvSpPr>
        <p:spPr bwMode="auto">
          <a:xfrm flipH="1" flipV="1">
            <a:off x="4148138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6" name="Line 502"/>
          <p:cNvSpPr>
            <a:spLocks noChangeShapeType="1"/>
          </p:cNvSpPr>
          <p:nvPr/>
        </p:nvSpPr>
        <p:spPr bwMode="auto">
          <a:xfrm flipH="1" flipV="1">
            <a:off x="4951413" y="2428875"/>
            <a:ext cx="61912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7" name="Line 503"/>
          <p:cNvSpPr>
            <a:spLocks noChangeShapeType="1"/>
          </p:cNvSpPr>
          <p:nvPr/>
        </p:nvSpPr>
        <p:spPr bwMode="auto">
          <a:xfrm flipH="1" flipV="1">
            <a:off x="4832350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8" name="Line 504"/>
          <p:cNvSpPr>
            <a:spLocks noChangeShapeType="1"/>
          </p:cNvSpPr>
          <p:nvPr/>
        </p:nvSpPr>
        <p:spPr bwMode="auto">
          <a:xfrm flipH="1" flipV="1">
            <a:off x="4721225" y="2243138"/>
            <a:ext cx="714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09" name="Line 505"/>
          <p:cNvSpPr>
            <a:spLocks noChangeShapeType="1"/>
          </p:cNvSpPr>
          <p:nvPr/>
        </p:nvSpPr>
        <p:spPr bwMode="auto">
          <a:xfrm flipH="1" flipV="1">
            <a:off x="4645025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0" name="Line 506"/>
          <p:cNvSpPr>
            <a:spLocks noChangeShapeType="1"/>
          </p:cNvSpPr>
          <p:nvPr/>
        </p:nvSpPr>
        <p:spPr bwMode="auto">
          <a:xfrm flipH="1" flipV="1">
            <a:off x="5065713" y="2428875"/>
            <a:ext cx="60325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1" name="Line 507"/>
          <p:cNvSpPr>
            <a:spLocks noChangeShapeType="1"/>
          </p:cNvSpPr>
          <p:nvPr/>
        </p:nvSpPr>
        <p:spPr bwMode="auto">
          <a:xfrm flipH="1" flipV="1">
            <a:off x="4948238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2" name="Line 508"/>
          <p:cNvSpPr>
            <a:spLocks noChangeShapeType="1"/>
          </p:cNvSpPr>
          <p:nvPr/>
        </p:nvSpPr>
        <p:spPr bwMode="auto">
          <a:xfrm flipH="1" flipV="1">
            <a:off x="4832350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3" name="Line 509"/>
          <p:cNvSpPr>
            <a:spLocks noChangeShapeType="1"/>
          </p:cNvSpPr>
          <p:nvPr/>
        </p:nvSpPr>
        <p:spPr bwMode="auto">
          <a:xfrm flipH="1" flipV="1">
            <a:off x="4762500" y="2184400"/>
            <a:ext cx="30163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4" name="Line 510"/>
          <p:cNvSpPr>
            <a:spLocks noChangeShapeType="1"/>
          </p:cNvSpPr>
          <p:nvPr/>
        </p:nvSpPr>
        <p:spPr bwMode="auto">
          <a:xfrm flipH="1" flipV="1">
            <a:off x="5173663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5" name="Line 511"/>
          <p:cNvSpPr>
            <a:spLocks noChangeShapeType="1"/>
          </p:cNvSpPr>
          <p:nvPr/>
        </p:nvSpPr>
        <p:spPr bwMode="auto">
          <a:xfrm flipH="1" flipV="1">
            <a:off x="5062538" y="2333625"/>
            <a:ext cx="69850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6" name="Line 512"/>
          <p:cNvSpPr>
            <a:spLocks noChangeShapeType="1"/>
          </p:cNvSpPr>
          <p:nvPr/>
        </p:nvSpPr>
        <p:spPr bwMode="auto">
          <a:xfrm flipH="1" flipV="1">
            <a:off x="4948238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7" name="Line 513"/>
          <p:cNvSpPr>
            <a:spLocks noChangeShapeType="1"/>
          </p:cNvSpPr>
          <p:nvPr/>
        </p:nvSpPr>
        <p:spPr bwMode="auto">
          <a:xfrm flipH="1" flipV="1">
            <a:off x="4878388" y="2184400"/>
            <a:ext cx="26987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8" name="Line 514"/>
          <p:cNvSpPr>
            <a:spLocks noChangeShapeType="1"/>
          </p:cNvSpPr>
          <p:nvPr/>
        </p:nvSpPr>
        <p:spPr bwMode="auto">
          <a:xfrm flipH="1" flipV="1">
            <a:off x="5289550" y="2428875"/>
            <a:ext cx="63500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19" name="Line 515"/>
          <p:cNvSpPr>
            <a:spLocks noChangeShapeType="1"/>
          </p:cNvSpPr>
          <p:nvPr/>
        </p:nvSpPr>
        <p:spPr bwMode="auto">
          <a:xfrm flipH="1" flipV="1">
            <a:off x="5176838" y="2333625"/>
            <a:ext cx="71437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0" name="Line 516"/>
          <p:cNvSpPr>
            <a:spLocks noChangeShapeType="1"/>
          </p:cNvSpPr>
          <p:nvPr/>
        </p:nvSpPr>
        <p:spPr bwMode="auto">
          <a:xfrm flipH="1" flipV="1">
            <a:off x="5062538" y="2243138"/>
            <a:ext cx="69850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1" name="Line 517"/>
          <p:cNvSpPr>
            <a:spLocks noChangeShapeType="1"/>
          </p:cNvSpPr>
          <p:nvPr/>
        </p:nvSpPr>
        <p:spPr bwMode="auto">
          <a:xfrm flipH="1" flipV="1">
            <a:off x="4994275" y="2184400"/>
            <a:ext cx="26988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2" name="Line 518"/>
          <p:cNvSpPr>
            <a:spLocks noChangeShapeType="1"/>
          </p:cNvSpPr>
          <p:nvPr/>
        </p:nvSpPr>
        <p:spPr bwMode="auto">
          <a:xfrm flipH="1" flipV="1">
            <a:off x="5405438" y="2428875"/>
            <a:ext cx="65087" cy="571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3" name="Line 519"/>
          <p:cNvSpPr>
            <a:spLocks noChangeShapeType="1"/>
          </p:cNvSpPr>
          <p:nvPr/>
        </p:nvSpPr>
        <p:spPr bwMode="auto">
          <a:xfrm flipH="1" flipV="1">
            <a:off x="5292725" y="2333625"/>
            <a:ext cx="71438" cy="603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4" name="Line 520"/>
          <p:cNvSpPr>
            <a:spLocks noChangeShapeType="1"/>
          </p:cNvSpPr>
          <p:nvPr/>
        </p:nvSpPr>
        <p:spPr bwMode="auto">
          <a:xfrm flipH="1" flipV="1">
            <a:off x="5176838" y="2243138"/>
            <a:ext cx="71437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5" name="Line 521"/>
          <p:cNvSpPr>
            <a:spLocks noChangeShapeType="1"/>
          </p:cNvSpPr>
          <p:nvPr/>
        </p:nvSpPr>
        <p:spPr bwMode="auto">
          <a:xfrm flipH="1" flipV="1">
            <a:off x="5102225" y="2184400"/>
            <a:ext cx="30163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6" name="Line 522"/>
          <p:cNvSpPr>
            <a:spLocks noChangeShapeType="1"/>
          </p:cNvSpPr>
          <p:nvPr/>
        </p:nvSpPr>
        <p:spPr bwMode="auto">
          <a:xfrm flipH="1" flipV="1">
            <a:off x="5405438" y="2336800"/>
            <a:ext cx="65087" cy="5080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7" name="Line 523"/>
          <p:cNvSpPr>
            <a:spLocks noChangeShapeType="1"/>
          </p:cNvSpPr>
          <p:nvPr/>
        </p:nvSpPr>
        <p:spPr bwMode="auto">
          <a:xfrm flipH="1" flipV="1">
            <a:off x="5292725" y="2243138"/>
            <a:ext cx="71438" cy="58737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8" name="Line 524"/>
          <p:cNvSpPr>
            <a:spLocks noChangeShapeType="1"/>
          </p:cNvSpPr>
          <p:nvPr/>
        </p:nvSpPr>
        <p:spPr bwMode="auto">
          <a:xfrm flipH="1" flipV="1">
            <a:off x="5221288" y="2184400"/>
            <a:ext cx="26987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29" name="Line 525"/>
          <p:cNvSpPr>
            <a:spLocks noChangeShapeType="1"/>
          </p:cNvSpPr>
          <p:nvPr/>
        </p:nvSpPr>
        <p:spPr bwMode="auto">
          <a:xfrm flipH="1" flipV="1">
            <a:off x="5405438" y="2243138"/>
            <a:ext cx="65087" cy="5397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0" name="Line 526"/>
          <p:cNvSpPr>
            <a:spLocks noChangeShapeType="1"/>
          </p:cNvSpPr>
          <p:nvPr/>
        </p:nvSpPr>
        <p:spPr bwMode="auto">
          <a:xfrm flipH="1" flipV="1">
            <a:off x="5332413" y="2184400"/>
            <a:ext cx="28575" cy="23813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1" name="Line 527"/>
          <p:cNvSpPr>
            <a:spLocks noChangeShapeType="1"/>
          </p:cNvSpPr>
          <p:nvPr/>
        </p:nvSpPr>
        <p:spPr bwMode="auto">
          <a:xfrm flipH="1" flipV="1">
            <a:off x="5449888" y="2184400"/>
            <a:ext cx="20637" cy="19050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2" name="Line 528"/>
          <p:cNvSpPr>
            <a:spLocks noChangeShapeType="1"/>
          </p:cNvSpPr>
          <p:nvPr/>
        </p:nvSpPr>
        <p:spPr bwMode="auto">
          <a:xfrm>
            <a:off x="3208338" y="2616200"/>
            <a:ext cx="319087" cy="257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3" name="Line 529"/>
          <p:cNvSpPr>
            <a:spLocks noChangeShapeType="1"/>
          </p:cNvSpPr>
          <p:nvPr/>
        </p:nvSpPr>
        <p:spPr bwMode="auto">
          <a:xfrm>
            <a:off x="3533775" y="2886075"/>
            <a:ext cx="0" cy="3603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4" name="Line 530"/>
          <p:cNvSpPr>
            <a:spLocks noChangeShapeType="1"/>
          </p:cNvSpPr>
          <p:nvPr/>
        </p:nvSpPr>
        <p:spPr bwMode="auto">
          <a:xfrm>
            <a:off x="3214688" y="2605088"/>
            <a:ext cx="325437" cy="265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5" name="Line 531"/>
          <p:cNvSpPr>
            <a:spLocks noChangeShapeType="1"/>
          </p:cNvSpPr>
          <p:nvPr/>
        </p:nvSpPr>
        <p:spPr bwMode="auto">
          <a:xfrm>
            <a:off x="3546475" y="2881313"/>
            <a:ext cx="0" cy="36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6" name="Line 532"/>
          <p:cNvSpPr>
            <a:spLocks noChangeShapeType="1"/>
          </p:cNvSpPr>
          <p:nvPr/>
        </p:nvSpPr>
        <p:spPr bwMode="auto">
          <a:xfrm>
            <a:off x="3311525" y="3084513"/>
            <a:ext cx="0" cy="1104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7" name="Line 533"/>
          <p:cNvSpPr>
            <a:spLocks noChangeShapeType="1"/>
          </p:cNvSpPr>
          <p:nvPr/>
        </p:nvSpPr>
        <p:spPr bwMode="auto">
          <a:xfrm>
            <a:off x="3325813" y="3084513"/>
            <a:ext cx="0" cy="10874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8" name="Line 534"/>
          <p:cNvSpPr>
            <a:spLocks noChangeShapeType="1"/>
          </p:cNvSpPr>
          <p:nvPr/>
        </p:nvSpPr>
        <p:spPr bwMode="auto">
          <a:xfrm>
            <a:off x="726122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39" name="Line 535"/>
          <p:cNvSpPr>
            <a:spLocks noChangeShapeType="1"/>
          </p:cNvSpPr>
          <p:nvPr/>
        </p:nvSpPr>
        <p:spPr bwMode="auto">
          <a:xfrm flipV="1">
            <a:off x="7170738" y="3194050"/>
            <a:ext cx="0" cy="5889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0" name="Line 536"/>
          <p:cNvSpPr>
            <a:spLocks noChangeShapeType="1"/>
          </p:cNvSpPr>
          <p:nvPr/>
        </p:nvSpPr>
        <p:spPr bwMode="auto">
          <a:xfrm>
            <a:off x="7210425" y="3724275"/>
            <a:ext cx="44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1" name="Line 537"/>
          <p:cNvSpPr>
            <a:spLocks noChangeShapeType="1"/>
          </p:cNvSpPr>
          <p:nvPr/>
        </p:nvSpPr>
        <p:spPr bwMode="auto">
          <a:xfrm flipH="1">
            <a:off x="7254875" y="3702050"/>
            <a:ext cx="38100" cy="15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2" name="Line 538"/>
          <p:cNvSpPr>
            <a:spLocks noChangeShapeType="1"/>
          </p:cNvSpPr>
          <p:nvPr/>
        </p:nvSpPr>
        <p:spPr bwMode="auto">
          <a:xfrm flipH="1">
            <a:off x="7164388" y="3729038"/>
            <a:ext cx="46037" cy="428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3" name="Line 539"/>
          <p:cNvSpPr>
            <a:spLocks noChangeShapeType="1"/>
          </p:cNvSpPr>
          <p:nvPr/>
        </p:nvSpPr>
        <p:spPr bwMode="auto">
          <a:xfrm flipH="1" flipV="1">
            <a:off x="7161213" y="3190875"/>
            <a:ext cx="46037" cy="63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4" name="Line 540"/>
          <p:cNvSpPr>
            <a:spLocks noChangeShapeType="1"/>
          </p:cNvSpPr>
          <p:nvPr/>
        </p:nvSpPr>
        <p:spPr bwMode="auto">
          <a:xfrm flipH="1" flipV="1">
            <a:off x="7251700" y="3246438"/>
            <a:ext cx="38100" cy="381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5" name="Line 541"/>
          <p:cNvSpPr>
            <a:spLocks noChangeShapeType="1"/>
          </p:cNvSpPr>
          <p:nvPr/>
        </p:nvSpPr>
        <p:spPr bwMode="auto">
          <a:xfrm>
            <a:off x="7210425" y="3251200"/>
            <a:ext cx="444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6" name="Line 542"/>
          <p:cNvSpPr>
            <a:spLocks noChangeShapeType="1"/>
          </p:cNvSpPr>
          <p:nvPr/>
        </p:nvSpPr>
        <p:spPr bwMode="auto">
          <a:xfrm>
            <a:off x="7204075" y="3257550"/>
            <a:ext cx="0" cy="460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7" name="Line 543"/>
          <p:cNvSpPr>
            <a:spLocks noChangeShapeType="1"/>
          </p:cNvSpPr>
          <p:nvPr/>
        </p:nvSpPr>
        <p:spPr bwMode="auto">
          <a:xfrm flipH="1">
            <a:off x="6835775" y="3278188"/>
            <a:ext cx="4572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8" name="Line 544"/>
          <p:cNvSpPr>
            <a:spLocks noChangeShapeType="1"/>
          </p:cNvSpPr>
          <p:nvPr/>
        </p:nvSpPr>
        <p:spPr bwMode="auto">
          <a:xfrm flipH="1">
            <a:off x="6835775" y="3695700"/>
            <a:ext cx="45720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49" name="Line 545"/>
          <p:cNvSpPr>
            <a:spLocks noChangeShapeType="1"/>
          </p:cNvSpPr>
          <p:nvPr/>
        </p:nvSpPr>
        <p:spPr bwMode="auto">
          <a:xfrm>
            <a:off x="6613525" y="3205163"/>
            <a:ext cx="0" cy="5667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0" name="Line 546"/>
          <p:cNvSpPr>
            <a:spLocks noChangeShapeType="1"/>
          </p:cNvSpPr>
          <p:nvPr/>
        </p:nvSpPr>
        <p:spPr bwMode="auto">
          <a:xfrm>
            <a:off x="7286625" y="3284538"/>
            <a:ext cx="0" cy="4048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1" name="Line 547"/>
          <p:cNvSpPr>
            <a:spLocks noChangeShapeType="1"/>
          </p:cNvSpPr>
          <p:nvPr/>
        </p:nvSpPr>
        <p:spPr bwMode="auto">
          <a:xfrm flipH="1">
            <a:off x="6823075" y="3776663"/>
            <a:ext cx="3540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2" name="Line 548"/>
          <p:cNvSpPr>
            <a:spLocks noChangeShapeType="1"/>
          </p:cNvSpPr>
          <p:nvPr/>
        </p:nvSpPr>
        <p:spPr bwMode="auto">
          <a:xfrm flipH="1">
            <a:off x="6823075" y="3200400"/>
            <a:ext cx="3540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3" name="Line 549"/>
          <p:cNvSpPr>
            <a:spLocks noChangeShapeType="1"/>
          </p:cNvSpPr>
          <p:nvPr/>
        </p:nvSpPr>
        <p:spPr bwMode="auto">
          <a:xfrm flipH="1">
            <a:off x="6605588" y="3200400"/>
            <a:ext cx="1174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4" name="Line 550"/>
          <p:cNvSpPr>
            <a:spLocks noChangeShapeType="1"/>
          </p:cNvSpPr>
          <p:nvPr/>
        </p:nvSpPr>
        <p:spPr bwMode="auto">
          <a:xfrm flipH="1">
            <a:off x="6605588" y="3278188"/>
            <a:ext cx="13335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5" name="Line 551"/>
          <p:cNvSpPr>
            <a:spLocks noChangeShapeType="1"/>
          </p:cNvSpPr>
          <p:nvPr/>
        </p:nvSpPr>
        <p:spPr bwMode="auto">
          <a:xfrm flipH="1">
            <a:off x="6605588" y="3695700"/>
            <a:ext cx="133350" cy="0"/>
          </a:xfrm>
          <a:prstGeom prst="line">
            <a:avLst/>
          </a:prstGeom>
          <a:noFill/>
          <a:ln w="12700">
            <a:solidFill>
              <a:srgbClr val="7A3D3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6" name="Line 552"/>
          <p:cNvSpPr>
            <a:spLocks noChangeShapeType="1"/>
          </p:cNvSpPr>
          <p:nvPr/>
        </p:nvSpPr>
        <p:spPr bwMode="auto">
          <a:xfrm flipH="1">
            <a:off x="6605588" y="3776663"/>
            <a:ext cx="1174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7" name="Line 553"/>
          <p:cNvSpPr>
            <a:spLocks noChangeShapeType="1"/>
          </p:cNvSpPr>
          <p:nvPr/>
        </p:nvSpPr>
        <p:spPr bwMode="auto">
          <a:xfrm>
            <a:off x="6292850" y="3084513"/>
            <a:ext cx="0" cy="10969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8" name="Line 554"/>
          <p:cNvSpPr>
            <a:spLocks noChangeShapeType="1"/>
          </p:cNvSpPr>
          <p:nvPr/>
        </p:nvSpPr>
        <p:spPr bwMode="auto">
          <a:xfrm>
            <a:off x="6308725" y="3084513"/>
            <a:ext cx="0" cy="1104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59" name="Line 555"/>
          <p:cNvSpPr>
            <a:spLocks noChangeShapeType="1"/>
          </p:cNvSpPr>
          <p:nvPr/>
        </p:nvSpPr>
        <p:spPr bwMode="auto">
          <a:xfrm>
            <a:off x="6072188" y="2881313"/>
            <a:ext cx="0" cy="36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0" name="Line 556"/>
          <p:cNvSpPr>
            <a:spLocks noChangeShapeType="1"/>
          </p:cNvSpPr>
          <p:nvPr/>
        </p:nvSpPr>
        <p:spPr bwMode="auto">
          <a:xfrm flipH="1">
            <a:off x="6065838" y="2605088"/>
            <a:ext cx="350837" cy="265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1" name="Line 557"/>
          <p:cNvSpPr>
            <a:spLocks noChangeShapeType="1"/>
          </p:cNvSpPr>
          <p:nvPr/>
        </p:nvSpPr>
        <p:spPr bwMode="auto">
          <a:xfrm>
            <a:off x="6084888" y="2886075"/>
            <a:ext cx="0" cy="3603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2" name="Line 558"/>
          <p:cNvSpPr>
            <a:spLocks noChangeShapeType="1"/>
          </p:cNvSpPr>
          <p:nvPr/>
        </p:nvSpPr>
        <p:spPr bwMode="auto">
          <a:xfrm flipH="1">
            <a:off x="6076950" y="2616200"/>
            <a:ext cx="347663" cy="257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3" name="Line 559"/>
          <p:cNvSpPr>
            <a:spLocks noChangeShapeType="1"/>
          </p:cNvSpPr>
          <p:nvPr/>
        </p:nvSpPr>
        <p:spPr bwMode="auto">
          <a:xfrm flipH="1">
            <a:off x="6065838" y="3251200"/>
            <a:ext cx="254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4" name="Line 560"/>
          <p:cNvSpPr>
            <a:spLocks noChangeShapeType="1"/>
          </p:cNvSpPr>
          <p:nvPr/>
        </p:nvSpPr>
        <p:spPr bwMode="auto">
          <a:xfrm>
            <a:off x="4384675" y="4868863"/>
            <a:ext cx="847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5" name="Line 561"/>
          <p:cNvSpPr>
            <a:spLocks noChangeShapeType="1"/>
          </p:cNvSpPr>
          <p:nvPr/>
        </p:nvSpPr>
        <p:spPr bwMode="auto">
          <a:xfrm>
            <a:off x="3332163" y="4194175"/>
            <a:ext cx="1039812" cy="6683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6" name="Line 562"/>
          <p:cNvSpPr>
            <a:spLocks noChangeShapeType="1"/>
          </p:cNvSpPr>
          <p:nvPr/>
        </p:nvSpPr>
        <p:spPr bwMode="auto">
          <a:xfrm>
            <a:off x="4381500" y="4884738"/>
            <a:ext cx="8556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7" name="Line 563"/>
          <p:cNvSpPr>
            <a:spLocks noChangeShapeType="1"/>
          </p:cNvSpPr>
          <p:nvPr/>
        </p:nvSpPr>
        <p:spPr bwMode="auto">
          <a:xfrm>
            <a:off x="3317875" y="4202113"/>
            <a:ext cx="1049338" cy="676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8" name="Line 564"/>
          <p:cNvSpPr>
            <a:spLocks noChangeShapeType="1"/>
          </p:cNvSpPr>
          <p:nvPr/>
        </p:nvSpPr>
        <p:spPr bwMode="auto">
          <a:xfrm flipH="1">
            <a:off x="5237163" y="4202113"/>
            <a:ext cx="1077912" cy="676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69" name="Line 565"/>
          <p:cNvSpPr>
            <a:spLocks noChangeShapeType="1"/>
          </p:cNvSpPr>
          <p:nvPr/>
        </p:nvSpPr>
        <p:spPr bwMode="auto">
          <a:xfrm flipH="1">
            <a:off x="5232400" y="4194175"/>
            <a:ext cx="1068388" cy="6683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0" name="Line 566"/>
          <p:cNvSpPr>
            <a:spLocks noChangeShapeType="1"/>
          </p:cNvSpPr>
          <p:nvPr/>
        </p:nvSpPr>
        <p:spPr bwMode="auto">
          <a:xfrm flipV="1">
            <a:off x="5057775" y="1330325"/>
            <a:ext cx="1011238" cy="338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1" name="Line 567"/>
          <p:cNvSpPr>
            <a:spLocks noChangeShapeType="1"/>
          </p:cNvSpPr>
          <p:nvPr/>
        </p:nvSpPr>
        <p:spPr bwMode="auto">
          <a:xfrm>
            <a:off x="6081713" y="1346200"/>
            <a:ext cx="1349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2" name="Line 568"/>
          <p:cNvSpPr>
            <a:spLocks noChangeShapeType="1"/>
          </p:cNvSpPr>
          <p:nvPr/>
        </p:nvSpPr>
        <p:spPr bwMode="auto">
          <a:xfrm>
            <a:off x="5281613" y="5376863"/>
            <a:ext cx="715962" cy="346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3" name="Line 569"/>
          <p:cNvSpPr>
            <a:spLocks noChangeShapeType="1"/>
          </p:cNvSpPr>
          <p:nvPr/>
        </p:nvSpPr>
        <p:spPr bwMode="auto">
          <a:xfrm>
            <a:off x="6005513" y="57277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4" name="Line 570"/>
          <p:cNvSpPr>
            <a:spLocks noChangeShapeType="1"/>
          </p:cNvSpPr>
          <p:nvPr/>
        </p:nvSpPr>
        <p:spPr bwMode="auto">
          <a:xfrm flipH="1" flipV="1">
            <a:off x="5289550" y="3619500"/>
            <a:ext cx="1177925" cy="1235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5" name="Line 571"/>
          <p:cNvSpPr>
            <a:spLocks noChangeShapeType="1"/>
          </p:cNvSpPr>
          <p:nvPr/>
        </p:nvSpPr>
        <p:spPr bwMode="auto">
          <a:xfrm flipH="1" flipV="1">
            <a:off x="2898775" y="1584325"/>
            <a:ext cx="1506538" cy="2082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6" name="Line 572"/>
          <p:cNvSpPr>
            <a:spLocks noChangeShapeType="1"/>
          </p:cNvSpPr>
          <p:nvPr/>
        </p:nvSpPr>
        <p:spPr bwMode="auto">
          <a:xfrm flipH="1">
            <a:off x="2843213" y="1589088"/>
            <a:ext cx="682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7" name="Line 573"/>
          <p:cNvSpPr>
            <a:spLocks noChangeShapeType="1"/>
          </p:cNvSpPr>
          <p:nvPr/>
        </p:nvSpPr>
        <p:spPr bwMode="auto">
          <a:xfrm>
            <a:off x="3373438" y="4143375"/>
            <a:ext cx="762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8" name="Line 574"/>
          <p:cNvSpPr>
            <a:spLocks noChangeShapeType="1"/>
          </p:cNvSpPr>
          <p:nvPr/>
        </p:nvSpPr>
        <p:spPr bwMode="auto">
          <a:xfrm>
            <a:off x="3373438" y="3948113"/>
            <a:ext cx="762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79" name="Line 575"/>
          <p:cNvSpPr>
            <a:spLocks noChangeShapeType="1"/>
          </p:cNvSpPr>
          <p:nvPr/>
        </p:nvSpPr>
        <p:spPr bwMode="auto">
          <a:xfrm>
            <a:off x="3373438" y="3551238"/>
            <a:ext cx="8255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0" name="Line 576"/>
          <p:cNvSpPr>
            <a:spLocks noChangeShapeType="1"/>
          </p:cNvSpPr>
          <p:nvPr/>
        </p:nvSpPr>
        <p:spPr bwMode="auto">
          <a:xfrm>
            <a:off x="3373438" y="3749675"/>
            <a:ext cx="6985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1" name="Line 577"/>
          <p:cNvSpPr>
            <a:spLocks noChangeShapeType="1"/>
          </p:cNvSpPr>
          <p:nvPr/>
        </p:nvSpPr>
        <p:spPr bwMode="auto">
          <a:xfrm>
            <a:off x="6184900" y="4044950"/>
            <a:ext cx="7461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2" name="Line 578"/>
          <p:cNvSpPr>
            <a:spLocks noChangeShapeType="1"/>
          </p:cNvSpPr>
          <p:nvPr/>
        </p:nvSpPr>
        <p:spPr bwMode="auto">
          <a:xfrm>
            <a:off x="6184900" y="3846513"/>
            <a:ext cx="6826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3" name="Line 579"/>
          <p:cNvSpPr>
            <a:spLocks noChangeShapeType="1"/>
          </p:cNvSpPr>
          <p:nvPr/>
        </p:nvSpPr>
        <p:spPr bwMode="auto">
          <a:xfrm>
            <a:off x="6191250" y="3652838"/>
            <a:ext cx="6191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4" name="Line 580"/>
          <p:cNvSpPr>
            <a:spLocks noChangeShapeType="1"/>
          </p:cNvSpPr>
          <p:nvPr/>
        </p:nvSpPr>
        <p:spPr bwMode="auto">
          <a:xfrm>
            <a:off x="6191250" y="3452813"/>
            <a:ext cx="68263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5" name="Line 581"/>
          <p:cNvSpPr>
            <a:spLocks noChangeShapeType="1"/>
          </p:cNvSpPr>
          <p:nvPr/>
        </p:nvSpPr>
        <p:spPr bwMode="auto">
          <a:xfrm>
            <a:off x="2909888" y="3327400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6" name="Line 582"/>
          <p:cNvSpPr>
            <a:spLocks noChangeShapeType="1"/>
          </p:cNvSpPr>
          <p:nvPr/>
        </p:nvSpPr>
        <p:spPr bwMode="auto">
          <a:xfrm>
            <a:off x="3213100" y="3336925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7" name="Line 583"/>
          <p:cNvSpPr>
            <a:spLocks noChangeShapeType="1"/>
          </p:cNvSpPr>
          <p:nvPr/>
        </p:nvSpPr>
        <p:spPr bwMode="auto">
          <a:xfrm>
            <a:off x="2998788" y="3251200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8" name="Line 584"/>
          <p:cNvSpPr>
            <a:spLocks noChangeShapeType="1"/>
          </p:cNvSpPr>
          <p:nvPr/>
        </p:nvSpPr>
        <p:spPr bwMode="auto">
          <a:xfrm>
            <a:off x="2947988" y="3132138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89" name="Line 585"/>
          <p:cNvSpPr>
            <a:spLocks noChangeShapeType="1"/>
          </p:cNvSpPr>
          <p:nvPr/>
        </p:nvSpPr>
        <p:spPr bwMode="auto">
          <a:xfrm>
            <a:off x="3144838" y="3132138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0" name="Line 586"/>
          <p:cNvSpPr>
            <a:spLocks noChangeShapeType="1"/>
          </p:cNvSpPr>
          <p:nvPr/>
        </p:nvSpPr>
        <p:spPr bwMode="auto">
          <a:xfrm>
            <a:off x="2998788" y="3024188"/>
            <a:ext cx="2301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1" name="Line 587"/>
          <p:cNvSpPr>
            <a:spLocks noChangeShapeType="1"/>
          </p:cNvSpPr>
          <p:nvPr/>
        </p:nvSpPr>
        <p:spPr bwMode="auto">
          <a:xfrm>
            <a:off x="3040063" y="2917825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2" name="Line 588"/>
          <p:cNvSpPr>
            <a:spLocks noChangeShapeType="1"/>
          </p:cNvSpPr>
          <p:nvPr/>
        </p:nvSpPr>
        <p:spPr bwMode="auto">
          <a:xfrm>
            <a:off x="3257550" y="2917825"/>
            <a:ext cx="1460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3" name="Line 589"/>
          <p:cNvSpPr>
            <a:spLocks noChangeShapeType="1"/>
          </p:cNvSpPr>
          <p:nvPr/>
        </p:nvSpPr>
        <p:spPr bwMode="auto">
          <a:xfrm>
            <a:off x="3121025" y="2827338"/>
            <a:ext cx="230188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4" name="Line 590"/>
          <p:cNvSpPr>
            <a:spLocks noChangeShapeType="1"/>
          </p:cNvSpPr>
          <p:nvPr/>
        </p:nvSpPr>
        <p:spPr bwMode="auto">
          <a:xfrm>
            <a:off x="3192463" y="2747963"/>
            <a:ext cx="8413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5" name="Line 591"/>
          <p:cNvSpPr>
            <a:spLocks noChangeShapeType="1"/>
          </p:cNvSpPr>
          <p:nvPr/>
        </p:nvSpPr>
        <p:spPr bwMode="auto">
          <a:xfrm>
            <a:off x="3346450" y="3024188"/>
            <a:ext cx="82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6" name="Line 592"/>
          <p:cNvSpPr>
            <a:spLocks noChangeShapeType="1"/>
          </p:cNvSpPr>
          <p:nvPr/>
        </p:nvSpPr>
        <p:spPr bwMode="auto">
          <a:xfrm>
            <a:off x="6445250" y="3354388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7" name="Line 593"/>
          <p:cNvSpPr>
            <a:spLocks noChangeShapeType="1"/>
          </p:cNvSpPr>
          <p:nvPr/>
        </p:nvSpPr>
        <p:spPr bwMode="auto">
          <a:xfrm>
            <a:off x="6337300" y="3240088"/>
            <a:ext cx="555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8" name="Line 594"/>
          <p:cNvSpPr>
            <a:spLocks noChangeShapeType="1"/>
          </p:cNvSpPr>
          <p:nvPr/>
        </p:nvSpPr>
        <p:spPr bwMode="auto">
          <a:xfrm>
            <a:off x="6530975" y="3240088"/>
            <a:ext cx="1778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099" name="Line 595"/>
          <p:cNvSpPr>
            <a:spLocks noChangeShapeType="1"/>
          </p:cNvSpPr>
          <p:nvPr/>
        </p:nvSpPr>
        <p:spPr bwMode="auto">
          <a:xfrm>
            <a:off x="6342063" y="3132138"/>
            <a:ext cx="227012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0" name="Line 596"/>
          <p:cNvSpPr>
            <a:spLocks noChangeShapeType="1"/>
          </p:cNvSpPr>
          <p:nvPr/>
        </p:nvSpPr>
        <p:spPr bwMode="auto">
          <a:xfrm>
            <a:off x="6623050" y="3132138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1" name="Line 597"/>
          <p:cNvSpPr>
            <a:spLocks noChangeShapeType="1"/>
          </p:cNvSpPr>
          <p:nvPr/>
        </p:nvSpPr>
        <p:spPr bwMode="auto">
          <a:xfrm>
            <a:off x="6413500" y="3014663"/>
            <a:ext cx="2270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2" name="Line 598"/>
          <p:cNvSpPr>
            <a:spLocks noChangeShapeType="1"/>
          </p:cNvSpPr>
          <p:nvPr/>
        </p:nvSpPr>
        <p:spPr bwMode="auto">
          <a:xfrm>
            <a:off x="6286500" y="3016250"/>
            <a:ext cx="5556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3" name="Line 599"/>
          <p:cNvSpPr>
            <a:spLocks noChangeShapeType="1"/>
          </p:cNvSpPr>
          <p:nvPr/>
        </p:nvSpPr>
        <p:spPr bwMode="auto">
          <a:xfrm>
            <a:off x="6311900" y="2917825"/>
            <a:ext cx="227013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4" name="Line 600"/>
          <p:cNvSpPr>
            <a:spLocks noChangeShapeType="1"/>
          </p:cNvSpPr>
          <p:nvPr/>
        </p:nvSpPr>
        <p:spPr bwMode="auto">
          <a:xfrm>
            <a:off x="6116638" y="2917825"/>
            <a:ext cx="115887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5" name="Line 601"/>
          <p:cNvSpPr>
            <a:spLocks noChangeShapeType="1"/>
          </p:cNvSpPr>
          <p:nvPr/>
        </p:nvSpPr>
        <p:spPr bwMode="auto">
          <a:xfrm>
            <a:off x="6230938" y="2809875"/>
            <a:ext cx="225425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6106" name="Line 602"/>
          <p:cNvSpPr>
            <a:spLocks noChangeShapeType="1"/>
          </p:cNvSpPr>
          <p:nvPr/>
        </p:nvSpPr>
        <p:spPr bwMode="auto">
          <a:xfrm>
            <a:off x="6388100" y="2730500"/>
            <a:ext cx="571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26" name="Picture 2"/>
          <p:cNvPicPr>
            <a:picLocks noChangeAspect="1" noChangeArrowheads="1"/>
          </p:cNvPicPr>
          <p:nvPr/>
        </p:nvPicPr>
        <p:blipFill>
          <a:blip r:embed="rId3"/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27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28" name="Rectangle 4"/>
          <p:cNvSpPr>
            <a:spLocks noChangeArrowheads="1"/>
          </p:cNvSpPr>
          <p:nvPr/>
        </p:nvSpPr>
        <p:spPr bwMode="auto">
          <a:xfrm>
            <a:off x="6335713" y="196850"/>
            <a:ext cx="3817937" cy="1800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Circulating Fluidized </a:t>
            </a:r>
          </a:p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Bed Boiler</a:t>
            </a:r>
          </a:p>
          <a:p>
            <a:pPr algn="ctr"/>
            <a:endParaRPr 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Exercise</a:t>
            </a:r>
          </a:p>
        </p:txBody>
      </p:sp>
      <p:sp>
        <p:nvSpPr>
          <p:cNvPr id="1639429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0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1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2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3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4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5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6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7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8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39" name="Text Box 15"/>
          <p:cNvSpPr txBox="1">
            <a:spLocks noChangeArrowheads="1"/>
          </p:cNvSpPr>
          <p:nvPr/>
        </p:nvSpPr>
        <p:spPr bwMode="auto">
          <a:xfrm>
            <a:off x="6896100" y="2409825"/>
            <a:ext cx="2886075" cy="3636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Steam Drum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Primary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Secondary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Economizer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Startup Burner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Forced Draft Fan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Superheater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Multi-cyclone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Furnace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Air Heater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474" name="Picture 2"/>
          <p:cNvPicPr>
            <a:picLocks noChangeAspect="1" noChangeArrowheads="1"/>
          </p:cNvPicPr>
          <p:nvPr/>
        </p:nvPicPr>
        <p:blipFill>
          <a:blip r:embed="rId3"/>
          <a:srcRect l="7500" t="17813" r="31876" b="2344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475" name="Rectangle 3"/>
          <p:cNvSpPr>
            <a:spLocks noChangeArrowheads="1"/>
          </p:cNvSpPr>
          <p:nvPr/>
        </p:nvSpPr>
        <p:spPr bwMode="auto">
          <a:xfrm>
            <a:off x="6019800" y="0"/>
            <a:ext cx="495300" cy="28702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6" name="Rectangle 4"/>
          <p:cNvSpPr>
            <a:spLocks noChangeArrowheads="1"/>
          </p:cNvSpPr>
          <p:nvPr/>
        </p:nvSpPr>
        <p:spPr bwMode="auto">
          <a:xfrm>
            <a:off x="6469063" y="196850"/>
            <a:ext cx="3817937" cy="1800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Circulating Fluidized </a:t>
            </a:r>
          </a:p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Bed Boiler</a:t>
            </a:r>
          </a:p>
          <a:p>
            <a:pPr algn="ctr"/>
            <a:endParaRPr 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Exercise</a:t>
            </a:r>
          </a:p>
        </p:txBody>
      </p:sp>
      <p:sp>
        <p:nvSpPr>
          <p:cNvPr id="1641478" name="Rectangle 6"/>
          <p:cNvSpPr>
            <a:spLocks noChangeArrowheads="1"/>
          </p:cNvSpPr>
          <p:nvPr/>
        </p:nvSpPr>
        <p:spPr bwMode="auto">
          <a:xfrm>
            <a:off x="304800" y="782638"/>
            <a:ext cx="498475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7" name="Rectangle 5"/>
          <p:cNvSpPr>
            <a:spLocks noChangeArrowheads="1"/>
          </p:cNvSpPr>
          <p:nvPr/>
        </p:nvSpPr>
        <p:spPr bwMode="auto">
          <a:xfrm>
            <a:off x="5343525" y="1182688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79" name="Rectangle 7"/>
          <p:cNvSpPr>
            <a:spLocks noChangeArrowheads="1"/>
          </p:cNvSpPr>
          <p:nvPr/>
        </p:nvSpPr>
        <p:spPr bwMode="auto">
          <a:xfrm>
            <a:off x="5238750" y="246856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0" name="Rectangle 8"/>
          <p:cNvSpPr>
            <a:spLocks noChangeArrowheads="1"/>
          </p:cNvSpPr>
          <p:nvPr/>
        </p:nvSpPr>
        <p:spPr bwMode="auto">
          <a:xfrm>
            <a:off x="52578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1" name="Rectangle 9"/>
          <p:cNvSpPr>
            <a:spLocks noChangeArrowheads="1"/>
          </p:cNvSpPr>
          <p:nvPr/>
        </p:nvSpPr>
        <p:spPr bwMode="auto">
          <a:xfrm>
            <a:off x="4381500" y="6516688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2" name="Rectangle 10"/>
          <p:cNvSpPr>
            <a:spLocks noChangeArrowheads="1"/>
          </p:cNvSpPr>
          <p:nvPr/>
        </p:nvSpPr>
        <p:spPr bwMode="auto">
          <a:xfrm>
            <a:off x="3648075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3" name="Rectangle 11"/>
          <p:cNvSpPr>
            <a:spLocks noChangeArrowheads="1"/>
          </p:cNvSpPr>
          <p:nvPr/>
        </p:nvSpPr>
        <p:spPr bwMode="auto">
          <a:xfrm>
            <a:off x="2933700" y="652621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4" name="Rectangle 12"/>
          <p:cNvSpPr>
            <a:spLocks noChangeArrowheads="1"/>
          </p:cNvSpPr>
          <p:nvPr/>
        </p:nvSpPr>
        <p:spPr bwMode="auto">
          <a:xfrm>
            <a:off x="3733800" y="2973388"/>
            <a:ext cx="774700" cy="3333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5" name="Rectangle 13"/>
          <p:cNvSpPr>
            <a:spLocks noChangeArrowheads="1"/>
          </p:cNvSpPr>
          <p:nvPr/>
        </p:nvSpPr>
        <p:spPr bwMode="auto">
          <a:xfrm>
            <a:off x="5124450" y="4583113"/>
            <a:ext cx="679450" cy="3238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6" name="Rectangle 14"/>
          <p:cNvSpPr>
            <a:spLocks noChangeArrowheads="1"/>
          </p:cNvSpPr>
          <p:nvPr/>
        </p:nvSpPr>
        <p:spPr bwMode="auto">
          <a:xfrm>
            <a:off x="2000250" y="3763963"/>
            <a:ext cx="679450" cy="2095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87" name="Text Box 15"/>
          <p:cNvSpPr txBox="1">
            <a:spLocks noChangeArrowheads="1"/>
          </p:cNvSpPr>
          <p:nvPr/>
        </p:nvSpPr>
        <p:spPr bwMode="auto">
          <a:xfrm>
            <a:off x="6896100" y="2409825"/>
            <a:ext cx="2886075" cy="3636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Steam Drum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Primary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Secondary Air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Economizer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Startup Burner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Forced Draft Fan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Superheater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Multi-cyclone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Furnace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1600">
                <a:solidFill>
                  <a:schemeClr val="bg2"/>
                </a:solidFill>
              </a:rPr>
              <a:t>Air Heater</a:t>
            </a:r>
          </a:p>
        </p:txBody>
      </p:sp>
      <p:sp>
        <p:nvSpPr>
          <p:cNvPr id="1641490" name="Text Box 18"/>
          <p:cNvSpPr txBox="1">
            <a:spLocks noChangeArrowheads="1"/>
          </p:cNvSpPr>
          <p:nvPr/>
        </p:nvSpPr>
        <p:spPr bwMode="auto">
          <a:xfrm>
            <a:off x="266700" y="80010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641491" name="Text Box 19"/>
          <p:cNvSpPr txBox="1">
            <a:spLocks noChangeArrowheads="1"/>
          </p:cNvSpPr>
          <p:nvPr/>
        </p:nvSpPr>
        <p:spPr bwMode="auto">
          <a:xfrm>
            <a:off x="4457700" y="648652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641492" name="Text Box 20"/>
          <p:cNvSpPr txBox="1">
            <a:spLocks noChangeArrowheads="1"/>
          </p:cNvSpPr>
          <p:nvPr/>
        </p:nvSpPr>
        <p:spPr bwMode="auto">
          <a:xfrm>
            <a:off x="3724275" y="64960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641493" name="Text Box 21"/>
          <p:cNvSpPr txBox="1">
            <a:spLocks noChangeArrowheads="1"/>
          </p:cNvSpPr>
          <p:nvPr/>
        </p:nvSpPr>
        <p:spPr bwMode="auto">
          <a:xfrm>
            <a:off x="5286375" y="248602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641494" name="Text Box 22"/>
          <p:cNvSpPr txBox="1">
            <a:spLocks noChangeArrowheads="1"/>
          </p:cNvSpPr>
          <p:nvPr/>
        </p:nvSpPr>
        <p:spPr bwMode="auto">
          <a:xfrm>
            <a:off x="3000375" y="6515100"/>
            <a:ext cx="54292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1641495" name="Text Box 23"/>
          <p:cNvSpPr txBox="1">
            <a:spLocks noChangeArrowheads="1"/>
          </p:cNvSpPr>
          <p:nvPr/>
        </p:nvSpPr>
        <p:spPr bwMode="auto">
          <a:xfrm>
            <a:off x="5334000" y="64960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1641496" name="Text Box 24"/>
          <p:cNvSpPr txBox="1">
            <a:spLocks noChangeArrowheads="1"/>
          </p:cNvSpPr>
          <p:nvPr/>
        </p:nvSpPr>
        <p:spPr bwMode="auto">
          <a:xfrm>
            <a:off x="5410200" y="120015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7</a:t>
            </a:r>
          </a:p>
        </p:txBody>
      </p:sp>
      <p:sp>
        <p:nvSpPr>
          <p:cNvPr id="1641497" name="Text Box 25"/>
          <p:cNvSpPr txBox="1">
            <a:spLocks noChangeArrowheads="1"/>
          </p:cNvSpPr>
          <p:nvPr/>
        </p:nvSpPr>
        <p:spPr bwMode="auto">
          <a:xfrm>
            <a:off x="3829050" y="300037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1641498" name="Text Box 26"/>
          <p:cNvSpPr txBox="1">
            <a:spLocks noChangeArrowheads="1"/>
          </p:cNvSpPr>
          <p:nvPr/>
        </p:nvSpPr>
        <p:spPr bwMode="auto">
          <a:xfrm>
            <a:off x="2085975" y="3733800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1641499" name="Text Box 27"/>
          <p:cNvSpPr txBox="1">
            <a:spLocks noChangeArrowheads="1"/>
          </p:cNvSpPr>
          <p:nvPr/>
        </p:nvSpPr>
        <p:spPr bwMode="auto">
          <a:xfrm>
            <a:off x="5200650" y="4600575"/>
            <a:ext cx="561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2"/>
                </a:solidFill>
              </a:rPr>
              <a:t>10</a:t>
            </a: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026" name="Picture 2" descr="whitney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4613"/>
            <a:ext cx="10668000" cy="7313613"/>
          </a:xfrm>
          <a:prstGeom prst="rect">
            <a:avLst/>
          </a:prstGeom>
          <a:noFill/>
        </p:spPr>
      </p:pic>
      <p:sp>
        <p:nvSpPr>
          <p:cNvPr id="641027" name="Rectangle 3"/>
          <p:cNvSpPr>
            <a:spLocks noChangeArrowheads="1"/>
          </p:cNvSpPr>
          <p:nvPr/>
        </p:nvSpPr>
        <p:spPr bwMode="auto">
          <a:xfrm>
            <a:off x="7010400" y="4876800"/>
            <a:ext cx="2855913" cy="1611313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Power 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Generation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002" name="Picture 2" descr="DSCN25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" y="0"/>
            <a:ext cx="10477500" cy="6958013"/>
          </a:xfrm>
          <a:prstGeom prst="rect">
            <a:avLst/>
          </a:prstGeom>
          <a:noFill/>
        </p:spPr>
      </p:pic>
      <p:sp>
        <p:nvSpPr>
          <p:cNvPr id="1152003" name="Rectangle 3"/>
          <p:cNvSpPr>
            <a:spLocks noChangeArrowheads="1"/>
          </p:cNvSpPr>
          <p:nvPr/>
        </p:nvSpPr>
        <p:spPr bwMode="auto">
          <a:xfrm>
            <a:off x="381000" y="228600"/>
            <a:ext cx="6159500" cy="6985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High Pressure Steam Lines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5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003" grpId="0" animBg="1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050" name="Picture 2" descr="DSCN02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39400" cy="7086600"/>
          </a:xfrm>
          <a:prstGeom prst="rect">
            <a:avLst/>
          </a:prstGeom>
          <a:noFill/>
        </p:spPr>
      </p:pic>
      <p:sp>
        <p:nvSpPr>
          <p:cNvPr id="1154051" name="Rectangle 3"/>
          <p:cNvSpPr>
            <a:spLocks noChangeArrowheads="1"/>
          </p:cNvSpPr>
          <p:nvPr/>
        </p:nvSpPr>
        <p:spPr bwMode="auto">
          <a:xfrm>
            <a:off x="6400800" y="5334000"/>
            <a:ext cx="3467100" cy="12477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High Pressure </a:t>
            </a:r>
          </a:p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Lines</a:t>
            </a:r>
          </a:p>
        </p:txBody>
      </p:sp>
      <p:sp>
        <p:nvSpPr>
          <p:cNvPr id="1154052" name="Line 4"/>
          <p:cNvSpPr>
            <a:spLocks noChangeShapeType="1"/>
          </p:cNvSpPr>
          <p:nvPr/>
        </p:nvSpPr>
        <p:spPr bwMode="auto">
          <a:xfrm flipH="1" flipV="1">
            <a:off x="2895600" y="5029200"/>
            <a:ext cx="3276600" cy="1066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56796" dir="3806097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4053" name="Line 5"/>
          <p:cNvSpPr>
            <a:spLocks noChangeShapeType="1"/>
          </p:cNvSpPr>
          <p:nvPr/>
        </p:nvSpPr>
        <p:spPr bwMode="auto">
          <a:xfrm flipH="1" flipV="1">
            <a:off x="8001000" y="3810000"/>
            <a:ext cx="533400" cy="1295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53882" dir="81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5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051" grpId="0" animBg="1" autoUpdateAnimBg="0"/>
      <p:bldP spid="1154052" grpId="0" animBg="1"/>
      <p:bldP spid="115405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098" name="Picture 2" descr="DSCN1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77500" cy="6934200"/>
          </a:xfrm>
          <a:prstGeom prst="rect">
            <a:avLst/>
          </a:prstGeom>
          <a:noFill/>
        </p:spPr>
      </p:pic>
      <p:sp>
        <p:nvSpPr>
          <p:cNvPr id="1156099" name="Rectangle 3"/>
          <p:cNvSpPr>
            <a:spLocks noChangeArrowheads="1"/>
          </p:cNvSpPr>
          <p:nvPr/>
        </p:nvSpPr>
        <p:spPr bwMode="auto">
          <a:xfrm>
            <a:off x="7391400" y="568325"/>
            <a:ext cx="2290763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Turbine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8146" name="Picture 2" descr="DSCN11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7239000"/>
          </a:xfrm>
          <a:prstGeom prst="rect">
            <a:avLst/>
          </a:prstGeom>
          <a:noFill/>
        </p:spPr>
      </p:pic>
      <p:sp>
        <p:nvSpPr>
          <p:cNvPr id="1158147" name="Rectangle 3"/>
          <p:cNvSpPr>
            <a:spLocks noChangeArrowheads="1"/>
          </p:cNvSpPr>
          <p:nvPr/>
        </p:nvSpPr>
        <p:spPr bwMode="auto">
          <a:xfrm>
            <a:off x="8153400" y="323850"/>
            <a:ext cx="1728788" cy="1123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</a:t>
            </a:r>
          </a:p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Turbine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194" name="Picture 2" descr="S  TURBINE 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1160195" name="Rectangle 3"/>
          <p:cNvSpPr>
            <a:spLocks noChangeArrowheads="1"/>
          </p:cNvSpPr>
          <p:nvPr/>
        </p:nvSpPr>
        <p:spPr bwMode="auto">
          <a:xfrm>
            <a:off x="4333875" y="5429250"/>
            <a:ext cx="412432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Turbine</a:t>
            </a:r>
          </a:p>
        </p:txBody>
      </p:sp>
      <p:sp>
        <p:nvSpPr>
          <p:cNvPr id="1160196" name="Line 4"/>
          <p:cNvSpPr>
            <a:spLocks noChangeShapeType="1"/>
          </p:cNvSpPr>
          <p:nvPr/>
        </p:nvSpPr>
        <p:spPr bwMode="auto">
          <a:xfrm flipV="1">
            <a:off x="6248400" y="3886200"/>
            <a:ext cx="1219200" cy="1143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0197" name="Rectangle 5"/>
          <p:cNvSpPr>
            <a:spLocks noChangeArrowheads="1"/>
          </p:cNvSpPr>
          <p:nvPr/>
        </p:nvSpPr>
        <p:spPr bwMode="auto">
          <a:xfrm>
            <a:off x="6688138" y="609600"/>
            <a:ext cx="2913062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Generator</a:t>
            </a:r>
          </a:p>
        </p:txBody>
      </p:sp>
      <p:sp>
        <p:nvSpPr>
          <p:cNvPr id="1160198" name="Line 6"/>
          <p:cNvSpPr>
            <a:spLocks noChangeShapeType="1"/>
          </p:cNvSpPr>
          <p:nvPr/>
        </p:nvSpPr>
        <p:spPr bwMode="auto">
          <a:xfrm flipH="1">
            <a:off x="3886200" y="1524000"/>
            <a:ext cx="2438400" cy="1295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6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196" grpId="0" animBg="1"/>
      <p:bldP spid="116019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2242" name="Picture 2" descr="P101000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1162243" name="Rectangle 3"/>
          <p:cNvSpPr>
            <a:spLocks noChangeArrowheads="1"/>
          </p:cNvSpPr>
          <p:nvPr/>
        </p:nvSpPr>
        <p:spPr bwMode="auto">
          <a:xfrm>
            <a:off x="5395913" y="5638800"/>
            <a:ext cx="4433887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Cooling Towers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1186" name="Picture 2" descr="DSCN25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401300" cy="6907213"/>
          </a:xfrm>
          <a:prstGeom prst="rect">
            <a:avLst/>
          </a:prstGeom>
          <a:noFill/>
        </p:spPr>
      </p:pic>
      <p:sp>
        <p:nvSpPr>
          <p:cNvPr id="861187" name="Rectangle 3"/>
          <p:cNvSpPr>
            <a:spLocks noChangeArrowheads="1"/>
          </p:cNvSpPr>
          <p:nvPr/>
        </p:nvSpPr>
        <p:spPr bwMode="auto">
          <a:xfrm>
            <a:off x="6553200" y="4724400"/>
            <a:ext cx="3200400" cy="16002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Industrial</a:t>
            </a:r>
            <a:b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</a:t>
            </a:r>
            <a:endParaRPr lang="en-US" sz="4400" i="1">
              <a:solidFill>
                <a:srgbClr val="FAFD00"/>
              </a:solidFill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4290" name="Picture 2" descr="cooling tower shell (top fiberglass; below wood) II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0638"/>
            <a:ext cx="10287000" cy="7031038"/>
          </a:xfrm>
          <a:prstGeom prst="rect">
            <a:avLst/>
          </a:prstGeom>
          <a:noFill/>
        </p:spPr>
      </p:pic>
      <p:sp>
        <p:nvSpPr>
          <p:cNvPr id="1164291" name="Rectangle 3"/>
          <p:cNvSpPr>
            <a:spLocks noChangeArrowheads="1"/>
          </p:cNvSpPr>
          <p:nvPr/>
        </p:nvSpPr>
        <p:spPr bwMode="auto">
          <a:xfrm>
            <a:off x="4229100" y="457200"/>
            <a:ext cx="5614988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Cooling Tower Shell</a:t>
            </a: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5314" name="Picture 2" descr="DSCN11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685800"/>
            <a:ext cx="10363200" cy="7772400"/>
          </a:xfrm>
          <a:prstGeom prst="rect">
            <a:avLst/>
          </a:prstGeom>
          <a:noFill/>
        </p:spPr>
      </p:pic>
      <p:sp>
        <p:nvSpPr>
          <p:cNvPr id="1165315" name="Rectangle 3"/>
          <p:cNvSpPr>
            <a:spLocks noChangeArrowheads="1"/>
          </p:cNvSpPr>
          <p:nvPr/>
        </p:nvSpPr>
        <p:spPr bwMode="auto">
          <a:xfrm>
            <a:off x="2028825" y="381000"/>
            <a:ext cx="60483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Typical Control Room</a:t>
            </a: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6" name="Picture 1026" descr="S TURBINE V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934200"/>
          </a:xfrm>
          <a:prstGeom prst="rect">
            <a:avLst/>
          </a:prstGeom>
          <a:noFill/>
        </p:spPr>
      </p:pic>
      <p:sp>
        <p:nvSpPr>
          <p:cNvPr id="543747" name="Rectangle 1027"/>
          <p:cNvSpPr>
            <a:spLocks noChangeArrowheads="1"/>
          </p:cNvSpPr>
          <p:nvPr/>
        </p:nvSpPr>
        <p:spPr bwMode="auto">
          <a:xfrm>
            <a:off x="6477000" y="400050"/>
            <a:ext cx="353377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Utility Boiler</a:t>
            </a:r>
          </a:p>
        </p:txBody>
      </p:sp>
      <p:sp>
        <p:nvSpPr>
          <p:cNvPr id="543748" name="Rectangle 1028"/>
          <p:cNvSpPr>
            <a:spLocks noChangeArrowheads="1"/>
          </p:cNvSpPr>
          <p:nvPr/>
        </p:nvSpPr>
        <p:spPr bwMode="auto">
          <a:xfrm>
            <a:off x="528638" y="4953000"/>
            <a:ext cx="2290762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Turbine</a:t>
            </a:r>
          </a:p>
        </p:txBody>
      </p:sp>
      <p:sp>
        <p:nvSpPr>
          <p:cNvPr id="543749" name="Line 1029"/>
          <p:cNvSpPr>
            <a:spLocks noChangeShapeType="1"/>
          </p:cNvSpPr>
          <p:nvPr/>
        </p:nvSpPr>
        <p:spPr bwMode="auto">
          <a:xfrm flipH="1">
            <a:off x="5638800" y="1447800"/>
            <a:ext cx="1828800" cy="10668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3750" name="Line 1030"/>
          <p:cNvSpPr>
            <a:spLocks noChangeShapeType="1"/>
          </p:cNvSpPr>
          <p:nvPr/>
        </p:nvSpPr>
        <p:spPr bwMode="auto">
          <a:xfrm flipV="1">
            <a:off x="3048000" y="5181600"/>
            <a:ext cx="2514600" cy="381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53882" dir="2700000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749" grpId="0" animBg="1"/>
      <p:bldP spid="54375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2898" name="Picture 2" descr="110-1061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57800" cy="7010400"/>
          </a:xfrm>
          <a:prstGeom prst="rect">
            <a:avLst/>
          </a:prstGeom>
          <a:noFill/>
        </p:spPr>
      </p:pic>
      <p:sp>
        <p:nvSpPr>
          <p:cNvPr id="1232899" name="Rectangle 3"/>
          <p:cNvSpPr>
            <a:spLocks noChangeArrowheads="1"/>
          </p:cNvSpPr>
          <p:nvPr/>
        </p:nvSpPr>
        <p:spPr bwMode="auto">
          <a:xfrm>
            <a:off x="6453188" y="2286000"/>
            <a:ext cx="2649537" cy="2344738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63500" dir="3187806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</a:t>
            </a:r>
          </a:p>
          <a:p>
            <a:pPr algn="ctr"/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Turbine </a:t>
            </a:r>
          </a:p>
          <a:p>
            <a:pPr algn="ctr"/>
            <a:r>
              <a:rPr lang="en-US" sz="48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Blades</a:t>
            </a:r>
            <a:endParaRPr lang="en-US" sz="440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234" name="Picture 2" descr="105-0523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-381000"/>
            <a:ext cx="10325100" cy="7362825"/>
          </a:xfrm>
          <a:prstGeom prst="rect">
            <a:avLst/>
          </a:prstGeom>
          <a:noFill/>
        </p:spPr>
      </p:pic>
      <p:sp>
        <p:nvSpPr>
          <p:cNvPr id="607235" name="Rectangle 3"/>
          <p:cNvSpPr>
            <a:spLocks noChangeArrowheads="1"/>
          </p:cNvSpPr>
          <p:nvPr/>
        </p:nvSpPr>
        <p:spPr bwMode="auto">
          <a:xfrm>
            <a:off x="5168900" y="354013"/>
            <a:ext cx="3060700" cy="636587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Turbine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22" name="Picture 2" descr="S TURBINE III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542723" name="Rectangle 3"/>
          <p:cNvSpPr>
            <a:spLocks noChangeArrowheads="1"/>
          </p:cNvSpPr>
          <p:nvPr/>
        </p:nvSpPr>
        <p:spPr bwMode="auto">
          <a:xfrm>
            <a:off x="425450" y="568325"/>
            <a:ext cx="2851150" cy="148907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HP Steam</a:t>
            </a:r>
          </a:p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Turbine</a:t>
            </a: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674" name="Picture 2" descr="S  TURBINE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</p:spPr>
      </p:pic>
      <p:sp>
        <p:nvSpPr>
          <p:cNvPr id="540675" name="Rectangle 3"/>
          <p:cNvSpPr>
            <a:spLocks noChangeArrowheads="1"/>
          </p:cNvSpPr>
          <p:nvPr/>
        </p:nvSpPr>
        <p:spPr bwMode="auto">
          <a:xfrm>
            <a:off x="455613" y="5353050"/>
            <a:ext cx="4124325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Steam Turbine</a:t>
            </a:r>
            <a:endParaRPr lang="en-US" b="0" i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40676" name="Rectangle 4"/>
          <p:cNvSpPr>
            <a:spLocks noChangeArrowheads="1"/>
          </p:cNvSpPr>
          <p:nvPr/>
        </p:nvSpPr>
        <p:spPr bwMode="auto">
          <a:xfrm>
            <a:off x="5715000" y="685800"/>
            <a:ext cx="291306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Generator</a:t>
            </a:r>
          </a:p>
        </p:txBody>
      </p:sp>
      <p:sp>
        <p:nvSpPr>
          <p:cNvPr id="540677" name="Line 5"/>
          <p:cNvSpPr>
            <a:spLocks noChangeShapeType="1"/>
          </p:cNvSpPr>
          <p:nvPr/>
        </p:nvSpPr>
        <p:spPr bwMode="auto">
          <a:xfrm flipH="1">
            <a:off x="3810000" y="1219200"/>
            <a:ext cx="1752600" cy="11430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0678" name="Line 6"/>
          <p:cNvSpPr>
            <a:spLocks noChangeShapeType="1"/>
          </p:cNvSpPr>
          <p:nvPr/>
        </p:nvSpPr>
        <p:spPr bwMode="auto">
          <a:xfrm flipV="1">
            <a:off x="4800600" y="4495800"/>
            <a:ext cx="1828800" cy="1295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0677" grpId="0" animBg="1"/>
      <p:bldP spid="54067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8001000" cy="68580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40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Brush DAX Turbogenerator</a:t>
            </a:r>
            <a:endParaRPr lang="en-US" sz="4000"/>
          </a:p>
        </p:txBody>
      </p:sp>
      <p:pic>
        <p:nvPicPr>
          <p:cNvPr id="429059" name="Picture 102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246188"/>
            <a:ext cx="8480425" cy="5383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426" name="Picture 2" descr="P1010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</p:spPr>
      </p:pic>
      <p:sp>
        <p:nvSpPr>
          <p:cNvPr id="487427" name="Rectangle 3"/>
          <p:cNvSpPr>
            <a:spLocks noChangeArrowheads="1"/>
          </p:cNvSpPr>
          <p:nvPr/>
        </p:nvSpPr>
        <p:spPr bwMode="auto">
          <a:xfrm>
            <a:off x="609600" y="5410200"/>
            <a:ext cx="455771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Generator Rotor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283" name="Picture 3" descr="107-0715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2400"/>
            <a:ext cx="10363200" cy="7315200"/>
          </a:xfrm>
          <a:prstGeom prst="rect">
            <a:avLst/>
          </a:prstGeom>
          <a:noFill/>
        </p:spPr>
      </p:pic>
      <p:sp>
        <p:nvSpPr>
          <p:cNvPr id="609284" name="Rectangle 4"/>
          <p:cNvSpPr>
            <a:spLocks noChangeArrowheads="1"/>
          </p:cNvSpPr>
          <p:nvPr/>
        </p:nvSpPr>
        <p:spPr bwMode="auto">
          <a:xfrm>
            <a:off x="762000" y="5562600"/>
            <a:ext cx="4557713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Generator Rotor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07488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7467600" y="381000"/>
            <a:ext cx="2730500" cy="2209800"/>
          </a:xfrm>
          <a:solidFill>
            <a:srgbClr val="FF9900"/>
          </a:solidFill>
          <a:ln w="57150">
            <a:solidFill>
              <a:srgbClr val="CC0000"/>
            </a:solidFill>
          </a:ln>
        </p:spPr>
        <p:txBody>
          <a:bodyPr/>
          <a:lstStyle/>
          <a:p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Babcock &amp; </a:t>
            </a:r>
            <a:b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Wilcox</a:t>
            </a:r>
            <a:b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Utility </a:t>
            </a:r>
            <a:b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600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Boiler</a:t>
            </a:r>
            <a:endParaRPr lang="en-US" sz="4000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7" name="Picture 3" descr="104-0474_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2400"/>
            <a:ext cx="10363200" cy="7315200"/>
          </a:xfrm>
          <a:prstGeom prst="rect">
            <a:avLst/>
          </a:prstGeom>
          <a:noFill/>
        </p:spPr>
      </p:pic>
      <p:sp>
        <p:nvSpPr>
          <p:cNvPr id="610308" name="Rectangle 4"/>
          <p:cNvSpPr>
            <a:spLocks noChangeArrowheads="1"/>
          </p:cNvSpPr>
          <p:nvPr/>
        </p:nvSpPr>
        <p:spPr bwMode="auto">
          <a:xfrm>
            <a:off x="7239000" y="5181600"/>
            <a:ext cx="2670175" cy="13684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Generator</a:t>
            </a:r>
          </a:p>
          <a:p>
            <a:pPr algn="ctr"/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Stator</a:t>
            </a: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866" name="Picture 2" descr="ELECTRIC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87000" cy="6877050"/>
          </a:xfrm>
          <a:prstGeom prst="rect">
            <a:avLst/>
          </a:prstGeom>
          <a:noFill/>
        </p:spPr>
      </p:pic>
      <p:sp>
        <p:nvSpPr>
          <p:cNvPr id="548867" name="Rectangle 3"/>
          <p:cNvSpPr>
            <a:spLocks noChangeArrowheads="1"/>
          </p:cNvSpPr>
          <p:nvPr/>
        </p:nvSpPr>
        <p:spPr bwMode="auto">
          <a:xfrm>
            <a:off x="334963" y="5562600"/>
            <a:ext cx="6142037" cy="8191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r>
              <a:rPr lang="en-US" sz="44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Step-Up Transformers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07963"/>
            <a:ext cx="8447087" cy="755650"/>
          </a:xfrm>
          <a:solidFill>
            <a:srgbClr val="FF9900"/>
          </a:solidFill>
          <a:ln w="57150">
            <a:solidFill>
              <a:srgbClr val="CC0000"/>
            </a:solidFill>
          </a:ln>
          <a:effectLst>
            <a:outerShdw dist="89803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Typical Electric Utility Plant</a:t>
            </a:r>
            <a:endParaRPr lang="en-US"/>
          </a:p>
        </p:txBody>
      </p:sp>
      <p:pic>
        <p:nvPicPr>
          <p:cNvPr id="114691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066800"/>
            <a:ext cx="7696200" cy="5116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</p:pic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2733675" y="2060575"/>
            <a:ext cx="75723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Boiler</a:t>
            </a: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4692650" y="1758950"/>
            <a:ext cx="17049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Steam turbine</a:t>
            </a: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7621588" y="2409825"/>
            <a:ext cx="115252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Generator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7931150" y="3765550"/>
            <a:ext cx="1163638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Cooling Media</a:t>
            </a: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4275138" y="3511550"/>
            <a:ext cx="140970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Condenser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5167313" y="3927475"/>
            <a:ext cx="1128712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Deaerator</a:t>
            </a:r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1631950" y="1579563"/>
            <a:ext cx="722313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Stack</a:t>
            </a: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1263650" y="4479925"/>
            <a:ext cx="58578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ESP</a:t>
            </a:r>
          </a:p>
        </p:txBody>
      </p:sp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1470025" y="5291138"/>
            <a:ext cx="1058863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Induced Draft Fan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2933700" y="5321300"/>
            <a:ext cx="1058863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Forced Draft Fan</a:t>
            </a:r>
          </a:p>
        </p:txBody>
      </p:sp>
      <p:sp>
        <p:nvSpPr>
          <p:cNvPr id="114702" name="Rectangle 14"/>
          <p:cNvSpPr>
            <a:spLocks noChangeArrowheads="1"/>
          </p:cNvSpPr>
          <p:nvPr/>
        </p:nvSpPr>
        <p:spPr bwMode="auto">
          <a:xfrm>
            <a:off x="3995738" y="5383213"/>
            <a:ext cx="119062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HP Feedwater Heaters</a:t>
            </a:r>
          </a:p>
        </p:txBody>
      </p:sp>
      <p:sp>
        <p:nvSpPr>
          <p:cNvPr id="114703" name="Rectangle 15"/>
          <p:cNvSpPr>
            <a:spLocks noChangeArrowheads="1"/>
          </p:cNvSpPr>
          <p:nvPr/>
        </p:nvSpPr>
        <p:spPr bwMode="auto">
          <a:xfrm>
            <a:off x="5684838" y="5630863"/>
            <a:ext cx="17145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LP Feedwater Heaters</a:t>
            </a:r>
          </a:p>
        </p:txBody>
      </p:sp>
      <p:sp>
        <p:nvSpPr>
          <p:cNvPr id="114705" name="Rectangle 17"/>
          <p:cNvSpPr>
            <a:spLocks noChangeArrowheads="1"/>
          </p:cNvSpPr>
          <p:nvPr/>
        </p:nvSpPr>
        <p:spPr bwMode="auto">
          <a:xfrm>
            <a:off x="4329113" y="3905250"/>
            <a:ext cx="598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Fuel</a:t>
            </a:r>
          </a:p>
        </p:txBody>
      </p:sp>
      <p:sp>
        <p:nvSpPr>
          <p:cNvPr id="114706" name="Rectangle 18"/>
          <p:cNvSpPr>
            <a:spLocks noChangeArrowheads="1"/>
          </p:cNvSpPr>
          <p:nvPr/>
        </p:nvSpPr>
        <p:spPr bwMode="auto">
          <a:xfrm>
            <a:off x="7204075" y="3149600"/>
            <a:ext cx="74453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Pump</a:t>
            </a: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63800" y="2760663"/>
            <a:ext cx="5522913" cy="1393825"/>
          </a:xfrm>
        </p:spPr>
        <p:txBody>
          <a:bodyPr/>
          <a:lstStyle/>
          <a:p>
            <a:pPr algn="ctr">
              <a:buFont typeface="Symbol" pitchFamily="18" charset="2"/>
              <a:buNone/>
            </a:pPr>
            <a:r>
              <a:rPr lang="en-US" sz="7200"/>
              <a:t>Lunch</a:t>
            </a: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290" name="Picture 1026" descr="GLC SUNSET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</p:spPr>
      </p:pic>
      <p:sp>
        <p:nvSpPr>
          <p:cNvPr id="652292" name="Rectangle 1028"/>
          <p:cNvSpPr>
            <a:spLocks noChangeArrowheads="1"/>
          </p:cNvSpPr>
          <p:nvPr/>
        </p:nvSpPr>
        <p:spPr bwMode="auto">
          <a:xfrm>
            <a:off x="7239000" y="2670175"/>
            <a:ext cx="2695575" cy="1520825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Let’s Discuss</a:t>
            </a:r>
          </a:p>
          <a:p>
            <a:pPr algn="ctr"/>
            <a:r>
              <a:rPr lang="en-US" sz="3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Emissions</a:t>
            </a:r>
          </a:p>
          <a:p>
            <a:pPr algn="ctr"/>
            <a:r>
              <a:rPr lang="en-US" sz="3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&amp; Controls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152400"/>
            <a:ext cx="9753600" cy="91440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sz="4000" i="0"/>
              <a:t>Emissions From Boilers</a:t>
            </a:r>
            <a:endParaRPr lang="en-US" sz="4000"/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850900" y="2424113"/>
            <a:ext cx="2152650" cy="276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Fuel</a:t>
            </a:r>
          </a:p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</a:p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Air</a:t>
            </a:r>
          </a:p>
          <a:p>
            <a:pPr algn="ctr"/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(N</a:t>
            </a:r>
            <a:r>
              <a:rPr lang="en-US" sz="4800" baseline="-250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O</a:t>
            </a:r>
            <a:r>
              <a:rPr lang="en-US" sz="4800" baseline="-250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44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777875" y="2222500"/>
            <a:ext cx="2413000" cy="3556000"/>
          </a:xfrm>
          <a:prstGeom prst="rect">
            <a:avLst/>
          </a:prstGeom>
          <a:noFill/>
          <a:ln w="57150">
            <a:solidFill>
              <a:srgbClr val="FAFD00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861175" y="1692275"/>
            <a:ext cx="1681163" cy="4860925"/>
          </a:xfrm>
          <a:noFill/>
          <a:ln/>
          <a:effectLst>
            <a:outerShdw dist="45791" dir="3378596" algn="ctr" rotWithShape="0">
              <a:schemeClr val="bg2"/>
            </a:outerShdw>
          </a:effectLst>
        </p:spPr>
        <p:txBody>
          <a:bodyPr/>
          <a:lstStyle/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32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CO</a:t>
            </a:r>
            <a:r>
              <a:rPr lang="en-US" sz="32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CO</a:t>
            </a: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sz="32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HC</a:t>
            </a: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SO</a:t>
            </a:r>
            <a:r>
              <a:rPr lang="en-US" sz="32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PM</a:t>
            </a:r>
          </a:p>
          <a:p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CHO</a:t>
            </a: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6656388" y="1536700"/>
            <a:ext cx="1971675" cy="5014913"/>
          </a:xfrm>
          <a:prstGeom prst="rect">
            <a:avLst/>
          </a:prstGeom>
          <a:noFill/>
          <a:ln w="57150">
            <a:solidFill>
              <a:srgbClr val="FAFD00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8791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0413" y="3878263"/>
            <a:ext cx="3255962" cy="768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autoUpdateAnimBg="0"/>
      <p:bldP spid="118788" grpId="0" animBg="1"/>
      <p:bldP spid="118790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74053" dir="3542175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Emissions Control Methods</a:t>
            </a: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2017713"/>
            <a:ext cx="7772400" cy="47021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Boiler design</a:t>
            </a:r>
          </a:p>
          <a:p>
            <a:r>
              <a:rPr lang="en-US"/>
              <a:t>Proper maintenance</a:t>
            </a:r>
          </a:p>
          <a:p>
            <a:r>
              <a:rPr lang="en-US"/>
              <a:t>Operating conditions</a:t>
            </a:r>
          </a:p>
          <a:p>
            <a:r>
              <a:rPr lang="en-US"/>
              <a:t>Fuel types</a:t>
            </a:r>
          </a:p>
          <a:p>
            <a:r>
              <a:rPr lang="en-US"/>
              <a:t>Combustion </a:t>
            </a:r>
          </a:p>
          <a:p>
            <a:pPr>
              <a:buFont typeface="Symbol" pitchFamily="18" charset="2"/>
              <a:buNone/>
            </a:pPr>
            <a:r>
              <a:rPr lang="en-US"/>
              <a:t>   modifications</a:t>
            </a:r>
          </a:p>
          <a:p>
            <a:r>
              <a:rPr lang="en-US"/>
              <a:t>Exhaust treatment</a:t>
            </a:r>
          </a:p>
        </p:txBody>
      </p:sp>
      <p:pic>
        <p:nvPicPr>
          <p:cNvPr id="120837" name="Picture 5" descr="DSCN24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700" y="1660525"/>
            <a:ext cx="5257800" cy="49688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35113" y="255588"/>
            <a:ext cx="8447087" cy="755650"/>
          </a:xfrm>
          <a:noFill/>
          <a:ln/>
          <a:effectLst>
            <a:outerShdw dist="71842" dir="2700000" algn="ctr" rotWithShape="0">
              <a:srgbClr val="000000"/>
            </a:outerShdw>
          </a:effectLst>
        </p:spPr>
        <p:txBody>
          <a:bodyPr/>
          <a:lstStyle/>
          <a:p>
            <a:r>
              <a:rPr lang="en-US" i="0"/>
              <a:t>Control of Gaseous Emissions</a:t>
            </a: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600200"/>
            <a:ext cx="7772400" cy="4702175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/>
              <a:t>Low-NOx burners</a:t>
            </a:r>
          </a:p>
          <a:p>
            <a:r>
              <a:rPr lang="en-US"/>
              <a:t>OFA</a:t>
            </a:r>
          </a:p>
          <a:p>
            <a:r>
              <a:rPr lang="en-US"/>
              <a:t>Ammonia injection (SNCR)</a:t>
            </a:r>
          </a:p>
          <a:p>
            <a:r>
              <a:rPr lang="en-US"/>
              <a:t>Catalysts (SCR)</a:t>
            </a:r>
          </a:p>
          <a:p>
            <a:r>
              <a:rPr lang="en-US"/>
              <a:t>FGR</a:t>
            </a:r>
          </a:p>
          <a:p>
            <a:r>
              <a:rPr lang="en-US"/>
              <a:t>FGD</a:t>
            </a:r>
          </a:p>
        </p:txBody>
      </p:sp>
      <p:pic>
        <p:nvPicPr>
          <p:cNvPr id="122887" name="Picture 7" descr="DSCN12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3352800"/>
            <a:ext cx="5981700" cy="342741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i="0"/>
              <a:t>Combustion Considerations</a:t>
            </a:r>
            <a:endParaRPr lang="en-US"/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2233613"/>
            <a:ext cx="3810000" cy="4114800"/>
          </a:xfrm>
          <a:noFill/>
          <a:ln/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3600"/>
              <a:t>Time</a:t>
            </a:r>
          </a:p>
          <a:p>
            <a:r>
              <a:rPr lang="en-US" sz="3600"/>
              <a:t>Temperature</a:t>
            </a:r>
          </a:p>
          <a:p>
            <a:r>
              <a:rPr lang="en-US" sz="3600"/>
              <a:t>Turbulence</a:t>
            </a:r>
          </a:p>
          <a:p>
            <a:r>
              <a:rPr lang="en-US" sz="3600"/>
              <a:t>Oxygen</a:t>
            </a:r>
          </a:p>
          <a:p>
            <a:r>
              <a:rPr lang="en-US" sz="3600"/>
              <a:t>Nitrogen</a:t>
            </a:r>
          </a:p>
        </p:txBody>
      </p:sp>
      <p:pic>
        <p:nvPicPr>
          <p:cNvPr id="433157" name="Picture 5" descr="DSCN24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1828800"/>
            <a:ext cx="6242050" cy="46815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834" name="Picture 2" descr="DSCN11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0"/>
            <a:ext cx="10287000" cy="6934200"/>
          </a:xfrm>
          <a:prstGeom prst="rect">
            <a:avLst/>
          </a:prstGeom>
          <a:noFill/>
        </p:spPr>
      </p:pic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452438" y="4718050"/>
            <a:ext cx="3814762" cy="175895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 </a:t>
            </a: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Thermal NOx</a:t>
            </a:r>
          </a:p>
          <a:p>
            <a:pPr>
              <a:lnSpc>
                <a:spcPct val="110000"/>
              </a:lnSpc>
            </a:pP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Fuel-bound NOx</a:t>
            </a:r>
          </a:p>
          <a:p>
            <a:pPr>
              <a:lnSpc>
                <a:spcPct val="110000"/>
              </a:lnSpc>
            </a:pP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</a:t>
            </a:r>
            <a:r>
              <a:rPr lang="en-US" sz="32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Prompt NOx</a:t>
            </a:r>
          </a:p>
        </p:txBody>
      </p:sp>
      <p:sp>
        <p:nvSpPr>
          <p:cNvPr id="632837" name="Rectangle 5"/>
          <p:cNvSpPr>
            <a:spLocks noChangeArrowheads="1"/>
          </p:cNvSpPr>
          <p:nvPr/>
        </p:nvSpPr>
        <p:spPr bwMode="auto">
          <a:xfrm>
            <a:off x="6553200" y="5181600"/>
            <a:ext cx="3162300" cy="698500"/>
          </a:xfrm>
          <a:prstGeom prst="rect">
            <a:avLst/>
          </a:prstGeom>
          <a:solidFill>
            <a:srgbClr val="FF9900"/>
          </a:solidFill>
          <a:ln w="57150">
            <a:solidFill>
              <a:srgbClr val="CC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NOx Creation</a:t>
            </a:r>
          </a:p>
        </p:txBody>
      </p:sp>
      <p:sp>
        <p:nvSpPr>
          <p:cNvPr id="632838" name="Line 6"/>
          <p:cNvSpPr>
            <a:spLocks noChangeShapeType="1"/>
          </p:cNvSpPr>
          <p:nvPr/>
        </p:nvSpPr>
        <p:spPr bwMode="auto">
          <a:xfrm flipH="1">
            <a:off x="4419600" y="5562600"/>
            <a:ext cx="1905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45791" dir="3378596" algn="ctr" rotWithShape="0">
              <a:srgbClr val="000000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838" grpId="0" animBg="1"/>
    </p:bldLst>
  </p:timing>
</p:sld>
</file>

<file path=ppt/theme/theme1.xml><?xml version="1.0" encoding="utf-8"?>
<a:theme xmlns:a="http://schemas.openxmlformats.org/drawingml/2006/main" name="sparkles">
  <a:themeElements>
    <a:clrScheme name="">
      <a:dk1>
        <a:srgbClr val="000020"/>
      </a:dk1>
      <a:lt1>
        <a:srgbClr val="E0E0E0"/>
      </a:lt1>
      <a:dk2>
        <a:srgbClr val="063DE8"/>
      </a:dk2>
      <a:lt2>
        <a:srgbClr val="00CECE"/>
      </a:lt2>
      <a:accent1>
        <a:srgbClr val="A0A0A0"/>
      </a:accent1>
      <a:accent2>
        <a:srgbClr val="FF8000"/>
      </a:accent2>
      <a:accent3>
        <a:srgbClr val="AAAFF2"/>
      </a:accent3>
      <a:accent4>
        <a:srgbClr val="BFBFBF"/>
      </a:accent4>
      <a:accent5>
        <a:srgbClr val="CDCDCD"/>
      </a:accent5>
      <a:accent6>
        <a:srgbClr val="E77300"/>
      </a:accent6>
      <a:hlink>
        <a:srgbClr val="C000C0"/>
      </a:hlink>
      <a:folHlink>
        <a:srgbClr val="8080FF"/>
      </a:folHlink>
    </a:clrScheme>
    <a:fontScheme name="spark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parkl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parkles">
  <a:themeElements>
    <a:clrScheme name="">
      <a:dk1>
        <a:srgbClr val="000020"/>
      </a:dk1>
      <a:lt1>
        <a:srgbClr val="E0E0E0"/>
      </a:lt1>
      <a:dk2>
        <a:srgbClr val="063DE8"/>
      </a:dk2>
      <a:lt2>
        <a:srgbClr val="00CECE"/>
      </a:lt2>
      <a:accent1>
        <a:srgbClr val="A0A0A0"/>
      </a:accent1>
      <a:accent2>
        <a:srgbClr val="FF8000"/>
      </a:accent2>
      <a:accent3>
        <a:srgbClr val="AAAFF2"/>
      </a:accent3>
      <a:accent4>
        <a:srgbClr val="BFBFBF"/>
      </a:accent4>
      <a:accent5>
        <a:srgbClr val="CDCDCD"/>
      </a:accent5>
      <a:accent6>
        <a:srgbClr val="E77300"/>
      </a:accent6>
      <a:hlink>
        <a:srgbClr val="C000C0"/>
      </a:hlink>
      <a:folHlink>
        <a:srgbClr val="8080FF"/>
      </a:folHlink>
    </a:clrScheme>
    <a:fontScheme name="spark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sparkl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29f62856-1543-49d4-a736-4569d363f533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cord xmlns="4ffa91fb-a0ff-4ac5-b2db-65c790d184a4">Shared</Record>
    <Language xmlns="http://schemas.microsoft.com/sharepoint/v3">English</Language>
    <Document_x0020_Creation_x0020_Date xmlns="4ffa91fb-a0ff-4ac5-b2db-65c790d184a4">2020-10-07T11:48:18+00:00</Document_x0020_Creation_x0020_Date>
    <_Source xmlns="http://schemas.microsoft.com/sharepoint/v3/fields" xsi:nil="true"/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ights xmlns="4ffa91fb-a0ff-4ac5-b2db-65c790d184a4" xsi:nil="true"/>
    <e3f09c3df709400db2417a7161762d62 xmlns="22d004a6-2f8d-4a75-9f1d-859e2ae55add">
      <Terms xmlns="http://schemas.microsoft.com/office/infopath/2007/PartnerControls"/>
    </e3f09c3df709400db2417a7161762d62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 xsi:nil="true"/>
    <MediaLengthInSeconds xmlns="7ca2beb3-1377-461b-b2b4-dd4dfd0307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D1AE864022FC4AB1940C9ACBC18425" ma:contentTypeVersion="10" ma:contentTypeDescription="Create a new document." ma:contentTypeScope="" ma:versionID="d3d37a9ce9f19a9a8ecc97e9b9a2b2a7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22d004a6-2f8d-4a75-9f1d-859e2ae55add" xmlns:ns6="7ca2beb3-1377-461b-b2b4-dd4dfd030764" targetNamespace="http://schemas.microsoft.com/office/2006/metadata/properties" ma:root="true" ma:fieldsID="cb5f6f103ecebf7ae2f28efd776e2c1e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22d004a6-2f8d-4a75-9f1d-859e2ae55add"/>
    <xsd:import namespace="7ca2beb3-1377-461b-b2b4-dd4dfd030764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e3f09c3df709400db2417a7161762d62" minOccurs="0"/>
                <xsd:element ref="ns6:MediaServiceMetadata" minOccurs="0"/>
                <xsd:element ref="ns6:MediaServiceFastMetadata" minOccurs="0"/>
                <xsd:element ref="ns6:MediaLengthInSeconds" minOccurs="0"/>
                <xsd:element ref="ns6:MediaServiceDateTaken" minOccurs="0"/>
                <xsd:element ref="ns5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 ma:readOnly="false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description="" ma:hidden="true" ma:list="{54f485cd-92c0-4abe-a378-745fe4335b12}" ma:internalName="TaxCatchAllLabel" ma:readOnly="true" ma:showField="CatchAllDataLabel" ma:web="22d004a6-2f8d-4a75-9f1d-859e2ae55a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description="" ma:hidden="true" ma:list="{54f485cd-92c0-4abe-a378-745fe4335b12}" ma:internalName="TaxCatchAll" ma:showField="CatchAllData" ma:web="22d004a6-2f8d-4a75-9f1d-859e2ae55a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004a6-2f8d-4a75-9f1d-859e2ae55add" elementFormDefault="qualified">
    <xsd:import namespace="http://schemas.microsoft.com/office/2006/documentManagement/types"/>
    <xsd:import namespace="http://schemas.microsoft.com/office/infopath/2007/PartnerControls"/>
    <xsd:element name="e3f09c3df709400db2417a7161762d62" ma:index="28" nillable="true" ma:taxonomy="true" ma:internalName="e3f09c3df709400db2417a7161762d62" ma:taxonomyFieldName="EPA_x0020_Subject" ma:displayName="EPA Subject" ma:readOnly="false" ma:default="" ma:fieldId="{e3f09c3d-f709-400d-b241-7a7161762d62}" ma:taxonomyMulti="true" ma:sspId="29f62856-1543-49d4-a736-4569d363f533" ma:termSetId="7a3d4ae0-7e62-45a2-a406-c6a8a6a8eee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a2beb3-1377-461b-b2b4-dd4dfd0307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0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BF29CE-88D7-497C-9306-A807572A1F17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3E963FC-AB13-4CD0-BA67-F0B98C5353B0}">
  <ds:schemaRefs>
    <ds:schemaRef ds:uri="22d004a6-2f8d-4a75-9f1d-859e2ae55add"/>
    <ds:schemaRef ds:uri="4ffa91fb-a0ff-4ac5-b2db-65c790d184a4"/>
    <ds:schemaRef ds:uri="7ca2beb3-1377-461b-b2b4-dd4dfd03076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A50A728-2DF7-4A9B-9DED-99D6D5AA5BE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28854B3-6FDC-4CFA-A00C-026E81C56908}">
  <ds:schemaRefs>
    <ds:schemaRef ds:uri="22d004a6-2f8d-4a75-9f1d-859e2ae55add"/>
    <ds:schemaRef ds:uri="4ffa91fb-a0ff-4ac5-b2db-65c790d184a4"/>
    <ds:schemaRef ds:uri="7ca2beb3-1377-461b-b2b4-dd4dfd0307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35mm Slides</PresentationFormat>
  <Slides>189</Slides>
  <Notes>186</Notes>
  <HiddenSlides>3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189</vt:i4>
      </vt:variant>
    </vt:vector>
  </HeadingPairs>
  <TitlesOfParts>
    <vt:vector size="191" baseType="lpstr">
      <vt:lpstr>sparkles</vt:lpstr>
      <vt:lpstr>1_sparkles</vt:lpstr>
      <vt:lpstr>PowerPoint Presentation</vt:lpstr>
      <vt:lpstr>House Keeping</vt:lpstr>
      <vt:lpstr>Course Overview</vt:lpstr>
      <vt:lpstr>PowerPoint Presentation</vt:lpstr>
      <vt:lpstr>Uses of Boilers </vt:lpstr>
      <vt:lpstr>Uses of Boilers </vt:lpstr>
      <vt:lpstr>Small Firetube Boiler</vt:lpstr>
      <vt:lpstr>PowerPoint Presentation</vt:lpstr>
      <vt:lpstr>Babcock &amp;  Wilcox Utility  Boiler</vt:lpstr>
      <vt:lpstr>PowerPoint Presentation</vt:lpstr>
      <vt:lpstr>PowerPoint Presentation</vt:lpstr>
      <vt:lpstr>PowerPoint Presentation</vt:lpstr>
      <vt:lpstr>Hot Numbers</vt:lpstr>
      <vt:lpstr>PowerPoint Presentation</vt:lpstr>
      <vt:lpstr>PowerPoint Presentation</vt:lpstr>
      <vt:lpstr>Boiler Fuels</vt:lpstr>
      <vt:lpstr>Steam Plant Basic Elements</vt:lpstr>
      <vt:lpstr>Heat Transfer Methods</vt:lpstr>
      <vt:lpstr>PowerPoint Presentation</vt:lpstr>
      <vt:lpstr>Fire-Tube Boiler</vt:lpstr>
      <vt:lpstr>Fire-Tube Boiler</vt:lpstr>
      <vt:lpstr>Small Fire-Tube Boiler</vt:lpstr>
      <vt:lpstr>PowerPoint Presentation</vt:lpstr>
      <vt:lpstr>Water-Tube Boiler</vt:lpstr>
      <vt:lpstr>PowerPoint Presentation</vt:lpstr>
      <vt:lpstr>Boiler Construction</vt:lpstr>
      <vt:lpstr>PowerPoint Presentation</vt:lpstr>
      <vt:lpstr>PowerPoint Presentation</vt:lpstr>
      <vt:lpstr>PowerPoint Presentation</vt:lpstr>
      <vt:lpstr>PowerPoint Presentation</vt:lpstr>
      <vt:lpstr>Water  to  Steam Circulation Loop</vt:lpstr>
      <vt:lpstr>PowerPoint Presentation</vt:lpstr>
      <vt:lpstr>PowerPoint Presentation</vt:lpstr>
      <vt:lpstr>PowerPoint Presentation</vt:lpstr>
      <vt:lpstr>PowerPoint Presentation</vt:lpstr>
      <vt:lpstr>Boiler Air Requirements</vt:lpstr>
      <vt:lpstr>PowerPoint Presentation</vt:lpstr>
      <vt:lpstr>PowerPoint Presentation</vt:lpstr>
      <vt:lpstr>PowerPoint Presentation</vt:lpstr>
      <vt:lpstr>Gas Fired Water Tube Boiler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Fluidized Bed Modes</vt:lpstr>
      <vt:lpstr>PowerPoint Presentation</vt:lpstr>
      <vt:lpstr>PowerPoint Presentation</vt:lpstr>
      <vt:lpstr>PowerPoint Presentation</vt:lpstr>
      <vt:lpstr>Fluidized Bed Distributor Plate &amp; Bubble Caps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STEAM DRUM INTERNALS CYCLONES WITH MESH PAD</vt:lpstr>
      <vt:lpstr>STEAM DRUM INTERNALS BAFFLE PLATE WITH MESH PAD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Brush DAX Turbogenerator</vt:lpstr>
      <vt:lpstr>PowerPoint Presentation</vt:lpstr>
      <vt:lpstr>PowerPoint Presentation</vt:lpstr>
      <vt:lpstr>PowerPoint Presentation</vt:lpstr>
      <vt:lpstr>PowerPoint Presentation</vt:lpstr>
      <vt:lpstr>Typical Electric Utility Plant</vt:lpstr>
      <vt:lpstr>PowerPoint Presentation</vt:lpstr>
      <vt:lpstr>PowerPoint Presentation</vt:lpstr>
      <vt:lpstr>Emissions From Boilers</vt:lpstr>
      <vt:lpstr>Emissions Control Methods</vt:lpstr>
      <vt:lpstr>Control of Gaseous Emissions</vt:lpstr>
      <vt:lpstr>Combustion Considerations</vt:lpstr>
      <vt:lpstr>PowerPoint Presentation</vt:lpstr>
      <vt:lpstr>Thermal NOx  vs.  Temperature</vt:lpstr>
      <vt:lpstr>COMBUSTION MODIFICATION</vt:lpstr>
      <vt:lpstr>PROMPT NOx</vt:lpstr>
      <vt:lpstr>PROMPT NOx</vt:lpstr>
      <vt:lpstr>NOx  Production vs. Air/Fuel Ratio</vt:lpstr>
      <vt:lpstr>Industry Burner Definitions</vt:lpstr>
      <vt:lpstr>PowerPoint Presentation</vt:lpstr>
      <vt:lpstr>Flue Gas Recirculation  (FGR)</vt:lpstr>
      <vt:lpstr>Flue Gas Recirculation  (FGR)</vt:lpstr>
      <vt:lpstr>Flue Gas Recirculation  (FGR)</vt:lpstr>
      <vt:lpstr>PowerPoint Presentation</vt:lpstr>
      <vt:lpstr>FGR BURNERS</vt:lpstr>
      <vt:lpstr>Lower Cost to Industry</vt:lpstr>
      <vt:lpstr>Flame Temperature vs. FGR</vt:lpstr>
      <vt:lpstr>FGR Impact</vt:lpstr>
      <vt:lpstr>PowerPoint Presentation</vt:lpstr>
      <vt:lpstr>Gas Pre-mix Burner</vt:lpstr>
      <vt:lpstr>Low-NOx Burner with Staged Fuel</vt:lpstr>
      <vt:lpstr>Low-NOx Burner with Staged Fuel</vt:lpstr>
      <vt:lpstr>PowerPoint Presentation</vt:lpstr>
      <vt:lpstr>PowerPoint Presentation</vt:lpstr>
      <vt:lpstr>PowerPoint Presentation</vt:lpstr>
      <vt:lpstr>Burner Cross-sectional View</vt:lpstr>
      <vt:lpstr>TYPICAL COMPONENTS</vt:lpstr>
      <vt:lpstr>TYPICAL COMPONENTS</vt:lpstr>
      <vt:lpstr>A Look Down the Furnace</vt:lpstr>
      <vt:lpstr>Staged Combustion with Overfire Air</vt:lpstr>
      <vt:lpstr>Burners with Overfire Air</vt:lpstr>
      <vt:lpstr>NOx Reduction by Boiler Configuration</vt:lpstr>
      <vt:lpstr>COST $/ TON NOx REMOVED NEW BOILER SYSTEMS</vt:lpstr>
      <vt:lpstr>Existing Emissions &amp; Goals</vt:lpstr>
      <vt:lpstr>PowerPoint Presentation</vt:lpstr>
      <vt:lpstr>Selective Catalytic Reduction (SCR)</vt:lpstr>
      <vt:lpstr>PowerPoint Presentation</vt:lpstr>
      <vt:lpstr>Boiler with Retrofit SCR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% NOx Removed vs. Vanadium Pentoxide Catalyst Temperature</vt:lpstr>
      <vt:lpstr>PowerPoint Presentation</vt:lpstr>
      <vt:lpstr>Boiler With SNCR</vt:lpstr>
      <vt:lpstr>Selective Non-Catalytic Reduction</vt:lpstr>
      <vt:lpstr>Comparison of NOx Reduction Technologies</vt:lpstr>
      <vt:lpstr>PowerPoint Presentation</vt:lpstr>
      <vt:lpstr>Fuel Sulfur Content</vt:lpstr>
      <vt:lpstr>Spray Tower Wet FGD Scrubber</vt:lpstr>
      <vt:lpstr>Five FGD Scrubber Modules  on Utility Boiler</vt:lpstr>
      <vt:lpstr>PowerPoint Presentation</vt:lpstr>
      <vt:lpstr>Control of Particulate Emissions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Multi-Cyclone</vt:lpstr>
      <vt:lpstr>PowerPoint Presentation</vt:lpstr>
      <vt:lpstr>PowerPoint Presentation</vt:lpstr>
      <vt:lpstr>PowerPoint Presentation</vt:lpstr>
      <vt:lpstr>PowerPoint Presentation</vt:lpstr>
      <vt:lpstr>Regulatory Requirements</vt:lpstr>
      <vt:lpstr>Boiler Regulations</vt:lpstr>
      <vt:lpstr>Boiler Emission Limits</vt:lpstr>
      <vt:lpstr>PowerPoint Presentation</vt:lpstr>
      <vt:lpstr>PowerPoint Presentation</vt:lpstr>
      <vt:lpstr>Permit Categories</vt:lpstr>
      <vt:lpstr>Testing and Monitoring</vt:lpstr>
      <vt:lpstr>Continuous Monitoring Types</vt:lpstr>
      <vt:lpstr>Source Testing</vt:lpstr>
      <vt:lpstr>Control Device Parameters</vt:lpstr>
      <vt:lpstr>Alternative Monitoring</vt:lpstr>
      <vt:lpstr>PowerPoint Presentation</vt:lpstr>
      <vt:lpstr>PowerPoint Presentation</vt:lpstr>
      <vt:lpstr>Pre-Inspection</vt:lpstr>
      <vt:lpstr>Reasons for Inspections</vt:lpstr>
      <vt:lpstr>Inspection</vt:lpstr>
      <vt:lpstr>PowerPoint Presentation</vt:lpstr>
      <vt:lpstr>Inspector Safety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NACT 273 Boilers Notes Pages</dc:title>
  <dc:subject>Combustion Boilers</dc:subject>
  <dc:creator>RC</dc:creator>
  <cp:keywords/>
  <dc:description/>
  <cp:revision>1</cp:revision>
  <cp:lastPrinted>2016-05-06T18:00:24Z</cp:lastPrinted>
  <dcterms:created xsi:type="dcterms:W3CDTF">1997-07-30T11:06:24Z</dcterms:created>
  <dcterms:modified xsi:type="dcterms:W3CDTF">2023-06-21T14:59:39Z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0x010100B8D1AE864022FC4AB1940C9ACBC18425</vt:lpwstr>
  </property>
  <property fmtid="{D5CDD505-2E9C-101B-9397-08002B2CF9AE}" pid="3" name="TaxKeyword">
    <vt:lpwstr/>
  </property>
  <property fmtid="{D5CDD505-2E9C-101B-9397-08002B2CF9AE}" pid="4" name="Order">
    <vt:lpwstr>1043800.00000000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EPA Subject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Document Type">
    <vt:lpwstr/>
  </property>
  <property fmtid="{D5CDD505-2E9C-101B-9397-08002B2CF9AE}" pid="12" name="xd_Signature">
    <vt:lpwstr/>
  </property>
</Properties>
</file>