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5849" r:id="rId6"/>
  </p:sldMasterIdLst>
  <p:notesMasterIdLst>
    <p:notesMasterId r:id="rId127"/>
  </p:notesMasterIdLst>
  <p:handoutMasterIdLst>
    <p:handoutMasterId r:id="rId128"/>
  </p:handoutMasterIdLst>
  <p:sldIdLst>
    <p:sldId id="1329" r:id="rId7"/>
    <p:sldId id="1050" r:id="rId8"/>
    <p:sldId id="1058" r:id="rId9"/>
    <p:sldId id="1316" r:id="rId10"/>
    <p:sldId id="1315" r:id="rId11"/>
    <p:sldId id="1314" r:id="rId12"/>
    <p:sldId id="1313" r:id="rId13"/>
    <p:sldId id="1332" r:id="rId14"/>
    <p:sldId id="1051" r:id="rId15"/>
    <p:sldId id="1056" r:id="rId16"/>
    <p:sldId id="1057" r:id="rId17"/>
    <p:sldId id="1059" r:id="rId18"/>
    <p:sldId id="1060" r:id="rId19"/>
    <p:sldId id="1061" r:id="rId20"/>
    <p:sldId id="1062" r:id="rId21"/>
    <p:sldId id="1063" r:id="rId22"/>
    <p:sldId id="1068" r:id="rId23"/>
    <p:sldId id="1325" r:id="rId24"/>
    <p:sldId id="1330" r:id="rId25"/>
    <p:sldId id="1326" r:id="rId26"/>
    <p:sldId id="1327" r:id="rId27"/>
    <p:sldId id="1266" r:id="rId28"/>
    <p:sldId id="1321" r:id="rId29"/>
    <p:sldId id="1322" r:id="rId30"/>
    <p:sldId id="1320" r:id="rId31"/>
    <p:sldId id="1324" r:id="rId32"/>
    <p:sldId id="1349" r:id="rId33"/>
    <p:sldId id="1070" r:id="rId34"/>
    <p:sldId id="1071" r:id="rId35"/>
    <p:sldId id="1350" r:id="rId36"/>
    <p:sldId id="1074" r:id="rId37"/>
    <p:sldId id="1075" r:id="rId38"/>
    <p:sldId id="1076" r:id="rId39"/>
    <p:sldId id="1077" r:id="rId40"/>
    <p:sldId id="1078" r:id="rId41"/>
    <p:sldId id="1079" r:id="rId42"/>
    <p:sldId id="1080" r:id="rId43"/>
    <p:sldId id="1081" r:id="rId44"/>
    <p:sldId id="1082" r:id="rId45"/>
    <p:sldId id="1083" r:id="rId46"/>
    <p:sldId id="1084" r:id="rId47"/>
    <p:sldId id="1085" r:id="rId48"/>
    <p:sldId id="1086" r:id="rId49"/>
    <p:sldId id="1087" r:id="rId50"/>
    <p:sldId id="1088" r:id="rId51"/>
    <p:sldId id="1090" r:id="rId52"/>
    <p:sldId id="1091" r:id="rId53"/>
    <p:sldId id="1269" r:id="rId54"/>
    <p:sldId id="1092" r:id="rId55"/>
    <p:sldId id="1093" r:id="rId56"/>
    <p:sldId id="1095" r:id="rId57"/>
    <p:sldId id="1096" r:id="rId58"/>
    <p:sldId id="1282" r:id="rId59"/>
    <p:sldId id="1281" r:id="rId60"/>
    <p:sldId id="1328" r:id="rId61"/>
    <p:sldId id="1097" r:id="rId62"/>
    <p:sldId id="1268" r:id="rId63"/>
    <p:sldId id="1267" r:id="rId64"/>
    <p:sldId id="1098" r:id="rId65"/>
    <p:sldId id="1099" r:id="rId66"/>
    <p:sldId id="1331" r:id="rId67"/>
    <p:sldId id="1333" r:id="rId68"/>
    <p:sldId id="1336" r:id="rId69"/>
    <p:sldId id="1335" r:id="rId70"/>
    <p:sldId id="1100" r:id="rId71"/>
    <p:sldId id="1101" r:id="rId72"/>
    <p:sldId id="1102" r:id="rId73"/>
    <p:sldId id="1103" r:id="rId74"/>
    <p:sldId id="1104" r:id="rId75"/>
    <p:sldId id="1112" r:id="rId76"/>
    <p:sldId id="1113" r:id="rId77"/>
    <p:sldId id="1114" r:id="rId78"/>
    <p:sldId id="1115" r:id="rId79"/>
    <p:sldId id="1121" r:id="rId80"/>
    <p:sldId id="1116" r:id="rId81"/>
    <p:sldId id="1117" r:id="rId82"/>
    <p:sldId id="1261" r:id="rId83"/>
    <p:sldId id="1118" r:id="rId84"/>
    <p:sldId id="1119" r:id="rId85"/>
    <p:sldId id="1120" r:id="rId86"/>
    <p:sldId id="1345" r:id="rId87"/>
    <p:sldId id="1346" r:id="rId88"/>
    <p:sldId id="1122" r:id="rId89"/>
    <p:sldId id="1347" r:id="rId90"/>
    <p:sldId id="1123" r:id="rId91"/>
    <p:sldId id="1124" r:id="rId92"/>
    <p:sldId id="1125" r:id="rId93"/>
    <p:sldId id="1126" r:id="rId94"/>
    <p:sldId id="1127" r:id="rId95"/>
    <p:sldId id="1128" r:id="rId96"/>
    <p:sldId id="1130" r:id="rId97"/>
    <p:sldId id="1131" r:id="rId98"/>
    <p:sldId id="1270" r:id="rId99"/>
    <p:sldId id="1132" r:id="rId100"/>
    <p:sldId id="1134" r:id="rId101"/>
    <p:sldId id="1137" r:id="rId102"/>
    <p:sldId id="1283" r:id="rId103"/>
    <p:sldId id="1284" r:id="rId104"/>
    <p:sldId id="1140" r:id="rId105"/>
    <p:sldId id="1141" r:id="rId106"/>
    <p:sldId id="1144" r:id="rId107"/>
    <p:sldId id="1145" r:id="rId108"/>
    <p:sldId id="1146" r:id="rId109"/>
    <p:sldId id="1147" r:id="rId110"/>
    <p:sldId id="1148" r:id="rId111"/>
    <p:sldId id="1149" r:id="rId112"/>
    <p:sldId id="1150" r:id="rId113"/>
    <p:sldId id="1151" r:id="rId114"/>
    <p:sldId id="1152" r:id="rId115"/>
    <p:sldId id="1153" r:id="rId116"/>
    <p:sldId id="1154" r:id="rId117"/>
    <p:sldId id="1155" r:id="rId118"/>
    <p:sldId id="1156" r:id="rId119"/>
    <p:sldId id="1157" r:id="rId120"/>
    <p:sldId id="1158" r:id="rId121"/>
    <p:sldId id="1159" r:id="rId122"/>
    <p:sldId id="1161" r:id="rId123"/>
    <p:sldId id="1348" r:id="rId124"/>
    <p:sldId id="1285" r:id="rId125"/>
    <p:sldId id="1273" r:id="rId126"/>
  </p:sldIdLst>
  <p:sldSz cx="10287000" cy="6858000" type="35mm"/>
  <p:notesSz cx="7077075" cy="9004300"/>
  <p:embeddedFontLst>
    <p:embeddedFont>
      <p:font typeface="Calibri" panose="020F0502020204030204" pitchFamily="34" charset="0"/>
      <p:regular r:id="rId129"/>
      <p:bold r:id="rId130"/>
      <p:italic r:id="rId131"/>
      <p:boldItalic r:id="rId132"/>
    </p:embeddedFont>
    <p:embeddedFont>
      <p:font typeface="Corbel" panose="020B0503020204020204" pitchFamily="34" charset="0"/>
      <p:regular r:id="rId133"/>
      <p:bold r:id="rId134"/>
      <p:italic r:id="rId135"/>
      <p:boldItalic r:id="rId136"/>
    </p:embeddedFont>
    <p:embeddedFont>
      <p:font typeface="Lucida Sans" panose="020B0602030504020204" pitchFamily="34" charset="0"/>
      <p:regular r:id="rId137"/>
      <p:bold r:id="rId138"/>
      <p:italic r:id="rId139"/>
      <p:boldItalic r:id="rId140"/>
    </p:embeddedFont>
  </p:embeddedFontLst>
  <p:kinsoku lang="ja-JP" invalStChars="、。，．・：；？！゛゜ヽヾゝゞ々ー’”）〕］｝〉》」』】°‰′″℃￠％ぁぃぅぇぉっゃゅょゎァィゥェォッャュョヮヵヶ!%),.:;?]}｡｣､･ｧｨｩｪｫｬｭｮｯｰﾞﾟ" invalEndChars="‘“（〔［｛〈《「『【￥＄$([\{｢￡"/>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240">
          <p15:clr>
            <a:srgbClr val="A4A3A4"/>
          </p15:clr>
        </p15:guide>
      </p15:sldGuideLst>
    </p:ext>
    <p:ext uri="{2D200454-40CA-4A62-9FC3-DE9A4176ACB9}">
      <p15:notesGuideLst xmlns:p15="http://schemas.microsoft.com/office/powerpoint/2012/main">
        <p15:guide id="1" orient="horz" pos="2835">
          <p15:clr>
            <a:srgbClr val="A4A3A4"/>
          </p15:clr>
        </p15:guide>
        <p15:guide id="2" pos="223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ll, Justin" initials="HJ" lastIdx="4" clrIdx="0">
    <p:extLst>
      <p:ext uri="{19B8F6BF-5375-455C-9EA6-DF929625EA0E}">
        <p15:presenceInfo xmlns:p15="http://schemas.microsoft.com/office/powerpoint/2012/main" userId="S::hall.justin@epa.gov::5927da0e-147f-4bc4-8c87-aad11bcdcddb" providerId="AD"/>
      </p:ext>
    </p:extLst>
  </p:cmAuthor>
  <p:cmAuthor id="2" name="mnazemi1234@gmail.com" initials="mn" lastIdx="15" clrIdx="1">
    <p:extLst>
      <p:ext uri="{19B8F6BF-5375-455C-9EA6-DF929625EA0E}">
        <p15:presenceInfo xmlns:p15="http://schemas.microsoft.com/office/powerpoint/2012/main" userId="S::mnazemi1234_gmail.com#ext#@usepa.onmicrosoft.com::dc62f887-53ef-4edb-b02a-9cce542b0a7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CC0000"/>
    <a:srgbClr val="000000"/>
    <a:srgbClr val="CC3300"/>
    <a:srgbClr val="5E0797"/>
    <a:srgbClr val="0066CC"/>
    <a:srgbClr val="FFFFFF"/>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60DD05-9C95-EB8A-CFFC-07FB10676F94}" v="2" dt="2023-10-02T19:20:24.219"/>
    <p1510:client id="{811AAD88-498C-944D-102B-A9D4B8A15749}" v="46" dt="2020-09-21T05:04:36.240"/>
    <p1510:client id="{F3D255F4-4534-40F3-BC8F-F429CABE2662}" v="1364" dt="2020-05-21T15:36:31.7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240"/>
      </p:guideLst>
    </p:cSldViewPr>
  </p:slideViewPr>
  <p:notesViewPr>
    <p:cSldViewPr snapToGrid="0">
      <p:cViewPr>
        <p:scale>
          <a:sx n="1" d="2"/>
          <a:sy n="1" d="2"/>
        </p:scale>
        <p:origin x="0" y="0"/>
      </p:cViewPr>
      <p:guideLst>
        <p:guide orient="horz" pos="2835"/>
        <p:guide pos="223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openxmlformats.org/officeDocument/2006/relationships/font" Target="fonts/font10.fntdata"/><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53" Type="http://schemas.openxmlformats.org/officeDocument/2006/relationships/slide" Target="slides/slide47.xml"/><Relationship Id="rId74" Type="http://schemas.openxmlformats.org/officeDocument/2006/relationships/slide" Target="slides/slide68.xml"/><Relationship Id="rId128" Type="http://schemas.openxmlformats.org/officeDocument/2006/relationships/handoutMaster" Target="handoutMasters/handoutMaster1.xml"/><Relationship Id="rId5" Type="http://schemas.openxmlformats.org/officeDocument/2006/relationships/customXml" Target="../customXml/item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134" Type="http://schemas.openxmlformats.org/officeDocument/2006/relationships/font" Target="fonts/font6.fntdata"/><Relationship Id="rId139" Type="http://schemas.openxmlformats.org/officeDocument/2006/relationships/font" Target="fonts/font11.fntdata"/><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slide" Target="slides/slide118.xml"/><Relationship Id="rId129" Type="http://schemas.openxmlformats.org/officeDocument/2006/relationships/font" Target="fonts/font1.fntdata"/><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40" Type="http://schemas.openxmlformats.org/officeDocument/2006/relationships/font" Target="fonts/font12.fntdata"/><Relationship Id="rId14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130" Type="http://schemas.openxmlformats.org/officeDocument/2006/relationships/font" Target="fonts/font2.fntdata"/><Relationship Id="rId135" Type="http://schemas.openxmlformats.org/officeDocument/2006/relationships/font" Target="fonts/font7.fntdata"/><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141" Type="http://schemas.openxmlformats.org/officeDocument/2006/relationships/commentAuthors" Target="commentAuthors.xml"/><Relationship Id="rId146" Type="http://schemas.microsoft.com/office/2016/11/relationships/changesInfo" Target="changesInfos/changesInfo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font" Target="fonts/font3.fntdata"/><Relationship Id="rId136" Type="http://schemas.openxmlformats.org/officeDocument/2006/relationships/font" Target="fonts/font8.fntdata"/><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147" Type="http://schemas.microsoft.com/office/2015/10/relationships/revisionInfo" Target="revisionInfo.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presProps" Target="presProps.xml"/><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font" Target="fonts/font9.fntdata"/><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font" Target="fonts/font4.fntdata"/><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notesMaster" Target="notesMasters/notesMaster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43"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font" Target="fonts/font5.fntdata"/><Relationship Id="rId16" Type="http://schemas.openxmlformats.org/officeDocument/2006/relationships/slide" Target="slides/slide10.xml"/><Relationship Id="rId37" Type="http://schemas.openxmlformats.org/officeDocument/2006/relationships/slide" Target="slides/slide31.xml"/><Relationship Id="rId58" Type="http://schemas.openxmlformats.org/officeDocument/2006/relationships/slide" Target="slides/slide52.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4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est User" userId="S::urn:spo:anon#0682eb128a3547c32cee152a5c6b9fa421e4d2145cb319f7f540c83c4f75b906::" providerId="AD" clId="Web-{1660DD05-9C95-EB8A-CFFC-07FB10676F94}"/>
    <pc:docChg chg="modSld">
      <pc:chgData name="Guest User" userId="S::urn:spo:anon#0682eb128a3547c32cee152a5c6b9fa421e4d2145cb319f7f540c83c4f75b906::" providerId="AD" clId="Web-{1660DD05-9C95-EB8A-CFFC-07FB10676F94}" dt="2023-10-02T19:20:24.219" v="1"/>
      <pc:docMkLst>
        <pc:docMk/>
      </pc:docMkLst>
      <pc:sldChg chg="modSp">
        <pc:chgData name="Guest User" userId="S::urn:spo:anon#0682eb128a3547c32cee152a5c6b9fa421e4d2145cb319f7f540c83c4f75b906::" providerId="AD" clId="Web-{1660DD05-9C95-EB8A-CFFC-07FB10676F94}" dt="2023-10-02T19:20:24.219" v="1"/>
        <pc:sldMkLst>
          <pc:docMk/>
          <pc:sldMk cId="0" sldId="1050"/>
        </pc:sldMkLst>
        <pc:picChg chg="mod modCrop">
          <ac:chgData name="Guest User" userId="S::urn:spo:anon#0682eb128a3547c32cee152a5c6b9fa421e4d2145cb319f7f540c83c4f75b906::" providerId="AD" clId="Web-{1660DD05-9C95-EB8A-CFFC-07FB10676F94}" dt="2023-10-02T19:20:24.219" v="1"/>
          <ac:picMkLst>
            <pc:docMk/>
            <pc:sldMk cId="0" sldId="1050"/>
            <ac:picMk id="26627" creationId="{06AB6EDC-CE81-4698-87A5-AB033E051F16}"/>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9" name="Rectangle 7">
            <a:extLst>
              <a:ext uri="{FF2B5EF4-FFF2-40B4-BE49-F238E27FC236}">
                <a16:creationId xmlns:a16="http://schemas.microsoft.com/office/drawing/2014/main" id="{155938DF-8AF1-4513-ADA2-601BCD1F0CA0}"/>
              </a:ext>
            </a:extLst>
          </p:cNvPr>
          <p:cNvSpPr>
            <a:spLocks noGrp="1" noChangeArrowheads="1"/>
          </p:cNvSpPr>
          <p:nvPr>
            <p:ph type="hdr" sz="quarter"/>
          </p:nvPr>
        </p:nvSpPr>
        <p:spPr bwMode="auto">
          <a:xfrm>
            <a:off x="2005013" y="74613"/>
            <a:ext cx="3067050" cy="45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6" tIns="45777" rIns="91556" bIns="45777" numCol="1" anchor="t" anchorCtr="0" compatLnSpc="1">
            <a:prstTxWarp prst="textNoShape">
              <a:avLst/>
            </a:prstTxWarp>
          </a:bodyPr>
          <a:lstStyle>
            <a:lvl1pPr algn="ctr" defTabSz="915926">
              <a:defRPr sz="1400" b="1">
                <a:latin typeface="Arial" pitchFamily="34" charset="0"/>
              </a:defRPr>
            </a:lvl1pPr>
          </a:lstStyle>
          <a:p>
            <a:pPr>
              <a:defRPr/>
            </a:pPr>
            <a:r>
              <a:rPr lang="en-US" altLang="en-US"/>
              <a:t>246: HMA, Aggregate &amp; Concrete Batching</a:t>
            </a:r>
          </a:p>
        </p:txBody>
      </p:sp>
      <p:sp>
        <p:nvSpPr>
          <p:cNvPr id="3080" name="Rectangle 8">
            <a:extLst>
              <a:ext uri="{FF2B5EF4-FFF2-40B4-BE49-F238E27FC236}">
                <a16:creationId xmlns:a16="http://schemas.microsoft.com/office/drawing/2014/main" id="{F8ED943B-BB70-47EA-8C1B-3C92B5BBC7AB}"/>
              </a:ext>
            </a:extLst>
          </p:cNvPr>
          <p:cNvSpPr>
            <a:spLocks noGrp="1" noChangeArrowheads="1"/>
          </p:cNvSpPr>
          <p:nvPr>
            <p:ph type="dt" sz="quarter" idx="1"/>
          </p:nvPr>
        </p:nvSpPr>
        <p:spPr bwMode="auto">
          <a:xfrm>
            <a:off x="2005013" y="300038"/>
            <a:ext cx="3067050" cy="45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6" tIns="45777" rIns="91556" bIns="45777" numCol="1" anchor="t" anchorCtr="0" compatLnSpc="1">
            <a:prstTxWarp prst="textNoShape">
              <a:avLst/>
            </a:prstTxWarp>
          </a:bodyPr>
          <a:lstStyle>
            <a:lvl1pPr algn="ctr" defTabSz="915926">
              <a:defRPr sz="1200">
                <a:latin typeface="Arial" pitchFamily="34" charset="0"/>
              </a:defRPr>
            </a:lvl1pPr>
          </a:lstStyle>
          <a:p>
            <a:pPr>
              <a:defRPr/>
            </a:pPr>
            <a:endParaRPr lang="en-US" altLang="en-US"/>
          </a:p>
        </p:txBody>
      </p:sp>
      <p:sp>
        <p:nvSpPr>
          <p:cNvPr id="3081" name="Rectangle 9">
            <a:extLst>
              <a:ext uri="{FF2B5EF4-FFF2-40B4-BE49-F238E27FC236}">
                <a16:creationId xmlns:a16="http://schemas.microsoft.com/office/drawing/2014/main" id="{7E430C3D-1345-4B65-9D18-F1969899EFB7}"/>
              </a:ext>
            </a:extLst>
          </p:cNvPr>
          <p:cNvSpPr>
            <a:spLocks noGrp="1" noChangeArrowheads="1"/>
          </p:cNvSpPr>
          <p:nvPr>
            <p:ph type="sldNum" sz="quarter" idx="3"/>
          </p:nvPr>
        </p:nvSpPr>
        <p:spPr bwMode="auto">
          <a:xfrm>
            <a:off x="2005013" y="8404225"/>
            <a:ext cx="3067050"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6" tIns="45777" rIns="91556" bIns="45777" numCol="1" anchor="b" anchorCtr="0" compatLnSpc="1">
            <a:prstTxWarp prst="textNoShape">
              <a:avLst/>
            </a:prstTxWarp>
          </a:bodyPr>
          <a:lstStyle>
            <a:lvl1pPr algn="ctr" defTabSz="914501">
              <a:defRPr sz="1200"/>
            </a:lvl1pPr>
          </a:lstStyle>
          <a:p>
            <a:pPr>
              <a:defRPr/>
            </a:pPr>
            <a:fld id="{E07D122C-069B-488E-9667-6E35305D844A}"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F9C2345C-A1F8-497D-96B8-5C61B79F1B1C}"/>
              </a:ext>
            </a:extLst>
          </p:cNvPr>
          <p:cNvSpPr>
            <a:spLocks noGrp="1" noRot="1" noChangeAspect="1" noChangeArrowheads="1" noTextEdit="1"/>
          </p:cNvSpPr>
          <p:nvPr>
            <p:ph type="sldImg" idx="2"/>
          </p:nvPr>
        </p:nvSpPr>
        <p:spPr bwMode="auto">
          <a:xfrm>
            <a:off x="1571625" y="638175"/>
            <a:ext cx="3997325" cy="266382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F1FDEF44-C570-47FE-9D10-0F4BCF069690}"/>
              </a:ext>
            </a:extLst>
          </p:cNvPr>
          <p:cNvSpPr>
            <a:spLocks noGrp="1" noChangeArrowheads="1"/>
          </p:cNvSpPr>
          <p:nvPr>
            <p:ph type="body" sz="quarter" idx="3"/>
          </p:nvPr>
        </p:nvSpPr>
        <p:spPr bwMode="auto">
          <a:xfrm>
            <a:off x="708025" y="3527425"/>
            <a:ext cx="5738813"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7886" tIns="38149" rIns="77886" bIns="38149" numCol="1" anchor="t" anchorCtr="0" compatLnSpc="1">
            <a:prstTxWarp prst="textNoShape">
              <a:avLst/>
            </a:prstTxWarp>
          </a:bodyPr>
          <a:lstStyle/>
          <a:p>
            <a:pPr lvl="0"/>
            <a:r>
              <a:rPr lang="en-US" altLang="en-US" noProof="0"/>
              <a:t>Click to edit Master notes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2053" name="Rectangle 5">
            <a:extLst>
              <a:ext uri="{FF2B5EF4-FFF2-40B4-BE49-F238E27FC236}">
                <a16:creationId xmlns:a16="http://schemas.microsoft.com/office/drawing/2014/main" id="{696E8633-0983-4FE4-AF25-752361B3F0F3}"/>
              </a:ext>
            </a:extLst>
          </p:cNvPr>
          <p:cNvSpPr>
            <a:spLocks noGrp="1" noChangeArrowheads="1"/>
          </p:cNvSpPr>
          <p:nvPr>
            <p:ph type="hdr" sz="quarter"/>
          </p:nvPr>
        </p:nvSpPr>
        <p:spPr bwMode="auto">
          <a:xfrm>
            <a:off x="157163" y="74613"/>
            <a:ext cx="3067050" cy="45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6" tIns="45777" rIns="91556" bIns="45777" numCol="1" anchor="t" anchorCtr="0" compatLnSpc="1">
            <a:prstTxWarp prst="textNoShape">
              <a:avLst/>
            </a:prstTxWarp>
          </a:bodyPr>
          <a:lstStyle>
            <a:lvl1pPr defTabSz="915926">
              <a:defRPr sz="1200">
                <a:latin typeface="Times New Roman" pitchFamily="18" charset="0"/>
              </a:defRPr>
            </a:lvl1pPr>
          </a:lstStyle>
          <a:p>
            <a:pPr>
              <a:defRPr/>
            </a:pPr>
            <a:r>
              <a:rPr lang="en-US" altLang="en-US"/>
              <a:t>246: HMA, Aggregate &amp; Concrete Batching</a:t>
            </a:r>
          </a:p>
        </p:txBody>
      </p:sp>
      <p:sp>
        <p:nvSpPr>
          <p:cNvPr id="2054" name="Rectangle 6">
            <a:extLst>
              <a:ext uri="{FF2B5EF4-FFF2-40B4-BE49-F238E27FC236}">
                <a16:creationId xmlns:a16="http://schemas.microsoft.com/office/drawing/2014/main" id="{737A0AF5-55E3-4527-884D-77001E232ADA}"/>
              </a:ext>
            </a:extLst>
          </p:cNvPr>
          <p:cNvSpPr>
            <a:spLocks noGrp="1" noChangeArrowheads="1"/>
          </p:cNvSpPr>
          <p:nvPr>
            <p:ph type="dt" idx="1"/>
          </p:nvPr>
        </p:nvSpPr>
        <p:spPr bwMode="auto">
          <a:xfrm>
            <a:off x="4795838" y="8629650"/>
            <a:ext cx="3067050"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6" tIns="45777" rIns="91556" bIns="45777" numCol="1" anchor="t" anchorCtr="0" compatLnSpc="1">
            <a:prstTxWarp prst="textNoShape">
              <a:avLst/>
            </a:prstTxWarp>
          </a:bodyPr>
          <a:lstStyle>
            <a:lvl1pPr algn="ctr" defTabSz="915926">
              <a:defRPr sz="1200">
                <a:latin typeface="Times New Roman" pitchFamily="18" charset="0"/>
              </a:defRPr>
            </a:lvl1pPr>
          </a:lstStyle>
          <a:p>
            <a:pPr>
              <a:defRPr/>
            </a:pPr>
            <a:fld id="{9E291D83-5DF2-4127-A3E5-ED7C8DB627E0}" type="datetime1">
              <a:rPr lang="en-US" altLang="en-US"/>
              <a:pPr>
                <a:defRPr/>
              </a:pPr>
              <a:t>10/2/2023</a:t>
            </a:fld>
            <a:endParaRPr lang="en-US" altLang="en-US"/>
          </a:p>
        </p:txBody>
      </p:sp>
      <p:sp>
        <p:nvSpPr>
          <p:cNvPr id="2055" name="Rectangle 7">
            <a:extLst>
              <a:ext uri="{FF2B5EF4-FFF2-40B4-BE49-F238E27FC236}">
                <a16:creationId xmlns:a16="http://schemas.microsoft.com/office/drawing/2014/main" id="{29A9CEDF-DED0-4D84-8D31-3D6AD2479AE8}"/>
              </a:ext>
            </a:extLst>
          </p:cNvPr>
          <p:cNvSpPr>
            <a:spLocks noGrp="1" noChangeArrowheads="1"/>
          </p:cNvSpPr>
          <p:nvPr>
            <p:ph type="ftr" sz="quarter" idx="4"/>
          </p:nvPr>
        </p:nvSpPr>
        <p:spPr bwMode="auto">
          <a:xfrm>
            <a:off x="0" y="8553450"/>
            <a:ext cx="3067050" cy="45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6" tIns="45777" rIns="91556" bIns="45777" numCol="1" anchor="b" anchorCtr="0" compatLnSpc="1">
            <a:prstTxWarp prst="textNoShape">
              <a:avLst/>
            </a:prstTxWarp>
          </a:bodyPr>
          <a:lstStyle>
            <a:lvl1pPr defTabSz="915926">
              <a:defRPr sz="1200">
                <a:latin typeface="Arial" pitchFamily="34" charset="0"/>
              </a:defRPr>
            </a:lvl1pPr>
          </a:lstStyle>
          <a:p>
            <a:pPr>
              <a:defRPr/>
            </a:pPr>
            <a:r>
              <a:rPr lang="en-US" altLang="en-US"/>
              <a:t>Gas Turbines #272</a:t>
            </a:r>
          </a:p>
        </p:txBody>
      </p:sp>
      <p:sp>
        <p:nvSpPr>
          <p:cNvPr id="2056" name="Rectangle 8">
            <a:extLst>
              <a:ext uri="{FF2B5EF4-FFF2-40B4-BE49-F238E27FC236}">
                <a16:creationId xmlns:a16="http://schemas.microsoft.com/office/drawing/2014/main" id="{CF9ED09D-8DEC-4796-9389-E38438E5876F}"/>
              </a:ext>
            </a:extLst>
          </p:cNvPr>
          <p:cNvSpPr>
            <a:spLocks noGrp="1" noChangeArrowheads="1"/>
          </p:cNvSpPr>
          <p:nvPr>
            <p:ph type="sldNum" sz="quarter" idx="5"/>
          </p:nvPr>
        </p:nvSpPr>
        <p:spPr bwMode="auto">
          <a:xfrm>
            <a:off x="3932238" y="-74613"/>
            <a:ext cx="3067050"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6" tIns="45777" rIns="91556" bIns="45777" numCol="1" anchor="b" anchorCtr="0" compatLnSpc="1">
            <a:prstTxWarp prst="textNoShape">
              <a:avLst/>
            </a:prstTxWarp>
          </a:bodyPr>
          <a:lstStyle>
            <a:lvl1pPr algn="r" defTabSz="914501">
              <a:defRPr sz="1200">
                <a:latin typeface="Times New Roman" panose="02020603050405020304" pitchFamily="18" charset="0"/>
              </a:defRPr>
            </a:lvl1pPr>
          </a:lstStyle>
          <a:p>
            <a:pPr>
              <a:defRPr/>
            </a:pPr>
            <a:fld id="{2D9FD5CD-D26C-44AE-A82E-BEDB22B2E56F}" type="slidenum">
              <a:rPr lang="en-US" altLang="en-US"/>
              <a:pPr>
                <a:defRPr/>
              </a:pPr>
              <a:t>‹#›</a:t>
            </a:fld>
            <a:endParaRPr lang="en-US" altLang="en-US"/>
          </a:p>
        </p:txBody>
      </p:sp>
    </p:spTree>
    <p:extLst>
      <p:ext uri="{BB962C8B-B14F-4D97-AF65-F5344CB8AC3E}">
        <p14:creationId xmlns:p14="http://schemas.microsoft.com/office/powerpoint/2010/main" val="1789495599"/>
      </p:ext>
    </p:extLst>
  </p:cSld>
  <p:clrMap bg1="lt1" tx1="dk1" bg2="lt2" tx2="dk2" accent1="accent1" accent2="accent2" accent3="accent3" accent4="accent4" accent5="accent5" accent6="accent6" hlink="hlink" folHlink="folHlink"/>
  <p:hf ftr="0" dt="0"/>
  <p:notesStyle>
    <a:lvl1pPr algn="l" defTabSz="771525" rtl="0" eaLnBrk="0" fontAlgn="base" hangingPunct="0">
      <a:spcBef>
        <a:spcPct val="30000"/>
      </a:spcBef>
      <a:spcAft>
        <a:spcPct val="0"/>
      </a:spcAft>
      <a:defRPr kern="1200">
        <a:solidFill>
          <a:schemeClr val="tx1"/>
        </a:solidFill>
        <a:latin typeface="Times New Roman" pitchFamily="18" charset="0"/>
        <a:ea typeface="+mn-ea"/>
        <a:cs typeface="+mn-cs"/>
      </a:defRPr>
    </a:lvl1pPr>
    <a:lvl2pPr marL="384175" algn="l" defTabSz="771525"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771525" algn="l" defTabSz="771525"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155700" algn="l" defTabSz="771525" rtl="0" eaLnBrk="0" fontAlgn="base" hangingPunct="0">
      <a:spcBef>
        <a:spcPct val="30000"/>
      </a:spcBef>
      <a:spcAft>
        <a:spcPct val="0"/>
      </a:spcAft>
      <a:defRPr sz="1100" kern="1200">
        <a:solidFill>
          <a:schemeClr val="tx1"/>
        </a:solidFill>
        <a:latin typeface="Times New Roman" pitchFamily="18" charset="0"/>
        <a:ea typeface="+mn-ea"/>
        <a:cs typeface="+mn-cs"/>
      </a:defRPr>
    </a:lvl4pPr>
    <a:lvl5pPr marL="1539875" algn="l" defTabSz="771525" rtl="0" eaLnBrk="0" fontAlgn="base" hangingPunct="0">
      <a:spcBef>
        <a:spcPct val="30000"/>
      </a:spcBef>
      <a:spcAft>
        <a:spcPct val="0"/>
      </a:spcAft>
      <a:defRPr sz="11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mailto:info@flex-kleen.com"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079634D7-34FA-4747-9CE7-F80AC6F87596}"/>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BF396D7B-EA4B-414E-8677-F39994A44FD3}"/>
              </a:ext>
            </a:extLst>
          </p:cNvPr>
          <p:cNvSpPr>
            <a:spLocks noGrp="1" noChangeArrowheads="1"/>
          </p:cNvSpPr>
          <p:nvPr>
            <p:ph type="body" idx="1"/>
          </p:nvPr>
        </p:nvSpPr>
        <p:spPr>
          <a:noFill/>
        </p:spPr>
        <p:txBody>
          <a:bodyPr/>
          <a:lstStyle/>
          <a:p>
            <a:endParaRPr lang="en-US" altLang="en-US"/>
          </a:p>
        </p:txBody>
      </p:sp>
      <p:sp>
        <p:nvSpPr>
          <p:cNvPr id="25604" name="Header Placeholder 3">
            <a:extLst>
              <a:ext uri="{FF2B5EF4-FFF2-40B4-BE49-F238E27FC236}">
                <a16:creationId xmlns:a16="http://schemas.microsoft.com/office/drawing/2014/main" id="{B48E562C-5A3F-4EDD-9084-D287BEF74591}"/>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25605" name="Slide Number Placeholder 4">
            <a:extLst>
              <a:ext uri="{FF2B5EF4-FFF2-40B4-BE49-F238E27FC236}">
                <a16:creationId xmlns:a16="http://schemas.microsoft.com/office/drawing/2014/main" id="{ABE79D3F-5902-4F00-BFA3-DB2AD49699CD}"/>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fld id="{70576C63-3F87-4697-B649-57C293B04E00}" type="slidenum">
              <a:rPr lang="en-US" altLang="en-US" sz="1200" smtClean="0">
                <a:latin typeface="Times New Roman" panose="02020603050405020304" pitchFamily="18" charset="0"/>
              </a:rPr>
              <a:pPr defTabSz="914400"/>
              <a:t>1</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29708507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a:extLst>
              <a:ext uri="{FF2B5EF4-FFF2-40B4-BE49-F238E27FC236}">
                <a16:creationId xmlns:a16="http://schemas.microsoft.com/office/drawing/2014/main" id="{351F3FCD-0587-49B8-AD43-B4CF67E1E742}"/>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AC738C4B-C0DE-4E1A-8538-DFADB4D741C3}" type="slidenum">
              <a:rPr lang="en-US" altLang="en-US" sz="1200" smtClean="0">
                <a:latin typeface="Times New Roman" panose="02020603050405020304" pitchFamily="18" charset="0"/>
              </a:rPr>
              <a:pPr defTabSz="914400"/>
              <a:t>10</a:t>
            </a:fld>
            <a:endParaRPr lang="en-US" altLang="en-US" sz="1200">
              <a:latin typeface="Times New Roman" panose="02020603050405020304" pitchFamily="18" charset="0"/>
            </a:endParaRPr>
          </a:p>
        </p:txBody>
      </p:sp>
      <p:sp>
        <p:nvSpPr>
          <p:cNvPr id="44035" name="Rectangle 2">
            <a:extLst>
              <a:ext uri="{FF2B5EF4-FFF2-40B4-BE49-F238E27FC236}">
                <a16:creationId xmlns:a16="http://schemas.microsoft.com/office/drawing/2014/main" id="{2E155687-149B-4427-9D73-DC5155F04F20}"/>
              </a:ext>
            </a:extLst>
          </p:cNvPr>
          <p:cNvSpPr>
            <a:spLocks noGrp="1" noRot="1" noChangeAspect="1" noChangeArrowheads="1" noTextEdit="1"/>
          </p:cNvSpPr>
          <p:nvPr>
            <p:ph type="sldImg"/>
          </p:nvPr>
        </p:nvSpPr>
        <p:spPr>
          <a:ln/>
        </p:spPr>
      </p:sp>
      <p:sp>
        <p:nvSpPr>
          <p:cNvPr id="2" name="Rectangle 3">
            <a:extLst>
              <a:ext uri="{FF2B5EF4-FFF2-40B4-BE49-F238E27FC236}">
                <a16:creationId xmlns:a16="http://schemas.microsoft.com/office/drawing/2014/main" id="{1A15A227-1FA9-4154-834E-A57BE156EEC1}"/>
              </a:ext>
            </a:extLst>
          </p:cNvPr>
          <p:cNvSpPr>
            <a:spLocks noGrp="1" noChangeArrowheads="1"/>
          </p:cNvSpPr>
          <p:nvPr>
            <p:ph type="body" idx="1"/>
          </p:nvPr>
        </p:nvSpPr>
        <p:spPr/>
        <p:txBody>
          <a:bodyPr/>
          <a:lstStyle/>
          <a:p>
            <a:pPr>
              <a:defRPr/>
            </a:pPr>
            <a:r>
              <a:rPr lang="en-US" altLang="en-US" sz="1000" b="1">
                <a:effectLst>
                  <a:outerShdw blurRad="38100" dist="38100" dir="2700000" algn="tl">
                    <a:srgbClr val="C0C0C0"/>
                  </a:outerShdw>
                </a:effectLst>
              </a:rPr>
              <a:t>1936 </a:t>
            </a:r>
          </a:p>
          <a:p>
            <a:pPr>
              <a:defRPr/>
            </a:pPr>
            <a:r>
              <a:rPr lang="en-US" altLang="en-US" sz="1000" b="1">
                <a:effectLst>
                  <a:outerShdw blurRad="38100" dist="38100" dir="2700000" algn="tl">
                    <a:srgbClr val="C0C0C0"/>
                  </a:outerShdw>
                </a:effectLst>
              </a:rPr>
              <a:t>Hoover Dam Built</a:t>
            </a:r>
          </a:p>
          <a:p>
            <a:pPr>
              <a:defRPr/>
            </a:pPr>
            <a:endParaRPr lang="en-US" altLang="en-US" sz="1000" b="1">
              <a:effectLst>
                <a:outerShdw blurRad="38100" dist="38100" dir="2700000" algn="tl">
                  <a:srgbClr val="C0C0C0"/>
                </a:outerShdw>
              </a:effectLst>
            </a:endParaRPr>
          </a:p>
          <a:p>
            <a:pPr>
              <a:defRPr/>
            </a:pPr>
            <a:r>
              <a:rPr lang="en-US" altLang="en-US" sz="1000" b="1">
                <a:effectLst>
                  <a:outerShdw blurRad="38100" dist="38100" dir="2700000" algn="tl">
                    <a:srgbClr val="C0C0C0"/>
                  </a:outerShdw>
                </a:effectLst>
              </a:rPr>
              <a:t>First Major Concrete Dam </a:t>
            </a:r>
          </a:p>
          <a:p>
            <a:pPr>
              <a:defRPr/>
            </a:pPr>
            <a:endParaRPr lang="en-US" altLang="en-US" sz="1000" b="1">
              <a:effectLst>
                <a:outerShdw blurRad="38100" dist="38100" dir="2700000" algn="tl">
                  <a:srgbClr val="C0C0C0"/>
                </a:outerShdw>
              </a:effectLst>
            </a:endParaRPr>
          </a:p>
          <a:p>
            <a:pPr>
              <a:defRPr/>
            </a:pPr>
            <a:r>
              <a:rPr lang="en-US" altLang="en-US" sz="1000" b="1">
                <a:effectLst>
                  <a:outerShdw blurRad="38100" dist="38100" dir="2700000" algn="tl">
                    <a:srgbClr val="C0C0C0"/>
                  </a:outerShdw>
                </a:effectLst>
              </a:rPr>
              <a:t>3,220,000 cubic yards of concrete in Hoover Dam</a:t>
            </a:r>
            <a:r>
              <a:rPr lang="en-US" altLang="en-US" sz="1000"/>
              <a:t> </a:t>
            </a:r>
          </a:p>
          <a:p>
            <a:pPr>
              <a:defRPr/>
            </a:pPr>
            <a:endParaRPr lang="en-US" altLang="en-US" sz="1000"/>
          </a:p>
          <a:p>
            <a:pPr>
              <a:defRPr/>
            </a:pPr>
            <a:r>
              <a:rPr lang="en-US" altLang="en-US" sz="1000"/>
              <a:t>Concrete consists of sand, rocks (or aggregate), cement (which acts as the paste that holds everything together), and not as much water as you might think. This makes the concrete very dense. Imagine jumping onto a pile of sand or rock; you would only sink into it a couple of inches. The same is true with fresh concrete.  Typically, concrete has a density of 150 pounds per cubic foot, which means that a block of concrete that is one foot wide, one foot long, and one foot high would weigh 150 pounds. Water has the density of only 62.4 pounds per cubic foot.</a:t>
            </a:r>
          </a:p>
          <a:p>
            <a:pPr>
              <a:defRPr/>
            </a:pPr>
            <a:r>
              <a:rPr lang="en-US" altLang="en-US" sz="1000"/>
              <a:t>In addition, the concrete blocks were built along side of each other as the dam was being constructed, so falling from one concrete block into fresh concrete in the next block would have only been 5 to 10 feet. There is no record of anyone falling into a concrete placement. In fact, if you look at pictures of concrete being placed into one of these blocks you will see men inside the forms working the fresh concrete. They were known as "</a:t>
            </a:r>
            <a:r>
              <a:rPr lang="en-US" altLang="en-US" sz="1000" err="1"/>
              <a:t>puddlers</a:t>
            </a:r>
            <a:r>
              <a:rPr lang="en-US" altLang="en-US" sz="1000"/>
              <a:t>," and their job was to use their shovels and feet to spread the concrete around and make sure the concrete completely filled up the form. These </a:t>
            </a:r>
            <a:r>
              <a:rPr lang="en-US" altLang="en-US" sz="1000" err="1"/>
              <a:t>puddlers</a:t>
            </a:r>
            <a:r>
              <a:rPr lang="en-US" altLang="en-US" sz="1000"/>
              <a:t> could easily walk on the fresh concrete because it was so dense that they would sink in only a couple inches. Concrete takes 12 hours to become hard, so there was no way for the </a:t>
            </a:r>
            <a:r>
              <a:rPr lang="en-US" altLang="en-US" sz="1000" err="1"/>
              <a:t>puddlers</a:t>
            </a:r>
            <a:r>
              <a:rPr lang="en-US" altLang="en-US" sz="1000"/>
              <a:t> to become stuck in the fresh concrete.</a:t>
            </a:r>
          </a:p>
        </p:txBody>
      </p:sp>
      <p:sp>
        <p:nvSpPr>
          <p:cNvPr id="44037" name="Header Placeholder 2">
            <a:extLst>
              <a:ext uri="{FF2B5EF4-FFF2-40B4-BE49-F238E27FC236}">
                <a16:creationId xmlns:a16="http://schemas.microsoft.com/office/drawing/2014/main" id="{6F4741B5-DE34-4BE8-AEDD-EAF2E369B6C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503007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a:extLst>
              <a:ext uri="{FF2B5EF4-FFF2-40B4-BE49-F238E27FC236}">
                <a16:creationId xmlns:a16="http://schemas.microsoft.com/office/drawing/2014/main" id="{8E49861B-295A-4F4D-B213-3CA1CFD9064D}"/>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0A08FD3F-65ED-4BC8-B24A-296123EC35C9}" type="slidenum">
              <a:rPr lang="en-US" altLang="en-US" sz="1200" smtClean="0">
                <a:latin typeface="Times New Roman" panose="02020603050405020304" pitchFamily="18" charset="0"/>
              </a:rPr>
              <a:pPr defTabSz="914400"/>
              <a:t>102</a:t>
            </a:fld>
            <a:endParaRPr lang="en-US" altLang="en-US" sz="1200">
              <a:latin typeface="Times New Roman" panose="02020603050405020304" pitchFamily="18" charset="0"/>
            </a:endParaRPr>
          </a:p>
        </p:txBody>
      </p:sp>
      <p:sp>
        <p:nvSpPr>
          <p:cNvPr id="232451" name="Rectangle 2">
            <a:extLst>
              <a:ext uri="{FF2B5EF4-FFF2-40B4-BE49-F238E27FC236}">
                <a16:creationId xmlns:a16="http://schemas.microsoft.com/office/drawing/2014/main" id="{54EA9B70-4B71-4ADF-88BF-8123FA5D52DD}"/>
              </a:ext>
            </a:extLst>
          </p:cNvPr>
          <p:cNvSpPr>
            <a:spLocks noGrp="1" noRot="1" noChangeAspect="1" noChangeArrowheads="1" noTextEdit="1"/>
          </p:cNvSpPr>
          <p:nvPr>
            <p:ph type="sldImg"/>
          </p:nvPr>
        </p:nvSpPr>
        <p:spPr>
          <a:ln/>
        </p:spPr>
      </p:sp>
      <p:sp>
        <p:nvSpPr>
          <p:cNvPr id="232452" name="Rectangle 3">
            <a:extLst>
              <a:ext uri="{FF2B5EF4-FFF2-40B4-BE49-F238E27FC236}">
                <a16:creationId xmlns:a16="http://schemas.microsoft.com/office/drawing/2014/main" id="{67A7D2A4-B73E-434D-A1FE-B7893A763C98}"/>
              </a:ext>
            </a:extLst>
          </p:cNvPr>
          <p:cNvSpPr>
            <a:spLocks noGrp="1" noChangeArrowheads="1"/>
          </p:cNvSpPr>
          <p:nvPr>
            <p:ph type="body" idx="1"/>
          </p:nvPr>
        </p:nvSpPr>
        <p:spPr>
          <a:xfrm>
            <a:off x="942975" y="4276725"/>
            <a:ext cx="5191125" cy="4052888"/>
          </a:xfrm>
          <a:noFill/>
        </p:spPr>
        <p:txBody>
          <a:bodyPr/>
          <a:lstStyle/>
          <a:p>
            <a:r>
              <a:rPr lang="en-US" altLang="en-US" sz="1600"/>
              <a:t>The two outside hoses are connected to a baghouse.  Seen with a dry batch. When the raw materials are pumped into the truck (through the middle pipe) the two outside hoses are operating under a vacuum to pull the uncaptured raw products into a baghouse.</a:t>
            </a:r>
          </a:p>
          <a:p>
            <a:endParaRPr lang="en-US" altLang="en-US" sz="1600"/>
          </a:p>
          <a:p>
            <a:r>
              <a:rPr lang="en-US" altLang="en-US" sz="1600"/>
              <a:t>Check for tears, cracks, drop height, pressure of system.</a:t>
            </a:r>
          </a:p>
        </p:txBody>
      </p:sp>
      <p:sp>
        <p:nvSpPr>
          <p:cNvPr id="232453" name="Header Placeholder 1">
            <a:extLst>
              <a:ext uri="{FF2B5EF4-FFF2-40B4-BE49-F238E27FC236}">
                <a16:creationId xmlns:a16="http://schemas.microsoft.com/office/drawing/2014/main" id="{F3835AB4-02CB-4787-BD42-7F0946246E8F}"/>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3110517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a:extLst>
              <a:ext uri="{FF2B5EF4-FFF2-40B4-BE49-F238E27FC236}">
                <a16:creationId xmlns:a16="http://schemas.microsoft.com/office/drawing/2014/main" id="{B66F92B9-5B57-4F51-99DA-0DE9F60B9BB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A7543141-9348-47E9-9CA5-6C73CDAE66AF}" type="slidenum">
              <a:rPr lang="en-US" altLang="en-US" sz="1200" smtClean="0">
                <a:latin typeface="Times New Roman" panose="02020603050405020304" pitchFamily="18" charset="0"/>
              </a:rPr>
              <a:pPr defTabSz="914400"/>
              <a:t>103</a:t>
            </a:fld>
            <a:endParaRPr lang="en-US" altLang="en-US" sz="1200">
              <a:latin typeface="Times New Roman" panose="02020603050405020304" pitchFamily="18" charset="0"/>
            </a:endParaRPr>
          </a:p>
        </p:txBody>
      </p:sp>
      <p:sp>
        <p:nvSpPr>
          <p:cNvPr id="234499" name="Rectangle 2">
            <a:extLst>
              <a:ext uri="{FF2B5EF4-FFF2-40B4-BE49-F238E27FC236}">
                <a16:creationId xmlns:a16="http://schemas.microsoft.com/office/drawing/2014/main" id="{4865827E-8CEB-468C-BFED-237D56F0AC8B}"/>
              </a:ext>
            </a:extLst>
          </p:cNvPr>
          <p:cNvSpPr>
            <a:spLocks noGrp="1" noRot="1" noChangeAspect="1" noChangeArrowheads="1" noTextEdit="1"/>
          </p:cNvSpPr>
          <p:nvPr>
            <p:ph type="sldImg"/>
          </p:nvPr>
        </p:nvSpPr>
        <p:spPr>
          <a:ln/>
        </p:spPr>
      </p:sp>
      <p:sp>
        <p:nvSpPr>
          <p:cNvPr id="234500" name="Rectangle 3">
            <a:extLst>
              <a:ext uri="{FF2B5EF4-FFF2-40B4-BE49-F238E27FC236}">
                <a16:creationId xmlns:a16="http://schemas.microsoft.com/office/drawing/2014/main" id="{0B8B38DF-3AD2-4BCB-893B-2B73635E4F3E}"/>
              </a:ext>
            </a:extLst>
          </p:cNvPr>
          <p:cNvSpPr>
            <a:spLocks noGrp="1" noChangeArrowheads="1"/>
          </p:cNvSpPr>
          <p:nvPr>
            <p:ph type="body" idx="1"/>
          </p:nvPr>
        </p:nvSpPr>
        <p:spPr>
          <a:xfrm>
            <a:off x="942975" y="4276725"/>
            <a:ext cx="5191125" cy="4052888"/>
          </a:xfrm>
          <a:noFill/>
        </p:spPr>
        <p:txBody>
          <a:bodyPr/>
          <a:lstStyle/>
          <a:p>
            <a:r>
              <a:rPr lang="en-US" altLang="en-US" sz="1600"/>
              <a:t>Siding curtains add additional mitigation to reduce fugitive dust.</a:t>
            </a:r>
          </a:p>
        </p:txBody>
      </p:sp>
      <p:sp>
        <p:nvSpPr>
          <p:cNvPr id="234501" name="Header Placeholder 1">
            <a:extLst>
              <a:ext uri="{FF2B5EF4-FFF2-40B4-BE49-F238E27FC236}">
                <a16:creationId xmlns:a16="http://schemas.microsoft.com/office/drawing/2014/main" id="{D4132F66-70F5-4CBA-A095-7991FC5B56B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80475992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a:extLst>
              <a:ext uri="{FF2B5EF4-FFF2-40B4-BE49-F238E27FC236}">
                <a16:creationId xmlns:a16="http://schemas.microsoft.com/office/drawing/2014/main" id="{07EA4EE0-B0D7-48B5-AFC6-679F4F738C91}"/>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20FB5402-6867-4E16-AD8D-55625D5EF6BC}" type="slidenum">
              <a:rPr lang="en-US" altLang="en-US" sz="1200" smtClean="0">
                <a:latin typeface="Times New Roman" panose="02020603050405020304" pitchFamily="18" charset="0"/>
              </a:rPr>
              <a:pPr defTabSz="914400"/>
              <a:t>104</a:t>
            </a:fld>
            <a:endParaRPr lang="en-US" altLang="en-US" sz="1200">
              <a:latin typeface="Times New Roman" panose="02020603050405020304" pitchFamily="18" charset="0"/>
            </a:endParaRPr>
          </a:p>
        </p:txBody>
      </p:sp>
      <p:sp>
        <p:nvSpPr>
          <p:cNvPr id="236547" name="Rectangle 2">
            <a:extLst>
              <a:ext uri="{FF2B5EF4-FFF2-40B4-BE49-F238E27FC236}">
                <a16:creationId xmlns:a16="http://schemas.microsoft.com/office/drawing/2014/main" id="{0A5DFE6B-5BD0-412A-BE43-420C04B98EFD}"/>
              </a:ext>
            </a:extLst>
          </p:cNvPr>
          <p:cNvSpPr>
            <a:spLocks noGrp="1" noRot="1" noChangeAspect="1" noChangeArrowheads="1" noTextEdit="1"/>
          </p:cNvSpPr>
          <p:nvPr>
            <p:ph type="sldImg"/>
          </p:nvPr>
        </p:nvSpPr>
        <p:spPr>
          <a:ln/>
        </p:spPr>
      </p:sp>
      <p:sp>
        <p:nvSpPr>
          <p:cNvPr id="236548" name="Rectangle 3">
            <a:extLst>
              <a:ext uri="{FF2B5EF4-FFF2-40B4-BE49-F238E27FC236}">
                <a16:creationId xmlns:a16="http://schemas.microsoft.com/office/drawing/2014/main" id="{84FA5C57-049C-43D9-B38A-E713731CFBF2}"/>
              </a:ext>
            </a:extLst>
          </p:cNvPr>
          <p:cNvSpPr>
            <a:spLocks noGrp="1" noChangeArrowheads="1"/>
          </p:cNvSpPr>
          <p:nvPr>
            <p:ph type="body" idx="1"/>
          </p:nvPr>
        </p:nvSpPr>
        <p:spPr>
          <a:xfrm>
            <a:off x="942975" y="4276725"/>
            <a:ext cx="5191125" cy="4052888"/>
          </a:xfrm>
          <a:noFill/>
        </p:spPr>
        <p:txBody>
          <a:bodyPr/>
          <a:lstStyle/>
          <a:p>
            <a:r>
              <a:rPr lang="en-US" altLang="en-US" sz="1600"/>
              <a:t>Shroud.</a:t>
            </a:r>
          </a:p>
          <a:p>
            <a:endParaRPr lang="en-US" altLang="en-US" sz="1600"/>
          </a:p>
          <a:p>
            <a:r>
              <a:rPr lang="en-US" altLang="en-US" sz="1600"/>
              <a:t>Mixer on top, flexible hose positions over the lip of the mixing truck.  </a:t>
            </a:r>
          </a:p>
          <a:p>
            <a:endParaRPr lang="en-US" altLang="en-US" sz="1600"/>
          </a:p>
          <a:p>
            <a:r>
              <a:rPr lang="en-US" altLang="en-US" sz="1600"/>
              <a:t>If the fit is not snug, product will escape.</a:t>
            </a:r>
          </a:p>
        </p:txBody>
      </p:sp>
      <p:sp>
        <p:nvSpPr>
          <p:cNvPr id="236549" name="Header Placeholder 1">
            <a:extLst>
              <a:ext uri="{FF2B5EF4-FFF2-40B4-BE49-F238E27FC236}">
                <a16:creationId xmlns:a16="http://schemas.microsoft.com/office/drawing/2014/main" id="{8B9E657F-6D01-4E6F-B2D4-0499556E602D}"/>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49139092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a:extLst>
              <a:ext uri="{FF2B5EF4-FFF2-40B4-BE49-F238E27FC236}">
                <a16:creationId xmlns:a16="http://schemas.microsoft.com/office/drawing/2014/main" id="{B36A01C5-7EA7-4993-999A-9289B2743B97}"/>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37F422FE-EE90-4A95-A698-6D9E2DD5C593}" type="slidenum">
              <a:rPr lang="en-US" altLang="en-US" sz="1200" smtClean="0">
                <a:latin typeface="Times New Roman" panose="02020603050405020304" pitchFamily="18" charset="0"/>
              </a:rPr>
              <a:pPr defTabSz="914400"/>
              <a:t>105</a:t>
            </a:fld>
            <a:endParaRPr lang="en-US" altLang="en-US" sz="1200">
              <a:latin typeface="Times New Roman" panose="02020603050405020304" pitchFamily="18" charset="0"/>
            </a:endParaRPr>
          </a:p>
        </p:txBody>
      </p:sp>
      <p:sp>
        <p:nvSpPr>
          <p:cNvPr id="238595" name="Rectangle 2">
            <a:extLst>
              <a:ext uri="{FF2B5EF4-FFF2-40B4-BE49-F238E27FC236}">
                <a16:creationId xmlns:a16="http://schemas.microsoft.com/office/drawing/2014/main" id="{490D3ADB-0DCD-4927-AB21-27E8A6E047C4}"/>
              </a:ext>
            </a:extLst>
          </p:cNvPr>
          <p:cNvSpPr>
            <a:spLocks noGrp="1" noRot="1" noChangeAspect="1" noChangeArrowheads="1" noTextEdit="1"/>
          </p:cNvSpPr>
          <p:nvPr>
            <p:ph type="sldImg"/>
          </p:nvPr>
        </p:nvSpPr>
        <p:spPr>
          <a:ln/>
        </p:spPr>
      </p:sp>
      <p:sp>
        <p:nvSpPr>
          <p:cNvPr id="238596" name="Rectangle 3">
            <a:extLst>
              <a:ext uri="{FF2B5EF4-FFF2-40B4-BE49-F238E27FC236}">
                <a16:creationId xmlns:a16="http://schemas.microsoft.com/office/drawing/2014/main" id="{F73FD3F5-BA8B-474B-83C0-87A9A11E710C}"/>
              </a:ext>
            </a:extLst>
          </p:cNvPr>
          <p:cNvSpPr>
            <a:spLocks noGrp="1" noChangeArrowheads="1"/>
          </p:cNvSpPr>
          <p:nvPr>
            <p:ph type="body" idx="1"/>
          </p:nvPr>
        </p:nvSpPr>
        <p:spPr>
          <a:xfrm>
            <a:off x="942975" y="4276725"/>
            <a:ext cx="5191125" cy="4052888"/>
          </a:xfrm>
          <a:noFill/>
        </p:spPr>
        <p:txBody>
          <a:bodyPr/>
          <a:lstStyle/>
          <a:p>
            <a:r>
              <a:rPr lang="en-US" altLang="en-US" sz="1600"/>
              <a:t>Shroud.</a:t>
            </a:r>
          </a:p>
          <a:p>
            <a:endParaRPr lang="en-US" altLang="en-US" sz="1600"/>
          </a:p>
          <a:p>
            <a:r>
              <a:rPr lang="en-US" altLang="en-US" sz="1600"/>
              <a:t>Curtain-like device is used to further control dust during gravity drop.</a:t>
            </a:r>
          </a:p>
        </p:txBody>
      </p:sp>
      <p:sp>
        <p:nvSpPr>
          <p:cNvPr id="238597" name="Header Placeholder 1">
            <a:extLst>
              <a:ext uri="{FF2B5EF4-FFF2-40B4-BE49-F238E27FC236}">
                <a16:creationId xmlns:a16="http://schemas.microsoft.com/office/drawing/2014/main" id="{5EB38763-A67F-4FF9-B6DF-B6E997271A7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63713697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a:extLst>
              <a:ext uri="{FF2B5EF4-FFF2-40B4-BE49-F238E27FC236}">
                <a16:creationId xmlns:a16="http://schemas.microsoft.com/office/drawing/2014/main" id="{A6D86389-2E91-43A5-A491-849CECB19DEE}"/>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DC301FBC-4DC5-4C1A-9A00-EF5892885A92}" type="slidenum">
              <a:rPr lang="en-US" altLang="en-US" sz="1200" smtClean="0">
                <a:latin typeface="Times New Roman" panose="02020603050405020304" pitchFamily="18" charset="0"/>
              </a:rPr>
              <a:pPr defTabSz="914400"/>
              <a:t>106</a:t>
            </a:fld>
            <a:endParaRPr lang="en-US" altLang="en-US" sz="1200">
              <a:latin typeface="Times New Roman" panose="02020603050405020304" pitchFamily="18" charset="0"/>
            </a:endParaRPr>
          </a:p>
        </p:txBody>
      </p:sp>
      <p:sp>
        <p:nvSpPr>
          <p:cNvPr id="240643" name="Rectangle 2">
            <a:extLst>
              <a:ext uri="{FF2B5EF4-FFF2-40B4-BE49-F238E27FC236}">
                <a16:creationId xmlns:a16="http://schemas.microsoft.com/office/drawing/2014/main" id="{67EEE4FC-FB2B-457C-9D40-31BCA65B78B2}"/>
              </a:ext>
            </a:extLst>
          </p:cNvPr>
          <p:cNvSpPr>
            <a:spLocks noGrp="1" noRot="1" noChangeAspect="1" noChangeArrowheads="1" noTextEdit="1"/>
          </p:cNvSpPr>
          <p:nvPr>
            <p:ph type="sldImg"/>
          </p:nvPr>
        </p:nvSpPr>
        <p:spPr>
          <a:ln/>
        </p:spPr>
      </p:sp>
      <p:sp>
        <p:nvSpPr>
          <p:cNvPr id="240644" name="Rectangle 3">
            <a:extLst>
              <a:ext uri="{FF2B5EF4-FFF2-40B4-BE49-F238E27FC236}">
                <a16:creationId xmlns:a16="http://schemas.microsoft.com/office/drawing/2014/main" id="{4EBBDA68-AF63-4A49-A0AF-DE91116BDF3F}"/>
              </a:ext>
            </a:extLst>
          </p:cNvPr>
          <p:cNvSpPr>
            <a:spLocks noGrp="1" noChangeArrowheads="1"/>
          </p:cNvSpPr>
          <p:nvPr>
            <p:ph type="body" idx="1"/>
          </p:nvPr>
        </p:nvSpPr>
        <p:spPr>
          <a:xfrm>
            <a:off x="708025" y="4276725"/>
            <a:ext cx="5676900" cy="4505325"/>
          </a:xfrm>
          <a:noFill/>
        </p:spPr>
        <p:txBody>
          <a:bodyPr/>
          <a:lstStyle/>
          <a:p>
            <a:r>
              <a:rPr lang="en-US" altLang="en-US" sz="1600"/>
              <a:t>“Particulate matter, consisting primarily of cement dust but</a:t>
            </a:r>
          </a:p>
          <a:p>
            <a:r>
              <a:rPr lang="en-US" altLang="en-US" sz="1600"/>
              <a:t>including some aggregate and sand dust emissions, is the pollutant of concern. In AP-42 all but one of the emission points are fugitive in nature. The only point source is the transfer of cement to the silo, and this is usually vented to a baghouse, fabric filter or ‘sock.’ Fugitive sources include the transfer of sand and aggregate, truck loading, mixer loading, vehicle traffic, and wind erosion from sand and aggregate storage piles. The amount of fugitive emissions generated during the transfer of sand and aggregate depends primarily on the surface moisture.” The types of pollutants emitted from each plant also depend on its peripheral operations and components, assorted machinery, internal combustion engines, and motor vehicles. Basically, most opportunities for pollutants to escape into the air occur at points where ingredients are transferred from one place or carrier to another, and where control equipment is not operating properly.</a:t>
            </a:r>
          </a:p>
          <a:p>
            <a:endParaRPr lang="en-US" altLang="en-US" sz="1600"/>
          </a:p>
        </p:txBody>
      </p:sp>
      <p:sp>
        <p:nvSpPr>
          <p:cNvPr id="240645" name="Header Placeholder 1">
            <a:extLst>
              <a:ext uri="{FF2B5EF4-FFF2-40B4-BE49-F238E27FC236}">
                <a16:creationId xmlns:a16="http://schemas.microsoft.com/office/drawing/2014/main" id="{B1A61480-F4E3-455A-AE64-5557F11B801D}"/>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01734473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a:extLst>
              <a:ext uri="{FF2B5EF4-FFF2-40B4-BE49-F238E27FC236}">
                <a16:creationId xmlns:a16="http://schemas.microsoft.com/office/drawing/2014/main" id="{286C40AA-F77B-44E6-9809-AF1F5FCE8F4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A2A1AF77-A64B-45FF-9C46-FBE2834CB46F}" type="slidenum">
              <a:rPr lang="en-US" altLang="en-US" sz="1200" smtClean="0">
                <a:latin typeface="Times New Roman" panose="02020603050405020304" pitchFamily="18" charset="0"/>
              </a:rPr>
              <a:pPr defTabSz="914400"/>
              <a:t>107</a:t>
            </a:fld>
            <a:endParaRPr lang="en-US" altLang="en-US" sz="1200">
              <a:latin typeface="Times New Roman" panose="02020603050405020304" pitchFamily="18" charset="0"/>
            </a:endParaRPr>
          </a:p>
        </p:txBody>
      </p:sp>
      <p:sp>
        <p:nvSpPr>
          <p:cNvPr id="242691" name="Rectangle 2">
            <a:extLst>
              <a:ext uri="{FF2B5EF4-FFF2-40B4-BE49-F238E27FC236}">
                <a16:creationId xmlns:a16="http://schemas.microsoft.com/office/drawing/2014/main" id="{AA02B84C-0440-4CC4-9163-D99C45F9DC55}"/>
              </a:ext>
            </a:extLst>
          </p:cNvPr>
          <p:cNvSpPr>
            <a:spLocks noGrp="1" noRot="1" noChangeAspect="1" noChangeArrowheads="1" noTextEdit="1"/>
          </p:cNvSpPr>
          <p:nvPr>
            <p:ph type="sldImg"/>
          </p:nvPr>
        </p:nvSpPr>
        <p:spPr>
          <a:ln/>
        </p:spPr>
      </p:sp>
      <p:sp>
        <p:nvSpPr>
          <p:cNvPr id="242692" name="Rectangle 3">
            <a:extLst>
              <a:ext uri="{FF2B5EF4-FFF2-40B4-BE49-F238E27FC236}">
                <a16:creationId xmlns:a16="http://schemas.microsoft.com/office/drawing/2014/main" id="{4889C714-4A02-4C2A-86F0-BB18B61CFE71}"/>
              </a:ext>
            </a:extLst>
          </p:cNvPr>
          <p:cNvSpPr>
            <a:spLocks noGrp="1" noChangeArrowheads="1"/>
          </p:cNvSpPr>
          <p:nvPr>
            <p:ph type="body" idx="1"/>
          </p:nvPr>
        </p:nvSpPr>
        <p:spPr>
          <a:noFill/>
        </p:spPr>
        <p:txBody>
          <a:bodyPr/>
          <a:lstStyle/>
          <a:p>
            <a:r>
              <a:rPr lang="en-US" altLang="en-US" sz="1600"/>
              <a:t>Predictive equation allow for emission factor adjustment based on plant specific conditions are given in the Background Document for Chapter 11.12 and Chapter 13.  Whenever plant specific conditions are available, these should be used with the predictive equations (e.g. Equations 11.12-1 through 11.12-3) in lieu of the general fugitive emission factors presented in Table 11.12-1 through 11-12.-5 in order to adjust to site specific conditions, such as moisture levels and localized wind speeds.</a:t>
            </a:r>
          </a:p>
          <a:p>
            <a:endParaRPr lang="en-US" altLang="en-US" sz="1600"/>
          </a:p>
          <a:p>
            <a:r>
              <a:rPr lang="en-US" altLang="en-US" sz="1600"/>
              <a:t>Hand out Chapter with tables and emission estimate explanations.  Develop an exercise based on these factors and a sample permit.</a:t>
            </a:r>
          </a:p>
          <a:p>
            <a:r>
              <a:rPr lang="en-US" altLang="en-US" sz="1600"/>
              <a:t>Reference.  AP-42. Concrete Batch Plants 11.12 June, 2006</a:t>
            </a:r>
          </a:p>
          <a:p>
            <a:endParaRPr lang="en-US" altLang="en-US" sz="1600"/>
          </a:p>
        </p:txBody>
      </p:sp>
      <p:sp>
        <p:nvSpPr>
          <p:cNvPr id="242693" name="Header Placeholder 1">
            <a:extLst>
              <a:ext uri="{FF2B5EF4-FFF2-40B4-BE49-F238E27FC236}">
                <a16:creationId xmlns:a16="http://schemas.microsoft.com/office/drawing/2014/main" id="{75C5CB19-80B8-4B43-96B3-CF32CE78913F}"/>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4998605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a:extLst>
              <a:ext uri="{FF2B5EF4-FFF2-40B4-BE49-F238E27FC236}">
                <a16:creationId xmlns:a16="http://schemas.microsoft.com/office/drawing/2014/main" id="{BC619723-CDA7-41BF-837E-8EB089E1D90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E1B45453-7053-4669-A94C-FB6800ABEDD4}" type="slidenum">
              <a:rPr lang="en-US" altLang="en-US" sz="1200" smtClean="0">
                <a:latin typeface="Times New Roman" panose="02020603050405020304" pitchFamily="18" charset="0"/>
              </a:rPr>
              <a:pPr defTabSz="914400"/>
              <a:t>108</a:t>
            </a:fld>
            <a:endParaRPr lang="en-US" altLang="en-US" sz="1200">
              <a:latin typeface="Times New Roman" panose="02020603050405020304" pitchFamily="18" charset="0"/>
            </a:endParaRPr>
          </a:p>
        </p:txBody>
      </p:sp>
      <p:sp>
        <p:nvSpPr>
          <p:cNvPr id="244739" name="Rectangle 2">
            <a:extLst>
              <a:ext uri="{FF2B5EF4-FFF2-40B4-BE49-F238E27FC236}">
                <a16:creationId xmlns:a16="http://schemas.microsoft.com/office/drawing/2014/main" id="{C5935FF5-12CB-43A3-BEA6-66E176552A7D}"/>
              </a:ext>
            </a:extLst>
          </p:cNvPr>
          <p:cNvSpPr>
            <a:spLocks noGrp="1" noRot="1" noChangeAspect="1" noChangeArrowheads="1" noTextEdit="1"/>
          </p:cNvSpPr>
          <p:nvPr>
            <p:ph type="sldImg"/>
          </p:nvPr>
        </p:nvSpPr>
        <p:spPr>
          <a:ln/>
        </p:spPr>
      </p:sp>
      <p:sp>
        <p:nvSpPr>
          <p:cNvPr id="244740" name="Rectangle 3">
            <a:extLst>
              <a:ext uri="{FF2B5EF4-FFF2-40B4-BE49-F238E27FC236}">
                <a16:creationId xmlns:a16="http://schemas.microsoft.com/office/drawing/2014/main" id="{D29FCA44-7B07-4D54-B97F-F3E4C4EC9152}"/>
              </a:ext>
            </a:extLst>
          </p:cNvPr>
          <p:cNvSpPr>
            <a:spLocks noGrp="1" noChangeArrowheads="1"/>
          </p:cNvSpPr>
          <p:nvPr>
            <p:ph type="body" idx="1"/>
          </p:nvPr>
        </p:nvSpPr>
        <p:spPr>
          <a:noFill/>
        </p:spPr>
        <p:txBody>
          <a:bodyPr/>
          <a:lstStyle/>
          <a:p>
            <a:r>
              <a:rPr lang="en-US" altLang="en-US" sz="1600"/>
              <a:t>Information on the composition and maximum annual quantity of the concrete to be produced.  If that information is not available then the following information is used for 1 yard of concrete.  But you should check with your district estimated may be different.  </a:t>
            </a:r>
          </a:p>
          <a:p>
            <a:r>
              <a:rPr lang="en-US" altLang="en-US" sz="1600"/>
              <a:t>Reference.  BAAQMD Permit Handbook. Concrete Batch Plants April 25, 2007</a:t>
            </a:r>
          </a:p>
        </p:txBody>
      </p:sp>
      <p:sp>
        <p:nvSpPr>
          <p:cNvPr id="244741" name="Header Placeholder 1">
            <a:extLst>
              <a:ext uri="{FF2B5EF4-FFF2-40B4-BE49-F238E27FC236}">
                <a16:creationId xmlns:a16="http://schemas.microsoft.com/office/drawing/2014/main" id="{FFC9BC4B-B2FF-4C6F-9C29-B17B5180B3A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86658275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a:extLst>
              <a:ext uri="{FF2B5EF4-FFF2-40B4-BE49-F238E27FC236}">
                <a16:creationId xmlns:a16="http://schemas.microsoft.com/office/drawing/2014/main" id="{4D04EB19-CD70-4386-ADE3-526C048DC58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0BAB50B6-875C-4857-877C-906D84150002}" type="slidenum">
              <a:rPr lang="en-US" altLang="en-US" sz="1200" smtClean="0">
                <a:latin typeface="Times New Roman" panose="02020603050405020304" pitchFamily="18" charset="0"/>
              </a:rPr>
              <a:pPr defTabSz="914400"/>
              <a:t>109</a:t>
            </a:fld>
            <a:endParaRPr lang="en-US" altLang="en-US" sz="1200">
              <a:latin typeface="Times New Roman" panose="02020603050405020304" pitchFamily="18" charset="0"/>
            </a:endParaRPr>
          </a:p>
        </p:txBody>
      </p:sp>
      <p:sp>
        <p:nvSpPr>
          <p:cNvPr id="246787" name="Rectangle 2">
            <a:extLst>
              <a:ext uri="{FF2B5EF4-FFF2-40B4-BE49-F238E27FC236}">
                <a16:creationId xmlns:a16="http://schemas.microsoft.com/office/drawing/2014/main" id="{B5FED4EF-4FE2-4B81-9C40-A5105ED558F5}"/>
              </a:ext>
            </a:extLst>
          </p:cNvPr>
          <p:cNvSpPr>
            <a:spLocks noGrp="1" noRot="1" noChangeAspect="1" noChangeArrowheads="1" noTextEdit="1"/>
          </p:cNvSpPr>
          <p:nvPr>
            <p:ph type="sldImg"/>
          </p:nvPr>
        </p:nvSpPr>
        <p:spPr>
          <a:ln/>
        </p:spPr>
      </p:sp>
      <p:sp>
        <p:nvSpPr>
          <p:cNvPr id="246788" name="Rectangle 3">
            <a:extLst>
              <a:ext uri="{FF2B5EF4-FFF2-40B4-BE49-F238E27FC236}">
                <a16:creationId xmlns:a16="http://schemas.microsoft.com/office/drawing/2014/main" id="{3785DB3A-F85D-4E44-82D1-E613D29296F6}"/>
              </a:ext>
            </a:extLst>
          </p:cNvPr>
          <p:cNvSpPr>
            <a:spLocks noGrp="1" noChangeArrowheads="1"/>
          </p:cNvSpPr>
          <p:nvPr>
            <p:ph type="body" idx="1"/>
          </p:nvPr>
        </p:nvSpPr>
        <p:spPr>
          <a:noFill/>
        </p:spPr>
        <p:txBody>
          <a:bodyPr/>
          <a:lstStyle/>
          <a:p>
            <a:r>
              <a:rPr lang="en-US" altLang="en-US" sz="1600"/>
              <a:t>PARTICULATE EMISSION FACTORS PER YARD OF CONCRETE FOR AN AVERAGE BATCH FORMULATION AT A TYPICAL FACILITY ARE GIVEN IN TABLES 11.12-5 AND 11.12-6.  FOR TRUCK MIX LOADING AND CENTRAL MIX LOADING, THE EMISSIONS OF PM,PM-10, PM-10-2.5 AND PM-2.5 ARE CALCULATED BY MULTIPLYING THE EMISSIONFACTOR CALCULATED USING EQUATION 11.12-2 BY A FACTOR OF 0.282 TO CONVERT FROM EMISSIONS PER TON OF CEMENT AND CEMENT SUPPLEMENT TO EMISSIONS PER YARD OF CONCRETE.  </a:t>
            </a:r>
            <a:r>
              <a:rPr lang="en-US" altLang="en-US" sz="1600" b="1"/>
              <a:t>THIS EQUAITON IS BASED ON A TYPICAL CONCRETE FORMULATION OF 564 POUNDS OF CEMENT AND CEMENT SUPPLEMENT IN A TOATAL OF 4,024 POUNDS OF MATERIAL (INCLUDING AGGREGATE, SAND, AND WATER</a:t>
            </a:r>
            <a:r>
              <a:rPr lang="en-US" altLang="en-US" sz="1600"/>
              <a:t>).  THIS CALCULATION IS SUMMARIZED IN EQUIATON 11.12-2</a:t>
            </a:r>
          </a:p>
        </p:txBody>
      </p:sp>
      <p:sp>
        <p:nvSpPr>
          <p:cNvPr id="246789" name="Header Placeholder 1">
            <a:extLst>
              <a:ext uri="{FF2B5EF4-FFF2-40B4-BE49-F238E27FC236}">
                <a16:creationId xmlns:a16="http://schemas.microsoft.com/office/drawing/2014/main" id="{756400D2-30F3-4729-8E28-4532F8066E5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18984111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a:extLst>
              <a:ext uri="{FF2B5EF4-FFF2-40B4-BE49-F238E27FC236}">
                <a16:creationId xmlns:a16="http://schemas.microsoft.com/office/drawing/2014/main" id="{0A36BE12-8240-4571-B0C8-6E8ADCEAF087}"/>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B6D06C18-34AB-41A6-9A09-73B36632152E}" type="slidenum">
              <a:rPr lang="en-US" altLang="en-US" sz="1200" smtClean="0">
                <a:latin typeface="Times New Roman" panose="02020603050405020304" pitchFamily="18" charset="0"/>
              </a:rPr>
              <a:pPr defTabSz="914400"/>
              <a:t>110</a:t>
            </a:fld>
            <a:endParaRPr lang="en-US" altLang="en-US" sz="1200">
              <a:latin typeface="Times New Roman" panose="02020603050405020304" pitchFamily="18" charset="0"/>
            </a:endParaRPr>
          </a:p>
        </p:txBody>
      </p:sp>
      <p:sp>
        <p:nvSpPr>
          <p:cNvPr id="248835" name="Rectangle 2">
            <a:extLst>
              <a:ext uri="{FF2B5EF4-FFF2-40B4-BE49-F238E27FC236}">
                <a16:creationId xmlns:a16="http://schemas.microsoft.com/office/drawing/2014/main" id="{8DD3B641-FE05-436E-855B-E7125358203D}"/>
              </a:ext>
            </a:extLst>
          </p:cNvPr>
          <p:cNvSpPr>
            <a:spLocks noGrp="1" noRot="1" noChangeAspect="1" noChangeArrowheads="1" noTextEdit="1"/>
          </p:cNvSpPr>
          <p:nvPr>
            <p:ph type="sldImg"/>
          </p:nvPr>
        </p:nvSpPr>
        <p:spPr>
          <a:ln/>
        </p:spPr>
      </p:sp>
      <p:sp>
        <p:nvSpPr>
          <p:cNvPr id="248836" name="Rectangle 3">
            <a:extLst>
              <a:ext uri="{FF2B5EF4-FFF2-40B4-BE49-F238E27FC236}">
                <a16:creationId xmlns:a16="http://schemas.microsoft.com/office/drawing/2014/main" id="{5550D741-FDA6-43E7-AE6E-27F2EA147ABF}"/>
              </a:ext>
            </a:extLst>
          </p:cNvPr>
          <p:cNvSpPr>
            <a:spLocks noGrp="1" noChangeArrowheads="1"/>
          </p:cNvSpPr>
          <p:nvPr>
            <p:ph type="body" idx="1"/>
          </p:nvPr>
        </p:nvSpPr>
        <p:spPr>
          <a:noFill/>
        </p:spPr>
        <p:txBody>
          <a:bodyPr/>
          <a:lstStyle/>
          <a:p>
            <a:r>
              <a:rPr lang="en-US" altLang="en-US" sz="1600"/>
              <a:t>The particle matter emissions from truck mix and central mix loading operations are calculated in accordance with the values in Table 11.12-1 or 11.12-2 or by Equation 11.12-1 when site specific data are available.  Emission factors are expressed in </a:t>
            </a:r>
            <a:r>
              <a:rPr lang="en-US" altLang="en-US" sz="1600" err="1"/>
              <a:t>lbs</a:t>
            </a:r>
            <a:r>
              <a:rPr lang="en-US" altLang="en-US" sz="1600"/>
              <a:t>/ton of cement and cement supplement.  </a:t>
            </a:r>
          </a:p>
          <a:p>
            <a:r>
              <a:rPr lang="en-US" altLang="en-US" sz="1600"/>
              <a:t>Reference.  AP-42. Concrete Batch Plants 11.12 June, 2006</a:t>
            </a:r>
          </a:p>
        </p:txBody>
      </p:sp>
      <p:sp>
        <p:nvSpPr>
          <p:cNvPr id="248837" name="Header Placeholder 1">
            <a:extLst>
              <a:ext uri="{FF2B5EF4-FFF2-40B4-BE49-F238E27FC236}">
                <a16:creationId xmlns:a16="http://schemas.microsoft.com/office/drawing/2014/main" id="{92F23C9F-AF0D-4A0C-A441-F4DD8BCE16C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50352971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a:extLst>
              <a:ext uri="{FF2B5EF4-FFF2-40B4-BE49-F238E27FC236}">
                <a16:creationId xmlns:a16="http://schemas.microsoft.com/office/drawing/2014/main" id="{91683B68-F367-43DC-B99F-AE6201CE729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8B227CD9-E371-4A4F-92D1-59617A05B8DF}" type="slidenum">
              <a:rPr lang="en-US" altLang="en-US" sz="1200" smtClean="0">
                <a:latin typeface="Times New Roman" panose="02020603050405020304" pitchFamily="18" charset="0"/>
              </a:rPr>
              <a:pPr defTabSz="914400"/>
              <a:t>111</a:t>
            </a:fld>
            <a:endParaRPr lang="en-US" altLang="en-US" sz="1200">
              <a:latin typeface="Times New Roman" panose="02020603050405020304" pitchFamily="18" charset="0"/>
            </a:endParaRPr>
          </a:p>
        </p:txBody>
      </p:sp>
      <p:sp>
        <p:nvSpPr>
          <p:cNvPr id="250883" name="Rectangle 2">
            <a:extLst>
              <a:ext uri="{FF2B5EF4-FFF2-40B4-BE49-F238E27FC236}">
                <a16:creationId xmlns:a16="http://schemas.microsoft.com/office/drawing/2014/main" id="{5EB9EA45-42D0-424E-8683-254E4AB49BE7}"/>
              </a:ext>
            </a:extLst>
          </p:cNvPr>
          <p:cNvSpPr>
            <a:spLocks noGrp="1" noRot="1" noChangeAspect="1" noChangeArrowheads="1" noTextEdit="1"/>
          </p:cNvSpPr>
          <p:nvPr>
            <p:ph type="sldImg"/>
          </p:nvPr>
        </p:nvSpPr>
        <p:spPr>
          <a:ln/>
        </p:spPr>
      </p:sp>
      <p:sp>
        <p:nvSpPr>
          <p:cNvPr id="250884" name="Rectangle 3">
            <a:extLst>
              <a:ext uri="{FF2B5EF4-FFF2-40B4-BE49-F238E27FC236}">
                <a16:creationId xmlns:a16="http://schemas.microsoft.com/office/drawing/2014/main" id="{D6F18D91-91C8-449E-B9C9-D9EEC70F7F10}"/>
              </a:ext>
            </a:extLst>
          </p:cNvPr>
          <p:cNvSpPr>
            <a:spLocks noGrp="1" noChangeArrowheads="1"/>
          </p:cNvSpPr>
          <p:nvPr>
            <p:ph type="body" idx="1"/>
          </p:nvPr>
        </p:nvSpPr>
        <p:spPr>
          <a:noFill/>
        </p:spPr>
        <p:txBody>
          <a:bodyPr/>
          <a:lstStyle/>
          <a:p>
            <a:r>
              <a:rPr lang="en-US" altLang="en-US" sz="1200"/>
              <a:t>Actual district values are typically more conservative  (i.e., silt 10%, speed 5 mph, number of days of rain less than 50.7).  VEHICLE TRAFFIC ON UPAVED ROADS TO AND FROM THE STROAGE PILES SHOULD ALSO BE ACCOUNTED IN THE EMISSIONS FOR THE STRAGE PILES.  THE PERMIT ENGINEER SHOULD GET THE APPLICANT TO PROVIDE INFROMATION ON THE MAXIMUM VEHICLE MILES TRAVELED PER YEAR BY ALL VEHICLED INVOLVED IN DRIVING ON THE UNPAVED ROADS AT THE FACILITY.  WATER USED TO SUPRESS DUST CAN ACHIEVE A MAXIMUM ABATEMENT EFFICEINCY OF 70%.  </a:t>
            </a:r>
          </a:p>
          <a:p>
            <a:endParaRPr lang="en-US" altLang="en-US" sz="1200"/>
          </a:p>
          <a:p>
            <a:r>
              <a:rPr lang="en-US" altLang="en-US" sz="1200"/>
              <a:t>SAMPLE CALCULATION:  E</a:t>
            </a:r>
            <a:r>
              <a:rPr lang="en-US" altLang="en-US" sz="1200" baseline="-25000"/>
              <a:t>PM10</a:t>
            </a:r>
            <a:r>
              <a:rPr lang="en-US" altLang="en-US" sz="1200"/>
              <a:t>=0.8(5.9)(12/12)(20/30)(20/30)</a:t>
            </a:r>
            <a:r>
              <a:rPr lang="en-US" altLang="en-US" sz="1200" baseline="30000"/>
              <a:t>0.7</a:t>
            </a:r>
            <a:r>
              <a:rPr lang="en-US" altLang="en-US" sz="1200"/>
              <a:t>(14/4)</a:t>
            </a:r>
            <a:r>
              <a:rPr lang="en-US" altLang="en-US" sz="1200" baseline="30000"/>
              <a:t>0.5</a:t>
            </a:r>
            <a:r>
              <a:rPr lang="en-US" altLang="en-US" sz="1200"/>
              <a:t>(365/50/365LB/vmt=6.9LABS/VMT</a:t>
            </a:r>
          </a:p>
          <a:p>
            <a:r>
              <a:rPr lang="en-US" altLang="en-US" sz="1200"/>
              <a:t>Reference.  BAAQMD Permit Handbook. Concrete Batch Plants April 25, 2007</a:t>
            </a:r>
          </a:p>
          <a:p>
            <a:endParaRPr lang="en-US" altLang="en-US" sz="1200"/>
          </a:p>
          <a:p>
            <a:r>
              <a:rPr lang="en-US" altLang="en-US" sz="1200"/>
              <a:t>Chapter 13.2.2. Unpaved Roads of AP-42 (fifth edition, Volume I)</a:t>
            </a:r>
          </a:p>
        </p:txBody>
      </p:sp>
      <p:sp>
        <p:nvSpPr>
          <p:cNvPr id="250885" name="Header Placeholder 1">
            <a:extLst>
              <a:ext uri="{FF2B5EF4-FFF2-40B4-BE49-F238E27FC236}">
                <a16:creationId xmlns:a16="http://schemas.microsoft.com/office/drawing/2014/main" id="{9AAC9B6D-2C47-4C69-859F-5D97EA84A1F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70293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807B1935-6D98-4820-9793-11433634114A}"/>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B562263B-99CF-473D-AF26-36161A6C6925}" type="slidenum">
              <a:rPr lang="en-US" altLang="en-US" sz="1200" smtClean="0">
                <a:latin typeface="Times New Roman" panose="02020603050405020304" pitchFamily="18" charset="0"/>
              </a:rPr>
              <a:pPr defTabSz="914400"/>
              <a:t>11</a:t>
            </a:fld>
            <a:endParaRPr lang="en-US" altLang="en-US" sz="1200">
              <a:latin typeface="Times New Roman" panose="02020603050405020304" pitchFamily="18" charset="0"/>
            </a:endParaRPr>
          </a:p>
        </p:txBody>
      </p:sp>
      <p:sp>
        <p:nvSpPr>
          <p:cNvPr id="46083" name="Rectangle 2">
            <a:extLst>
              <a:ext uri="{FF2B5EF4-FFF2-40B4-BE49-F238E27FC236}">
                <a16:creationId xmlns:a16="http://schemas.microsoft.com/office/drawing/2014/main" id="{264124B3-5AEB-46D8-B693-D16F285A22DE}"/>
              </a:ext>
            </a:extLst>
          </p:cNvPr>
          <p:cNvSpPr>
            <a:spLocks noGrp="1" noRot="1" noChangeAspect="1" noChangeArrowheads="1" noTextEdit="1"/>
          </p:cNvSpPr>
          <p:nvPr>
            <p:ph type="sldImg"/>
          </p:nvPr>
        </p:nvSpPr>
        <p:spPr>
          <a:ln/>
        </p:spPr>
      </p:sp>
      <p:sp>
        <p:nvSpPr>
          <p:cNvPr id="46084" name="Rectangle 3">
            <a:extLst>
              <a:ext uri="{FF2B5EF4-FFF2-40B4-BE49-F238E27FC236}">
                <a16:creationId xmlns:a16="http://schemas.microsoft.com/office/drawing/2014/main" id="{224D1E18-8835-41DC-A42A-36A39F8A3B55}"/>
              </a:ext>
            </a:extLst>
          </p:cNvPr>
          <p:cNvSpPr>
            <a:spLocks noGrp="1" noChangeArrowheads="1"/>
          </p:cNvSpPr>
          <p:nvPr>
            <p:ph type="body" idx="1"/>
          </p:nvPr>
        </p:nvSpPr>
        <p:spPr>
          <a:noFill/>
        </p:spPr>
        <p:txBody>
          <a:bodyPr/>
          <a:lstStyle/>
          <a:p>
            <a:endParaRPr lang="en-US" altLang="en-US"/>
          </a:p>
        </p:txBody>
      </p:sp>
      <p:sp>
        <p:nvSpPr>
          <p:cNvPr id="46085" name="Header Placeholder 1">
            <a:extLst>
              <a:ext uri="{FF2B5EF4-FFF2-40B4-BE49-F238E27FC236}">
                <a16:creationId xmlns:a16="http://schemas.microsoft.com/office/drawing/2014/main" id="{D763E48D-73AF-4FCE-9375-9571841A2E7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113536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a:extLst>
              <a:ext uri="{FF2B5EF4-FFF2-40B4-BE49-F238E27FC236}">
                <a16:creationId xmlns:a16="http://schemas.microsoft.com/office/drawing/2014/main" id="{091D0DCB-9E2F-4A6B-9331-10EC647FEC14}"/>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6E5BCF3C-AC7F-4637-8BEA-43992877C4BC}" type="slidenum">
              <a:rPr lang="en-US" altLang="en-US" sz="1200" smtClean="0">
                <a:latin typeface="Times New Roman" panose="02020603050405020304" pitchFamily="18" charset="0"/>
              </a:rPr>
              <a:pPr defTabSz="914400"/>
              <a:t>112</a:t>
            </a:fld>
            <a:endParaRPr lang="en-US" altLang="en-US" sz="1200">
              <a:latin typeface="Times New Roman" panose="02020603050405020304" pitchFamily="18" charset="0"/>
            </a:endParaRPr>
          </a:p>
        </p:txBody>
      </p:sp>
      <p:sp>
        <p:nvSpPr>
          <p:cNvPr id="252931" name="Rectangle 2">
            <a:extLst>
              <a:ext uri="{FF2B5EF4-FFF2-40B4-BE49-F238E27FC236}">
                <a16:creationId xmlns:a16="http://schemas.microsoft.com/office/drawing/2014/main" id="{3E5F7D78-5A76-4341-9E0A-B67D1D0FF001}"/>
              </a:ext>
            </a:extLst>
          </p:cNvPr>
          <p:cNvSpPr>
            <a:spLocks noGrp="1" noRot="1" noChangeAspect="1" noChangeArrowheads="1" noTextEdit="1"/>
          </p:cNvSpPr>
          <p:nvPr>
            <p:ph type="sldImg"/>
          </p:nvPr>
        </p:nvSpPr>
        <p:spPr>
          <a:ln/>
        </p:spPr>
      </p:sp>
      <p:sp>
        <p:nvSpPr>
          <p:cNvPr id="252932" name="Rectangle 3">
            <a:extLst>
              <a:ext uri="{FF2B5EF4-FFF2-40B4-BE49-F238E27FC236}">
                <a16:creationId xmlns:a16="http://schemas.microsoft.com/office/drawing/2014/main" id="{48C62080-4D42-4095-A435-71EC60A1A096}"/>
              </a:ext>
            </a:extLst>
          </p:cNvPr>
          <p:cNvSpPr>
            <a:spLocks noGrp="1" noChangeArrowheads="1"/>
          </p:cNvSpPr>
          <p:nvPr>
            <p:ph type="body" idx="1"/>
          </p:nvPr>
        </p:nvSpPr>
        <p:spPr>
          <a:noFill/>
        </p:spPr>
        <p:txBody>
          <a:bodyPr/>
          <a:lstStyle/>
          <a:p>
            <a:r>
              <a:rPr lang="en-US" altLang="en-US" sz="1600"/>
              <a:t>THE PERMIT ENGINEER SHOULD OBTAIN INFORMATION FOR THE APPLICANT REGARDING THE MAXIMUM AREA (IN ACRES) OF STORAGE PILES AND THE NUMBER OF DAYS PER YEAR THAT THE STORAGE PILES WILL EXIST AT THE PLANT.  </a:t>
            </a:r>
          </a:p>
          <a:p>
            <a:endParaRPr lang="en-US" altLang="en-US" sz="1600"/>
          </a:p>
          <a:p>
            <a:r>
              <a:rPr lang="en-US" altLang="en-US" sz="1600"/>
              <a:t>RAILCARS OR SHIPS ARE INVOLVED IN THE TRASPORATION OF MATERIALS, THEN INCLUDE THE COMBUSTION EMISSIONS FROM THE USE OF THESE TRASPORT VEHICLES AND INCLUDED IN THE FACILITY CUMULATIVE INCREASE.</a:t>
            </a:r>
          </a:p>
          <a:p>
            <a:endParaRPr lang="en-US" altLang="en-US" sz="1600"/>
          </a:p>
          <a:p>
            <a:r>
              <a:rPr lang="en-US" altLang="en-US" sz="1600"/>
              <a:t>Reference.  BAAQMD Permit Handbook. Concrete Batch Plants April 25, 2007</a:t>
            </a:r>
          </a:p>
          <a:p>
            <a:endParaRPr lang="en-US" altLang="en-US"/>
          </a:p>
        </p:txBody>
      </p:sp>
      <p:sp>
        <p:nvSpPr>
          <p:cNvPr id="252933" name="Header Placeholder 1">
            <a:extLst>
              <a:ext uri="{FF2B5EF4-FFF2-40B4-BE49-F238E27FC236}">
                <a16:creationId xmlns:a16="http://schemas.microsoft.com/office/drawing/2014/main" id="{CD4E80B8-64F0-4EAD-AC0A-E63FFFDFB14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06950474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a:extLst>
              <a:ext uri="{FF2B5EF4-FFF2-40B4-BE49-F238E27FC236}">
                <a16:creationId xmlns:a16="http://schemas.microsoft.com/office/drawing/2014/main" id="{EC981BE8-1A84-4E3A-8F2E-99C4F5AC062D}"/>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056922BE-5298-4492-AFA9-B0ECF309ED9F}" type="slidenum">
              <a:rPr lang="en-US" altLang="en-US" sz="1200" smtClean="0">
                <a:latin typeface="Times New Roman" panose="02020603050405020304" pitchFamily="18" charset="0"/>
              </a:rPr>
              <a:pPr defTabSz="914400"/>
              <a:t>113</a:t>
            </a:fld>
            <a:endParaRPr lang="en-US" altLang="en-US" sz="1200">
              <a:latin typeface="Times New Roman" panose="02020603050405020304" pitchFamily="18" charset="0"/>
            </a:endParaRPr>
          </a:p>
        </p:txBody>
      </p:sp>
      <p:sp>
        <p:nvSpPr>
          <p:cNvPr id="254979" name="Rectangle 2">
            <a:extLst>
              <a:ext uri="{FF2B5EF4-FFF2-40B4-BE49-F238E27FC236}">
                <a16:creationId xmlns:a16="http://schemas.microsoft.com/office/drawing/2014/main" id="{6A68F872-C598-42C3-8365-8B2664CC07E0}"/>
              </a:ext>
            </a:extLst>
          </p:cNvPr>
          <p:cNvSpPr>
            <a:spLocks noGrp="1" noRot="1" noChangeAspect="1" noChangeArrowheads="1" noTextEdit="1"/>
          </p:cNvSpPr>
          <p:nvPr>
            <p:ph type="sldImg"/>
          </p:nvPr>
        </p:nvSpPr>
        <p:spPr>
          <a:ln/>
        </p:spPr>
      </p:sp>
      <p:sp>
        <p:nvSpPr>
          <p:cNvPr id="254980" name="Rectangle 3">
            <a:extLst>
              <a:ext uri="{FF2B5EF4-FFF2-40B4-BE49-F238E27FC236}">
                <a16:creationId xmlns:a16="http://schemas.microsoft.com/office/drawing/2014/main" id="{1DA9C311-C640-4527-ADFF-B54F8F0CA9D7}"/>
              </a:ext>
            </a:extLst>
          </p:cNvPr>
          <p:cNvSpPr>
            <a:spLocks noGrp="1" noChangeArrowheads="1"/>
          </p:cNvSpPr>
          <p:nvPr>
            <p:ph type="body" idx="1"/>
          </p:nvPr>
        </p:nvSpPr>
        <p:spPr>
          <a:noFill/>
        </p:spPr>
        <p:txBody>
          <a:bodyPr/>
          <a:lstStyle/>
          <a:p>
            <a:r>
              <a:rPr lang="en-US" altLang="en-US" sz="1600"/>
              <a:t>Reference.  BAAQMD Permit Handbook. Concrete Batch Plants April 25, 2007</a:t>
            </a:r>
          </a:p>
          <a:p>
            <a:endParaRPr lang="en-US" altLang="en-US"/>
          </a:p>
        </p:txBody>
      </p:sp>
      <p:sp>
        <p:nvSpPr>
          <p:cNvPr id="254981" name="Header Placeholder 1">
            <a:extLst>
              <a:ext uri="{FF2B5EF4-FFF2-40B4-BE49-F238E27FC236}">
                <a16:creationId xmlns:a16="http://schemas.microsoft.com/office/drawing/2014/main" id="{A4FBFB98-E6F9-4674-AC11-20B19BA2022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2835436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a:extLst>
              <a:ext uri="{FF2B5EF4-FFF2-40B4-BE49-F238E27FC236}">
                <a16:creationId xmlns:a16="http://schemas.microsoft.com/office/drawing/2014/main" id="{5B372009-D7A9-4729-AE15-8C676F9A61C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443E9394-E9A5-4F87-9898-EE0FD460EC98}" type="slidenum">
              <a:rPr lang="en-US" altLang="en-US" sz="1200" smtClean="0">
                <a:latin typeface="Times New Roman" panose="02020603050405020304" pitchFamily="18" charset="0"/>
              </a:rPr>
              <a:pPr defTabSz="914400"/>
              <a:t>114</a:t>
            </a:fld>
            <a:endParaRPr lang="en-US" altLang="en-US" sz="1200">
              <a:latin typeface="Times New Roman" panose="02020603050405020304" pitchFamily="18" charset="0"/>
            </a:endParaRPr>
          </a:p>
        </p:txBody>
      </p:sp>
      <p:sp>
        <p:nvSpPr>
          <p:cNvPr id="257027" name="Rectangle 2">
            <a:extLst>
              <a:ext uri="{FF2B5EF4-FFF2-40B4-BE49-F238E27FC236}">
                <a16:creationId xmlns:a16="http://schemas.microsoft.com/office/drawing/2014/main" id="{6543AEDA-770A-4391-916B-50E6D2DA8510}"/>
              </a:ext>
            </a:extLst>
          </p:cNvPr>
          <p:cNvSpPr>
            <a:spLocks noGrp="1" noRot="1" noChangeAspect="1" noChangeArrowheads="1" noTextEdit="1"/>
          </p:cNvSpPr>
          <p:nvPr>
            <p:ph type="sldImg"/>
          </p:nvPr>
        </p:nvSpPr>
        <p:spPr>
          <a:ln/>
        </p:spPr>
      </p:sp>
      <p:sp>
        <p:nvSpPr>
          <p:cNvPr id="257028" name="Rectangle 3">
            <a:extLst>
              <a:ext uri="{FF2B5EF4-FFF2-40B4-BE49-F238E27FC236}">
                <a16:creationId xmlns:a16="http://schemas.microsoft.com/office/drawing/2014/main" id="{8D9257DA-B88C-4032-9DFF-E09C3704B9AA}"/>
              </a:ext>
            </a:extLst>
          </p:cNvPr>
          <p:cNvSpPr>
            <a:spLocks noGrp="1" noChangeArrowheads="1"/>
          </p:cNvSpPr>
          <p:nvPr>
            <p:ph type="body" idx="1"/>
          </p:nvPr>
        </p:nvSpPr>
        <p:spPr>
          <a:noFill/>
        </p:spPr>
        <p:txBody>
          <a:bodyPr/>
          <a:lstStyle/>
          <a:p>
            <a:endParaRPr lang="en-US" altLang="en-US"/>
          </a:p>
        </p:txBody>
      </p:sp>
      <p:sp>
        <p:nvSpPr>
          <p:cNvPr id="257029" name="Header Placeholder 1">
            <a:extLst>
              <a:ext uri="{FF2B5EF4-FFF2-40B4-BE49-F238E27FC236}">
                <a16:creationId xmlns:a16="http://schemas.microsoft.com/office/drawing/2014/main" id="{5BB6EDCB-2368-4607-9205-0469FCBB6B2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87467308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a:extLst>
              <a:ext uri="{FF2B5EF4-FFF2-40B4-BE49-F238E27FC236}">
                <a16:creationId xmlns:a16="http://schemas.microsoft.com/office/drawing/2014/main" id="{2139B11D-0441-4584-B5AE-EBD941AC03C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1EB4CAC2-57D8-4FF6-A215-0E5FEF0CA109}" type="slidenum">
              <a:rPr lang="en-US" altLang="en-US" sz="1200" smtClean="0">
                <a:latin typeface="Times New Roman" panose="02020603050405020304" pitchFamily="18" charset="0"/>
              </a:rPr>
              <a:pPr defTabSz="914400"/>
              <a:t>115</a:t>
            </a:fld>
            <a:endParaRPr lang="en-US" altLang="en-US" sz="1200">
              <a:latin typeface="Times New Roman" panose="02020603050405020304" pitchFamily="18" charset="0"/>
            </a:endParaRPr>
          </a:p>
        </p:txBody>
      </p:sp>
      <p:sp>
        <p:nvSpPr>
          <p:cNvPr id="259075" name="Rectangle 2">
            <a:extLst>
              <a:ext uri="{FF2B5EF4-FFF2-40B4-BE49-F238E27FC236}">
                <a16:creationId xmlns:a16="http://schemas.microsoft.com/office/drawing/2014/main" id="{FFD1F9EC-E4BE-45DB-BB18-BFECD4BD7CDD}"/>
              </a:ext>
            </a:extLst>
          </p:cNvPr>
          <p:cNvSpPr>
            <a:spLocks noGrp="1" noRot="1" noChangeAspect="1" noChangeArrowheads="1" noTextEdit="1"/>
          </p:cNvSpPr>
          <p:nvPr>
            <p:ph type="sldImg"/>
          </p:nvPr>
        </p:nvSpPr>
        <p:spPr>
          <a:ln/>
        </p:spPr>
      </p:sp>
      <p:sp>
        <p:nvSpPr>
          <p:cNvPr id="259076" name="Rectangle 3">
            <a:extLst>
              <a:ext uri="{FF2B5EF4-FFF2-40B4-BE49-F238E27FC236}">
                <a16:creationId xmlns:a16="http://schemas.microsoft.com/office/drawing/2014/main" id="{6FD564D3-CA1F-44CF-B279-7F023EE48A52}"/>
              </a:ext>
            </a:extLst>
          </p:cNvPr>
          <p:cNvSpPr>
            <a:spLocks noGrp="1" noChangeArrowheads="1"/>
          </p:cNvSpPr>
          <p:nvPr>
            <p:ph type="body" idx="1"/>
          </p:nvPr>
        </p:nvSpPr>
        <p:spPr>
          <a:noFill/>
        </p:spPr>
        <p:txBody>
          <a:bodyPr/>
          <a:lstStyle/>
          <a:p>
            <a:endParaRPr lang="en-US" altLang="en-US"/>
          </a:p>
        </p:txBody>
      </p:sp>
      <p:sp>
        <p:nvSpPr>
          <p:cNvPr id="259077" name="Header Placeholder 1">
            <a:extLst>
              <a:ext uri="{FF2B5EF4-FFF2-40B4-BE49-F238E27FC236}">
                <a16:creationId xmlns:a16="http://schemas.microsoft.com/office/drawing/2014/main" id="{EF163144-268E-4808-B1BA-D63DCF3B1001}"/>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0961720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a:extLst>
              <a:ext uri="{FF2B5EF4-FFF2-40B4-BE49-F238E27FC236}">
                <a16:creationId xmlns:a16="http://schemas.microsoft.com/office/drawing/2014/main" id="{3B1691E7-F75F-42DC-9BA7-7353BE77542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1811B56E-8168-479C-A984-BEAAB443C868}" type="slidenum">
              <a:rPr lang="en-US" altLang="en-US" sz="1200" smtClean="0">
                <a:latin typeface="Times New Roman" panose="02020603050405020304" pitchFamily="18" charset="0"/>
              </a:rPr>
              <a:pPr defTabSz="914400"/>
              <a:t>116</a:t>
            </a:fld>
            <a:endParaRPr lang="en-US" altLang="en-US" sz="1200">
              <a:latin typeface="Times New Roman" panose="02020603050405020304" pitchFamily="18" charset="0"/>
            </a:endParaRPr>
          </a:p>
        </p:txBody>
      </p:sp>
      <p:sp>
        <p:nvSpPr>
          <p:cNvPr id="261123" name="Rectangle 2">
            <a:extLst>
              <a:ext uri="{FF2B5EF4-FFF2-40B4-BE49-F238E27FC236}">
                <a16:creationId xmlns:a16="http://schemas.microsoft.com/office/drawing/2014/main" id="{289AD007-35C2-4604-BB66-2F7B7FDB7329}"/>
              </a:ext>
            </a:extLst>
          </p:cNvPr>
          <p:cNvSpPr>
            <a:spLocks noGrp="1" noRot="1" noChangeAspect="1" noChangeArrowheads="1" noTextEdit="1"/>
          </p:cNvSpPr>
          <p:nvPr>
            <p:ph type="sldImg"/>
          </p:nvPr>
        </p:nvSpPr>
        <p:spPr>
          <a:ln/>
        </p:spPr>
      </p:sp>
      <p:sp>
        <p:nvSpPr>
          <p:cNvPr id="261124" name="Rectangle 3">
            <a:extLst>
              <a:ext uri="{FF2B5EF4-FFF2-40B4-BE49-F238E27FC236}">
                <a16:creationId xmlns:a16="http://schemas.microsoft.com/office/drawing/2014/main" id="{D278265A-CA76-4BD2-8621-E7B0AED2DBF7}"/>
              </a:ext>
            </a:extLst>
          </p:cNvPr>
          <p:cNvSpPr>
            <a:spLocks noGrp="1" noChangeArrowheads="1"/>
          </p:cNvSpPr>
          <p:nvPr>
            <p:ph type="body" idx="1"/>
          </p:nvPr>
        </p:nvSpPr>
        <p:spPr>
          <a:noFill/>
        </p:spPr>
        <p:txBody>
          <a:bodyPr/>
          <a:lstStyle/>
          <a:p>
            <a:r>
              <a:rPr lang="en-US" altLang="en-US" sz="1600"/>
              <a:t>Efficiency </a:t>
            </a:r>
          </a:p>
          <a:p>
            <a:r>
              <a:rPr lang="en-US" altLang="en-US" sz="1600"/>
              <a:t>older equipment 95 to 99</a:t>
            </a:r>
          </a:p>
          <a:p>
            <a:r>
              <a:rPr lang="en-US" altLang="en-US" sz="1600"/>
              <a:t>Newer 99 to 99.9</a:t>
            </a:r>
          </a:p>
          <a:p>
            <a:endParaRPr lang="en-US" altLang="en-US" sz="1600"/>
          </a:p>
          <a:p>
            <a:r>
              <a:rPr lang="en-US" altLang="en-US" sz="1600"/>
              <a:t>Efficiency calculated based on size </a:t>
            </a:r>
          </a:p>
          <a:p>
            <a:r>
              <a:rPr lang="en-US" altLang="en-US" sz="1600"/>
              <a:t>Capture for particles less than 1 micron is minimal</a:t>
            </a:r>
          </a:p>
          <a:p>
            <a:endParaRPr lang="en-US" altLang="en-US" sz="1600"/>
          </a:p>
          <a:p>
            <a:endParaRPr lang="en-US" altLang="en-US" sz="1600"/>
          </a:p>
          <a:p>
            <a:endParaRPr lang="en-US" altLang="en-US" sz="2400"/>
          </a:p>
          <a:p>
            <a:endParaRPr lang="en-US" altLang="en-US" sz="2400"/>
          </a:p>
        </p:txBody>
      </p:sp>
      <p:sp>
        <p:nvSpPr>
          <p:cNvPr id="261125" name="Header Placeholder 1">
            <a:extLst>
              <a:ext uri="{FF2B5EF4-FFF2-40B4-BE49-F238E27FC236}">
                <a16:creationId xmlns:a16="http://schemas.microsoft.com/office/drawing/2014/main" id="{22BDAB6B-CDB4-4466-8C7F-168CB350824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12359663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a:extLst>
              <a:ext uri="{FF2B5EF4-FFF2-40B4-BE49-F238E27FC236}">
                <a16:creationId xmlns:a16="http://schemas.microsoft.com/office/drawing/2014/main" id="{9CB2F102-D295-481C-AA98-8A4BF4A70AB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271360EF-E256-45AF-BAB0-B19D400B4FBC}" type="slidenum">
              <a:rPr lang="en-US" altLang="en-US" sz="1200" smtClean="0">
                <a:latin typeface="Times New Roman" panose="02020603050405020304" pitchFamily="18" charset="0"/>
              </a:rPr>
              <a:pPr defTabSz="914400"/>
              <a:t>117</a:t>
            </a:fld>
            <a:endParaRPr lang="en-US" altLang="en-US" sz="1200">
              <a:latin typeface="Times New Roman" panose="02020603050405020304" pitchFamily="18" charset="0"/>
            </a:endParaRPr>
          </a:p>
        </p:txBody>
      </p:sp>
      <p:sp>
        <p:nvSpPr>
          <p:cNvPr id="263171" name="Rectangle 2">
            <a:extLst>
              <a:ext uri="{FF2B5EF4-FFF2-40B4-BE49-F238E27FC236}">
                <a16:creationId xmlns:a16="http://schemas.microsoft.com/office/drawing/2014/main" id="{2CA05812-4421-4AD4-8220-08EB4B3CB2AB}"/>
              </a:ext>
            </a:extLst>
          </p:cNvPr>
          <p:cNvSpPr>
            <a:spLocks noGrp="1" noRot="1" noChangeAspect="1" noChangeArrowheads="1" noTextEdit="1"/>
          </p:cNvSpPr>
          <p:nvPr>
            <p:ph type="sldImg"/>
          </p:nvPr>
        </p:nvSpPr>
        <p:spPr>
          <a:ln/>
        </p:spPr>
      </p:sp>
      <p:sp>
        <p:nvSpPr>
          <p:cNvPr id="263172" name="Rectangle 3">
            <a:extLst>
              <a:ext uri="{FF2B5EF4-FFF2-40B4-BE49-F238E27FC236}">
                <a16:creationId xmlns:a16="http://schemas.microsoft.com/office/drawing/2014/main" id="{F895C34D-A1D5-4FA9-8CDA-FBF9F3BD710A}"/>
              </a:ext>
            </a:extLst>
          </p:cNvPr>
          <p:cNvSpPr>
            <a:spLocks noGrp="1" noChangeArrowheads="1"/>
          </p:cNvSpPr>
          <p:nvPr>
            <p:ph type="body" idx="1"/>
          </p:nvPr>
        </p:nvSpPr>
        <p:spPr>
          <a:noFill/>
        </p:spPr>
        <p:txBody>
          <a:bodyPr/>
          <a:lstStyle/>
          <a:p>
            <a:endParaRPr lang="en-US" altLang="en-US"/>
          </a:p>
        </p:txBody>
      </p:sp>
      <p:sp>
        <p:nvSpPr>
          <p:cNvPr id="263173" name="Header Placeholder 1">
            <a:extLst>
              <a:ext uri="{FF2B5EF4-FFF2-40B4-BE49-F238E27FC236}">
                <a16:creationId xmlns:a16="http://schemas.microsoft.com/office/drawing/2014/main" id="{C1BC8E91-422A-425D-96AF-3F51511A74A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46764239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a:extLst>
              <a:ext uri="{FF2B5EF4-FFF2-40B4-BE49-F238E27FC236}">
                <a16:creationId xmlns:a16="http://schemas.microsoft.com/office/drawing/2014/main" id="{E8C2589A-0BA4-411B-A65D-DB65F52CB19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2A8573CF-35EB-4068-8837-C3CE544881FE}" type="slidenum">
              <a:rPr lang="en-US" altLang="en-US" sz="1200" smtClean="0">
                <a:latin typeface="Times New Roman" panose="02020603050405020304" pitchFamily="18" charset="0"/>
              </a:rPr>
              <a:pPr defTabSz="914400"/>
              <a:t>119</a:t>
            </a:fld>
            <a:endParaRPr lang="en-US" altLang="en-US" sz="1200">
              <a:latin typeface="Times New Roman" panose="02020603050405020304" pitchFamily="18" charset="0"/>
            </a:endParaRPr>
          </a:p>
        </p:txBody>
      </p:sp>
      <p:sp>
        <p:nvSpPr>
          <p:cNvPr id="267267" name="Rectangle 2">
            <a:extLst>
              <a:ext uri="{FF2B5EF4-FFF2-40B4-BE49-F238E27FC236}">
                <a16:creationId xmlns:a16="http://schemas.microsoft.com/office/drawing/2014/main" id="{99D8D22B-E554-4A42-AD3D-958661A93ADF}"/>
              </a:ext>
            </a:extLst>
          </p:cNvPr>
          <p:cNvSpPr>
            <a:spLocks noGrp="1" noRot="1" noChangeAspect="1" noChangeArrowheads="1" noTextEdit="1"/>
          </p:cNvSpPr>
          <p:nvPr>
            <p:ph type="sldImg"/>
          </p:nvPr>
        </p:nvSpPr>
        <p:spPr>
          <a:ln/>
        </p:spPr>
      </p:sp>
      <p:sp>
        <p:nvSpPr>
          <p:cNvPr id="267268" name="Rectangle 3">
            <a:extLst>
              <a:ext uri="{FF2B5EF4-FFF2-40B4-BE49-F238E27FC236}">
                <a16:creationId xmlns:a16="http://schemas.microsoft.com/office/drawing/2014/main" id="{1E202F9A-D2E1-4EEA-A886-9E2C32E477D0}"/>
              </a:ext>
            </a:extLst>
          </p:cNvPr>
          <p:cNvSpPr>
            <a:spLocks noGrp="1" noChangeArrowheads="1"/>
          </p:cNvSpPr>
          <p:nvPr>
            <p:ph type="body" idx="1"/>
          </p:nvPr>
        </p:nvSpPr>
        <p:spPr>
          <a:noFill/>
        </p:spPr>
        <p:txBody>
          <a:bodyPr/>
          <a:lstStyle/>
          <a:p>
            <a:endParaRPr lang="en-US" altLang="en-US"/>
          </a:p>
        </p:txBody>
      </p:sp>
      <p:sp>
        <p:nvSpPr>
          <p:cNvPr id="267269" name="Header Placeholder 1">
            <a:extLst>
              <a:ext uri="{FF2B5EF4-FFF2-40B4-BE49-F238E27FC236}">
                <a16:creationId xmlns:a16="http://schemas.microsoft.com/office/drawing/2014/main" id="{D67FE082-A989-4372-B466-2D289EF133B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8412621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a:extLst>
              <a:ext uri="{FF2B5EF4-FFF2-40B4-BE49-F238E27FC236}">
                <a16:creationId xmlns:a16="http://schemas.microsoft.com/office/drawing/2014/main" id="{41B92E1C-E48A-4FAD-B6A6-FB9578F163E2}"/>
              </a:ext>
            </a:extLst>
          </p:cNvPr>
          <p:cNvSpPr>
            <a:spLocks noGrp="1" noRot="1" noChangeAspect="1" noChangeArrowheads="1" noTextEdit="1"/>
          </p:cNvSpPr>
          <p:nvPr>
            <p:ph type="sldImg"/>
          </p:nvPr>
        </p:nvSpPr>
        <p:spPr>
          <a:xfrm>
            <a:off x="998538" y="660400"/>
            <a:ext cx="5083175" cy="3389313"/>
          </a:xfrm>
          <a:ln cap="flat"/>
        </p:spPr>
      </p:sp>
      <p:sp>
        <p:nvSpPr>
          <p:cNvPr id="269315" name="Rectangle 3">
            <a:extLst>
              <a:ext uri="{FF2B5EF4-FFF2-40B4-BE49-F238E27FC236}">
                <a16:creationId xmlns:a16="http://schemas.microsoft.com/office/drawing/2014/main" id="{539A29FC-BB25-4A49-827D-DC914882A465}"/>
              </a:ext>
            </a:extLst>
          </p:cNvPr>
          <p:cNvSpPr>
            <a:spLocks noGrp="1" noChangeArrowheads="1"/>
          </p:cNvSpPr>
          <p:nvPr>
            <p:ph type="body" idx="1"/>
          </p:nvPr>
        </p:nvSpPr>
        <p:spPr>
          <a:xfrm>
            <a:off x="914400" y="4279900"/>
            <a:ext cx="5248275" cy="4065588"/>
          </a:xfrm>
          <a:noFill/>
        </p:spPr>
        <p:txBody>
          <a:bodyPr lIns="91818" tIns="45908" rIns="91818" bIns="45908"/>
          <a:lstStyle/>
          <a:p>
            <a:endParaRPr lang="en-US" altLang="en-US" sz="2800"/>
          </a:p>
          <a:p>
            <a:endParaRPr lang="en-US" altLang="en-US" sz="2800"/>
          </a:p>
        </p:txBody>
      </p:sp>
      <p:sp>
        <p:nvSpPr>
          <p:cNvPr id="269316" name="Header Placeholder 1">
            <a:extLst>
              <a:ext uri="{FF2B5EF4-FFF2-40B4-BE49-F238E27FC236}">
                <a16:creationId xmlns:a16="http://schemas.microsoft.com/office/drawing/2014/main" id="{0C1589EF-D95A-45EE-8957-3F831740941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8538157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a:extLst>
              <a:ext uri="{FF2B5EF4-FFF2-40B4-BE49-F238E27FC236}">
                <a16:creationId xmlns:a16="http://schemas.microsoft.com/office/drawing/2014/main" id="{7A487BF9-0095-4C94-BBFE-D7C4414DEEB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E4980E69-3109-484D-B54A-570A561FD452}" type="slidenum">
              <a:rPr lang="en-US" altLang="en-US" sz="1200" smtClean="0">
                <a:latin typeface="Times New Roman" panose="02020603050405020304" pitchFamily="18" charset="0"/>
              </a:rPr>
              <a:pPr defTabSz="914400"/>
              <a:t>12</a:t>
            </a:fld>
            <a:endParaRPr lang="en-US" altLang="en-US" sz="1200">
              <a:latin typeface="Times New Roman" panose="02020603050405020304" pitchFamily="18" charset="0"/>
            </a:endParaRPr>
          </a:p>
        </p:txBody>
      </p:sp>
      <p:sp>
        <p:nvSpPr>
          <p:cNvPr id="48131" name="Rectangle 2">
            <a:extLst>
              <a:ext uri="{FF2B5EF4-FFF2-40B4-BE49-F238E27FC236}">
                <a16:creationId xmlns:a16="http://schemas.microsoft.com/office/drawing/2014/main" id="{AF793C5D-F5A9-4407-BCC4-392BD3929087}"/>
              </a:ext>
            </a:extLst>
          </p:cNvPr>
          <p:cNvSpPr>
            <a:spLocks noGrp="1" noRot="1" noChangeAspect="1" noChangeArrowheads="1" noTextEdit="1"/>
          </p:cNvSpPr>
          <p:nvPr>
            <p:ph type="sldImg"/>
          </p:nvPr>
        </p:nvSpPr>
        <p:spPr>
          <a:ln/>
        </p:spPr>
      </p:sp>
      <p:sp>
        <p:nvSpPr>
          <p:cNvPr id="48132" name="Rectangle 3">
            <a:extLst>
              <a:ext uri="{FF2B5EF4-FFF2-40B4-BE49-F238E27FC236}">
                <a16:creationId xmlns:a16="http://schemas.microsoft.com/office/drawing/2014/main" id="{AEFB2107-532F-45B5-B6E5-9C9DA1B68D90}"/>
              </a:ext>
            </a:extLst>
          </p:cNvPr>
          <p:cNvSpPr>
            <a:spLocks noGrp="1" noChangeArrowheads="1"/>
          </p:cNvSpPr>
          <p:nvPr>
            <p:ph type="body" idx="1"/>
          </p:nvPr>
        </p:nvSpPr>
        <p:spPr>
          <a:noFill/>
        </p:spPr>
        <p:txBody>
          <a:bodyPr/>
          <a:lstStyle/>
          <a:p>
            <a:endParaRPr lang="en-US" altLang="en-US"/>
          </a:p>
        </p:txBody>
      </p:sp>
      <p:sp>
        <p:nvSpPr>
          <p:cNvPr id="48133" name="Header Placeholder 1">
            <a:extLst>
              <a:ext uri="{FF2B5EF4-FFF2-40B4-BE49-F238E27FC236}">
                <a16:creationId xmlns:a16="http://schemas.microsoft.com/office/drawing/2014/main" id="{FEDA85AF-5AE0-40C5-9B87-2E59DE1EABC5}"/>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796411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a:extLst>
              <a:ext uri="{FF2B5EF4-FFF2-40B4-BE49-F238E27FC236}">
                <a16:creationId xmlns:a16="http://schemas.microsoft.com/office/drawing/2014/main" id="{258779F1-1B5B-4E05-A6D5-FB5BD3994EF4}"/>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3EC3AB00-82D3-4716-BBAD-B002E9F0D9F7}" type="slidenum">
              <a:rPr lang="en-US" altLang="en-US" sz="1200" smtClean="0">
                <a:latin typeface="Times New Roman" panose="02020603050405020304" pitchFamily="18" charset="0"/>
              </a:rPr>
              <a:pPr defTabSz="914400"/>
              <a:t>13</a:t>
            </a:fld>
            <a:endParaRPr lang="en-US" altLang="en-US" sz="1200">
              <a:latin typeface="Times New Roman" panose="02020603050405020304" pitchFamily="18" charset="0"/>
            </a:endParaRPr>
          </a:p>
        </p:txBody>
      </p:sp>
      <p:sp>
        <p:nvSpPr>
          <p:cNvPr id="50179" name="Rectangle 2">
            <a:extLst>
              <a:ext uri="{FF2B5EF4-FFF2-40B4-BE49-F238E27FC236}">
                <a16:creationId xmlns:a16="http://schemas.microsoft.com/office/drawing/2014/main" id="{63C0B107-0A0C-45FE-A6EA-EF860489DBCF}"/>
              </a:ext>
            </a:extLst>
          </p:cNvPr>
          <p:cNvSpPr>
            <a:spLocks noGrp="1" noRot="1" noChangeAspect="1" noChangeArrowheads="1" noTextEdit="1"/>
          </p:cNvSpPr>
          <p:nvPr>
            <p:ph type="sldImg"/>
          </p:nvPr>
        </p:nvSpPr>
        <p:spPr>
          <a:ln/>
        </p:spPr>
      </p:sp>
      <p:sp>
        <p:nvSpPr>
          <p:cNvPr id="50180" name="Rectangle 3">
            <a:extLst>
              <a:ext uri="{FF2B5EF4-FFF2-40B4-BE49-F238E27FC236}">
                <a16:creationId xmlns:a16="http://schemas.microsoft.com/office/drawing/2014/main" id="{E1C48309-5BA8-40B4-947E-6262D16F9566}"/>
              </a:ext>
            </a:extLst>
          </p:cNvPr>
          <p:cNvSpPr>
            <a:spLocks noGrp="1" noChangeArrowheads="1"/>
          </p:cNvSpPr>
          <p:nvPr>
            <p:ph type="body" idx="1"/>
          </p:nvPr>
        </p:nvSpPr>
        <p:spPr>
          <a:xfrm>
            <a:off x="549275" y="4276725"/>
            <a:ext cx="5584825" cy="4052888"/>
          </a:xfrm>
          <a:noFill/>
        </p:spPr>
        <p:txBody>
          <a:bodyPr/>
          <a:lstStyle/>
          <a:p>
            <a:pPr>
              <a:lnSpc>
                <a:spcPct val="90000"/>
              </a:lnSpc>
            </a:pPr>
            <a:r>
              <a:rPr lang="en-US" altLang="en-US" sz="1600"/>
              <a:t>The term concrete refers to a product formed from two principle components:  aggregate and paste.</a:t>
            </a:r>
          </a:p>
          <a:p>
            <a:pPr>
              <a:lnSpc>
                <a:spcPct val="90000"/>
              </a:lnSpc>
            </a:pPr>
            <a:endParaRPr lang="en-US" altLang="en-US" sz="1600"/>
          </a:p>
          <a:p>
            <a:pPr>
              <a:lnSpc>
                <a:spcPct val="90000"/>
              </a:lnSpc>
            </a:pPr>
            <a:r>
              <a:rPr lang="en-US" altLang="en-US" sz="1600"/>
              <a:t>Concrete hardens by a chemical reaction known as </a:t>
            </a:r>
            <a:r>
              <a:rPr lang="en-US" altLang="en-US" sz="1600" b="1" u="sng"/>
              <a:t>hydration.</a:t>
            </a:r>
          </a:p>
          <a:p>
            <a:pPr>
              <a:lnSpc>
                <a:spcPct val="90000"/>
              </a:lnSpc>
            </a:pPr>
            <a:endParaRPr lang="en-US" altLang="en-US" sz="1600" b="1" u="sng"/>
          </a:p>
          <a:p>
            <a:pPr>
              <a:lnSpc>
                <a:spcPct val="90000"/>
              </a:lnSpc>
            </a:pPr>
            <a:r>
              <a:rPr lang="en-US" altLang="en-US" sz="1600"/>
              <a:t>Aggregate, which can be either natural or man made, consists of various grades of sand, gravel, crushed stone, or slag.</a:t>
            </a:r>
          </a:p>
          <a:p>
            <a:pPr>
              <a:lnSpc>
                <a:spcPct val="90000"/>
              </a:lnSpc>
            </a:pPr>
            <a:endParaRPr lang="en-US" altLang="en-US" sz="1600"/>
          </a:p>
          <a:p>
            <a:pPr>
              <a:lnSpc>
                <a:spcPct val="90000"/>
              </a:lnSpc>
            </a:pPr>
            <a:r>
              <a:rPr lang="en-US" altLang="en-US" sz="1600"/>
              <a:t>Paste, is composed of cement, water, and sometimes entrained air.  The cement paste makes up approximately 25 to 40 percent by volume of concrete.</a:t>
            </a:r>
          </a:p>
          <a:p>
            <a:pPr>
              <a:lnSpc>
                <a:spcPct val="90000"/>
              </a:lnSpc>
            </a:pPr>
            <a:endParaRPr lang="en-US" altLang="en-US"/>
          </a:p>
        </p:txBody>
      </p:sp>
      <p:sp>
        <p:nvSpPr>
          <p:cNvPr id="50181" name="Header Placeholder 1">
            <a:extLst>
              <a:ext uri="{FF2B5EF4-FFF2-40B4-BE49-F238E27FC236}">
                <a16:creationId xmlns:a16="http://schemas.microsoft.com/office/drawing/2014/main" id="{8FAA34AA-489D-410D-B30F-9E3E1F6F6E7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61590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a:extLst>
              <a:ext uri="{FF2B5EF4-FFF2-40B4-BE49-F238E27FC236}">
                <a16:creationId xmlns:a16="http://schemas.microsoft.com/office/drawing/2014/main" id="{2EE00FF3-7F1E-4556-92EE-13B47637116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5B115DC7-E770-4F15-BCB3-D7D81F5F07CD}" type="slidenum">
              <a:rPr lang="en-US" altLang="en-US" sz="1200" smtClean="0">
                <a:latin typeface="Times New Roman" panose="02020603050405020304" pitchFamily="18" charset="0"/>
              </a:rPr>
              <a:pPr defTabSz="914400"/>
              <a:t>14</a:t>
            </a:fld>
            <a:endParaRPr lang="en-US" altLang="en-US" sz="1200">
              <a:latin typeface="Times New Roman" panose="02020603050405020304" pitchFamily="18" charset="0"/>
            </a:endParaRPr>
          </a:p>
        </p:txBody>
      </p:sp>
      <p:sp>
        <p:nvSpPr>
          <p:cNvPr id="52227" name="Rectangle 2">
            <a:extLst>
              <a:ext uri="{FF2B5EF4-FFF2-40B4-BE49-F238E27FC236}">
                <a16:creationId xmlns:a16="http://schemas.microsoft.com/office/drawing/2014/main" id="{BE0B31CF-0787-435B-A061-47038A01C252}"/>
              </a:ext>
            </a:extLst>
          </p:cNvPr>
          <p:cNvSpPr>
            <a:spLocks noGrp="1" noRot="1" noChangeAspect="1" noChangeArrowheads="1" noTextEdit="1"/>
          </p:cNvSpPr>
          <p:nvPr>
            <p:ph type="sldImg"/>
          </p:nvPr>
        </p:nvSpPr>
        <p:spPr>
          <a:xfrm>
            <a:off x="1008063" y="676275"/>
            <a:ext cx="5062537" cy="3375025"/>
          </a:xfrm>
          <a:ln/>
        </p:spPr>
      </p:sp>
      <p:sp>
        <p:nvSpPr>
          <p:cNvPr id="52228" name="Rectangle 3">
            <a:extLst>
              <a:ext uri="{FF2B5EF4-FFF2-40B4-BE49-F238E27FC236}">
                <a16:creationId xmlns:a16="http://schemas.microsoft.com/office/drawing/2014/main" id="{00E08616-5E9D-4FE8-8D8B-0A97053DAFCA}"/>
              </a:ext>
            </a:extLst>
          </p:cNvPr>
          <p:cNvSpPr>
            <a:spLocks noGrp="1" noChangeArrowheads="1"/>
          </p:cNvSpPr>
          <p:nvPr>
            <p:ph type="body" idx="1"/>
          </p:nvPr>
        </p:nvSpPr>
        <p:spPr>
          <a:xfrm>
            <a:off x="942975" y="4276725"/>
            <a:ext cx="5191125" cy="4051300"/>
          </a:xfrm>
          <a:noFill/>
        </p:spPr>
        <p:txBody>
          <a:bodyPr/>
          <a:lstStyle/>
          <a:p>
            <a:r>
              <a:rPr lang="en-US" altLang="en-US" sz="1600"/>
              <a:t>When water is added to cement, each of the compounds undergoes hydration and contributes to the final concrete product. Only the calcium silicates contribute to strength. Tricalcium silicate is responsible for most of the early strength (first 7 days). Dicalcium silicate, which reacts more slowly, contributes only to the strength at later times. Tricalcium silicate will be discussed in the greatest detail. </a:t>
            </a:r>
          </a:p>
        </p:txBody>
      </p:sp>
      <p:sp>
        <p:nvSpPr>
          <p:cNvPr id="52229" name="Header Placeholder 1">
            <a:extLst>
              <a:ext uri="{FF2B5EF4-FFF2-40B4-BE49-F238E27FC236}">
                <a16:creationId xmlns:a16="http://schemas.microsoft.com/office/drawing/2014/main" id="{91F55EFA-91A0-491B-ADD2-780BB8882C5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0049750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7B389661-7544-4A18-B66C-D020731EA2EF}"/>
              </a:ext>
            </a:extLst>
          </p:cNvPr>
          <p:cNvSpPr>
            <a:spLocks noGrp="1" noRot="1" noChangeAspect="1" noChangeArrowheads="1" noTextEdit="1"/>
          </p:cNvSpPr>
          <p:nvPr>
            <p:ph type="sldImg"/>
          </p:nvPr>
        </p:nvSpPr>
        <p:spPr>
          <a:ln/>
        </p:spPr>
      </p:sp>
      <p:sp>
        <p:nvSpPr>
          <p:cNvPr id="54275" name="Notes Placeholder 2">
            <a:extLst>
              <a:ext uri="{FF2B5EF4-FFF2-40B4-BE49-F238E27FC236}">
                <a16:creationId xmlns:a16="http://schemas.microsoft.com/office/drawing/2014/main" id="{F6F80A2D-BD55-420D-9BF4-367623C2A83E}"/>
              </a:ext>
            </a:extLst>
          </p:cNvPr>
          <p:cNvSpPr>
            <a:spLocks noGrp="1" noChangeArrowheads="1"/>
          </p:cNvSpPr>
          <p:nvPr>
            <p:ph type="body" idx="1"/>
          </p:nvPr>
        </p:nvSpPr>
        <p:spPr>
          <a:noFill/>
        </p:spPr>
        <p:txBody>
          <a:bodyPr/>
          <a:lstStyle/>
          <a:p>
            <a:endParaRPr lang="en-US" altLang="en-US"/>
          </a:p>
        </p:txBody>
      </p:sp>
      <p:sp>
        <p:nvSpPr>
          <p:cNvPr id="54276" name="Header Placeholder 3">
            <a:extLst>
              <a:ext uri="{FF2B5EF4-FFF2-40B4-BE49-F238E27FC236}">
                <a16:creationId xmlns:a16="http://schemas.microsoft.com/office/drawing/2014/main" id="{A3E09063-E00E-422B-91D6-6D9640A58C2D}"/>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54277" name="Slide Number Placeholder 4">
            <a:extLst>
              <a:ext uri="{FF2B5EF4-FFF2-40B4-BE49-F238E27FC236}">
                <a16:creationId xmlns:a16="http://schemas.microsoft.com/office/drawing/2014/main" id="{7342AE7D-8E71-4D09-A236-F9B0CF9DE2E6}"/>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fld id="{AC27A2BD-626D-457F-A6C6-55E5370F445C}" type="slidenum">
              <a:rPr lang="en-US" altLang="en-US" sz="1200" smtClean="0">
                <a:latin typeface="Times New Roman" panose="02020603050405020304" pitchFamily="18" charset="0"/>
              </a:rPr>
              <a:pPr defTabSz="914400"/>
              <a:t>15</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39380963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3BC21FC8-D975-42F5-9059-DAAA9B2CF8CC}"/>
              </a:ext>
            </a:extLst>
          </p:cNvPr>
          <p:cNvSpPr>
            <a:spLocks noGrp="1" noRot="1" noChangeAspect="1" noChangeArrowheads="1" noTextEdit="1"/>
          </p:cNvSpPr>
          <p:nvPr>
            <p:ph type="sldImg"/>
          </p:nvPr>
        </p:nvSpPr>
        <p:spPr>
          <a:ln/>
        </p:spPr>
      </p:sp>
      <p:sp>
        <p:nvSpPr>
          <p:cNvPr id="56323" name="Notes Placeholder 2">
            <a:extLst>
              <a:ext uri="{FF2B5EF4-FFF2-40B4-BE49-F238E27FC236}">
                <a16:creationId xmlns:a16="http://schemas.microsoft.com/office/drawing/2014/main" id="{99900DA7-A1E8-4E14-9016-99683D06AC49}"/>
              </a:ext>
            </a:extLst>
          </p:cNvPr>
          <p:cNvSpPr>
            <a:spLocks noGrp="1" noChangeArrowheads="1"/>
          </p:cNvSpPr>
          <p:nvPr>
            <p:ph type="body" idx="1"/>
          </p:nvPr>
        </p:nvSpPr>
        <p:spPr>
          <a:noFill/>
        </p:spPr>
        <p:txBody>
          <a:bodyPr/>
          <a:lstStyle/>
          <a:p>
            <a:endParaRPr lang="en-US" altLang="en-US"/>
          </a:p>
        </p:txBody>
      </p:sp>
      <p:sp>
        <p:nvSpPr>
          <p:cNvPr id="56324" name="Header Placeholder 3">
            <a:extLst>
              <a:ext uri="{FF2B5EF4-FFF2-40B4-BE49-F238E27FC236}">
                <a16:creationId xmlns:a16="http://schemas.microsoft.com/office/drawing/2014/main" id="{3662810E-6EFB-4897-8ED2-CCE85CE1E17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56325" name="Slide Number Placeholder 4">
            <a:extLst>
              <a:ext uri="{FF2B5EF4-FFF2-40B4-BE49-F238E27FC236}">
                <a16:creationId xmlns:a16="http://schemas.microsoft.com/office/drawing/2014/main" id="{45B59A30-2747-44E5-996E-07180927C6C6}"/>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fld id="{BC9C72F4-F516-40BC-A23B-79F8A4F71B4F}" type="slidenum">
              <a:rPr lang="en-US" altLang="en-US" sz="1200" smtClean="0">
                <a:latin typeface="Times New Roman" panose="02020603050405020304" pitchFamily="18" charset="0"/>
              </a:rPr>
              <a:pPr defTabSz="914400"/>
              <a:t>16</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17617998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a:extLst>
              <a:ext uri="{FF2B5EF4-FFF2-40B4-BE49-F238E27FC236}">
                <a16:creationId xmlns:a16="http://schemas.microsoft.com/office/drawing/2014/main" id="{35927BE6-4466-4D66-8E91-AFF177A2B16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2476D289-959A-4190-8823-F2FC58E32127}" type="slidenum">
              <a:rPr lang="en-US" altLang="en-US" sz="1200" smtClean="0">
                <a:latin typeface="Times New Roman" panose="02020603050405020304" pitchFamily="18" charset="0"/>
              </a:rPr>
              <a:pPr defTabSz="914400"/>
              <a:t>17</a:t>
            </a:fld>
            <a:endParaRPr lang="en-US" altLang="en-US" sz="1200">
              <a:latin typeface="Times New Roman" panose="02020603050405020304" pitchFamily="18" charset="0"/>
            </a:endParaRPr>
          </a:p>
        </p:txBody>
      </p:sp>
      <p:sp>
        <p:nvSpPr>
          <p:cNvPr id="58371" name="Rectangle 2">
            <a:extLst>
              <a:ext uri="{FF2B5EF4-FFF2-40B4-BE49-F238E27FC236}">
                <a16:creationId xmlns:a16="http://schemas.microsoft.com/office/drawing/2014/main" id="{7F55B9E1-D331-476E-B2E4-B08B74609E8D}"/>
              </a:ext>
            </a:extLst>
          </p:cNvPr>
          <p:cNvSpPr>
            <a:spLocks noGrp="1" noRot="1" noChangeAspect="1" noChangeArrowheads="1" noTextEdit="1"/>
          </p:cNvSpPr>
          <p:nvPr>
            <p:ph type="sldImg"/>
          </p:nvPr>
        </p:nvSpPr>
        <p:spPr>
          <a:ln/>
        </p:spPr>
      </p:sp>
      <p:sp>
        <p:nvSpPr>
          <p:cNvPr id="58372" name="Rectangle 3">
            <a:extLst>
              <a:ext uri="{FF2B5EF4-FFF2-40B4-BE49-F238E27FC236}">
                <a16:creationId xmlns:a16="http://schemas.microsoft.com/office/drawing/2014/main" id="{878D1AC6-6E50-4D3D-BFA8-ACA70C8C511A}"/>
              </a:ext>
            </a:extLst>
          </p:cNvPr>
          <p:cNvSpPr>
            <a:spLocks noGrp="1" noChangeArrowheads="1"/>
          </p:cNvSpPr>
          <p:nvPr>
            <p:ph type="body" idx="1"/>
          </p:nvPr>
        </p:nvSpPr>
        <p:spPr>
          <a:noFill/>
        </p:spPr>
        <p:txBody>
          <a:bodyPr/>
          <a:lstStyle/>
          <a:p>
            <a:r>
              <a:rPr lang="en-US" altLang="en-US" sz="1600"/>
              <a:t>Flash showing the making of cement.  Click on picture and roll cursor over each step to reveal process.  Hit escape to return to slides</a:t>
            </a:r>
          </a:p>
        </p:txBody>
      </p:sp>
      <p:sp>
        <p:nvSpPr>
          <p:cNvPr id="58373" name="Header Placeholder 1">
            <a:extLst>
              <a:ext uri="{FF2B5EF4-FFF2-40B4-BE49-F238E27FC236}">
                <a16:creationId xmlns:a16="http://schemas.microsoft.com/office/drawing/2014/main" id="{0DCE1F5A-230F-4420-87C5-15931C5F62D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6545848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a:extLst>
              <a:ext uri="{FF2B5EF4-FFF2-40B4-BE49-F238E27FC236}">
                <a16:creationId xmlns:a16="http://schemas.microsoft.com/office/drawing/2014/main" id="{DC8408FF-A553-4AB0-A55F-3058C0E7076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0538111D-6CC0-4453-84E7-C81D57BF94D0}" type="slidenum">
              <a:rPr lang="en-US" altLang="en-US" sz="1200" smtClean="0">
                <a:latin typeface="Times New Roman" panose="02020603050405020304" pitchFamily="18" charset="0"/>
              </a:rPr>
              <a:pPr defTabSz="914400"/>
              <a:t>18</a:t>
            </a:fld>
            <a:endParaRPr lang="en-US" altLang="en-US" sz="1200">
              <a:latin typeface="Times New Roman" panose="02020603050405020304" pitchFamily="18" charset="0"/>
            </a:endParaRPr>
          </a:p>
        </p:txBody>
      </p:sp>
      <p:sp>
        <p:nvSpPr>
          <p:cNvPr id="60419" name="Rectangle 2">
            <a:extLst>
              <a:ext uri="{FF2B5EF4-FFF2-40B4-BE49-F238E27FC236}">
                <a16:creationId xmlns:a16="http://schemas.microsoft.com/office/drawing/2014/main" id="{217E65E3-0C74-4529-B023-6018AE72E18B}"/>
              </a:ext>
            </a:extLst>
          </p:cNvPr>
          <p:cNvSpPr>
            <a:spLocks noGrp="1" noRot="1" noChangeAspect="1" noChangeArrowheads="1" noTextEdit="1"/>
          </p:cNvSpPr>
          <p:nvPr>
            <p:ph type="sldImg"/>
          </p:nvPr>
        </p:nvSpPr>
        <p:spPr>
          <a:ln/>
        </p:spPr>
      </p:sp>
      <p:sp>
        <p:nvSpPr>
          <p:cNvPr id="60420" name="Rectangle 3">
            <a:extLst>
              <a:ext uri="{FF2B5EF4-FFF2-40B4-BE49-F238E27FC236}">
                <a16:creationId xmlns:a16="http://schemas.microsoft.com/office/drawing/2014/main" id="{70653F3E-DA82-41AE-885A-16EF99196644}"/>
              </a:ext>
            </a:extLst>
          </p:cNvPr>
          <p:cNvSpPr>
            <a:spLocks noGrp="1" noChangeArrowheads="1"/>
          </p:cNvSpPr>
          <p:nvPr>
            <p:ph type="body" idx="1"/>
          </p:nvPr>
        </p:nvSpPr>
        <p:spPr>
          <a:noFill/>
        </p:spPr>
        <p:txBody>
          <a:bodyPr/>
          <a:lstStyle/>
          <a:p>
            <a:endParaRPr lang="en-US" altLang="en-US"/>
          </a:p>
        </p:txBody>
      </p:sp>
      <p:sp>
        <p:nvSpPr>
          <p:cNvPr id="60421" name="Header Placeholder 1">
            <a:extLst>
              <a:ext uri="{FF2B5EF4-FFF2-40B4-BE49-F238E27FC236}">
                <a16:creationId xmlns:a16="http://schemas.microsoft.com/office/drawing/2014/main" id="{3C449E2C-70D3-438E-836F-6BC49028097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964407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a:extLst>
              <a:ext uri="{FF2B5EF4-FFF2-40B4-BE49-F238E27FC236}">
                <a16:creationId xmlns:a16="http://schemas.microsoft.com/office/drawing/2014/main" id="{DA254699-5CD5-4B8D-8696-8348839ADFAA}"/>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018ED32D-48A1-4A85-A9EF-F915115A0E15}" type="slidenum">
              <a:rPr lang="en-US" altLang="en-US" sz="1200" smtClean="0">
                <a:latin typeface="Times New Roman" panose="02020603050405020304" pitchFamily="18" charset="0"/>
              </a:rPr>
              <a:pPr defTabSz="914400"/>
              <a:t>19</a:t>
            </a:fld>
            <a:endParaRPr lang="en-US" altLang="en-US" sz="1200">
              <a:latin typeface="Times New Roman" panose="02020603050405020304" pitchFamily="18" charset="0"/>
            </a:endParaRPr>
          </a:p>
        </p:txBody>
      </p:sp>
      <p:sp>
        <p:nvSpPr>
          <p:cNvPr id="62467" name="Rectangle 2">
            <a:extLst>
              <a:ext uri="{FF2B5EF4-FFF2-40B4-BE49-F238E27FC236}">
                <a16:creationId xmlns:a16="http://schemas.microsoft.com/office/drawing/2014/main" id="{F290CC78-A1F6-4AC4-B804-A29130BD607E}"/>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0F71D901-B3EA-4F4B-A81F-52B22E70C4EF}"/>
              </a:ext>
            </a:extLst>
          </p:cNvPr>
          <p:cNvSpPr>
            <a:spLocks noGrp="1" noChangeArrowheads="1"/>
          </p:cNvSpPr>
          <p:nvPr>
            <p:ph type="body" idx="1"/>
          </p:nvPr>
        </p:nvSpPr>
        <p:spPr>
          <a:noFill/>
        </p:spPr>
        <p:txBody>
          <a:bodyPr/>
          <a:lstStyle/>
          <a:p>
            <a:endParaRPr lang="en-US" altLang="en-US"/>
          </a:p>
        </p:txBody>
      </p:sp>
      <p:sp>
        <p:nvSpPr>
          <p:cNvPr id="62469" name="Header Placeholder 1">
            <a:extLst>
              <a:ext uri="{FF2B5EF4-FFF2-40B4-BE49-F238E27FC236}">
                <a16:creationId xmlns:a16="http://schemas.microsoft.com/office/drawing/2014/main" id="{8F6D1403-9A78-406A-BBBB-FC188778F7E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195126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a:extLst>
              <a:ext uri="{FF2B5EF4-FFF2-40B4-BE49-F238E27FC236}">
                <a16:creationId xmlns:a16="http://schemas.microsoft.com/office/drawing/2014/main" id="{BAC8E7CE-6265-415C-B433-055C9742EBF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DEA3C11F-CC43-4690-AD3C-34CE33E36FAC}" type="slidenum">
              <a:rPr lang="en-US" altLang="en-US" sz="1200" smtClean="0">
                <a:latin typeface="Times New Roman" panose="02020603050405020304" pitchFamily="18" charset="0"/>
              </a:rPr>
              <a:pPr defTabSz="914400"/>
              <a:t>2</a:t>
            </a:fld>
            <a:endParaRPr lang="en-US" altLang="en-US" sz="1200">
              <a:latin typeface="Times New Roman" panose="02020603050405020304" pitchFamily="18" charset="0"/>
            </a:endParaRPr>
          </a:p>
        </p:txBody>
      </p:sp>
      <p:sp>
        <p:nvSpPr>
          <p:cNvPr id="27651" name="Rectangle 2">
            <a:extLst>
              <a:ext uri="{FF2B5EF4-FFF2-40B4-BE49-F238E27FC236}">
                <a16:creationId xmlns:a16="http://schemas.microsoft.com/office/drawing/2014/main" id="{EA8135A6-BC57-4846-9713-F1A7828F4146}"/>
              </a:ext>
            </a:extLst>
          </p:cNvPr>
          <p:cNvSpPr>
            <a:spLocks noGrp="1" noRot="1" noChangeAspect="1" noChangeArrowheads="1" noTextEdit="1"/>
          </p:cNvSpPr>
          <p:nvPr>
            <p:ph type="sldImg"/>
          </p:nvPr>
        </p:nvSpPr>
        <p:spPr>
          <a:ln/>
        </p:spPr>
      </p:sp>
      <p:sp>
        <p:nvSpPr>
          <p:cNvPr id="27652" name="Rectangle 3">
            <a:extLst>
              <a:ext uri="{FF2B5EF4-FFF2-40B4-BE49-F238E27FC236}">
                <a16:creationId xmlns:a16="http://schemas.microsoft.com/office/drawing/2014/main" id="{DB1A465B-69C2-4B14-B281-89721C4AE508}"/>
              </a:ext>
            </a:extLst>
          </p:cNvPr>
          <p:cNvSpPr>
            <a:spLocks noGrp="1" noChangeArrowheads="1"/>
          </p:cNvSpPr>
          <p:nvPr>
            <p:ph type="body" idx="1"/>
          </p:nvPr>
        </p:nvSpPr>
        <p:spPr>
          <a:noFill/>
        </p:spPr>
        <p:txBody>
          <a:bodyPr/>
          <a:lstStyle/>
          <a:p>
            <a:endParaRPr lang="en-US" altLang="en-US"/>
          </a:p>
        </p:txBody>
      </p:sp>
      <p:sp>
        <p:nvSpPr>
          <p:cNvPr id="27653" name="Header Placeholder 1">
            <a:extLst>
              <a:ext uri="{FF2B5EF4-FFF2-40B4-BE49-F238E27FC236}">
                <a16:creationId xmlns:a16="http://schemas.microsoft.com/office/drawing/2014/main" id="{DE861A92-FF74-4DC4-8FEF-3C1BE4B515A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8426489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a:extLst>
              <a:ext uri="{FF2B5EF4-FFF2-40B4-BE49-F238E27FC236}">
                <a16:creationId xmlns:a16="http://schemas.microsoft.com/office/drawing/2014/main" id="{9790F39F-C50E-4C46-80CE-9330AA14A26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8124D54F-8107-40A5-A7D2-3F716BD954BC}" type="slidenum">
              <a:rPr lang="en-US" altLang="en-US" sz="1200" smtClean="0">
                <a:latin typeface="Times New Roman" panose="02020603050405020304" pitchFamily="18" charset="0"/>
              </a:rPr>
              <a:pPr defTabSz="914400"/>
              <a:t>20</a:t>
            </a:fld>
            <a:endParaRPr lang="en-US" altLang="en-US" sz="1200">
              <a:latin typeface="Times New Roman" panose="02020603050405020304" pitchFamily="18" charset="0"/>
            </a:endParaRPr>
          </a:p>
        </p:txBody>
      </p:sp>
      <p:sp>
        <p:nvSpPr>
          <p:cNvPr id="64515" name="Rectangle 2">
            <a:extLst>
              <a:ext uri="{FF2B5EF4-FFF2-40B4-BE49-F238E27FC236}">
                <a16:creationId xmlns:a16="http://schemas.microsoft.com/office/drawing/2014/main" id="{CBAE0F88-8620-463B-BD1A-8DE9A38B7689}"/>
              </a:ext>
            </a:extLst>
          </p:cNvPr>
          <p:cNvSpPr>
            <a:spLocks noGrp="1" noRot="1" noChangeAspect="1" noChangeArrowheads="1" noTextEdit="1"/>
          </p:cNvSpPr>
          <p:nvPr>
            <p:ph type="sldImg"/>
          </p:nvPr>
        </p:nvSpPr>
        <p:spPr>
          <a:ln/>
        </p:spPr>
      </p:sp>
      <p:sp>
        <p:nvSpPr>
          <p:cNvPr id="64516" name="Rectangle 3">
            <a:extLst>
              <a:ext uri="{FF2B5EF4-FFF2-40B4-BE49-F238E27FC236}">
                <a16:creationId xmlns:a16="http://schemas.microsoft.com/office/drawing/2014/main" id="{F5C2F82D-58BA-4BB1-AE46-7CBB079EC4CA}"/>
              </a:ext>
            </a:extLst>
          </p:cNvPr>
          <p:cNvSpPr>
            <a:spLocks noGrp="1" noChangeArrowheads="1"/>
          </p:cNvSpPr>
          <p:nvPr>
            <p:ph type="body" idx="1"/>
          </p:nvPr>
        </p:nvSpPr>
        <p:spPr>
          <a:noFill/>
        </p:spPr>
        <p:txBody>
          <a:bodyPr/>
          <a:lstStyle/>
          <a:p>
            <a:endParaRPr lang="en-US" altLang="en-US"/>
          </a:p>
        </p:txBody>
      </p:sp>
      <p:sp>
        <p:nvSpPr>
          <p:cNvPr id="64517" name="Header Placeholder 1">
            <a:extLst>
              <a:ext uri="{FF2B5EF4-FFF2-40B4-BE49-F238E27FC236}">
                <a16:creationId xmlns:a16="http://schemas.microsoft.com/office/drawing/2014/main" id="{D7F60279-9AC8-4D98-B4AC-E9B9E975EE5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1005416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a:extLst>
              <a:ext uri="{FF2B5EF4-FFF2-40B4-BE49-F238E27FC236}">
                <a16:creationId xmlns:a16="http://schemas.microsoft.com/office/drawing/2014/main" id="{F0E02A42-9CA7-4074-9912-0C671B57AE22}"/>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77DD8109-4E2E-4AC9-99F8-F6FA394CCBE1}" type="slidenum">
              <a:rPr lang="en-US" altLang="en-US" sz="1200" smtClean="0">
                <a:latin typeface="Times New Roman" panose="02020603050405020304" pitchFamily="18" charset="0"/>
              </a:rPr>
              <a:pPr defTabSz="914400"/>
              <a:t>21</a:t>
            </a:fld>
            <a:endParaRPr lang="en-US" altLang="en-US" sz="1200">
              <a:latin typeface="Times New Roman" panose="02020603050405020304" pitchFamily="18" charset="0"/>
            </a:endParaRPr>
          </a:p>
        </p:txBody>
      </p:sp>
      <p:sp>
        <p:nvSpPr>
          <p:cNvPr id="66563" name="Rectangle 2">
            <a:extLst>
              <a:ext uri="{FF2B5EF4-FFF2-40B4-BE49-F238E27FC236}">
                <a16:creationId xmlns:a16="http://schemas.microsoft.com/office/drawing/2014/main" id="{3C8E8491-53AD-4B64-9ADD-F64586A4A0BE}"/>
              </a:ext>
            </a:extLst>
          </p:cNvPr>
          <p:cNvSpPr>
            <a:spLocks noGrp="1" noRot="1" noChangeAspect="1" noChangeArrowheads="1" noTextEdit="1"/>
          </p:cNvSpPr>
          <p:nvPr>
            <p:ph type="sldImg"/>
          </p:nvPr>
        </p:nvSpPr>
        <p:spPr>
          <a:ln/>
        </p:spPr>
      </p:sp>
      <p:sp>
        <p:nvSpPr>
          <p:cNvPr id="66564" name="Rectangle 3">
            <a:extLst>
              <a:ext uri="{FF2B5EF4-FFF2-40B4-BE49-F238E27FC236}">
                <a16:creationId xmlns:a16="http://schemas.microsoft.com/office/drawing/2014/main" id="{C8B9FC1E-5442-4F05-88A7-3C63432EE219}"/>
              </a:ext>
            </a:extLst>
          </p:cNvPr>
          <p:cNvSpPr>
            <a:spLocks noGrp="1" noChangeArrowheads="1"/>
          </p:cNvSpPr>
          <p:nvPr>
            <p:ph type="body" idx="1"/>
          </p:nvPr>
        </p:nvSpPr>
        <p:spPr>
          <a:noFill/>
        </p:spPr>
        <p:txBody>
          <a:bodyPr/>
          <a:lstStyle/>
          <a:p>
            <a:endParaRPr lang="en-US" altLang="en-US"/>
          </a:p>
        </p:txBody>
      </p:sp>
      <p:sp>
        <p:nvSpPr>
          <p:cNvPr id="66565" name="Header Placeholder 1">
            <a:extLst>
              <a:ext uri="{FF2B5EF4-FFF2-40B4-BE49-F238E27FC236}">
                <a16:creationId xmlns:a16="http://schemas.microsoft.com/office/drawing/2014/main" id="{84BBC131-6B50-4150-BED0-31CCA266403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6218531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a:extLst>
              <a:ext uri="{FF2B5EF4-FFF2-40B4-BE49-F238E27FC236}">
                <a16:creationId xmlns:a16="http://schemas.microsoft.com/office/drawing/2014/main" id="{A9229E9C-C8E8-4D78-A915-1217C27E6D0D}"/>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74AFDA1B-B70C-4039-91EB-A3CA2B2926D2}" type="slidenum">
              <a:rPr lang="en-US" altLang="en-US" sz="1200" smtClean="0">
                <a:latin typeface="Times New Roman" panose="02020603050405020304" pitchFamily="18" charset="0"/>
              </a:rPr>
              <a:pPr defTabSz="914400"/>
              <a:t>22</a:t>
            </a:fld>
            <a:endParaRPr lang="en-US" altLang="en-US" sz="1200">
              <a:latin typeface="Times New Roman" panose="02020603050405020304" pitchFamily="18" charset="0"/>
            </a:endParaRPr>
          </a:p>
        </p:txBody>
      </p:sp>
      <p:sp>
        <p:nvSpPr>
          <p:cNvPr id="68611" name="Rectangle 2">
            <a:extLst>
              <a:ext uri="{FF2B5EF4-FFF2-40B4-BE49-F238E27FC236}">
                <a16:creationId xmlns:a16="http://schemas.microsoft.com/office/drawing/2014/main" id="{FD96D93F-47E5-4EE8-BF8D-B880652891D3}"/>
              </a:ext>
            </a:extLst>
          </p:cNvPr>
          <p:cNvSpPr>
            <a:spLocks noGrp="1" noRot="1" noChangeAspect="1" noChangeArrowheads="1" noTextEdit="1"/>
          </p:cNvSpPr>
          <p:nvPr>
            <p:ph type="sldImg"/>
          </p:nvPr>
        </p:nvSpPr>
        <p:spPr>
          <a:ln/>
        </p:spPr>
      </p:sp>
      <p:sp>
        <p:nvSpPr>
          <p:cNvPr id="68612" name="Rectangle 3">
            <a:extLst>
              <a:ext uri="{FF2B5EF4-FFF2-40B4-BE49-F238E27FC236}">
                <a16:creationId xmlns:a16="http://schemas.microsoft.com/office/drawing/2014/main" id="{34437FC8-DCAE-4A85-A51F-DFEBB1027F4C}"/>
              </a:ext>
            </a:extLst>
          </p:cNvPr>
          <p:cNvSpPr>
            <a:spLocks noGrp="1" noChangeArrowheads="1"/>
          </p:cNvSpPr>
          <p:nvPr>
            <p:ph type="body" idx="1"/>
          </p:nvPr>
        </p:nvSpPr>
        <p:spPr>
          <a:noFill/>
        </p:spPr>
        <p:txBody>
          <a:bodyPr/>
          <a:lstStyle/>
          <a:p>
            <a:endParaRPr lang="en-US" altLang="en-US"/>
          </a:p>
        </p:txBody>
      </p:sp>
      <p:sp>
        <p:nvSpPr>
          <p:cNvPr id="68613" name="Header Placeholder 1">
            <a:extLst>
              <a:ext uri="{FF2B5EF4-FFF2-40B4-BE49-F238E27FC236}">
                <a16:creationId xmlns:a16="http://schemas.microsoft.com/office/drawing/2014/main" id="{4CE1D965-D4E9-425C-B5AB-E6D6CE36FF6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4885449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a:extLst>
              <a:ext uri="{FF2B5EF4-FFF2-40B4-BE49-F238E27FC236}">
                <a16:creationId xmlns:a16="http://schemas.microsoft.com/office/drawing/2014/main" id="{3CFC9E37-8042-41ED-A65A-F9A06FF7CF2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D212AB45-4ACE-45F2-8D34-4390D76161A1}" type="slidenum">
              <a:rPr lang="en-US" altLang="en-US" sz="1200" smtClean="0">
                <a:latin typeface="Times New Roman" panose="02020603050405020304" pitchFamily="18" charset="0"/>
              </a:rPr>
              <a:pPr defTabSz="914400"/>
              <a:t>23</a:t>
            </a:fld>
            <a:endParaRPr lang="en-US" altLang="en-US" sz="1200">
              <a:latin typeface="Times New Roman" panose="02020603050405020304" pitchFamily="18" charset="0"/>
            </a:endParaRPr>
          </a:p>
        </p:txBody>
      </p:sp>
      <p:sp>
        <p:nvSpPr>
          <p:cNvPr id="70659" name="Rectangle 2">
            <a:extLst>
              <a:ext uri="{FF2B5EF4-FFF2-40B4-BE49-F238E27FC236}">
                <a16:creationId xmlns:a16="http://schemas.microsoft.com/office/drawing/2014/main" id="{28456801-1BDF-48C1-981B-A9AF8678609A}"/>
              </a:ext>
            </a:extLst>
          </p:cNvPr>
          <p:cNvSpPr>
            <a:spLocks noGrp="1" noRot="1" noChangeAspect="1" noChangeArrowheads="1" noTextEdit="1"/>
          </p:cNvSpPr>
          <p:nvPr>
            <p:ph type="sldImg"/>
          </p:nvPr>
        </p:nvSpPr>
        <p:spPr>
          <a:ln/>
        </p:spPr>
      </p:sp>
      <p:sp>
        <p:nvSpPr>
          <p:cNvPr id="70660" name="Rectangle 3">
            <a:extLst>
              <a:ext uri="{FF2B5EF4-FFF2-40B4-BE49-F238E27FC236}">
                <a16:creationId xmlns:a16="http://schemas.microsoft.com/office/drawing/2014/main" id="{589D787F-36B2-4B07-914F-A901124FB763}"/>
              </a:ext>
            </a:extLst>
          </p:cNvPr>
          <p:cNvSpPr>
            <a:spLocks noGrp="1" noChangeArrowheads="1"/>
          </p:cNvSpPr>
          <p:nvPr>
            <p:ph type="body" idx="1"/>
          </p:nvPr>
        </p:nvSpPr>
        <p:spPr>
          <a:noFill/>
        </p:spPr>
        <p:txBody>
          <a:bodyPr/>
          <a:lstStyle/>
          <a:p>
            <a:endParaRPr lang="en-US" altLang="en-US"/>
          </a:p>
        </p:txBody>
      </p:sp>
      <p:sp>
        <p:nvSpPr>
          <p:cNvPr id="70661" name="Header Placeholder 1">
            <a:extLst>
              <a:ext uri="{FF2B5EF4-FFF2-40B4-BE49-F238E27FC236}">
                <a16:creationId xmlns:a16="http://schemas.microsoft.com/office/drawing/2014/main" id="{123A417C-B081-4404-9CA0-779CD212B61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24091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a:extLst>
              <a:ext uri="{FF2B5EF4-FFF2-40B4-BE49-F238E27FC236}">
                <a16:creationId xmlns:a16="http://schemas.microsoft.com/office/drawing/2014/main" id="{25E39947-BEF0-4710-87AA-522236ED7D6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C91DF114-06FB-4AD0-BCFF-5CA23C6B5EA7}" type="slidenum">
              <a:rPr lang="en-US" altLang="en-US" sz="1200" smtClean="0">
                <a:latin typeface="Times New Roman" panose="02020603050405020304" pitchFamily="18" charset="0"/>
              </a:rPr>
              <a:pPr defTabSz="914400"/>
              <a:t>24</a:t>
            </a:fld>
            <a:endParaRPr lang="en-US" altLang="en-US" sz="1200">
              <a:latin typeface="Times New Roman" panose="02020603050405020304" pitchFamily="18" charset="0"/>
            </a:endParaRPr>
          </a:p>
        </p:txBody>
      </p:sp>
      <p:sp>
        <p:nvSpPr>
          <p:cNvPr id="72707" name="Rectangle 2">
            <a:extLst>
              <a:ext uri="{FF2B5EF4-FFF2-40B4-BE49-F238E27FC236}">
                <a16:creationId xmlns:a16="http://schemas.microsoft.com/office/drawing/2014/main" id="{91812756-2674-44C8-8CCD-797AF3BE2332}"/>
              </a:ext>
            </a:extLst>
          </p:cNvPr>
          <p:cNvSpPr>
            <a:spLocks noGrp="1" noRot="1" noChangeAspect="1" noChangeArrowheads="1" noTextEdit="1"/>
          </p:cNvSpPr>
          <p:nvPr>
            <p:ph type="sldImg"/>
          </p:nvPr>
        </p:nvSpPr>
        <p:spPr>
          <a:ln/>
        </p:spPr>
      </p:sp>
      <p:sp>
        <p:nvSpPr>
          <p:cNvPr id="72708" name="Rectangle 3">
            <a:extLst>
              <a:ext uri="{FF2B5EF4-FFF2-40B4-BE49-F238E27FC236}">
                <a16:creationId xmlns:a16="http://schemas.microsoft.com/office/drawing/2014/main" id="{B939BDFA-15F4-4B6C-99CB-E1D3602DAEF1}"/>
              </a:ext>
            </a:extLst>
          </p:cNvPr>
          <p:cNvSpPr>
            <a:spLocks noGrp="1" noChangeArrowheads="1"/>
          </p:cNvSpPr>
          <p:nvPr>
            <p:ph type="body" idx="1"/>
          </p:nvPr>
        </p:nvSpPr>
        <p:spPr>
          <a:noFill/>
        </p:spPr>
        <p:txBody>
          <a:bodyPr/>
          <a:lstStyle/>
          <a:p>
            <a:endParaRPr lang="en-US" altLang="en-US"/>
          </a:p>
        </p:txBody>
      </p:sp>
      <p:sp>
        <p:nvSpPr>
          <p:cNvPr id="72709" name="Header Placeholder 1">
            <a:extLst>
              <a:ext uri="{FF2B5EF4-FFF2-40B4-BE49-F238E27FC236}">
                <a16:creationId xmlns:a16="http://schemas.microsoft.com/office/drawing/2014/main" id="{B15234FF-DC68-43EC-AA99-A9BD48D6A7F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6364754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a:extLst>
              <a:ext uri="{FF2B5EF4-FFF2-40B4-BE49-F238E27FC236}">
                <a16:creationId xmlns:a16="http://schemas.microsoft.com/office/drawing/2014/main" id="{F62B7CBD-3E66-48AE-A188-04C89FC79950}"/>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1FB857A1-8702-40C2-896F-ADA896649EE2}" type="slidenum">
              <a:rPr lang="en-US" altLang="en-US" sz="1200" smtClean="0">
                <a:latin typeface="Times New Roman" panose="02020603050405020304" pitchFamily="18" charset="0"/>
              </a:rPr>
              <a:pPr defTabSz="914400"/>
              <a:t>25</a:t>
            </a:fld>
            <a:endParaRPr lang="en-US" altLang="en-US" sz="1200">
              <a:latin typeface="Times New Roman" panose="02020603050405020304" pitchFamily="18" charset="0"/>
            </a:endParaRPr>
          </a:p>
        </p:txBody>
      </p:sp>
      <p:sp>
        <p:nvSpPr>
          <p:cNvPr id="74755" name="Rectangle 2">
            <a:extLst>
              <a:ext uri="{FF2B5EF4-FFF2-40B4-BE49-F238E27FC236}">
                <a16:creationId xmlns:a16="http://schemas.microsoft.com/office/drawing/2014/main" id="{1FD61455-0A28-4FEF-9A8D-291C45FCC71F}"/>
              </a:ext>
            </a:extLst>
          </p:cNvPr>
          <p:cNvSpPr>
            <a:spLocks noGrp="1" noRot="1" noChangeAspect="1" noChangeArrowheads="1" noTextEdit="1"/>
          </p:cNvSpPr>
          <p:nvPr>
            <p:ph type="sldImg"/>
          </p:nvPr>
        </p:nvSpPr>
        <p:spPr>
          <a:ln/>
        </p:spPr>
      </p:sp>
      <p:sp>
        <p:nvSpPr>
          <p:cNvPr id="74756" name="Rectangle 3">
            <a:extLst>
              <a:ext uri="{FF2B5EF4-FFF2-40B4-BE49-F238E27FC236}">
                <a16:creationId xmlns:a16="http://schemas.microsoft.com/office/drawing/2014/main" id="{E2B2715B-151E-4994-A7BE-C2D3B069892F}"/>
              </a:ext>
            </a:extLst>
          </p:cNvPr>
          <p:cNvSpPr>
            <a:spLocks noGrp="1" noChangeArrowheads="1"/>
          </p:cNvSpPr>
          <p:nvPr>
            <p:ph type="body" idx="1"/>
          </p:nvPr>
        </p:nvSpPr>
        <p:spPr>
          <a:noFill/>
        </p:spPr>
        <p:txBody>
          <a:bodyPr/>
          <a:lstStyle/>
          <a:p>
            <a:endParaRPr lang="en-US" altLang="en-US"/>
          </a:p>
        </p:txBody>
      </p:sp>
      <p:sp>
        <p:nvSpPr>
          <p:cNvPr id="74757" name="Header Placeholder 1">
            <a:extLst>
              <a:ext uri="{FF2B5EF4-FFF2-40B4-BE49-F238E27FC236}">
                <a16:creationId xmlns:a16="http://schemas.microsoft.com/office/drawing/2014/main" id="{BE331481-DD37-44CD-903E-0470366A5BE9}"/>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74820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a:extLst>
              <a:ext uri="{FF2B5EF4-FFF2-40B4-BE49-F238E27FC236}">
                <a16:creationId xmlns:a16="http://schemas.microsoft.com/office/drawing/2014/main" id="{C2B51AD2-DBBB-4B48-88C3-CAED33CD9AE2}"/>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8D1147F2-258C-491C-BB91-91B789A92858}" type="slidenum">
              <a:rPr lang="en-US" altLang="en-US" sz="1200" smtClean="0">
                <a:solidFill>
                  <a:srgbClr val="000000"/>
                </a:solidFill>
                <a:latin typeface="Times New Roman" panose="02020603050405020304" pitchFamily="18" charset="0"/>
              </a:rPr>
              <a:pPr defTabSz="914400"/>
              <a:t>26</a:t>
            </a:fld>
            <a:endParaRPr lang="en-US" altLang="en-US" sz="1200">
              <a:solidFill>
                <a:srgbClr val="000000"/>
              </a:solidFill>
              <a:latin typeface="Times New Roman" panose="02020603050405020304" pitchFamily="18" charset="0"/>
            </a:endParaRPr>
          </a:p>
        </p:txBody>
      </p:sp>
      <p:sp>
        <p:nvSpPr>
          <p:cNvPr id="76803" name="Rectangle 2">
            <a:extLst>
              <a:ext uri="{FF2B5EF4-FFF2-40B4-BE49-F238E27FC236}">
                <a16:creationId xmlns:a16="http://schemas.microsoft.com/office/drawing/2014/main" id="{9BC18207-D278-440B-9E0D-6F36B3C22F0B}"/>
              </a:ext>
            </a:extLst>
          </p:cNvPr>
          <p:cNvSpPr>
            <a:spLocks noGrp="1" noRot="1" noChangeAspect="1" noChangeArrowheads="1" noTextEdit="1"/>
          </p:cNvSpPr>
          <p:nvPr>
            <p:ph type="sldImg"/>
          </p:nvPr>
        </p:nvSpPr>
        <p:spPr>
          <a:ln/>
        </p:spPr>
      </p:sp>
      <p:sp>
        <p:nvSpPr>
          <p:cNvPr id="76804" name="Rectangle 3">
            <a:extLst>
              <a:ext uri="{FF2B5EF4-FFF2-40B4-BE49-F238E27FC236}">
                <a16:creationId xmlns:a16="http://schemas.microsoft.com/office/drawing/2014/main" id="{49D7A69A-80B0-4EB7-A360-0783432AE460}"/>
              </a:ext>
            </a:extLst>
          </p:cNvPr>
          <p:cNvSpPr>
            <a:spLocks noGrp="1" noChangeArrowheads="1"/>
          </p:cNvSpPr>
          <p:nvPr>
            <p:ph type="body" idx="1"/>
          </p:nvPr>
        </p:nvSpPr>
        <p:spPr>
          <a:noFill/>
        </p:spPr>
        <p:txBody>
          <a:bodyPr/>
          <a:lstStyle/>
          <a:p>
            <a:endParaRPr lang="en-US" altLang="en-US"/>
          </a:p>
        </p:txBody>
      </p:sp>
      <p:sp>
        <p:nvSpPr>
          <p:cNvPr id="76805" name="Header Placeholder 1">
            <a:extLst>
              <a:ext uri="{FF2B5EF4-FFF2-40B4-BE49-F238E27FC236}">
                <a16:creationId xmlns:a16="http://schemas.microsoft.com/office/drawing/2014/main" id="{0EDF17DE-DDA3-4169-B8F8-B723040019D1}"/>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2573261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a:extLst>
              <a:ext uri="{FF2B5EF4-FFF2-40B4-BE49-F238E27FC236}">
                <a16:creationId xmlns:a16="http://schemas.microsoft.com/office/drawing/2014/main" id="{EB303A03-E7E4-4B10-82B1-A8634CCB33D3}"/>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A605F348-B689-44E7-A4E2-63DE09E3FE8B}" type="slidenum">
              <a:rPr lang="en-US" altLang="en-US" sz="1200" smtClean="0">
                <a:latin typeface="Times New Roman" panose="02020603050405020304" pitchFamily="18" charset="0"/>
              </a:rPr>
              <a:pPr defTabSz="914400"/>
              <a:t>28</a:t>
            </a:fld>
            <a:endParaRPr lang="en-US" altLang="en-US" sz="1200">
              <a:latin typeface="Times New Roman" panose="02020603050405020304" pitchFamily="18" charset="0"/>
            </a:endParaRPr>
          </a:p>
        </p:txBody>
      </p:sp>
      <p:sp>
        <p:nvSpPr>
          <p:cNvPr id="80899" name="Rectangle 2">
            <a:extLst>
              <a:ext uri="{FF2B5EF4-FFF2-40B4-BE49-F238E27FC236}">
                <a16:creationId xmlns:a16="http://schemas.microsoft.com/office/drawing/2014/main" id="{BA8D65D4-4747-430C-835D-DA0E424162C8}"/>
              </a:ext>
            </a:extLst>
          </p:cNvPr>
          <p:cNvSpPr>
            <a:spLocks noGrp="1" noRot="1" noChangeAspect="1" noChangeArrowheads="1" noTextEdit="1"/>
          </p:cNvSpPr>
          <p:nvPr>
            <p:ph type="sldImg"/>
          </p:nvPr>
        </p:nvSpPr>
        <p:spPr>
          <a:ln/>
        </p:spPr>
      </p:sp>
      <p:sp>
        <p:nvSpPr>
          <p:cNvPr id="80900" name="Rectangle 3">
            <a:extLst>
              <a:ext uri="{FF2B5EF4-FFF2-40B4-BE49-F238E27FC236}">
                <a16:creationId xmlns:a16="http://schemas.microsoft.com/office/drawing/2014/main" id="{076A1582-832E-4E13-9BE2-0A79F704B5A4}"/>
              </a:ext>
            </a:extLst>
          </p:cNvPr>
          <p:cNvSpPr>
            <a:spLocks noGrp="1" noChangeArrowheads="1"/>
          </p:cNvSpPr>
          <p:nvPr>
            <p:ph type="body" idx="1"/>
          </p:nvPr>
        </p:nvSpPr>
        <p:spPr>
          <a:noFill/>
        </p:spPr>
        <p:txBody>
          <a:bodyPr/>
          <a:lstStyle/>
          <a:p>
            <a:r>
              <a:rPr lang="en-US" altLang="en-US" sz="1600"/>
              <a:t>Aggregate, sand and additives such as flyash</a:t>
            </a:r>
          </a:p>
          <a:p>
            <a:r>
              <a:rPr lang="en-US" altLang="en-US" sz="1600"/>
              <a:t>Plasticizers</a:t>
            </a:r>
          </a:p>
          <a:p>
            <a:r>
              <a:rPr lang="en-US" altLang="en-US" sz="1600"/>
              <a:t>Polymers</a:t>
            </a:r>
          </a:p>
          <a:p>
            <a:r>
              <a:rPr lang="en-US" altLang="en-US" sz="1600"/>
              <a:t>Color Pigments</a:t>
            </a:r>
          </a:p>
          <a:p>
            <a:r>
              <a:rPr lang="en-US" altLang="en-US" sz="1600"/>
              <a:t>Reinforcing Fibers and cement</a:t>
            </a:r>
          </a:p>
        </p:txBody>
      </p:sp>
      <p:sp>
        <p:nvSpPr>
          <p:cNvPr id="80901" name="Header Placeholder 1">
            <a:extLst>
              <a:ext uri="{FF2B5EF4-FFF2-40B4-BE49-F238E27FC236}">
                <a16:creationId xmlns:a16="http://schemas.microsoft.com/office/drawing/2014/main" id="{6D496919-15BE-4A20-9DE0-8D511CF8A711}"/>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2037690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a:extLst>
              <a:ext uri="{FF2B5EF4-FFF2-40B4-BE49-F238E27FC236}">
                <a16:creationId xmlns:a16="http://schemas.microsoft.com/office/drawing/2014/main" id="{B3F5528E-0305-4A82-A33D-679340BD72C0}"/>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AC8DF4B4-A15C-4EE8-A820-3F358935F9CE}" type="slidenum">
              <a:rPr lang="en-US" altLang="en-US" sz="1200" smtClean="0">
                <a:latin typeface="Times New Roman" panose="02020603050405020304" pitchFamily="18" charset="0"/>
              </a:rPr>
              <a:pPr defTabSz="914400"/>
              <a:t>29</a:t>
            </a:fld>
            <a:endParaRPr lang="en-US" altLang="en-US" sz="1200">
              <a:latin typeface="Times New Roman" panose="02020603050405020304" pitchFamily="18" charset="0"/>
            </a:endParaRPr>
          </a:p>
        </p:txBody>
      </p:sp>
      <p:sp>
        <p:nvSpPr>
          <p:cNvPr id="82947" name="Rectangle 2">
            <a:extLst>
              <a:ext uri="{FF2B5EF4-FFF2-40B4-BE49-F238E27FC236}">
                <a16:creationId xmlns:a16="http://schemas.microsoft.com/office/drawing/2014/main" id="{57BAF5A6-BA60-4DA3-8D61-8F80C2B69FFB}"/>
              </a:ext>
            </a:extLst>
          </p:cNvPr>
          <p:cNvSpPr>
            <a:spLocks noGrp="1" noRot="1" noChangeAspect="1" noChangeArrowheads="1" noTextEdit="1"/>
          </p:cNvSpPr>
          <p:nvPr>
            <p:ph type="sldImg"/>
          </p:nvPr>
        </p:nvSpPr>
        <p:spPr>
          <a:ln/>
        </p:spPr>
      </p:sp>
      <p:sp>
        <p:nvSpPr>
          <p:cNvPr id="82948" name="Rectangle 3">
            <a:extLst>
              <a:ext uri="{FF2B5EF4-FFF2-40B4-BE49-F238E27FC236}">
                <a16:creationId xmlns:a16="http://schemas.microsoft.com/office/drawing/2014/main" id="{9F6AE987-CD7D-4A2D-99A7-EC246C021844}"/>
              </a:ext>
            </a:extLst>
          </p:cNvPr>
          <p:cNvSpPr>
            <a:spLocks noGrp="1" noChangeArrowheads="1"/>
          </p:cNvSpPr>
          <p:nvPr>
            <p:ph type="body" idx="1"/>
          </p:nvPr>
        </p:nvSpPr>
        <p:spPr>
          <a:noFill/>
        </p:spPr>
        <p:txBody>
          <a:bodyPr/>
          <a:lstStyle/>
          <a:p>
            <a:r>
              <a:rPr lang="en-US" altLang="en-US" sz="1600"/>
              <a:t>Admixtures </a:t>
            </a:r>
            <a:br>
              <a:rPr lang="en-US" altLang="en-US" sz="1600"/>
            </a:br>
            <a:r>
              <a:rPr lang="en-US" altLang="en-US" sz="1600"/>
              <a:t>Admixtures are typically batched by volume through a dispenser. Usually an admixture supplier will provide the dispensers</a:t>
            </a:r>
          </a:p>
          <a:p>
            <a:r>
              <a:rPr lang="en-US" altLang="en-US" sz="1600"/>
              <a:t>Some producers batch admixtures by hand. </a:t>
            </a:r>
          </a:p>
        </p:txBody>
      </p:sp>
      <p:sp>
        <p:nvSpPr>
          <p:cNvPr id="82949" name="Header Placeholder 1">
            <a:extLst>
              <a:ext uri="{FF2B5EF4-FFF2-40B4-BE49-F238E27FC236}">
                <a16:creationId xmlns:a16="http://schemas.microsoft.com/office/drawing/2014/main" id="{5D9A79D6-A30C-4753-A339-C8D1DCA844F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5447664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a:extLst>
              <a:ext uri="{FF2B5EF4-FFF2-40B4-BE49-F238E27FC236}">
                <a16:creationId xmlns:a16="http://schemas.microsoft.com/office/drawing/2014/main" id="{5AD98C5A-168A-4E4E-8995-811A784EDFE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5F30414B-9D0E-46C9-97EA-7CC3CB0D9FBF}" type="slidenum">
              <a:rPr lang="en-US" altLang="en-US" sz="1200" smtClean="0">
                <a:latin typeface="Times New Roman" panose="02020603050405020304" pitchFamily="18" charset="0"/>
              </a:rPr>
              <a:pPr defTabSz="914400"/>
              <a:t>31</a:t>
            </a:fld>
            <a:endParaRPr lang="en-US" altLang="en-US" sz="1200">
              <a:latin typeface="Times New Roman" panose="02020603050405020304" pitchFamily="18" charset="0"/>
            </a:endParaRPr>
          </a:p>
        </p:txBody>
      </p:sp>
      <p:sp>
        <p:nvSpPr>
          <p:cNvPr id="87043" name="Rectangle 2">
            <a:extLst>
              <a:ext uri="{FF2B5EF4-FFF2-40B4-BE49-F238E27FC236}">
                <a16:creationId xmlns:a16="http://schemas.microsoft.com/office/drawing/2014/main" id="{1DE3D098-7A4F-49F6-A563-3908EC25D770}"/>
              </a:ext>
            </a:extLst>
          </p:cNvPr>
          <p:cNvSpPr>
            <a:spLocks noGrp="1" noRot="1" noChangeAspect="1" noChangeArrowheads="1" noTextEdit="1"/>
          </p:cNvSpPr>
          <p:nvPr>
            <p:ph type="sldImg"/>
          </p:nvPr>
        </p:nvSpPr>
        <p:spPr>
          <a:ln/>
        </p:spPr>
      </p:sp>
      <p:sp>
        <p:nvSpPr>
          <p:cNvPr id="87044" name="Rectangle 3">
            <a:extLst>
              <a:ext uri="{FF2B5EF4-FFF2-40B4-BE49-F238E27FC236}">
                <a16:creationId xmlns:a16="http://schemas.microsoft.com/office/drawing/2014/main" id="{7BC55662-8B78-4CE2-96FD-D6612D265176}"/>
              </a:ext>
            </a:extLst>
          </p:cNvPr>
          <p:cNvSpPr>
            <a:spLocks noGrp="1" noChangeArrowheads="1"/>
          </p:cNvSpPr>
          <p:nvPr>
            <p:ph type="body" idx="1"/>
          </p:nvPr>
        </p:nvSpPr>
        <p:spPr>
          <a:noFill/>
        </p:spPr>
        <p:txBody>
          <a:bodyPr/>
          <a:lstStyle/>
          <a:p>
            <a:r>
              <a:rPr lang="en-US" altLang="en-US" sz="1600"/>
              <a:t>The remaining 25% are manufactured products cast in a factory setting. Precast products include concrete bricks, paving stones, bridge girders, structural components, and panels for cladding.</a:t>
            </a:r>
          </a:p>
        </p:txBody>
      </p:sp>
      <p:sp>
        <p:nvSpPr>
          <p:cNvPr id="87045" name="Header Placeholder 1">
            <a:extLst>
              <a:ext uri="{FF2B5EF4-FFF2-40B4-BE49-F238E27FC236}">
                <a16:creationId xmlns:a16="http://schemas.microsoft.com/office/drawing/2014/main" id="{C7BD7FC3-2418-48FD-9540-C9A99E8E722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180871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a:extLst>
              <a:ext uri="{FF2B5EF4-FFF2-40B4-BE49-F238E27FC236}">
                <a16:creationId xmlns:a16="http://schemas.microsoft.com/office/drawing/2014/main" id="{A8E326F7-171C-4E5B-99FB-7FEFCE7FDC8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5D6DE389-0B40-47FA-87B5-D1722AFD7283}" type="slidenum">
              <a:rPr lang="en-US" altLang="en-US" sz="1200" smtClean="0">
                <a:latin typeface="Times New Roman" panose="02020603050405020304" pitchFamily="18" charset="0"/>
              </a:rPr>
              <a:pPr defTabSz="914400"/>
              <a:t>3</a:t>
            </a:fld>
            <a:endParaRPr lang="en-US" altLang="en-US" sz="1200">
              <a:latin typeface="Times New Roman" panose="02020603050405020304" pitchFamily="18" charset="0"/>
            </a:endParaRPr>
          </a:p>
        </p:txBody>
      </p:sp>
      <p:sp>
        <p:nvSpPr>
          <p:cNvPr id="29699" name="Rectangle 2">
            <a:extLst>
              <a:ext uri="{FF2B5EF4-FFF2-40B4-BE49-F238E27FC236}">
                <a16:creationId xmlns:a16="http://schemas.microsoft.com/office/drawing/2014/main" id="{9D5B0FE7-EC7B-4910-8CC1-4AB216A99C30}"/>
              </a:ext>
            </a:extLst>
          </p:cNvPr>
          <p:cNvSpPr>
            <a:spLocks noGrp="1" noRot="1" noChangeAspect="1" noChangeArrowheads="1" noTextEdit="1"/>
          </p:cNvSpPr>
          <p:nvPr>
            <p:ph type="sldImg"/>
          </p:nvPr>
        </p:nvSpPr>
        <p:spPr>
          <a:ln/>
        </p:spPr>
      </p:sp>
      <p:sp>
        <p:nvSpPr>
          <p:cNvPr id="29700" name="Rectangle 3">
            <a:extLst>
              <a:ext uri="{FF2B5EF4-FFF2-40B4-BE49-F238E27FC236}">
                <a16:creationId xmlns:a16="http://schemas.microsoft.com/office/drawing/2014/main" id="{9DA8F600-1989-4BD0-8AAD-70E196D17BE5}"/>
              </a:ext>
            </a:extLst>
          </p:cNvPr>
          <p:cNvSpPr>
            <a:spLocks noGrp="1" noChangeArrowheads="1"/>
          </p:cNvSpPr>
          <p:nvPr>
            <p:ph type="body" idx="1"/>
          </p:nvPr>
        </p:nvSpPr>
        <p:spPr>
          <a:noFill/>
        </p:spPr>
        <p:txBody>
          <a:bodyPr/>
          <a:lstStyle/>
          <a:p>
            <a:r>
              <a:rPr lang="en-US" altLang="en-US" sz="1600" b="1"/>
              <a:t>The basic equipment in a concrete batch plant includes conveyors, elevators, silos, weigh batchers, and mixers</a:t>
            </a:r>
          </a:p>
          <a:p>
            <a:endParaRPr lang="en-US" altLang="en-US"/>
          </a:p>
        </p:txBody>
      </p:sp>
      <p:sp>
        <p:nvSpPr>
          <p:cNvPr id="29701" name="Header Placeholder 1">
            <a:extLst>
              <a:ext uri="{FF2B5EF4-FFF2-40B4-BE49-F238E27FC236}">
                <a16:creationId xmlns:a16="http://schemas.microsoft.com/office/drawing/2014/main" id="{0FBFADF1-0411-499E-8821-6342F5ED4CB1}"/>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1628095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a:extLst>
              <a:ext uri="{FF2B5EF4-FFF2-40B4-BE49-F238E27FC236}">
                <a16:creationId xmlns:a16="http://schemas.microsoft.com/office/drawing/2014/main" id="{5BA6E0DF-ED1F-4B0C-99C7-FD4389B85DF2}"/>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13D531AE-F92C-4DF8-AE6F-7058EE3F4D1B}" type="slidenum">
              <a:rPr lang="en-US" altLang="en-US" sz="1200" smtClean="0">
                <a:latin typeface="Times New Roman" panose="02020603050405020304" pitchFamily="18" charset="0"/>
              </a:rPr>
              <a:pPr defTabSz="914400"/>
              <a:t>32</a:t>
            </a:fld>
            <a:endParaRPr lang="en-US" altLang="en-US" sz="1200">
              <a:latin typeface="Times New Roman" panose="02020603050405020304" pitchFamily="18" charset="0"/>
            </a:endParaRPr>
          </a:p>
        </p:txBody>
      </p:sp>
      <p:sp>
        <p:nvSpPr>
          <p:cNvPr id="89091" name="Rectangle 2">
            <a:extLst>
              <a:ext uri="{FF2B5EF4-FFF2-40B4-BE49-F238E27FC236}">
                <a16:creationId xmlns:a16="http://schemas.microsoft.com/office/drawing/2014/main" id="{08CFE66B-40B1-4EBD-A2CC-216B54AC9092}"/>
              </a:ext>
            </a:extLst>
          </p:cNvPr>
          <p:cNvSpPr>
            <a:spLocks noGrp="1" noRot="1" noChangeAspect="1" noChangeArrowheads="1" noTextEdit="1"/>
          </p:cNvSpPr>
          <p:nvPr>
            <p:ph type="sldImg"/>
          </p:nvPr>
        </p:nvSpPr>
        <p:spPr>
          <a:ln/>
        </p:spPr>
      </p:sp>
      <p:sp>
        <p:nvSpPr>
          <p:cNvPr id="89092" name="Rectangle 3">
            <a:extLst>
              <a:ext uri="{FF2B5EF4-FFF2-40B4-BE49-F238E27FC236}">
                <a16:creationId xmlns:a16="http://schemas.microsoft.com/office/drawing/2014/main" id="{C6E2BE7C-677B-407D-A71D-C387CFD9AFE6}"/>
              </a:ext>
            </a:extLst>
          </p:cNvPr>
          <p:cNvSpPr>
            <a:spLocks noGrp="1" noChangeArrowheads="1"/>
          </p:cNvSpPr>
          <p:nvPr>
            <p:ph type="body" idx="1"/>
          </p:nvPr>
        </p:nvSpPr>
        <p:spPr>
          <a:xfrm>
            <a:off x="471488" y="4276725"/>
            <a:ext cx="5975350" cy="4052888"/>
          </a:xfrm>
          <a:noFill/>
        </p:spPr>
        <p:txBody>
          <a:bodyPr/>
          <a:lstStyle/>
          <a:p>
            <a:r>
              <a:rPr lang="en-US" altLang="en-US" sz="1600"/>
              <a:t>Three types we are going to cover are:  </a:t>
            </a:r>
            <a:r>
              <a:rPr lang="en-US" altLang="en-US" sz="1600" b="1" i="1"/>
              <a:t>Click</a:t>
            </a:r>
          </a:p>
          <a:p>
            <a:r>
              <a:rPr lang="en-US" altLang="en-US" sz="1600" b="1"/>
              <a:t>Transit Mix:</a:t>
            </a:r>
            <a:r>
              <a:rPr lang="en-US" altLang="en-US" sz="1600"/>
              <a:t>  75% of US concrete batching.  Also referred to as dry batch operation.</a:t>
            </a:r>
          </a:p>
          <a:p>
            <a:endParaRPr lang="en-US" altLang="en-US" sz="1600"/>
          </a:p>
          <a:p>
            <a:r>
              <a:rPr lang="en-US" altLang="en-US" sz="1600" b="1" i="1"/>
              <a:t>Click</a:t>
            </a:r>
            <a:endParaRPr lang="en-US" altLang="en-US" sz="1600"/>
          </a:p>
          <a:p>
            <a:r>
              <a:rPr lang="en-US" altLang="en-US" sz="1600" b="1"/>
              <a:t>Central Mix</a:t>
            </a:r>
            <a:r>
              <a:rPr lang="en-US" altLang="en-US" sz="1600"/>
              <a:t>:  1/4 of the industry is central mix.  Also referred to as wet batching.  Used for quality control.  Preferred by civil engineers (high rise buildings).</a:t>
            </a:r>
          </a:p>
          <a:p>
            <a:r>
              <a:rPr lang="en-US" altLang="en-US" sz="1600"/>
              <a:t>  </a:t>
            </a:r>
          </a:p>
          <a:p>
            <a:r>
              <a:rPr lang="en-US" altLang="en-US" sz="1600" b="1" i="1"/>
              <a:t>Click</a:t>
            </a:r>
          </a:p>
          <a:p>
            <a:r>
              <a:rPr lang="en-US" altLang="en-US" sz="1600" b="1"/>
              <a:t>Ready Mix:  </a:t>
            </a:r>
            <a:r>
              <a:rPr lang="en-US" altLang="en-US" sz="1600"/>
              <a:t> Concrete is manufactured and sold to stores such as Home Depot.  The product is usually in 50 lb bags/sacks.  </a:t>
            </a:r>
            <a:endParaRPr lang="en-US" altLang="en-US" sz="1600" b="1"/>
          </a:p>
        </p:txBody>
      </p:sp>
      <p:sp>
        <p:nvSpPr>
          <p:cNvPr id="89093" name="Header Placeholder 1">
            <a:extLst>
              <a:ext uri="{FF2B5EF4-FFF2-40B4-BE49-F238E27FC236}">
                <a16:creationId xmlns:a16="http://schemas.microsoft.com/office/drawing/2014/main" id="{39DCE5CB-B1D0-48CB-91C5-FCB24DE799D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7063361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a:extLst>
              <a:ext uri="{FF2B5EF4-FFF2-40B4-BE49-F238E27FC236}">
                <a16:creationId xmlns:a16="http://schemas.microsoft.com/office/drawing/2014/main" id="{B83915FB-9332-4BCC-AED2-869079F01740}"/>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C86D77BC-CFA0-4D1D-A137-76C5B96F2047}" type="slidenum">
              <a:rPr lang="en-US" altLang="en-US" sz="1200" smtClean="0">
                <a:latin typeface="Times New Roman" panose="02020603050405020304" pitchFamily="18" charset="0"/>
              </a:rPr>
              <a:pPr defTabSz="914400"/>
              <a:t>33</a:t>
            </a:fld>
            <a:endParaRPr lang="en-US" altLang="en-US" sz="1200">
              <a:latin typeface="Times New Roman" panose="02020603050405020304" pitchFamily="18" charset="0"/>
            </a:endParaRPr>
          </a:p>
        </p:txBody>
      </p:sp>
      <p:sp>
        <p:nvSpPr>
          <p:cNvPr id="91139" name="Rectangle 2">
            <a:extLst>
              <a:ext uri="{FF2B5EF4-FFF2-40B4-BE49-F238E27FC236}">
                <a16:creationId xmlns:a16="http://schemas.microsoft.com/office/drawing/2014/main" id="{9FFE6DD0-D150-41BD-A9B4-C786783D1AF4}"/>
              </a:ext>
            </a:extLst>
          </p:cNvPr>
          <p:cNvSpPr>
            <a:spLocks noGrp="1" noRot="1" noChangeAspect="1" noChangeArrowheads="1" noTextEdit="1"/>
          </p:cNvSpPr>
          <p:nvPr>
            <p:ph type="sldImg"/>
          </p:nvPr>
        </p:nvSpPr>
        <p:spPr>
          <a:ln/>
        </p:spPr>
      </p:sp>
      <p:sp>
        <p:nvSpPr>
          <p:cNvPr id="91140" name="Rectangle 3">
            <a:extLst>
              <a:ext uri="{FF2B5EF4-FFF2-40B4-BE49-F238E27FC236}">
                <a16:creationId xmlns:a16="http://schemas.microsoft.com/office/drawing/2014/main" id="{D4B548AE-8A52-4990-AEE2-9F6790894947}"/>
              </a:ext>
            </a:extLst>
          </p:cNvPr>
          <p:cNvSpPr>
            <a:spLocks noGrp="1" noChangeArrowheads="1"/>
          </p:cNvSpPr>
          <p:nvPr>
            <p:ph type="body" idx="1"/>
          </p:nvPr>
        </p:nvSpPr>
        <p:spPr>
          <a:noFill/>
        </p:spPr>
        <p:txBody>
          <a:bodyPr/>
          <a:lstStyle/>
          <a:p>
            <a:r>
              <a:rPr lang="en-US" altLang="en-US" sz="1600"/>
              <a:t>NAME 5 DUST CONTROL METHODS. </a:t>
            </a:r>
          </a:p>
          <a:p>
            <a:r>
              <a:rPr lang="en-US" altLang="en-US" sz="1600"/>
              <a:t>Raw materials are delivered to the plant.  Cement is transferred to storage silos.  The sand and coarse aggregate are transferred to elevated bins by front end loader, clam shell crane, belt conveyor, or bucket elevator.  From the elevated bins, the ingredients are fed by gravity or screw conveyor to weigh hoppers, which combine the proper amounts of each material.</a:t>
            </a:r>
          </a:p>
        </p:txBody>
      </p:sp>
      <p:sp>
        <p:nvSpPr>
          <p:cNvPr id="2" name="Text Box 4">
            <a:extLst>
              <a:ext uri="{FF2B5EF4-FFF2-40B4-BE49-F238E27FC236}">
                <a16:creationId xmlns:a16="http://schemas.microsoft.com/office/drawing/2014/main" id="{F96D6C76-B941-4640-9B9D-4EAD82B0CD5C}"/>
              </a:ext>
            </a:extLst>
          </p:cNvPr>
          <p:cNvSpPr txBox="1">
            <a:spLocks noChangeArrowheads="1"/>
          </p:cNvSpPr>
          <p:nvPr/>
        </p:nvSpPr>
        <p:spPr bwMode="auto">
          <a:xfrm>
            <a:off x="3692525" y="877888"/>
            <a:ext cx="2078038" cy="522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887" tIns="45443" rIns="90887" bIns="45443">
            <a:spAutoFit/>
          </a:bodyPr>
          <a:lstStyle/>
          <a:p>
            <a:pPr>
              <a:spcBef>
                <a:spcPct val="50000"/>
              </a:spcBef>
              <a:defRPr/>
            </a:pPr>
            <a:r>
              <a:rPr lang="en-US" altLang="en-US" sz="1400">
                <a:solidFill>
                  <a:schemeClr val="bg1"/>
                </a:solidFill>
                <a:effectLst>
                  <a:outerShdw blurRad="38100" dist="38100" dir="2700000" algn="tl">
                    <a:srgbClr val="C0C0C0"/>
                  </a:outerShdw>
                </a:effectLst>
              </a:rPr>
              <a:t>Name five dust control measures</a:t>
            </a:r>
            <a:endParaRPr lang="en-US" altLang="en-US" sz="1400">
              <a:effectLst>
                <a:outerShdw blurRad="38100" dist="38100" dir="2700000" algn="tl">
                  <a:srgbClr val="C0C0C0"/>
                </a:outerShdw>
              </a:effectLst>
            </a:endParaRPr>
          </a:p>
        </p:txBody>
      </p:sp>
      <p:sp>
        <p:nvSpPr>
          <p:cNvPr id="91142" name="Header Placeholder 2">
            <a:extLst>
              <a:ext uri="{FF2B5EF4-FFF2-40B4-BE49-F238E27FC236}">
                <a16:creationId xmlns:a16="http://schemas.microsoft.com/office/drawing/2014/main" id="{DA4F8C6A-E8B5-4FDE-836A-E7941C361EA5}"/>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4002301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a:extLst>
              <a:ext uri="{FF2B5EF4-FFF2-40B4-BE49-F238E27FC236}">
                <a16:creationId xmlns:a16="http://schemas.microsoft.com/office/drawing/2014/main" id="{D9D04AC6-F160-4957-906C-8A698B35D264}"/>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EF3FC5C5-6F99-4AD1-9309-9DDE508695DE}" type="slidenum">
              <a:rPr lang="en-US" altLang="en-US" sz="1200" smtClean="0">
                <a:latin typeface="Times New Roman" panose="02020603050405020304" pitchFamily="18" charset="0"/>
              </a:rPr>
              <a:pPr defTabSz="914400"/>
              <a:t>34</a:t>
            </a:fld>
            <a:endParaRPr lang="en-US" altLang="en-US" sz="1200">
              <a:latin typeface="Times New Roman" panose="02020603050405020304" pitchFamily="18" charset="0"/>
            </a:endParaRPr>
          </a:p>
        </p:txBody>
      </p:sp>
      <p:sp>
        <p:nvSpPr>
          <p:cNvPr id="93187" name="Rectangle 2">
            <a:extLst>
              <a:ext uri="{FF2B5EF4-FFF2-40B4-BE49-F238E27FC236}">
                <a16:creationId xmlns:a16="http://schemas.microsoft.com/office/drawing/2014/main" id="{BF4D5645-7D6A-4283-B3BD-A5979B436B9A}"/>
              </a:ext>
            </a:extLst>
          </p:cNvPr>
          <p:cNvSpPr>
            <a:spLocks noGrp="1" noRot="1" noChangeAspect="1" noChangeArrowheads="1" noTextEdit="1"/>
          </p:cNvSpPr>
          <p:nvPr>
            <p:ph type="sldImg"/>
          </p:nvPr>
        </p:nvSpPr>
        <p:spPr>
          <a:ln/>
        </p:spPr>
      </p:sp>
      <p:sp>
        <p:nvSpPr>
          <p:cNvPr id="93188" name="Rectangle 3">
            <a:extLst>
              <a:ext uri="{FF2B5EF4-FFF2-40B4-BE49-F238E27FC236}">
                <a16:creationId xmlns:a16="http://schemas.microsoft.com/office/drawing/2014/main" id="{2EB1A5C3-EA82-4473-BDC5-07655673EA6E}"/>
              </a:ext>
            </a:extLst>
          </p:cNvPr>
          <p:cNvSpPr>
            <a:spLocks noGrp="1" noChangeArrowheads="1"/>
          </p:cNvSpPr>
          <p:nvPr>
            <p:ph type="body" idx="1"/>
          </p:nvPr>
        </p:nvSpPr>
        <p:spPr>
          <a:noFill/>
        </p:spPr>
        <p:txBody>
          <a:bodyPr/>
          <a:lstStyle/>
          <a:p>
            <a:r>
              <a:rPr lang="en-US" altLang="en-US" sz="1600"/>
              <a:t>Paint wastes are from?</a:t>
            </a:r>
          </a:p>
          <a:p>
            <a:endParaRPr lang="en-US" altLang="en-US" sz="1600"/>
          </a:p>
          <a:p>
            <a:r>
              <a:rPr lang="en-US" altLang="en-US" sz="1600"/>
              <a:t>The dies that are added</a:t>
            </a:r>
          </a:p>
          <a:p>
            <a:endParaRPr lang="en-US" altLang="en-US" sz="1600"/>
          </a:p>
          <a:p>
            <a:r>
              <a:rPr lang="en-US" altLang="en-US" sz="1600"/>
              <a:t>There are some metal emissions which originate from the cement.  Metals such as chromium, lead, and nickel</a:t>
            </a:r>
          </a:p>
        </p:txBody>
      </p:sp>
      <p:sp>
        <p:nvSpPr>
          <p:cNvPr id="93189" name="Header Placeholder 1">
            <a:extLst>
              <a:ext uri="{FF2B5EF4-FFF2-40B4-BE49-F238E27FC236}">
                <a16:creationId xmlns:a16="http://schemas.microsoft.com/office/drawing/2014/main" id="{6D42C43E-6457-4C4A-8DCE-911D4AD83F6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097830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a:extLst>
              <a:ext uri="{FF2B5EF4-FFF2-40B4-BE49-F238E27FC236}">
                <a16:creationId xmlns:a16="http://schemas.microsoft.com/office/drawing/2014/main" id="{BF69FD78-D104-4970-B714-BCB1DF0601F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8D20F434-DC2B-4774-8C7D-133740F22B98}" type="slidenum">
              <a:rPr lang="en-US" altLang="en-US" sz="1200" smtClean="0">
                <a:latin typeface="Times New Roman" panose="02020603050405020304" pitchFamily="18" charset="0"/>
              </a:rPr>
              <a:pPr defTabSz="914400"/>
              <a:t>35</a:t>
            </a:fld>
            <a:endParaRPr lang="en-US" altLang="en-US" sz="1200">
              <a:latin typeface="Times New Roman" panose="02020603050405020304" pitchFamily="18" charset="0"/>
            </a:endParaRPr>
          </a:p>
        </p:txBody>
      </p:sp>
      <p:sp>
        <p:nvSpPr>
          <p:cNvPr id="95235" name="Rectangle 2">
            <a:extLst>
              <a:ext uri="{FF2B5EF4-FFF2-40B4-BE49-F238E27FC236}">
                <a16:creationId xmlns:a16="http://schemas.microsoft.com/office/drawing/2014/main" id="{8E610297-9518-4E54-B45E-255A8F044A2C}"/>
              </a:ext>
            </a:extLst>
          </p:cNvPr>
          <p:cNvSpPr>
            <a:spLocks noGrp="1" noRot="1" noChangeAspect="1" noChangeArrowheads="1" noTextEdit="1"/>
          </p:cNvSpPr>
          <p:nvPr>
            <p:ph type="sldImg"/>
          </p:nvPr>
        </p:nvSpPr>
        <p:spPr>
          <a:ln/>
        </p:spPr>
      </p:sp>
      <p:sp>
        <p:nvSpPr>
          <p:cNvPr id="95236" name="Rectangle 3">
            <a:extLst>
              <a:ext uri="{FF2B5EF4-FFF2-40B4-BE49-F238E27FC236}">
                <a16:creationId xmlns:a16="http://schemas.microsoft.com/office/drawing/2014/main" id="{4769E71E-533A-4B60-9D17-B98A76905E97}"/>
              </a:ext>
            </a:extLst>
          </p:cNvPr>
          <p:cNvSpPr>
            <a:spLocks noGrp="1" noChangeArrowheads="1"/>
          </p:cNvSpPr>
          <p:nvPr>
            <p:ph type="body" idx="1"/>
          </p:nvPr>
        </p:nvSpPr>
        <p:spPr>
          <a:noFill/>
        </p:spPr>
        <p:txBody>
          <a:bodyPr/>
          <a:lstStyle/>
          <a:p>
            <a:endParaRPr lang="en-US" altLang="en-US"/>
          </a:p>
        </p:txBody>
      </p:sp>
      <p:sp>
        <p:nvSpPr>
          <p:cNvPr id="95237" name="Header Placeholder 1">
            <a:extLst>
              <a:ext uri="{FF2B5EF4-FFF2-40B4-BE49-F238E27FC236}">
                <a16:creationId xmlns:a16="http://schemas.microsoft.com/office/drawing/2014/main" id="{59ABA4AF-FE8E-47E2-B8D4-F77734E2B0E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815815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a:extLst>
              <a:ext uri="{FF2B5EF4-FFF2-40B4-BE49-F238E27FC236}">
                <a16:creationId xmlns:a16="http://schemas.microsoft.com/office/drawing/2014/main" id="{C8D2B875-59AE-4151-9F77-747F35AC184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F9270F29-200F-439A-A9C1-E25933EBF443}" type="slidenum">
              <a:rPr lang="en-US" altLang="en-US" sz="1200" smtClean="0">
                <a:latin typeface="Times New Roman" panose="02020603050405020304" pitchFamily="18" charset="0"/>
              </a:rPr>
              <a:pPr defTabSz="914400"/>
              <a:t>36</a:t>
            </a:fld>
            <a:endParaRPr lang="en-US" altLang="en-US" sz="1200">
              <a:latin typeface="Times New Roman" panose="02020603050405020304" pitchFamily="18" charset="0"/>
            </a:endParaRPr>
          </a:p>
        </p:txBody>
      </p:sp>
      <p:sp>
        <p:nvSpPr>
          <p:cNvPr id="97283" name="Rectangle 2">
            <a:extLst>
              <a:ext uri="{FF2B5EF4-FFF2-40B4-BE49-F238E27FC236}">
                <a16:creationId xmlns:a16="http://schemas.microsoft.com/office/drawing/2014/main" id="{0E9CF677-F2F8-4645-B52F-31BA1113B41D}"/>
              </a:ext>
            </a:extLst>
          </p:cNvPr>
          <p:cNvSpPr>
            <a:spLocks noGrp="1" noRot="1" noChangeAspect="1" noChangeArrowheads="1" noTextEdit="1"/>
          </p:cNvSpPr>
          <p:nvPr>
            <p:ph type="sldImg"/>
          </p:nvPr>
        </p:nvSpPr>
        <p:spPr>
          <a:ln/>
        </p:spPr>
      </p:sp>
      <p:sp>
        <p:nvSpPr>
          <p:cNvPr id="97284" name="Rectangle 3">
            <a:extLst>
              <a:ext uri="{FF2B5EF4-FFF2-40B4-BE49-F238E27FC236}">
                <a16:creationId xmlns:a16="http://schemas.microsoft.com/office/drawing/2014/main" id="{4B79FD38-2674-4F8D-8B4E-A97B54387923}"/>
              </a:ext>
            </a:extLst>
          </p:cNvPr>
          <p:cNvSpPr>
            <a:spLocks noGrp="1" noChangeArrowheads="1"/>
          </p:cNvSpPr>
          <p:nvPr>
            <p:ph type="body" idx="1"/>
          </p:nvPr>
        </p:nvSpPr>
        <p:spPr>
          <a:noFill/>
        </p:spPr>
        <p:txBody>
          <a:bodyPr/>
          <a:lstStyle/>
          <a:p>
            <a:r>
              <a:rPr lang="en-US" altLang="en-US" sz="1600"/>
              <a:t>Don’t like the fixed drop points.  Why?  </a:t>
            </a:r>
          </a:p>
          <a:p>
            <a:endParaRPr lang="en-US" altLang="en-US" sz="1600"/>
          </a:p>
          <a:p>
            <a:r>
              <a:rPr lang="en-US" altLang="en-US" sz="1600"/>
              <a:t>Good housekeeping practices.  Clean and wet.</a:t>
            </a:r>
          </a:p>
        </p:txBody>
      </p:sp>
      <p:sp>
        <p:nvSpPr>
          <p:cNvPr id="97285" name="Header Placeholder 1">
            <a:extLst>
              <a:ext uri="{FF2B5EF4-FFF2-40B4-BE49-F238E27FC236}">
                <a16:creationId xmlns:a16="http://schemas.microsoft.com/office/drawing/2014/main" id="{2404425F-AA63-48F9-9135-A351AED66EC9}"/>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640393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a:extLst>
              <a:ext uri="{FF2B5EF4-FFF2-40B4-BE49-F238E27FC236}">
                <a16:creationId xmlns:a16="http://schemas.microsoft.com/office/drawing/2014/main" id="{D753F0D3-6FAB-4C89-92B6-03ACA1D04FB3}"/>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140FD762-D945-4449-ACB1-B2970C260D64}" type="slidenum">
              <a:rPr lang="en-US" altLang="en-US" sz="1200" smtClean="0">
                <a:latin typeface="Times New Roman" panose="02020603050405020304" pitchFamily="18" charset="0"/>
              </a:rPr>
              <a:pPr defTabSz="914400"/>
              <a:t>37</a:t>
            </a:fld>
            <a:endParaRPr lang="en-US" altLang="en-US" sz="1200">
              <a:latin typeface="Times New Roman" panose="02020603050405020304" pitchFamily="18" charset="0"/>
            </a:endParaRPr>
          </a:p>
        </p:txBody>
      </p:sp>
      <p:sp>
        <p:nvSpPr>
          <p:cNvPr id="99331" name="Rectangle 2">
            <a:extLst>
              <a:ext uri="{FF2B5EF4-FFF2-40B4-BE49-F238E27FC236}">
                <a16:creationId xmlns:a16="http://schemas.microsoft.com/office/drawing/2014/main" id="{BD8095AA-1956-4D31-B08A-5DA716C0CE29}"/>
              </a:ext>
            </a:extLst>
          </p:cNvPr>
          <p:cNvSpPr>
            <a:spLocks noGrp="1" noRot="1" noChangeAspect="1" noChangeArrowheads="1" noTextEdit="1"/>
          </p:cNvSpPr>
          <p:nvPr>
            <p:ph type="sldImg"/>
          </p:nvPr>
        </p:nvSpPr>
        <p:spPr>
          <a:ln/>
        </p:spPr>
      </p:sp>
      <p:sp>
        <p:nvSpPr>
          <p:cNvPr id="99332" name="Rectangle 3">
            <a:extLst>
              <a:ext uri="{FF2B5EF4-FFF2-40B4-BE49-F238E27FC236}">
                <a16:creationId xmlns:a16="http://schemas.microsoft.com/office/drawing/2014/main" id="{DB3EED8B-A122-408C-BF2F-B1A52932C584}"/>
              </a:ext>
            </a:extLst>
          </p:cNvPr>
          <p:cNvSpPr>
            <a:spLocks noGrp="1" noChangeArrowheads="1"/>
          </p:cNvSpPr>
          <p:nvPr>
            <p:ph type="body" idx="1"/>
          </p:nvPr>
        </p:nvSpPr>
        <p:spPr>
          <a:noFill/>
        </p:spPr>
        <p:txBody>
          <a:bodyPr/>
          <a:lstStyle/>
          <a:p>
            <a:r>
              <a:rPr lang="en-US" altLang="en-US" sz="1600"/>
              <a:t>Some facilities are located adjacent to an aggregate facility.  The aggregate and sand is moved via conveyor to from the cement storage silos.</a:t>
            </a:r>
          </a:p>
          <a:p>
            <a:endParaRPr lang="en-US" altLang="en-US" sz="1600"/>
          </a:p>
          <a:p>
            <a:r>
              <a:rPr lang="en-US" altLang="en-US" sz="1600"/>
              <a:t>Most precasters batch aggregates by weight. Aggregates can be weighed in hoppers, on weigh belts, or in or directly from aggregate storage bins. Hoppers have load cells attached to them to measure the weight of the aggregates. Typically aggregates are moved to the weigh hopper by conveyor belts and weighed cumulatively. </a:t>
            </a:r>
          </a:p>
        </p:txBody>
      </p:sp>
      <p:sp>
        <p:nvSpPr>
          <p:cNvPr id="99333" name="Header Placeholder 1">
            <a:extLst>
              <a:ext uri="{FF2B5EF4-FFF2-40B4-BE49-F238E27FC236}">
                <a16:creationId xmlns:a16="http://schemas.microsoft.com/office/drawing/2014/main" id="{AE135B39-FF7A-4F2A-B1B3-66BF9876A6E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0193191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a:extLst>
              <a:ext uri="{FF2B5EF4-FFF2-40B4-BE49-F238E27FC236}">
                <a16:creationId xmlns:a16="http://schemas.microsoft.com/office/drawing/2014/main" id="{45BB2D6C-0DC2-4881-A17D-A06D05B1D3D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92326FDF-2B1F-4AC3-958E-E31688542128}" type="slidenum">
              <a:rPr lang="en-US" altLang="en-US" sz="1200" smtClean="0">
                <a:latin typeface="Times New Roman" panose="02020603050405020304" pitchFamily="18" charset="0"/>
              </a:rPr>
              <a:pPr defTabSz="914400"/>
              <a:t>38</a:t>
            </a:fld>
            <a:endParaRPr lang="en-US" altLang="en-US" sz="1200">
              <a:latin typeface="Times New Roman" panose="02020603050405020304" pitchFamily="18" charset="0"/>
            </a:endParaRPr>
          </a:p>
        </p:txBody>
      </p:sp>
      <p:sp>
        <p:nvSpPr>
          <p:cNvPr id="101379" name="Rectangle 2">
            <a:extLst>
              <a:ext uri="{FF2B5EF4-FFF2-40B4-BE49-F238E27FC236}">
                <a16:creationId xmlns:a16="http://schemas.microsoft.com/office/drawing/2014/main" id="{4E6E09F2-8F25-42B7-AF3A-8B2288800BF9}"/>
              </a:ext>
            </a:extLst>
          </p:cNvPr>
          <p:cNvSpPr>
            <a:spLocks noGrp="1" noRot="1" noChangeAspect="1" noChangeArrowheads="1" noTextEdit="1"/>
          </p:cNvSpPr>
          <p:nvPr>
            <p:ph type="sldImg"/>
          </p:nvPr>
        </p:nvSpPr>
        <p:spPr>
          <a:ln/>
        </p:spPr>
      </p:sp>
      <p:sp>
        <p:nvSpPr>
          <p:cNvPr id="101380" name="Rectangle 3">
            <a:extLst>
              <a:ext uri="{FF2B5EF4-FFF2-40B4-BE49-F238E27FC236}">
                <a16:creationId xmlns:a16="http://schemas.microsoft.com/office/drawing/2014/main" id="{E64F42BF-5465-43C2-A966-7EB5A1D922D4}"/>
              </a:ext>
            </a:extLst>
          </p:cNvPr>
          <p:cNvSpPr>
            <a:spLocks noGrp="1" noChangeArrowheads="1"/>
          </p:cNvSpPr>
          <p:nvPr>
            <p:ph type="body" idx="1"/>
          </p:nvPr>
        </p:nvSpPr>
        <p:spPr>
          <a:noFill/>
        </p:spPr>
        <p:txBody>
          <a:bodyPr/>
          <a:lstStyle/>
          <a:p>
            <a:r>
              <a:rPr lang="en-US" altLang="en-US" sz="1200"/>
              <a:t>Some systems may also incorporate adjustable gates. These are knife-like gates that help blend aggregates on the belt before getting to the mixer, thereby reducing mixing time and improving homogeneity of the mixture. </a:t>
            </a:r>
          </a:p>
          <a:p>
            <a:r>
              <a:rPr lang="en-US" altLang="en-US" sz="1200"/>
              <a:t>Storage bins may also have load cells attached to them that weigh the amount of aggregate remaining in the bin. The difference between the starting and final weights is assumed to be the aggregate weight going into the mixer. This is called a decumulative weighing system and is an indirect method of measuring the aggregates to be batched. This type of system is usually done with smaller batching systems and reduces costs by eliminating additional gates, weigh hoppers and LBWHs. The theory of this mechanism assumes that all the aggregates leaving the bin go into the mixer. This may not be accurate, since aggregates can deflect or ricochet elsewhere from freefall. </a:t>
            </a:r>
          </a:p>
          <a:p>
            <a:r>
              <a:rPr lang="en-US" altLang="en-US" sz="1200"/>
              <a:t>Volumetric measuring is typically used in continuous mixing systems. There is also volumetric batching, which is another means of measuring raw materials for a single batch. Concrete produced by volumetric batching should meet ASTM C 685, “Standard Specification for Concrete Made by Volumetric Batching and Continuous Mixing.” This type of batching is used in some precast operations. It should be noted that while volumetric batching can produce good quality concrete, it is not yet universally accepted. </a:t>
            </a:r>
          </a:p>
          <a:p>
            <a:endParaRPr lang="en-US" altLang="en-US" sz="1600"/>
          </a:p>
        </p:txBody>
      </p:sp>
      <p:sp>
        <p:nvSpPr>
          <p:cNvPr id="101381" name="Header Placeholder 1">
            <a:extLst>
              <a:ext uri="{FF2B5EF4-FFF2-40B4-BE49-F238E27FC236}">
                <a16:creationId xmlns:a16="http://schemas.microsoft.com/office/drawing/2014/main" id="{6539A0D5-8A1F-40EC-9D43-E7E3213E96D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337275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a:extLst>
              <a:ext uri="{FF2B5EF4-FFF2-40B4-BE49-F238E27FC236}">
                <a16:creationId xmlns:a16="http://schemas.microsoft.com/office/drawing/2014/main" id="{655151A6-A62A-404E-93BA-3DDF2539480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3C9D1359-1A23-4C28-95F6-A55FC974C513}" type="slidenum">
              <a:rPr lang="en-US" altLang="en-US" sz="1200" smtClean="0">
                <a:latin typeface="Times New Roman" panose="02020603050405020304" pitchFamily="18" charset="0"/>
              </a:rPr>
              <a:pPr defTabSz="914400"/>
              <a:t>39</a:t>
            </a:fld>
            <a:endParaRPr lang="en-US" altLang="en-US" sz="1200">
              <a:latin typeface="Times New Roman" panose="02020603050405020304" pitchFamily="18" charset="0"/>
            </a:endParaRPr>
          </a:p>
        </p:txBody>
      </p:sp>
      <p:sp>
        <p:nvSpPr>
          <p:cNvPr id="103427" name="Rectangle 2">
            <a:extLst>
              <a:ext uri="{FF2B5EF4-FFF2-40B4-BE49-F238E27FC236}">
                <a16:creationId xmlns:a16="http://schemas.microsoft.com/office/drawing/2014/main" id="{1A820E84-9D9A-4A03-B6E5-4EA70A1A71B4}"/>
              </a:ext>
            </a:extLst>
          </p:cNvPr>
          <p:cNvSpPr>
            <a:spLocks noGrp="1" noRot="1" noChangeAspect="1" noChangeArrowheads="1" noTextEdit="1"/>
          </p:cNvSpPr>
          <p:nvPr>
            <p:ph type="sldImg"/>
          </p:nvPr>
        </p:nvSpPr>
        <p:spPr>
          <a:ln/>
        </p:spPr>
      </p:sp>
      <p:sp>
        <p:nvSpPr>
          <p:cNvPr id="103428" name="Rectangle 3">
            <a:extLst>
              <a:ext uri="{FF2B5EF4-FFF2-40B4-BE49-F238E27FC236}">
                <a16:creationId xmlns:a16="http://schemas.microsoft.com/office/drawing/2014/main" id="{98B9A4D9-0398-4C66-BE8F-11C17DE587C9}"/>
              </a:ext>
            </a:extLst>
          </p:cNvPr>
          <p:cNvSpPr>
            <a:spLocks noGrp="1" noChangeArrowheads="1"/>
          </p:cNvSpPr>
          <p:nvPr>
            <p:ph type="body" idx="1"/>
          </p:nvPr>
        </p:nvSpPr>
        <p:spPr>
          <a:noFill/>
        </p:spPr>
        <p:txBody>
          <a:bodyPr/>
          <a:lstStyle/>
          <a:p>
            <a:r>
              <a:rPr lang="en-US" altLang="en-US" sz="1200"/>
              <a:t>Moisture Sensors</a:t>
            </a:r>
            <a:br>
              <a:rPr lang="en-US" altLang="en-US" sz="1200"/>
            </a:br>
            <a:r>
              <a:rPr lang="en-US" altLang="en-US" sz="1200"/>
              <a:t>It is very important to make adjustments for the moisture in the aggregates, especially the fine aggregate or sand. Surface moisture in sand typically can contribute large amounts of water, which dramatically increases the w/c ratio and weakens the concrete. Usually a moisture probe is located in the sand bin(s) to determine the sand’s moisture content. The weight of moisture-laden sand by volume will be heavier than normal, so you must add more sand to attain the required volume and then reduce the amount of mix water as necessary. </a:t>
            </a:r>
          </a:p>
          <a:p>
            <a:r>
              <a:rPr lang="en-US" altLang="en-US" sz="1200"/>
              <a:t>Another probe is typically located in the mixer. This sensor corrects for the additional moisture from both fine and coarse aggregates in the mixer. Another concern is that when aggregates are less than Saturated Surface Dry (SSD), more water should be added to compensate for the aggregates’ absorption and achieve SSD. SSD is the condition when aggregates will neither absorb nor give off moisture. This condition is not generally found outside the laboratory and is used for calculation purposes. It is important to note that moisture probes measure the total amount of water in aggregates or concrete. As such, adjustments should also be made for absorption of the aggregate. </a:t>
            </a:r>
          </a:p>
        </p:txBody>
      </p:sp>
      <p:sp>
        <p:nvSpPr>
          <p:cNvPr id="103429" name="Header Placeholder 1">
            <a:extLst>
              <a:ext uri="{FF2B5EF4-FFF2-40B4-BE49-F238E27FC236}">
                <a16:creationId xmlns:a16="http://schemas.microsoft.com/office/drawing/2014/main" id="{4D1E5721-55E5-4E1A-949E-82CD6B07E4F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290977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a:extLst>
              <a:ext uri="{FF2B5EF4-FFF2-40B4-BE49-F238E27FC236}">
                <a16:creationId xmlns:a16="http://schemas.microsoft.com/office/drawing/2014/main" id="{0F65E8D5-515A-4D24-AE14-2BA1A8BC1997}"/>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A1E22034-88B6-4B99-BF09-B26AB26ED7F1}" type="slidenum">
              <a:rPr lang="en-US" altLang="en-US" sz="1200" smtClean="0">
                <a:latin typeface="Times New Roman" panose="02020603050405020304" pitchFamily="18" charset="0"/>
              </a:rPr>
              <a:pPr defTabSz="914400"/>
              <a:t>40</a:t>
            </a:fld>
            <a:endParaRPr lang="en-US" altLang="en-US" sz="1200">
              <a:latin typeface="Times New Roman" panose="02020603050405020304" pitchFamily="18" charset="0"/>
            </a:endParaRPr>
          </a:p>
        </p:txBody>
      </p:sp>
      <p:sp>
        <p:nvSpPr>
          <p:cNvPr id="105475" name="Rectangle 2">
            <a:extLst>
              <a:ext uri="{FF2B5EF4-FFF2-40B4-BE49-F238E27FC236}">
                <a16:creationId xmlns:a16="http://schemas.microsoft.com/office/drawing/2014/main" id="{8EAD071D-D329-41F3-92C4-19F10DD31D33}"/>
              </a:ext>
            </a:extLst>
          </p:cNvPr>
          <p:cNvSpPr>
            <a:spLocks noGrp="1" noRot="1" noChangeAspect="1" noChangeArrowheads="1" noTextEdit="1"/>
          </p:cNvSpPr>
          <p:nvPr>
            <p:ph type="sldImg"/>
          </p:nvPr>
        </p:nvSpPr>
        <p:spPr>
          <a:ln/>
        </p:spPr>
      </p:sp>
      <p:sp>
        <p:nvSpPr>
          <p:cNvPr id="105476" name="Rectangle 3">
            <a:extLst>
              <a:ext uri="{FF2B5EF4-FFF2-40B4-BE49-F238E27FC236}">
                <a16:creationId xmlns:a16="http://schemas.microsoft.com/office/drawing/2014/main" id="{E10C35EE-79B9-481A-8080-1C6A638B3506}"/>
              </a:ext>
            </a:extLst>
          </p:cNvPr>
          <p:cNvSpPr>
            <a:spLocks noGrp="1" noChangeArrowheads="1"/>
          </p:cNvSpPr>
          <p:nvPr>
            <p:ph type="body" idx="1"/>
          </p:nvPr>
        </p:nvSpPr>
        <p:spPr>
          <a:noFill/>
        </p:spPr>
        <p:txBody>
          <a:bodyPr/>
          <a:lstStyle/>
          <a:p>
            <a:r>
              <a:rPr lang="en-US" altLang="en-US" sz="1600"/>
              <a:t>Sand, aggregate, cement and water are gravity fed from the weight hopper into the mixer trucks.</a:t>
            </a:r>
          </a:p>
          <a:p>
            <a:endParaRPr lang="en-US" altLang="en-US" sz="1600"/>
          </a:p>
          <a:p>
            <a:r>
              <a:rPr lang="en-US" altLang="en-US" sz="1600"/>
              <a:t>At most plants the sand, aggregate, cement, and water are gravity fed from the weight hopper into the mixer truck. To the site.   The concrete is mixed in to truck on the way </a:t>
            </a:r>
          </a:p>
          <a:p>
            <a:endParaRPr lang="en-US" altLang="en-US" sz="1600"/>
          </a:p>
          <a:p>
            <a:r>
              <a:rPr lang="en-US" altLang="en-US" sz="1600"/>
              <a:t>Maintenance</a:t>
            </a:r>
            <a:br>
              <a:rPr lang="en-US" altLang="en-US" sz="1600"/>
            </a:br>
            <a:r>
              <a:rPr lang="en-US" altLang="en-US" sz="1600"/>
              <a:t>Batching equipment should be maintained and operated in accordance with ASTM C 94 or ASTM C 685. Hoppers and scales should be calibrated annually or whenever there is reason to question their accuracy. Refer to the “NPCA Quality Control Manual for Precast Concrete Plants” for more details. </a:t>
            </a:r>
          </a:p>
        </p:txBody>
      </p:sp>
      <p:sp>
        <p:nvSpPr>
          <p:cNvPr id="105477" name="Header Placeholder 1">
            <a:extLst>
              <a:ext uri="{FF2B5EF4-FFF2-40B4-BE49-F238E27FC236}">
                <a16:creationId xmlns:a16="http://schemas.microsoft.com/office/drawing/2014/main" id="{AA693A9E-F3D7-4C76-B569-B58AB8DE5B6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563977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a:extLst>
              <a:ext uri="{FF2B5EF4-FFF2-40B4-BE49-F238E27FC236}">
                <a16:creationId xmlns:a16="http://schemas.microsoft.com/office/drawing/2014/main" id="{A391BB01-CB67-4E25-9730-AD61F9551742}"/>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1247718F-0252-4B31-A528-EB52222A1072}" type="slidenum">
              <a:rPr lang="en-US" altLang="en-US" sz="1200" smtClean="0">
                <a:latin typeface="Times New Roman" panose="02020603050405020304" pitchFamily="18" charset="0"/>
              </a:rPr>
              <a:pPr defTabSz="914400"/>
              <a:t>41</a:t>
            </a:fld>
            <a:endParaRPr lang="en-US" altLang="en-US" sz="1200">
              <a:latin typeface="Times New Roman" panose="02020603050405020304" pitchFamily="18" charset="0"/>
            </a:endParaRPr>
          </a:p>
        </p:txBody>
      </p:sp>
      <p:sp>
        <p:nvSpPr>
          <p:cNvPr id="107523" name="Rectangle 2">
            <a:extLst>
              <a:ext uri="{FF2B5EF4-FFF2-40B4-BE49-F238E27FC236}">
                <a16:creationId xmlns:a16="http://schemas.microsoft.com/office/drawing/2014/main" id="{8130A48B-EAC2-4501-8E2D-A8FEE82FB325}"/>
              </a:ext>
            </a:extLst>
          </p:cNvPr>
          <p:cNvSpPr>
            <a:spLocks noGrp="1" noRot="1" noChangeAspect="1" noChangeArrowheads="1" noTextEdit="1"/>
          </p:cNvSpPr>
          <p:nvPr>
            <p:ph type="sldImg"/>
          </p:nvPr>
        </p:nvSpPr>
        <p:spPr>
          <a:ln/>
        </p:spPr>
      </p:sp>
      <p:sp>
        <p:nvSpPr>
          <p:cNvPr id="107524" name="Rectangle 3">
            <a:extLst>
              <a:ext uri="{FF2B5EF4-FFF2-40B4-BE49-F238E27FC236}">
                <a16:creationId xmlns:a16="http://schemas.microsoft.com/office/drawing/2014/main" id="{A43C1AC3-CD23-4AEA-BB3B-6F0528C07947}"/>
              </a:ext>
            </a:extLst>
          </p:cNvPr>
          <p:cNvSpPr>
            <a:spLocks noGrp="1" noChangeArrowheads="1"/>
          </p:cNvSpPr>
          <p:nvPr>
            <p:ph type="body" idx="1"/>
          </p:nvPr>
        </p:nvSpPr>
        <p:spPr>
          <a:xfrm>
            <a:off x="692150" y="4056063"/>
            <a:ext cx="5753100" cy="4948237"/>
          </a:xfrm>
          <a:noFill/>
        </p:spPr>
        <p:txBody>
          <a:bodyPr/>
          <a:lstStyle/>
          <a:p>
            <a:r>
              <a:rPr lang="en-US" altLang="en-US" sz="1200"/>
              <a:t>2 common types of probes or sensors: </a:t>
            </a:r>
          </a:p>
          <a:p>
            <a:r>
              <a:rPr lang="en-US" altLang="en-US" sz="1200"/>
              <a:t>Electrical resistant probes </a:t>
            </a:r>
            <a:br>
              <a:rPr lang="en-US" altLang="en-US" sz="1200"/>
            </a:br>
            <a:r>
              <a:rPr lang="en-US" altLang="en-US" sz="1200"/>
              <a:t>This type of system uses a set of two probes working together. Additional sets of probes may be used as well. These can be installed in aggregate bins and/or mixers. Work by sending a small electrical charge into the aggregates and measuring the strength of the charge at the other probe. These devices do not measure the amount of water directly, since water does not conduct electricity. The charge is conducted through minerals or contaminates in the water. Therefore, a change in mineral content will change the conductivity for the same amount of water, changing the measurement. This is a potential problem when using city water, since the mineral content may vary or change without notice. </a:t>
            </a:r>
          </a:p>
          <a:p>
            <a:r>
              <a:rPr lang="en-US" altLang="en-US" sz="1200"/>
              <a:t>Microwave probes</a:t>
            </a:r>
            <a:br>
              <a:rPr lang="en-US" altLang="en-US" sz="1200"/>
            </a:br>
            <a:r>
              <a:rPr lang="en-US" altLang="en-US" sz="1200"/>
              <a:t>The most common is a microwave probe. These can be installed in aggregate bins and/or mixers. Originally developed by NASA, microwaves emit frequencies that spin the hydrogen atoms in water molecules and thus generate heat. Moisture sensors emit a higher-frequency microwave into the aggregate. These waves begin to spin the hydrogen atoms slightly, and the sensors measure the transmission of energy required to do this. As moisture increases, the sensor absorbs more waves and transmit greater energy. Essentially, these measure the true number of hydrogen atoms and therefore the water content. </a:t>
            </a:r>
          </a:p>
          <a:p>
            <a:r>
              <a:rPr lang="en-US" altLang="en-US" sz="1200"/>
              <a:t>Microwave probes require calibration when initial installation. Calibration requires several measurements from dry to wet aggregates and correlated to probe measurements. Follow-up verification testing should be performed every couple of days to confirm that the correlation of the measurement to moisture content is still accurate. See the “NPCA Quality Control Manual for Precast Concrete Plants” for more details on calibration frequency requirements. </a:t>
            </a:r>
          </a:p>
          <a:p>
            <a:endParaRPr lang="en-US" altLang="en-US"/>
          </a:p>
        </p:txBody>
      </p:sp>
      <p:sp>
        <p:nvSpPr>
          <p:cNvPr id="107525" name="Header Placeholder 1">
            <a:extLst>
              <a:ext uri="{FF2B5EF4-FFF2-40B4-BE49-F238E27FC236}">
                <a16:creationId xmlns:a16="http://schemas.microsoft.com/office/drawing/2014/main" id="{4994EFB8-B6EB-4370-803E-95FF2DB9C96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041549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a:extLst>
              <a:ext uri="{FF2B5EF4-FFF2-40B4-BE49-F238E27FC236}">
                <a16:creationId xmlns:a16="http://schemas.microsoft.com/office/drawing/2014/main" id="{88BFC584-F5A2-450F-8DA0-432ACEB2024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EE321107-2CB8-4A08-A3FB-FAF910175EFE}" type="slidenum">
              <a:rPr lang="en-US" altLang="en-US" sz="1200" smtClean="0">
                <a:latin typeface="Times New Roman" panose="02020603050405020304" pitchFamily="18" charset="0"/>
              </a:rPr>
              <a:pPr defTabSz="914400"/>
              <a:t>4</a:t>
            </a:fld>
            <a:endParaRPr lang="en-US" altLang="en-US" sz="1200">
              <a:latin typeface="Times New Roman" panose="02020603050405020304" pitchFamily="18" charset="0"/>
            </a:endParaRPr>
          </a:p>
        </p:txBody>
      </p:sp>
      <p:sp>
        <p:nvSpPr>
          <p:cNvPr id="31747" name="Rectangle 2">
            <a:extLst>
              <a:ext uri="{FF2B5EF4-FFF2-40B4-BE49-F238E27FC236}">
                <a16:creationId xmlns:a16="http://schemas.microsoft.com/office/drawing/2014/main" id="{C7449C4D-2560-49EB-B95A-AB02B06B6946}"/>
              </a:ext>
            </a:extLst>
          </p:cNvPr>
          <p:cNvSpPr>
            <a:spLocks noGrp="1" noRot="1" noChangeAspect="1" noChangeArrowheads="1" noTextEdit="1"/>
          </p:cNvSpPr>
          <p:nvPr>
            <p:ph type="sldImg"/>
          </p:nvPr>
        </p:nvSpPr>
        <p:spPr>
          <a:ln/>
        </p:spPr>
      </p:sp>
      <p:sp>
        <p:nvSpPr>
          <p:cNvPr id="31748" name="Rectangle 3">
            <a:extLst>
              <a:ext uri="{FF2B5EF4-FFF2-40B4-BE49-F238E27FC236}">
                <a16:creationId xmlns:a16="http://schemas.microsoft.com/office/drawing/2014/main" id="{4D95364D-6342-430C-86BD-3FE037F29338}"/>
              </a:ext>
            </a:extLst>
          </p:cNvPr>
          <p:cNvSpPr>
            <a:spLocks noGrp="1" noChangeArrowheads="1"/>
          </p:cNvSpPr>
          <p:nvPr>
            <p:ph type="body" idx="1"/>
          </p:nvPr>
        </p:nvSpPr>
        <p:spPr>
          <a:noFill/>
        </p:spPr>
        <p:txBody>
          <a:bodyPr/>
          <a:lstStyle/>
          <a:p>
            <a:endParaRPr lang="en-US" altLang="en-US"/>
          </a:p>
        </p:txBody>
      </p:sp>
      <p:sp>
        <p:nvSpPr>
          <p:cNvPr id="31749" name="Header Placeholder 1">
            <a:extLst>
              <a:ext uri="{FF2B5EF4-FFF2-40B4-BE49-F238E27FC236}">
                <a16:creationId xmlns:a16="http://schemas.microsoft.com/office/drawing/2014/main" id="{865F207B-7A18-428D-9EBD-7216417144E5}"/>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1518606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a:extLst>
              <a:ext uri="{FF2B5EF4-FFF2-40B4-BE49-F238E27FC236}">
                <a16:creationId xmlns:a16="http://schemas.microsoft.com/office/drawing/2014/main" id="{473B1053-85FD-4413-96E7-59D48F3324B7}"/>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BFD588E5-ED2D-4685-B0C8-8F2FABD293E1}" type="slidenum">
              <a:rPr lang="en-US" altLang="en-US" sz="1200" smtClean="0">
                <a:latin typeface="Times New Roman" panose="02020603050405020304" pitchFamily="18" charset="0"/>
              </a:rPr>
              <a:pPr defTabSz="914400"/>
              <a:t>42</a:t>
            </a:fld>
            <a:endParaRPr lang="en-US" altLang="en-US" sz="1200">
              <a:latin typeface="Times New Roman" panose="02020603050405020304" pitchFamily="18" charset="0"/>
            </a:endParaRPr>
          </a:p>
        </p:txBody>
      </p:sp>
      <p:sp>
        <p:nvSpPr>
          <p:cNvPr id="109571" name="Rectangle 2">
            <a:extLst>
              <a:ext uri="{FF2B5EF4-FFF2-40B4-BE49-F238E27FC236}">
                <a16:creationId xmlns:a16="http://schemas.microsoft.com/office/drawing/2014/main" id="{332E3BFE-8D21-4960-8D8A-EA15342AE2D7}"/>
              </a:ext>
            </a:extLst>
          </p:cNvPr>
          <p:cNvSpPr>
            <a:spLocks noGrp="1" noRot="1" noChangeAspect="1" noChangeArrowheads="1" noTextEdit="1"/>
          </p:cNvSpPr>
          <p:nvPr>
            <p:ph type="sldImg"/>
          </p:nvPr>
        </p:nvSpPr>
        <p:spPr>
          <a:ln/>
        </p:spPr>
      </p:sp>
      <p:sp>
        <p:nvSpPr>
          <p:cNvPr id="109572" name="Rectangle 3">
            <a:extLst>
              <a:ext uri="{FF2B5EF4-FFF2-40B4-BE49-F238E27FC236}">
                <a16:creationId xmlns:a16="http://schemas.microsoft.com/office/drawing/2014/main" id="{DCBBB5C4-F023-47A7-AB4A-E4B00FF99A94}"/>
              </a:ext>
            </a:extLst>
          </p:cNvPr>
          <p:cNvSpPr>
            <a:spLocks noGrp="1" noChangeArrowheads="1"/>
          </p:cNvSpPr>
          <p:nvPr>
            <p:ph type="body" idx="1"/>
          </p:nvPr>
        </p:nvSpPr>
        <p:spPr>
          <a:noFill/>
        </p:spPr>
        <p:txBody>
          <a:bodyPr/>
          <a:lstStyle/>
          <a:p>
            <a:r>
              <a:rPr lang="en-US" altLang="en-US" sz="1600"/>
              <a:t>Cement delivery system at cement plant.</a:t>
            </a:r>
          </a:p>
        </p:txBody>
      </p:sp>
      <p:sp>
        <p:nvSpPr>
          <p:cNvPr id="109573" name="Header Placeholder 1">
            <a:extLst>
              <a:ext uri="{FF2B5EF4-FFF2-40B4-BE49-F238E27FC236}">
                <a16:creationId xmlns:a16="http://schemas.microsoft.com/office/drawing/2014/main" id="{9BAD7A85-E5F6-42AB-87F4-46862654720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7628080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a:extLst>
              <a:ext uri="{FF2B5EF4-FFF2-40B4-BE49-F238E27FC236}">
                <a16:creationId xmlns:a16="http://schemas.microsoft.com/office/drawing/2014/main" id="{29C6DD68-00B5-4FC7-B8AE-7FA029D3A07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225FB273-4F65-4F66-93EB-DB6CDCF0DCEB}" type="slidenum">
              <a:rPr lang="en-US" altLang="en-US" sz="1200" smtClean="0">
                <a:latin typeface="Times New Roman" panose="02020603050405020304" pitchFamily="18" charset="0"/>
              </a:rPr>
              <a:pPr defTabSz="914400"/>
              <a:t>43</a:t>
            </a:fld>
            <a:endParaRPr lang="en-US" altLang="en-US" sz="1200">
              <a:latin typeface="Times New Roman" panose="02020603050405020304" pitchFamily="18" charset="0"/>
            </a:endParaRPr>
          </a:p>
        </p:txBody>
      </p:sp>
      <p:sp>
        <p:nvSpPr>
          <p:cNvPr id="111619" name="Rectangle 2">
            <a:extLst>
              <a:ext uri="{FF2B5EF4-FFF2-40B4-BE49-F238E27FC236}">
                <a16:creationId xmlns:a16="http://schemas.microsoft.com/office/drawing/2014/main" id="{B8E9D5F4-0A6F-4327-9337-CC125FD6F244}"/>
              </a:ext>
            </a:extLst>
          </p:cNvPr>
          <p:cNvSpPr>
            <a:spLocks noGrp="1" noRot="1" noChangeAspect="1" noChangeArrowheads="1" noTextEdit="1"/>
          </p:cNvSpPr>
          <p:nvPr>
            <p:ph type="sldImg"/>
          </p:nvPr>
        </p:nvSpPr>
        <p:spPr>
          <a:ln/>
        </p:spPr>
      </p:sp>
      <p:sp>
        <p:nvSpPr>
          <p:cNvPr id="111620" name="Rectangle 3">
            <a:extLst>
              <a:ext uri="{FF2B5EF4-FFF2-40B4-BE49-F238E27FC236}">
                <a16:creationId xmlns:a16="http://schemas.microsoft.com/office/drawing/2014/main" id="{915E1F95-1008-4FD7-90D0-339B8B4674BE}"/>
              </a:ext>
            </a:extLst>
          </p:cNvPr>
          <p:cNvSpPr>
            <a:spLocks noGrp="1" noChangeArrowheads="1"/>
          </p:cNvSpPr>
          <p:nvPr>
            <p:ph type="body" idx="1"/>
          </p:nvPr>
        </p:nvSpPr>
        <p:spPr>
          <a:noFill/>
        </p:spPr>
        <p:txBody>
          <a:bodyPr/>
          <a:lstStyle/>
          <a:p>
            <a:r>
              <a:rPr lang="en-US" altLang="en-US" sz="1600"/>
              <a:t>Off loading of cement PM 2.5</a:t>
            </a:r>
          </a:p>
        </p:txBody>
      </p:sp>
      <p:sp>
        <p:nvSpPr>
          <p:cNvPr id="111621" name="Header Placeholder 1">
            <a:extLst>
              <a:ext uri="{FF2B5EF4-FFF2-40B4-BE49-F238E27FC236}">
                <a16:creationId xmlns:a16="http://schemas.microsoft.com/office/drawing/2014/main" id="{E4651CE3-7C99-4C92-8DDE-5BF749EB59E1}"/>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3874814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a:extLst>
              <a:ext uri="{FF2B5EF4-FFF2-40B4-BE49-F238E27FC236}">
                <a16:creationId xmlns:a16="http://schemas.microsoft.com/office/drawing/2014/main" id="{D1396ACB-6B67-45E2-BE04-9C3CEA871FCE}"/>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13ED3069-0204-4DD7-9DA1-BB3E984CED84}" type="slidenum">
              <a:rPr lang="en-US" altLang="en-US" sz="1200" smtClean="0">
                <a:latin typeface="Times New Roman" panose="02020603050405020304" pitchFamily="18" charset="0"/>
              </a:rPr>
              <a:pPr defTabSz="914400"/>
              <a:t>44</a:t>
            </a:fld>
            <a:endParaRPr lang="en-US" altLang="en-US" sz="1200">
              <a:latin typeface="Times New Roman" panose="02020603050405020304" pitchFamily="18" charset="0"/>
            </a:endParaRPr>
          </a:p>
        </p:txBody>
      </p:sp>
      <p:sp>
        <p:nvSpPr>
          <p:cNvPr id="113667" name="Rectangle 2">
            <a:extLst>
              <a:ext uri="{FF2B5EF4-FFF2-40B4-BE49-F238E27FC236}">
                <a16:creationId xmlns:a16="http://schemas.microsoft.com/office/drawing/2014/main" id="{C314F21A-341F-4D34-A3E0-E61AD6F8F929}"/>
              </a:ext>
            </a:extLst>
          </p:cNvPr>
          <p:cNvSpPr>
            <a:spLocks noGrp="1" noRot="1" noChangeAspect="1" noChangeArrowheads="1" noTextEdit="1"/>
          </p:cNvSpPr>
          <p:nvPr>
            <p:ph type="sldImg"/>
          </p:nvPr>
        </p:nvSpPr>
        <p:spPr>
          <a:ln/>
        </p:spPr>
      </p:sp>
      <p:sp>
        <p:nvSpPr>
          <p:cNvPr id="113668" name="Rectangle 3">
            <a:extLst>
              <a:ext uri="{FF2B5EF4-FFF2-40B4-BE49-F238E27FC236}">
                <a16:creationId xmlns:a16="http://schemas.microsoft.com/office/drawing/2014/main" id="{598BC8AD-7C22-4052-A34A-3C36D0BAD6E1}"/>
              </a:ext>
            </a:extLst>
          </p:cNvPr>
          <p:cNvSpPr>
            <a:spLocks noGrp="1" noChangeArrowheads="1"/>
          </p:cNvSpPr>
          <p:nvPr>
            <p:ph type="body" idx="1"/>
          </p:nvPr>
        </p:nvSpPr>
        <p:spPr>
          <a:noFill/>
        </p:spPr>
        <p:txBody>
          <a:bodyPr/>
          <a:lstStyle/>
          <a:p>
            <a:r>
              <a:rPr lang="en-US" altLang="en-US" sz="1600"/>
              <a:t>Pneumatic pumps and hoses are used in conjunction with a baghouse in the cement silo to transport and contain particulate emissions from the concrete batch plant. The cement and aggregate are typically loaded to the elevated bins/storage silo by pneumatic pumps and hoses, and a baghouse or bin vent filter connected to the silo provide further dust suppression. </a:t>
            </a:r>
          </a:p>
          <a:p>
            <a:endParaRPr lang="en-US" altLang="en-US"/>
          </a:p>
        </p:txBody>
      </p:sp>
      <p:sp>
        <p:nvSpPr>
          <p:cNvPr id="113669" name="Header Placeholder 1">
            <a:extLst>
              <a:ext uri="{FF2B5EF4-FFF2-40B4-BE49-F238E27FC236}">
                <a16:creationId xmlns:a16="http://schemas.microsoft.com/office/drawing/2014/main" id="{146E30B9-242A-4E98-93D2-19F89B3F937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8432127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a:extLst>
              <a:ext uri="{FF2B5EF4-FFF2-40B4-BE49-F238E27FC236}">
                <a16:creationId xmlns:a16="http://schemas.microsoft.com/office/drawing/2014/main" id="{7808F75B-58FE-4C9A-B8C4-B9E5E72DF28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59A9D3D9-B0CE-4CD2-B800-1FB1B2930A17}" type="slidenum">
              <a:rPr lang="en-US" altLang="en-US" sz="1200" smtClean="0">
                <a:latin typeface="Times New Roman" panose="02020603050405020304" pitchFamily="18" charset="0"/>
              </a:rPr>
              <a:pPr defTabSz="914400"/>
              <a:t>45</a:t>
            </a:fld>
            <a:endParaRPr lang="en-US" altLang="en-US" sz="1200">
              <a:latin typeface="Times New Roman" panose="02020603050405020304" pitchFamily="18" charset="0"/>
            </a:endParaRPr>
          </a:p>
        </p:txBody>
      </p:sp>
      <p:sp>
        <p:nvSpPr>
          <p:cNvPr id="115715" name="Rectangle 2">
            <a:extLst>
              <a:ext uri="{FF2B5EF4-FFF2-40B4-BE49-F238E27FC236}">
                <a16:creationId xmlns:a16="http://schemas.microsoft.com/office/drawing/2014/main" id="{E139AF28-F5EC-46E6-9855-1193B9F3EFD7}"/>
              </a:ext>
            </a:extLst>
          </p:cNvPr>
          <p:cNvSpPr>
            <a:spLocks noGrp="1" noRot="1" noChangeAspect="1" noChangeArrowheads="1" noTextEdit="1"/>
          </p:cNvSpPr>
          <p:nvPr>
            <p:ph type="sldImg"/>
          </p:nvPr>
        </p:nvSpPr>
        <p:spPr>
          <a:ln/>
        </p:spPr>
      </p:sp>
      <p:sp>
        <p:nvSpPr>
          <p:cNvPr id="115716" name="Rectangle 3">
            <a:extLst>
              <a:ext uri="{FF2B5EF4-FFF2-40B4-BE49-F238E27FC236}">
                <a16:creationId xmlns:a16="http://schemas.microsoft.com/office/drawing/2014/main" id="{8B7BBBA0-4D34-464F-8ACB-5E4616AC80AC}"/>
              </a:ext>
            </a:extLst>
          </p:cNvPr>
          <p:cNvSpPr>
            <a:spLocks noGrp="1" noChangeArrowheads="1"/>
          </p:cNvSpPr>
          <p:nvPr>
            <p:ph type="body" idx="1"/>
          </p:nvPr>
        </p:nvSpPr>
        <p:spPr>
          <a:noFill/>
        </p:spPr>
        <p:txBody>
          <a:bodyPr/>
          <a:lstStyle/>
          <a:p>
            <a:r>
              <a:rPr lang="en-US" altLang="en-US" sz="1600"/>
              <a:t>Dense-phase (slug-flow) pneumatic conveying can provide.  Moves material at low velocity to prevent material degradation and equipment wear…</a:t>
            </a:r>
          </a:p>
        </p:txBody>
      </p:sp>
      <p:sp>
        <p:nvSpPr>
          <p:cNvPr id="115717" name="Header Placeholder 1">
            <a:extLst>
              <a:ext uri="{FF2B5EF4-FFF2-40B4-BE49-F238E27FC236}">
                <a16:creationId xmlns:a16="http://schemas.microsoft.com/office/drawing/2014/main" id="{4C4E90D3-E3A2-4AB4-88DB-1580C109D1A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167261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a:extLst>
              <a:ext uri="{FF2B5EF4-FFF2-40B4-BE49-F238E27FC236}">
                <a16:creationId xmlns:a16="http://schemas.microsoft.com/office/drawing/2014/main" id="{A2FF5ACD-6ED8-4472-83AF-DE9C8832D5C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8C2C9C61-C13E-4478-B393-7DEE94A9BBD7}" type="slidenum">
              <a:rPr lang="en-US" altLang="en-US" sz="1200" smtClean="0">
                <a:latin typeface="Times New Roman" panose="02020603050405020304" pitchFamily="18" charset="0"/>
              </a:rPr>
              <a:pPr defTabSz="914400"/>
              <a:t>46</a:t>
            </a:fld>
            <a:endParaRPr lang="en-US" altLang="en-US" sz="1200">
              <a:latin typeface="Times New Roman" panose="02020603050405020304" pitchFamily="18" charset="0"/>
            </a:endParaRPr>
          </a:p>
        </p:txBody>
      </p:sp>
      <p:sp>
        <p:nvSpPr>
          <p:cNvPr id="117763" name="Rectangle 2">
            <a:extLst>
              <a:ext uri="{FF2B5EF4-FFF2-40B4-BE49-F238E27FC236}">
                <a16:creationId xmlns:a16="http://schemas.microsoft.com/office/drawing/2014/main" id="{11998C93-F13C-4462-BD3A-9F0556D08249}"/>
              </a:ext>
            </a:extLst>
          </p:cNvPr>
          <p:cNvSpPr>
            <a:spLocks noGrp="1" noRot="1" noChangeAspect="1" noChangeArrowheads="1" noTextEdit="1"/>
          </p:cNvSpPr>
          <p:nvPr>
            <p:ph type="sldImg"/>
          </p:nvPr>
        </p:nvSpPr>
        <p:spPr>
          <a:ln/>
        </p:spPr>
      </p:sp>
      <p:sp>
        <p:nvSpPr>
          <p:cNvPr id="117764" name="Rectangle 3">
            <a:extLst>
              <a:ext uri="{FF2B5EF4-FFF2-40B4-BE49-F238E27FC236}">
                <a16:creationId xmlns:a16="http://schemas.microsoft.com/office/drawing/2014/main" id="{9A8B88C1-965D-40E9-85F0-B76A5E42FDC0}"/>
              </a:ext>
            </a:extLst>
          </p:cNvPr>
          <p:cNvSpPr>
            <a:spLocks noGrp="1" noChangeArrowheads="1"/>
          </p:cNvSpPr>
          <p:nvPr>
            <p:ph type="body" idx="1"/>
          </p:nvPr>
        </p:nvSpPr>
        <p:spPr>
          <a:noFill/>
        </p:spPr>
        <p:txBody>
          <a:bodyPr/>
          <a:lstStyle/>
          <a:p>
            <a:endParaRPr lang="en-US" altLang="en-US"/>
          </a:p>
        </p:txBody>
      </p:sp>
      <p:sp>
        <p:nvSpPr>
          <p:cNvPr id="117765" name="Header Placeholder 1">
            <a:extLst>
              <a:ext uri="{FF2B5EF4-FFF2-40B4-BE49-F238E27FC236}">
                <a16:creationId xmlns:a16="http://schemas.microsoft.com/office/drawing/2014/main" id="{D1A639AC-A9D1-41F3-B497-2667503AA43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939823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a:extLst>
              <a:ext uri="{FF2B5EF4-FFF2-40B4-BE49-F238E27FC236}">
                <a16:creationId xmlns:a16="http://schemas.microsoft.com/office/drawing/2014/main" id="{DB4655AD-3AC7-4D48-ADC9-41E8E9369C5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B6501B9A-1B7D-47CD-958B-024493E98123}" type="slidenum">
              <a:rPr lang="en-US" altLang="en-US" sz="1200" smtClean="0">
                <a:latin typeface="Times New Roman" panose="02020603050405020304" pitchFamily="18" charset="0"/>
              </a:rPr>
              <a:pPr defTabSz="914400"/>
              <a:t>47</a:t>
            </a:fld>
            <a:endParaRPr lang="en-US" altLang="en-US" sz="1200">
              <a:latin typeface="Times New Roman" panose="02020603050405020304" pitchFamily="18" charset="0"/>
            </a:endParaRPr>
          </a:p>
        </p:txBody>
      </p:sp>
      <p:sp>
        <p:nvSpPr>
          <p:cNvPr id="119811" name="Rectangle 2">
            <a:extLst>
              <a:ext uri="{FF2B5EF4-FFF2-40B4-BE49-F238E27FC236}">
                <a16:creationId xmlns:a16="http://schemas.microsoft.com/office/drawing/2014/main" id="{629A04E6-8DBF-4049-9145-BD47D60A6133}"/>
              </a:ext>
            </a:extLst>
          </p:cNvPr>
          <p:cNvSpPr>
            <a:spLocks noGrp="1" noRot="1" noChangeAspect="1" noChangeArrowheads="1" noTextEdit="1"/>
          </p:cNvSpPr>
          <p:nvPr>
            <p:ph type="sldImg"/>
          </p:nvPr>
        </p:nvSpPr>
        <p:spPr>
          <a:ln/>
        </p:spPr>
      </p:sp>
      <p:sp>
        <p:nvSpPr>
          <p:cNvPr id="119812" name="Rectangle 3">
            <a:extLst>
              <a:ext uri="{FF2B5EF4-FFF2-40B4-BE49-F238E27FC236}">
                <a16:creationId xmlns:a16="http://schemas.microsoft.com/office/drawing/2014/main" id="{A5AE613C-63EE-41A0-A6F4-483797171E8F}"/>
              </a:ext>
            </a:extLst>
          </p:cNvPr>
          <p:cNvSpPr>
            <a:spLocks noGrp="1" noChangeArrowheads="1"/>
          </p:cNvSpPr>
          <p:nvPr>
            <p:ph type="body" idx="1"/>
          </p:nvPr>
        </p:nvSpPr>
        <p:spPr>
          <a:noFill/>
        </p:spPr>
        <p:txBody>
          <a:bodyPr/>
          <a:lstStyle/>
          <a:p>
            <a:r>
              <a:rPr lang="en-US" altLang="en-US" sz="1600"/>
              <a:t>Cementitious materials</a:t>
            </a:r>
            <a:br>
              <a:rPr lang="en-US" altLang="en-US" sz="1600"/>
            </a:br>
            <a:r>
              <a:rPr lang="en-US" altLang="en-US" sz="1600"/>
              <a:t>Cementitious materials are usually weighed in a separate hopper. Cement is commonly moved by means of a screw drive or auger, and sometimes pneumatically. Cement silos may also be located above a weigh hopper using gravity to load the hopper. Typically, cement is weighed first along with any supplementary cementitious materials in the same hopper. It is important when installing or replacing a cement auger that the auger is designed for use with cement. Storage silos should be inspected routinely to ensure there are no holes or water leaks. Moisture will activate the cement, which will waste material and possibly lead to system shutdown. </a:t>
            </a:r>
          </a:p>
        </p:txBody>
      </p:sp>
      <p:sp>
        <p:nvSpPr>
          <p:cNvPr id="119813" name="Header Placeholder 1">
            <a:extLst>
              <a:ext uri="{FF2B5EF4-FFF2-40B4-BE49-F238E27FC236}">
                <a16:creationId xmlns:a16="http://schemas.microsoft.com/office/drawing/2014/main" id="{6299489D-30F3-466C-95C0-45BA39A7FEE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3921317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a:extLst>
              <a:ext uri="{FF2B5EF4-FFF2-40B4-BE49-F238E27FC236}">
                <a16:creationId xmlns:a16="http://schemas.microsoft.com/office/drawing/2014/main" id="{52E79297-4F7E-43E0-B1FE-CB9118A280E4}"/>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C351C976-784B-4CC0-A792-CE955D07F9D8}" type="slidenum">
              <a:rPr lang="en-US" altLang="en-US" sz="1200" smtClean="0">
                <a:latin typeface="Times New Roman" panose="02020603050405020304" pitchFamily="18" charset="0"/>
              </a:rPr>
              <a:pPr defTabSz="914400"/>
              <a:t>48</a:t>
            </a:fld>
            <a:endParaRPr lang="en-US" altLang="en-US" sz="1200">
              <a:latin typeface="Times New Roman" panose="02020603050405020304" pitchFamily="18" charset="0"/>
            </a:endParaRPr>
          </a:p>
        </p:txBody>
      </p:sp>
      <p:sp>
        <p:nvSpPr>
          <p:cNvPr id="121859" name="Rectangle 2">
            <a:extLst>
              <a:ext uri="{FF2B5EF4-FFF2-40B4-BE49-F238E27FC236}">
                <a16:creationId xmlns:a16="http://schemas.microsoft.com/office/drawing/2014/main" id="{8D440C88-5E3C-4371-9CE3-E75964ADC44C}"/>
              </a:ext>
            </a:extLst>
          </p:cNvPr>
          <p:cNvSpPr>
            <a:spLocks noGrp="1" noRot="1" noChangeAspect="1" noChangeArrowheads="1" noTextEdit="1"/>
          </p:cNvSpPr>
          <p:nvPr>
            <p:ph type="sldImg"/>
          </p:nvPr>
        </p:nvSpPr>
        <p:spPr>
          <a:ln/>
        </p:spPr>
      </p:sp>
      <p:sp>
        <p:nvSpPr>
          <p:cNvPr id="121860" name="Rectangle 3">
            <a:extLst>
              <a:ext uri="{FF2B5EF4-FFF2-40B4-BE49-F238E27FC236}">
                <a16:creationId xmlns:a16="http://schemas.microsoft.com/office/drawing/2014/main" id="{018D571B-07DF-415D-AC68-9DF3AE34C007}"/>
              </a:ext>
            </a:extLst>
          </p:cNvPr>
          <p:cNvSpPr>
            <a:spLocks noGrp="1" noChangeArrowheads="1"/>
          </p:cNvSpPr>
          <p:nvPr>
            <p:ph type="body" idx="1"/>
          </p:nvPr>
        </p:nvSpPr>
        <p:spPr>
          <a:noFill/>
        </p:spPr>
        <p:txBody>
          <a:bodyPr/>
          <a:lstStyle/>
          <a:p>
            <a:endParaRPr lang="en-US" altLang="en-US"/>
          </a:p>
        </p:txBody>
      </p:sp>
      <p:sp>
        <p:nvSpPr>
          <p:cNvPr id="121861" name="Header Placeholder 1">
            <a:extLst>
              <a:ext uri="{FF2B5EF4-FFF2-40B4-BE49-F238E27FC236}">
                <a16:creationId xmlns:a16="http://schemas.microsoft.com/office/drawing/2014/main" id="{47EE4A1B-D1F9-4B11-BC3B-B139CC42C0D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6106328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a:extLst>
              <a:ext uri="{FF2B5EF4-FFF2-40B4-BE49-F238E27FC236}">
                <a16:creationId xmlns:a16="http://schemas.microsoft.com/office/drawing/2014/main" id="{B52F195E-D960-4AC9-BE76-74F074D1C2F1}"/>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931B514A-4C75-459B-8EEA-0183ADB378DD}" type="slidenum">
              <a:rPr lang="en-US" altLang="en-US" sz="1200" smtClean="0">
                <a:latin typeface="Times New Roman" panose="02020603050405020304" pitchFamily="18" charset="0"/>
              </a:rPr>
              <a:pPr defTabSz="914400"/>
              <a:t>49</a:t>
            </a:fld>
            <a:endParaRPr lang="en-US" altLang="en-US" sz="1200">
              <a:latin typeface="Times New Roman" panose="02020603050405020304" pitchFamily="18" charset="0"/>
            </a:endParaRPr>
          </a:p>
        </p:txBody>
      </p:sp>
      <p:sp>
        <p:nvSpPr>
          <p:cNvPr id="123907" name="Rectangle 2">
            <a:extLst>
              <a:ext uri="{FF2B5EF4-FFF2-40B4-BE49-F238E27FC236}">
                <a16:creationId xmlns:a16="http://schemas.microsoft.com/office/drawing/2014/main" id="{616F864D-B0F2-41C4-AACA-7DEE3468C887}"/>
              </a:ext>
            </a:extLst>
          </p:cNvPr>
          <p:cNvSpPr>
            <a:spLocks noGrp="1" noRot="1" noChangeAspect="1" noChangeArrowheads="1" noTextEdit="1"/>
          </p:cNvSpPr>
          <p:nvPr>
            <p:ph type="sldImg"/>
          </p:nvPr>
        </p:nvSpPr>
        <p:spPr>
          <a:ln/>
        </p:spPr>
      </p:sp>
      <p:sp>
        <p:nvSpPr>
          <p:cNvPr id="123908" name="Rectangle 3">
            <a:extLst>
              <a:ext uri="{FF2B5EF4-FFF2-40B4-BE49-F238E27FC236}">
                <a16:creationId xmlns:a16="http://schemas.microsoft.com/office/drawing/2014/main" id="{803D5D78-26BB-4657-987A-DEF3671C6BF3}"/>
              </a:ext>
            </a:extLst>
          </p:cNvPr>
          <p:cNvSpPr>
            <a:spLocks noGrp="1" noChangeArrowheads="1"/>
          </p:cNvSpPr>
          <p:nvPr>
            <p:ph type="body" idx="1"/>
          </p:nvPr>
        </p:nvSpPr>
        <p:spPr>
          <a:noFill/>
        </p:spPr>
        <p:txBody>
          <a:bodyPr/>
          <a:lstStyle/>
          <a:p>
            <a:r>
              <a:rPr lang="en-US" altLang="en-US" sz="1600"/>
              <a:t>After the dry ingredients are weighted they are placed in the hopper before dropping in the mixer.  </a:t>
            </a:r>
          </a:p>
          <a:p>
            <a:endParaRPr lang="en-US" altLang="en-US" sz="1600"/>
          </a:p>
          <a:p>
            <a:r>
              <a:rPr lang="en-US" altLang="en-US" sz="1600"/>
              <a:t>Hoppers and scales should be calibrated annually or whenever there is reason to question their accuracy.</a:t>
            </a:r>
          </a:p>
          <a:p>
            <a:endParaRPr lang="en-US" altLang="en-US" sz="1600"/>
          </a:p>
          <a:p>
            <a:r>
              <a:rPr lang="en-US" altLang="en-US" sz="1600"/>
              <a:t> Refer to the “NPCA Quality Control Manual for Precast Concrete Plants” for more details. </a:t>
            </a:r>
          </a:p>
        </p:txBody>
      </p:sp>
      <p:sp>
        <p:nvSpPr>
          <p:cNvPr id="123909" name="Header Placeholder 1">
            <a:extLst>
              <a:ext uri="{FF2B5EF4-FFF2-40B4-BE49-F238E27FC236}">
                <a16:creationId xmlns:a16="http://schemas.microsoft.com/office/drawing/2014/main" id="{1D61786A-3B70-4425-B8F0-2E2C9C32B76C}"/>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00420386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a:extLst>
              <a:ext uri="{FF2B5EF4-FFF2-40B4-BE49-F238E27FC236}">
                <a16:creationId xmlns:a16="http://schemas.microsoft.com/office/drawing/2014/main" id="{EA516885-C176-49DD-ACAE-7E8896E6E0B1}"/>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5763012F-F226-4164-B486-EB019CF90C54}" type="slidenum">
              <a:rPr lang="en-US" altLang="en-US" sz="1200" smtClean="0">
                <a:latin typeface="Times New Roman" panose="02020603050405020304" pitchFamily="18" charset="0"/>
              </a:rPr>
              <a:pPr defTabSz="914400"/>
              <a:t>50</a:t>
            </a:fld>
            <a:endParaRPr lang="en-US" altLang="en-US" sz="1200">
              <a:latin typeface="Times New Roman" panose="02020603050405020304" pitchFamily="18" charset="0"/>
            </a:endParaRPr>
          </a:p>
        </p:txBody>
      </p:sp>
      <p:sp>
        <p:nvSpPr>
          <p:cNvPr id="125955" name="Rectangle 2">
            <a:extLst>
              <a:ext uri="{FF2B5EF4-FFF2-40B4-BE49-F238E27FC236}">
                <a16:creationId xmlns:a16="http://schemas.microsoft.com/office/drawing/2014/main" id="{DC8B760C-8E90-435D-AA15-1A0B3A95024A}"/>
              </a:ext>
            </a:extLst>
          </p:cNvPr>
          <p:cNvSpPr>
            <a:spLocks noGrp="1" noRot="1" noChangeAspect="1" noChangeArrowheads="1" noTextEdit="1"/>
          </p:cNvSpPr>
          <p:nvPr>
            <p:ph type="sldImg"/>
          </p:nvPr>
        </p:nvSpPr>
        <p:spPr>
          <a:ln/>
        </p:spPr>
      </p:sp>
      <p:sp>
        <p:nvSpPr>
          <p:cNvPr id="125956" name="Rectangle 3">
            <a:extLst>
              <a:ext uri="{FF2B5EF4-FFF2-40B4-BE49-F238E27FC236}">
                <a16:creationId xmlns:a16="http://schemas.microsoft.com/office/drawing/2014/main" id="{D2387AE9-0200-44E6-BDBA-64C531A37613}"/>
              </a:ext>
            </a:extLst>
          </p:cNvPr>
          <p:cNvSpPr>
            <a:spLocks noGrp="1" noChangeArrowheads="1"/>
          </p:cNvSpPr>
          <p:nvPr>
            <p:ph type="body" idx="1"/>
          </p:nvPr>
        </p:nvSpPr>
        <p:spPr>
          <a:xfrm>
            <a:off x="615950" y="4059238"/>
            <a:ext cx="5691188" cy="4797425"/>
          </a:xfrm>
          <a:noFill/>
        </p:spPr>
        <p:txBody>
          <a:bodyPr/>
          <a:lstStyle/>
          <a:p>
            <a:r>
              <a:rPr lang="en-US" altLang="en-US" sz="1200"/>
              <a:t>The materials are weighed in a bin called the "Weigh Hopper," which in modern automatic scales is supported by load cells. The load cells generate an electrical signal proportional to the weight they support. A device called a "Scale Indicator" supplies power to the load cells, sums their output, and produces a digital signal which represents the combined weight of the grain and weigh hopper. The flow of grain into or out of the weigh hopper is controlled by slide gates. A scale control computer records the output of the scale indicator, subtracts off the weight of the hopper itself, and operates the gates. </a:t>
            </a:r>
          </a:p>
          <a:p>
            <a:r>
              <a:rPr lang="en-US" altLang="en-US" sz="1200"/>
              <a:t>After the scale control computer has recorded a valid tare, it opens the upper garner gates to allow grain into the weigh hopper. The indicator continually sends weight readings to the computer, which closes the upper garner gates when the weight passes a pre-set cutoff value. The computer again waits until the weight is stable and records the weight of the material and hopper combined (the GROSS weight). </a:t>
            </a:r>
          </a:p>
          <a:p>
            <a:r>
              <a:rPr lang="en-US" altLang="en-US" sz="1200"/>
              <a:t>After recording a valid gross weight, the scale control computer opens the weigh hopper gates. The dry ingredients drain rapidly into the lower garner, which normally is simultaneously discharging to a duct or a conveyor. The lower garner discharges at a slower rate than the weigh hopper, preventing it from overloading the conveyors downstream. When the weight readings from the indicator go below a pre-set lower cutoff value, the computer closes the weigh hopper gates and records another tare. Then the cycle repeats. </a:t>
            </a:r>
          </a:p>
          <a:p>
            <a:r>
              <a:rPr lang="en-US" altLang="en-US" sz="1200"/>
              <a:t>The net weight is the difference between the gross and the tare. When a scale is receiving the control computer takes a gross weight and subtracts the preceding tare weight to obtain the net weight.  </a:t>
            </a:r>
          </a:p>
        </p:txBody>
      </p:sp>
      <p:sp>
        <p:nvSpPr>
          <p:cNvPr id="125957" name="Header Placeholder 1">
            <a:extLst>
              <a:ext uri="{FF2B5EF4-FFF2-40B4-BE49-F238E27FC236}">
                <a16:creationId xmlns:a16="http://schemas.microsoft.com/office/drawing/2014/main" id="{11D0006F-496F-47F0-9D9E-A39CA2B87CA5}"/>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690644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a:extLst>
              <a:ext uri="{FF2B5EF4-FFF2-40B4-BE49-F238E27FC236}">
                <a16:creationId xmlns:a16="http://schemas.microsoft.com/office/drawing/2014/main" id="{B3771E78-CFFD-4E2F-B96B-447032D2516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F0531B68-7CBE-4501-9130-122ADD54865F}" type="slidenum">
              <a:rPr lang="en-US" altLang="en-US" sz="1200" smtClean="0">
                <a:latin typeface="Times New Roman" panose="02020603050405020304" pitchFamily="18" charset="0"/>
              </a:rPr>
              <a:pPr defTabSz="914400"/>
              <a:t>51</a:t>
            </a:fld>
            <a:endParaRPr lang="en-US" altLang="en-US" sz="1200">
              <a:latin typeface="Times New Roman" panose="02020603050405020304" pitchFamily="18" charset="0"/>
            </a:endParaRPr>
          </a:p>
        </p:txBody>
      </p:sp>
      <p:sp>
        <p:nvSpPr>
          <p:cNvPr id="128003" name="Rectangle 2">
            <a:extLst>
              <a:ext uri="{FF2B5EF4-FFF2-40B4-BE49-F238E27FC236}">
                <a16:creationId xmlns:a16="http://schemas.microsoft.com/office/drawing/2014/main" id="{19A0C3CD-A9E2-40E3-ABF4-C2600AF26B06}"/>
              </a:ext>
            </a:extLst>
          </p:cNvPr>
          <p:cNvSpPr>
            <a:spLocks noGrp="1" noRot="1" noChangeAspect="1" noChangeArrowheads="1" noTextEdit="1"/>
          </p:cNvSpPr>
          <p:nvPr>
            <p:ph type="sldImg"/>
          </p:nvPr>
        </p:nvSpPr>
        <p:spPr>
          <a:ln/>
        </p:spPr>
      </p:sp>
      <p:sp>
        <p:nvSpPr>
          <p:cNvPr id="128004" name="Rectangle 3">
            <a:extLst>
              <a:ext uri="{FF2B5EF4-FFF2-40B4-BE49-F238E27FC236}">
                <a16:creationId xmlns:a16="http://schemas.microsoft.com/office/drawing/2014/main" id="{1DDDC35E-E98B-4B63-B95C-19892820AE60}"/>
              </a:ext>
            </a:extLst>
          </p:cNvPr>
          <p:cNvSpPr>
            <a:spLocks noGrp="1" noChangeArrowheads="1"/>
          </p:cNvSpPr>
          <p:nvPr>
            <p:ph type="body" idx="1"/>
          </p:nvPr>
        </p:nvSpPr>
        <p:spPr>
          <a:noFill/>
        </p:spPr>
        <p:txBody>
          <a:bodyPr/>
          <a:lstStyle/>
          <a:p>
            <a:endParaRPr lang="en-US" altLang="en-US"/>
          </a:p>
        </p:txBody>
      </p:sp>
      <p:sp>
        <p:nvSpPr>
          <p:cNvPr id="128005" name="Header Placeholder 1">
            <a:extLst>
              <a:ext uri="{FF2B5EF4-FFF2-40B4-BE49-F238E27FC236}">
                <a16:creationId xmlns:a16="http://schemas.microsoft.com/office/drawing/2014/main" id="{FDFB4B5D-2586-4022-8FA3-F02643787F05}"/>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035155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a:extLst>
              <a:ext uri="{FF2B5EF4-FFF2-40B4-BE49-F238E27FC236}">
                <a16:creationId xmlns:a16="http://schemas.microsoft.com/office/drawing/2014/main" id="{72356EC6-2EAC-40A1-B735-583406B9AC2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7193CB76-95BD-4EC6-BBE1-2D3607D87747}" type="slidenum">
              <a:rPr lang="en-US" altLang="en-US" sz="1200" smtClean="0">
                <a:latin typeface="Times New Roman" panose="02020603050405020304" pitchFamily="18" charset="0"/>
              </a:rPr>
              <a:pPr defTabSz="914400"/>
              <a:t>5</a:t>
            </a:fld>
            <a:endParaRPr lang="en-US" altLang="en-US" sz="1200">
              <a:latin typeface="Times New Roman" panose="02020603050405020304" pitchFamily="18" charset="0"/>
            </a:endParaRPr>
          </a:p>
        </p:txBody>
      </p:sp>
      <p:sp>
        <p:nvSpPr>
          <p:cNvPr id="33795" name="Rectangle 2">
            <a:extLst>
              <a:ext uri="{FF2B5EF4-FFF2-40B4-BE49-F238E27FC236}">
                <a16:creationId xmlns:a16="http://schemas.microsoft.com/office/drawing/2014/main" id="{9CA5FAE6-F8A8-4D9D-87A4-EFF5790015FB}"/>
              </a:ext>
            </a:extLst>
          </p:cNvPr>
          <p:cNvSpPr>
            <a:spLocks noGrp="1" noRot="1" noChangeAspect="1" noChangeArrowheads="1" noTextEdit="1"/>
          </p:cNvSpPr>
          <p:nvPr>
            <p:ph type="sldImg"/>
          </p:nvPr>
        </p:nvSpPr>
        <p:spPr>
          <a:ln/>
        </p:spPr>
      </p:sp>
      <p:sp>
        <p:nvSpPr>
          <p:cNvPr id="33796" name="Rectangle 3">
            <a:extLst>
              <a:ext uri="{FF2B5EF4-FFF2-40B4-BE49-F238E27FC236}">
                <a16:creationId xmlns:a16="http://schemas.microsoft.com/office/drawing/2014/main" id="{F0DB2C65-5F41-4E50-B13E-DAA47881A408}"/>
              </a:ext>
            </a:extLst>
          </p:cNvPr>
          <p:cNvSpPr>
            <a:spLocks noGrp="1" noChangeArrowheads="1"/>
          </p:cNvSpPr>
          <p:nvPr>
            <p:ph type="body" idx="1"/>
          </p:nvPr>
        </p:nvSpPr>
        <p:spPr>
          <a:noFill/>
        </p:spPr>
        <p:txBody>
          <a:bodyPr/>
          <a:lstStyle/>
          <a:p>
            <a:endParaRPr lang="en-US" altLang="en-US"/>
          </a:p>
        </p:txBody>
      </p:sp>
      <p:sp>
        <p:nvSpPr>
          <p:cNvPr id="33797" name="Header Placeholder 1">
            <a:extLst>
              <a:ext uri="{FF2B5EF4-FFF2-40B4-BE49-F238E27FC236}">
                <a16:creationId xmlns:a16="http://schemas.microsoft.com/office/drawing/2014/main" id="{9A861D24-2C09-45A7-94D3-3C37F867688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5187332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a:extLst>
              <a:ext uri="{FF2B5EF4-FFF2-40B4-BE49-F238E27FC236}">
                <a16:creationId xmlns:a16="http://schemas.microsoft.com/office/drawing/2014/main" id="{8B1B5CE4-C180-459F-AF39-05BC003F6920}"/>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8095F23F-D5B5-4C99-AB53-04416AA8544A}" type="slidenum">
              <a:rPr lang="en-US" altLang="en-US" sz="1200" smtClean="0">
                <a:latin typeface="Times New Roman" panose="02020603050405020304" pitchFamily="18" charset="0"/>
              </a:rPr>
              <a:pPr defTabSz="914400"/>
              <a:t>52</a:t>
            </a:fld>
            <a:endParaRPr lang="en-US" altLang="en-US" sz="1200">
              <a:latin typeface="Times New Roman" panose="02020603050405020304" pitchFamily="18" charset="0"/>
            </a:endParaRPr>
          </a:p>
        </p:txBody>
      </p:sp>
      <p:sp>
        <p:nvSpPr>
          <p:cNvPr id="130051" name="Rectangle 2">
            <a:extLst>
              <a:ext uri="{FF2B5EF4-FFF2-40B4-BE49-F238E27FC236}">
                <a16:creationId xmlns:a16="http://schemas.microsoft.com/office/drawing/2014/main" id="{F6B431C9-B4E8-456C-B995-E9FE3AB284DC}"/>
              </a:ext>
            </a:extLst>
          </p:cNvPr>
          <p:cNvSpPr>
            <a:spLocks noGrp="1" noRot="1" noChangeAspect="1" noChangeArrowheads="1" noTextEdit="1"/>
          </p:cNvSpPr>
          <p:nvPr>
            <p:ph type="sldImg"/>
          </p:nvPr>
        </p:nvSpPr>
        <p:spPr>
          <a:ln/>
        </p:spPr>
      </p:sp>
      <p:sp>
        <p:nvSpPr>
          <p:cNvPr id="130052" name="Rectangle 3">
            <a:extLst>
              <a:ext uri="{FF2B5EF4-FFF2-40B4-BE49-F238E27FC236}">
                <a16:creationId xmlns:a16="http://schemas.microsoft.com/office/drawing/2014/main" id="{08F32C8F-B93C-4ABE-B96D-16ED32AB5226}"/>
              </a:ext>
            </a:extLst>
          </p:cNvPr>
          <p:cNvSpPr>
            <a:spLocks noGrp="1" noChangeArrowheads="1"/>
          </p:cNvSpPr>
          <p:nvPr>
            <p:ph type="body" idx="1"/>
          </p:nvPr>
        </p:nvSpPr>
        <p:spPr>
          <a:noFill/>
        </p:spPr>
        <p:txBody>
          <a:bodyPr/>
          <a:lstStyle/>
          <a:p>
            <a:endParaRPr lang="en-US" altLang="en-US"/>
          </a:p>
        </p:txBody>
      </p:sp>
      <p:sp>
        <p:nvSpPr>
          <p:cNvPr id="130053" name="Header Placeholder 1">
            <a:extLst>
              <a:ext uri="{FF2B5EF4-FFF2-40B4-BE49-F238E27FC236}">
                <a16:creationId xmlns:a16="http://schemas.microsoft.com/office/drawing/2014/main" id="{DC6D74EE-88CA-4571-9852-D60DF38D3BB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44435371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a:extLst>
              <a:ext uri="{FF2B5EF4-FFF2-40B4-BE49-F238E27FC236}">
                <a16:creationId xmlns:a16="http://schemas.microsoft.com/office/drawing/2014/main" id="{6DC60B71-2528-4F8E-B163-F8FA673ECFB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D5B0B82B-1C21-42F3-923A-31B87651EF99}" type="slidenum">
              <a:rPr lang="en-US" altLang="en-US" sz="1200" smtClean="0">
                <a:latin typeface="Times New Roman" panose="02020603050405020304" pitchFamily="18" charset="0"/>
              </a:rPr>
              <a:pPr defTabSz="914400"/>
              <a:t>53</a:t>
            </a:fld>
            <a:endParaRPr lang="en-US" altLang="en-US" sz="1200">
              <a:latin typeface="Times New Roman" panose="02020603050405020304" pitchFamily="18" charset="0"/>
            </a:endParaRPr>
          </a:p>
        </p:txBody>
      </p:sp>
      <p:sp>
        <p:nvSpPr>
          <p:cNvPr id="132099" name="Rectangle 2">
            <a:extLst>
              <a:ext uri="{FF2B5EF4-FFF2-40B4-BE49-F238E27FC236}">
                <a16:creationId xmlns:a16="http://schemas.microsoft.com/office/drawing/2014/main" id="{5AFA026B-5890-4DAE-94F9-9128CFE76182}"/>
              </a:ext>
            </a:extLst>
          </p:cNvPr>
          <p:cNvSpPr>
            <a:spLocks noGrp="1" noRot="1" noChangeAspect="1" noChangeArrowheads="1" noTextEdit="1"/>
          </p:cNvSpPr>
          <p:nvPr>
            <p:ph type="sldImg"/>
          </p:nvPr>
        </p:nvSpPr>
        <p:spPr>
          <a:ln/>
        </p:spPr>
      </p:sp>
      <p:sp>
        <p:nvSpPr>
          <p:cNvPr id="132100" name="Rectangle 3">
            <a:extLst>
              <a:ext uri="{FF2B5EF4-FFF2-40B4-BE49-F238E27FC236}">
                <a16:creationId xmlns:a16="http://schemas.microsoft.com/office/drawing/2014/main" id="{89199777-C04C-4B04-876D-E832B22EA865}"/>
              </a:ext>
            </a:extLst>
          </p:cNvPr>
          <p:cNvSpPr>
            <a:spLocks noGrp="1" noChangeArrowheads="1"/>
          </p:cNvSpPr>
          <p:nvPr>
            <p:ph type="body" idx="1"/>
          </p:nvPr>
        </p:nvSpPr>
        <p:spPr>
          <a:noFill/>
        </p:spPr>
        <p:txBody>
          <a:bodyPr/>
          <a:lstStyle/>
          <a:p>
            <a:endParaRPr lang="en-US" altLang="en-US"/>
          </a:p>
        </p:txBody>
      </p:sp>
      <p:sp>
        <p:nvSpPr>
          <p:cNvPr id="132101" name="Header Placeholder 1">
            <a:extLst>
              <a:ext uri="{FF2B5EF4-FFF2-40B4-BE49-F238E27FC236}">
                <a16:creationId xmlns:a16="http://schemas.microsoft.com/office/drawing/2014/main" id="{A3CD64A2-58A2-4687-A461-ED18279F6CE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626821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a:extLst>
              <a:ext uri="{FF2B5EF4-FFF2-40B4-BE49-F238E27FC236}">
                <a16:creationId xmlns:a16="http://schemas.microsoft.com/office/drawing/2014/main" id="{309D077D-6899-44B4-8551-DC33AA2FC653}"/>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012D65E0-1037-43AF-9E40-3A798917113E}" type="slidenum">
              <a:rPr lang="en-US" altLang="en-US" sz="1200" smtClean="0">
                <a:latin typeface="Times New Roman" panose="02020603050405020304" pitchFamily="18" charset="0"/>
              </a:rPr>
              <a:pPr defTabSz="914400"/>
              <a:t>54</a:t>
            </a:fld>
            <a:endParaRPr lang="en-US" altLang="en-US" sz="1200">
              <a:latin typeface="Times New Roman" panose="02020603050405020304" pitchFamily="18" charset="0"/>
            </a:endParaRPr>
          </a:p>
        </p:txBody>
      </p:sp>
      <p:sp>
        <p:nvSpPr>
          <p:cNvPr id="134147" name="Rectangle 2">
            <a:extLst>
              <a:ext uri="{FF2B5EF4-FFF2-40B4-BE49-F238E27FC236}">
                <a16:creationId xmlns:a16="http://schemas.microsoft.com/office/drawing/2014/main" id="{4BBF7FE2-20AB-4B7D-8F35-D8AD9EE7F609}"/>
              </a:ext>
            </a:extLst>
          </p:cNvPr>
          <p:cNvSpPr>
            <a:spLocks noGrp="1" noRot="1" noChangeAspect="1" noChangeArrowheads="1" noTextEdit="1"/>
          </p:cNvSpPr>
          <p:nvPr>
            <p:ph type="sldImg"/>
          </p:nvPr>
        </p:nvSpPr>
        <p:spPr>
          <a:ln/>
        </p:spPr>
      </p:sp>
      <p:sp>
        <p:nvSpPr>
          <p:cNvPr id="134148" name="Rectangle 3">
            <a:extLst>
              <a:ext uri="{FF2B5EF4-FFF2-40B4-BE49-F238E27FC236}">
                <a16:creationId xmlns:a16="http://schemas.microsoft.com/office/drawing/2014/main" id="{B4E7E7A1-B49A-4D06-A870-024D9FFFBD75}"/>
              </a:ext>
            </a:extLst>
          </p:cNvPr>
          <p:cNvSpPr>
            <a:spLocks noGrp="1" noChangeArrowheads="1"/>
          </p:cNvSpPr>
          <p:nvPr>
            <p:ph type="body" idx="1"/>
          </p:nvPr>
        </p:nvSpPr>
        <p:spPr>
          <a:noFill/>
        </p:spPr>
        <p:txBody>
          <a:bodyPr/>
          <a:lstStyle/>
          <a:p>
            <a:endParaRPr lang="en-US" altLang="en-US"/>
          </a:p>
        </p:txBody>
      </p:sp>
      <p:sp>
        <p:nvSpPr>
          <p:cNvPr id="134149" name="Header Placeholder 1">
            <a:extLst>
              <a:ext uri="{FF2B5EF4-FFF2-40B4-BE49-F238E27FC236}">
                <a16:creationId xmlns:a16="http://schemas.microsoft.com/office/drawing/2014/main" id="{2BE9812B-199F-4857-8861-FDA47A3D908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82514159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a:extLst>
              <a:ext uri="{FF2B5EF4-FFF2-40B4-BE49-F238E27FC236}">
                <a16:creationId xmlns:a16="http://schemas.microsoft.com/office/drawing/2014/main" id="{C95977DC-24BD-4B2E-A38C-4F6C52C9C6B0}"/>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6C17120A-6A36-440A-A237-5A51E9693183}" type="slidenum">
              <a:rPr lang="en-US" altLang="en-US" sz="1200" smtClean="0">
                <a:latin typeface="Times New Roman" panose="02020603050405020304" pitchFamily="18" charset="0"/>
              </a:rPr>
              <a:pPr defTabSz="914400"/>
              <a:t>55</a:t>
            </a:fld>
            <a:endParaRPr lang="en-US" altLang="en-US" sz="1200">
              <a:latin typeface="Times New Roman" panose="02020603050405020304" pitchFamily="18" charset="0"/>
            </a:endParaRPr>
          </a:p>
        </p:txBody>
      </p:sp>
      <p:sp>
        <p:nvSpPr>
          <p:cNvPr id="136195" name="Rectangle 2">
            <a:extLst>
              <a:ext uri="{FF2B5EF4-FFF2-40B4-BE49-F238E27FC236}">
                <a16:creationId xmlns:a16="http://schemas.microsoft.com/office/drawing/2014/main" id="{51EF75C2-2240-40B4-A8B8-4C382E8AC33F}"/>
              </a:ext>
            </a:extLst>
          </p:cNvPr>
          <p:cNvSpPr>
            <a:spLocks noGrp="1" noRot="1" noChangeAspect="1" noChangeArrowheads="1" noTextEdit="1"/>
          </p:cNvSpPr>
          <p:nvPr>
            <p:ph type="sldImg"/>
          </p:nvPr>
        </p:nvSpPr>
        <p:spPr>
          <a:ln/>
        </p:spPr>
      </p:sp>
      <p:sp>
        <p:nvSpPr>
          <p:cNvPr id="136196" name="Rectangle 3">
            <a:extLst>
              <a:ext uri="{FF2B5EF4-FFF2-40B4-BE49-F238E27FC236}">
                <a16:creationId xmlns:a16="http://schemas.microsoft.com/office/drawing/2014/main" id="{81BC79CF-40BE-469A-BE03-C2D1EADFE911}"/>
              </a:ext>
            </a:extLst>
          </p:cNvPr>
          <p:cNvSpPr>
            <a:spLocks noGrp="1" noChangeArrowheads="1"/>
          </p:cNvSpPr>
          <p:nvPr>
            <p:ph type="body" idx="1"/>
          </p:nvPr>
        </p:nvSpPr>
        <p:spPr>
          <a:noFill/>
        </p:spPr>
        <p:txBody>
          <a:bodyPr/>
          <a:lstStyle/>
          <a:p>
            <a:endParaRPr lang="en-US" altLang="en-US"/>
          </a:p>
        </p:txBody>
      </p:sp>
      <p:sp>
        <p:nvSpPr>
          <p:cNvPr id="136197" name="Header Placeholder 1">
            <a:extLst>
              <a:ext uri="{FF2B5EF4-FFF2-40B4-BE49-F238E27FC236}">
                <a16:creationId xmlns:a16="http://schemas.microsoft.com/office/drawing/2014/main" id="{B949529C-E119-4B22-9B12-B726439CDC9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244435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a:extLst>
              <a:ext uri="{FF2B5EF4-FFF2-40B4-BE49-F238E27FC236}">
                <a16:creationId xmlns:a16="http://schemas.microsoft.com/office/drawing/2014/main" id="{7B93E5E9-2E7A-4438-9B18-1BA11DCC5444}"/>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26F061BB-78B4-43FD-BE80-8CBEF26D81CE}" type="slidenum">
              <a:rPr lang="en-US" altLang="en-US" sz="1200" smtClean="0">
                <a:latin typeface="Times New Roman" panose="02020603050405020304" pitchFamily="18" charset="0"/>
              </a:rPr>
              <a:pPr defTabSz="914400"/>
              <a:t>56</a:t>
            </a:fld>
            <a:endParaRPr lang="en-US" altLang="en-US" sz="1200">
              <a:latin typeface="Times New Roman" panose="02020603050405020304" pitchFamily="18" charset="0"/>
            </a:endParaRPr>
          </a:p>
        </p:txBody>
      </p:sp>
      <p:sp>
        <p:nvSpPr>
          <p:cNvPr id="138243" name="Rectangle 2">
            <a:extLst>
              <a:ext uri="{FF2B5EF4-FFF2-40B4-BE49-F238E27FC236}">
                <a16:creationId xmlns:a16="http://schemas.microsoft.com/office/drawing/2014/main" id="{F15B80EE-E544-4EB5-B1DC-AFE2436A6CC8}"/>
              </a:ext>
            </a:extLst>
          </p:cNvPr>
          <p:cNvSpPr>
            <a:spLocks noGrp="1" noRot="1" noChangeAspect="1" noChangeArrowheads="1" noTextEdit="1"/>
          </p:cNvSpPr>
          <p:nvPr>
            <p:ph type="sldImg"/>
          </p:nvPr>
        </p:nvSpPr>
        <p:spPr>
          <a:ln/>
        </p:spPr>
      </p:sp>
      <p:sp>
        <p:nvSpPr>
          <p:cNvPr id="138244" name="Rectangle 3">
            <a:extLst>
              <a:ext uri="{FF2B5EF4-FFF2-40B4-BE49-F238E27FC236}">
                <a16:creationId xmlns:a16="http://schemas.microsoft.com/office/drawing/2014/main" id="{C4E08649-2EB1-48CB-A846-079BD1D73281}"/>
              </a:ext>
            </a:extLst>
          </p:cNvPr>
          <p:cNvSpPr>
            <a:spLocks noGrp="1" noChangeArrowheads="1"/>
          </p:cNvSpPr>
          <p:nvPr>
            <p:ph type="body" idx="1"/>
          </p:nvPr>
        </p:nvSpPr>
        <p:spPr>
          <a:noFill/>
        </p:spPr>
        <p:txBody>
          <a:bodyPr/>
          <a:lstStyle/>
          <a:p>
            <a:r>
              <a:rPr lang="en-US" altLang="en-US" sz="1600"/>
              <a:t>During the filtering cycle, dust laden air is drawn into the bin vent filter by a positive air source such as a pneumatic conveying system.  Air enters the bin vent filter through the hopper or storage bin and passes up through the filter cartridge.  The clean air then passes through the plenum into the atmosphere.  During the cleaning cycle, compressed air is injected through the cleaning nozzle to clean the cartridge.  This energy charged air is directed downward against the interior of the filter cartridge, creating a positive back pressure and a shock wave.  This action is immediately followed by an inrush of secondary atmospheric air that helps create a compression zone, causing the accumulated dust to be quickly released from the cartridge.</a:t>
            </a:r>
          </a:p>
        </p:txBody>
      </p:sp>
      <p:sp>
        <p:nvSpPr>
          <p:cNvPr id="138245" name="Header Placeholder 1">
            <a:extLst>
              <a:ext uri="{FF2B5EF4-FFF2-40B4-BE49-F238E27FC236}">
                <a16:creationId xmlns:a16="http://schemas.microsoft.com/office/drawing/2014/main" id="{448EC545-BE54-44C0-84F2-52C0ED54AE6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98984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a:extLst>
              <a:ext uri="{FF2B5EF4-FFF2-40B4-BE49-F238E27FC236}">
                <a16:creationId xmlns:a16="http://schemas.microsoft.com/office/drawing/2014/main" id="{B89FCD52-A6AE-4FE5-B0CE-358D3F0D8AA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6627CE95-BC7B-4690-BC8F-403EC01A873C}" type="slidenum">
              <a:rPr lang="en-US" altLang="en-US" sz="1200" smtClean="0">
                <a:latin typeface="Times New Roman" panose="02020603050405020304" pitchFamily="18" charset="0"/>
              </a:rPr>
              <a:pPr defTabSz="914400"/>
              <a:t>57</a:t>
            </a:fld>
            <a:endParaRPr lang="en-US" altLang="en-US" sz="1200">
              <a:latin typeface="Times New Roman" panose="02020603050405020304" pitchFamily="18" charset="0"/>
            </a:endParaRPr>
          </a:p>
        </p:txBody>
      </p:sp>
      <p:sp>
        <p:nvSpPr>
          <p:cNvPr id="140291" name="Rectangle 2">
            <a:extLst>
              <a:ext uri="{FF2B5EF4-FFF2-40B4-BE49-F238E27FC236}">
                <a16:creationId xmlns:a16="http://schemas.microsoft.com/office/drawing/2014/main" id="{17DE490D-4686-4558-85E5-04C8D2A0B773}"/>
              </a:ext>
            </a:extLst>
          </p:cNvPr>
          <p:cNvSpPr>
            <a:spLocks noGrp="1" noRot="1" noChangeAspect="1" noChangeArrowheads="1" noTextEdit="1"/>
          </p:cNvSpPr>
          <p:nvPr>
            <p:ph type="sldImg"/>
          </p:nvPr>
        </p:nvSpPr>
        <p:spPr>
          <a:ln/>
        </p:spPr>
      </p:sp>
      <p:sp>
        <p:nvSpPr>
          <p:cNvPr id="140292" name="Rectangle 3">
            <a:extLst>
              <a:ext uri="{FF2B5EF4-FFF2-40B4-BE49-F238E27FC236}">
                <a16:creationId xmlns:a16="http://schemas.microsoft.com/office/drawing/2014/main" id="{53E1DA39-7300-4EDB-A2C6-A5AB3AE0FF8F}"/>
              </a:ext>
            </a:extLst>
          </p:cNvPr>
          <p:cNvSpPr>
            <a:spLocks noGrp="1" noChangeArrowheads="1"/>
          </p:cNvSpPr>
          <p:nvPr>
            <p:ph type="body" idx="1"/>
          </p:nvPr>
        </p:nvSpPr>
        <p:spPr>
          <a:noFill/>
        </p:spPr>
        <p:txBody>
          <a:bodyPr/>
          <a:lstStyle/>
          <a:p>
            <a:endParaRPr lang="en-US" altLang="en-US" sz="1600"/>
          </a:p>
        </p:txBody>
      </p:sp>
      <p:sp>
        <p:nvSpPr>
          <p:cNvPr id="140293" name="Header Placeholder 1">
            <a:extLst>
              <a:ext uri="{FF2B5EF4-FFF2-40B4-BE49-F238E27FC236}">
                <a16:creationId xmlns:a16="http://schemas.microsoft.com/office/drawing/2014/main" id="{2EF0EAA6-754B-4D02-9404-952EA980BFE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2693875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a:extLst>
              <a:ext uri="{FF2B5EF4-FFF2-40B4-BE49-F238E27FC236}">
                <a16:creationId xmlns:a16="http://schemas.microsoft.com/office/drawing/2014/main" id="{90DAADC2-2E8C-4F51-91D3-F4F8939E9244}"/>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56D51917-9BE3-428F-B031-1ED83F9972C7}" type="slidenum">
              <a:rPr lang="en-US" altLang="en-US" sz="1200" smtClean="0">
                <a:latin typeface="Times New Roman" panose="02020603050405020304" pitchFamily="18" charset="0"/>
              </a:rPr>
              <a:pPr defTabSz="914400"/>
              <a:t>58</a:t>
            </a:fld>
            <a:endParaRPr lang="en-US" altLang="en-US" sz="1200">
              <a:latin typeface="Times New Roman" panose="02020603050405020304" pitchFamily="18" charset="0"/>
            </a:endParaRPr>
          </a:p>
        </p:txBody>
      </p:sp>
      <p:sp>
        <p:nvSpPr>
          <p:cNvPr id="142339" name="Rectangle 2">
            <a:extLst>
              <a:ext uri="{FF2B5EF4-FFF2-40B4-BE49-F238E27FC236}">
                <a16:creationId xmlns:a16="http://schemas.microsoft.com/office/drawing/2014/main" id="{94C55D68-C458-4EC8-8E47-969581035801}"/>
              </a:ext>
            </a:extLst>
          </p:cNvPr>
          <p:cNvSpPr>
            <a:spLocks noGrp="1" noRot="1" noChangeAspect="1" noChangeArrowheads="1" noTextEdit="1"/>
          </p:cNvSpPr>
          <p:nvPr>
            <p:ph type="sldImg"/>
          </p:nvPr>
        </p:nvSpPr>
        <p:spPr>
          <a:ln/>
        </p:spPr>
      </p:sp>
      <p:sp>
        <p:nvSpPr>
          <p:cNvPr id="142340" name="Rectangle 3">
            <a:extLst>
              <a:ext uri="{FF2B5EF4-FFF2-40B4-BE49-F238E27FC236}">
                <a16:creationId xmlns:a16="http://schemas.microsoft.com/office/drawing/2014/main" id="{DC50A5AD-1A11-4EC4-968C-C70415260B2B}"/>
              </a:ext>
            </a:extLst>
          </p:cNvPr>
          <p:cNvSpPr>
            <a:spLocks noGrp="1" noChangeArrowheads="1"/>
          </p:cNvSpPr>
          <p:nvPr>
            <p:ph type="body" idx="1"/>
          </p:nvPr>
        </p:nvSpPr>
        <p:spPr>
          <a:noFill/>
        </p:spPr>
        <p:txBody>
          <a:bodyPr/>
          <a:lstStyle/>
          <a:p>
            <a:endParaRPr lang="en-US" altLang="en-US" sz="1600"/>
          </a:p>
        </p:txBody>
      </p:sp>
      <p:sp>
        <p:nvSpPr>
          <p:cNvPr id="142341" name="Header Placeholder 1">
            <a:extLst>
              <a:ext uri="{FF2B5EF4-FFF2-40B4-BE49-F238E27FC236}">
                <a16:creationId xmlns:a16="http://schemas.microsoft.com/office/drawing/2014/main" id="{F0EDA188-370C-4F86-974A-006379970CA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28647128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a:extLst>
              <a:ext uri="{FF2B5EF4-FFF2-40B4-BE49-F238E27FC236}">
                <a16:creationId xmlns:a16="http://schemas.microsoft.com/office/drawing/2014/main" id="{7153426C-A4A6-4190-ACA3-31C31C37643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AE146E8F-91E6-40CC-9D70-EC63141EF1F4}" type="slidenum">
              <a:rPr lang="en-US" altLang="en-US" sz="1200" smtClean="0">
                <a:latin typeface="Times New Roman" panose="02020603050405020304" pitchFamily="18" charset="0"/>
              </a:rPr>
              <a:pPr defTabSz="914400"/>
              <a:t>59</a:t>
            </a:fld>
            <a:endParaRPr lang="en-US" altLang="en-US" sz="1200">
              <a:latin typeface="Times New Roman" panose="02020603050405020304" pitchFamily="18" charset="0"/>
            </a:endParaRPr>
          </a:p>
        </p:txBody>
      </p:sp>
      <p:sp>
        <p:nvSpPr>
          <p:cNvPr id="144387" name="Rectangle 2">
            <a:extLst>
              <a:ext uri="{FF2B5EF4-FFF2-40B4-BE49-F238E27FC236}">
                <a16:creationId xmlns:a16="http://schemas.microsoft.com/office/drawing/2014/main" id="{E9BAF9E5-A689-4741-94C6-F8AA108FB802}"/>
              </a:ext>
            </a:extLst>
          </p:cNvPr>
          <p:cNvSpPr>
            <a:spLocks noGrp="1" noRot="1" noChangeAspect="1" noChangeArrowheads="1" noTextEdit="1"/>
          </p:cNvSpPr>
          <p:nvPr>
            <p:ph type="sldImg"/>
          </p:nvPr>
        </p:nvSpPr>
        <p:spPr>
          <a:ln/>
        </p:spPr>
      </p:sp>
      <p:sp>
        <p:nvSpPr>
          <p:cNvPr id="144388" name="Rectangle 3">
            <a:extLst>
              <a:ext uri="{FF2B5EF4-FFF2-40B4-BE49-F238E27FC236}">
                <a16:creationId xmlns:a16="http://schemas.microsoft.com/office/drawing/2014/main" id="{C3B6EA8B-086B-4FF0-85E4-418F5C52302C}"/>
              </a:ext>
            </a:extLst>
          </p:cNvPr>
          <p:cNvSpPr>
            <a:spLocks noGrp="1" noChangeArrowheads="1"/>
          </p:cNvSpPr>
          <p:nvPr>
            <p:ph type="body" idx="1"/>
          </p:nvPr>
        </p:nvSpPr>
        <p:spPr>
          <a:xfrm>
            <a:off x="708025" y="4276725"/>
            <a:ext cx="5661025" cy="4727575"/>
          </a:xfrm>
          <a:noFill/>
        </p:spPr>
        <p:txBody>
          <a:bodyPr/>
          <a:lstStyle/>
          <a:p>
            <a:pPr>
              <a:lnSpc>
                <a:spcPct val="80000"/>
              </a:lnSpc>
            </a:pPr>
            <a:r>
              <a:rPr lang="en-US" altLang="en-US" sz="1200"/>
              <a:t> </a:t>
            </a:r>
            <a:r>
              <a:rPr lang="en-US" altLang="en-US" sz="1200" b="1" i="1"/>
              <a:t>Principles of Operation — Previous Page</a:t>
            </a:r>
            <a:endParaRPr lang="en-US" altLang="en-US" sz="1200"/>
          </a:p>
          <a:p>
            <a:pPr>
              <a:lnSpc>
                <a:spcPct val="80000"/>
              </a:lnSpc>
            </a:pPr>
            <a:r>
              <a:rPr lang="en-US" altLang="en-US" sz="1200"/>
              <a:t> Particles collect on the outside surface of the bags as the air stream passes through the filter media and up to the clean air plenum.</a:t>
            </a:r>
          </a:p>
          <a:p>
            <a:pPr>
              <a:lnSpc>
                <a:spcPct val="80000"/>
              </a:lnSpc>
            </a:pPr>
            <a:r>
              <a:rPr lang="en-US" altLang="en-US" sz="1200"/>
              <a:t>At timed intervals a selected solenoid valve actuates a diaphragm valve, releasing a predetermined volume or pulse of compressed air into distribution pipe, producing a shock wave along the length of the bag, flexing the fabric and dislodging dust particles from the surface.</a:t>
            </a:r>
          </a:p>
          <a:p>
            <a:pPr>
              <a:lnSpc>
                <a:spcPct val="80000"/>
              </a:lnSpc>
            </a:pPr>
            <a:r>
              <a:rPr lang="en-US" altLang="en-US" sz="1200"/>
              <a:t>The cleaning cycle can also be initiated by monitoring the differential pressure across the filter media as a result of dust build-up. Referred to as "cleaning on demand," this pulsing system only operates when bags require cleaning, minimizing compressed air consumption and lengthening bag life. Optional Smart Timer™ also available for these units. </a:t>
            </a:r>
            <a:r>
              <a:rPr lang="en-US" altLang="en-US" sz="1200" b="1"/>
              <a:t> Top Access Units:</a:t>
            </a:r>
            <a:r>
              <a:rPr lang="en-US" altLang="en-US" sz="1200"/>
              <a:t> Bags and cages are removed and installed from Flex-Kleen patented Trap 10 above the tube sheet. Our Trap 10 design provides the most effective tube sheet/bag seal available anywhere. </a:t>
            </a:r>
          </a:p>
          <a:p>
            <a:pPr>
              <a:lnSpc>
                <a:spcPct val="80000"/>
              </a:lnSpc>
            </a:pPr>
            <a:r>
              <a:rPr lang="en-US" altLang="en-US" sz="1200" b="1"/>
              <a:t>Bottom Access Units:</a:t>
            </a:r>
            <a:r>
              <a:rPr lang="en-US" altLang="en-US" sz="1200"/>
              <a:t> Bags are removed from beneath the tube sheet. Broad range of filter media and surface finishes are available to handle high temperatures, smaller particle sizes, corrosive environments, sticky materials, etc. Venturies have multiple functions: 1) aspirate filtered air into the bag to create the cleaning pulse, and 2) retard the escape of the pressure wave from the top of the bag, causing multiple and repetitive pulses.</a:t>
            </a:r>
          </a:p>
          <a:p>
            <a:pPr>
              <a:lnSpc>
                <a:spcPct val="80000"/>
              </a:lnSpc>
            </a:pPr>
            <a:br>
              <a:rPr lang="en-US" altLang="en-US" sz="1200"/>
            </a:br>
            <a:r>
              <a:rPr lang="en-US" altLang="en-US" sz="1200" b="1" i="1"/>
              <a:t>— Previous Page</a:t>
            </a:r>
            <a:r>
              <a:rPr lang="en-US" altLang="en-US" sz="1200"/>
              <a:t>   </a:t>
            </a:r>
            <a:r>
              <a:rPr lang="en-US" altLang="en-US" sz="1200" b="1"/>
              <a:t>Flex-Kleen Division</a:t>
            </a:r>
            <a:br>
              <a:rPr lang="en-US" altLang="en-US" sz="1200" b="1"/>
            </a:br>
            <a:r>
              <a:rPr lang="en-US" altLang="en-US" sz="1200" b="1"/>
              <a:t>955 Hawthorn Drive</a:t>
            </a:r>
            <a:br>
              <a:rPr lang="en-US" altLang="en-US" sz="1200" b="1"/>
            </a:br>
            <a:r>
              <a:rPr lang="en-US" altLang="en-US" sz="1200" b="1"/>
              <a:t>Itasca, Illinois 60143-2641</a:t>
            </a:r>
            <a:br>
              <a:rPr lang="en-US" altLang="en-US" sz="1200" b="1"/>
            </a:br>
            <a:r>
              <a:rPr lang="en-US" altLang="en-US" sz="1200" b="1"/>
              <a:t>E-mail: </a:t>
            </a:r>
            <a:r>
              <a:rPr lang="en-US" altLang="en-US" sz="1200" b="1">
                <a:hlinkClick r:id="rId3"/>
              </a:rPr>
              <a:t>info@flex-kleen.com</a:t>
            </a:r>
            <a:endParaRPr lang="en-US" altLang="en-US" sz="1200"/>
          </a:p>
        </p:txBody>
      </p:sp>
      <p:sp>
        <p:nvSpPr>
          <p:cNvPr id="144389" name="Header Placeholder 1">
            <a:extLst>
              <a:ext uri="{FF2B5EF4-FFF2-40B4-BE49-F238E27FC236}">
                <a16:creationId xmlns:a16="http://schemas.microsoft.com/office/drawing/2014/main" id="{035BE145-BECF-4EAF-BF22-D95B85FD207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07688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a:extLst>
              <a:ext uri="{FF2B5EF4-FFF2-40B4-BE49-F238E27FC236}">
                <a16:creationId xmlns:a16="http://schemas.microsoft.com/office/drawing/2014/main" id="{062A34A3-E73A-4D2D-AF95-DB3CED61B5C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35102860-24A2-41CA-B617-8B664FF6A734}" type="slidenum">
              <a:rPr lang="en-US" altLang="en-US" sz="1200" smtClean="0">
                <a:latin typeface="Times New Roman" panose="02020603050405020304" pitchFamily="18" charset="0"/>
              </a:rPr>
              <a:pPr defTabSz="914400"/>
              <a:t>60</a:t>
            </a:fld>
            <a:endParaRPr lang="en-US" altLang="en-US" sz="1200">
              <a:latin typeface="Times New Roman" panose="02020603050405020304" pitchFamily="18" charset="0"/>
            </a:endParaRPr>
          </a:p>
        </p:txBody>
      </p:sp>
      <p:sp>
        <p:nvSpPr>
          <p:cNvPr id="146435" name="Rectangle 2">
            <a:extLst>
              <a:ext uri="{FF2B5EF4-FFF2-40B4-BE49-F238E27FC236}">
                <a16:creationId xmlns:a16="http://schemas.microsoft.com/office/drawing/2014/main" id="{418CDDBC-A9A5-4313-A4D5-5F1F0DEEFD06}"/>
              </a:ext>
            </a:extLst>
          </p:cNvPr>
          <p:cNvSpPr>
            <a:spLocks noGrp="1" noRot="1" noChangeAspect="1" noChangeArrowheads="1" noTextEdit="1"/>
          </p:cNvSpPr>
          <p:nvPr>
            <p:ph type="sldImg"/>
          </p:nvPr>
        </p:nvSpPr>
        <p:spPr>
          <a:ln/>
        </p:spPr>
      </p:sp>
      <p:sp>
        <p:nvSpPr>
          <p:cNvPr id="146436" name="Rectangle 3">
            <a:extLst>
              <a:ext uri="{FF2B5EF4-FFF2-40B4-BE49-F238E27FC236}">
                <a16:creationId xmlns:a16="http://schemas.microsoft.com/office/drawing/2014/main" id="{42DCE2DB-C0EC-42CC-9A3D-BF27E1753FF2}"/>
              </a:ext>
            </a:extLst>
          </p:cNvPr>
          <p:cNvSpPr>
            <a:spLocks noGrp="1" noChangeArrowheads="1"/>
          </p:cNvSpPr>
          <p:nvPr>
            <p:ph type="body" idx="1"/>
          </p:nvPr>
        </p:nvSpPr>
        <p:spPr>
          <a:noFill/>
        </p:spPr>
        <p:txBody>
          <a:bodyPr/>
          <a:lstStyle/>
          <a:p>
            <a:r>
              <a:rPr lang="en-US" altLang="en-US" sz="1600"/>
              <a:t>Many concrete batch facilities will operate as a transit mix and central mix combined.  The central mix will have a mixer that adds the water and dry ingredients together.  A transit mix will weight and mix the dry ingredients only.  A small amount of water is added as the load is placed in the truck…to minimize fugitive dust.  The driver will then add water at the job site or prior to leaving the plant.   </a:t>
            </a:r>
          </a:p>
          <a:p>
            <a:endParaRPr lang="en-US" altLang="en-US" sz="1600"/>
          </a:p>
          <a:p>
            <a:endParaRPr lang="en-US" altLang="en-US"/>
          </a:p>
        </p:txBody>
      </p:sp>
      <p:sp>
        <p:nvSpPr>
          <p:cNvPr id="146437" name="Header Placeholder 1">
            <a:extLst>
              <a:ext uri="{FF2B5EF4-FFF2-40B4-BE49-F238E27FC236}">
                <a16:creationId xmlns:a16="http://schemas.microsoft.com/office/drawing/2014/main" id="{7AE303AB-F968-48CF-9D86-F50F855ADDF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3557088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a:extLst>
              <a:ext uri="{FF2B5EF4-FFF2-40B4-BE49-F238E27FC236}">
                <a16:creationId xmlns:a16="http://schemas.microsoft.com/office/drawing/2014/main" id="{E68403F2-035A-48B3-88BF-7A5DF238A76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1056F44C-9347-4A3D-9917-390B5B18BCA9}" type="slidenum">
              <a:rPr lang="en-US" altLang="en-US" sz="1200" smtClean="0">
                <a:latin typeface="Times New Roman" panose="02020603050405020304" pitchFamily="18" charset="0"/>
              </a:rPr>
              <a:pPr defTabSz="914400"/>
              <a:t>61</a:t>
            </a:fld>
            <a:endParaRPr lang="en-US" altLang="en-US" sz="1200">
              <a:latin typeface="Times New Roman" panose="02020603050405020304" pitchFamily="18" charset="0"/>
            </a:endParaRPr>
          </a:p>
        </p:txBody>
      </p:sp>
      <p:sp>
        <p:nvSpPr>
          <p:cNvPr id="148483" name="Rectangle 2">
            <a:extLst>
              <a:ext uri="{FF2B5EF4-FFF2-40B4-BE49-F238E27FC236}">
                <a16:creationId xmlns:a16="http://schemas.microsoft.com/office/drawing/2014/main" id="{96C2195E-8D4B-4E11-8129-E66DC832FBDB}"/>
              </a:ext>
            </a:extLst>
          </p:cNvPr>
          <p:cNvSpPr>
            <a:spLocks noGrp="1" noRot="1" noChangeAspect="1" noChangeArrowheads="1" noTextEdit="1"/>
          </p:cNvSpPr>
          <p:nvPr>
            <p:ph type="sldImg"/>
          </p:nvPr>
        </p:nvSpPr>
        <p:spPr>
          <a:ln/>
        </p:spPr>
      </p:sp>
      <p:sp>
        <p:nvSpPr>
          <p:cNvPr id="148484" name="Rectangle 3">
            <a:extLst>
              <a:ext uri="{FF2B5EF4-FFF2-40B4-BE49-F238E27FC236}">
                <a16:creationId xmlns:a16="http://schemas.microsoft.com/office/drawing/2014/main" id="{B444A745-16F9-4FC4-825A-387BCC82D24E}"/>
              </a:ext>
            </a:extLst>
          </p:cNvPr>
          <p:cNvSpPr>
            <a:spLocks noGrp="1" noChangeArrowheads="1"/>
          </p:cNvSpPr>
          <p:nvPr>
            <p:ph type="body" idx="1"/>
          </p:nvPr>
        </p:nvSpPr>
        <p:spPr>
          <a:noFill/>
        </p:spPr>
        <p:txBody>
          <a:bodyPr/>
          <a:lstStyle/>
          <a:p>
            <a:endParaRPr lang="en-US" altLang="en-US"/>
          </a:p>
        </p:txBody>
      </p:sp>
      <p:sp>
        <p:nvSpPr>
          <p:cNvPr id="148485" name="Header Placeholder 1">
            <a:extLst>
              <a:ext uri="{FF2B5EF4-FFF2-40B4-BE49-F238E27FC236}">
                <a16:creationId xmlns:a16="http://schemas.microsoft.com/office/drawing/2014/main" id="{903DBB51-069A-4706-B7A1-F1E826EA6D6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1916890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a:extLst>
              <a:ext uri="{FF2B5EF4-FFF2-40B4-BE49-F238E27FC236}">
                <a16:creationId xmlns:a16="http://schemas.microsoft.com/office/drawing/2014/main" id="{C0C1D9D0-CD40-4F0C-B9FE-4AB988F272A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D728F098-F727-4AF7-A09A-B803CCA2C10E}" type="slidenum">
              <a:rPr lang="en-US" altLang="en-US" sz="1200" smtClean="0">
                <a:latin typeface="Times New Roman" panose="02020603050405020304" pitchFamily="18" charset="0"/>
              </a:rPr>
              <a:pPr defTabSz="914400"/>
              <a:t>6</a:t>
            </a:fld>
            <a:endParaRPr lang="en-US" altLang="en-US" sz="1200">
              <a:latin typeface="Times New Roman" panose="02020603050405020304" pitchFamily="18" charset="0"/>
            </a:endParaRPr>
          </a:p>
        </p:txBody>
      </p:sp>
      <p:sp>
        <p:nvSpPr>
          <p:cNvPr id="35843" name="Rectangle 2">
            <a:extLst>
              <a:ext uri="{FF2B5EF4-FFF2-40B4-BE49-F238E27FC236}">
                <a16:creationId xmlns:a16="http://schemas.microsoft.com/office/drawing/2014/main" id="{3AF8CCAB-D865-46DC-9070-6656844D92A9}"/>
              </a:ext>
            </a:extLst>
          </p:cNvPr>
          <p:cNvSpPr>
            <a:spLocks noGrp="1" noRot="1" noChangeAspect="1" noChangeArrowheads="1" noTextEdit="1"/>
          </p:cNvSpPr>
          <p:nvPr>
            <p:ph type="sldImg"/>
          </p:nvPr>
        </p:nvSpPr>
        <p:spPr>
          <a:ln/>
        </p:spPr>
      </p:sp>
      <p:sp>
        <p:nvSpPr>
          <p:cNvPr id="35844" name="Rectangle 3">
            <a:extLst>
              <a:ext uri="{FF2B5EF4-FFF2-40B4-BE49-F238E27FC236}">
                <a16:creationId xmlns:a16="http://schemas.microsoft.com/office/drawing/2014/main" id="{7D173228-AEF7-4CD6-87E5-BA8FF3B64CCB}"/>
              </a:ext>
            </a:extLst>
          </p:cNvPr>
          <p:cNvSpPr>
            <a:spLocks noGrp="1" noChangeArrowheads="1"/>
          </p:cNvSpPr>
          <p:nvPr>
            <p:ph type="body" idx="1"/>
          </p:nvPr>
        </p:nvSpPr>
        <p:spPr>
          <a:noFill/>
        </p:spPr>
        <p:txBody>
          <a:bodyPr/>
          <a:lstStyle/>
          <a:p>
            <a:endParaRPr lang="en-US" altLang="en-US"/>
          </a:p>
        </p:txBody>
      </p:sp>
      <p:sp>
        <p:nvSpPr>
          <p:cNvPr id="35845" name="Header Placeholder 1">
            <a:extLst>
              <a:ext uri="{FF2B5EF4-FFF2-40B4-BE49-F238E27FC236}">
                <a16:creationId xmlns:a16="http://schemas.microsoft.com/office/drawing/2014/main" id="{490A3B4E-C855-4155-A04B-A97652EB3D1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83796712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a:extLst>
              <a:ext uri="{FF2B5EF4-FFF2-40B4-BE49-F238E27FC236}">
                <a16:creationId xmlns:a16="http://schemas.microsoft.com/office/drawing/2014/main" id="{EB17B72F-F30E-45D3-BFF1-94827845793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61AA7B4F-F78E-4CF2-BBAC-290A0594EF30}" type="slidenum">
              <a:rPr lang="en-US" altLang="en-US" sz="1200" smtClean="0">
                <a:latin typeface="Times New Roman" panose="02020603050405020304" pitchFamily="18" charset="0"/>
              </a:rPr>
              <a:pPr defTabSz="914400"/>
              <a:t>62</a:t>
            </a:fld>
            <a:endParaRPr lang="en-US" altLang="en-US" sz="1200">
              <a:latin typeface="Times New Roman" panose="02020603050405020304" pitchFamily="18" charset="0"/>
            </a:endParaRPr>
          </a:p>
        </p:txBody>
      </p:sp>
      <p:sp>
        <p:nvSpPr>
          <p:cNvPr id="150531" name="Rectangle 2">
            <a:extLst>
              <a:ext uri="{FF2B5EF4-FFF2-40B4-BE49-F238E27FC236}">
                <a16:creationId xmlns:a16="http://schemas.microsoft.com/office/drawing/2014/main" id="{F70E20B9-BA1C-45C1-AA9E-A85EA6881C12}"/>
              </a:ext>
            </a:extLst>
          </p:cNvPr>
          <p:cNvSpPr>
            <a:spLocks noGrp="1" noRot="1" noChangeAspect="1" noChangeArrowheads="1" noTextEdit="1"/>
          </p:cNvSpPr>
          <p:nvPr>
            <p:ph type="sldImg"/>
          </p:nvPr>
        </p:nvSpPr>
        <p:spPr>
          <a:ln/>
        </p:spPr>
      </p:sp>
      <p:sp>
        <p:nvSpPr>
          <p:cNvPr id="150532" name="Rectangle 3">
            <a:extLst>
              <a:ext uri="{FF2B5EF4-FFF2-40B4-BE49-F238E27FC236}">
                <a16:creationId xmlns:a16="http://schemas.microsoft.com/office/drawing/2014/main" id="{1EC8C9CB-CACE-4040-A9DF-DBFF63CA3CED}"/>
              </a:ext>
            </a:extLst>
          </p:cNvPr>
          <p:cNvSpPr>
            <a:spLocks noGrp="1" noChangeArrowheads="1"/>
          </p:cNvSpPr>
          <p:nvPr>
            <p:ph type="body" idx="1"/>
          </p:nvPr>
        </p:nvSpPr>
        <p:spPr>
          <a:noFill/>
        </p:spPr>
        <p:txBody>
          <a:bodyPr/>
          <a:lstStyle/>
          <a:p>
            <a:endParaRPr lang="en-US" altLang="en-US"/>
          </a:p>
        </p:txBody>
      </p:sp>
      <p:sp>
        <p:nvSpPr>
          <p:cNvPr id="150533" name="Header Placeholder 1">
            <a:extLst>
              <a:ext uri="{FF2B5EF4-FFF2-40B4-BE49-F238E27FC236}">
                <a16:creationId xmlns:a16="http://schemas.microsoft.com/office/drawing/2014/main" id="{7027D877-EF57-441D-A012-8A1CE2A68F6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29883735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a:extLst>
              <a:ext uri="{FF2B5EF4-FFF2-40B4-BE49-F238E27FC236}">
                <a16:creationId xmlns:a16="http://schemas.microsoft.com/office/drawing/2014/main" id="{9CBDA992-6A6E-4255-BB89-E5C0BCC948A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6FE3863B-0425-4C16-A856-6AFA029ADC52}" type="slidenum">
              <a:rPr lang="en-US" altLang="en-US" sz="1200" smtClean="0">
                <a:latin typeface="Times New Roman" panose="02020603050405020304" pitchFamily="18" charset="0"/>
              </a:rPr>
              <a:pPr defTabSz="914400"/>
              <a:t>63</a:t>
            </a:fld>
            <a:endParaRPr lang="en-US" altLang="en-US" sz="1200">
              <a:latin typeface="Times New Roman" panose="02020603050405020304" pitchFamily="18" charset="0"/>
            </a:endParaRPr>
          </a:p>
        </p:txBody>
      </p:sp>
      <p:sp>
        <p:nvSpPr>
          <p:cNvPr id="152579" name="Rectangle 2">
            <a:extLst>
              <a:ext uri="{FF2B5EF4-FFF2-40B4-BE49-F238E27FC236}">
                <a16:creationId xmlns:a16="http://schemas.microsoft.com/office/drawing/2014/main" id="{4FDC6378-9CCC-49B1-8DDA-EC707BB4CB7C}"/>
              </a:ext>
            </a:extLst>
          </p:cNvPr>
          <p:cNvSpPr>
            <a:spLocks noGrp="1" noRot="1" noChangeAspect="1" noChangeArrowheads="1" noTextEdit="1"/>
          </p:cNvSpPr>
          <p:nvPr>
            <p:ph type="sldImg"/>
          </p:nvPr>
        </p:nvSpPr>
        <p:spPr>
          <a:ln/>
        </p:spPr>
      </p:sp>
      <p:sp>
        <p:nvSpPr>
          <p:cNvPr id="152580" name="Rectangle 3">
            <a:extLst>
              <a:ext uri="{FF2B5EF4-FFF2-40B4-BE49-F238E27FC236}">
                <a16:creationId xmlns:a16="http://schemas.microsoft.com/office/drawing/2014/main" id="{8AE5634A-2F01-4709-BA85-4D8A28FC6BE9}"/>
              </a:ext>
            </a:extLst>
          </p:cNvPr>
          <p:cNvSpPr>
            <a:spLocks noGrp="1" noChangeArrowheads="1"/>
          </p:cNvSpPr>
          <p:nvPr>
            <p:ph type="body" idx="1"/>
          </p:nvPr>
        </p:nvSpPr>
        <p:spPr>
          <a:noFill/>
        </p:spPr>
        <p:txBody>
          <a:bodyPr/>
          <a:lstStyle/>
          <a:p>
            <a:endParaRPr lang="en-US" altLang="en-US"/>
          </a:p>
        </p:txBody>
      </p:sp>
      <p:sp>
        <p:nvSpPr>
          <p:cNvPr id="152581" name="Header Placeholder 1">
            <a:extLst>
              <a:ext uri="{FF2B5EF4-FFF2-40B4-BE49-F238E27FC236}">
                <a16:creationId xmlns:a16="http://schemas.microsoft.com/office/drawing/2014/main" id="{59DBA927-61B3-4528-A6D2-2FBB3904C05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82122319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a:extLst>
              <a:ext uri="{FF2B5EF4-FFF2-40B4-BE49-F238E27FC236}">
                <a16:creationId xmlns:a16="http://schemas.microsoft.com/office/drawing/2014/main" id="{0AE51B00-A2BA-4D0C-A893-E5C3BC2A47F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1738BC68-7DC6-419D-B05E-6BC4DB34488B}" type="slidenum">
              <a:rPr lang="en-US" altLang="en-US" sz="1200" smtClean="0">
                <a:latin typeface="Times New Roman" panose="02020603050405020304" pitchFamily="18" charset="0"/>
              </a:rPr>
              <a:pPr defTabSz="914400"/>
              <a:t>64</a:t>
            </a:fld>
            <a:endParaRPr lang="en-US" altLang="en-US" sz="1200">
              <a:latin typeface="Times New Roman" panose="02020603050405020304" pitchFamily="18" charset="0"/>
            </a:endParaRPr>
          </a:p>
        </p:txBody>
      </p:sp>
      <p:sp>
        <p:nvSpPr>
          <p:cNvPr id="154627" name="Rectangle 2">
            <a:extLst>
              <a:ext uri="{FF2B5EF4-FFF2-40B4-BE49-F238E27FC236}">
                <a16:creationId xmlns:a16="http://schemas.microsoft.com/office/drawing/2014/main" id="{83D327CE-08CF-4892-A2A8-01AEBC8A94A7}"/>
              </a:ext>
            </a:extLst>
          </p:cNvPr>
          <p:cNvSpPr>
            <a:spLocks noGrp="1" noRot="1" noChangeAspect="1" noChangeArrowheads="1" noTextEdit="1"/>
          </p:cNvSpPr>
          <p:nvPr>
            <p:ph type="sldImg"/>
          </p:nvPr>
        </p:nvSpPr>
        <p:spPr>
          <a:ln/>
        </p:spPr>
      </p:sp>
      <p:sp>
        <p:nvSpPr>
          <p:cNvPr id="154628" name="Rectangle 3">
            <a:extLst>
              <a:ext uri="{FF2B5EF4-FFF2-40B4-BE49-F238E27FC236}">
                <a16:creationId xmlns:a16="http://schemas.microsoft.com/office/drawing/2014/main" id="{105640F7-ED77-44A7-AC5B-AB5A5C91CFCF}"/>
              </a:ext>
            </a:extLst>
          </p:cNvPr>
          <p:cNvSpPr>
            <a:spLocks noGrp="1" noChangeArrowheads="1"/>
          </p:cNvSpPr>
          <p:nvPr>
            <p:ph type="body" idx="1"/>
          </p:nvPr>
        </p:nvSpPr>
        <p:spPr>
          <a:noFill/>
        </p:spPr>
        <p:txBody>
          <a:bodyPr/>
          <a:lstStyle/>
          <a:p>
            <a:endParaRPr lang="en-US" altLang="en-US"/>
          </a:p>
        </p:txBody>
      </p:sp>
      <p:sp>
        <p:nvSpPr>
          <p:cNvPr id="154629" name="Header Placeholder 1">
            <a:extLst>
              <a:ext uri="{FF2B5EF4-FFF2-40B4-BE49-F238E27FC236}">
                <a16:creationId xmlns:a16="http://schemas.microsoft.com/office/drawing/2014/main" id="{314C6528-6960-401C-91A0-8585F2FC0B31}"/>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3817073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a:extLst>
              <a:ext uri="{FF2B5EF4-FFF2-40B4-BE49-F238E27FC236}">
                <a16:creationId xmlns:a16="http://schemas.microsoft.com/office/drawing/2014/main" id="{C19ABDEB-1B0E-4722-BA32-1FD077F479F1}"/>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0CA437E1-2D74-4512-AEC5-7197B5B307B6}" type="slidenum">
              <a:rPr lang="en-US" altLang="en-US" sz="1200" smtClean="0">
                <a:latin typeface="Times New Roman" panose="02020603050405020304" pitchFamily="18" charset="0"/>
              </a:rPr>
              <a:pPr defTabSz="914400"/>
              <a:t>65</a:t>
            </a:fld>
            <a:endParaRPr lang="en-US" altLang="en-US" sz="1200">
              <a:latin typeface="Times New Roman" panose="02020603050405020304" pitchFamily="18" charset="0"/>
            </a:endParaRPr>
          </a:p>
        </p:txBody>
      </p:sp>
      <p:sp>
        <p:nvSpPr>
          <p:cNvPr id="156675" name="Rectangle 2">
            <a:extLst>
              <a:ext uri="{FF2B5EF4-FFF2-40B4-BE49-F238E27FC236}">
                <a16:creationId xmlns:a16="http://schemas.microsoft.com/office/drawing/2014/main" id="{AC5C038F-C586-49B9-A2D0-7C3C26FD7E25}"/>
              </a:ext>
            </a:extLst>
          </p:cNvPr>
          <p:cNvSpPr>
            <a:spLocks noGrp="1" noRot="1" noChangeAspect="1" noChangeArrowheads="1" noTextEdit="1"/>
          </p:cNvSpPr>
          <p:nvPr>
            <p:ph type="sldImg"/>
          </p:nvPr>
        </p:nvSpPr>
        <p:spPr>
          <a:ln/>
        </p:spPr>
      </p:sp>
      <p:sp>
        <p:nvSpPr>
          <p:cNvPr id="156676" name="Rectangle 3">
            <a:extLst>
              <a:ext uri="{FF2B5EF4-FFF2-40B4-BE49-F238E27FC236}">
                <a16:creationId xmlns:a16="http://schemas.microsoft.com/office/drawing/2014/main" id="{3CF0A427-A111-4D36-9F1B-80068BC455CC}"/>
              </a:ext>
            </a:extLst>
          </p:cNvPr>
          <p:cNvSpPr>
            <a:spLocks noGrp="1" noChangeArrowheads="1"/>
          </p:cNvSpPr>
          <p:nvPr>
            <p:ph type="body" idx="1"/>
          </p:nvPr>
        </p:nvSpPr>
        <p:spPr>
          <a:noFill/>
        </p:spPr>
        <p:txBody>
          <a:bodyPr/>
          <a:lstStyle/>
          <a:p>
            <a:endParaRPr lang="en-US" altLang="en-US"/>
          </a:p>
        </p:txBody>
      </p:sp>
      <p:sp>
        <p:nvSpPr>
          <p:cNvPr id="156677" name="Header Placeholder 1">
            <a:extLst>
              <a:ext uri="{FF2B5EF4-FFF2-40B4-BE49-F238E27FC236}">
                <a16:creationId xmlns:a16="http://schemas.microsoft.com/office/drawing/2014/main" id="{B3A2AF60-9A1A-4503-8C74-423642F9C19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92078115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a:extLst>
              <a:ext uri="{FF2B5EF4-FFF2-40B4-BE49-F238E27FC236}">
                <a16:creationId xmlns:a16="http://schemas.microsoft.com/office/drawing/2014/main" id="{130C9A24-F194-4A5B-8A4E-5155875F3BA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C4D996B2-DD00-4E6C-B946-C23D0E270BEB}" type="slidenum">
              <a:rPr lang="en-US" altLang="en-US" sz="1200" smtClean="0">
                <a:latin typeface="Times New Roman" panose="02020603050405020304" pitchFamily="18" charset="0"/>
              </a:rPr>
              <a:pPr defTabSz="914400"/>
              <a:t>66</a:t>
            </a:fld>
            <a:endParaRPr lang="en-US" altLang="en-US" sz="1200">
              <a:latin typeface="Times New Roman" panose="02020603050405020304" pitchFamily="18" charset="0"/>
            </a:endParaRPr>
          </a:p>
        </p:txBody>
      </p:sp>
      <p:sp>
        <p:nvSpPr>
          <p:cNvPr id="158723" name="Rectangle 2">
            <a:extLst>
              <a:ext uri="{FF2B5EF4-FFF2-40B4-BE49-F238E27FC236}">
                <a16:creationId xmlns:a16="http://schemas.microsoft.com/office/drawing/2014/main" id="{1E10BC85-920D-4802-A65C-2449F540EC43}"/>
              </a:ext>
            </a:extLst>
          </p:cNvPr>
          <p:cNvSpPr>
            <a:spLocks noGrp="1" noRot="1" noChangeAspect="1" noChangeArrowheads="1" noTextEdit="1"/>
          </p:cNvSpPr>
          <p:nvPr>
            <p:ph type="sldImg"/>
          </p:nvPr>
        </p:nvSpPr>
        <p:spPr>
          <a:ln/>
        </p:spPr>
      </p:sp>
      <p:sp>
        <p:nvSpPr>
          <p:cNvPr id="158724" name="Rectangle 3">
            <a:extLst>
              <a:ext uri="{FF2B5EF4-FFF2-40B4-BE49-F238E27FC236}">
                <a16:creationId xmlns:a16="http://schemas.microsoft.com/office/drawing/2014/main" id="{95DEF859-5F23-46C5-BCF2-73E50E613EE2}"/>
              </a:ext>
            </a:extLst>
          </p:cNvPr>
          <p:cNvSpPr>
            <a:spLocks noGrp="1" noChangeArrowheads="1"/>
          </p:cNvSpPr>
          <p:nvPr>
            <p:ph type="body" idx="1"/>
          </p:nvPr>
        </p:nvSpPr>
        <p:spPr>
          <a:noFill/>
        </p:spPr>
        <p:txBody>
          <a:bodyPr/>
          <a:lstStyle/>
          <a:p>
            <a:r>
              <a:rPr lang="en-US" altLang="en-US" sz="1600"/>
              <a:t>Dry batch process/batch process.  The mixer truck replaces the mixer and Aggregate, cement, sand water and add mixtures are dropped into the truck directly.  The cement is mixed as it travels to the job site and most of the water is added after it is dropped into the truck.</a:t>
            </a:r>
          </a:p>
        </p:txBody>
      </p:sp>
      <p:sp>
        <p:nvSpPr>
          <p:cNvPr id="158725" name="Header Placeholder 1">
            <a:extLst>
              <a:ext uri="{FF2B5EF4-FFF2-40B4-BE49-F238E27FC236}">
                <a16:creationId xmlns:a16="http://schemas.microsoft.com/office/drawing/2014/main" id="{3EF20E63-514F-4582-AD15-8CB42D7F7CF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66555234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a:extLst>
              <a:ext uri="{FF2B5EF4-FFF2-40B4-BE49-F238E27FC236}">
                <a16:creationId xmlns:a16="http://schemas.microsoft.com/office/drawing/2014/main" id="{85506857-4746-494B-8BFE-02429F3D9CC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BA1BBA37-2314-4BA4-92B9-CA02F086CF4F}" type="slidenum">
              <a:rPr lang="en-US" altLang="en-US" sz="1200" smtClean="0">
                <a:latin typeface="Times New Roman" panose="02020603050405020304" pitchFamily="18" charset="0"/>
              </a:rPr>
              <a:pPr defTabSz="914400"/>
              <a:t>67</a:t>
            </a:fld>
            <a:endParaRPr lang="en-US" altLang="en-US" sz="1200">
              <a:latin typeface="Times New Roman" panose="02020603050405020304" pitchFamily="18" charset="0"/>
            </a:endParaRPr>
          </a:p>
        </p:txBody>
      </p:sp>
      <p:sp>
        <p:nvSpPr>
          <p:cNvPr id="160771" name="Rectangle 2">
            <a:extLst>
              <a:ext uri="{FF2B5EF4-FFF2-40B4-BE49-F238E27FC236}">
                <a16:creationId xmlns:a16="http://schemas.microsoft.com/office/drawing/2014/main" id="{EEFF33D1-212F-4D63-A093-58E9D89E868B}"/>
              </a:ext>
            </a:extLst>
          </p:cNvPr>
          <p:cNvSpPr>
            <a:spLocks noGrp="1" noRot="1" noChangeAspect="1" noChangeArrowheads="1" noTextEdit="1"/>
          </p:cNvSpPr>
          <p:nvPr>
            <p:ph type="sldImg"/>
          </p:nvPr>
        </p:nvSpPr>
        <p:spPr>
          <a:ln/>
        </p:spPr>
      </p:sp>
      <p:sp>
        <p:nvSpPr>
          <p:cNvPr id="160772" name="Rectangle 3">
            <a:extLst>
              <a:ext uri="{FF2B5EF4-FFF2-40B4-BE49-F238E27FC236}">
                <a16:creationId xmlns:a16="http://schemas.microsoft.com/office/drawing/2014/main" id="{A5EF16C4-91E6-49BB-B6E3-D50D9C875320}"/>
              </a:ext>
            </a:extLst>
          </p:cNvPr>
          <p:cNvSpPr>
            <a:spLocks noGrp="1" noChangeArrowheads="1"/>
          </p:cNvSpPr>
          <p:nvPr>
            <p:ph type="body" idx="1"/>
          </p:nvPr>
        </p:nvSpPr>
        <p:spPr>
          <a:noFill/>
        </p:spPr>
        <p:txBody>
          <a:bodyPr/>
          <a:lstStyle/>
          <a:p>
            <a:r>
              <a:rPr lang="en-US" altLang="en-US" sz="1600"/>
              <a:t>Central mix.  The concrete is mixed in the central mixer and dropped into the truck.  Central mixes generate a more homogeneous mixture preferred by civil engineers.  Water and admixtures are added directly to the dry ingredients before discharging into the delivery truck.  The aggregates are dropped from the weigh batcher onto a conveyor belt, which charges the central mixer. If the cement’s weigh batcher is elevated sufficiently, it may discharge directly into the central mixer. Otherwise, the cement may discharge onto the aggregate conveyor belt charging the mixer. </a:t>
            </a:r>
          </a:p>
        </p:txBody>
      </p:sp>
      <p:sp>
        <p:nvSpPr>
          <p:cNvPr id="160773" name="Header Placeholder 1">
            <a:extLst>
              <a:ext uri="{FF2B5EF4-FFF2-40B4-BE49-F238E27FC236}">
                <a16:creationId xmlns:a16="http://schemas.microsoft.com/office/drawing/2014/main" id="{7A4D54C9-1AAA-4850-AE8C-368EA6E6BB4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88952254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a:extLst>
              <a:ext uri="{FF2B5EF4-FFF2-40B4-BE49-F238E27FC236}">
                <a16:creationId xmlns:a16="http://schemas.microsoft.com/office/drawing/2014/main" id="{D426B48F-8FC0-4A8E-90BE-1D65C42FCAF0}"/>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5A7016FB-E1B9-4AD6-A8C8-3EA1110E549D}" type="slidenum">
              <a:rPr lang="en-US" altLang="en-US" sz="1200" smtClean="0">
                <a:latin typeface="Times New Roman" panose="02020603050405020304" pitchFamily="18" charset="0"/>
              </a:rPr>
              <a:pPr defTabSz="914400"/>
              <a:t>68</a:t>
            </a:fld>
            <a:endParaRPr lang="en-US" altLang="en-US" sz="1200">
              <a:latin typeface="Times New Roman" panose="02020603050405020304" pitchFamily="18" charset="0"/>
            </a:endParaRPr>
          </a:p>
        </p:txBody>
      </p:sp>
      <p:sp>
        <p:nvSpPr>
          <p:cNvPr id="162819" name="Rectangle 2">
            <a:extLst>
              <a:ext uri="{FF2B5EF4-FFF2-40B4-BE49-F238E27FC236}">
                <a16:creationId xmlns:a16="http://schemas.microsoft.com/office/drawing/2014/main" id="{E8564094-AFD3-4C81-AEFF-466D5A44BCC1}"/>
              </a:ext>
            </a:extLst>
          </p:cNvPr>
          <p:cNvSpPr>
            <a:spLocks noGrp="1" noRot="1" noChangeAspect="1" noChangeArrowheads="1" noTextEdit="1"/>
          </p:cNvSpPr>
          <p:nvPr>
            <p:ph type="sldImg"/>
          </p:nvPr>
        </p:nvSpPr>
        <p:spPr>
          <a:ln/>
        </p:spPr>
      </p:sp>
      <p:sp>
        <p:nvSpPr>
          <p:cNvPr id="162820" name="Rectangle 3">
            <a:extLst>
              <a:ext uri="{FF2B5EF4-FFF2-40B4-BE49-F238E27FC236}">
                <a16:creationId xmlns:a16="http://schemas.microsoft.com/office/drawing/2014/main" id="{1AB2420F-AD0E-48C7-81CB-71EF5E8505C8}"/>
              </a:ext>
            </a:extLst>
          </p:cNvPr>
          <p:cNvSpPr>
            <a:spLocks noGrp="1" noChangeArrowheads="1"/>
          </p:cNvSpPr>
          <p:nvPr>
            <p:ph type="body" idx="1"/>
          </p:nvPr>
        </p:nvSpPr>
        <p:spPr>
          <a:noFill/>
        </p:spPr>
        <p:txBody>
          <a:bodyPr/>
          <a:lstStyle/>
          <a:p>
            <a:r>
              <a:rPr lang="en-US" altLang="en-US" sz="1600"/>
              <a:t>Water</a:t>
            </a:r>
            <a:br>
              <a:rPr lang="en-US" altLang="en-US" sz="1600"/>
            </a:br>
            <a:r>
              <a:rPr lang="en-US" altLang="en-US" sz="1600"/>
              <a:t>Water may be batched by volume or weight. Volumetric batching or metering of water is common, usually using a flow meter. The flow meter measures the volume of water that passes through the valve. One concern is that a flow meter does not distinguish the difference between air and water, and therefore some error may be introduced. Error may also result from leaky valves that allow water to dribble through when they are closed. </a:t>
            </a:r>
          </a:p>
          <a:p>
            <a:r>
              <a:rPr lang="en-US" altLang="en-US" sz="1600"/>
              <a:t>Considering the importance of water-cementitious ratio (w/c ratio), make every effort to ensure the accuracy of the water content. The most accurate method for measuring water is by weight as an alternative to a flow-meter. </a:t>
            </a:r>
          </a:p>
          <a:p>
            <a:endParaRPr lang="en-US" altLang="en-US"/>
          </a:p>
        </p:txBody>
      </p:sp>
      <p:sp>
        <p:nvSpPr>
          <p:cNvPr id="162821" name="Header Placeholder 1">
            <a:extLst>
              <a:ext uri="{FF2B5EF4-FFF2-40B4-BE49-F238E27FC236}">
                <a16:creationId xmlns:a16="http://schemas.microsoft.com/office/drawing/2014/main" id="{2F8903FC-9419-4D2F-AABF-04FDC27C92F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05809866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a:extLst>
              <a:ext uri="{FF2B5EF4-FFF2-40B4-BE49-F238E27FC236}">
                <a16:creationId xmlns:a16="http://schemas.microsoft.com/office/drawing/2014/main" id="{60510AFC-D7C7-4952-904B-14F583B4E237}"/>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8452D598-7308-4F17-A923-450A58324FAA}" type="slidenum">
              <a:rPr lang="en-US" altLang="en-US" sz="1200" smtClean="0">
                <a:latin typeface="Times New Roman" panose="02020603050405020304" pitchFamily="18" charset="0"/>
              </a:rPr>
              <a:pPr defTabSz="914400"/>
              <a:t>69</a:t>
            </a:fld>
            <a:endParaRPr lang="en-US" altLang="en-US" sz="1200">
              <a:latin typeface="Times New Roman" panose="02020603050405020304" pitchFamily="18" charset="0"/>
            </a:endParaRPr>
          </a:p>
        </p:txBody>
      </p:sp>
      <p:sp>
        <p:nvSpPr>
          <p:cNvPr id="164867" name="Rectangle 2">
            <a:extLst>
              <a:ext uri="{FF2B5EF4-FFF2-40B4-BE49-F238E27FC236}">
                <a16:creationId xmlns:a16="http://schemas.microsoft.com/office/drawing/2014/main" id="{DE095102-A3BF-4572-93F7-88CCC8852538}"/>
              </a:ext>
            </a:extLst>
          </p:cNvPr>
          <p:cNvSpPr>
            <a:spLocks noGrp="1" noRot="1" noChangeAspect="1" noChangeArrowheads="1" noTextEdit="1"/>
          </p:cNvSpPr>
          <p:nvPr>
            <p:ph type="sldImg"/>
          </p:nvPr>
        </p:nvSpPr>
        <p:spPr>
          <a:ln/>
        </p:spPr>
      </p:sp>
      <p:sp>
        <p:nvSpPr>
          <p:cNvPr id="164868" name="Rectangle 3">
            <a:extLst>
              <a:ext uri="{FF2B5EF4-FFF2-40B4-BE49-F238E27FC236}">
                <a16:creationId xmlns:a16="http://schemas.microsoft.com/office/drawing/2014/main" id="{D28E9060-75FF-4B91-B415-10C609C73A92}"/>
              </a:ext>
            </a:extLst>
          </p:cNvPr>
          <p:cNvSpPr>
            <a:spLocks noGrp="1" noChangeArrowheads="1"/>
          </p:cNvSpPr>
          <p:nvPr>
            <p:ph type="body" idx="1"/>
          </p:nvPr>
        </p:nvSpPr>
        <p:spPr>
          <a:noFill/>
        </p:spPr>
        <p:txBody>
          <a:bodyPr/>
          <a:lstStyle/>
          <a:p>
            <a:r>
              <a:rPr lang="en-US" altLang="en-US" sz="1600"/>
              <a:t>The US EPA as part of the US Clean Water Act requires Best Management Practices for rinsing of concrete trucks and equipment.  BMPs are designed to prevent run-off into storm drains.  The water generated is caustic and considered to be corrosive with a pH of 12, similar to drain cleaner. </a:t>
            </a:r>
          </a:p>
        </p:txBody>
      </p:sp>
      <p:sp>
        <p:nvSpPr>
          <p:cNvPr id="164869" name="Header Placeholder 1">
            <a:extLst>
              <a:ext uri="{FF2B5EF4-FFF2-40B4-BE49-F238E27FC236}">
                <a16:creationId xmlns:a16="http://schemas.microsoft.com/office/drawing/2014/main" id="{03EE8EBF-F6F9-4B08-BB48-6CCE27941F99}"/>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37091920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a:extLst>
              <a:ext uri="{FF2B5EF4-FFF2-40B4-BE49-F238E27FC236}">
                <a16:creationId xmlns:a16="http://schemas.microsoft.com/office/drawing/2014/main" id="{AE0C536B-22EC-422A-805C-75BEC3D3D97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ED975CA6-F597-484B-8537-1F0343DBE438}" type="slidenum">
              <a:rPr lang="en-US" altLang="en-US" sz="1200" smtClean="0">
                <a:latin typeface="Times New Roman" panose="02020603050405020304" pitchFamily="18" charset="0"/>
              </a:rPr>
              <a:pPr defTabSz="914400"/>
              <a:t>70</a:t>
            </a:fld>
            <a:endParaRPr lang="en-US" altLang="en-US" sz="1200">
              <a:latin typeface="Times New Roman" panose="02020603050405020304" pitchFamily="18" charset="0"/>
            </a:endParaRPr>
          </a:p>
        </p:txBody>
      </p:sp>
      <p:sp>
        <p:nvSpPr>
          <p:cNvPr id="166915" name="Rectangle 2">
            <a:extLst>
              <a:ext uri="{FF2B5EF4-FFF2-40B4-BE49-F238E27FC236}">
                <a16:creationId xmlns:a16="http://schemas.microsoft.com/office/drawing/2014/main" id="{DDD60978-7926-4ADD-AB17-FCD1BE856BF7}"/>
              </a:ext>
            </a:extLst>
          </p:cNvPr>
          <p:cNvSpPr>
            <a:spLocks noGrp="1" noRot="1" noChangeAspect="1" noChangeArrowheads="1" noTextEdit="1"/>
          </p:cNvSpPr>
          <p:nvPr>
            <p:ph type="sldImg"/>
          </p:nvPr>
        </p:nvSpPr>
        <p:spPr>
          <a:ln/>
        </p:spPr>
      </p:sp>
      <p:sp>
        <p:nvSpPr>
          <p:cNvPr id="166916" name="Rectangle 3">
            <a:extLst>
              <a:ext uri="{FF2B5EF4-FFF2-40B4-BE49-F238E27FC236}">
                <a16:creationId xmlns:a16="http://schemas.microsoft.com/office/drawing/2014/main" id="{0B5D2D39-5FB8-4C7A-91D0-CDEFFAA2F5B9}"/>
              </a:ext>
            </a:extLst>
          </p:cNvPr>
          <p:cNvSpPr>
            <a:spLocks noGrp="1" noChangeArrowheads="1"/>
          </p:cNvSpPr>
          <p:nvPr>
            <p:ph type="body" idx="1"/>
          </p:nvPr>
        </p:nvSpPr>
        <p:spPr>
          <a:xfrm>
            <a:off x="942975" y="4276725"/>
            <a:ext cx="5191125" cy="4052888"/>
          </a:xfrm>
          <a:noFill/>
        </p:spPr>
        <p:txBody>
          <a:bodyPr/>
          <a:lstStyle/>
          <a:p>
            <a:r>
              <a:rPr lang="en-US" altLang="en-US" sz="1600"/>
              <a:t>Check for leaks, puffs, etc.</a:t>
            </a:r>
          </a:p>
        </p:txBody>
      </p:sp>
      <p:sp>
        <p:nvSpPr>
          <p:cNvPr id="166917" name="Header Placeholder 1">
            <a:extLst>
              <a:ext uri="{FF2B5EF4-FFF2-40B4-BE49-F238E27FC236}">
                <a16:creationId xmlns:a16="http://schemas.microsoft.com/office/drawing/2014/main" id="{2E2DF706-5BB5-4444-A327-FD33A914B5E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8184249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a:extLst>
              <a:ext uri="{FF2B5EF4-FFF2-40B4-BE49-F238E27FC236}">
                <a16:creationId xmlns:a16="http://schemas.microsoft.com/office/drawing/2014/main" id="{75ADF1C2-94F5-4E1C-A9B1-36691EBC2E3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72896786-3369-4D4E-A1B7-61AC5D051FB7}" type="slidenum">
              <a:rPr lang="en-US" altLang="en-US" sz="1200" smtClean="0">
                <a:latin typeface="Times New Roman" panose="02020603050405020304" pitchFamily="18" charset="0"/>
              </a:rPr>
              <a:pPr defTabSz="914400"/>
              <a:t>71</a:t>
            </a:fld>
            <a:endParaRPr lang="en-US" altLang="en-US" sz="1200">
              <a:latin typeface="Times New Roman" panose="02020603050405020304" pitchFamily="18" charset="0"/>
            </a:endParaRPr>
          </a:p>
        </p:txBody>
      </p:sp>
      <p:sp>
        <p:nvSpPr>
          <p:cNvPr id="168963" name="Rectangle 2">
            <a:extLst>
              <a:ext uri="{FF2B5EF4-FFF2-40B4-BE49-F238E27FC236}">
                <a16:creationId xmlns:a16="http://schemas.microsoft.com/office/drawing/2014/main" id="{F05D413A-61F5-4CDB-BA04-660367680536}"/>
              </a:ext>
            </a:extLst>
          </p:cNvPr>
          <p:cNvSpPr>
            <a:spLocks noGrp="1" noRot="1" noChangeAspect="1" noChangeArrowheads="1" noTextEdit="1"/>
          </p:cNvSpPr>
          <p:nvPr>
            <p:ph type="sldImg"/>
          </p:nvPr>
        </p:nvSpPr>
        <p:spPr>
          <a:ln/>
        </p:spPr>
      </p:sp>
      <p:sp>
        <p:nvSpPr>
          <p:cNvPr id="168964" name="Rectangle 3">
            <a:extLst>
              <a:ext uri="{FF2B5EF4-FFF2-40B4-BE49-F238E27FC236}">
                <a16:creationId xmlns:a16="http://schemas.microsoft.com/office/drawing/2014/main" id="{584916DF-F895-4CE2-ABA4-140460ECB896}"/>
              </a:ext>
            </a:extLst>
          </p:cNvPr>
          <p:cNvSpPr>
            <a:spLocks noGrp="1" noChangeArrowheads="1"/>
          </p:cNvSpPr>
          <p:nvPr>
            <p:ph type="body" idx="1"/>
          </p:nvPr>
        </p:nvSpPr>
        <p:spPr>
          <a:noFill/>
        </p:spPr>
        <p:txBody>
          <a:bodyPr/>
          <a:lstStyle/>
          <a:p>
            <a:endParaRPr lang="en-US" altLang="en-US"/>
          </a:p>
        </p:txBody>
      </p:sp>
      <p:sp>
        <p:nvSpPr>
          <p:cNvPr id="168965" name="Header Placeholder 1">
            <a:extLst>
              <a:ext uri="{FF2B5EF4-FFF2-40B4-BE49-F238E27FC236}">
                <a16:creationId xmlns:a16="http://schemas.microsoft.com/office/drawing/2014/main" id="{0C209FAD-320F-414F-B626-ED85143F349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308701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a:extLst>
              <a:ext uri="{FF2B5EF4-FFF2-40B4-BE49-F238E27FC236}">
                <a16:creationId xmlns:a16="http://schemas.microsoft.com/office/drawing/2014/main" id="{C6B3AF23-66CB-4F32-A4A6-3357840B167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4D717EE2-D5D0-4011-B418-80B4F92C0E6E}" type="slidenum">
              <a:rPr lang="en-US" altLang="en-US" sz="1200" smtClean="0">
                <a:latin typeface="Times New Roman" panose="02020603050405020304" pitchFamily="18" charset="0"/>
              </a:rPr>
              <a:pPr defTabSz="914400"/>
              <a:t>7</a:t>
            </a:fld>
            <a:endParaRPr lang="en-US" altLang="en-US" sz="1200">
              <a:latin typeface="Times New Roman" panose="02020603050405020304" pitchFamily="18" charset="0"/>
            </a:endParaRPr>
          </a:p>
        </p:txBody>
      </p:sp>
      <p:sp>
        <p:nvSpPr>
          <p:cNvPr id="37891" name="Rectangle 2">
            <a:extLst>
              <a:ext uri="{FF2B5EF4-FFF2-40B4-BE49-F238E27FC236}">
                <a16:creationId xmlns:a16="http://schemas.microsoft.com/office/drawing/2014/main" id="{32425B08-4C65-4587-83FC-DFF0C6884306}"/>
              </a:ext>
            </a:extLst>
          </p:cNvPr>
          <p:cNvSpPr>
            <a:spLocks noGrp="1" noRot="1" noChangeAspect="1" noChangeArrowheads="1" noTextEdit="1"/>
          </p:cNvSpPr>
          <p:nvPr>
            <p:ph type="sldImg"/>
          </p:nvPr>
        </p:nvSpPr>
        <p:spPr>
          <a:ln/>
        </p:spPr>
      </p:sp>
      <p:sp>
        <p:nvSpPr>
          <p:cNvPr id="37892" name="Rectangle 3">
            <a:extLst>
              <a:ext uri="{FF2B5EF4-FFF2-40B4-BE49-F238E27FC236}">
                <a16:creationId xmlns:a16="http://schemas.microsoft.com/office/drawing/2014/main" id="{78E80BD7-E80D-48FF-BE0B-6498615FDCFC}"/>
              </a:ext>
            </a:extLst>
          </p:cNvPr>
          <p:cNvSpPr>
            <a:spLocks noGrp="1" noChangeArrowheads="1"/>
          </p:cNvSpPr>
          <p:nvPr>
            <p:ph type="body" idx="1"/>
          </p:nvPr>
        </p:nvSpPr>
        <p:spPr>
          <a:noFill/>
        </p:spPr>
        <p:txBody>
          <a:bodyPr/>
          <a:lstStyle/>
          <a:p>
            <a:endParaRPr lang="en-US" altLang="en-US"/>
          </a:p>
        </p:txBody>
      </p:sp>
      <p:sp>
        <p:nvSpPr>
          <p:cNvPr id="37893" name="Header Placeholder 1">
            <a:extLst>
              <a:ext uri="{FF2B5EF4-FFF2-40B4-BE49-F238E27FC236}">
                <a16:creationId xmlns:a16="http://schemas.microsoft.com/office/drawing/2014/main" id="{B30C7882-D09B-4C18-808C-E79DE692211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4914269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a:extLst>
              <a:ext uri="{FF2B5EF4-FFF2-40B4-BE49-F238E27FC236}">
                <a16:creationId xmlns:a16="http://schemas.microsoft.com/office/drawing/2014/main" id="{E421184F-D2A1-4728-A41F-09A7289E3FF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C46DB8F4-8173-4274-9390-656C191055F7}" type="slidenum">
              <a:rPr lang="en-US" altLang="en-US" sz="1200" smtClean="0">
                <a:latin typeface="Times New Roman" panose="02020603050405020304" pitchFamily="18" charset="0"/>
              </a:rPr>
              <a:pPr defTabSz="914400"/>
              <a:t>72</a:t>
            </a:fld>
            <a:endParaRPr lang="en-US" altLang="en-US" sz="1200">
              <a:latin typeface="Times New Roman" panose="02020603050405020304" pitchFamily="18" charset="0"/>
            </a:endParaRPr>
          </a:p>
        </p:txBody>
      </p:sp>
      <p:sp>
        <p:nvSpPr>
          <p:cNvPr id="171011" name="Rectangle 2">
            <a:extLst>
              <a:ext uri="{FF2B5EF4-FFF2-40B4-BE49-F238E27FC236}">
                <a16:creationId xmlns:a16="http://schemas.microsoft.com/office/drawing/2014/main" id="{EBD835DF-FBF2-480F-8DCB-6974B5699F9B}"/>
              </a:ext>
            </a:extLst>
          </p:cNvPr>
          <p:cNvSpPr>
            <a:spLocks noGrp="1" noRot="1" noChangeAspect="1" noChangeArrowheads="1" noTextEdit="1"/>
          </p:cNvSpPr>
          <p:nvPr>
            <p:ph type="sldImg"/>
          </p:nvPr>
        </p:nvSpPr>
        <p:spPr>
          <a:ln/>
        </p:spPr>
      </p:sp>
      <p:sp>
        <p:nvSpPr>
          <p:cNvPr id="171012" name="Rectangle 3">
            <a:extLst>
              <a:ext uri="{FF2B5EF4-FFF2-40B4-BE49-F238E27FC236}">
                <a16:creationId xmlns:a16="http://schemas.microsoft.com/office/drawing/2014/main" id="{DA75DDDE-A3D8-47FC-9E13-2C1C6DFA134E}"/>
              </a:ext>
            </a:extLst>
          </p:cNvPr>
          <p:cNvSpPr>
            <a:spLocks noGrp="1" noChangeArrowheads="1"/>
          </p:cNvSpPr>
          <p:nvPr>
            <p:ph type="body" idx="1"/>
          </p:nvPr>
        </p:nvSpPr>
        <p:spPr>
          <a:noFill/>
        </p:spPr>
        <p:txBody>
          <a:bodyPr/>
          <a:lstStyle/>
          <a:p>
            <a:endParaRPr lang="en-US" altLang="en-US"/>
          </a:p>
        </p:txBody>
      </p:sp>
      <p:sp>
        <p:nvSpPr>
          <p:cNvPr id="171013" name="Header Placeholder 1">
            <a:extLst>
              <a:ext uri="{FF2B5EF4-FFF2-40B4-BE49-F238E27FC236}">
                <a16:creationId xmlns:a16="http://schemas.microsoft.com/office/drawing/2014/main" id="{B5984E21-053E-4982-BDE7-3B2030E0037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15094933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a:extLst>
              <a:ext uri="{FF2B5EF4-FFF2-40B4-BE49-F238E27FC236}">
                <a16:creationId xmlns:a16="http://schemas.microsoft.com/office/drawing/2014/main" id="{94D1BEA5-3EAD-4DBC-89BC-8F42D82F6EA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1F7B448B-5365-4DB8-86C7-C32D298BCE29}" type="slidenum">
              <a:rPr lang="en-US" altLang="en-US" sz="1200" smtClean="0">
                <a:latin typeface="Times New Roman" panose="02020603050405020304" pitchFamily="18" charset="0"/>
              </a:rPr>
              <a:pPr defTabSz="914400"/>
              <a:t>73</a:t>
            </a:fld>
            <a:endParaRPr lang="en-US" altLang="en-US" sz="1200">
              <a:latin typeface="Times New Roman" panose="02020603050405020304" pitchFamily="18" charset="0"/>
            </a:endParaRPr>
          </a:p>
        </p:txBody>
      </p:sp>
      <p:sp>
        <p:nvSpPr>
          <p:cNvPr id="173059" name="Rectangle 2">
            <a:extLst>
              <a:ext uri="{FF2B5EF4-FFF2-40B4-BE49-F238E27FC236}">
                <a16:creationId xmlns:a16="http://schemas.microsoft.com/office/drawing/2014/main" id="{571FC92F-71F7-4B00-9C56-A0FB66F688CE}"/>
              </a:ext>
            </a:extLst>
          </p:cNvPr>
          <p:cNvSpPr>
            <a:spLocks noGrp="1" noRot="1" noChangeAspect="1" noChangeArrowheads="1" noTextEdit="1"/>
          </p:cNvSpPr>
          <p:nvPr>
            <p:ph type="sldImg"/>
          </p:nvPr>
        </p:nvSpPr>
        <p:spPr>
          <a:ln/>
        </p:spPr>
      </p:sp>
      <p:sp>
        <p:nvSpPr>
          <p:cNvPr id="173060" name="Rectangle 3">
            <a:extLst>
              <a:ext uri="{FF2B5EF4-FFF2-40B4-BE49-F238E27FC236}">
                <a16:creationId xmlns:a16="http://schemas.microsoft.com/office/drawing/2014/main" id="{60A0F02A-1894-4ED7-8E15-41D4365C8B22}"/>
              </a:ext>
            </a:extLst>
          </p:cNvPr>
          <p:cNvSpPr>
            <a:spLocks noGrp="1" noChangeArrowheads="1"/>
          </p:cNvSpPr>
          <p:nvPr>
            <p:ph type="body" idx="1"/>
          </p:nvPr>
        </p:nvSpPr>
        <p:spPr>
          <a:noFill/>
        </p:spPr>
        <p:txBody>
          <a:bodyPr/>
          <a:lstStyle/>
          <a:p>
            <a:endParaRPr lang="en-US" altLang="en-US"/>
          </a:p>
        </p:txBody>
      </p:sp>
      <p:sp>
        <p:nvSpPr>
          <p:cNvPr id="173061" name="Header Placeholder 1">
            <a:extLst>
              <a:ext uri="{FF2B5EF4-FFF2-40B4-BE49-F238E27FC236}">
                <a16:creationId xmlns:a16="http://schemas.microsoft.com/office/drawing/2014/main" id="{F01505FA-131B-4D2C-8C4D-EC6BB88A04F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61331377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a:extLst>
              <a:ext uri="{FF2B5EF4-FFF2-40B4-BE49-F238E27FC236}">
                <a16:creationId xmlns:a16="http://schemas.microsoft.com/office/drawing/2014/main" id="{092C3B8F-6169-4A11-B4C5-2FB55F1AC52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7E277ED1-59FF-4268-A19B-F2DD4CF26DE6}" type="slidenum">
              <a:rPr lang="en-US" altLang="en-US" sz="1200" smtClean="0">
                <a:latin typeface="Times New Roman" panose="02020603050405020304" pitchFamily="18" charset="0"/>
              </a:rPr>
              <a:pPr defTabSz="914400"/>
              <a:t>74</a:t>
            </a:fld>
            <a:endParaRPr lang="en-US" altLang="en-US" sz="1200">
              <a:latin typeface="Times New Roman" panose="02020603050405020304" pitchFamily="18" charset="0"/>
            </a:endParaRPr>
          </a:p>
        </p:txBody>
      </p:sp>
      <p:sp>
        <p:nvSpPr>
          <p:cNvPr id="175107" name="Rectangle 2">
            <a:extLst>
              <a:ext uri="{FF2B5EF4-FFF2-40B4-BE49-F238E27FC236}">
                <a16:creationId xmlns:a16="http://schemas.microsoft.com/office/drawing/2014/main" id="{5578CBAF-7844-498C-8053-0449227806AF}"/>
              </a:ext>
            </a:extLst>
          </p:cNvPr>
          <p:cNvSpPr>
            <a:spLocks noGrp="1" noRot="1" noChangeAspect="1" noChangeArrowheads="1" noTextEdit="1"/>
          </p:cNvSpPr>
          <p:nvPr>
            <p:ph type="sldImg"/>
          </p:nvPr>
        </p:nvSpPr>
        <p:spPr>
          <a:ln/>
        </p:spPr>
      </p:sp>
      <p:sp>
        <p:nvSpPr>
          <p:cNvPr id="175108" name="Rectangle 3">
            <a:extLst>
              <a:ext uri="{FF2B5EF4-FFF2-40B4-BE49-F238E27FC236}">
                <a16:creationId xmlns:a16="http://schemas.microsoft.com/office/drawing/2014/main" id="{F767DB39-AC56-48D8-BD4A-6A3C0326F128}"/>
              </a:ext>
            </a:extLst>
          </p:cNvPr>
          <p:cNvSpPr>
            <a:spLocks noGrp="1" noChangeArrowheads="1"/>
          </p:cNvSpPr>
          <p:nvPr>
            <p:ph type="body" idx="1"/>
          </p:nvPr>
        </p:nvSpPr>
        <p:spPr>
          <a:noFill/>
        </p:spPr>
        <p:txBody>
          <a:bodyPr/>
          <a:lstStyle/>
          <a:p>
            <a:endParaRPr lang="en-US" altLang="en-US"/>
          </a:p>
        </p:txBody>
      </p:sp>
      <p:sp>
        <p:nvSpPr>
          <p:cNvPr id="175109" name="Header Placeholder 1">
            <a:extLst>
              <a:ext uri="{FF2B5EF4-FFF2-40B4-BE49-F238E27FC236}">
                <a16:creationId xmlns:a16="http://schemas.microsoft.com/office/drawing/2014/main" id="{56772C91-D863-4E99-95F3-D138B875C15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9626970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a:extLst>
              <a:ext uri="{FF2B5EF4-FFF2-40B4-BE49-F238E27FC236}">
                <a16:creationId xmlns:a16="http://schemas.microsoft.com/office/drawing/2014/main" id="{8145C3A3-9EB8-4165-A421-399E8FF4CB12}"/>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4F06DB91-F344-4E9E-AF3A-A65D671E6924}" type="slidenum">
              <a:rPr lang="en-US" altLang="en-US" sz="1200" smtClean="0">
                <a:latin typeface="Times New Roman" panose="02020603050405020304" pitchFamily="18" charset="0"/>
              </a:rPr>
              <a:pPr defTabSz="914400"/>
              <a:t>75</a:t>
            </a:fld>
            <a:endParaRPr lang="en-US" altLang="en-US" sz="1200">
              <a:latin typeface="Times New Roman" panose="02020603050405020304" pitchFamily="18" charset="0"/>
            </a:endParaRPr>
          </a:p>
        </p:txBody>
      </p:sp>
      <p:sp>
        <p:nvSpPr>
          <p:cNvPr id="177155" name="Rectangle 2">
            <a:extLst>
              <a:ext uri="{FF2B5EF4-FFF2-40B4-BE49-F238E27FC236}">
                <a16:creationId xmlns:a16="http://schemas.microsoft.com/office/drawing/2014/main" id="{CE3BECBF-79B5-40FC-A437-71BE9A555B59}"/>
              </a:ext>
            </a:extLst>
          </p:cNvPr>
          <p:cNvSpPr>
            <a:spLocks noGrp="1" noRot="1" noChangeAspect="1" noChangeArrowheads="1" noTextEdit="1"/>
          </p:cNvSpPr>
          <p:nvPr>
            <p:ph type="sldImg"/>
          </p:nvPr>
        </p:nvSpPr>
        <p:spPr>
          <a:ln/>
        </p:spPr>
      </p:sp>
      <p:sp>
        <p:nvSpPr>
          <p:cNvPr id="177156" name="Rectangle 3">
            <a:extLst>
              <a:ext uri="{FF2B5EF4-FFF2-40B4-BE49-F238E27FC236}">
                <a16:creationId xmlns:a16="http://schemas.microsoft.com/office/drawing/2014/main" id="{40BB3E23-BBA9-4EEE-ACB7-6026A8B42772}"/>
              </a:ext>
            </a:extLst>
          </p:cNvPr>
          <p:cNvSpPr>
            <a:spLocks noGrp="1" noChangeArrowheads="1"/>
          </p:cNvSpPr>
          <p:nvPr>
            <p:ph type="body" idx="1"/>
          </p:nvPr>
        </p:nvSpPr>
        <p:spPr>
          <a:noFill/>
        </p:spPr>
        <p:txBody>
          <a:bodyPr/>
          <a:lstStyle/>
          <a:p>
            <a:endParaRPr lang="en-US" altLang="en-US" b="1"/>
          </a:p>
        </p:txBody>
      </p:sp>
      <p:sp>
        <p:nvSpPr>
          <p:cNvPr id="177157" name="Header Placeholder 1">
            <a:extLst>
              <a:ext uri="{FF2B5EF4-FFF2-40B4-BE49-F238E27FC236}">
                <a16:creationId xmlns:a16="http://schemas.microsoft.com/office/drawing/2014/main" id="{0A5B22B5-C0AC-485B-87FD-3A601A39E54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6369899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a:extLst>
              <a:ext uri="{FF2B5EF4-FFF2-40B4-BE49-F238E27FC236}">
                <a16:creationId xmlns:a16="http://schemas.microsoft.com/office/drawing/2014/main" id="{B960DC43-6B64-4580-A909-2384A4FC57B2}"/>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2231998F-1643-484D-AF19-BFD69791E96C}" type="slidenum">
              <a:rPr lang="en-US" altLang="en-US" sz="1200" smtClean="0">
                <a:latin typeface="Times New Roman" panose="02020603050405020304" pitchFamily="18" charset="0"/>
              </a:rPr>
              <a:pPr defTabSz="914400"/>
              <a:t>76</a:t>
            </a:fld>
            <a:endParaRPr lang="en-US" altLang="en-US" sz="1200">
              <a:latin typeface="Times New Roman" panose="02020603050405020304" pitchFamily="18" charset="0"/>
            </a:endParaRPr>
          </a:p>
        </p:txBody>
      </p:sp>
      <p:sp>
        <p:nvSpPr>
          <p:cNvPr id="179203" name="Rectangle 2">
            <a:extLst>
              <a:ext uri="{FF2B5EF4-FFF2-40B4-BE49-F238E27FC236}">
                <a16:creationId xmlns:a16="http://schemas.microsoft.com/office/drawing/2014/main" id="{D3BC5605-19A2-4B2F-8C61-35683A56EFE3}"/>
              </a:ext>
            </a:extLst>
          </p:cNvPr>
          <p:cNvSpPr>
            <a:spLocks noGrp="1" noRot="1" noChangeAspect="1" noChangeArrowheads="1" noTextEdit="1"/>
          </p:cNvSpPr>
          <p:nvPr>
            <p:ph type="sldImg"/>
          </p:nvPr>
        </p:nvSpPr>
        <p:spPr>
          <a:ln/>
        </p:spPr>
      </p:sp>
      <p:sp>
        <p:nvSpPr>
          <p:cNvPr id="179204" name="Rectangle 3">
            <a:extLst>
              <a:ext uri="{FF2B5EF4-FFF2-40B4-BE49-F238E27FC236}">
                <a16:creationId xmlns:a16="http://schemas.microsoft.com/office/drawing/2014/main" id="{81AA81B8-825F-417F-9B48-76ED3D3762F1}"/>
              </a:ext>
            </a:extLst>
          </p:cNvPr>
          <p:cNvSpPr>
            <a:spLocks noGrp="1" noChangeArrowheads="1"/>
          </p:cNvSpPr>
          <p:nvPr>
            <p:ph type="body" idx="1"/>
          </p:nvPr>
        </p:nvSpPr>
        <p:spPr>
          <a:noFill/>
        </p:spPr>
        <p:txBody>
          <a:bodyPr/>
          <a:lstStyle/>
          <a:p>
            <a:endParaRPr lang="en-US" altLang="en-US"/>
          </a:p>
        </p:txBody>
      </p:sp>
      <p:sp>
        <p:nvSpPr>
          <p:cNvPr id="179205" name="Header Placeholder 1">
            <a:extLst>
              <a:ext uri="{FF2B5EF4-FFF2-40B4-BE49-F238E27FC236}">
                <a16:creationId xmlns:a16="http://schemas.microsoft.com/office/drawing/2014/main" id="{48BFC76C-3A33-4288-8FA5-4CAFB70A3AAC}"/>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05296580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a:extLst>
              <a:ext uri="{FF2B5EF4-FFF2-40B4-BE49-F238E27FC236}">
                <a16:creationId xmlns:a16="http://schemas.microsoft.com/office/drawing/2014/main" id="{6278B222-82F8-4573-AABB-382C8F4776D2}"/>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6B6819B5-1528-4899-9BFA-1E2FED089109}" type="slidenum">
              <a:rPr lang="en-US" altLang="en-US" sz="1200" smtClean="0">
                <a:latin typeface="Times New Roman" panose="02020603050405020304" pitchFamily="18" charset="0"/>
              </a:rPr>
              <a:pPr defTabSz="914400"/>
              <a:t>77</a:t>
            </a:fld>
            <a:endParaRPr lang="en-US" altLang="en-US" sz="1200">
              <a:latin typeface="Times New Roman" panose="02020603050405020304" pitchFamily="18" charset="0"/>
            </a:endParaRPr>
          </a:p>
        </p:txBody>
      </p:sp>
      <p:sp>
        <p:nvSpPr>
          <p:cNvPr id="181251" name="Rectangle 2">
            <a:extLst>
              <a:ext uri="{FF2B5EF4-FFF2-40B4-BE49-F238E27FC236}">
                <a16:creationId xmlns:a16="http://schemas.microsoft.com/office/drawing/2014/main" id="{A956DDA9-0C78-4680-B22F-6FEC4729AD58}"/>
              </a:ext>
            </a:extLst>
          </p:cNvPr>
          <p:cNvSpPr>
            <a:spLocks noGrp="1" noRot="1" noChangeAspect="1" noChangeArrowheads="1" noTextEdit="1"/>
          </p:cNvSpPr>
          <p:nvPr>
            <p:ph type="sldImg"/>
          </p:nvPr>
        </p:nvSpPr>
        <p:spPr>
          <a:ln/>
        </p:spPr>
      </p:sp>
      <p:sp>
        <p:nvSpPr>
          <p:cNvPr id="181252" name="Rectangle 3">
            <a:extLst>
              <a:ext uri="{FF2B5EF4-FFF2-40B4-BE49-F238E27FC236}">
                <a16:creationId xmlns:a16="http://schemas.microsoft.com/office/drawing/2014/main" id="{327C844C-3670-4A9C-BB52-816277FEB2C9}"/>
              </a:ext>
            </a:extLst>
          </p:cNvPr>
          <p:cNvSpPr>
            <a:spLocks noGrp="1" noChangeArrowheads="1"/>
          </p:cNvSpPr>
          <p:nvPr>
            <p:ph type="body" idx="1"/>
          </p:nvPr>
        </p:nvSpPr>
        <p:spPr>
          <a:noFill/>
        </p:spPr>
        <p:txBody>
          <a:bodyPr/>
          <a:lstStyle/>
          <a:p>
            <a:endParaRPr lang="en-US" altLang="en-US"/>
          </a:p>
        </p:txBody>
      </p:sp>
      <p:sp>
        <p:nvSpPr>
          <p:cNvPr id="181253" name="Header Placeholder 1">
            <a:extLst>
              <a:ext uri="{FF2B5EF4-FFF2-40B4-BE49-F238E27FC236}">
                <a16:creationId xmlns:a16="http://schemas.microsoft.com/office/drawing/2014/main" id="{9FE47E91-AFC4-4FE7-A3A4-5BC479DA98E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47019284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a:extLst>
              <a:ext uri="{FF2B5EF4-FFF2-40B4-BE49-F238E27FC236}">
                <a16:creationId xmlns:a16="http://schemas.microsoft.com/office/drawing/2014/main" id="{D5C8F89F-7306-41B7-8437-E02D68F347E4}"/>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2D4E7C1F-A465-43D4-BEE5-C80AE424C12F}" type="slidenum">
              <a:rPr lang="en-US" altLang="en-US" sz="1200" smtClean="0">
                <a:latin typeface="Times New Roman" panose="02020603050405020304" pitchFamily="18" charset="0"/>
              </a:rPr>
              <a:pPr defTabSz="914400"/>
              <a:t>78</a:t>
            </a:fld>
            <a:endParaRPr lang="en-US" altLang="en-US" sz="1200">
              <a:latin typeface="Times New Roman" panose="02020603050405020304" pitchFamily="18" charset="0"/>
            </a:endParaRPr>
          </a:p>
        </p:txBody>
      </p:sp>
      <p:sp>
        <p:nvSpPr>
          <p:cNvPr id="183299" name="Rectangle 2">
            <a:extLst>
              <a:ext uri="{FF2B5EF4-FFF2-40B4-BE49-F238E27FC236}">
                <a16:creationId xmlns:a16="http://schemas.microsoft.com/office/drawing/2014/main" id="{1A5F0CA8-6E9B-46EA-B920-394A0F826E59}"/>
              </a:ext>
            </a:extLst>
          </p:cNvPr>
          <p:cNvSpPr>
            <a:spLocks noGrp="1" noRot="1" noChangeAspect="1" noChangeArrowheads="1" noTextEdit="1"/>
          </p:cNvSpPr>
          <p:nvPr>
            <p:ph type="sldImg"/>
          </p:nvPr>
        </p:nvSpPr>
        <p:spPr>
          <a:ln/>
        </p:spPr>
      </p:sp>
      <p:sp>
        <p:nvSpPr>
          <p:cNvPr id="183300" name="Rectangle 3">
            <a:extLst>
              <a:ext uri="{FF2B5EF4-FFF2-40B4-BE49-F238E27FC236}">
                <a16:creationId xmlns:a16="http://schemas.microsoft.com/office/drawing/2014/main" id="{E93B501F-4423-464E-A22C-8285B6149057}"/>
              </a:ext>
            </a:extLst>
          </p:cNvPr>
          <p:cNvSpPr>
            <a:spLocks noGrp="1" noChangeArrowheads="1"/>
          </p:cNvSpPr>
          <p:nvPr>
            <p:ph type="body" idx="1"/>
          </p:nvPr>
        </p:nvSpPr>
        <p:spPr>
          <a:noFill/>
        </p:spPr>
        <p:txBody>
          <a:bodyPr/>
          <a:lstStyle/>
          <a:p>
            <a:endParaRPr lang="en-US" altLang="en-US"/>
          </a:p>
        </p:txBody>
      </p:sp>
      <p:sp>
        <p:nvSpPr>
          <p:cNvPr id="183301" name="Header Placeholder 1">
            <a:extLst>
              <a:ext uri="{FF2B5EF4-FFF2-40B4-BE49-F238E27FC236}">
                <a16:creationId xmlns:a16="http://schemas.microsoft.com/office/drawing/2014/main" id="{D6E634F4-C3C0-46E1-B79A-993062CDCEA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63511602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a:extLst>
              <a:ext uri="{FF2B5EF4-FFF2-40B4-BE49-F238E27FC236}">
                <a16:creationId xmlns:a16="http://schemas.microsoft.com/office/drawing/2014/main" id="{358C9935-22E1-43C0-9E76-94D432B5E050}"/>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92BD7415-62FF-467F-9111-774F6291973E}" type="slidenum">
              <a:rPr lang="en-US" altLang="en-US" sz="1200" smtClean="0">
                <a:latin typeface="Times New Roman" panose="02020603050405020304" pitchFamily="18" charset="0"/>
              </a:rPr>
              <a:pPr defTabSz="914400"/>
              <a:t>79</a:t>
            </a:fld>
            <a:endParaRPr lang="en-US" altLang="en-US" sz="1200">
              <a:latin typeface="Times New Roman" panose="02020603050405020304" pitchFamily="18" charset="0"/>
            </a:endParaRPr>
          </a:p>
        </p:txBody>
      </p:sp>
      <p:sp>
        <p:nvSpPr>
          <p:cNvPr id="185347" name="Rectangle 2">
            <a:extLst>
              <a:ext uri="{FF2B5EF4-FFF2-40B4-BE49-F238E27FC236}">
                <a16:creationId xmlns:a16="http://schemas.microsoft.com/office/drawing/2014/main" id="{00AC3612-253C-4CEE-A6C8-A8E8D5E136FA}"/>
              </a:ext>
            </a:extLst>
          </p:cNvPr>
          <p:cNvSpPr>
            <a:spLocks noGrp="1" noRot="1" noChangeAspect="1" noChangeArrowheads="1" noTextEdit="1"/>
          </p:cNvSpPr>
          <p:nvPr>
            <p:ph type="sldImg"/>
          </p:nvPr>
        </p:nvSpPr>
        <p:spPr>
          <a:ln/>
        </p:spPr>
      </p:sp>
      <p:sp>
        <p:nvSpPr>
          <p:cNvPr id="185348" name="Rectangle 3">
            <a:extLst>
              <a:ext uri="{FF2B5EF4-FFF2-40B4-BE49-F238E27FC236}">
                <a16:creationId xmlns:a16="http://schemas.microsoft.com/office/drawing/2014/main" id="{B2959644-4092-4310-B558-7BA9C70ABE51}"/>
              </a:ext>
            </a:extLst>
          </p:cNvPr>
          <p:cNvSpPr>
            <a:spLocks noGrp="1" noChangeArrowheads="1"/>
          </p:cNvSpPr>
          <p:nvPr>
            <p:ph type="body" idx="1"/>
          </p:nvPr>
        </p:nvSpPr>
        <p:spPr>
          <a:noFill/>
        </p:spPr>
        <p:txBody>
          <a:bodyPr/>
          <a:lstStyle/>
          <a:p>
            <a:endParaRPr lang="en-US" altLang="en-US"/>
          </a:p>
        </p:txBody>
      </p:sp>
      <p:sp>
        <p:nvSpPr>
          <p:cNvPr id="185349" name="Header Placeholder 1">
            <a:extLst>
              <a:ext uri="{FF2B5EF4-FFF2-40B4-BE49-F238E27FC236}">
                <a16:creationId xmlns:a16="http://schemas.microsoft.com/office/drawing/2014/main" id="{76D89E47-7A7A-4686-9375-374874B7B1CC}"/>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27875662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a:extLst>
              <a:ext uri="{FF2B5EF4-FFF2-40B4-BE49-F238E27FC236}">
                <a16:creationId xmlns:a16="http://schemas.microsoft.com/office/drawing/2014/main" id="{575D275F-DB3B-4495-B1E8-523D805D0CE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8B4FB415-102B-4FAD-9908-C660C15D63D5}" type="slidenum">
              <a:rPr lang="en-US" altLang="en-US" sz="1200" smtClean="0">
                <a:latin typeface="Times New Roman" panose="02020603050405020304" pitchFamily="18" charset="0"/>
              </a:rPr>
              <a:pPr defTabSz="914400"/>
              <a:t>80</a:t>
            </a:fld>
            <a:endParaRPr lang="en-US" altLang="en-US" sz="1200">
              <a:latin typeface="Times New Roman" panose="02020603050405020304" pitchFamily="18" charset="0"/>
            </a:endParaRPr>
          </a:p>
        </p:txBody>
      </p:sp>
      <p:sp>
        <p:nvSpPr>
          <p:cNvPr id="187395" name="Rectangle 2">
            <a:extLst>
              <a:ext uri="{FF2B5EF4-FFF2-40B4-BE49-F238E27FC236}">
                <a16:creationId xmlns:a16="http://schemas.microsoft.com/office/drawing/2014/main" id="{5D7F2639-9F38-4B5D-841C-88655FC17C44}"/>
              </a:ext>
            </a:extLst>
          </p:cNvPr>
          <p:cNvSpPr>
            <a:spLocks noGrp="1" noRot="1" noChangeAspect="1" noChangeArrowheads="1" noTextEdit="1"/>
          </p:cNvSpPr>
          <p:nvPr>
            <p:ph type="sldImg"/>
          </p:nvPr>
        </p:nvSpPr>
        <p:spPr>
          <a:ln/>
        </p:spPr>
      </p:sp>
      <p:sp>
        <p:nvSpPr>
          <p:cNvPr id="187396" name="Rectangle 3">
            <a:extLst>
              <a:ext uri="{FF2B5EF4-FFF2-40B4-BE49-F238E27FC236}">
                <a16:creationId xmlns:a16="http://schemas.microsoft.com/office/drawing/2014/main" id="{1DFAD147-8777-43F7-A348-5A511A0F32E6}"/>
              </a:ext>
            </a:extLst>
          </p:cNvPr>
          <p:cNvSpPr>
            <a:spLocks noGrp="1" noChangeArrowheads="1"/>
          </p:cNvSpPr>
          <p:nvPr>
            <p:ph type="body" idx="1"/>
          </p:nvPr>
        </p:nvSpPr>
        <p:spPr>
          <a:noFill/>
        </p:spPr>
        <p:txBody>
          <a:bodyPr/>
          <a:lstStyle/>
          <a:p>
            <a:endParaRPr lang="en-US" altLang="en-US"/>
          </a:p>
        </p:txBody>
      </p:sp>
      <p:sp>
        <p:nvSpPr>
          <p:cNvPr id="187397" name="Header Placeholder 1">
            <a:extLst>
              <a:ext uri="{FF2B5EF4-FFF2-40B4-BE49-F238E27FC236}">
                <a16:creationId xmlns:a16="http://schemas.microsoft.com/office/drawing/2014/main" id="{676E6874-3E6E-4138-989E-DD2B6CD43FB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02871801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a:extLst>
              <a:ext uri="{FF2B5EF4-FFF2-40B4-BE49-F238E27FC236}">
                <a16:creationId xmlns:a16="http://schemas.microsoft.com/office/drawing/2014/main" id="{780D2D4D-2359-4E45-A790-D7D28A7AE42D}"/>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7AB63F42-8FDD-47A8-A90E-D36F0AA50763}" type="slidenum">
              <a:rPr lang="en-US" altLang="en-US" sz="1200" smtClean="0">
                <a:latin typeface="Times New Roman" panose="02020603050405020304" pitchFamily="18" charset="0"/>
              </a:rPr>
              <a:pPr defTabSz="914400"/>
              <a:t>81</a:t>
            </a:fld>
            <a:endParaRPr lang="en-US" altLang="en-US" sz="1200">
              <a:latin typeface="Times New Roman" panose="02020603050405020304" pitchFamily="18" charset="0"/>
            </a:endParaRPr>
          </a:p>
        </p:txBody>
      </p:sp>
      <p:sp>
        <p:nvSpPr>
          <p:cNvPr id="189443" name="Rectangle 2">
            <a:extLst>
              <a:ext uri="{FF2B5EF4-FFF2-40B4-BE49-F238E27FC236}">
                <a16:creationId xmlns:a16="http://schemas.microsoft.com/office/drawing/2014/main" id="{FA5E7D3B-4CAC-4DEA-8C6C-654548DD79B7}"/>
              </a:ext>
            </a:extLst>
          </p:cNvPr>
          <p:cNvSpPr>
            <a:spLocks noGrp="1" noRot="1" noChangeAspect="1" noChangeArrowheads="1" noTextEdit="1"/>
          </p:cNvSpPr>
          <p:nvPr>
            <p:ph type="sldImg"/>
          </p:nvPr>
        </p:nvSpPr>
        <p:spPr>
          <a:ln/>
        </p:spPr>
      </p:sp>
      <p:sp>
        <p:nvSpPr>
          <p:cNvPr id="189444" name="Rectangle 3">
            <a:extLst>
              <a:ext uri="{FF2B5EF4-FFF2-40B4-BE49-F238E27FC236}">
                <a16:creationId xmlns:a16="http://schemas.microsoft.com/office/drawing/2014/main" id="{77450445-177A-474F-A203-656807C1E8A8}"/>
              </a:ext>
            </a:extLst>
          </p:cNvPr>
          <p:cNvSpPr>
            <a:spLocks noGrp="1" noChangeArrowheads="1"/>
          </p:cNvSpPr>
          <p:nvPr>
            <p:ph type="body" idx="1"/>
          </p:nvPr>
        </p:nvSpPr>
        <p:spPr>
          <a:noFill/>
        </p:spPr>
        <p:txBody>
          <a:bodyPr/>
          <a:lstStyle/>
          <a:p>
            <a:r>
              <a:rPr lang="en-US" altLang="en-US"/>
              <a:t>Wire is the most popular.  Who uses what is facility-dependent.</a:t>
            </a:r>
          </a:p>
          <a:p>
            <a:endParaRPr lang="en-US" altLang="en-US"/>
          </a:p>
          <a:p>
            <a:r>
              <a:rPr lang="en-US" altLang="en-US"/>
              <a:t>The rest include:  Rubber-clad perforated screen plate, all rubber panels, profile screens, small parallel tapered bars for de-watering and fine screening, and high tensile steel wire screen decks.</a:t>
            </a:r>
          </a:p>
          <a:p>
            <a:endParaRPr lang="en-US" altLang="en-US"/>
          </a:p>
        </p:txBody>
      </p:sp>
      <p:sp>
        <p:nvSpPr>
          <p:cNvPr id="189445" name="Header Placeholder 1">
            <a:extLst>
              <a:ext uri="{FF2B5EF4-FFF2-40B4-BE49-F238E27FC236}">
                <a16:creationId xmlns:a16="http://schemas.microsoft.com/office/drawing/2014/main" id="{E7F8A9D5-5429-4F89-9554-BFD6C9FD6FE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755958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a:extLst>
              <a:ext uri="{FF2B5EF4-FFF2-40B4-BE49-F238E27FC236}">
                <a16:creationId xmlns:a16="http://schemas.microsoft.com/office/drawing/2014/main" id="{D28347D7-5DCF-4739-BDED-F7A40008145A}"/>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8FC1F201-FFA0-44FE-9E9B-49E7417EB53D}" type="slidenum">
              <a:rPr lang="en-US" altLang="en-US" sz="1200" smtClean="0">
                <a:latin typeface="Times New Roman" panose="02020603050405020304" pitchFamily="18" charset="0"/>
              </a:rPr>
              <a:pPr defTabSz="914400"/>
              <a:t>8</a:t>
            </a:fld>
            <a:endParaRPr lang="en-US" altLang="en-US" sz="1200">
              <a:latin typeface="Times New Roman" panose="02020603050405020304" pitchFamily="18" charset="0"/>
            </a:endParaRPr>
          </a:p>
        </p:txBody>
      </p:sp>
      <p:sp>
        <p:nvSpPr>
          <p:cNvPr id="39939" name="Rectangle 2">
            <a:extLst>
              <a:ext uri="{FF2B5EF4-FFF2-40B4-BE49-F238E27FC236}">
                <a16:creationId xmlns:a16="http://schemas.microsoft.com/office/drawing/2014/main" id="{84AE3F8C-5097-462D-9BFD-E52B2BD4C637}"/>
              </a:ext>
            </a:extLst>
          </p:cNvPr>
          <p:cNvSpPr>
            <a:spLocks noGrp="1" noRot="1" noChangeAspect="1" noChangeArrowheads="1" noTextEdit="1"/>
          </p:cNvSpPr>
          <p:nvPr>
            <p:ph type="sldImg"/>
          </p:nvPr>
        </p:nvSpPr>
        <p:spPr>
          <a:ln/>
        </p:spPr>
      </p:sp>
      <p:sp>
        <p:nvSpPr>
          <p:cNvPr id="39940" name="Rectangle 3">
            <a:extLst>
              <a:ext uri="{FF2B5EF4-FFF2-40B4-BE49-F238E27FC236}">
                <a16:creationId xmlns:a16="http://schemas.microsoft.com/office/drawing/2014/main" id="{488CA05C-6CBB-4D8E-971E-06EF7DFF8AFF}"/>
              </a:ext>
            </a:extLst>
          </p:cNvPr>
          <p:cNvSpPr>
            <a:spLocks noGrp="1" noChangeArrowheads="1"/>
          </p:cNvSpPr>
          <p:nvPr>
            <p:ph type="body" idx="1"/>
          </p:nvPr>
        </p:nvSpPr>
        <p:spPr>
          <a:noFill/>
        </p:spPr>
        <p:txBody>
          <a:bodyPr/>
          <a:lstStyle/>
          <a:p>
            <a:endParaRPr lang="en-US" altLang="en-US"/>
          </a:p>
        </p:txBody>
      </p:sp>
      <p:sp>
        <p:nvSpPr>
          <p:cNvPr id="39941" name="Header Placeholder 1">
            <a:extLst>
              <a:ext uri="{FF2B5EF4-FFF2-40B4-BE49-F238E27FC236}">
                <a16:creationId xmlns:a16="http://schemas.microsoft.com/office/drawing/2014/main" id="{C8E91B7C-C015-4A30-A42A-8DF30FCA53AD}"/>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5570038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a:extLst>
              <a:ext uri="{FF2B5EF4-FFF2-40B4-BE49-F238E27FC236}">
                <a16:creationId xmlns:a16="http://schemas.microsoft.com/office/drawing/2014/main" id="{B4281439-2C0C-40C6-B0DE-89E1DF80E28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A42DE260-06DF-43F0-93F6-16F0877876A4}" type="slidenum">
              <a:rPr lang="en-US" altLang="en-US" sz="1200" smtClean="0">
                <a:latin typeface="Times New Roman" panose="02020603050405020304" pitchFamily="18" charset="0"/>
              </a:rPr>
              <a:pPr defTabSz="914400"/>
              <a:t>82</a:t>
            </a:fld>
            <a:endParaRPr lang="en-US" altLang="en-US" sz="1200">
              <a:latin typeface="Times New Roman" panose="02020603050405020304" pitchFamily="18" charset="0"/>
            </a:endParaRPr>
          </a:p>
        </p:txBody>
      </p:sp>
      <p:sp>
        <p:nvSpPr>
          <p:cNvPr id="191491" name="Rectangle 2">
            <a:extLst>
              <a:ext uri="{FF2B5EF4-FFF2-40B4-BE49-F238E27FC236}">
                <a16:creationId xmlns:a16="http://schemas.microsoft.com/office/drawing/2014/main" id="{47E89DF0-C486-4383-9585-0DB9E669AD74}"/>
              </a:ext>
            </a:extLst>
          </p:cNvPr>
          <p:cNvSpPr>
            <a:spLocks noGrp="1" noRot="1" noChangeAspect="1" noChangeArrowheads="1" noTextEdit="1"/>
          </p:cNvSpPr>
          <p:nvPr>
            <p:ph type="sldImg"/>
          </p:nvPr>
        </p:nvSpPr>
        <p:spPr>
          <a:ln/>
        </p:spPr>
      </p:sp>
      <p:sp>
        <p:nvSpPr>
          <p:cNvPr id="191492" name="Rectangle 3">
            <a:extLst>
              <a:ext uri="{FF2B5EF4-FFF2-40B4-BE49-F238E27FC236}">
                <a16:creationId xmlns:a16="http://schemas.microsoft.com/office/drawing/2014/main" id="{4A67158F-032D-440F-AD3B-BDCC253831D4}"/>
              </a:ext>
            </a:extLst>
          </p:cNvPr>
          <p:cNvSpPr>
            <a:spLocks noGrp="1" noChangeArrowheads="1"/>
          </p:cNvSpPr>
          <p:nvPr>
            <p:ph type="body" idx="1"/>
          </p:nvPr>
        </p:nvSpPr>
        <p:spPr>
          <a:noFill/>
        </p:spPr>
        <p:txBody>
          <a:bodyPr/>
          <a:lstStyle/>
          <a:p>
            <a:r>
              <a:rPr lang="en-US" altLang="en-US" sz="1600"/>
              <a:t>Wire is the most popular.  Who uses what is facility-dependent.</a:t>
            </a:r>
          </a:p>
          <a:p>
            <a:endParaRPr lang="en-US" altLang="en-US" sz="1600"/>
          </a:p>
          <a:p>
            <a:r>
              <a:rPr lang="en-US" altLang="en-US" sz="1600"/>
              <a:t>The rest include:  Rubber-clad perforated screen plate, all rubber panels, profile screens, small parallel tapered bars for de-watering and fine screening, and high tensile steel wire screen decks.</a:t>
            </a:r>
          </a:p>
          <a:p>
            <a:endParaRPr lang="en-US" altLang="en-US"/>
          </a:p>
        </p:txBody>
      </p:sp>
      <p:sp>
        <p:nvSpPr>
          <p:cNvPr id="191493" name="Header Placeholder 1">
            <a:extLst>
              <a:ext uri="{FF2B5EF4-FFF2-40B4-BE49-F238E27FC236}">
                <a16:creationId xmlns:a16="http://schemas.microsoft.com/office/drawing/2014/main" id="{E3A42AEA-DB02-48F5-8E0D-E4B055148CC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51572266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a:extLst>
              <a:ext uri="{FF2B5EF4-FFF2-40B4-BE49-F238E27FC236}">
                <a16:creationId xmlns:a16="http://schemas.microsoft.com/office/drawing/2014/main" id="{4BD26BEA-B1E7-4D8F-9E78-10D4CA8B8FD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DAE5ABC4-87EA-45D2-BE1D-F1DD6FCBD304}" type="slidenum">
              <a:rPr lang="en-US" altLang="en-US" sz="1200" smtClean="0">
                <a:latin typeface="Times New Roman" panose="02020603050405020304" pitchFamily="18" charset="0"/>
              </a:rPr>
              <a:pPr defTabSz="914400"/>
              <a:t>83</a:t>
            </a:fld>
            <a:endParaRPr lang="en-US" altLang="en-US" sz="1200">
              <a:latin typeface="Times New Roman" panose="02020603050405020304" pitchFamily="18" charset="0"/>
            </a:endParaRPr>
          </a:p>
        </p:txBody>
      </p:sp>
      <p:sp>
        <p:nvSpPr>
          <p:cNvPr id="193539" name="Rectangle 2">
            <a:extLst>
              <a:ext uri="{FF2B5EF4-FFF2-40B4-BE49-F238E27FC236}">
                <a16:creationId xmlns:a16="http://schemas.microsoft.com/office/drawing/2014/main" id="{CB33245A-9EBE-44B2-9D2C-8C6359258FD4}"/>
              </a:ext>
            </a:extLst>
          </p:cNvPr>
          <p:cNvSpPr>
            <a:spLocks noGrp="1" noRot="1" noChangeAspect="1" noChangeArrowheads="1" noTextEdit="1"/>
          </p:cNvSpPr>
          <p:nvPr>
            <p:ph type="sldImg"/>
          </p:nvPr>
        </p:nvSpPr>
        <p:spPr>
          <a:ln/>
        </p:spPr>
      </p:sp>
      <p:sp>
        <p:nvSpPr>
          <p:cNvPr id="193540" name="Rectangle 3">
            <a:extLst>
              <a:ext uri="{FF2B5EF4-FFF2-40B4-BE49-F238E27FC236}">
                <a16:creationId xmlns:a16="http://schemas.microsoft.com/office/drawing/2014/main" id="{046BE92F-FA2F-4E5D-9641-1F3D8780A5D4}"/>
              </a:ext>
            </a:extLst>
          </p:cNvPr>
          <p:cNvSpPr>
            <a:spLocks noGrp="1" noChangeArrowheads="1"/>
          </p:cNvSpPr>
          <p:nvPr>
            <p:ph type="body" idx="1"/>
          </p:nvPr>
        </p:nvSpPr>
        <p:spPr>
          <a:noFill/>
        </p:spPr>
        <p:txBody>
          <a:bodyPr/>
          <a:lstStyle/>
          <a:p>
            <a:endParaRPr lang="en-US" altLang="en-US"/>
          </a:p>
        </p:txBody>
      </p:sp>
      <p:sp>
        <p:nvSpPr>
          <p:cNvPr id="193541" name="Header Placeholder 1">
            <a:extLst>
              <a:ext uri="{FF2B5EF4-FFF2-40B4-BE49-F238E27FC236}">
                <a16:creationId xmlns:a16="http://schemas.microsoft.com/office/drawing/2014/main" id="{4EF42A4B-0653-4B13-BA0C-4EBBA4027AD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16032139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a:extLst>
              <a:ext uri="{FF2B5EF4-FFF2-40B4-BE49-F238E27FC236}">
                <a16:creationId xmlns:a16="http://schemas.microsoft.com/office/drawing/2014/main" id="{F28D8626-8E5F-4E56-9BB0-268BA60B5151}"/>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7CF30296-2C2E-4A43-B6CE-4DDC46800E59}" type="slidenum">
              <a:rPr lang="en-US" altLang="en-US" sz="1200" smtClean="0">
                <a:latin typeface="Times New Roman" panose="02020603050405020304" pitchFamily="18" charset="0"/>
              </a:rPr>
              <a:pPr defTabSz="914400"/>
              <a:t>84</a:t>
            </a:fld>
            <a:endParaRPr lang="en-US" altLang="en-US" sz="1200">
              <a:latin typeface="Times New Roman" panose="02020603050405020304" pitchFamily="18" charset="0"/>
            </a:endParaRPr>
          </a:p>
        </p:txBody>
      </p:sp>
      <p:sp>
        <p:nvSpPr>
          <p:cNvPr id="195587" name="Rectangle 2">
            <a:extLst>
              <a:ext uri="{FF2B5EF4-FFF2-40B4-BE49-F238E27FC236}">
                <a16:creationId xmlns:a16="http://schemas.microsoft.com/office/drawing/2014/main" id="{7582101C-6593-4722-B3EC-72CBBD882F21}"/>
              </a:ext>
            </a:extLst>
          </p:cNvPr>
          <p:cNvSpPr>
            <a:spLocks noGrp="1" noRot="1" noChangeAspect="1" noChangeArrowheads="1" noTextEdit="1"/>
          </p:cNvSpPr>
          <p:nvPr>
            <p:ph type="sldImg"/>
          </p:nvPr>
        </p:nvSpPr>
        <p:spPr>
          <a:ln/>
        </p:spPr>
      </p:sp>
      <p:sp>
        <p:nvSpPr>
          <p:cNvPr id="195588" name="Rectangle 3">
            <a:extLst>
              <a:ext uri="{FF2B5EF4-FFF2-40B4-BE49-F238E27FC236}">
                <a16:creationId xmlns:a16="http://schemas.microsoft.com/office/drawing/2014/main" id="{C1A96C0A-1717-4EDB-9034-33EA351DC30D}"/>
              </a:ext>
            </a:extLst>
          </p:cNvPr>
          <p:cNvSpPr>
            <a:spLocks noGrp="1" noChangeArrowheads="1"/>
          </p:cNvSpPr>
          <p:nvPr>
            <p:ph type="body" idx="1"/>
          </p:nvPr>
        </p:nvSpPr>
        <p:spPr>
          <a:noFill/>
        </p:spPr>
        <p:txBody>
          <a:bodyPr/>
          <a:lstStyle/>
          <a:p>
            <a:endParaRPr lang="en-US" altLang="en-US"/>
          </a:p>
        </p:txBody>
      </p:sp>
      <p:sp>
        <p:nvSpPr>
          <p:cNvPr id="195589" name="Header Placeholder 1">
            <a:extLst>
              <a:ext uri="{FF2B5EF4-FFF2-40B4-BE49-F238E27FC236}">
                <a16:creationId xmlns:a16="http://schemas.microsoft.com/office/drawing/2014/main" id="{3B7B8676-D0DE-4EC7-AB6B-001281A0893F}"/>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89827498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a:extLst>
              <a:ext uri="{FF2B5EF4-FFF2-40B4-BE49-F238E27FC236}">
                <a16:creationId xmlns:a16="http://schemas.microsoft.com/office/drawing/2014/main" id="{8AA68F6A-35D2-44E7-B631-D68C8A0F3A1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00E4D384-D4B0-4D9E-A010-B2ECB642F603}" type="slidenum">
              <a:rPr lang="en-US" altLang="en-US" sz="1200" smtClean="0">
                <a:latin typeface="Times New Roman" panose="02020603050405020304" pitchFamily="18" charset="0"/>
              </a:rPr>
              <a:pPr defTabSz="914400"/>
              <a:t>85</a:t>
            </a:fld>
            <a:endParaRPr lang="en-US" altLang="en-US" sz="1200">
              <a:latin typeface="Times New Roman" panose="02020603050405020304" pitchFamily="18" charset="0"/>
            </a:endParaRPr>
          </a:p>
        </p:txBody>
      </p:sp>
      <p:sp>
        <p:nvSpPr>
          <p:cNvPr id="197635" name="Rectangle 2">
            <a:extLst>
              <a:ext uri="{FF2B5EF4-FFF2-40B4-BE49-F238E27FC236}">
                <a16:creationId xmlns:a16="http://schemas.microsoft.com/office/drawing/2014/main" id="{5C2B72B5-B217-4EAE-851A-7B98B6AAAD23}"/>
              </a:ext>
            </a:extLst>
          </p:cNvPr>
          <p:cNvSpPr>
            <a:spLocks noGrp="1" noRot="1" noChangeAspect="1" noChangeArrowheads="1" noTextEdit="1"/>
          </p:cNvSpPr>
          <p:nvPr>
            <p:ph type="sldImg"/>
          </p:nvPr>
        </p:nvSpPr>
        <p:spPr>
          <a:ln/>
        </p:spPr>
      </p:sp>
      <p:sp>
        <p:nvSpPr>
          <p:cNvPr id="197636" name="Rectangle 3">
            <a:extLst>
              <a:ext uri="{FF2B5EF4-FFF2-40B4-BE49-F238E27FC236}">
                <a16:creationId xmlns:a16="http://schemas.microsoft.com/office/drawing/2014/main" id="{5B1F37BF-8D6F-43E2-9D75-09B534369EF9}"/>
              </a:ext>
            </a:extLst>
          </p:cNvPr>
          <p:cNvSpPr>
            <a:spLocks noGrp="1" noChangeArrowheads="1"/>
          </p:cNvSpPr>
          <p:nvPr>
            <p:ph type="body" idx="1"/>
          </p:nvPr>
        </p:nvSpPr>
        <p:spPr>
          <a:noFill/>
        </p:spPr>
        <p:txBody>
          <a:bodyPr/>
          <a:lstStyle/>
          <a:p>
            <a:r>
              <a:rPr lang="en-US" altLang="en-US" sz="1600"/>
              <a:t>When cement is off loaded from a truck too fast puffing can occur.  This picture is a good example of puffing out the baghouse.  How can concrete batch plants affect our air quality? </a:t>
            </a:r>
          </a:p>
          <a:p>
            <a:endParaRPr lang="en-US" altLang="en-US"/>
          </a:p>
        </p:txBody>
      </p:sp>
      <p:sp>
        <p:nvSpPr>
          <p:cNvPr id="197637" name="Header Placeholder 1">
            <a:extLst>
              <a:ext uri="{FF2B5EF4-FFF2-40B4-BE49-F238E27FC236}">
                <a16:creationId xmlns:a16="http://schemas.microsoft.com/office/drawing/2014/main" id="{E286A3F7-737E-40DF-89DB-0C089E2D26B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7198901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a:extLst>
              <a:ext uri="{FF2B5EF4-FFF2-40B4-BE49-F238E27FC236}">
                <a16:creationId xmlns:a16="http://schemas.microsoft.com/office/drawing/2014/main" id="{3E79D750-9246-4FC5-8CB6-C6B488C6978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278AFB7D-E24A-42E2-BAC4-AE6A2FCCC665}" type="slidenum">
              <a:rPr lang="en-US" altLang="en-US" sz="1200" smtClean="0">
                <a:latin typeface="Times New Roman" panose="02020603050405020304" pitchFamily="18" charset="0"/>
              </a:rPr>
              <a:pPr defTabSz="914400"/>
              <a:t>86</a:t>
            </a:fld>
            <a:endParaRPr lang="en-US" altLang="en-US" sz="1200">
              <a:latin typeface="Times New Roman" panose="02020603050405020304" pitchFamily="18" charset="0"/>
            </a:endParaRPr>
          </a:p>
        </p:txBody>
      </p:sp>
      <p:sp>
        <p:nvSpPr>
          <p:cNvPr id="199683" name="Rectangle 2">
            <a:extLst>
              <a:ext uri="{FF2B5EF4-FFF2-40B4-BE49-F238E27FC236}">
                <a16:creationId xmlns:a16="http://schemas.microsoft.com/office/drawing/2014/main" id="{B62F7E95-A83A-4ED4-B119-A2D0D4A9414D}"/>
              </a:ext>
            </a:extLst>
          </p:cNvPr>
          <p:cNvSpPr>
            <a:spLocks noGrp="1" noRot="1" noChangeAspect="1" noChangeArrowheads="1" noTextEdit="1"/>
          </p:cNvSpPr>
          <p:nvPr>
            <p:ph type="sldImg"/>
          </p:nvPr>
        </p:nvSpPr>
        <p:spPr>
          <a:ln/>
        </p:spPr>
      </p:sp>
      <p:sp>
        <p:nvSpPr>
          <p:cNvPr id="199684" name="Rectangle 3">
            <a:extLst>
              <a:ext uri="{FF2B5EF4-FFF2-40B4-BE49-F238E27FC236}">
                <a16:creationId xmlns:a16="http://schemas.microsoft.com/office/drawing/2014/main" id="{E814DC6F-3C66-4C6F-A13C-FD8DC2448D8E}"/>
              </a:ext>
            </a:extLst>
          </p:cNvPr>
          <p:cNvSpPr>
            <a:spLocks noGrp="1" noChangeArrowheads="1"/>
          </p:cNvSpPr>
          <p:nvPr>
            <p:ph type="body" idx="1"/>
          </p:nvPr>
        </p:nvSpPr>
        <p:spPr>
          <a:noFill/>
        </p:spPr>
        <p:txBody>
          <a:bodyPr/>
          <a:lstStyle/>
          <a:p>
            <a:endParaRPr lang="en-US" altLang="en-US"/>
          </a:p>
        </p:txBody>
      </p:sp>
      <p:sp>
        <p:nvSpPr>
          <p:cNvPr id="199685" name="Header Placeholder 1">
            <a:extLst>
              <a:ext uri="{FF2B5EF4-FFF2-40B4-BE49-F238E27FC236}">
                <a16:creationId xmlns:a16="http://schemas.microsoft.com/office/drawing/2014/main" id="{8A826FA4-0025-4E6C-A1B8-5FD20D249B6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82780951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a:extLst>
              <a:ext uri="{FF2B5EF4-FFF2-40B4-BE49-F238E27FC236}">
                <a16:creationId xmlns:a16="http://schemas.microsoft.com/office/drawing/2014/main" id="{FF9D29BA-CCD1-4645-96BC-25B4A809103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5EB45450-A28D-4410-B7D3-3F3614EC2A19}" type="slidenum">
              <a:rPr lang="en-US" altLang="en-US" sz="1200" smtClean="0">
                <a:latin typeface="Times New Roman" panose="02020603050405020304" pitchFamily="18" charset="0"/>
              </a:rPr>
              <a:pPr defTabSz="914400"/>
              <a:t>87</a:t>
            </a:fld>
            <a:endParaRPr lang="en-US" altLang="en-US" sz="1200">
              <a:latin typeface="Times New Roman" panose="02020603050405020304" pitchFamily="18" charset="0"/>
            </a:endParaRPr>
          </a:p>
        </p:txBody>
      </p:sp>
      <p:sp>
        <p:nvSpPr>
          <p:cNvPr id="201731" name="Rectangle 2">
            <a:extLst>
              <a:ext uri="{FF2B5EF4-FFF2-40B4-BE49-F238E27FC236}">
                <a16:creationId xmlns:a16="http://schemas.microsoft.com/office/drawing/2014/main" id="{797AF6E3-2B6D-4E45-B2A7-876FAE4CDDCC}"/>
              </a:ext>
            </a:extLst>
          </p:cNvPr>
          <p:cNvSpPr>
            <a:spLocks noGrp="1" noRot="1" noChangeAspect="1" noChangeArrowheads="1" noTextEdit="1"/>
          </p:cNvSpPr>
          <p:nvPr>
            <p:ph type="sldImg"/>
          </p:nvPr>
        </p:nvSpPr>
        <p:spPr>
          <a:ln/>
        </p:spPr>
      </p:sp>
      <p:sp>
        <p:nvSpPr>
          <p:cNvPr id="201732" name="Rectangle 3">
            <a:extLst>
              <a:ext uri="{FF2B5EF4-FFF2-40B4-BE49-F238E27FC236}">
                <a16:creationId xmlns:a16="http://schemas.microsoft.com/office/drawing/2014/main" id="{E81E1E30-56AE-452F-A880-ADA8A72E76B2}"/>
              </a:ext>
            </a:extLst>
          </p:cNvPr>
          <p:cNvSpPr>
            <a:spLocks noGrp="1" noChangeArrowheads="1"/>
          </p:cNvSpPr>
          <p:nvPr>
            <p:ph type="body" idx="1"/>
          </p:nvPr>
        </p:nvSpPr>
        <p:spPr>
          <a:noFill/>
        </p:spPr>
        <p:txBody>
          <a:bodyPr/>
          <a:lstStyle/>
          <a:p>
            <a:endParaRPr lang="en-US" altLang="en-US"/>
          </a:p>
        </p:txBody>
      </p:sp>
      <p:sp>
        <p:nvSpPr>
          <p:cNvPr id="201733" name="Header Placeholder 1">
            <a:extLst>
              <a:ext uri="{FF2B5EF4-FFF2-40B4-BE49-F238E27FC236}">
                <a16:creationId xmlns:a16="http://schemas.microsoft.com/office/drawing/2014/main" id="{107B8C72-E197-4975-AE0B-B9FA1431AB8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46204226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a:extLst>
              <a:ext uri="{FF2B5EF4-FFF2-40B4-BE49-F238E27FC236}">
                <a16:creationId xmlns:a16="http://schemas.microsoft.com/office/drawing/2014/main" id="{F98ADC63-0259-4996-A5BF-C7C3FF9949BD}"/>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443F277F-4FF6-484F-9CF8-5BF4135ABCC6}" type="slidenum">
              <a:rPr lang="en-US" altLang="en-US" sz="1200" smtClean="0">
                <a:latin typeface="Times New Roman" panose="02020603050405020304" pitchFamily="18" charset="0"/>
              </a:rPr>
              <a:pPr defTabSz="914400"/>
              <a:t>88</a:t>
            </a:fld>
            <a:endParaRPr lang="en-US" altLang="en-US" sz="1200">
              <a:latin typeface="Times New Roman" panose="02020603050405020304" pitchFamily="18" charset="0"/>
            </a:endParaRPr>
          </a:p>
        </p:txBody>
      </p:sp>
      <p:sp>
        <p:nvSpPr>
          <p:cNvPr id="203779" name="Rectangle 2">
            <a:extLst>
              <a:ext uri="{FF2B5EF4-FFF2-40B4-BE49-F238E27FC236}">
                <a16:creationId xmlns:a16="http://schemas.microsoft.com/office/drawing/2014/main" id="{98DEFC31-EA8C-4884-BEB6-0A333B572D92}"/>
              </a:ext>
            </a:extLst>
          </p:cNvPr>
          <p:cNvSpPr>
            <a:spLocks noGrp="1" noRot="1" noChangeAspect="1" noChangeArrowheads="1" noTextEdit="1"/>
          </p:cNvSpPr>
          <p:nvPr>
            <p:ph type="sldImg"/>
          </p:nvPr>
        </p:nvSpPr>
        <p:spPr>
          <a:ln/>
        </p:spPr>
      </p:sp>
      <p:sp>
        <p:nvSpPr>
          <p:cNvPr id="203780" name="Rectangle 3">
            <a:extLst>
              <a:ext uri="{FF2B5EF4-FFF2-40B4-BE49-F238E27FC236}">
                <a16:creationId xmlns:a16="http://schemas.microsoft.com/office/drawing/2014/main" id="{FCA608D7-B89C-4083-B157-27B1818C67B8}"/>
              </a:ext>
            </a:extLst>
          </p:cNvPr>
          <p:cNvSpPr>
            <a:spLocks noGrp="1" noChangeArrowheads="1"/>
          </p:cNvSpPr>
          <p:nvPr>
            <p:ph type="body" idx="1"/>
          </p:nvPr>
        </p:nvSpPr>
        <p:spPr>
          <a:noFill/>
        </p:spPr>
        <p:txBody>
          <a:bodyPr/>
          <a:lstStyle/>
          <a:p>
            <a:endParaRPr lang="en-US" altLang="en-US"/>
          </a:p>
        </p:txBody>
      </p:sp>
      <p:sp>
        <p:nvSpPr>
          <p:cNvPr id="203781" name="Header Placeholder 1">
            <a:extLst>
              <a:ext uri="{FF2B5EF4-FFF2-40B4-BE49-F238E27FC236}">
                <a16:creationId xmlns:a16="http://schemas.microsoft.com/office/drawing/2014/main" id="{F86AEEC2-F786-45F8-96A9-B633C3D3ECA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63579811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a:extLst>
              <a:ext uri="{FF2B5EF4-FFF2-40B4-BE49-F238E27FC236}">
                <a16:creationId xmlns:a16="http://schemas.microsoft.com/office/drawing/2014/main" id="{A04CF202-6091-4A04-A19B-E602786DBB0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3273FFF6-8AB6-4BFB-BD45-03BBB4AFB529}" type="slidenum">
              <a:rPr lang="en-US" altLang="en-US" sz="1200" smtClean="0">
                <a:latin typeface="Times New Roman" panose="02020603050405020304" pitchFamily="18" charset="0"/>
              </a:rPr>
              <a:pPr defTabSz="914400"/>
              <a:t>89</a:t>
            </a:fld>
            <a:endParaRPr lang="en-US" altLang="en-US" sz="1200">
              <a:latin typeface="Times New Roman" panose="02020603050405020304" pitchFamily="18" charset="0"/>
            </a:endParaRPr>
          </a:p>
        </p:txBody>
      </p:sp>
      <p:sp>
        <p:nvSpPr>
          <p:cNvPr id="205827" name="Rectangle 2">
            <a:extLst>
              <a:ext uri="{FF2B5EF4-FFF2-40B4-BE49-F238E27FC236}">
                <a16:creationId xmlns:a16="http://schemas.microsoft.com/office/drawing/2014/main" id="{6F2F2EBB-4C2D-4EB7-9185-DE0BC74AB3A2}"/>
              </a:ext>
            </a:extLst>
          </p:cNvPr>
          <p:cNvSpPr>
            <a:spLocks noGrp="1" noRot="1" noChangeAspect="1" noChangeArrowheads="1" noTextEdit="1"/>
          </p:cNvSpPr>
          <p:nvPr>
            <p:ph type="sldImg"/>
          </p:nvPr>
        </p:nvSpPr>
        <p:spPr>
          <a:ln/>
        </p:spPr>
      </p:sp>
      <p:sp>
        <p:nvSpPr>
          <p:cNvPr id="205828" name="Rectangle 3">
            <a:extLst>
              <a:ext uri="{FF2B5EF4-FFF2-40B4-BE49-F238E27FC236}">
                <a16:creationId xmlns:a16="http://schemas.microsoft.com/office/drawing/2014/main" id="{950A5359-7B47-44B7-A29D-4897F8EEB88B}"/>
              </a:ext>
            </a:extLst>
          </p:cNvPr>
          <p:cNvSpPr>
            <a:spLocks noGrp="1" noChangeArrowheads="1"/>
          </p:cNvSpPr>
          <p:nvPr>
            <p:ph type="body" idx="1"/>
          </p:nvPr>
        </p:nvSpPr>
        <p:spPr>
          <a:noFill/>
        </p:spPr>
        <p:txBody>
          <a:bodyPr/>
          <a:lstStyle/>
          <a:p>
            <a:r>
              <a:rPr lang="en-US" altLang="en-US" sz="1600"/>
              <a:t>Compliance with Regulations. Check compliance with the regulations commonly</a:t>
            </a:r>
          </a:p>
          <a:p>
            <a:r>
              <a:rPr lang="en-US" altLang="en-US" sz="1600"/>
              <a:t>associated with concrete batch plants, including the requirements related</a:t>
            </a:r>
          </a:p>
          <a:p>
            <a:r>
              <a:rPr lang="en-US" altLang="en-US" sz="1600"/>
              <a:t>to visible emissions, fugitive dust, and particulate matter. (Compliance</a:t>
            </a:r>
          </a:p>
          <a:p>
            <a:r>
              <a:rPr lang="en-US" altLang="en-US" sz="1600"/>
              <a:t>Assistance technical manuals are also available for Aggregates, Hot Mix</a:t>
            </a:r>
          </a:p>
          <a:p>
            <a:r>
              <a:rPr lang="en-US" altLang="en-US" sz="1600"/>
              <a:t>Asphalt Facilities, and Baghouses.)</a:t>
            </a:r>
          </a:p>
          <a:p>
            <a:r>
              <a:rPr lang="en-US" altLang="en-US" sz="1600"/>
              <a:t>1. Visible Emissions (3%) Checklist (A CAP VE handbook is available.)</a:t>
            </a:r>
          </a:p>
          <a:p>
            <a:r>
              <a:rPr lang="en-US" altLang="en-US" sz="1600"/>
              <a:t>a. VE from the facility - Do you see any which violate opacity or</a:t>
            </a:r>
          </a:p>
          <a:p>
            <a:r>
              <a:rPr lang="en-US" altLang="en-US" sz="1600"/>
              <a:t>Ringelmann limits for your district?</a:t>
            </a:r>
          </a:p>
          <a:p>
            <a:r>
              <a:rPr lang="en-US" altLang="en-US" sz="1600"/>
              <a:t>b. Emission points - Check all possible points.</a:t>
            </a:r>
          </a:p>
        </p:txBody>
      </p:sp>
      <p:sp>
        <p:nvSpPr>
          <p:cNvPr id="205829" name="Header Placeholder 1">
            <a:extLst>
              <a:ext uri="{FF2B5EF4-FFF2-40B4-BE49-F238E27FC236}">
                <a16:creationId xmlns:a16="http://schemas.microsoft.com/office/drawing/2014/main" id="{F389DF87-9971-440C-89EA-88D7F8C592A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4848120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a:extLst>
              <a:ext uri="{FF2B5EF4-FFF2-40B4-BE49-F238E27FC236}">
                <a16:creationId xmlns:a16="http://schemas.microsoft.com/office/drawing/2014/main" id="{FDD9D313-24E1-4E00-BC73-EF7E3DBC3EF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7D9CC3D0-8A70-4E83-A2B7-7C7D5E4DDC63}" type="slidenum">
              <a:rPr lang="en-US" altLang="en-US" sz="1200" smtClean="0">
                <a:latin typeface="Times New Roman" panose="02020603050405020304" pitchFamily="18" charset="0"/>
              </a:rPr>
              <a:pPr defTabSz="914400"/>
              <a:t>90</a:t>
            </a:fld>
            <a:endParaRPr lang="en-US" altLang="en-US" sz="1200">
              <a:latin typeface="Times New Roman" panose="02020603050405020304" pitchFamily="18" charset="0"/>
            </a:endParaRPr>
          </a:p>
        </p:txBody>
      </p:sp>
      <p:sp>
        <p:nvSpPr>
          <p:cNvPr id="207875" name="Rectangle 2">
            <a:extLst>
              <a:ext uri="{FF2B5EF4-FFF2-40B4-BE49-F238E27FC236}">
                <a16:creationId xmlns:a16="http://schemas.microsoft.com/office/drawing/2014/main" id="{AB1D7421-67FF-49C8-A4FC-EFD3DA8881A1}"/>
              </a:ext>
            </a:extLst>
          </p:cNvPr>
          <p:cNvSpPr>
            <a:spLocks noGrp="1" noRot="1" noChangeAspect="1" noChangeArrowheads="1" noTextEdit="1"/>
          </p:cNvSpPr>
          <p:nvPr>
            <p:ph type="sldImg"/>
          </p:nvPr>
        </p:nvSpPr>
        <p:spPr>
          <a:ln/>
        </p:spPr>
      </p:sp>
      <p:sp>
        <p:nvSpPr>
          <p:cNvPr id="207876" name="Rectangle 3">
            <a:extLst>
              <a:ext uri="{FF2B5EF4-FFF2-40B4-BE49-F238E27FC236}">
                <a16:creationId xmlns:a16="http://schemas.microsoft.com/office/drawing/2014/main" id="{835C43A1-5914-44D7-AEF1-530334266F13}"/>
              </a:ext>
            </a:extLst>
          </p:cNvPr>
          <p:cNvSpPr>
            <a:spLocks noGrp="1" noChangeArrowheads="1"/>
          </p:cNvSpPr>
          <p:nvPr>
            <p:ph type="body" idx="1"/>
          </p:nvPr>
        </p:nvSpPr>
        <p:spPr>
          <a:noFill/>
        </p:spPr>
        <p:txBody>
          <a:bodyPr/>
          <a:lstStyle/>
          <a:p>
            <a:endParaRPr lang="en-US" altLang="en-US"/>
          </a:p>
        </p:txBody>
      </p:sp>
      <p:sp>
        <p:nvSpPr>
          <p:cNvPr id="207877" name="Header Placeholder 1">
            <a:extLst>
              <a:ext uri="{FF2B5EF4-FFF2-40B4-BE49-F238E27FC236}">
                <a16:creationId xmlns:a16="http://schemas.microsoft.com/office/drawing/2014/main" id="{F30AE6E4-A591-4068-A415-C9E292CEACA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4805026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a:extLst>
              <a:ext uri="{FF2B5EF4-FFF2-40B4-BE49-F238E27FC236}">
                <a16:creationId xmlns:a16="http://schemas.microsoft.com/office/drawing/2014/main" id="{87D7ED1C-B055-4BD9-8698-EF4E38099263}"/>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807839CB-1609-40ED-9043-EF2F4E5009BD}" type="slidenum">
              <a:rPr lang="en-US" altLang="en-US" sz="1200" smtClean="0">
                <a:latin typeface="Times New Roman" panose="02020603050405020304" pitchFamily="18" charset="0"/>
              </a:rPr>
              <a:pPr defTabSz="914400"/>
              <a:t>91</a:t>
            </a:fld>
            <a:endParaRPr lang="en-US" altLang="en-US" sz="1200">
              <a:latin typeface="Times New Roman" panose="02020603050405020304" pitchFamily="18" charset="0"/>
            </a:endParaRPr>
          </a:p>
        </p:txBody>
      </p:sp>
      <p:sp>
        <p:nvSpPr>
          <p:cNvPr id="209923" name="Rectangle 2">
            <a:extLst>
              <a:ext uri="{FF2B5EF4-FFF2-40B4-BE49-F238E27FC236}">
                <a16:creationId xmlns:a16="http://schemas.microsoft.com/office/drawing/2014/main" id="{FCC4E696-67BE-4D3C-BAB3-2C067F4C2D2B}"/>
              </a:ext>
            </a:extLst>
          </p:cNvPr>
          <p:cNvSpPr>
            <a:spLocks noGrp="1" noRot="1" noChangeAspect="1" noChangeArrowheads="1" noTextEdit="1"/>
          </p:cNvSpPr>
          <p:nvPr>
            <p:ph type="sldImg"/>
          </p:nvPr>
        </p:nvSpPr>
        <p:spPr>
          <a:ln/>
        </p:spPr>
      </p:sp>
      <p:sp>
        <p:nvSpPr>
          <p:cNvPr id="209924" name="Rectangle 3">
            <a:extLst>
              <a:ext uri="{FF2B5EF4-FFF2-40B4-BE49-F238E27FC236}">
                <a16:creationId xmlns:a16="http://schemas.microsoft.com/office/drawing/2014/main" id="{EA4B85B7-B1F7-439B-90CE-CD6347D2DF1A}"/>
              </a:ext>
            </a:extLst>
          </p:cNvPr>
          <p:cNvSpPr>
            <a:spLocks noGrp="1" noChangeArrowheads="1"/>
          </p:cNvSpPr>
          <p:nvPr>
            <p:ph type="body" idx="1"/>
          </p:nvPr>
        </p:nvSpPr>
        <p:spPr>
          <a:noFill/>
        </p:spPr>
        <p:txBody>
          <a:bodyPr/>
          <a:lstStyle/>
          <a:p>
            <a:endParaRPr lang="en-US" altLang="en-US"/>
          </a:p>
        </p:txBody>
      </p:sp>
      <p:sp>
        <p:nvSpPr>
          <p:cNvPr id="209925" name="Header Placeholder 1">
            <a:extLst>
              <a:ext uri="{FF2B5EF4-FFF2-40B4-BE49-F238E27FC236}">
                <a16:creationId xmlns:a16="http://schemas.microsoft.com/office/drawing/2014/main" id="{7C1CAC94-CFFA-4298-828A-3CA921F0B359}"/>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499152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a:extLst>
              <a:ext uri="{FF2B5EF4-FFF2-40B4-BE49-F238E27FC236}">
                <a16:creationId xmlns:a16="http://schemas.microsoft.com/office/drawing/2014/main" id="{39163AAA-39F0-4A42-B86C-682E52B7229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C2582DE9-A963-49E4-9E27-01F99EE1EA8C}" type="slidenum">
              <a:rPr lang="en-US" altLang="en-US" sz="1200" smtClean="0">
                <a:latin typeface="Times New Roman" panose="02020603050405020304" pitchFamily="18" charset="0"/>
              </a:rPr>
              <a:pPr defTabSz="914400"/>
              <a:t>9</a:t>
            </a:fld>
            <a:endParaRPr lang="en-US" altLang="en-US" sz="1200">
              <a:latin typeface="Times New Roman" panose="02020603050405020304" pitchFamily="18" charset="0"/>
            </a:endParaRPr>
          </a:p>
        </p:txBody>
      </p:sp>
      <p:sp>
        <p:nvSpPr>
          <p:cNvPr id="41987" name="Rectangle 2">
            <a:extLst>
              <a:ext uri="{FF2B5EF4-FFF2-40B4-BE49-F238E27FC236}">
                <a16:creationId xmlns:a16="http://schemas.microsoft.com/office/drawing/2014/main" id="{FD6B7889-2438-40D8-89EA-CF01FE1A109C}"/>
              </a:ext>
            </a:extLst>
          </p:cNvPr>
          <p:cNvSpPr>
            <a:spLocks noGrp="1" noRot="1" noChangeAspect="1" noChangeArrowheads="1" noTextEdit="1"/>
          </p:cNvSpPr>
          <p:nvPr>
            <p:ph type="sldImg"/>
          </p:nvPr>
        </p:nvSpPr>
        <p:spPr>
          <a:ln/>
        </p:spPr>
      </p:sp>
      <p:sp>
        <p:nvSpPr>
          <p:cNvPr id="41988" name="Rectangle 3">
            <a:extLst>
              <a:ext uri="{FF2B5EF4-FFF2-40B4-BE49-F238E27FC236}">
                <a16:creationId xmlns:a16="http://schemas.microsoft.com/office/drawing/2014/main" id="{566D3E5E-20F7-48B0-8E6F-0FBFFD9C5816}"/>
              </a:ext>
            </a:extLst>
          </p:cNvPr>
          <p:cNvSpPr>
            <a:spLocks noGrp="1" noChangeArrowheads="1"/>
          </p:cNvSpPr>
          <p:nvPr>
            <p:ph type="body" idx="1"/>
          </p:nvPr>
        </p:nvSpPr>
        <p:spPr>
          <a:noFill/>
        </p:spPr>
        <p:txBody>
          <a:bodyPr/>
          <a:lstStyle/>
          <a:p>
            <a:endParaRPr lang="en-US" altLang="en-US"/>
          </a:p>
        </p:txBody>
      </p:sp>
      <p:sp>
        <p:nvSpPr>
          <p:cNvPr id="41989" name="Header Placeholder 1">
            <a:extLst>
              <a:ext uri="{FF2B5EF4-FFF2-40B4-BE49-F238E27FC236}">
                <a16:creationId xmlns:a16="http://schemas.microsoft.com/office/drawing/2014/main" id="{173E6292-F9ED-46F5-A011-B89654BD019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06359369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a:extLst>
              <a:ext uri="{FF2B5EF4-FFF2-40B4-BE49-F238E27FC236}">
                <a16:creationId xmlns:a16="http://schemas.microsoft.com/office/drawing/2014/main" id="{955A8009-1407-49CB-87D5-C66DD9E1353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F529DDCB-5CB9-4154-89F9-B9445FB6A6C2}" type="slidenum">
              <a:rPr lang="en-US" altLang="en-US" sz="1200" smtClean="0">
                <a:latin typeface="Times New Roman" panose="02020603050405020304" pitchFamily="18" charset="0"/>
              </a:rPr>
              <a:pPr defTabSz="914400"/>
              <a:t>92</a:t>
            </a:fld>
            <a:endParaRPr lang="en-US" altLang="en-US" sz="1200">
              <a:latin typeface="Times New Roman" panose="02020603050405020304" pitchFamily="18" charset="0"/>
            </a:endParaRPr>
          </a:p>
        </p:txBody>
      </p:sp>
      <p:sp>
        <p:nvSpPr>
          <p:cNvPr id="211971" name="Rectangle 2">
            <a:extLst>
              <a:ext uri="{FF2B5EF4-FFF2-40B4-BE49-F238E27FC236}">
                <a16:creationId xmlns:a16="http://schemas.microsoft.com/office/drawing/2014/main" id="{96A67F83-7636-45B4-B6E1-40A4EA81A3C4}"/>
              </a:ext>
            </a:extLst>
          </p:cNvPr>
          <p:cNvSpPr>
            <a:spLocks noGrp="1" noRot="1" noChangeAspect="1" noChangeArrowheads="1" noTextEdit="1"/>
          </p:cNvSpPr>
          <p:nvPr>
            <p:ph type="sldImg"/>
          </p:nvPr>
        </p:nvSpPr>
        <p:spPr>
          <a:ln/>
        </p:spPr>
      </p:sp>
      <p:sp>
        <p:nvSpPr>
          <p:cNvPr id="211972" name="Rectangle 3">
            <a:extLst>
              <a:ext uri="{FF2B5EF4-FFF2-40B4-BE49-F238E27FC236}">
                <a16:creationId xmlns:a16="http://schemas.microsoft.com/office/drawing/2014/main" id="{401DE059-E9D8-46EC-B4AC-7BBA52BCB96B}"/>
              </a:ext>
            </a:extLst>
          </p:cNvPr>
          <p:cNvSpPr>
            <a:spLocks noGrp="1" noChangeArrowheads="1"/>
          </p:cNvSpPr>
          <p:nvPr>
            <p:ph type="body" idx="1"/>
          </p:nvPr>
        </p:nvSpPr>
        <p:spPr>
          <a:noFill/>
        </p:spPr>
        <p:txBody>
          <a:bodyPr/>
          <a:lstStyle/>
          <a:p>
            <a:endParaRPr lang="en-US" altLang="en-US"/>
          </a:p>
        </p:txBody>
      </p:sp>
      <p:sp>
        <p:nvSpPr>
          <p:cNvPr id="211973" name="Header Placeholder 1">
            <a:extLst>
              <a:ext uri="{FF2B5EF4-FFF2-40B4-BE49-F238E27FC236}">
                <a16:creationId xmlns:a16="http://schemas.microsoft.com/office/drawing/2014/main" id="{C3E15204-949D-45A3-8DDF-5D7E466F13AD}"/>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12772534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a:extLst>
              <a:ext uri="{FF2B5EF4-FFF2-40B4-BE49-F238E27FC236}">
                <a16:creationId xmlns:a16="http://schemas.microsoft.com/office/drawing/2014/main" id="{090E1C4C-35FD-4B52-BDB6-5D41538CCAE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C61FB8A7-0CFA-4D18-A28F-034E8FD64FD8}" type="slidenum">
              <a:rPr lang="en-US" altLang="en-US" sz="1200" smtClean="0">
                <a:latin typeface="Times New Roman" panose="02020603050405020304" pitchFamily="18" charset="0"/>
              </a:rPr>
              <a:pPr defTabSz="914400"/>
              <a:t>93</a:t>
            </a:fld>
            <a:endParaRPr lang="en-US" altLang="en-US" sz="1200">
              <a:latin typeface="Times New Roman" panose="02020603050405020304" pitchFamily="18" charset="0"/>
            </a:endParaRPr>
          </a:p>
        </p:txBody>
      </p:sp>
      <p:sp>
        <p:nvSpPr>
          <p:cNvPr id="214019" name="Rectangle 2">
            <a:extLst>
              <a:ext uri="{FF2B5EF4-FFF2-40B4-BE49-F238E27FC236}">
                <a16:creationId xmlns:a16="http://schemas.microsoft.com/office/drawing/2014/main" id="{9AC7C4EA-4F96-45F8-BCC5-E69837FB2415}"/>
              </a:ext>
            </a:extLst>
          </p:cNvPr>
          <p:cNvSpPr>
            <a:spLocks noGrp="1" noRot="1" noChangeAspect="1" noChangeArrowheads="1" noTextEdit="1"/>
          </p:cNvSpPr>
          <p:nvPr>
            <p:ph type="sldImg"/>
          </p:nvPr>
        </p:nvSpPr>
        <p:spPr>
          <a:ln/>
        </p:spPr>
      </p:sp>
      <p:sp>
        <p:nvSpPr>
          <p:cNvPr id="214020" name="Rectangle 3">
            <a:extLst>
              <a:ext uri="{FF2B5EF4-FFF2-40B4-BE49-F238E27FC236}">
                <a16:creationId xmlns:a16="http://schemas.microsoft.com/office/drawing/2014/main" id="{F1E553F8-D0F9-42D2-91B3-0C8D298AA23F}"/>
              </a:ext>
            </a:extLst>
          </p:cNvPr>
          <p:cNvSpPr>
            <a:spLocks noGrp="1" noChangeArrowheads="1"/>
          </p:cNvSpPr>
          <p:nvPr>
            <p:ph type="body" idx="1"/>
          </p:nvPr>
        </p:nvSpPr>
        <p:spPr>
          <a:noFill/>
        </p:spPr>
        <p:txBody>
          <a:bodyPr/>
          <a:lstStyle/>
          <a:p>
            <a:endParaRPr lang="en-US" altLang="en-US"/>
          </a:p>
        </p:txBody>
      </p:sp>
      <p:sp>
        <p:nvSpPr>
          <p:cNvPr id="214021" name="Header Placeholder 1">
            <a:extLst>
              <a:ext uri="{FF2B5EF4-FFF2-40B4-BE49-F238E27FC236}">
                <a16:creationId xmlns:a16="http://schemas.microsoft.com/office/drawing/2014/main" id="{40EB1CC0-DBCC-442A-8CF3-113AFC04270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1507764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a:extLst>
              <a:ext uri="{FF2B5EF4-FFF2-40B4-BE49-F238E27FC236}">
                <a16:creationId xmlns:a16="http://schemas.microsoft.com/office/drawing/2014/main" id="{8C675E99-1ADB-4E2A-A5AF-63FC9C57745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11F91B91-1397-4EED-BA9D-ED961B8E6125}" type="slidenum">
              <a:rPr lang="en-US" altLang="en-US" sz="1200" smtClean="0">
                <a:latin typeface="Times New Roman" panose="02020603050405020304" pitchFamily="18" charset="0"/>
              </a:rPr>
              <a:pPr defTabSz="914400"/>
              <a:t>94</a:t>
            </a:fld>
            <a:endParaRPr lang="en-US" altLang="en-US" sz="1200">
              <a:latin typeface="Times New Roman" panose="02020603050405020304" pitchFamily="18" charset="0"/>
            </a:endParaRPr>
          </a:p>
        </p:txBody>
      </p:sp>
      <p:sp>
        <p:nvSpPr>
          <p:cNvPr id="216067" name="Rectangle 2">
            <a:extLst>
              <a:ext uri="{FF2B5EF4-FFF2-40B4-BE49-F238E27FC236}">
                <a16:creationId xmlns:a16="http://schemas.microsoft.com/office/drawing/2014/main" id="{276376A9-99F2-4999-B7D1-E787E4993B8C}"/>
              </a:ext>
            </a:extLst>
          </p:cNvPr>
          <p:cNvSpPr>
            <a:spLocks noGrp="1" noRot="1" noChangeAspect="1" noChangeArrowheads="1" noTextEdit="1"/>
          </p:cNvSpPr>
          <p:nvPr>
            <p:ph type="sldImg"/>
          </p:nvPr>
        </p:nvSpPr>
        <p:spPr>
          <a:ln/>
        </p:spPr>
      </p:sp>
      <p:sp>
        <p:nvSpPr>
          <p:cNvPr id="216068" name="Rectangle 3">
            <a:extLst>
              <a:ext uri="{FF2B5EF4-FFF2-40B4-BE49-F238E27FC236}">
                <a16:creationId xmlns:a16="http://schemas.microsoft.com/office/drawing/2014/main" id="{CE23EE49-FBD2-49DE-8DF3-2953892F1919}"/>
              </a:ext>
            </a:extLst>
          </p:cNvPr>
          <p:cNvSpPr>
            <a:spLocks noGrp="1" noChangeArrowheads="1"/>
          </p:cNvSpPr>
          <p:nvPr>
            <p:ph type="body" idx="1"/>
          </p:nvPr>
        </p:nvSpPr>
        <p:spPr>
          <a:noFill/>
        </p:spPr>
        <p:txBody>
          <a:bodyPr/>
          <a:lstStyle/>
          <a:p>
            <a:endParaRPr lang="en-US" altLang="en-US"/>
          </a:p>
        </p:txBody>
      </p:sp>
      <p:sp>
        <p:nvSpPr>
          <p:cNvPr id="216069" name="Header Placeholder 1">
            <a:extLst>
              <a:ext uri="{FF2B5EF4-FFF2-40B4-BE49-F238E27FC236}">
                <a16:creationId xmlns:a16="http://schemas.microsoft.com/office/drawing/2014/main" id="{60ED7AE4-5731-4997-89F9-CEFDCED00805}"/>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03382118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a:extLst>
              <a:ext uri="{FF2B5EF4-FFF2-40B4-BE49-F238E27FC236}">
                <a16:creationId xmlns:a16="http://schemas.microsoft.com/office/drawing/2014/main" id="{6313D87B-706B-4C1A-B1BE-61BCE3FA5074}"/>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2DA64EFB-5CC3-4C78-B580-FFA7516AF9E3}" type="slidenum">
              <a:rPr lang="en-US" altLang="en-US" sz="1200" smtClean="0">
                <a:latin typeface="Times New Roman" panose="02020603050405020304" pitchFamily="18" charset="0"/>
              </a:rPr>
              <a:pPr defTabSz="914400"/>
              <a:t>95</a:t>
            </a:fld>
            <a:endParaRPr lang="en-US" altLang="en-US" sz="1200">
              <a:latin typeface="Times New Roman" panose="02020603050405020304" pitchFamily="18" charset="0"/>
            </a:endParaRPr>
          </a:p>
        </p:txBody>
      </p:sp>
      <p:sp>
        <p:nvSpPr>
          <p:cNvPr id="218115" name="Rectangle 2">
            <a:extLst>
              <a:ext uri="{FF2B5EF4-FFF2-40B4-BE49-F238E27FC236}">
                <a16:creationId xmlns:a16="http://schemas.microsoft.com/office/drawing/2014/main" id="{ABDE0413-9FFC-4A50-9F93-F197A34404BE}"/>
              </a:ext>
            </a:extLst>
          </p:cNvPr>
          <p:cNvSpPr>
            <a:spLocks noGrp="1" noRot="1" noChangeAspect="1" noChangeArrowheads="1" noTextEdit="1"/>
          </p:cNvSpPr>
          <p:nvPr>
            <p:ph type="sldImg"/>
          </p:nvPr>
        </p:nvSpPr>
        <p:spPr>
          <a:ln/>
        </p:spPr>
      </p:sp>
      <p:sp>
        <p:nvSpPr>
          <p:cNvPr id="218116" name="Rectangle 3">
            <a:extLst>
              <a:ext uri="{FF2B5EF4-FFF2-40B4-BE49-F238E27FC236}">
                <a16:creationId xmlns:a16="http://schemas.microsoft.com/office/drawing/2014/main" id="{C37A3704-8E34-4F5D-870B-F4B021D99025}"/>
              </a:ext>
            </a:extLst>
          </p:cNvPr>
          <p:cNvSpPr>
            <a:spLocks noGrp="1" noChangeArrowheads="1"/>
          </p:cNvSpPr>
          <p:nvPr>
            <p:ph type="body" idx="1"/>
          </p:nvPr>
        </p:nvSpPr>
        <p:spPr>
          <a:noFill/>
        </p:spPr>
        <p:txBody>
          <a:bodyPr/>
          <a:lstStyle/>
          <a:p>
            <a:endParaRPr lang="en-US" altLang="en-US"/>
          </a:p>
        </p:txBody>
      </p:sp>
      <p:sp>
        <p:nvSpPr>
          <p:cNvPr id="218117" name="Header Placeholder 1">
            <a:extLst>
              <a:ext uri="{FF2B5EF4-FFF2-40B4-BE49-F238E27FC236}">
                <a16:creationId xmlns:a16="http://schemas.microsoft.com/office/drawing/2014/main" id="{D982712F-15D5-43FA-A526-55C1FBC47BF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6572092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a:extLst>
              <a:ext uri="{FF2B5EF4-FFF2-40B4-BE49-F238E27FC236}">
                <a16:creationId xmlns:a16="http://schemas.microsoft.com/office/drawing/2014/main" id="{CF312A29-F9CB-443B-84F6-FFF888441C2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C321704E-489E-4FBE-B6B7-4A1287D57681}" type="slidenum">
              <a:rPr lang="en-US" altLang="en-US" sz="1200" smtClean="0">
                <a:latin typeface="Times New Roman" panose="02020603050405020304" pitchFamily="18" charset="0"/>
              </a:rPr>
              <a:pPr defTabSz="914400"/>
              <a:t>96</a:t>
            </a:fld>
            <a:endParaRPr lang="en-US" altLang="en-US" sz="1200">
              <a:latin typeface="Times New Roman" panose="02020603050405020304" pitchFamily="18" charset="0"/>
            </a:endParaRPr>
          </a:p>
        </p:txBody>
      </p:sp>
      <p:sp>
        <p:nvSpPr>
          <p:cNvPr id="220163" name="Rectangle 2">
            <a:extLst>
              <a:ext uri="{FF2B5EF4-FFF2-40B4-BE49-F238E27FC236}">
                <a16:creationId xmlns:a16="http://schemas.microsoft.com/office/drawing/2014/main" id="{57341599-A9A4-4429-A8EC-4E6D32891EC9}"/>
              </a:ext>
            </a:extLst>
          </p:cNvPr>
          <p:cNvSpPr>
            <a:spLocks noGrp="1" noRot="1" noChangeAspect="1" noChangeArrowheads="1" noTextEdit="1"/>
          </p:cNvSpPr>
          <p:nvPr>
            <p:ph type="sldImg"/>
          </p:nvPr>
        </p:nvSpPr>
        <p:spPr>
          <a:ln/>
        </p:spPr>
      </p:sp>
      <p:sp>
        <p:nvSpPr>
          <p:cNvPr id="220164" name="Rectangle 3">
            <a:extLst>
              <a:ext uri="{FF2B5EF4-FFF2-40B4-BE49-F238E27FC236}">
                <a16:creationId xmlns:a16="http://schemas.microsoft.com/office/drawing/2014/main" id="{47570EB9-2482-4923-A692-AB5796C35938}"/>
              </a:ext>
            </a:extLst>
          </p:cNvPr>
          <p:cNvSpPr>
            <a:spLocks noGrp="1" noChangeArrowheads="1"/>
          </p:cNvSpPr>
          <p:nvPr>
            <p:ph type="body" idx="1"/>
          </p:nvPr>
        </p:nvSpPr>
        <p:spPr>
          <a:noFill/>
        </p:spPr>
        <p:txBody>
          <a:bodyPr/>
          <a:lstStyle/>
          <a:p>
            <a:r>
              <a:rPr lang="en-US" altLang="en-US" sz="1600"/>
              <a:t>Check the permit…would this be a potential violation…Remember we can’t use photos…hypothetically. Permit condition 10.</a:t>
            </a:r>
          </a:p>
        </p:txBody>
      </p:sp>
      <p:sp>
        <p:nvSpPr>
          <p:cNvPr id="220165" name="Header Placeholder 1">
            <a:extLst>
              <a:ext uri="{FF2B5EF4-FFF2-40B4-BE49-F238E27FC236}">
                <a16:creationId xmlns:a16="http://schemas.microsoft.com/office/drawing/2014/main" id="{660D3F9E-0465-4FBC-899F-391D95754C9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2248703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a:extLst>
              <a:ext uri="{FF2B5EF4-FFF2-40B4-BE49-F238E27FC236}">
                <a16:creationId xmlns:a16="http://schemas.microsoft.com/office/drawing/2014/main" id="{C1DD6197-C1A7-4277-B707-202ECCF580F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0D9D00ED-20E7-4DF4-B212-9E2E4E413D56}" type="slidenum">
              <a:rPr lang="en-US" altLang="en-US" sz="1200" smtClean="0">
                <a:latin typeface="Times New Roman" panose="02020603050405020304" pitchFamily="18" charset="0"/>
              </a:rPr>
              <a:pPr defTabSz="914400"/>
              <a:t>97</a:t>
            </a:fld>
            <a:endParaRPr lang="en-US" altLang="en-US" sz="1200">
              <a:latin typeface="Times New Roman" panose="02020603050405020304" pitchFamily="18" charset="0"/>
            </a:endParaRPr>
          </a:p>
        </p:txBody>
      </p:sp>
      <p:sp>
        <p:nvSpPr>
          <p:cNvPr id="222211" name="Rectangle 2">
            <a:extLst>
              <a:ext uri="{FF2B5EF4-FFF2-40B4-BE49-F238E27FC236}">
                <a16:creationId xmlns:a16="http://schemas.microsoft.com/office/drawing/2014/main" id="{93B96662-3823-4588-9F77-E1AA7C7E59DE}"/>
              </a:ext>
            </a:extLst>
          </p:cNvPr>
          <p:cNvSpPr>
            <a:spLocks noGrp="1" noRot="1" noChangeAspect="1" noChangeArrowheads="1" noTextEdit="1"/>
          </p:cNvSpPr>
          <p:nvPr>
            <p:ph type="sldImg"/>
          </p:nvPr>
        </p:nvSpPr>
        <p:spPr>
          <a:ln/>
        </p:spPr>
      </p:sp>
      <p:sp>
        <p:nvSpPr>
          <p:cNvPr id="222212" name="Rectangle 3">
            <a:extLst>
              <a:ext uri="{FF2B5EF4-FFF2-40B4-BE49-F238E27FC236}">
                <a16:creationId xmlns:a16="http://schemas.microsoft.com/office/drawing/2014/main" id="{EDF97CEB-F5EB-4CA5-A6DE-F4E2AD74A6F2}"/>
              </a:ext>
            </a:extLst>
          </p:cNvPr>
          <p:cNvSpPr>
            <a:spLocks noGrp="1" noChangeArrowheads="1"/>
          </p:cNvSpPr>
          <p:nvPr>
            <p:ph type="body" idx="1"/>
          </p:nvPr>
        </p:nvSpPr>
        <p:spPr>
          <a:noFill/>
        </p:spPr>
        <p:txBody>
          <a:bodyPr/>
          <a:lstStyle/>
          <a:p>
            <a:r>
              <a:rPr lang="en-US" altLang="en-US" sz="1600"/>
              <a:t>Check the permit…would this be a potential violation…Remember we can’t use photos…hypothetically. Permit condition 10.</a:t>
            </a:r>
          </a:p>
        </p:txBody>
      </p:sp>
      <p:sp>
        <p:nvSpPr>
          <p:cNvPr id="222213" name="Header Placeholder 1">
            <a:extLst>
              <a:ext uri="{FF2B5EF4-FFF2-40B4-BE49-F238E27FC236}">
                <a16:creationId xmlns:a16="http://schemas.microsoft.com/office/drawing/2014/main" id="{166CA913-39F3-4305-8ECE-FE4BC338CDFC}"/>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1834039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a:extLst>
              <a:ext uri="{FF2B5EF4-FFF2-40B4-BE49-F238E27FC236}">
                <a16:creationId xmlns:a16="http://schemas.microsoft.com/office/drawing/2014/main" id="{8FAD672F-603C-4668-85B6-9CD976E43A70}"/>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BB84EBE5-075B-4D5D-AE23-C609E6F83C4B}" type="slidenum">
              <a:rPr lang="en-US" altLang="en-US" sz="1200" smtClean="0">
                <a:latin typeface="Times New Roman" panose="02020603050405020304" pitchFamily="18" charset="0"/>
              </a:rPr>
              <a:pPr defTabSz="914400"/>
              <a:t>98</a:t>
            </a:fld>
            <a:endParaRPr lang="en-US" altLang="en-US" sz="1200">
              <a:latin typeface="Times New Roman" panose="02020603050405020304" pitchFamily="18" charset="0"/>
            </a:endParaRPr>
          </a:p>
        </p:txBody>
      </p:sp>
      <p:sp>
        <p:nvSpPr>
          <p:cNvPr id="224259" name="Rectangle 2">
            <a:extLst>
              <a:ext uri="{FF2B5EF4-FFF2-40B4-BE49-F238E27FC236}">
                <a16:creationId xmlns:a16="http://schemas.microsoft.com/office/drawing/2014/main" id="{27D83FF9-F9EF-4604-BF25-74C594CBD884}"/>
              </a:ext>
            </a:extLst>
          </p:cNvPr>
          <p:cNvSpPr>
            <a:spLocks noGrp="1" noRot="1" noChangeAspect="1" noChangeArrowheads="1" noTextEdit="1"/>
          </p:cNvSpPr>
          <p:nvPr>
            <p:ph type="sldImg"/>
          </p:nvPr>
        </p:nvSpPr>
        <p:spPr>
          <a:ln/>
        </p:spPr>
      </p:sp>
      <p:sp>
        <p:nvSpPr>
          <p:cNvPr id="224260" name="Rectangle 3">
            <a:extLst>
              <a:ext uri="{FF2B5EF4-FFF2-40B4-BE49-F238E27FC236}">
                <a16:creationId xmlns:a16="http://schemas.microsoft.com/office/drawing/2014/main" id="{9934DBDF-6BFF-4F1A-BF7F-F243881973E4}"/>
              </a:ext>
            </a:extLst>
          </p:cNvPr>
          <p:cNvSpPr>
            <a:spLocks noGrp="1" noChangeArrowheads="1"/>
          </p:cNvSpPr>
          <p:nvPr>
            <p:ph type="body" idx="1"/>
          </p:nvPr>
        </p:nvSpPr>
        <p:spPr>
          <a:noFill/>
        </p:spPr>
        <p:txBody>
          <a:bodyPr/>
          <a:lstStyle/>
          <a:p>
            <a:endParaRPr lang="en-US" altLang="en-US"/>
          </a:p>
        </p:txBody>
      </p:sp>
      <p:sp>
        <p:nvSpPr>
          <p:cNvPr id="224261" name="Header Placeholder 1">
            <a:extLst>
              <a:ext uri="{FF2B5EF4-FFF2-40B4-BE49-F238E27FC236}">
                <a16:creationId xmlns:a16="http://schemas.microsoft.com/office/drawing/2014/main" id="{00EDC873-37DE-40E9-AA3C-4E99C396B50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08417931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a:extLst>
              <a:ext uri="{FF2B5EF4-FFF2-40B4-BE49-F238E27FC236}">
                <a16:creationId xmlns:a16="http://schemas.microsoft.com/office/drawing/2014/main" id="{1069CB0E-9780-4550-9FDC-B6EB76277557}"/>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A6C3D88A-2373-499F-B666-AF36271263E0}" type="slidenum">
              <a:rPr lang="en-US" altLang="en-US" sz="1200" smtClean="0">
                <a:latin typeface="Times New Roman" panose="02020603050405020304" pitchFamily="18" charset="0"/>
              </a:rPr>
              <a:pPr defTabSz="914400"/>
              <a:t>99</a:t>
            </a:fld>
            <a:endParaRPr lang="en-US" altLang="en-US" sz="1200">
              <a:latin typeface="Times New Roman" panose="02020603050405020304" pitchFamily="18" charset="0"/>
            </a:endParaRPr>
          </a:p>
        </p:txBody>
      </p:sp>
      <p:sp>
        <p:nvSpPr>
          <p:cNvPr id="226307" name="Rectangle 2">
            <a:extLst>
              <a:ext uri="{FF2B5EF4-FFF2-40B4-BE49-F238E27FC236}">
                <a16:creationId xmlns:a16="http://schemas.microsoft.com/office/drawing/2014/main" id="{7EE52569-99CE-486B-AB3D-10813CA8DDAC}"/>
              </a:ext>
            </a:extLst>
          </p:cNvPr>
          <p:cNvSpPr>
            <a:spLocks noGrp="1" noRot="1" noChangeAspect="1" noChangeArrowheads="1" noTextEdit="1"/>
          </p:cNvSpPr>
          <p:nvPr>
            <p:ph type="sldImg"/>
          </p:nvPr>
        </p:nvSpPr>
        <p:spPr>
          <a:ln/>
        </p:spPr>
      </p:sp>
      <p:sp>
        <p:nvSpPr>
          <p:cNvPr id="226308" name="Rectangle 3">
            <a:extLst>
              <a:ext uri="{FF2B5EF4-FFF2-40B4-BE49-F238E27FC236}">
                <a16:creationId xmlns:a16="http://schemas.microsoft.com/office/drawing/2014/main" id="{31B95991-9458-42C2-9E85-FCEAC1F49A41}"/>
              </a:ext>
            </a:extLst>
          </p:cNvPr>
          <p:cNvSpPr>
            <a:spLocks noGrp="1" noChangeArrowheads="1"/>
          </p:cNvSpPr>
          <p:nvPr>
            <p:ph type="body" idx="1"/>
          </p:nvPr>
        </p:nvSpPr>
        <p:spPr>
          <a:noFill/>
        </p:spPr>
        <p:txBody>
          <a:bodyPr/>
          <a:lstStyle/>
          <a:p>
            <a:r>
              <a:rPr lang="en-US" altLang="en-US" sz="1600"/>
              <a:t>What should you check?  Ensure that nozzles are not clogged and working properly  Concrete is sufficiently wet that there are no visible emissions.</a:t>
            </a:r>
          </a:p>
        </p:txBody>
      </p:sp>
      <p:sp>
        <p:nvSpPr>
          <p:cNvPr id="226309" name="Header Placeholder 1">
            <a:extLst>
              <a:ext uri="{FF2B5EF4-FFF2-40B4-BE49-F238E27FC236}">
                <a16:creationId xmlns:a16="http://schemas.microsoft.com/office/drawing/2014/main" id="{A535ADA2-AE35-45E2-888E-6675F71431F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34937245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a:extLst>
              <a:ext uri="{FF2B5EF4-FFF2-40B4-BE49-F238E27FC236}">
                <a16:creationId xmlns:a16="http://schemas.microsoft.com/office/drawing/2014/main" id="{4366DEEB-FCFB-4F83-8217-849359A5790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453AB1BD-8231-44A2-80A6-D77ADC7DB290}" type="slidenum">
              <a:rPr lang="en-US" altLang="en-US" sz="1200" smtClean="0">
                <a:latin typeface="Times New Roman" panose="02020603050405020304" pitchFamily="18" charset="0"/>
              </a:rPr>
              <a:pPr defTabSz="914400"/>
              <a:t>100</a:t>
            </a:fld>
            <a:endParaRPr lang="en-US" altLang="en-US" sz="1200">
              <a:latin typeface="Times New Roman" panose="02020603050405020304" pitchFamily="18" charset="0"/>
            </a:endParaRPr>
          </a:p>
        </p:txBody>
      </p:sp>
      <p:sp>
        <p:nvSpPr>
          <p:cNvPr id="228355" name="Rectangle 2">
            <a:extLst>
              <a:ext uri="{FF2B5EF4-FFF2-40B4-BE49-F238E27FC236}">
                <a16:creationId xmlns:a16="http://schemas.microsoft.com/office/drawing/2014/main" id="{078430A5-45CE-4F82-A8AE-224B86137768}"/>
              </a:ext>
            </a:extLst>
          </p:cNvPr>
          <p:cNvSpPr>
            <a:spLocks noGrp="1" noRot="1" noChangeAspect="1" noChangeArrowheads="1" noTextEdit="1"/>
          </p:cNvSpPr>
          <p:nvPr>
            <p:ph type="sldImg"/>
          </p:nvPr>
        </p:nvSpPr>
        <p:spPr>
          <a:ln/>
        </p:spPr>
      </p:sp>
      <p:sp>
        <p:nvSpPr>
          <p:cNvPr id="228356" name="Rectangle 3">
            <a:extLst>
              <a:ext uri="{FF2B5EF4-FFF2-40B4-BE49-F238E27FC236}">
                <a16:creationId xmlns:a16="http://schemas.microsoft.com/office/drawing/2014/main" id="{58260E3E-1C52-444F-A3A7-135747269FC2}"/>
              </a:ext>
            </a:extLst>
          </p:cNvPr>
          <p:cNvSpPr>
            <a:spLocks noGrp="1" noChangeArrowheads="1"/>
          </p:cNvSpPr>
          <p:nvPr>
            <p:ph type="body" idx="1"/>
          </p:nvPr>
        </p:nvSpPr>
        <p:spPr>
          <a:noFill/>
        </p:spPr>
        <p:txBody>
          <a:bodyPr/>
          <a:lstStyle/>
          <a:p>
            <a:endParaRPr lang="en-US" altLang="en-US"/>
          </a:p>
        </p:txBody>
      </p:sp>
      <p:sp>
        <p:nvSpPr>
          <p:cNvPr id="228357" name="Header Placeholder 1">
            <a:extLst>
              <a:ext uri="{FF2B5EF4-FFF2-40B4-BE49-F238E27FC236}">
                <a16:creationId xmlns:a16="http://schemas.microsoft.com/office/drawing/2014/main" id="{2F1F90A0-481B-41AD-A77E-3CAF3ADD0A2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20110837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a:extLst>
              <a:ext uri="{FF2B5EF4-FFF2-40B4-BE49-F238E27FC236}">
                <a16:creationId xmlns:a16="http://schemas.microsoft.com/office/drawing/2014/main" id="{6006B9EB-C3C8-4FAE-8650-E067C6F543D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pPr defTabSz="914400"/>
            <a:fld id="{8B84D4BA-1789-4C3C-8D18-DC51A0C72B08}" type="slidenum">
              <a:rPr lang="en-US" altLang="en-US" sz="1200" smtClean="0">
                <a:latin typeface="Times New Roman" panose="02020603050405020304" pitchFamily="18" charset="0"/>
              </a:rPr>
              <a:pPr defTabSz="914400"/>
              <a:t>101</a:t>
            </a:fld>
            <a:endParaRPr lang="en-US" altLang="en-US" sz="1200">
              <a:latin typeface="Times New Roman" panose="02020603050405020304" pitchFamily="18" charset="0"/>
            </a:endParaRPr>
          </a:p>
        </p:txBody>
      </p:sp>
      <p:sp>
        <p:nvSpPr>
          <p:cNvPr id="230403" name="Rectangle 2">
            <a:extLst>
              <a:ext uri="{FF2B5EF4-FFF2-40B4-BE49-F238E27FC236}">
                <a16:creationId xmlns:a16="http://schemas.microsoft.com/office/drawing/2014/main" id="{9BA6F613-E299-46DC-9C45-DCD454AE16F2}"/>
              </a:ext>
            </a:extLst>
          </p:cNvPr>
          <p:cNvSpPr>
            <a:spLocks noGrp="1" noRot="1" noChangeAspect="1" noChangeArrowheads="1" noTextEdit="1"/>
          </p:cNvSpPr>
          <p:nvPr>
            <p:ph type="sldImg"/>
          </p:nvPr>
        </p:nvSpPr>
        <p:spPr>
          <a:ln/>
        </p:spPr>
      </p:sp>
      <p:sp>
        <p:nvSpPr>
          <p:cNvPr id="230404" name="Rectangle 3">
            <a:extLst>
              <a:ext uri="{FF2B5EF4-FFF2-40B4-BE49-F238E27FC236}">
                <a16:creationId xmlns:a16="http://schemas.microsoft.com/office/drawing/2014/main" id="{716CE66D-DE97-4FDD-9CC4-CA772CCEE0EF}"/>
              </a:ext>
            </a:extLst>
          </p:cNvPr>
          <p:cNvSpPr>
            <a:spLocks noGrp="1" noChangeArrowheads="1"/>
          </p:cNvSpPr>
          <p:nvPr>
            <p:ph type="body" idx="1"/>
          </p:nvPr>
        </p:nvSpPr>
        <p:spPr>
          <a:xfrm>
            <a:off x="942975" y="4276725"/>
            <a:ext cx="5191125" cy="4052888"/>
          </a:xfrm>
          <a:noFill/>
        </p:spPr>
        <p:txBody>
          <a:bodyPr/>
          <a:lstStyle/>
          <a:p>
            <a:r>
              <a:rPr lang="en-US" altLang="en-US" sz="1600"/>
              <a:t>What it all looks like.  What should you check?</a:t>
            </a:r>
          </a:p>
          <a:p>
            <a:endParaRPr lang="en-US" altLang="en-US" sz="1600"/>
          </a:p>
          <a:p>
            <a:r>
              <a:rPr lang="en-US" altLang="en-US" sz="1600"/>
              <a:t>Drop height, condition of shroud, dust.</a:t>
            </a:r>
          </a:p>
        </p:txBody>
      </p:sp>
      <p:sp>
        <p:nvSpPr>
          <p:cNvPr id="230405" name="Header Placeholder 1">
            <a:extLst>
              <a:ext uri="{FF2B5EF4-FFF2-40B4-BE49-F238E27FC236}">
                <a16:creationId xmlns:a16="http://schemas.microsoft.com/office/drawing/2014/main" id="{B88DCAA0-683C-4A50-9608-FEFD986CB08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8574246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5" name="Group 24"/>
          <p:cNvGrpSpPr/>
          <p:nvPr/>
        </p:nvGrpSpPr>
        <p:grpSpPr>
          <a:xfrm>
            <a:off x="228600" y="1"/>
            <a:ext cx="4250531" cy="6858001"/>
            <a:chOff x="203200" y="0"/>
            <a:chExt cx="3778250" cy="6858001"/>
          </a:xfrm>
        </p:grpSpPr>
        <p:sp>
          <p:nvSpPr>
            <p:cNvPr id="14" name="Freeform 6"/>
            <p:cNvSpPr/>
            <p:nvPr/>
          </p:nvSpPr>
          <p:spPr bwMode="auto">
            <a:xfrm>
              <a:off x="641350" y="0"/>
              <a:ext cx="1365250" cy="3971925"/>
            </a:xfrm>
            <a:custGeom>
              <a:avLst/>
              <a:gdLst/>
              <a:ahLst/>
              <a:cxnLst/>
              <a:rect l="0" t="0" r="r" b="b"/>
              <a:pathLst>
                <a:path w="860" h="2502">
                  <a:moveTo>
                    <a:pt x="0" y="2445"/>
                  </a:moveTo>
                  <a:lnTo>
                    <a:pt x="228" y="2502"/>
                  </a:lnTo>
                  <a:lnTo>
                    <a:pt x="860" y="0"/>
                  </a:lnTo>
                  <a:lnTo>
                    <a:pt x="620" y="0"/>
                  </a:lnTo>
                  <a:lnTo>
                    <a:pt x="0" y="2445"/>
                  </a:lnTo>
                  <a:close/>
                </a:path>
              </a:pathLst>
            </a:custGeom>
            <a:solidFill>
              <a:schemeClr val="accent1"/>
            </a:solidFill>
            <a:ln>
              <a:noFill/>
            </a:ln>
          </p:spPr>
        </p:sp>
        <p:sp>
          <p:nvSpPr>
            <p:cNvPr id="15" name="Freeform 7"/>
            <p:cNvSpPr/>
            <p:nvPr/>
          </p:nvSpPr>
          <p:spPr bwMode="auto">
            <a:xfrm>
              <a:off x="203200" y="0"/>
              <a:ext cx="1336675" cy="3862388"/>
            </a:xfrm>
            <a:custGeom>
              <a:avLst/>
              <a:gdLst/>
              <a:ahLst/>
              <a:cxnLst/>
              <a:rect l="0" t="0" r="r" b="b"/>
              <a:pathLst>
                <a:path w="842" h="2433">
                  <a:moveTo>
                    <a:pt x="842" y="0"/>
                  </a:moveTo>
                  <a:lnTo>
                    <a:pt x="602" y="0"/>
                  </a:lnTo>
                  <a:lnTo>
                    <a:pt x="0" y="2376"/>
                  </a:lnTo>
                  <a:lnTo>
                    <a:pt x="228" y="2433"/>
                  </a:lnTo>
                  <a:lnTo>
                    <a:pt x="842" y="0"/>
                  </a:lnTo>
                  <a:close/>
                </a:path>
              </a:pathLst>
            </a:custGeom>
            <a:solidFill>
              <a:schemeClr val="tx1">
                <a:lumMod val="65000"/>
                <a:lumOff val="35000"/>
              </a:schemeClr>
            </a:solidFill>
            <a:ln>
              <a:noFill/>
            </a:ln>
          </p:spPr>
        </p:sp>
        <p:sp>
          <p:nvSpPr>
            <p:cNvPr id="16" name="Freeform 8"/>
            <p:cNvSpPr/>
            <p:nvPr/>
          </p:nvSpPr>
          <p:spPr bwMode="auto">
            <a:xfrm>
              <a:off x="207963" y="3776663"/>
              <a:ext cx="1936750" cy="3081338"/>
            </a:xfrm>
            <a:custGeom>
              <a:avLst/>
              <a:gdLst/>
              <a:ahLst/>
              <a:cxnLst/>
              <a:rect l="0" t="0" r="r" b="b"/>
              <a:pathLst>
                <a:path w="1220" h="1941">
                  <a:moveTo>
                    <a:pt x="0" y="0"/>
                  </a:moveTo>
                  <a:lnTo>
                    <a:pt x="1166" y="1941"/>
                  </a:lnTo>
                  <a:lnTo>
                    <a:pt x="1220" y="1941"/>
                  </a:lnTo>
                  <a:lnTo>
                    <a:pt x="0" y="0"/>
                  </a:lnTo>
                  <a:close/>
                </a:path>
              </a:pathLst>
            </a:custGeom>
            <a:solidFill>
              <a:schemeClr val="tx1">
                <a:lumMod val="85000"/>
                <a:lumOff val="15000"/>
              </a:schemeClr>
            </a:solidFill>
            <a:ln>
              <a:noFill/>
            </a:ln>
          </p:spPr>
        </p:sp>
        <p:sp>
          <p:nvSpPr>
            <p:cNvPr id="20" name="Freeform 9"/>
            <p:cNvSpPr/>
            <p:nvPr/>
          </p:nvSpPr>
          <p:spPr bwMode="auto">
            <a:xfrm>
              <a:off x="646113" y="3886200"/>
              <a:ext cx="2373313" cy="2971800"/>
            </a:xfrm>
            <a:custGeom>
              <a:avLst/>
              <a:gdLst/>
              <a:ahLst/>
              <a:cxnLst/>
              <a:rect l="0" t="0" r="r" b="b"/>
              <a:pathLst>
                <a:path w="1495" h="1872">
                  <a:moveTo>
                    <a:pt x="1495" y="1872"/>
                  </a:moveTo>
                  <a:lnTo>
                    <a:pt x="0" y="0"/>
                  </a:lnTo>
                  <a:lnTo>
                    <a:pt x="1442" y="1872"/>
                  </a:lnTo>
                  <a:lnTo>
                    <a:pt x="1495" y="1872"/>
                  </a:lnTo>
                  <a:close/>
                </a:path>
              </a:pathLst>
            </a:custGeom>
            <a:solidFill>
              <a:schemeClr val="accent1">
                <a:lumMod val="50000"/>
              </a:schemeClr>
            </a:solidFill>
            <a:ln>
              <a:noFill/>
            </a:ln>
          </p:spPr>
        </p:sp>
        <p:sp>
          <p:nvSpPr>
            <p:cNvPr id="21" name="Freeform 10"/>
            <p:cNvSpPr/>
            <p:nvPr/>
          </p:nvSpPr>
          <p:spPr bwMode="auto">
            <a:xfrm>
              <a:off x="641350" y="3881438"/>
              <a:ext cx="3340100" cy="2976563"/>
            </a:xfrm>
            <a:custGeom>
              <a:avLst/>
              <a:gdLst/>
              <a:ahLst/>
              <a:cxnLst/>
              <a:rect l="0" t="0" r="r" b="b"/>
              <a:pathLst>
                <a:path w="2104" h="1875">
                  <a:moveTo>
                    <a:pt x="0" y="0"/>
                  </a:moveTo>
                  <a:lnTo>
                    <a:pt x="3" y="3"/>
                  </a:lnTo>
                  <a:lnTo>
                    <a:pt x="1498" y="1875"/>
                  </a:lnTo>
                  <a:lnTo>
                    <a:pt x="2104" y="1875"/>
                  </a:lnTo>
                  <a:lnTo>
                    <a:pt x="228" y="57"/>
                  </a:lnTo>
                  <a:lnTo>
                    <a:pt x="0" y="0"/>
                  </a:lnTo>
                  <a:close/>
                </a:path>
              </a:pathLst>
            </a:custGeom>
            <a:solidFill>
              <a:schemeClr val="accent1">
                <a:lumMod val="75000"/>
              </a:schemeClr>
            </a:solidFill>
            <a:ln>
              <a:noFill/>
            </a:ln>
          </p:spPr>
        </p:sp>
        <p:sp>
          <p:nvSpPr>
            <p:cNvPr id="22" name="Freeform 11"/>
            <p:cNvSpPr/>
            <p:nvPr/>
          </p:nvSpPr>
          <p:spPr bwMode="auto">
            <a:xfrm>
              <a:off x="203200" y="3771900"/>
              <a:ext cx="2660650" cy="3086100"/>
            </a:xfrm>
            <a:custGeom>
              <a:avLst/>
              <a:gdLst/>
              <a:ahLst/>
              <a:cxnLst/>
              <a:rect l="0" t="0" r="r" b="b"/>
              <a:pathLst>
                <a:path w="1676" h="1944">
                  <a:moveTo>
                    <a:pt x="1676" y="1944"/>
                  </a:moveTo>
                  <a:lnTo>
                    <a:pt x="264" y="111"/>
                  </a:lnTo>
                  <a:lnTo>
                    <a:pt x="225" y="60"/>
                  </a:lnTo>
                  <a:lnTo>
                    <a:pt x="228" y="60"/>
                  </a:lnTo>
                  <a:lnTo>
                    <a:pt x="264" y="111"/>
                  </a:lnTo>
                  <a:lnTo>
                    <a:pt x="234" y="69"/>
                  </a:lnTo>
                  <a:lnTo>
                    <a:pt x="228" y="57"/>
                  </a:lnTo>
                  <a:lnTo>
                    <a:pt x="222" y="54"/>
                  </a:lnTo>
                  <a:lnTo>
                    <a:pt x="0" y="0"/>
                  </a:lnTo>
                  <a:lnTo>
                    <a:pt x="3" y="3"/>
                  </a:lnTo>
                  <a:lnTo>
                    <a:pt x="1223" y="1944"/>
                  </a:lnTo>
                  <a:lnTo>
                    <a:pt x="1676" y="1944"/>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1957133" y="914401"/>
            <a:ext cx="7815518" cy="3488266"/>
          </a:xfrm>
        </p:spPr>
        <p:txBody>
          <a:bodyPr anchor="b">
            <a:normAutofit/>
          </a:bodyPr>
          <a:lstStyle>
            <a:lvl1pPr algn="r">
              <a:defRPr sz="5400">
                <a:effectLst/>
              </a:defRPr>
            </a:lvl1pPr>
          </a:lstStyle>
          <a:p>
            <a:r>
              <a:rPr lang="en-US"/>
              <a:t>Click to edit Master title style</a:t>
            </a:r>
          </a:p>
        </p:txBody>
      </p:sp>
      <p:sp>
        <p:nvSpPr>
          <p:cNvPr id="3" name="Subtitle 2"/>
          <p:cNvSpPr>
            <a:spLocks noGrp="1"/>
          </p:cNvSpPr>
          <p:nvPr>
            <p:ph type="subTitle" idx="1"/>
          </p:nvPr>
        </p:nvSpPr>
        <p:spPr>
          <a:xfrm>
            <a:off x="3289769" y="4402667"/>
            <a:ext cx="6482883" cy="1364531"/>
          </a:xfrm>
        </p:spPr>
        <p:txBody>
          <a:bodyPr anchor="t">
            <a:normAutofit/>
          </a:bodyPr>
          <a:lstStyle>
            <a:lvl1pPr marL="0" indent="0" algn="r">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8241495" y="6117337"/>
            <a:ext cx="964657" cy="365125"/>
          </a:xfrm>
        </p:spPr>
        <p:txBody>
          <a:bodyPr/>
          <a:lstStyle/>
          <a:p>
            <a:fld id="{B61BEF0D-F0BB-DE4B-95CE-6DB70DBA9567}" type="datetimeFigureOut">
              <a:rPr lang="en-US" smtClean="0"/>
              <a:pPr/>
              <a:t>10/2/2023</a:t>
            </a:fld>
            <a:endParaRPr lang="en-US"/>
          </a:p>
        </p:txBody>
      </p:sp>
      <p:sp>
        <p:nvSpPr>
          <p:cNvPr id="5" name="Footer Placeholder 4"/>
          <p:cNvSpPr>
            <a:spLocks noGrp="1"/>
          </p:cNvSpPr>
          <p:nvPr>
            <p:ph type="ftr" sz="quarter" idx="11"/>
          </p:nvPr>
        </p:nvSpPr>
        <p:spPr>
          <a:xfrm>
            <a:off x="4076700" y="6117337"/>
            <a:ext cx="4060618" cy="365125"/>
          </a:xfrm>
        </p:spPr>
        <p:txBody>
          <a:bodyPr/>
          <a:lstStyle/>
          <a:p>
            <a:endParaRPr lang="en-US"/>
          </a:p>
        </p:txBody>
      </p:sp>
      <p:sp>
        <p:nvSpPr>
          <p:cNvPr id="6" name="Slide Number Placeholder 5"/>
          <p:cNvSpPr>
            <a:spLocks noGrp="1"/>
          </p:cNvSpPr>
          <p:nvPr>
            <p:ph type="sldNum" sz="quarter" idx="12"/>
          </p:nvPr>
        </p:nvSpPr>
        <p:spPr>
          <a:xfrm>
            <a:off x="9309735" y="6117337"/>
            <a:ext cx="462915" cy="365125"/>
          </a:xfrm>
        </p:spPr>
        <p:txBody>
          <a:bodyPr/>
          <a:lstStyle/>
          <a:p>
            <a:fld id="{D57F1E4F-1CFF-5643-939E-217C01CDF565}" type="slidenum">
              <a:rPr lang="en-US" smtClean="0"/>
              <a:pPr/>
              <a:t>‹#›</a:t>
            </a:fld>
            <a:endParaRPr lang="en-US"/>
          </a:p>
        </p:txBody>
      </p:sp>
      <p:sp>
        <p:nvSpPr>
          <p:cNvPr id="23" name="Freeform 12"/>
          <p:cNvSpPr/>
          <p:nvPr/>
        </p:nvSpPr>
        <p:spPr bwMode="auto">
          <a:xfrm>
            <a:off x="228600" y="3771900"/>
            <a:ext cx="407194" cy="90488"/>
          </a:xfrm>
          <a:custGeom>
            <a:avLst/>
            <a:gdLst/>
            <a:ahLst/>
            <a:cxnLst/>
            <a:rect l="0" t="0" r="r" b="b"/>
            <a:pathLst>
              <a:path w="228" h="57">
                <a:moveTo>
                  <a:pt x="228" y="57"/>
                </a:moveTo>
                <a:lnTo>
                  <a:pt x="0" y="0"/>
                </a:lnTo>
                <a:lnTo>
                  <a:pt x="222" y="54"/>
                </a:lnTo>
                <a:lnTo>
                  <a:pt x="228" y="57"/>
                </a:lnTo>
                <a:close/>
              </a:path>
            </a:pathLst>
          </a:custGeom>
          <a:solidFill>
            <a:srgbClr val="29ABE2"/>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3"/>
          <p:cNvSpPr/>
          <p:nvPr/>
        </p:nvSpPr>
        <p:spPr bwMode="auto">
          <a:xfrm>
            <a:off x="630437" y="3867150"/>
            <a:ext cx="69652" cy="80963"/>
          </a:xfrm>
          <a:custGeom>
            <a:avLst/>
            <a:gdLst/>
            <a:ahLst/>
            <a:cxnLst/>
            <a:rect l="0" t="0" r="r" b="b"/>
            <a:pathLst>
              <a:path w="39" h="51">
                <a:moveTo>
                  <a:pt x="0" y="0"/>
                </a:moveTo>
                <a:lnTo>
                  <a:pt x="39" y="51"/>
                </a:lnTo>
                <a:lnTo>
                  <a:pt x="3" y="0"/>
                </a:lnTo>
                <a:lnTo>
                  <a:pt x="0" y="0"/>
                </a:lnTo>
                <a:close/>
              </a:path>
            </a:pathLst>
          </a:custGeom>
          <a:solidFill>
            <a:srgbClr val="29ABE2"/>
          </a:solidFill>
          <a:ln>
            <a:noFill/>
          </a:ln>
          <a:extLst>
            <a:ext uri="{91240B29-F687-4f45-9708-019B960494DF}">
              <a14:hiddenLine xmlns="" xmlns:a14="http://schemas.microsoft.com/office/drawing/2010/main" w="9525">
                <a:solidFill>
                  <a:srgbClr val="000000"/>
                </a:solidFill>
                <a:round/>
                <a:headEnd/>
                <a:tailEnd/>
              </a14:hiddenLine>
            </a:ext>
          </a:extLst>
        </p:spPr>
      </p:sp>
    </p:spTree>
    <p:extLst>
      <p:ext uri="{BB962C8B-B14F-4D97-AF65-F5344CB8AC3E}">
        <p14:creationId xmlns:p14="http://schemas.microsoft.com/office/powerpoint/2010/main" val="36840511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2714" y="4732865"/>
            <a:ext cx="8455490" cy="566738"/>
          </a:xfrm>
        </p:spPr>
        <p:txBody>
          <a:bodyPr anchor="b">
            <a:normAutofit/>
          </a:bodyPr>
          <a:lstStyle>
            <a:lvl1pPr algn="ctr">
              <a:defRPr sz="2400" b="0"/>
            </a:lvl1pPr>
          </a:lstStyle>
          <a:p>
            <a:r>
              <a:rPr lang="en-US"/>
              <a:t>Click to edit Master title style</a:t>
            </a:r>
          </a:p>
        </p:txBody>
      </p:sp>
      <p:sp>
        <p:nvSpPr>
          <p:cNvPr id="3" name="Picture Placeholder 2"/>
          <p:cNvSpPr>
            <a:spLocks noGrp="1" noChangeAspect="1"/>
          </p:cNvSpPr>
          <p:nvPr>
            <p:ph type="pic" idx="1"/>
          </p:nvPr>
        </p:nvSpPr>
        <p:spPr>
          <a:xfrm>
            <a:off x="2013723" y="932112"/>
            <a:ext cx="6942448"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252714" y="5299603"/>
            <a:ext cx="8455490"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10/2/2023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3023648252"/>
      </p:ext>
    </p:extLst>
  </p:cSld>
  <p:clrMapOvr>
    <a:masterClrMapping/>
  </p:clrMapOvr>
  <p:hf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252715" y="685800"/>
            <a:ext cx="8455490" cy="3048000"/>
          </a:xfrm>
        </p:spPr>
        <p:txBody>
          <a:bodyPr anchor="ctr">
            <a:normAutofit/>
          </a:bodyPr>
          <a:lstStyle>
            <a:lvl1pPr algn="ctr">
              <a:defRPr sz="3200" b="0" cap="none"/>
            </a:lvl1pPr>
          </a:lstStyle>
          <a:p>
            <a:r>
              <a:rPr lang="en-US"/>
              <a:t>Click to edit Master title style</a:t>
            </a:r>
          </a:p>
        </p:txBody>
      </p:sp>
      <p:sp>
        <p:nvSpPr>
          <p:cNvPr id="3" name="Text Placeholder 2"/>
          <p:cNvSpPr>
            <a:spLocks noGrp="1"/>
          </p:cNvSpPr>
          <p:nvPr>
            <p:ph type="body" idx="1"/>
          </p:nvPr>
        </p:nvSpPr>
        <p:spPr>
          <a:xfrm>
            <a:off x="1252715" y="4343400"/>
            <a:ext cx="845549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3466495277"/>
      </p:ext>
    </p:extLst>
  </p:cSld>
  <p:clrMapOvr>
    <a:masterClrMapping/>
  </p:clrMapOvr>
  <p:hf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090599" y="863023"/>
            <a:ext cx="514484"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tx1"/>
                </a:solidFill>
                <a:effectLst/>
              </a:rPr>
              <a:t>“</a:t>
            </a:r>
          </a:p>
        </p:txBody>
      </p:sp>
      <p:sp>
        <p:nvSpPr>
          <p:cNvPr id="15" name="TextBox 14"/>
          <p:cNvSpPr txBox="1"/>
          <p:nvPr/>
        </p:nvSpPr>
        <p:spPr>
          <a:xfrm>
            <a:off x="9193722" y="2819399"/>
            <a:ext cx="514484"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tx1"/>
                </a:solidFill>
                <a:effectLst/>
              </a:rPr>
              <a:t>”</a:t>
            </a:r>
          </a:p>
        </p:txBody>
      </p:sp>
      <p:sp>
        <p:nvSpPr>
          <p:cNvPr id="2" name="Title 1"/>
          <p:cNvSpPr>
            <a:spLocks noGrp="1"/>
          </p:cNvSpPr>
          <p:nvPr>
            <p:ph type="title"/>
          </p:nvPr>
        </p:nvSpPr>
        <p:spPr>
          <a:xfrm>
            <a:off x="1605084" y="685801"/>
            <a:ext cx="7845879" cy="2743199"/>
          </a:xfrm>
        </p:spPr>
        <p:txBody>
          <a:bodyPr anchor="ctr">
            <a:normAutofit/>
          </a:bodyPr>
          <a:lstStyle>
            <a:lvl1pPr algn="ctr">
              <a:defRPr sz="3200" b="0" cap="none">
                <a:solidFill>
                  <a:schemeClr val="tx1"/>
                </a:solidFill>
              </a:defRPr>
            </a:lvl1pPr>
          </a:lstStyle>
          <a:p>
            <a:r>
              <a:rPr lang="en-US"/>
              <a:t>Click to edit Master title style</a:t>
            </a:r>
          </a:p>
        </p:txBody>
      </p:sp>
      <p:sp>
        <p:nvSpPr>
          <p:cNvPr id="10" name="Text Placeholder 9"/>
          <p:cNvSpPr>
            <a:spLocks noGrp="1"/>
          </p:cNvSpPr>
          <p:nvPr>
            <p:ph type="body" sz="quarter" idx="13"/>
          </p:nvPr>
        </p:nvSpPr>
        <p:spPr>
          <a:xfrm>
            <a:off x="1798014" y="3428999"/>
            <a:ext cx="7460019"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52714" y="4343400"/>
            <a:ext cx="8455490"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584328721"/>
      </p:ext>
    </p:extLst>
  </p:cSld>
  <p:clrMapOvr>
    <a:masterClrMapping/>
  </p:clrMapOvr>
  <p:hf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52716" y="3308581"/>
            <a:ext cx="8455488" cy="1468800"/>
          </a:xfrm>
        </p:spPr>
        <p:txBody>
          <a:bodyPr anchor="b">
            <a:normAutofit/>
          </a:bodyPr>
          <a:lstStyle>
            <a:lvl1pPr algn="r">
              <a:defRPr sz="3200" b="0" cap="none"/>
            </a:lvl1pPr>
          </a:lstStyle>
          <a:p>
            <a:r>
              <a:rPr lang="en-US"/>
              <a:t>Click to edit Master title style</a:t>
            </a:r>
          </a:p>
        </p:txBody>
      </p:sp>
      <p:sp>
        <p:nvSpPr>
          <p:cNvPr id="3" name="Text Placeholder 2"/>
          <p:cNvSpPr>
            <a:spLocks noGrp="1"/>
          </p:cNvSpPr>
          <p:nvPr>
            <p:ph type="body" idx="1"/>
          </p:nvPr>
        </p:nvSpPr>
        <p:spPr>
          <a:xfrm>
            <a:off x="1252714" y="4777381"/>
            <a:ext cx="8455489"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352429325"/>
      </p:ext>
    </p:extLst>
  </p:cSld>
  <p:clrMapOvr>
    <a:masterClrMapping/>
  </p:clrMapOvr>
  <p:hf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090599" y="863023"/>
            <a:ext cx="514484"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tx1"/>
                </a:solidFill>
                <a:effectLst/>
              </a:rPr>
              <a:t>“</a:t>
            </a:r>
          </a:p>
        </p:txBody>
      </p:sp>
      <p:sp>
        <p:nvSpPr>
          <p:cNvPr id="15" name="TextBox 14"/>
          <p:cNvSpPr txBox="1"/>
          <p:nvPr/>
        </p:nvSpPr>
        <p:spPr>
          <a:xfrm>
            <a:off x="9193722" y="2819399"/>
            <a:ext cx="514484"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tx1"/>
                </a:solidFill>
                <a:effectLst/>
              </a:rPr>
              <a:t>”</a:t>
            </a:r>
          </a:p>
        </p:txBody>
      </p:sp>
      <p:sp>
        <p:nvSpPr>
          <p:cNvPr id="2" name="Title 1"/>
          <p:cNvSpPr>
            <a:spLocks noGrp="1"/>
          </p:cNvSpPr>
          <p:nvPr>
            <p:ph type="title"/>
          </p:nvPr>
        </p:nvSpPr>
        <p:spPr>
          <a:xfrm>
            <a:off x="1605084" y="685801"/>
            <a:ext cx="7845879" cy="2743199"/>
          </a:xfrm>
        </p:spPr>
        <p:txBody>
          <a:bodyPr anchor="ctr">
            <a:normAutofit/>
          </a:bodyPr>
          <a:lstStyle>
            <a:lvl1pPr algn="ctr">
              <a:defRPr sz="3200" b="0" cap="none">
                <a:solidFill>
                  <a:schemeClr val="tx1"/>
                </a:solidFill>
              </a:defRPr>
            </a:lvl1pPr>
          </a:lstStyle>
          <a:p>
            <a:r>
              <a:rPr lang="en-US"/>
              <a:t>Click to edit Master title style</a:t>
            </a:r>
          </a:p>
        </p:txBody>
      </p:sp>
      <p:sp>
        <p:nvSpPr>
          <p:cNvPr id="10" name="Text Placeholder 9"/>
          <p:cNvSpPr>
            <a:spLocks noGrp="1"/>
          </p:cNvSpPr>
          <p:nvPr>
            <p:ph type="body" sz="quarter" idx="13"/>
          </p:nvPr>
        </p:nvSpPr>
        <p:spPr>
          <a:xfrm>
            <a:off x="1252716" y="3886200"/>
            <a:ext cx="8455489"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252714" y="4775200"/>
            <a:ext cx="8455489"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965128528"/>
      </p:ext>
    </p:extLst>
  </p:cSld>
  <p:clrMapOvr>
    <a:masterClrMapping/>
  </p:clrMapOvr>
  <p:hf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52716" y="685802"/>
            <a:ext cx="8455490" cy="2727325"/>
          </a:xfrm>
        </p:spPr>
        <p:txBody>
          <a:bodyPr vert="horz" lIns="91440" tIns="45720" rIns="91440" bIns="45720" rtlCol="0" anchor="ctr">
            <a:normAutofit/>
          </a:bodyPr>
          <a:lstStyle>
            <a:lvl1pPr>
              <a:defRPr lang="en-US" b="0" dirty="0"/>
            </a:lvl1pPr>
          </a:lstStyle>
          <a:p>
            <a:pPr marL="0" lvl="0"/>
            <a:r>
              <a:rPr lang="en-US"/>
              <a:t>Click to edit Master title style</a:t>
            </a:r>
          </a:p>
        </p:txBody>
      </p:sp>
      <p:sp>
        <p:nvSpPr>
          <p:cNvPr id="10" name="Text Placeholder 9"/>
          <p:cNvSpPr>
            <a:spLocks noGrp="1"/>
          </p:cNvSpPr>
          <p:nvPr>
            <p:ph type="body" sz="quarter" idx="13"/>
          </p:nvPr>
        </p:nvSpPr>
        <p:spPr>
          <a:xfrm>
            <a:off x="1252715" y="3505200"/>
            <a:ext cx="8455491"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252715" y="4343400"/>
            <a:ext cx="8455491"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803334431"/>
      </p:ext>
    </p:extLst>
  </p:cSld>
  <p:clrMapOvr>
    <a:masterClrMapping/>
  </p:clrMapOvr>
  <p:hf hdr="0" ftr="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smtClean="0"/>
              <a:pPr/>
              <a:t>10/2/2023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7018841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214068" y="685800"/>
            <a:ext cx="1494138" cy="5105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52715" y="685800"/>
            <a:ext cx="6768420"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smtClean="0"/>
              <a:pPr/>
              <a:t>10/2/2023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39083263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14350" y="274639"/>
            <a:ext cx="92583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59D53C89-5106-4C13-91A0-BCE8A25D491A}"/>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9A60576A-1C81-4580-9FE1-CA0820BADD02}" type="datetime1">
              <a:rPr lang="en-US" altLang="en-US"/>
              <a:pPr>
                <a:defRPr/>
              </a:pPr>
              <a:t>10/2/2023</a:t>
            </a:fld>
            <a:endParaRPr lang="en-US" altLang="en-US"/>
          </a:p>
        </p:txBody>
      </p:sp>
      <p:sp>
        <p:nvSpPr>
          <p:cNvPr id="4" name="Footer Placeholder 3">
            <a:extLst>
              <a:ext uri="{FF2B5EF4-FFF2-40B4-BE49-F238E27FC236}">
                <a16:creationId xmlns:a16="http://schemas.microsoft.com/office/drawing/2014/main" id="{CFDE093A-C02F-4241-9C35-22C48EFAF64F}"/>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5" name="Slide Number Placeholder 4">
            <a:extLst>
              <a:ext uri="{FF2B5EF4-FFF2-40B4-BE49-F238E27FC236}">
                <a16:creationId xmlns:a16="http://schemas.microsoft.com/office/drawing/2014/main" id="{40509C96-2137-4EAC-B632-200526510C5F}"/>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097F100A-99A4-474C-982B-3512B524D762}" type="slidenum">
              <a:rPr lang="en-US" altLang="en-US"/>
              <a:pPr>
                <a:defRPr/>
              </a:pPr>
              <a:t>‹#›</a:t>
            </a:fld>
            <a:endParaRPr lang="en-US" altLang="en-US"/>
          </a:p>
        </p:txBody>
      </p:sp>
    </p:spTree>
    <p:extLst>
      <p:ext uri="{BB962C8B-B14F-4D97-AF65-F5344CB8AC3E}">
        <p14:creationId xmlns:p14="http://schemas.microsoft.com/office/powerpoint/2010/main" val="40647465"/>
      </p:ext>
    </p:extLst>
  </p:cSld>
  <p:clrMapOvr>
    <a:masterClrMapping/>
  </p:clrMapOvr>
  <p:transition advClick="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Text Placeholder 2"/>
          <p:cNvSpPr>
            <a:spLocks noGrp="1"/>
          </p:cNvSpPr>
          <p:nvPr>
            <p:ph type="body" sz="half" idx="1"/>
          </p:nvPr>
        </p:nvSpPr>
        <p:spPr>
          <a:xfrm>
            <a:off x="514350"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29225"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B993DD3-423D-47E3-BDAE-043949D3BB38}"/>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01DCE427-0A6A-43BE-A8E5-4D35B5AD922C}" type="datetime1">
              <a:rPr lang="en-US" altLang="en-US"/>
              <a:pPr>
                <a:defRPr/>
              </a:pPr>
              <a:t>10/2/2023</a:t>
            </a:fld>
            <a:endParaRPr lang="en-US" altLang="en-US"/>
          </a:p>
        </p:txBody>
      </p:sp>
      <p:sp>
        <p:nvSpPr>
          <p:cNvPr id="6" name="Footer Placeholder 5">
            <a:extLst>
              <a:ext uri="{FF2B5EF4-FFF2-40B4-BE49-F238E27FC236}">
                <a16:creationId xmlns:a16="http://schemas.microsoft.com/office/drawing/2014/main" id="{878F9B04-1FA4-4A52-85F5-61FC2C6D744D}"/>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7" name="Slide Number Placeholder 6">
            <a:extLst>
              <a:ext uri="{FF2B5EF4-FFF2-40B4-BE49-F238E27FC236}">
                <a16:creationId xmlns:a16="http://schemas.microsoft.com/office/drawing/2014/main" id="{7378E1B6-CDF2-4C37-838B-150EB55A54B6}"/>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BDA41070-2D64-4952-9793-61CAEE73C507}" type="slidenum">
              <a:rPr lang="en-US" altLang="en-US"/>
              <a:pPr>
                <a:defRPr/>
              </a:pPr>
              <a:t>‹#›</a:t>
            </a:fld>
            <a:endParaRPr lang="en-US" altLang="en-US"/>
          </a:p>
        </p:txBody>
      </p:sp>
    </p:spTree>
    <p:extLst>
      <p:ext uri="{BB962C8B-B14F-4D97-AF65-F5344CB8AC3E}">
        <p14:creationId xmlns:p14="http://schemas.microsoft.com/office/powerpoint/2010/main" val="951649393"/>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04900" y="457201"/>
            <a:ext cx="8667750" cy="1981200"/>
          </a:xfrm>
        </p:spPr>
        <p:txBody>
          <a:bodyPr/>
          <a:lstStyle/>
          <a:p>
            <a:r>
              <a:rPr lang="en-US"/>
              <a:t>Click to edit Master title style</a:t>
            </a:r>
          </a:p>
        </p:txBody>
      </p:sp>
      <p:sp>
        <p:nvSpPr>
          <p:cNvPr id="3" name="Content Placeholder 2"/>
          <p:cNvSpPr>
            <a:spLocks noGrp="1"/>
          </p:cNvSpPr>
          <p:nvPr>
            <p:ph idx="1"/>
          </p:nvPr>
        </p:nvSpPr>
        <p:spPr>
          <a:xfrm>
            <a:off x="1104900" y="2667000"/>
            <a:ext cx="8667750" cy="333281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262371" y="6108174"/>
            <a:ext cx="964657" cy="365125"/>
          </a:xfrm>
        </p:spPr>
        <p:txBody>
          <a:bodyPr/>
          <a:lstStyle/>
          <a:p>
            <a:fld id="{B61BEF0D-F0BB-DE4B-95CE-6DB70DBA9567}" type="datetimeFigureOut">
              <a:rPr lang="en-US" smtClean="0"/>
              <a:pPr/>
              <a:t>10/2/2023</a:t>
            </a:fld>
            <a:endParaRPr lang="en-US"/>
          </a:p>
        </p:txBody>
      </p:sp>
      <p:sp>
        <p:nvSpPr>
          <p:cNvPr id="5" name="Footer Placeholder 4"/>
          <p:cNvSpPr>
            <a:spLocks noGrp="1"/>
          </p:cNvSpPr>
          <p:nvPr>
            <p:ph type="ftr" sz="quarter" idx="11"/>
          </p:nvPr>
        </p:nvSpPr>
        <p:spPr>
          <a:xfrm>
            <a:off x="2219228" y="6108174"/>
            <a:ext cx="5978832" cy="365125"/>
          </a:xfrm>
        </p:spPr>
        <p:txBody>
          <a:bodyPr/>
          <a:lstStyle/>
          <a:p>
            <a:endParaRPr lang="en-US"/>
          </a:p>
        </p:txBody>
      </p:sp>
      <p:sp>
        <p:nvSpPr>
          <p:cNvPr id="6" name="Slide Number Placeholder 5"/>
          <p:cNvSpPr>
            <a:spLocks noGrp="1"/>
          </p:cNvSpPr>
          <p:nvPr>
            <p:ph type="sldNum" sz="quarter" idx="12"/>
          </p:nvPr>
        </p:nvSpPr>
        <p:spPr>
          <a:xfrm>
            <a:off x="9291339" y="6108174"/>
            <a:ext cx="481312" cy="365125"/>
          </a:xfrm>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5289089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woObjAndObj">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Content Placeholder 2"/>
          <p:cNvSpPr>
            <a:spLocks noGrp="1"/>
          </p:cNvSpPr>
          <p:nvPr>
            <p:ph sz="quarter" idx="1"/>
          </p:nvPr>
        </p:nvSpPr>
        <p:spPr>
          <a:xfrm>
            <a:off x="514350" y="1600200"/>
            <a:ext cx="4543425"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14350" y="3938589"/>
            <a:ext cx="4543425"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half" idx="3"/>
          </p:nvPr>
        </p:nvSpPr>
        <p:spPr>
          <a:xfrm>
            <a:off x="5229225"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60A9658E-21B2-422D-B84D-0DFE23BC7169}"/>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F97CC13A-61EF-42FD-8667-8AB74745B9B5}" type="datetime1">
              <a:rPr lang="en-US" altLang="en-US"/>
              <a:pPr>
                <a:defRPr/>
              </a:pPr>
              <a:t>10/2/2023</a:t>
            </a:fld>
            <a:endParaRPr lang="en-US" altLang="en-US"/>
          </a:p>
        </p:txBody>
      </p:sp>
      <p:sp>
        <p:nvSpPr>
          <p:cNvPr id="7" name="Footer Placeholder 6">
            <a:extLst>
              <a:ext uri="{FF2B5EF4-FFF2-40B4-BE49-F238E27FC236}">
                <a16:creationId xmlns:a16="http://schemas.microsoft.com/office/drawing/2014/main" id="{934B5FE0-AF2D-439C-8698-F849D4647456}"/>
              </a:ext>
            </a:extLst>
          </p:cNvPr>
          <p:cNvSpPr>
            <a:spLocks noGrp="1"/>
          </p:cNvSpPr>
          <p:nvPr>
            <p:ph type="ftr" sz="quarter" idx="11"/>
          </p:nvPr>
        </p:nvSpPr>
        <p:spPr>
          <a:xfrm>
            <a:off x="3514725" y="6245225"/>
            <a:ext cx="3257550" cy="476250"/>
          </a:xfrm>
          <a:prstGeom prst="rect">
            <a:avLst/>
          </a:prstGeom>
        </p:spPr>
        <p:txBody>
          <a:bodyPr/>
          <a:lstStyle>
            <a:lvl1pPr>
              <a:defRPr>
                <a:latin typeface="Arial" pitchFamily="34" charset="0"/>
              </a:defRPr>
            </a:lvl1pPr>
          </a:lstStyle>
          <a:p>
            <a:pPr>
              <a:defRPr/>
            </a:pPr>
            <a:endParaRPr lang="en-US" altLang="en-US"/>
          </a:p>
        </p:txBody>
      </p:sp>
      <p:sp>
        <p:nvSpPr>
          <p:cNvPr id="8" name="Slide Number Placeholder 7">
            <a:extLst>
              <a:ext uri="{FF2B5EF4-FFF2-40B4-BE49-F238E27FC236}">
                <a16:creationId xmlns:a16="http://schemas.microsoft.com/office/drawing/2014/main" id="{592CDE8C-F4AA-464B-AADF-F507C5DF6EE7}"/>
              </a:ext>
            </a:extLst>
          </p:cNvPr>
          <p:cNvSpPr>
            <a:spLocks noGrp="1"/>
          </p:cNvSpPr>
          <p:nvPr>
            <p:ph type="sldNum" sz="quarter" idx="12"/>
          </p:nvPr>
        </p:nvSpPr>
        <p:spPr>
          <a:xfrm>
            <a:off x="7372350" y="6245225"/>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1D0188F3-74A0-451F-8689-FB8A010D68B8}" type="slidenum">
              <a:rPr lang="en-US" altLang="en-US"/>
              <a:pPr>
                <a:defRPr/>
              </a:pPr>
              <a:t>‹#›</a:t>
            </a:fld>
            <a:endParaRPr lang="en-US" altLang="en-US"/>
          </a:p>
        </p:txBody>
      </p:sp>
    </p:spTree>
    <p:extLst>
      <p:ext uri="{BB962C8B-B14F-4D97-AF65-F5344CB8AC3E}">
        <p14:creationId xmlns:p14="http://schemas.microsoft.com/office/powerpoint/2010/main" val="1239755517"/>
      </p:ext>
    </p:extLst>
  </p:cSld>
  <p:clrMapOvr>
    <a:masterClrMapping/>
  </p:clrMapOvr>
  <p:transition advClick="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Content Placeholder 2"/>
          <p:cNvSpPr>
            <a:spLocks noGrp="1"/>
          </p:cNvSpPr>
          <p:nvPr>
            <p:ph sz="half" idx="1"/>
          </p:nvPr>
        </p:nvSpPr>
        <p:spPr>
          <a:xfrm>
            <a:off x="514350"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229225"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4EBC95F-8F7E-410E-AC30-F8BCFDAF78CF}"/>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272325A7-262B-4C8A-B4C4-829103060B11}" type="datetime1">
              <a:rPr lang="en-US" altLang="en-US"/>
              <a:pPr>
                <a:defRPr/>
              </a:pPr>
              <a:t>10/2/2023</a:t>
            </a:fld>
            <a:endParaRPr lang="en-US" altLang="en-US"/>
          </a:p>
        </p:txBody>
      </p:sp>
      <p:sp>
        <p:nvSpPr>
          <p:cNvPr id="6" name="Footer Placeholder 5">
            <a:extLst>
              <a:ext uri="{FF2B5EF4-FFF2-40B4-BE49-F238E27FC236}">
                <a16:creationId xmlns:a16="http://schemas.microsoft.com/office/drawing/2014/main" id="{B9A84887-90E4-4D65-AC24-CB4188C58F68}"/>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7" name="Slide Number Placeholder 6">
            <a:extLst>
              <a:ext uri="{FF2B5EF4-FFF2-40B4-BE49-F238E27FC236}">
                <a16:creationId xmlns:a16="http://schemas.microsoft.com/office/drawing/2014/main" id="{026A11F6-91BE-4F0A-A6E3-4AA7F1FB1152}"/>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28DF4E44-28A7-41BE-BF50-1A3252E96856}" type="slidenum">
              <a:rPr lang="en-US" altLang="en-US"/>
              <a:pPr>
                <a:defRPr/>
              </a:pPr>
              <a:t>‹#›</a:t>
            </a:fld>
            <a:endParaRPr lang="en-US" altLang="en-US"/>
          </a:p>
        </p:txBody>
      </p:sp>
    </p:spTree>
    <p:extLst>
      <p:ext uri="{BB962C8B-B14F-4D97-AF65-F5344CB8AC3E}">
        <p14:creationId xmlns:p14="http://schemas.microsoft.com/office/powerpoint/2010/main" val="4107979909"/>
      </p:ext>
    </p:extLst>
  </p:cSld>
  <p:clrMapOvr>
    <a:masterClrMapping/>
  </p:clrMapOvr>
  <p:transitio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Text Placeholder 2"/>
          <p:cNvSpPr>
            <a:spLocks noGrp="1"/>
          </p:cNvSpPr>
          <p:nvPr>
            <p:ph type="body" sz="half" idx="1"/>
          </p:nvPr>
        </p:nvSpPr>
        <p:spPr>
          <a:xfrm>
            <a:off x="514350"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229225" y="1600200"/>
            <a:ext cx="4543425"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5229225" y="3938589"/>
            <a:ext cx="4543425"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D3DD23B6-489D-4946-8C0C-A7BDA4BB9BEF}"/>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8206BEFA-475C-425F-9D16-F7E36BE8A675}" type="datetime1">
              <a:rPr lang="en-US" altLang="en-US"/>
              <a:pPr>
                <a:defRPr/>
              </a:pPr>
              <a:t>10/2/2023</a:t>
            </a:fld>
            <a:endParaRPr lang="en-US" altLang="en-US"/>
          </a:p>
        </p:txBody>
      </p:sp>
      <p:sp>
        <p:nvSpPr>
          <p:cNvPr id="7" name="Footer Placeholder 6">
            <a:extLst>
              <a:ext uri="{FF2B5EF4-FFF2-40B4-BE49-F238E27FC236}">
                <a16:creationId xmlns:a16="http://schemas.microsoft.com/office/drawing/2014/main" id="{69747A9B-6619-4CE8-B6E7-9F06FCA4B790}"/>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8" name="Slide Number Placeholder 7">
            <a:extLst>
              <a:ext uri="{FF2B5EF4-FFF2-40B4-BE49-F238E27FC236}">
                <a16:creationId xmlns:a16="http://schemas.microsoft.com/office/drawing/2014/main" id="{9DD48F55-69D9-4C8A-ABAE-9DAE9DC04AA8}"/>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80D2A424-A661-42B2-B3F0-B0F4AF58AA6B}" type="slidenum">
              <a:rPr lang="en-US" altLang="en-US"/>
              <a:pPr>
                <a:defRPr/>
              </a:pPr>
              <a:t>‹#›</a:t>
            </a:fld>
            <a:endParaRPr lang="en-US" altLang="en-US"/>
          </a:p>
        </p:txBody>
      </p:sp>
    </p:spTree>
    <p:extLst>
      <p:ext uri="{BB962C8B-B14F-4D97-AF65-F5344CB8AC3E}">
        <p14:creationId xmlns:p14="http://schemas.microsoft.com/office/powerpoint/2010/main" val="1102793549"/>
      </p:ext>
    </p:extLst>
  </p:cSld>
  <p:clrMapOvr>
    <a:masterClrMapping/>
  </p:clrMapOvr>
  <p:transition advClick="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514350" y="274638"/>
            <a:ext cx="9258300" cy="1143000"/>
          </a:xfrm>
        </p:spPr>
        <p:txBody>
          <a:bodyPr/>
          <a:lstStyle/>
          <a:p>
            <a:r>
              <a:rPr lang="en-US"/>
              <a:t>Click to edit Master title style</a:t>
            </a:r>
          </a:p>
        </p:txBody>
      </p:sp>
      <p:sp>
        <p:nvSpPr>
          <p:cNvPr id="3" name="Content Placeholder 2"/>
          <p:cNvSpPr>
            <a:spLocks noGrp="1"/>
          </p:cNvSpPr>
          <p:nvPr>
            <p:ph sz="quarter" idx="1"/>
          </p:nvPr>
        </p:nvSpPr>
        <p:spPr>
          <a:xfrm>
            <a:off x="514350" y="1600200"/>
            <a:ext cx="4543425"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229225" y="1600200"/>
            <a:ext cx="4543425"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514350" y="3938589"/>
            <a:ext cx="4543425"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5229225" y="3938589"/>
            <a:ext cx="4543425"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2F2C59-9F10-4A87-ABF0-723D82DE0864}"/>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256617DB-234B-4D94-BA85-BDE8B393032E}" type="datetime1">
              <a:rPr lang="en-US" altLang="en-US"/>
              <a:pPr>
                <a:defRPr/>
              </a:pPr>
              <a:t>10/2/2023</a:t>
            </a:fld>
            <a:endParaRPr lang="en-US" altLang="en-US"/>
          </a:p>
        </p:txBody>
      </p:sp>
      <p:sp>
        <p:nvSpPr>
          <p:cNvPr id="8" name="Footer Placeholder 7">
            <a:extLst>
              <a:ext uri="{FF2B5EF4-FFF2-40B4-BE49-F238E27FC236}">
                <a16:creationId xmlns:a16="http://schemas.microsoft.com/office/drawing/2014/main" id="{9CC4AFF2-7F2D-4CAF-8DA4-68869BB6C0E6}"/>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9" name="Slide Number Placeholder 8">
            <a:extLst>
              <a:ext uri="{FF2B5EF4-FFF2-40B4-BE49-F238E27FC236}">
                <a16:creationId xmlns:a16="http://schemas.microsoft.com/office/drawing/2014/main" id="{F60F05BC-25C4-4592-9A3B-671890CF7814}"/>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36E0B9A3-E45A-44F9-8B4E-499173424FC7}" type="slidenum">
              <a:rPr lang="en-US" altLang="en-US"/>
              <a:pPr>
                <a:defRPr/>
              </a:pPr>
              <a:t>‹#›</a:t>
            </a:fld>
            <a:endParaRPr lang="en-US" altLang="en-US"/>
          </a:p>
        </p:txBody>
      </p:sp>
    </p:spTree>
    <p:extLst>
      <p:ext uri="{BB962C8B-B14F-4D97-AF65-F5344CB8AC3E}">
        <p14:creationId xmlns:p14="http://schemas.microsoft.com/office/powerpoint/2010/main" val="176760197"/>
      </p:ext>
    </p:extLst>
  </p:cSld>
  <p:clrMapOvr>
    <a:masterClrMapping/>
  </p:clrMapOvr>
  <p:transition advClick="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Content Placeholder 2"/>
          <p:cNvSpPr>
            <a:spLocks noGrp="1"/>
          </p:cNvSpPr>
          <p:nvPr>
            <p:ph sz="half" idx="1"/>
          </p:nvPr>
        </p:nvSpPr>
        <p:spPr>
          <a:xfrm>
            <a:off x="514350" y="1600200"/>
            <a:ext cx="92583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14350" y="3938589"/>
            <a:ext cx="92583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5B3ADF1-4884-4E07-AE14-676157DA0FB4}"/>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EFDDC3B2-7AC2-4B0B-8299-721C2D0DCBD5}" type="datetime1">
              <a:rPr lang="en-US" altLang="en-US"/>
              <a:pPr>
                <a:defRPr/>
              </a:pPr>
              <a:t>10/2/2023</a:t>
            </a:fld>
            <a:endParaRPr lang="en-US" altLang="en-US"/>
          </a:p>
        </p:txBody>
      </p:sp>
      <p:sp>
        <p:nvSpPr>
          <p:cNvPr id="6" name="Footer Placeholder 5">
            <a:extLst>
              <a:ext uri="{FF2B5EF4-FFF2-40B4-BE49-F238E27FC236}">
                <a16:creationId xmlns:a16="http://schemas.microsoft.com/office/drawing/2014/main" id="{1EFD195F-A4B6-4BCE-B3B1-9F9137C1D90A}"/>
              </a:ext>
            </a:extLst>
          </p:cNvPr>
          <p:cNvSpPr>
            <a:spLocks noGrp="1"/>
          </p:cNvSpPr>
          <p:nvPr>
            <p:ph type="ftr" sz="quarter" idx="11"/>
          </p:nvPr>
        </p:nvSpPr>
        <p:spPr>
          <a:xfrm>
            <a:off x="3514725" y="6245225"/>
            <a:ext cx="3257550" cy="476250"/>
          </a:xfrm>
          <a:prstGeom prst="rect">
            <a:avLst/>
          </a:prstGeom>
        </p:spPr>
        <p:txBody>
          <a:bodyPr/>
          <a:lstStyle>
            <a:lvl1pPr>
              <a:defRPr>
                <a:latin typeface="Arial" pitchFamily="34" charset="0"/>
              </a:defRPr>
            </a:lvl1pPr>
          </a:lstStyle>
          <a:p>
            <a:pPr>
              <a:defRPr/>
            </a:pPr>
            <a:endParaRPr lang="en-US" altLang="en-US"/>
          </a:p>
        </p:txBody>
      </p:sp>
      <p:sp>
        <p:nvSpPr>
          <p:cNvPr id="7" name="Slide Number Placeholder 6">
            <a:extLst>
              <a:ext uri="{FF2B5EF4-FFF2-40B4-BE49-F238E27FC236}">
                <a16:creationId xmlns:a16="http://schemas.microsoft.com/office/drawing/2014/main" id="{5A0AC4B3-A99E-448E-8DF0-FF635A7BEF25}"/>
              </a:ext>
            </a:extLst>
          </p:cNvPr>
          <p:cNvSpPr>
            <a:spLocks noGrp="1"/>
          </p:cNvSpPr>
          <p:nvPr>
            <p:ph type="sldNum" sz="quarter" idx="12"/>
          </p:nvPr>
        </p:nvSpPr>
        <p:spPr>
          <a:xfrm>
            <a:off x="7372350" y="6245225"/>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005EC6CF-E1B0-441B-9B49-4CF777E66DA1}" type="slidenum">
              <a:rPr lang="en-US" altLang="en-US"/>
              <a:pPr>
                <a:defRPr/>
              </a:pPr>
              <a:t>‹#›</a:t>
            </a:fld>
            <a:endParaRPr lang="en-US" altLang="en-US"/>
          </a:p>
        </p:txBody>
      </p:sp>
    </p:spTree>
    <p:extLst>
      <p:ext uri="{BB962C8B-B14F-4D97-AF65-F5344CB8AC3E}">
        <p14:creationId xmlns:p14="http://schemas.microsoft.com/office/powerpoint/2010/main" val="2378775305"/>
      </p:ext>
    </p:extLst>
  </p:cSld>
  <p:clrMapOvr>
    <a:masterClrMapping/>
  </p:clrMapOvr>
  <p:transition advClick="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Content Placeholder 2"/>
          <p:cNvSpPr>
            <a:spLocks noGrp="1"/>
          </p:cNvSpPr>
          <p:nvPr>
            <p:ph sz="quarter" idx="1"/>
          </p:nvPr>
        </p:nvSpPr>
        <p:spPr>
          <a:xfrm>
            <a:off x="514350" y="1600200"/>
            <a:ext cx="4543425"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14350" y="3938589"/>
            <a:ext cx="4543425"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5229225"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1BBE6C5A-BBB1-4FEE-864C-5BF376E4AD15}"/>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FF2FBA52-F3A5-4FCC-9E21-C4B4FA947D82}" type="datetime1">
              <a:rPr lang="en-US" altLang="en-US"/>
              <a:pPr>
                <a:defRPr/>
              </a:pPr>
              <a:t>10/2/2023</a:t>
            </a:fld>
            <a:endParaRPr lang="en-US" altLang="en-US"/>
          </a:p>
        </p:txBody>
      </p:sp>
      <p:sp>
        <p:nvSpPr>
          <p:cNvPr id="7" name="Footer Placeholder 6">
            <a:extLst>
              <a:ext uri="{FF2B5EF4-FFF2-40B4-BE49-F238E27FC236}">
                <a16:creationId xmlns:a16="http://schemas.microsoft.com/office/drawing/2014/main" id="{5BF7515C-EF79-4067-9951-51AC5997FA2E}"/>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8" name="Slide Number Placeholder 7">
            <a:extLst>
              <a:ext uri="{FF2B5EF4-FFF2-40B4-BE49-F238E27FC236}">
                <a16:creationId xmlns:a16="http://schemas.microsoft.com/office/drawing/2014/main" id="{309705C2-0708-4F52-B6B1-C9ABFFCC15A2}"/>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CE6CE4ED-1ABB-4761-B17D-81C11AE4F50D}" type="slidenum">
              <a:rPr lang="en-US" altLang="en-US"/>
              <a:pPr>
                <a:defRPr/>
              </a:pPr>
              <a:t>‹#›</a:t>
            </a:fld>
            <a:endParaRPr lang="en-US" altLang="en-US"/>
          </a:p>
        </p:txBody>
      </p:sp>
    </p:spTree>
    <p:extLst>
      <p:ext uri="{BB962C8B-B14F-4D97-AF65-F5344CB8AC3E}">
        <p14:creationId xmlns:p14="http://schemas.microsoft.com/office/powerpoint/2010/main" val="1529292819"/>
      </p:ext>
    </p:extLst>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35370" y="2666999"/>
            <a:ext cx="7537281" cy="2360071"/>
          </a:xfrm>
        </p:spPr>
        <p:txBody>
          <a:bodyPr anchor="b"/>
          <a:lstStyle>
            <a:lvl1pPr algn="r">
              <a:defRPr sz="4000" b="0" cap="none"/>
            </a:lvl1pPr>
          </a:lstStyle>
          <a:p>
            <a:r>
              <a:rPr lang="en-US"/>
              <a:t>Click to edit Master title style</a:t>
            </a:r>
          </a:p>
        </p:txBody>
      </p:sp>
      <p:sp>
        <p:nvSpPr>
          <p:cNvPr id="3" name="Text Placeholder 2"/>
          <p:cNvSpPr>
            <a:spLocks noGrp="1"/>
          </p:cNvSpPr>
          <p:nvPr>
            <p:ph type="body" idx="1"/>
          </p:nvPr>
        </p:nvSpPr>
        <p:spPr>
          <a:xfrm>
            <a:off x="2235373" y="5027070"/>
            <a:ext cx="7537277"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307482" y="6116071"/>
            <a:ext cx="465168" cy="365125"/>
          </a:xfrm>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3227996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04900" y="685802"/>
            <a:ext cx="8667750" cy="1752599"/>
          </a:xfrm>
        </p:spPr>
        <p:txBody>
          <a:bodyPr/>
          <a:lstStyle/>
          <a:p>
            <a:r>
              <a:rPr lang="en-US"/>
              <a:t>Click to edit Master title style</a:t>
            </a:r>
          </a:p>
        </p:txBody>
      </p:sp>
      <p:sp>
        <p:nvSpPr>
          <p:cNvPr id="3" name="Content Placeholder 2"/>
          <p:cNvSpPr>
            <a:spLocks noGrp="1"/>
          </p:cNvSpPr>
          <p:nvPr>
            <p:ph sz="half" idx="1"/>
          </p:nvPr>
        </p:nvSpPr>
        <p:spPr>
          <a:xfrm>
            <a:off x="1104900" y="2667000"/>
            <a:ext cx="4207383" cy="336867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565267" y="2667000"/>
            <a:ext cx="4207383" cy="334682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61BEF0D-F0BB-DE4B-95CE-6DB70DBA9567}" type="datetimeFigureOut">
              <a:rPr lang="en-US" smtClean="0"/>
              <a:pPr/>
              <a:t>10/2/2023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304052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495667" y="2658533"/>
            <a:ext cx="388832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52713" y="3335337"/>
            <a:ext cx="4131279"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806924" y="2667000"/>
            <a:ext cx="3901282"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576924" y="3335337"/>
            <a:ext cx="4131279"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smtClean="0"/>
              <a:pPr/>
              <a:t>10/2/2023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1689337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smtClean="0"/>
              <a:pPr/>
              <a:t>10/2/2023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116787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10/2/2023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831641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2714" y="1600200"/>
            <a:ext cx="2995351" cy="1371600"/>
          </a:xfrm>
        </p:spPr>
        <p:txBody>
          <a:bodyPr anchor="b">
            <a:normAutofit/>
          </a:bodyPr>
          <a:lstStyle>
            <a:lvl1pPr algn="ctr">
              <a:defRPr sz="2400" b="0"/>
            </a:lvl1pPr>
          </a:lstStyle>
          <a:p>
            <a:r>
              <a:rPr lang="en-US"/>
              <a:t>Click to edit Master title style</a:t>
            </a:r>
          </a:p>
        </p:txBody>
      </p:sp>
      <p:sp>
        <p:nvSpPr>
          <p:cNvPr id="3" name="Content Placeholder 2"/>
          <p:cNvSpPr>
            <a:spLocks noGrp="1"/>
          </p:cNvSpPr>
          <p:nvPr>
            <p:ph idx="1"/>
          </p:nvPr>
        </p:nvSpPr>
        <p:spPr>
          <a:xfrm>
            <a:off x="4440997" y="685801"/>
            <a:ext cx="5267207"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52714" y="2971800"/>
            <a:ext cx="299535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10/2/2023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3755345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1374" y="1752599"/>
            <a:ext cx="4579514" cy="1371600"/>
          </a:xfrm>
        </p:spPr>
        <p:txBody>
          <a:bodyPr anchor="b">
            <a:normAutofit/>
          </a:bodyPr>
          <a:lstStyle>
            <a:lvl1pPr algn="ctr">
              <a:defRPr sz="2800" b="0"/>
            </a:lvl1pPr>
          </a:lstStyle>
          <a:p>
            <a:r>
              <a:rPr lang="en-US"/>
              <a:t>Click to edit Master title style</a:t>
            </a:r>
          </a:p>
        </p:txBody>
      </p:sp>
      <p:sp>
        <p:nvSpPr>
          <p:cNvPr id="14" name="Picture Placeholder 2"/>
          <p:cNvSpPr>
            <a:spLocks noGrp="1" noChangeAspect="1"/>
          </p:cNvSpPr>
          <p:nvPr>
            <p:ph type="pic" idx="1"/>
          </p:nvPr>
        </p:nvSpPr>
        <p:spPr>
          <a:xfrm>
            <a:off x="6409683" y="914400"/>
            <a:ext cx="2769042"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251374" y="3124199"/>
            <a:ext cx="4579514"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10/2/2023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354067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14" name="Group 13"/>
          <p:cNvGrpSpPr/>
          <p:nvPr/>
        </p:nvGrpSpPr>
        <p:grpSpPr>
          <a:xfrm>
            <a:off x="0" y="1"/>
            <a:ext cx="2398515" cy="6858001"/>
            <a:chOff x="0" y="0"/>
            <a:chExt cx="2132013" cy="6858001"/>
          </a:xfrm>
        </p:grpSpPr>
        <p:sp>
          <p:nvSpPr>
            <p:cNvPr id="15" name="Freeform 6"/>
            <p:cNvSpPr/>
            <p:nvPr/>
          </p:nvSpPr>
          <p:spPr bwMode="auto">
            <a:xfrm>
              <a:off x="0" y="0"/>
              <a:ext cx="1073150" cy="5291138"/>
            </a:xfrm>
            <a:custGeom>
              <a:avLst/>
              <a:gdLst/>
              <a:ahLst/>
              <a:cxnLst/>
              <a:rect l="0" t="0" r="r" b="b"/>
              <a:pathLst>
                <a:path w="676" h="3333">
                  <a:moveTo>
                    <a:pt x="0" y="3132"/>
                  </a:moveTo>
                  <a:lnTo>
                    <a:pt x="0" y="3312"/>
                  </a:lnTo>
                  <a:lnTo>
                    <a:pt x="126" y="3333"/>
                  </a:lnTo>
                  <a:lnTo>
                    <a:pt x="676" y="0"/>
                  </a:lnTo>
                  <a:lnTo>
                    <a:pt x="514" y="0"/>
                  </a:lnTo>
                  <a:lnTo>
                    <a:pt x="0" y="3132"/>
                  </a:lnTo>
                  <a:close/>
                </a:path>
              </a:pathLst>
            </a:custGeom>
            <a:solidFill>
              <a:schemeClr val="accent1"/>
            </a:solidFill>
            <a:ln>
              <a:noFill/>
            </a:ln>
          </p:spPr>
        </p:sp>
        <p:sp>
          <p:nvSpPr>
            <p:cNvPr id="16" name="Freeform 7"/>
            <p:cNvSpPr/>
            <p:nvPr/>
          </p:nvSpPr>
          <p:spPr bwMode="auto">
            <a:xfrm>
              <a:off x="0" y="0"/>
              <a:ext cx="758825" cy="4624388"/>
            </a:xfrm>
            <a:custGeom>
              <a:avLst/>
              <a:gdLst/>
              <a:ahLst/>
              <a:cxnLst/>
              <a:rect l="0" t="0" r="r" b="b"/>
              <a:pathLst>
                <a:path w="478" h="2913">
                  <a:moveTo>
                    <a:pt x="478" y="0"/>
                  </a:moveTo>
                  <a:lnTo>
                    <a:pt x="318" y="0"/>
                  </a:lnTo>
                  <a:lnTo>
                    <a:pt x="0" y="1938"/>
                  </a:lnTo>
                  <a:lnTo>
                    <a:pt x="0" y="2913"/>
                  </a:lnTo>
                  <a:lnTo>
                    <a:pt x="478" y="0"/>
                  </a:lnTo>
                  <a:close/>
                </a:path>
              </a:pathLst>
            </a:custGeom>
            <a:solidFill>
              <a:schemeClr val="tx1">
                <a:lumMod val="65000"/>
                <a:lumOff val="35000"/>
              </a:schemeClr>
            </a:solidFill>
            <a:ln>
              <a:noFill/>
            </a:ln>
          </p:spPr>
        </p:sp>
        <p:sp>
          <p:nvSpPr>
            <p:cNvPr id="17" name="Freeform 8"/>
            <p:cNvSpPr/>
            <p:nvPr/>
          </p:nvSpPr>
          <p:spPr bwMode="auto">
            <a:xfrm>
              <a:off x="0" y="5662613"/>
              <a:ext cx="906463" cy="1195388"/>
            </a:xfrm>
            <a:custGeom>
              <a:avLst/>
              <a:gdLst/>
              <a:ahLst/>
              <a:cxnLst/>
              <a:rect l="0" t="0" r="r" b="b"/>
              <a:pathLst>
                <a:path w="571" h="753">
                  <a:moveTo>
                    <a:pt x="0" y="0"/>
                  </a:moveTo>
                  <a:lnTo>
                    <a:pt x="0" y="12"/>
                  </a:lnTo>
                  <a:lnTo>
                    <a:pt x="538" y="753"/>
                  </a:lnTo>
                  <a:lnTo>
                    <a:pt x="571" y="753"/>
                  </a:lnTo>
                  <a:lnTo>
                    <a:pt x="0" y="0"/>
                  </a:lnTo>
                  <a:close/>
                </a:path>
              </a:pathLst>
            </a:custGeom>
            <a:solidFill>
              <a:schemeClr val="tx1">
                <a:lumMod val="85000"/>
                <a:lumOff val="15000"/>
              </a:schemeClr>
            </a:solidFill>
            <a:ln>
              <a:noFill/>
            </a:ln>
          </p:spPr>
        </p:sp>
        <p:sp>
          <p:nvSpPr>
            <p:cNvPr id="18" name="Freeform 9"/>
            <p:cNvSpPr/>
            <p:nvPr/>
          </p:nvSpPr>
          <p:spPr bwMode="auto">
            <a:xfrm>
              <a:off x="0" y="5295900"/>
              <a:ext cx="1487488" cy="1562100"/>
            </a:xfrm>
            <a:custGeom>
              <a:avLst/>
              <a:gdLst/>
              <a:ahLst/>
              <a:cxnLst/>
              <a:rect l="0" t="0" r="r" b="b"/>
              <a:pathLst>
                <a:path w="937" h="984">
                  <a:moveTo>
                    <a:pt x="0" y="0"/>
                  </a:moveTo>
                  <a:lnTo>
                    <a:pt x="0" y="3"/>
                  </a:lnTo>
                  <a:lnTo>
                    <a:pt x="901" y="984"/>
                  </a:lnTo>
                  <a:lnTo>
                    <a:pt x="937" y="984"/>
                  </a:lnTo>
                  <a:lnTo>
                    <a:pt x="0" y="0"/>
                  </a:lnTo>
                  <a:close/>
                </a:path>
              </a:pathLst>
            </a:custGeom>
            <a:solidFill>
              <a:schemeClr val="accent1">
                <a:lumMod val="50000"/>
              </a:schemeClr>
            </a:solidFill>
            <a:ln>
              <a:noFill/>
            </a:ln>
          </p:spPr>
        </p:sp>
        <p:sp>
          <p:nvSpPr>
            <p:cNvPr id="19" name="Freeform 10"/>
            <p:cNvSpPr/>
            <p:nvPr/>
          </p:nvSpPr>
          <p:spPr bwMode="auto">
            <a:xfrm>
              <a:off x="0" y="5257800"/>
              <a:ext cx="2132013" cy="1600200"/>
            </a:xfrm>
            <a:custGeom>
              <a:avLst/>
              <a:gdLst/>
              <a:ahLst/>
              <a:cxnLst/>
              <a:rect l="0" t="0" r="r" b="b"/>
              <a:pathLst>
                <a:path w="1343" h="1008">
                  <a:moveTo>
                    <a:pt x="0" y="24"/>
                  </a:moveTo>
                  <a:lnTo>
                    <a:pt x="937" y="1008"/>
                  </a:lnTo>
                  <a:lnTo>
                    <a:pt x="1343" y="1008"/>
                  </a:lnTo>
                  <a:lnTo>
                    <a:pt x="126" y="21"/>
                  </a:lnTo>
                  <a:lnTo>
                    <a:pt x="0" y="0"/>
                  </a:lnTo>
                  <a:lnTo>
                    <a:pt x="0" y="24"/>
                  </a:lnTo>
                  <a:close/>
                </a:path>
              </a:pathLst>
            </a:custGeom>
            <a:solidFill>
              <a:schemeClr val="accent1">
                <a:lumMod val="75000"/>
              </a:schemeClr>
            </a:solidFill>
            <a:ln>
              <a:noFill/>
            </a:ln>
          </p:spPr>
        </p:sp>
        <p:sp>
          <p:nvSpPr>
            <p:cNvPr id="20" name="Freeform 11"/>
            <p:cNvSpPr/>
            <p:nvPr/>
          </p:nvSpPr>
          <p:spPr bwMode="auto">
            <a:xfrm>
              <a:off x="0" y="5357813"/>
              <a:ext cx="1377950" cy="1500188"/>
            </a:xfrm>
            <a:custGeom>
              <a:avLst/>
              <a:gdLst/>
              <a:ahLst/>
              <a:cxnLst/>
              <a:rect l="0" t="0" r="r" b="b"/>
              <a:pathLst>
                <a:path w="868" h="945">
                  <a:moveTo>
                    <a:pt x="0" y="192"/>
                  </a:moveTo>
                  <a:lnTo>
                    <a:pt x="571" y="945"/>
                  </a:lnTo>
                  <a:lnTo>
                    <a:pt x="868" y="945"/>
                  </a:lnTo>
                  <a:lnTo>
                    <a:pt x="0" y="0"/>
                  </a:lnTo>
                  <a:lnTo>
                    <a:pt x="0" y="192"/>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104900" y="457201"/>
            <a:ext cx="8667750" cy="1981200"/>
          </a:xfrm>
          <a:prstGeom prst="rect">
            <a:avLst/>
          </a:prstGeom>
          <a:effectLst/>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104901" y="2667001"/>
            <a:ext cx="8667749" cy="3356995"/>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278515" y="6116071"/>
            <a:ext cx="96465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10/2/2023</a:t>
            </a:fld>
            <a:endParaRPr lang="en-US"/>
          </a:p>
        </p:txBody>
      </p:sp>
      <p:sp>
        <p:nvSpPr>
          <p:cNvPr id="5" name="Footer Placeholder 4"/>
          <p:cNvSpPr>
            <a:spLocks noGrp="1"/>
          </p:cNvSpPr>
          <p:nvPr>
            <p:ph type="ftr" sz="quarter" idx="3"/>
          </p:nvPr>
        </p:nvSpPr>
        <p:spPr>
          <a:xfrm>
            <a:off x="2235372" y="6116071"/>
            <a:ext cx="5978832"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9307482" y="6116071"/>
            <a:ext cx="465168"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a:t>
            </a:fld>
            <a:endParaRPr lang="en-US"/>
          </a:p>
        </p:txBody>
      </p:sp>
      <p:grpSp>
        <p:nvGrpSpPr>
          <p:cNvPr id="21" name="Group 11">
            <a:extLst>
              <a:ext uri="{FF2B5EF4-FFF2-40B4-BE49-F238E27FC236}">
                <a16:creationId xmlns:a16="http://schemas.microsoft.com/office/drawing/2014/main" id="{4722AC98-E96E-4553-8ADC-A65EDE247324}"/>
              </a:ext>
            </a:extLst>
          </p:cNvPr>
          <p:cNvGrpSpPr>
            <a:grpSpLocks/>
          </p:cNvGrpSpPr>
          <p:nvPr userDrawn="1"/>
        </p:nvGrpSpPr>
        <p:grpSpPr bwMode="auto">
          <a:xfrm>
            <a:off x="14288" y="190500"/>
            <a:ext cx="9858375" cy="447675"/>
            <a:chOff x="0" y="120"/>
            <a:chExt cx="6210" cy="282"/>
          </a:xfrm>
        </p:grpSpPr>
        <p:grpSp>
          <p:nvGrpSpPr>
            <p:cNvPr id="22" name="Group 5">
              <a:extLst>
                <a:ext uri="{FF2B5EF4-FFF2-40B4-BE49-F238E27FC236}">
                  <a16:creationId xmlns:a16="http://schemas.microsoft.com/office/drawing/2014/main" id="{7C0948B6-18CE-4088-8396-35B54207A011}"/>
                </a:ext>
              </a:extLst>
            </p:cNvPr>
            <p:cNvGrpSpPr>
              <a:grpSpLocks/>
            </p:cNvGrpSpPr>
            <p:nvPr userDrawn="1"/>
          </p:nvGrpSpPr>
          <p:grpSpPr bwMode="auto">
            <a:xfrm>
              <a:off x="0" y="384"/>
              <a:ext cx="4914" cy="16"/>
              <a:chOff x="0" y="384"/>
              <a:chExt cx="4914" cy="16"/>
            </a:xfrm>
          </p:grpSpPr>
          <p:sp>
            <p:nvSpPr>
              <p:cNvPr id="28" name="Rectangle 3">
                <a:extLst>
                  <a:ext uri="{FF2B5EF4-FFF2-40B4-BE49-F238E27FC236}">
                    <a16:creationId xmlns:a16="http://schemas.microsoft.com/office/drawing/2014/main" id="{7B2D9358-A2B5-4BCA-ABDD-497C62B34292}"/>
                  </a:ext>
                </a:extLst>
              </p:cNvPr>
              <p:cNvSpPr>
                <a:spLocks noChangeArrowheads="1"/>
              </p:cNvSpPr>
              <p:nvPr userDrawn="1"/>
            </p:nvSpPr>
            <p:spPr bwMode="auto">
              <a:xfrm>
                <a:off x="0" y="384"/>
                <a:ext cx="4206" cy="1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defRPr/>
                </a:pPr>
                <a:endParaRPr lang="en-US" altLang="en-US"/>
              </a:p>
            </p:txBody>
          </p:sp>
          <p:sp>
            <p:nvSpPr>
              <p:cNvPr id="29" name="Rectangle 4">
                <a:extLst>
                  <a:ext uri="{FF2B5EF4-FFF2-40B4-BE49-F238E27FC236}">
                    <a16:creationId xmlns:a16="http://schemas.microsoft.com/office/drawing/2014/main" id="{E415C33C-CE67-44D9-BA4E-6CDE24C48E21}"/>
                  </a:ext>
                </a:extLst>
              </p:cNvPr>
              <p:cNvSpPr>
                <a:spLocks noChangeArrowheads="1"/>
              </p:cNvSpPr>
              <p:nvPr userDrawn="1"/>
            </p:nvSpPr>
            <p:spPr bwMode="auto">
              <a:xfrm>
                <a:off x="4199" y="384"/>
                <a:ext cx="715" cy="16"/>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defRPr/>
                </a:pPr>
                <a:endParaRPr lang="en-US" altLang="en-US"/>
              </a:p>
            </p:txBody>
          </p:sp>
        </p:grpSp>
        <p:grpSp>
          <p:nvGrpSpPr>
            <p:cNvPr id="23" name="Group 10">
              <a:extLst>
                <a:ext uri="{FF2B5EF4-FFF2-40B4-BE49-F238E27FC236}">
                  <a16:creationId xmlns:a16="http://schemas.microsoft.com/office/drawing/2014/main" id="{A305A2F6-E227-4EA7-B690-BB0EDDCCC6F6}"/>
                </a:ext>
              </a:extLst>
            </p:cNvPr>
            <p:cNvGrpSpPr>
              <a:grpSpLocks/>
            </p:cNvGrpSpPr>
            <p:nvPr userDrawn="1"/>
          </p:nvGrpSpPr>
          <p:grpSpPr bwMode="auto">
            <a:xfrm>
              <a:off x="4876" y="120"/>
              <a:ext cx="1334" cy="282"/>
              <a:chOff x="4876" y="120"/>
              <a:chExt cx="1334" cy="282"/>
            </a:xfrm>
          </p:grpSpPr>
          <p:sp>
            <p:nvSpPr>
              <p:cNvPr id="24" name="Freeform 6">
                <a:extLst>
                  <a:ext uri="{FF2B5EF4-FFF2-40B4-BE49-F238E27FC236}">
                    <a16:creationId xmlns:a16="http://schemas.microsoft.com/office/drawing/2014/main" id="{E52042B3-2F30-4EE3-B84E-E73CE0005E3E}"/>
                  </a:ext>
                </a:extLst>
              </p:cNvPr>
              <p:cNvSpPr>
                <a:spLocks/>
              </p:cNvSpPr>
              <p:nvPr userDrawn="1"/>
            </p:nvSpPr>
            <p:spPr bwMode="auto">
              <a:xfrm>
                <a:off x="4934" y="120"/>
                <a:ext cx="1276" cy="282"/>
              </a:xfrm>
              <a:custGeom>
                <a:avLst/>
                <a:gdLst>
                  <a:gd name="T0" fmla="*/ 0 w 1276"/>
                  <a:gd name="T1" fmla="*/ 48 h 282"/>
                  <a:gd name="T2" fmla="*/ 48 w 1276"/>
                  <a:gd name="T3" fmla="*/ 35 h 282"/>
                  <a:gd name="T4" fmla="*/ 248 w 1276"/>
                  <a:gd name="T5" fmla="*/ 159 h 282"/>
                  <a:gd name="T6" fmla="*/ 261 w 1276"/>
                  <a:gd name="T7" fmla="*/ 166 h 282"/>
                  <a:gd name="T8" fmla="*/ 272 w 1276"/>
                  <a:gd name="T9" fmla="*/ 169 h 282"/>
                  <a:gd name="T10" fmla="*/ 281 w 1276"/>
                  <a:gd name="T11" fmla="*/ 170 h 282"/>
                  <a:gd name="T12" fmla="*/ 289 w 1276"/>
                  <a:gd name="T13" fmla="*/ 170 h 282"/>
                  <a:gd name="T14" fmla="*/ 298 w 1276"/>
                  <a:gd name="T15" fmla="*/ 170 h 282"/>
                  <a:gd name="T16" fmla="*/ 321 w 1276"/>
                  <a:gd name="T17" fmla="*/ 165 h 282"/>
                  <a:gd name="T18" fmla="*/ 1014 w 1276"/>
                  <a:gd name="T19" fmla="*/ 18 h 282"/>
                  <a:gd name="T20" fmla="*/ 1050 w 1276"/>
                  <a:gd name="T21" fmla="*/ 12 h 282"/>
                  <a:gd name="T22" fmla="*/ 1081 w 1276"/>
                  <a:gd name="T23" fmla="*/ 6 h 282"/>
                  <a:gd name="T24" fmla="*/ 1102 w 1276"/>
                  <a:gd name="T25" fmla="*/ 4 h 282"/>
                  <a:gd name="T26" fmla="*/ 1129 w 1276"/>
                  <a:gd name="T27" fmla="*/ 2 h 282"/>
                  <a:gd name="T28" fmla="*/ 1151 w 1276"/>
                  <a:gd name="T29" fmla="*/ 0 h 282"/>
                  <a:gd name="T30" fmla="*/ 1173 w 1276"/>
                  <a:gd name="T31" fmla="*/ 2 h 282"/>
                  <a:gd name="T32" fmla="*/ 1204 w 1276"/>
                  <a:gd name="T33" fmla="*/ 6 h 282"/>
                  <a:gd name="T34" fmla="*/ 1224 w 1276"/>
                  <a:gd name="T35" fmla="*/ 11 h 282"/>
                  <a:gd name="T36" fmla="*/ 1243 w 1276"/>
                  <a:gd name="T37" fmla="*/ 19 h 282"/>
                  <a:gd name="T38" fmla="*/ 1265 w 1276"/>
                  <a:gd name="T39" fmla="*/ 28 h 282"/>
                  <a:gd name="T40" fmla="*/ 1275 w 1276"/>
                  <a:gd name="T41" fmla="*/ 47 h 282"/>
                  <a:gd name="T42" fmla="*/ 1268 w 1276"/>
                  <a:gd name="T43" fmla="*/ 63 h 282"/>
                  <a:gd name="T44" fmla="*/ 1255 w 1276"/>
                  <a:gd name="T45" fmla="*/ 76 h 282"/>
                  <a:gd name="T46" fmla="*/ 1238 w 1276"/>
                  <a:gd name="T47" fmla="*/ 88 h 282"/>
                  <a:gd name="T48" fmla="*/ 1207 w 1276"/>
                  <a:gd name="T49" fmla="*/ 104 h 282"/>
                  <a:gd name="T50" fmla="*/ 1169 w 1276"/>
                  <a:gd name="T51" fmla="*/ 118 h 282"/>
                  <a:gd name="T52" fmla="*/ 1147 w 1276"/>
                  <a:gd name="T53" fmla="*/ 126 h 282"/>
                  <a:gd name="T54" fmla="*/ 1121 w 1276"/>
                  <a:gd name="T55" fmla="*/ 133 h 282"/>
                  <a:gd name="T56" fmla="*/ 1075 w 1276"/>
                  <a:gd name="T57" fmla="*/ 143 h 282"/>
                  <a:gd name="T58" fmla="*/ 1011 w 1276"/>
                  <a:gd name="T59" fmla="*/ 156 h 282"/>
                  <a:gd name="T60" fmla="*/ 466 w 1276"/>
                  <a:gd name="T61" fmla="*/ 265 h 282"/>
                  <a:gd name="T62" fmla="*/ 411 w 1276"/>
                  <a:gd name="T63" fmla="*/ 274 h 282"/>
                  <a:gd name="T64" fmla="*/ 374 w 1276"/>
                  <a:gd name="T65" fmla="*/ 280 h 282"/>
                  <a:gd name="T66" fmla="*/ 330 w 1276"/>
                  <a:gd name="T67" fmla="*/ 280 h 282"/>
                  <a:gd name="T68" fmla="*/ 287 w 1276"/>
                  <a:gd name="T69" fmla="*/ 280 h 282"/>
                  <a:gd name="T70" fmla="*/ 120 w 1276"/>
                  <a:gd name="T71" fmla="*/ 281 h 282"/>
                  <a:gd name="T72" fmla="*/ 78 w 1276"/>
                  <a:gd name="T73" fmla="*/ 280 h 282"/>
                  <a:gd name="T74" fmla="*/ 74 w 1276"/>
                  <a:gd name="T75" fmla="*/ 279 h 282"/>
                  <a:gd name="T76" fmla="*/ 70 w 1276"/>
                  <a:gd name="T77" fmla="*/ 275 h 282"/>
                  <a:gd name="T78" fmla="*/ 65 w 1276"/>
                  <a:gd name="T79" fmla="*/ 275 h 282"/>
                  <a:gd name="T80" fmla="*/ 60 w 1276"/>
                  <a:gd name="T81" fmla="*/ 271 h 282"/>
                  <a:gd name="T82" fmla="*/ 60 w 1276"/>
                  <a:gd name="T83" fmla="*/ 267 h 282"/>
                  <a:gd name="T84" fmla="*/ 63 w 1276"/>
                  <a:gd name="T85" fmla="*/ 262 h 282"/>
                  <a:gd name="T86" fmla="*/ 70 w 1276"/>
                  <a:gd name="T87" fmla="*/ 257 h 282"/>
                  <a:gd name="T88" fmla="*/ 88 w 1276"/>
                  <a:gd name="T89" fmla="*/ 245 h 282"/>
                  <a:gd name="T90" fmla="*/ 106 w 1276"/>
                  <a:gd name="T91" fmla="*/ 238 h 282"/>
                  <a:gd name="T92" fmla="*/ 111 w 1276"/>
                  <a:gd name="T93" fmla="*/ 236 h 282"/>
                  <a:gd name="T94" fmla="*/ 0 w 1276"/>
                  <a:gd name="T95" fmla="*/ 48 h 28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276" h="282">
                    <a:moveTo>
                      <a:pt x="0" y="48"/>
                    </a:moveTo>
                    <a:lnTo>
                      <a:pt x="48" y="35"/>
                    </a:lnTo>
                    <a:lnTo>
                      <a:pt x="248" y="159"/>
                    </a:lnTo>
                    <a:lnTo>
                      <a:pt x="261" y="166"/>
                    </a:lnTo>
                    <a:lnTo>
                      <a:pt x="272" y="169"/>
                    </a:lnTo>
                    <a:lnTo>
                      <a:pt x="281" y="170"/>
                    </a:lnTo>
                    <a:lnTo>
                      <a:pt x="289" y="170"/>
                    </a:lnTo>
                    <a:lnTo>
                      <a:pt x="298" y="170"/>
                    </a:lnTo>
                    <a:lnTo>
                      <a:pt x="321" y="165"/>
                    </a:lnTo>
                    <a:lnTo>
                      <a:pt x="1014" y="18"/>
                    </a:lnTo>
                    <a:lnTo>
                      <a:pt x="1050" y="12"/>
                    </a:lnTo>
                    <a:lnTo>
                      <a:pt x="1081" y="6"/>
                    </a:lnTo>
                    <a:lnTo>
                      <a:pt x="1102" y="4"/>
                    </a:lnTo>
                    <a:lnTo>
                      <a:pt x="1129" y="2"/>
                    </a:lnTo>
                    <a:lnTo>
                      <a:pt x="1151" y="0"/>
                    </a:lnTo>
                    <a:lnTo>
                      <a:pt x="1173" y="2"/>
                    </a:lnTo>
                    <a:lnTo>
                      <a:pt x="1204" y="6"/>
                    </a:lnTo>
                    <a:lnTo>
                      <a:pt x="1224" y="11"/>
                    </a:lnTo>
                    <a:lnTo>
                      <a:pt x="1243" y="19"/>
                    </a:lnTo>
                    <a:lnTo>
                      <a:pt x="1265" y="28"/>
                    </a:lnTo>
                    <a:lnTo>
                      <a:pt x="1275" y="47"/>
                    </a:lnTo>
                    <a:lnTo>
                      <a:pt x="1268" y="63"/>
                    </a:lnTo>
                    <a:lnTo>
                      <a:pt x="1255" y="76"/>
                    </a:lnTo>
                    <a:lnTo>
                      <a:pt x="1238" y="88"/>
                    </a:lnTo>
                    <a:lnTo>
                      <a:pt x="1207" y="104"/>
                    </a:lnTo>
                    <a:lnTo>
                      <a:pt x="1169" y="118"/>
                    </a:lnTo>
                    <a:lnTo>
                      <a:pt x="1147" y="126"/>
                    </a:lnTo>
                    <a:lnTo>
                      <a:pt x="1121" y="133"/>
                    </a:lnTo>
                    <a:lnTo>
                      <a:pt x="1075" y="143"/>
                    </a:lnTo>
                    <a:lnTo>
                      <a:pt x="1011" y="156"/>
                    </a:lnTo>
                    <a:lnTo>
                      <a:pt x="466" y="265"/>
                    </a:lnTo>
                    <a:lnTo>
                      <a:pt x="411" y="274"/>
                    </a:lnTo>
                    <a:lnTo>
                      <a:pt x="374" y="280"/>
                    </a:lnTo>
                    <a:lnTo>
                      <a:pt x="330" y="280"/>
                    </a:lnTo>
                    <a:lnTo>
                      <a:pt x="287" y="280"/>
                    </a:lnTo>
                    <a:lnTo>
                      <a:pt x="120" y="281"/>
                    </a:lnTo>
                    <a:lnTo>
                      <a:pt x="78" y="280"/>
                    </a:lnTo>
                    <a:lnTo>
                      <a:pt x="74" y="279"/>
                    </a:lnTo>
                    <a:lnTo>
                      <a:pt x="70" y="275"/>
                    </a:lnTo>
                    <a:lnTo>
                      <a:pt x="65" y="275"/>
                    </a:lnTo>
                    <a:lnTo>
                      <a:pt x="60" y="271"/>
                    </a:lnTo>
                    <a:lnTo>
                      <a:pt x="60" y="267"/>
                    </a:lnTo>
                    <a:lnTo>
                      <a:pt x="63" y="262"/>
                    </a:lnTo>
                    <a:lnTo>
                      <a:pt x="70" y="257"/>
                    </a:lnTo>
                    <a:lnTo>
                      <a:pt x="88" y="245"/>
                    </a:lnTo>
                    <a:lnTo>
                      <a:pt x="106" y="238"/>
                    </a:lnTo>
                    <a:lnTo>
                      <a:pt x="111" y="236"/>
                    </a:lnTo>
                    <a:lnTo>
                      <a:pt x="0" y="48"/>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 name="Freeform 7">
                <a:extLst>
                  <a:ext uri="{FF2B5EF4-FFF2-40B4-BE49-F238E27FC236}">
                    <a16:creationId xmlns:a16="http://schemas.microsoft.com/office/drawing/2014/main" id="{A3874F9B-0574-4638-B038-6EC55CF82D88}"/>
                  </a:ext>
                </a:extLst>
              </p:cNvPr>
              <p:cNvSpPr>
                <a:spLocks/>
              </p:cNvSpPr>
              <p:nvPr userDrawn="1"/>
            </p:nvSpPr>
            <p:spPr bwMode="auto">
              <a:xfrm>
                <a:off x="5601" y="295"/>
                <a:ext cx="252" cy="74"/>
              </a:xfrm>
              <a:custGeom>
                <a:avLst/>
                <a:gdLst>
                  <a:gd name="T0" fmla="*/ 0 w 252"/>
                  <a:gd name="T1" fmla="*/ 49 h 74"/>
                  <a:gd name="T2" fmla="*/ 68 w 252"/>
                  <a:gd name="T3" fmla="*/ 55 h 74"/>
                  <a:gd name="T4" fmla="*/ 101 w 252"/>
                  <a:gd name="T5" fmla="*/ 73 h 74"/>
                  <a:gd name="T6" fmla="*/ 134 w 252"/>
                  <a:gd name="T7" fmla="*/ 68 h 74"/>
                  <a:gd name="T8" fmla="*/ 162 w 252"/>
                  <a:gd name="T9" fmla="*/ 65 h 74"/>
                  <a:gd name="T10" fmla="*/ 169 w 252"/>
                  <a:gd name="T11" fmla="*/ 71 h 74"/>
                  <a:gd name="T12" fmla="*/ 237 w 252"/>
                  <a:gd name="T13" fmla="*/ 66 h 74"/>
                  <a:gd name="T14" fmla="*/ 248 w 252"/>
                  <a:gd name="T15" fmla="*/ 54 h 74"/>
                  <a:gd name="T16" fmla="*/ 250 w 252"/>
                  <a:gd name="T17" fmla="*/ 48 h 74"/>
                  <a:gd name="T18" fmla="*/ 251 w 252"/>
                  <a:gd name="T19" fmla="*/ 40 h 74"/>
                  <a:gd name="T20" fmla="*/ 250 w 252"/>
                  <a:gd name="T21" fmla="*/ 31 h 74"/>
                  <a:gd name="T22" fmla="*/ 249 w 252"/>
                  <a:gd name="T23" fmla="*/ 25 h 74"/>
                  <a:gd name="T24" fmla="*/ 245 w 252"/>
                  <a:gd name="T25" fmla="*/ 18 h 74"/>
                  <a:gd name="T26" fmla="*/ 237 w 252"/>
                  <a:gd name="T27" fmla="*/ 0 h 74"/>
                  <a:gd name="T28" fmla="*/ 0 w 252"/>
                  <a:gd name="T29" fmla="*/ 49 h 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52" h="74">
                    <a:moveTo>
                      <a:pt x="0" y="49"/>
                    </a:moveTo>
                    <a:lnTo>
                      <a:pt x="68" y="55"/>
                    </a:lnTo>
                    <a:lnTo>
                      <a:pt x="101" y="73"/>
                    </a:lnTo>
                    <a:lnTo>
                      <a:pt x="134" y="68"/>
                    </a:lnTo>
                    <a:lnTo>
                      <a:pt x="162" y="65"/>
                    </a:lnTo>
                    <a:lnTo>
                      <a:pt x="169" y="71"/>
                    </a:lnTo>
                    <a:lnTo>
                      <a:pt x="237" y="66"/>
                    </a:lnTo>
                    <a:lnTo>
                      <a:pt x="248" y="54"/>
                    </a:lnTo>
                    <a:lnTo>
                      <a:pt x="250" y="48"/>
                    </a:lnTo>
                    <a:lnTo>
                      <a:pt x="251" y="40"/>
                    </a:lnTo>
                    <a:lnTo>
                      <a:pt x="250" y="31"/>
                    </a:lnTo>
                    <a:lnTo>
                      <a:pt x="249" y="25"/>
                    </a:lnTo>
                    <a:lnTo>
                      <a:pt x="245" y="18"/>
                    </a:lnTo>
                    <a:lnTo>
                      <a:pt x="237" y="0"/>
                    </a:lnTo>
                    <a:lnTo>
                      <a:pt x="0" y="49"/>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 name="Freeform 8">
                <a:extLst>
                  <a:ext uri="{FF2B5EF4-FFF2-40B4-BE49-F238E27FC236}">
                    <a16:creationId xmlns:a16="http://schemas.microsoft.com/office/drawing/2014/main" id="{30B6C12C-D878-40B0-A62A-59A62F264E0B}"/>
                  </a:ext>
                </a:extLst>
              </p:cNvPr>
              <p:cNvSpPr>
                <a:spLocks/>
              </p:cNvSpPr>
              <p:nvPr userDrawn="1"/>
            </p:nvSpPr>
            <p:spPr bwMode="auto">
              <a:xfrm>
                <a:off x="4876" y="342"/>
                <a:ext cx="265" cy="32"/>
              </a:xfrm>
              <a:custGeom>
                <a:avLst/>
                <a:gdLst>
                  <a:gd name="T0" fmla="*/ 264 w 265"/>
                  <a:gd name="T1" fmla="*/ 13 h 32"/>
                  <a:gd name="T2" fmla="*/ 262 w 265"/>
                  <a:gd name="T3" fmla="*/ 15 h 32"/>
                  <a:gd name="T4" fmla="*/ 261 w 265"/>
                  <a:gd name="T5" fmla="*/ 17 h 32"/>
                  <a:gd name="T6" fmla="*/ 256 w 265"/>
                  <a:gd name="T7" fmla="*/ 19 h 32"/>
                  <a:gd name="T8" fmla="*/ 250 w 265"/>
                  <a:gd name="T9" fmla="*/ 23 h 32"/>
                  <a:gd name="T10" fmla="*/ 239 w 265"/>
                  <a:gd name="T11" fmla="*/ 26 h 32"/>
                  <a:gd name="T12" fmla="*/ 227 w 265"/>
                  <a:gd name="T13" fmla="*/ 28 h 32"/>
                  <a:gd name="T14" fmla="*/ 207 w 265"/>
                  <a:gd name="T15" fmla="*/ 30 h 32"/>
                  <a:gd name="T16" fmla="*/ 184 w 265"/>
                  <a:gd name="T17" fmla="*/ 31 h 32"/>
                  <a:gd name="T18" fmla="*/ 164 w 265"/>
                  <a:gd name="T19" fmla="*/ 31 h 32"/>
                  <a:gd name="T20" fmla="*/ 156 w 265"/>
                  <a:gd name="T21" fmla="*/ 30 h 32"/>
                  <a:gd name="T22" fmla="*/ 135 w 265"/>
                  <a:gd name="T23" fmla="*/ 28 h 32"/>
                  <a:gd name="T24" fmla="*/ 0 w 265"/>
                  <a:gd name="T25" fmla="*/ 10 h 32"/>
                  <a:gd name="T26" fmla="*/ 7 w 265"/>
                  <a:gd name="T27" fmla="*/ 8 h 32"/>
                  <a:gd name="T28" fmla="*/ 14 w 265"/>
                  <a:gd name="T29" fmla="*/ 6 h 32"/>
                  <a:gd name="T30" fmla="*/ 23 w 265"/>
                  <a:gd name="T31" fmla="*/ 4 h 32"/>
                  <a:gd name="T32" fmla="*/ 39 w 265"/>
                  <a:gd name="T33" fmla="*/ 1 h 32"/>
                  <a:gd name="T34" fmla="*/ 57 w 265"/>
                  <a:gd name="T35" fmla="*/ 0 h 32"/>
                  <a:gd name="T36" fmla="*/ 264 w 265"/>
                  <a:gd name="T37" fmla="*/ 13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65" h="32">
                    <a:moveTo>
                      <a:pt x="264" y="13"/>
                    </a:moveTo>
                    <a:lnTo>
                      <a:pt x="262" y="15"/>
                    </a:lnTo>
                    <a:lnTo>
                      <a:pt x="261" y="17"/>
                    </a:lnTo>
                    <a:lnTo>
                      <a:pt x="256" y="19"/>
                    </a:lnTo>
                    <a:lnTo>
                      <a:pt x="250" y="23"/>
                    </a:lnTo>
                    <a:lnTo>
                      <a:pt x="239" y="26"/>
                    </a:lnTo>
                    <a:lnTo>
                      <a:pt x="227" y="28"/>
                    </a:lnTo>
                    <a:lnTo>
                      <a:pt x="207" y="30"/>
                    </a:lnTo>
                    <a:lnTo>
                      <a:pt x="184" y="31"/>
                    </a:lnTo>
                    <a:lnTo>
                      <a:pt x="164" y="31"/>
                    </a:lnTo>
                    <a:lnTo>
                      <a:pt x="156" y="30"/>
                    </a:lnTo>
                    <a:lnTo>
                      <a:pt x="135" y="28"/>
                    </a:lnTo>
                    <a:lnTo>
                      <a:pt x="0" y="10"/>
                    </a:lnTo>
                    <a:lnTo>
                      <a:pt x="7" y="8"/>
                    </a:lnTo>
                    <a:lnTo>
                      <a:pt x="14" y="6"/>
                    </a:lnTo>
                    <a:lnTo>
                      <a:pt x="23" y="4"/>
                    </a:lnTo>
                    <a:lnTo>
                      <a:pt x="39" y="1"/>
                    </a:lnTo>
                    <a:lnTo>
                      <a:pt x="57" y="0"/>
                    </a:lnTo>
                    <a:lnTo>
                      <a:pt x="264" y="13"/>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7" name="Freeform 9">
                <a:extLst>
                  <a:ext uri="{FF2B5EF4-FFF2-40B4-BE49-F238E27FC236}">
                    <a16:creationId xmlns:a16="http://schemas.microsoft.com/office/drawing/2014/main" id="{48F0C5A0-3535-4163-AE03-5AB73AD79A74}"/>
                  </a:ext>
                </a:extLst>
              </p:cNvPr>
              <p:cNvSpPr>
                <a:spLocks/>
              </p:cNvSpPr>
              <p:nvPr userDrawn="1"/>
            </p:nvSpPr>
            <p:spPr bwMode="auto">
              <a:xfrm>
                <a:off x="5000" y="182"/>
                <a:ext cx="575" cy="111"/>
              </a:xfrm>
              <a:custGeom>
                <a:avLst/>
                <a:gdLst>
                  <a:gd name="T0" fmla="*/ 574 w 575"/>
                  <a:gd name="T1" fmla="*/ 72 h 111"/>
                  <a:gd name="T2" fmla="*/ 52 w 575"/>
                  <a:gd name="T3" fmla="*/ 0 h 111"/>
                  <a:gd name="T4" fmla="*/ 0 w 575"/>
                  <a:gd name="T5" fmla="*/ 14 h 111"/>
                  <a:gd name="T6" fmla="*/ 207 w 575"/>
                  <a:gd name="T7" fmla="*/ 67 h 111"/>
                  <a:gd name="T8" fmla="*/ 328 w 575"/>
                  <a:gd name="T9" fmla="*/ 110 h 111"/>
                  <a:gd name="T10" fmla="*/ 574 w 575"/>
                  <a:gd name="T11" fmla="*/ 72 h 1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5" h="111">
                    <a:moveTo>
                      <a:pt x="574" y="72"/>
                    </a:moveTo>
                    <a:lnTo>
                      <a:pt x="52" y="0"/>
                    </a:lnTo>
                    <a:lnTo>
                      <a:pt x="0" y="14"/>
                    </a:lnTo>
                    <a:lnTo>
                      <a:pt x="207" y="67"/>
                    </a:lnTo>
                    <a:lnTo>
                      <a:pt x="328" y="110"/>
                    </a:lnTo>
                    <a:lnTo>
                      <a:pt x="574" y="72"/>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Tree>
    <p:extLst>
      <p:ext uri="{BB962C8B-B14F-4D97-AF65-F5344CB8AC3E}">
        <p14:creationId xmlns:p14="http://schemas.microsoft.com/office/powerpoint/2010/main" val="2517550252"/>
      </p:ext>
    </p:extLst>
  </p:cSld>
  <p:clrMap bg1="lt1" tx1="dk1" bg2="lt2" tx2="dk2" accent1="accent1" accent2="accent2" accent3="accent3" accent4="accent4" accent5="accent5" accent6="accent6" hlink="hlink" folHlink="folHlink"/>
  <p:sldLayoutIdLst>
    <p:sldLayoutId id="2147485850" r:id="rId1"/>
    <p:sldLayoutId id="2147485851" r:id="rId2"/>
    <p:sldLayoutId id="2147485852" r:id="rId3"/>
    <p:sldLayoutId id="2147485853" r:id="rId4"/>
    <p:sldLayoutId id="2147485854" r:id="rId5"/>
    <p:sldLayoutId id="2147485855" r:id="rId6"/>
    <p:sldLayoutId id="2147485856" r:id="rId7"/>
    <p:sldLayoutId id="2147485857" r:id="rId8"/>
    <p:sldLayoutId id="2147485858" r:id="rId9"/>
    <p:sldLayoutId id="2147485859" r:id="rId10"/>
    <p:sldLayoutId id="2147485860" r:id="rId11"/>
    <p:sldLayoutId id="2147485861" r:id="rId12"/>
    <p:sldLayoutId id="2147485862" r:id="rId13"/>
    <p:sldLayoutId id="2147485863" r:id="rId14"/>
    <p:sldLayoutId id="2147485864" r:id="rId15"/>
    <p:sldLayoutId id="2147485865" r:id="rId16"/>
    <p:sldLayoutId id="2147485866" r:id="rId17"/>
    <p:sldLayoutId id="2147485867" r:id="rId18"/>
    <p:sldLayoutId id="2147485868" r:id="rId19"/>
    <p:sldLayoutId id="2147485869" r:id="rId20"/>
    <p:sldLayoutId id="2147485870" r:id="rId21"/>
    <p:sldLayoutId id="2147485871" r:id="rId22"/>
    <p:sldLayoutId id="2147485872" r:id="rId23"/>
    <p:sldLayoutId id="2147485873" r:id="rId24"/>
    <p:sldLayoutId id="2147485874" r:id="rId25"/>
  </p:sldLayoutIdLst>
  <p:hf hdr="0" ftr="0"/>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00.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98.xml"/><Relationship Id="rId1" Type="http://schemas.openxmlformats.org/officeDocument/2006/relationships/slideLayout" Target="../slideLayouts/slideLayout23.xml"/><Relationship Id="rId6" Type="http://schemas.openxmlformats.org/officeDocument/2006/relationships/image" Target="../media/image116.png"/><Relationship Id="rId5" Type="http://schemas.openxmlformats.org/officeDocument/2006/relationships/image" Target="../media/image115.jpeg"/><Relationship Id="rId4" Type="http://schemas.openxmlformats.org/officeDocument/2006/relationships/image" Target="../media/image114.jpeg"/></Relationships>
</file>

<file path=ppt/slides/_rels/slide10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102.xml"/><Relationship Id="rId1" Type="http://schemas.openxmlformats.org/officeDocument/2006/relationships/slideLayout" Target="../slideLayouts/slideLayout2.xml"/><Relationship Id="rId4" Type="http://schemas.openxmlformats.org/officeDocument/2006/relationships/image" Target="../media/image120.png"/></Relationships>
</file>

<file path=ppt/slides/_rels/slide105.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08.xml"/><Relationship Id="rId1" Type="http://schemas.openxmlformats.org/officeDocument/2006/relationships/slideLayout" Target="../slideLayouts/slideLayout2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110.xml"/><Relationship Id="rId1" Type="http://schemas.openxmlformats.org/officeDocument/2006/relationships/slideLayout" Target="../slideLayouts/slideLayout19.xml"/></Relationships>
</file>

<file path=ppt/slides/_rels/slide113.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111.xml"/><Relationship Id="rId1" Type="http://schemas.openxmlformats.org/officeDocument/2006/relationships/slideLayout" Target="../slideLayouts/slideLayout21.xml"/></Relationships>
</file>

<file path=ppt/slides/_rels/slide114.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112.xml"/><Relationship Id="rId1" Type="http://schemas.openxmlformats.org/officeDocument/2006/relationships/slideLayout" Target="../slideLayouts/slideLayout19.xml"/></Relationships>
</file>

<file path=ppt/slides/_rels/slide115.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13.xml"/><Relationship Id="rId1" Type="http://schemas.openxmlformats.org/officeDocument/2006/relationships/slideLayout" Target="../slideLayouts/slideLayout25.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115.xml"/><Relationship Id="rId1" Type="http://schemas.openxmlformats.org/officeDocument/2006/relationships/slideLayout" Target="../slideLayouts/slideLayout4.xml"/><Relationship Id="rId5" Type="http://schemas.openxmlformats.org/officeDocument/2006/relationships/image" Target="../media/image65.jpeg"/><Relationship Id="rId4" Type="http://schemas.openxmlformats.org/officeDocument/2006/relationships/image" Target="../media/image130.jpeg"/></Relationships>
</file>

<file path=ppt/slides/_rels/slide118.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6.xml"/><Relationship Id="rId1"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11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244%20Concrete%20Batch%20Plants/movies/New%20Folder/concreteflashtour.html"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24.jpe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20.xml"/><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9.xm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35.jpeg"/><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6.xml"/><Relationship Id="rId1" Type="http://schemas.openxmlformats.org/officeDocument/2006/relationships/slideLayout" Target="../slideLayouts/slideLayout20.xml"/><Relationship Id="rId5" Type="http://schemas.openxmlformats.org/officeDocument/2006/relationships/image" Target="../media/image42.jpeg"/><Relationship Id="rId4" Type="http://schemas.openxmlformats.org/officeDocument/2006/relationships/image" Target="../media/image41.jpeg"/></Relationships>
</file>

<file path=ppt/slides/_rels/slide3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9.xml"/><Relationship Id="rId1" Type="http://schemas.openxmlformats.org/officeDocument/2006/relationships/slideLayout" Target="../slideLayouts/slideLayout20.xml"/><Relationship Id="rId5" Type="http://schemas.openxmlformats.org/officeDocument/2006/relationships/image" Target="../media/image47.png"/><Relationship Id="rId4" Type="http://schemas.openxmlformats.org/officeDocument/2006/relationships/image" Target="../media/image46.png"/></Relationships>
</file>

<file path=ppt/slides/_rels/slide4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49.jpeg"/></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7.gi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5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7.xml"/><Relationship Id="rId1" Type="http://schemas.openxmlformats.org/officeDocument/2006/relationships/slideLayout" Target="../slideLayouts/slideLayout6.xml"/><Relationship Id="rId4" Type="http://schemas.openxmlformats.org/officeDocument/2006/relationships/image" Target="../media/image68.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3.xml"/><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4.xml"/><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5.xml"/><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67.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8.xml"/><Relationship Id="rId1" Type="http://schemas.openxmlformats.org/officeDocument/2006/relationships/slideLayout" Target="../slideLayouts/slideLayout21.xml"/></Relationships>
</file>

<file path=ppt/slides/_rels/slide7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69.xml"/><Relationship Id="rId1" Type="http://schemas.openxmlformats.org/officeDocument/2006/relationships/slideLayout" Target="../slideLayouts/slideLayout4.xml"/><Relationship Id="rId4" Type="http://schemas.openxmlformats.org/officeDocument/2006/relationships/image" Target="../media/image81.jpeg"/></Relationships>
</file>

<file path=ppt/slides/_rels/slide72.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74.xml"/><Relationship Id="rId1" Type="http://schemas.openxmlformats.org/officeDocument/2006/relationships/slideLayout" Target="../slideLayouts/slideLayout21.xml"/></Relationships>
</file>

<file path=ppt/slides/_rels/slide77.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77.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8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79.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80.xml"/><Relationship Id="rId1" Type="http://schemas.openxmlformats.org/officeDocument/2006/relationships/slideLayout" Target="../slideLayouts/slideLayout22.xml"/><Relationship Id="rId6" Type="http://schemas.openxmlformats.org/officeDocument/2006/relationships/image" Target="../media/image93.jpeg"/><Relationship Id="rId5" Type="http://schemas.openxmlformats.org/officeDocument/2006/relationships/image" Target="../media/image92.jpeg"/><Relationship Id="rId4" Type="http://schemas.openxmlformats.org/officeDocument/2006/relationships/image" Target="../media/image91.jpeg"/></Relationships>
</file>

<file path=ppt/slides/_rels/slide83.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82.xml"/><Relationship Id="rId1" Type="http://schemas.openxmlformats.org/officeDocument/2006/relationships/slideLayout" Target="../slideLayouts/slideLayout4.xml"/><Relationship Id="rId6" Type="http://schemas.openxmlformats.org/officeDocument/2006/relationships/image" Target="../media/image98.jpeg"/><Relationship Id="rId5" Type="http://schemas.openxmlformats.org/officeDocument/2006/relationships/image" Target="../media/image97.jpeg"/><Relationship Id="rId4" Type="http://schemas.openxmlformats.org/officeDocument/2006/relationships/image" Target="../media/image96.jpeg"/></Relationships>
</file>

<file path=ppt/slides/_rels/slide8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83.xml"/><Relationship Id="rId1" Type="http://schemas.openxmlformats.org/officeDocument/2006/relationships/slideLayout" Target="../slideLayouts/slideLayout19.xml"/></Relationships>
</file>

<file path=ppt/slides/_rels/slide86.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89.xml"/><Relationship Id="rId1" Type="http://schemas.openxmlformats.org/officeDocument/2006/relationships/slideLayout" Target="../slideLayouts/slideLayout2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91.xml"/><Relationship Id="rId1" Type="http://schemas.openxmlformats.org/officeDocument/2006/relationships/slideLayout" Target="../slideLayouts/slideLayout18.xml"/></Relationships>
</file>

<file path=ppt/slides/_rels/slide94.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92.xml"/><Relationship Id="rId1" Type="http://schemas.openxmlformats.org/officeDocument/2006/relationships/slideLayout" Target="../slideLayouts/slideLayout18.xml"/></Relationships>
</file>

<file path=ppt/slides/_rels/slide9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93.xml"/><Relationship Id="rId1" Type="http://schemas.openxmlformats.org/officeDocument/2006/relationships/slideLayout" Target="../slideLayouts/slideLayout18.xml"/></Relationships>
</file>

<file path=ppt/slides/_rels/slide96.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94.xml"/><Relationship Id="rId1" Type="http://schemas.openxmlformats.org/officeDocument/2006/relationships/slideLayout" Target="../slideLayouts/slideLayout18.xml"/></Relationships>
</file>

<file path=ppt/slides/_rels/slide97.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95.xml"/><Relationship Id="rId1" Type="http://schemas.openxmlformats.org/officeDocument/2006/relationships/slideLayout" Target="../slideLayouts/slideLayout18.xml"/></Relationships>
</file>

<file path=ppt/slides/_rels/slide98.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96.xml"/><Relationship Id="rId1" Type="http://schemas.openxmlformats.org/officeDocument/2006/relationships/slideLayout" Target="../slideLayouts/slideLayout18.xml"/></Relationships>
</file>

<file path=ppt/slides/_rels/slide99.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97.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A picture of Grand Canyon (in Arizona near the borders of Utah and Nevada) from the top showing snow on the ground." title="Concrete Batching Operations">
            <a:extLst>
              <a:ext uri="{FF2B5EF4-FFF2-40B4-BE49-F238E27FC236}">
                <a16:creationId xmlns:a16="http://schemas.microsoft.com/office/drawing/2014/main" id="{FD90CACE-CF70-4F99-B865-BAF248C811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
            <a:ext cx="10329863"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CB39ECA0-5035-4AD3-B86C-F8C445484207}"/>
              </a:ext>
            </a:extLst>
          </p:cNvPr>
          <p:cNvSpPr txBox="1">
            <a:spLocks/>
          </p:cNvSpPr>
          <p:nvPr/>
        </p:nvSpPr>
        <p:spPr>
          <a:xfrm>
            <a:off x="4892675" y="5213554"/>
            <a:ext cx="5185902" cy="1364226"/>
          </a:xfrm>
          <a:prstGeom prst="rect">
            <a:avLst/>
          </a:prstGeom>
          <a:solidFill>
            <a:schemeClr val="bg2">
              <a:lumMod val="90000"/>
            </a:schemeClr>
          </a:solidFill>
        </p:spPr>
        <p:txBody>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t>Concrete Batching Operations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3010" name="Picture 5" descr="A downriver view of the face of Hoover dam, (the first major concrete dam, built in the Black Canyon of the Colorado River, on the boarder of Nevada and Arizona taken from the bottom of the dam in the late evening hours" title="Hoover Dam">
            <a:extLst>
              <a:ext uri="{FF2B5EF4-FFF2-40B4-BE49-F238E27FC236}">
                <a16:creationId xmlns:a16="http://schemas.microsoft.com/office/drawing/2014/main" id="{08D9ED17-7B34-4B48-AA3B-16358D1A0620}"/>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17463" y="7315"/>
            <a:ext cx="10304463"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 Box 6">
            <a:extLst>
              <a:ext uri="{FF2B5EF4-FFF2-40B4-BE49-F238E27FC236}">
                <a16:creationId xmlns:a16="http://schemas.microsoft.com/office/drawing/2014/main" id="{828CFD45-9801-4D34-BA67-A8ED294D6BDE}"/>
              </a:ext>
            </a:extLst>
          </p:cNvPr>
          <p:cNvSpPr txBox="1">
            <a:spLocks noChangeArrowheads="1"/>
          </p:cNvSpPr>
          <p:nvPr/>
        </p:nvSpPr>
        <p:spPr bwMode="auto">
          <a:xfrm>
            <a:off x="4711700" y="0"/>
            <a:ext cx="184150" cy="83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endParaRPr lang="en-US" altLang="en-US">
              <a:solidFill>
                <a:schemeClr val="bg1"/>
              </a:solidFill>
              <a:effectLst>
                <a:outerShdw blurRad="38100" dist="38100" dir="2700000" algn="tl">
                  <a:srgbClr val="C0C0C0"/>
                </a:outerShdw>
              </a:effectLst>
            </a:endParaRPr>
          </a:p>
          <a:p>
            <a:pPr>
              <a:defRPr/>
            </a:pPr>
            <a:endParaRPr lang="en-US" altLang="en-US">
              <a:effectLst>
                <a:outerShdw blurRad="38100" dist="38100" dir="2700000" algn="tl">
                  <a:srgbClr val="C0C0C0"/>
                </a:outerShdw>
              </a:effectLst>
            </a:endParaRPr>
          </a:p>
        </p:txBody>
      </p:sp>
      <p:sp>
        <p:nvSpPr>
          <p:cNvPr id="13319" name="Text Box 7">
            <a:extLst>
              <a:ext uri="{FF2B5EF4-FFF2-40B4-BE49-F238E27FC236}">
                <a16:creationId xmlns:a16="http://schemas.microsoft.com/office/drawing/2014/main" id="{377020F4-6D89-4504-9B81-3DCDEDB936F5}"/>
              </a:ext>
            </a:extLst>
          </p:cNvPr>
          <p:cNvSpPr txBox="1">
            <a:spLocks noChangeArrowheads="1"/>
          </p:cNvSpPr>
          <p:nvPr/>
        </p:nvSpPr>
        <p:spPr bwMode="auto">
          <a:xfrm>
            <a:off x="3000375" y="1219200"/>
            <a:ext cx="1523174" cy="400110"/>
          </a:xfrm>
          <a:prstGeom prst="rect">
            <a:avLst/>
          </a:prstGeom>
          <a:solidFill>
            <a:schemeClr val="bg2">
              <a:lumMod val="90000"/>
            </a:schemeClr>
          </a:solidFill>
          <a:ln>
            <a:noFill/>
          </a:ln>
          <a:effectLst/>
        </p:spPr>
        <p:txBody>
          <a:bodyPr wrap="none">
            <a:spAutoFit/>
          </a:bodyPr>
          <a:lstStyle/>
          <a:p>
            <a:pPr>
              <a:defRPr/>
            </a:pPr>
            <a:r>
              <a:rPr lang="en-US" altLang="en-US" sz="2000">
                <a:effectLst>
                  <a:outerShdw blurRad="38100" dist="38100" dir="2700000" algn="tl">
                    <a:srgbClr val="C0C0C0"/>
                  </a:outerShdw>
                </a:effectLst>
              </a:rPr>
              <a:t>Hoover Dam</a:t>
            </a:r>
          </a:p>
        </p:txBody>
      </p:sp>
      <p:sp>
        <p:nvSpPr>
          <p:cNvPr id="13320" name="Text Box 8">
            <a:extLst>
              <a:ext uri="{FF2B5EF4-FFF2-40B4-BE49-F238E27FC236}">
                <a16:creationId xmlns:a16="http://schemas.microsoft.com/office/drawing/2014/main" id="{4BCED7EB-0F62-4E4C-B6AD-F88474C0DB7F}"/>
              </a:ext>
            </a:extLst>
          </p:cNvPr>
          <p:cNvSpPr txBox="1">
            <a:spLocks noChangeArrowheads="1"/>
          </p:cNvSpPr>
          <p:nvPr/>
        </p:nvSpPr>
        <p:spPr bwMode="white">
          <a:xfrm>
            <a:off x="668339" y="5181600"/>
            <a:ext cx="4475162" cy="830997"/>
          </a:xfrm>
          <a:prstGeom prst="rect">
            <a:avLst/>
          </a:prstGeom>
          <a:solidFill>
            <a:schemeClr val="bg2">
              <a:lumMod val="90000"/>
            </a:schemeClr>
          </a:solidFill>
          <a:ln>
            <a:noFill/>
          </a:ln>
          <a:effectLst/>
        </p:spPr>
        <p:txBody>
          <a:bodyPr wrap="square">
            <a:spAutoFit/>
          </a:bodyPr>
          <a:lstStyle/>
          <a:p>
            <a:pPr>
              <a:defRPr/>
            </a:pPr>
            <a:r>
              <a:rPr lang="en-US" altLang="en-US" sz="2400">
                <a:effectLst>
                  <a:outerShdw blurRad="38100" dist="38100" dir="2700000" algn="tl">
                    <a:srgbClr val="C0C0C0"/>
                  </a:outerShdw>
                </a:effectLst>
              </a:rPr>
              <a:t>How many cubic yards did it take to build?</a:t>
            </a:r>
          </a:p>
        </p:txBody>
      </p:sp>
    </p:spTree>
  </p:cSld>
  <p:clrMapOvr>
    <a:masterClrMapping/>
  </p:clrMapOvr>
  <p:transition advClick="0"/>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7333" name="Content Placeholder 1" descr="The top left is a picture of spray heads spraying water into a hopper for dust control" title="Inspection Procedures: Water Spray/Enclosures">
            <a:extLst>
              <a:ext uri="{FF2B5EF4-FFF2-40B4-BE49-F238E27FC236}">
                <a16:creationId xmlns:a16="http://schemas.microsoft.com/office/drawing/2014/main" id="{D2644F75-FA98-4565-8949-716B17C4849D}"/>
              </a:ext>
            </a:extLst>
          </p:cNvPr>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1177925" y="1422400"/>
            <a:ext cx="2914650" cy="2185988"/>
          </a:xfrm>
        </p:spPr>
      </p:pic>
      <p:pic>
        <p:nvPicPr>
          <p:cNvPr id="227334" name="Content Placeholder 4" descr="A picture of a covered conveyor for dust control" title="Inspection Procedures: Water Spray/Enclosures">
            <a:extLst>
              <a:ext uri="{FF2B5EF4-FFF2-40B4-BE49-F238E27FC236}">
                <a16:creationId xmlns:a16="http://schemas.microsoft.com/office/drawing/2014/main" id="{9C0AB595-B1F8-4AEC-8C35-720273EA0CDF}"/>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tretch>
            <a:fillRect/>
          </a:stretch>
        </p:blipFill>
        <p:spPr>
          <a:xfrm>
            <a:off x="5418846" y="1600200"/>
            <a:ext cx="4164182" cy="2185988"/>
          </a:xfrm>
        </p:spPr>
      </p:pic>
      <p:pic>
        <p:nvPicPr>
          <p:cNvPr id="227331" name="Picture 6" descr="The bottom left is a picture of a conveyor kept wet for dust control&#10;&#10;The below should be deleted:&#10;field trips 023" title="Inspection Procedures: Water Spray/Enclosures">
            <a:extLst>
              <a:ext uri="{FF2B5EF4-FFF2-40B4-BE49-F238E27FC236}">
                <a16:creationId xmlns:a16="http://schemas.microsoft.com/office/drawing/2014/main" id="{068B81DC-382B-4CF2-8DD4-EC28144B8C66}"/>
              </a:ext>
            </a:extLst>
          </p:cNvPr>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a:stretch>
            <a:fillRect/>
          </a:stretch>
        </p:blipFill>
        <p:spPr>
          <a:xfrm>
            <a:off x="0" y="3810000"/>
            <a:ext cx="5143500" cy="2700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7330" name="Picture 4" descr="The bottom right is a picture of a screen plate with spray nozzles on both sides spraying water for dust control" title="Inspection Procedures: Water Spray/Enclosures">
            <a:extLst>
              <a:ext uri="{FF2B5EF4-FFF2-40B4-BE49-F238E27FC236}">
                <a16:creationId xmlns:a16="http://schemas.microsoft.com/office/drawing/2014/main" id="{016F351D-02E6-4E78-A360-425502CA4B41}"/>
              </a:ext>
            </a:extLst>
          </p:cNvPr>
          <p:cNvPicPr>
            <a:picLocks noGrp="1" noChangeAspect="1" noChangeArrowheads="1"/>
          </p:cNvPicPr>
          <p:nvPr>
            <p:ph sz="quarter" idx="4"/>
          </p:nvPr>
        </p:nvPicPr>
        <p:blipFill>
          <a:blip r:embed="rId6">
            <a:extLst>
              <a:ext uri="{28A0092B-C50C-407E-A947-70E740481C1C}">
                <a14:useLocalDpi xmlns:a14="http://schemas.microsoft.com/office/drawing/2010/main" val="0"/>
              </a:ext>
            </a:extLst>
          </a:blip>
          <a:stretch>
            <a:fillRect/>
          </a:stretch>
        </p:blipFill>
        <p:spPr>
          <a:xfrm>
            <a:off x="5862320" y="3938588"/>
            <a:ext cx="3277235" cy="2187575"/>
          </a:xfrm>
        </p:spPr>
      </p:pic>
      <p:sp>
        <p:nvSpPr>
          <p:cNvPr id="8" name="Rectangle 22">
            <a:extLst>
              <a:ext uri="{FF2B5EF4-FFF2-40B4-BE49-F238E27FC236}">
                <a16:creationId xmlns:a16="http://schemas.microsoft.com/office/drawing/2014/main" id="{588FCF52-728D-4EEB-9AA9-0BFF4570B993}"/>
              </a:ext>
            </a:extLst>
          </p:cNvPr>
          <p:cNvSpPr>
            <a:spLocks noChangeArrowheads="1"/>
          </p:cNvSpPr>
          <p:nvPr/>
        </p:nvSpPr>
        <p:spPr bwMode="auto">
          <a:xfrm>
            <a:off x="955675" y="223838"/>
            <a:ext cx="8215313"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Water Spray/Enclosures</a:t>
            </a:r>
          </a:p>
        </p:txBody>
      </p:sp>
    </p:spTree>
  </p:cSld>
  <p:clrMapOvr>
    <a:masterClrMapping/>
  </p:clrMapOvr>
  <p:transition advClick="0"/>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9378" name="Picture 1" descr="A picture of a loading area with silos, mixers and other equipment at a Concrete Batch Plant" title="Inspection Procedures: Load out">
            <a:extLst>
              <a:ext uri="{FF2B5EF4-FFF2-40B4-BE49-F238E27FC236}">
                <a16:creationId xmlns:a16="http://schemas.microsoft.com/office/drawing/2014/main" id="{EC1389FB-0A21-487E-B1EF-A42526B83DB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A0583166-466E-4AF1-BF1B-1565E1DFE2B9}"/>
              </a:ext>
            </a:extLst>
          </p:cNvPr>
          <p:cNvSpPr>
            <a:spLocks noChangeArrowheads="1"/>
          </p:cNvSpPr>
          <p:nvPr/>
        </p:nvSpPr>
        <p:spPr bwMode="auto">
          <a:xfrm>
            <a:off x="955675" y="223838"/>
            <a:ext cx="8215313"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Load out</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1426" name="Picture 6" descr="A picture of a truck loading area with two flexible ducts, one on each side of the middle feed pipe, to vent fugitive dust during loading operations to a baghouse for dust control &#10;&#10;The below should be deleted:&#10;CBP71" title="Inspection Procedures: Ducting to Baghouse">
            <a:extLst>
              <a:ext uri="{FF2B5EF4-FFF2-40B4-BE49-F238E27FC236}">
                <a16:creationId xmlns:a16="http://schemas.microsoft.com/office/drawing/2014/main" id="{43EA5C4B-343F-439A-B0FB-157BFD6641A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771525" y="1752600"/>
            <a:ext cx="8401050" cy="4373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1427" name="Line 7">
            <a:extLst>
              <a:ext uri="{FF2B5EF4-FFF2-40B4-BE49-F238E27FC236}">
                <a16:creationId xmlns:a16="http://schemas.microsoft.com/office/drawing/2014/main" id="{21CD5926-F678-4E18-B6EE-91BBE92AAE56}"/>
              </a:ext>
            </a:extLst>
          </p:cNvPr>
          <p:cNvSpPr>
            <a:spLocks noChangeShapeType="1"/>
          </p:cNvSpPr>
          <p:nvPr/>
        </p:nvSpPr>
        <p:spPr bwMode="auto">
          <a:xfrm>
            <a:off x="5657850" y="1676400"/>
            <a:ext cx="0" cy="12192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31428" name="Line 8">
            <a:extLst>
              <a:ext uri="{FF2B5EF4-FFF2-40B4-BE49-F238E27FC236}">
                <a16:creationId xmlns:a16="http://schemas.microsoft.com/office/drawing/2014/main" id="{4B9D9238-B5E1-4BAC-B188-24D04D7E9886}"/>
              </a:ext>
            </a:extLst>
          </p:cNvPr>
          <p:cNvSpPr>
            <a:spLocks noChangeShapeType="1"/>
          </p:cNvSpPr>
          <p:nvPr/>
        </p:nvSpPr>
        <p:spPr bwMode="auto">
          <a:xfrm flipH="1">
            <a:off x="2657475" y="1752600"/>
            <a:ext cx="2057400" cy="14478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21F3CA5A-9AB9-4F66-B3D7-57FFC65C9322}"/>
              </a:ext>
            </a:extLst>
          </p:cNvPr>
          <p:cNvSpPr>
            <a:spLocks noChangeArrowheads="1"/>
          </p:cNvSpPr>
          <p:nvPr/>
        </p:nvSpPr>
        <p:spPr bwMode="auto">
          <a:xfrm>
            <a:off x="955675" y="223838"/>
            <a:ext cx="8215313"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Ducting to Baghouse</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3474" name="Picture 4" descr="A picture of drop curtain installed at transfer points to better control fugitive dust being vented through ducts to baghouse&#10;&#10;The below should be deleted:&#10;CBP72" title="Inspection Procedures: Ducting to Baghouse">
            <a:extLst>
              <a:ext uri="{FF2B5EF4-FFF2-40B4-BE49-F238E27FC236}">
                <a16:creationId xmlns:a16="http://schemas.microsoft.com/office/drawing/2014/main" id="{BBD886AE-A56F-4F9D-A8DE-22900245EF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
            <a:ext cx="10287000" cy="678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5811" name="Line 5">
            <a:extLst>
              <a:ext uri="{FF2B5EF4-FFF2-40B4-BE49-F238E27FC236}">
                <a16:creationId xmlns:a16="http://schemas.microsoft.com/office/drawing/2014/main" id="{4D57FBDC-1D77-4FBC-A39B-DFF06352A313}"/>
              </a:ext>
            </a:extLst>
          </p:cNvPr>
          <p:cNvSpPr>
            <a:spLocks noChangeShapeType="1"/>
          </p:cNvSpPr>
          <p:nvPr/>
        </p:nvSpPr>
        <p:spPr bwMode="auto">
          <a:xfrm flipH="1">
            <a:off x="4286250" y="1392238"/>
            <a:ext cx="2538413" cy="1427162"/>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5" name="Rectangle 22">
            <a:extLst>
              <a:ext uri="{FF2B5EF4-FFF2-40B4-BE49-F238E27FC236}">
                <a16:creationId xmlns:a16="http://schemas.microsoft.com/office/drawing/2014/main" id="{C2E160D5-6CEF-4CAF-B344-431E898630CB}"/>
              </a:ext>
            </a:extLst>
          </p:cNvPr>
          <p:cNvSpPr>
            <a:spLocks noChangeArrowheads="1"/>
          </p:cNvSpPr>
          <p:nvPr/>
        </p:nvSpPr>
        <p:spPr bwMode="auto">
          <a:xfrm>
            <a:off x="4530725" y="196850"/>
            <a:ext cx="5541963" cy="979488"/>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Ducting to Baghouse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3" fill="hold" nodeType="clickEffect">
                                  <p:stCondLst>
                                    <p:cond delay="0"/>
                                  </p:stCondLst>
                                  <p:childTnLst>
                                    <p:set>
                                      <p:cBhvr>
                                        <p:cTn id="6" dur="1" fill="hold">
                                          <p:stCondLst>
                                            <p:cond delay="0"/>
                                          </p:stCondLst>
                                        </p:cTn>
                                        <p:tgtEl>
                                          <p:spTgt spid="375811"/>
                                        </p:tgtEl>
                                        <p:attrNameLst>
                                          <p:attrName>style.visibility</p:attrName>
                                        </p:attrNameLst>
                                      </p:cBhvr>
                                      <p:to>
                                        <p:strVal val="visible"/>
                                      </p:to>
                                    </p:set>
                                    <p:anim calcmode="lin" valueType="num">
                                      <p:cBhvr additive="base">
                                        <p:cTn id="7" dur="500" fill="hold"/>
                                        <p:tgtEl>
                                          <p:spTgt spid="375811"/>
                                        </p:tgtEl>
                                        <p:attrNameLst>
                                          <p:attrName>ppt_x</p:attrName>
                                        </p:attrNameLst>
                                      </p:cBhvr>
                                      <p:tavLst>
                                        <p:tav tm="0">
                                          <p:val>
                                            <p:strVal val="1+#ppt_w/2"/>
                                          </p:val>
                                        </p:tav>
                                        <p:tav tm="100000">
                                          <p:val>
                                            <p:strVal val="#ppt_x"/>
                                          </p:val>
                                        </p:tav>
                                      </p:tavLst>
                                    </p:anim>
                                    <p:anim calcmode="lin" valueType="num">
                                      <p:cBhvr additive="base">
                                        <p:cTn id="8" dur="500" fill="hold"/>
                                        <p:tgtEl>
                                          <p:spTgt spid="3758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22" name="Picture 1" descr="The right is a picture of a truck loading area equipped with flexible shroud to cover the lip of the concrete truck to reduce fugitive dust during truck loading operations" title="Inspection Procedures: Flexible Shroud">
            <a:extLst>
              <a:ext uri="{FF2B5EF4-FFF2-40B4-BE49-F238E27FC236}">
                <a16:creationId xmlns:a16="http://schemas.microsoft.com/office/drawing/2014/main" id="{F4A5A459-24ED-42ED-98F2-615237BF0B7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4350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23" name="Picture 4" descr="The left is a schematic drawing of a flexible shroud below a mixer at a truck loading area to cover the lip of the truck during loading operation and reduce fugitive dust emissions&#10;&#10;The below should be deleted:&#10;CBP75" title="Inspectin Procedures: Flexible Shroud">
            <a:extLst>
              <a:ext uri="{FF2B5EF4-FFF2-40B4-BE49-F238E27FC236}">
                <a16:creationId xmlns:a16="http://schemas.microsoft.com/office/drawing/2014/main" id="{3F80714B-B100-4480-A629-F55D21BAB1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3149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8845381C-3526-45E0-9548-EC1DC458B7A4}"/>
              </a:ext>
            </a:extLst>
          </p:cNvPr>
          <p:cNvSpPr>
            <a:spLocks noChangeArrowheads="1"/>
          </p:cNvSpPr>
          <p:nvPr/>
        </p:nvSpPr>
        <p:spPr bwMode="auto">
          <a:xfrm>
            <a:off x="4430713" y="5494338"/>
            <a:ext cx="5541962" cy="979487"/>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Flexible Shroud</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7570" name="Picture 1" descr="A picture of a loading pipe surrounded by a short curtain type shroud to reduce fugitive dust emissions during loading of trucks" title="Inspection Procedures: Flexible Shroud">
            <a:extLst>
              <a:ext uri="{FF2B5EF4-FFF2-40B4-BE49-F238E27FC236}">
                <a16:creationId xmlns:a16="http://schemas.microsoft.com/office/drawing/2014/main" id="{BB2C1F5F-B7D1-4CF2-A504-E8E7BA53699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6563" y="0"/>
            <a:ext cx="95535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DA9A881B-548B-4299-A1D9-724E50D05651}"/>
              </a:ext>
            </a:extLst>
          </p:cNvPr>
          <p:cNvSpPr>
            <a:spLocks noChangeArrowheads="1"/>
          </p:cNvSpPr>
          <p:nvPr/>
        </p:nvSpPr>
        <p:spPr bwMode="auto">
          <a:xfrm>
            <a:off x="982663" y="185738"/>
            <a:ext cx="5540375"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Flexible Shroud</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9618" name="Picture 2" descr="A picture of a Concrete Batch Plant showing conveyors, hoppers, silos, mixers and loading area with emission points associated with deliveries, conveyors, mixing, shipping and packing operations and ducting used for transfer of material or fugitive dust control&#10;&#10;The below should be deleted:&#10;P3270171" title="Engineering Evaluation Air Emission Points">
            <a:extLst>
              <a:ext uri="{FF2B5EF4-FFF2-40B4-BE49-F238E27FC236}">
                <a16:creationId xmlns:a16="http://schemas.microsoft.com/office/drawing/2014/main" id="{ADE47377-DD57-4387-AB6E-8AEE10DAAD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1731"/>
          <a:stretch>
            <a:fillRect/>
          </a:stretch>
        </p:blipFill>
        <p:spPr bwMode="auto">
          <a:xfrm>
            <a:off x="0" y="0"/>
            <a:ext cx="10287000" cy="723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6291" name="Rectangle 3">
            <a:extLst>
              <a:ext uri="{FF2B5EF4-FFF2-40B4-BE49-F238E27FC236}">
                <a16:creationId xmlns:a16="http://schemas.microsoft.com/office/drawing/2014/main" id="{63404FC3-FB70-4F5A-8E6F-6BC7A23C6999}"/>
              </a:ext>
            </a:extLst>
          </p:cNvPr>
          <p:cNvSpPr>
            <a:spLocks noChangeArrowheads="1"/>
          </p:cNvSpPr>
          <p:nvPr/>
        </p:nvSpPr>
        <p:spPr bwMode="auto">
          <a:xfrm>
            <a:off x="257175" y="304800"/>
            <a:ext cx="5336717"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en-US" sz="4000" b="1">
                <a:solidFill>
                  <a:schemeClr val="accent4"/>
                </a:solidFill>
                <a:effectLst>
                  <a:outerShdw blurRad="38100" dist="38100" dir="2700000" algn="tl">
                    <a:srgbClr val="C0C0C0"/>
                  </a:outerShdw>
                </a:effectLst>
              </a:rPr>
              <a:t>Engineering Evaluation</a:t>
            </a:r>
          </a:p>
          <a:p>
            <a:pPr>
              <a:defRPr/>
            </a:pPr>
            <a:r>
              <a:rPr lang="en-US" altLang="en-US" sz="4000" b="1">
                <a:solidFill>
                  <a:schemeClr val="accent4"/>
                </a:solidFill>
                <a:effectLst>
                  <a:outerShdw blurRad="38100" dist="38100" dir="2700000" algn="tl">
                    <a:srgbClr val="C0C0C0"/>
                  </a:outerShdw>
                </a:effectLst>
              </a:rPr>
              <a:t>Air Emission Points</a:t>
            </a:r>
          </a:p>
        </p:txBody>
      </p:sp>
      <p:sp>
        <p:nvSpPr>
          <p:cNvPr id="1036292" name="Rectangle 4">
            <a:extLst>
              <a:ext uri="{FF2B5EF4-FFF2-40B4-BE49-F238E27FC236}">
                <a16:creationId xmlns:a16="http://schemas.microsoft.com/office/drawing/2014/main" id="{66C8EBC9-616E-4FEE-ACDC-2DD2B1E91B7C}"/>
              </a:ext>
            </a:extLst>
          </p:cNvPr>
          <p:cNvSpPr>
            <a:spLocks noChangeArrowheads="1"/>
          </p:cNvSpPr>
          <p:nvPr/>
        </p:nvSpPr>
        <p:spPr bwMode="auto">
          <a:xfrm>
            <a:off x="0" y="6216650"/>
            <a:ext cx="90868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gn="l">
              <a:defRPr>
                <a:solidFill>
                  <a:schemeClr val="tx1"/>
                </a:solidFill>
                <a:latin typeface="Arial" pitchFamily="34" charset="0"/>
              </a:defRPr>
            </a:lvl1pPr>
            <a:lvl2pPr marL="800100" indent="-342900" algn="l">
              <a:defRPr>
                <a:solidFill>
                  <a:schemeClr val="tx1"/>
                </a:solidFill>
                <a:latin typeface="Arial" pitchFamily="34" charset="0"/>
              </a:defRPr>
            </a:lvl2pPr>
            <a:lvl3pPr marL="1257300" indent="-342900" algn="l">
              <a:defRPr>
                <a:solidFill>
                  <a:schemeClr val="tx1"/>
                </a:solidFill>
                <a:latin typeface="Arial" pitchFamily="34" charset="0"/>
              </a:defRPr>
            </a:lvl3pPr>
            <a:lvl4pPr marL="1714500" indent="-342900" algn="l">
              <a:defRPr>
                <a:solidFill>
                  <a:schemeClr val="tx1"/>
                </a:solidFill>
                <a:latin typeface="Arial" pitchFamily="34" charset="0"/>
              </a:defRPr>
            </a:lvl4pPr>
            <a:lvl5pPr marL="2171700" indent="-342900" algn="l">
              <a:defRPr>
                <a:solidFill>
                  <a:schemeClr val="tx1"/>
                </a:solidFill>
                <a:latin typeface="Arial" pitchFamily="34" charset="0"/>
              </a:defRPr>
            </a:lvl5pPr>
            <a:lvl6pPr marL="2628900" indent="-342900" fontAlgn="base">
              <a:spcBef>
                <a:spcPct val="0"/>
              </a:spcBef>
              <a:spcAft>
                <a:spcPct val="0"/>
              </a:spcAft>
              <a:defRPr>
                <a:solidFill>
                  <a:schemeClr val="tx1"/>
                </a:solidFill>
                <a:latin typeface="Arial" pitchFamily="34" charset="0"/>
              </a:defRPr>
            </a:lvl6pPr>
            <a:lvl7pPr marL="3086100" indent="-342900" fontAlgn="base">
              <a:spcBef>
                <a:spcPct val="0"/>
              </a:spcBef>
              <a:spcAft>
                <a:spcPct val="0"/>
              </a:spcAft>
              <a:defRPr>
                <a:solidFill>
                  <a:schemeClr val="tx1"/>
                </a:solidFill>
                <a:latin typeface="Arial" pitchFamily="34" charset="0"/>
              </a:defRPr>
            </a:lvl7pPr>
            <a:lvl8pPr marL="3543300" indent="-342900" fontAlgn="base">
              <a:spcBef>
                <a:spcPct val="0"/>
              </a:spcBef>
              <a:spcAft>
                <a:spcPct val="0"/>
              </a:spcAft>
              <a:defRPr>
                <a:solidFill>
                  <a:schemeClr val="tx1"/>
                </a:solidFill>
                <a:latin typeface="Arial" pitchFamily="34" charset="0"/>
              </a:defRPr>
            </a:lvl8pPr>
            <a:lvl9pPr marL="4000500" indent="-342900" fontAlgn="base">
              <a:spcBef>
                <a:spcPct val="0"/>
              </a:spcBef>
              <a:spcAft>
                <a:spcPct val="0"/>
              </a:spcAft>
              <a:defRPr>
                <a:solidFill>
                  <a:schemeClr val="tx1"/>
                </a:solidFill>
                <a:latin typeface="Arial" pitchFamily="34" charset="0"/>
              </a:defRPr>
            </a:lvl9pPr>
          </a:lstStyle>
          <a:p>
            <a:pPr lvl="1">
              <a:defRPr/>
            </a:pPr>
            <a:r>
              <a:rPr lang="en-US" altLang="en-US" sz="3600">
                <a:solidFill>
                  <a:schemeClr val="bg1"/>
                </a:solidFill>
                <a:effectLst>
                  <a:outerShdw blurRad="38100" dist="38100" dir="2700000" algn="tl">
                    <a:srgbClr val="C0C0C0"/>
                  </a:outerShdw>
                </a:effectLst>
                <a:latin typeface="Lucida Sans" pitchFamily="34" charset="0"/>
              </a:rPr>
              <a:t>6. Reclaim/Slurry Areas</a:t>
            </a:r>
          </a:p>
        </p:txBody>
      </p:sp>
      <p:sp>
        <p:nvSpPr>
          <p:cNvPr id="1036293" name="Text Box 5">
            <a:extLst>
              <a:ext uri="{FF2B5EF4-FFF2-40B4-BE49-F238E27FC236}">
                <a16:creationId xmlns:a16="http://schemas.microsoft.com/office/drawing/2014/main" id="{AAF664CB-3A29-4A3F-B81E-A70B2A52594A}"/>
              </a:ext>
            </a:extLst>
          </p:cNvPr>
          <p:cNvSpPr txBox="1">
            <a:spLocks noChangeArrowheads="1"/>
          </p:cNvSpPr>
          <p:nvPr/>
        </p:nvSpPr>
        <p:spPr bwMode="auto">
          <a:xfrm>
            <a:off x="6343650" y="5257800"/>
            <a:ext cx="39433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defRPr/>
            </a:pPr>
            <a:r>
              <a:rPr lang="en-US" altLang="en-US" sz="2800">
                <a:solidFill>
                  <a:schemeClr val="bg1"/>
                </a:solidFill>
                <a:effectLst>
                  <a:outerShdw blurRad="38100" dist="38100" dir="2700000" algn="tl">
                    <a:srgbClr val="C0C0C0"/>
                  </a:outerShdw>
                </a:effectLst>
              </a:rPr>
              <a:t>1. Deliveries</a:t>
            </a:r>
            <a:endParaRPr lang="en-US" altLang="en-US">
              <a:effectLst>
                <a:outerShdw blurRad="38100" dist="38100" dir="2700000" algn="tl">
                  <a:srgbClr val="C0C0C0"/>
                </a:outerShdw>
              </a:effectLst>
            </a:endParaRPr>
          </a:p>
        </p:txBody>
      </p:sp>
      <p:sp>
        <p:nvSpPr>
          <p:cNvPr id="1036294" name="Text Box 6">
            <a:extLst>
              <a:ext uri="{FF2B5EF4-FFF2-40B4-BE49-F238E27FC236}">
                <a16:creationId xmlns:a16="http://schemas.microsoft.com/office/drawing/2014/main" id="{4D71D492-4580-43AC-8122-D5D4B6DFB5EC}"/>
              </a:ext>
            </a:extLst>
          </p:cNvPr>
          <p:cNvSpPr txBox="1">
            <a:spLocks noChangeArrowheads="1"/>
          </p:cNvSpPr>
          <p:nvPr/>
        </p:nvSpPr>
        <p:spPr bwMode="auto">
          <a:xfrm>
            <a:off x="4714875" y="1295400"/>
            <a:ext cx="55721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defRPr/>
            </a:pPr>
            <a:r>
              <a:rPr lang="en-US" altLang="en-US" sz="2800">
                <a:solidFill>
                  <a:schemeClr val="bg1"/>
                </a:solidFill>
                <a:effectLst>
                  <a:outerShdw blurRad="38100" dist="38100" dir="2700000" algn="tl">
                    <a:srgbClr val="C0C0C0"/>
                  </a:outerShdw>
                </a:effectLst>
              </a:rPr>
              <a:t>2. Conveying/Transfer Points</a:t>
            </a:r>
          </a:p>
        </p:txBody>
      </p:sp>
      <p:sp>
        <p:nvSpPr>
          <p:cNvPr id="1036295" name="Text Box 7">
            <a:extLst>
              <a:ext uri="{FF2B5EF4-FFF2-40B4-BE49-F238E27FC236}">
                <a16:creationId xmlns:a16="http://schemas.microsoft.com/office/drawing/2014/main" id="{D046D6A2-A968-47A2-A177-83223804904B}"/>
              </a:ext>
            </a:extLst>
          </p:cNvPr>
          <p:cNvSpPr txBox="1">
            <a:spLocks noChangeArrowheads="1"/>
          </p:cNvSpPr>
          <p:nvPr/>
        </p:nvSpPr>
        <p:spPr bwMode="auto">
          <a:xfrm>
            <a:off x="342900" y="1981200"/>
            <a:ext cx="32575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defRPr/>
            </a:pPr>
            <a:r>
              <a:rPr lang="en-US" altLang="en-US" sz="2800">
                <a:solidFill>
                  <a:schemeClr val="bg1"/>
                </a:solidFill>
                <a:effectLst>
                  <a:outerShdw blurRad="38100" dist="38100" dir="2700000" algn="tl">
                    <a:srgbClr val="C0C0C0"/>
                  </a:outerShdw>
                </a:effectLst>
              </a:rPr>
              <a:t>4. Mixing</a:t>
            </a:r>
            <a:endParaRPr lang="en-US" altLang="en-US" sz="2800">
              <a:effectLst>
                <a:outerShdw blurRad="38100" dist="38100" dir="2700000" algn="tl">
                  <a:srgbClr val="C0C0C0"/>
                </a:outerShdw>
              </a:effectLst>
            </a:endParaRPr>
          </a:p>
        </p:txBody>
      </p:sp>
      <p:sp>
        <p:nvSpPr>
          <p:cNvPr id="1036296" name="Text Box 8">
            <a:extLst>
              <a:ext uri="{FF2B5EF4-FFF2-40B4-BE49-F238E27FC236}">
                <a16:creationId xmlns:a16="http://schemas.microsoft.com/office/drawing/2014/main" id="{B943A0B9-C152-41BE-A9C4-6BC9BB525B1B}"/>
              </a:ext>
            </a:extLst>
          </p:cNvPr>
          <p:cNvSpPr txBox="1">
            <a:spLocks noChangeArrowheads="1"/>
          </p:cNvSpPr>
          <p:nvPr/>
        </p:nvSpPr>
        <p:spPr bwMode="auto">
          <a:xfrm>
            <a:off x="5915025" y="3200400"/>
            <a:ext cx="4629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defRPr/>
            </a:pPr>
            <a:r>
              <a:rPr lang="en-US" altLang="en-US" sz="4000">
                <a:solidFill>
                  <a:srgbClr val="0070C0"/>
                </a:solidFill>
                <a:effectLst>
                  <a:outerShdw blurRad="38100" dist="38100" dir="2700000" algn="tl">
                    <a:srgbClr val="C0C0C0"/>
                  </a:outerShdw>
                </a:effectLst>
              </a:rPr>
              <a:t>3. Ducting</a:t>
            </a:r>
          </a:p>
        </p:txBody>
      </p:sp>
      <p:sp>
        <p:nvSpPr>
          <p:cNvPr id="1036297" name="Rectangle 9">
            <a:extLst>
              <a:ext uri="{FF2B5EF4-FFF2-40B4-BE49-F238E27FC236}">
                <a16:creationId xmlns:a16="http://schemas.microsoft.com/office/drawing/2014/main" id="{39997928-40B9-4101-9316-9C8030D993FA}"/>
              </a:ext>
            </a:extLst>
          </p:cNvPr>
          <p:cNvSpPr>
            <a:spLocks noChangeArrowheads="1"/>
          </p:cNvSpPr>
          <p:nvPr/>
        </p:nvSpPr>
        <p:spPr bwMode="auto">
          <a:xfrm>
            <a:off x="-98425" y="5078413"/>
            <a:ext cx="4225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lvl="1">
              <a:defRPr/>
            </a:pPr>
            <a:r>
              <a:rPr lang="en-US" altLang="en-US" sz="2800">
                <a:solidFill>
                  <a:schemeClr val="bg1"/>
                </a:solidFill>
                <a:effectLst>
                  <a:outerShdw blurRad="38100" dist="38100" dir="2700000" algn="tl">
                    <a:srgbClr val="C0C0C0"/>
                  </a:outerShdw>
                </a:effectLst>
              </a:rPr>
              <a:t>5. Shipping/Packaging</a:t>
            </a:r>
          </a:p>
        </p:txBody>
      </p:sp>
      <p:sp>
        <p:nvSpPr>
          <p:cNvPr id="239626" name="Line 10">
            <a:extLst>
              <a:ext uri="{FF2B5EF4-FFF2-40B4-BE49-F238E27FC236}">
                <a16:creationId xmlns:a16="http://schemas.microsoft.com/office/drawing/2014/main" id="{A1F3A3EB-422F-475E-A2A5-DA9CF13F5B22}"/>
              </a:ext>
            </a:extLst>
          </p:cNvPr>
          <p:cNvSpPr>
            <a:spLocks noChangeShapeType="1"/>
          </p:cNvSpPr>
          <p:nvPr/>
        </p:nvSpPr>
        <p:spPr bwMode="auto">
          <a:xfrm flipH="1">
            <a:off x="7800975" y="1676400"/>
            <a:ext cx="1371600" cy="5334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39627" name="Line 11">
            <a:extLst>
              <a:ext uri="{FF2B5EF4-FFF2-40B4-BE49-F238E27FC236}">
                <a16:creationId xmlns:a16="http://schemas.microsoft.com/office/drawing/2014/main" id="{F4E789E2-0168-4C7F-8F01-74197464FEA2}"/>
              </a:ext>
            </a:extLst>
          </p:cNvPr>
          <p:cNvSpPr>
            <a:spLocks noChangeShapeType="1"/>
          </p:cNvSpPr>
          <p:nvPr/>
        </p:nvSpPr>
        <p:spPr bwMode="auto">
          <a:xfrm flipH="1" flipV="1">
            <a:off x="4029075" y="2743200"/>
            <a:ext cx="2571750" cy="7620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39628" name="Line 12">
            <a:extLst>
              <a:ext uri="{FF2B5EF4-FFF2-40B4-BE49-F238E27FC236}">
                <a16:creationId xmlns:a16="http://schemas.microsoft.com/office/drawing/2014/main" id="{E5845641-5836-47B3-88E8-64450376C616}"/>
              </a:ext>
            </a:extLst>
          </p:cNvPr>
          <p:cNvSpPr>
            <a:spLocks noChangeShapeType="1"/>
          </p:cNvSpPr>
          <p:nvPr/>
        </p:nvSpPr>
        <p:spPr bwMode="auto">
          <a:xfrm>
            <a:off x="5314950" y="228600"/>
            <a:ext cx="2914650" cy="304800"/>
          </a:xfrm>
          <a:prstGeom prst="line">
            <a:avLst/>
          </a:prstGeom>
          <a:noFill/>
          <a:ln w="381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1036301" name="Text Box 13">
            <a:extLst>
              <a:ext uri="{FF2B5EF4-FFF2-40B4-BE49-F238E27FC236}">
                <a16:creationId xmlns:a16="http://schemas.microsoft.com/office/drawing/2014/main" id="{791AA4F4-1CB8-4123-85F7-D95E491D7D2A}"/>
              </a:ext>
            </a:extLst>
          </p:cNvPr>
          <p:cNvSpPr txBox="1">
            <a:spLocks noChangeArrowheads="1"/>
          </p:cNvSpPr>
          <p:nvPr/>
        </p:nvSpPr>
        <p:spPr bwMode="auto">
          <a:xfrm>
            <a:off x="7954963" y="304800"/>
            <a:ext cx="1870075"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en-US" sz="3200">
                <a:solidFill>
                  <a:schemeClr val="bg1"/>
                </a:solidFill>
                <a:effectLst>
                  <a:outerShdw blurRad="38100" dist="38100" dir="2700000" algn="tl">
                    <a:srgbClr val="C0C0C0"/>
                  </a:outerShdw>
                </a:effectLst>
              </a:rPr>
              <a:t>7. Stacks</a:t>
            </a:r>
          </a:p>
        </p:txBody>
      </p:sp>
      <p:sp>
        <p:nvSpPr>
          <p:cNvPr id="239630" name="Line 14">
            <a:extLst>
              <a:ext uri="{FF2B5EF4-FFF2-40B4-BE49-F238E27FC236}">
                <a16:creationId xmlns:a16="http://schemas.microsoft.com/office/drawing/2014/main" id="{002FAB3E-7C00-4317-A631-3842D4DB150C}"/>
              </a:ext>
            </a:extLst>
          </p:cNvPr>
          <p:cNvSpPr>
            <a:spLocks noChangeShapeType="1"/>
          </p:cNvSpPr>
          <p:nvPr/>
        </p:nvSpPr>
        <p:spPr bwMode="auto">
          <a:xfrm>
            <a:off x="1971675" y="2362200"/>
            <a:ext cx="0" cy="7620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39631" name="Line 15">
            <a:extLst>
              <a:ext uri="{FF2B5EF4-FFF2-40B4-BE49-F238E27FC236}">
                <a16:creationId xmlns:a16="http://schemas.microsoft.com/office/drawing/2014/main" id="{0772B616-052F-4F54-B678-92A53F38257F}"/>
              </a:ext>
            </a:extLst>
          </p:cNvPr>
          <p:cNvSpPr>
            <a:spLocks noChangeShapeType="1"/>
          </p:cNvSpPr>
          <p:nvPr/>
        </p:nvSpPr>
        <p:spPr bwMode="auto">
          <a:xfrm flipH="1">
            <a:off x="5143500" y="1676400"/>
            <a:ext cx="1971675" cy="23622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39632" name="Line 16">
            <a:extLst>
              <a:ext uri="{FF2B5EF4-FFF2-40B4-BE49-F238E27FC236}">
                <a16:creationId xmlns:a16="http://schemas.microsoft.com/office/drawing/2014/main" id="{9B3524D4-FB38-4BC6-BFCB-067B38CE0EF1}"/>
              </a:ext>
            </a:extLst>
          </p:cNvPr>
          <p:cNvSpPr>
            <a:spLocks noChangeShapeType="1"/>
          </p:cNvSpPr>
          <p:nvPr/>
        </p:nvSpPr>
        <p:spPr bwMode="auto">
          <a:xfrm flipH="1" flipV="1">
            <a:off x="1028700" y="4191000"/>
            <a:ext cx="514350" cy="8382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1666" name="Picture 2" descr="A process flow diagram of a typical Concrete Batching Process showing the different emission points from delivery and storage of aggregate and cement to weighing, mixing loading into trucks and other emission points&#10;&#10;The below should be deleted:&#10;c11s12_Page_03" title="Engineering Evaluation Typical Process With AP-42 Emission Factors">
            <a:extLst>
              <a:ext uri="{FF2B5EF4-FFF2-40B4-BE49-F238E27FC236}">
                <a16:creationId xmlns:a16="http://schemas.microsoft.com/office/drawing/2014/main" id="{796B3773-B2F4-4078-A488-D373DBFF2855}"/>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2785825" y="2667000"/>
            <a:ext cx="4311031" cy="3332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90DD2170-97A9-4AD3-B862-D9F6AE6F57A1}"/>
              </a:ext>
            </a:extLst>
          </p:cNvPr>
          <p:cNvSpPr>
            <a:spLocks noChangeArrowheads="1"/>
          </p:cNvSpPr>
          <p:nvPr/>
        </p:nvSpPr>
        <p:spPr bwMode="auto">
          <a:xfrm>
            <a:off x="1146175" y="331788"/>
            <a:ext cx="8216900" cy="14224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Engineering Evaluation</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Typical Process </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With AP-42 Emission Factors</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40387" name="Group 3">
            <a:extLst>
              <a:ext uri="{FF2B5EF4-FFF2-40B4-BE49-F238E27FC236}">
                <a16:creationId xmlns:a16="http://schemas.microsoft.com/office/drawing/2014/main" id="{E7A1E666-F682-44D4-8CB8-FFCC2E5AA612}"/>
              </a:ext>
            </a:extLst>
          </p:cNvPr>
          <p:cNvGraphicFramePr>
            <a:graphicFrameLocks noGrp="1"/>
          </p:cNvGraphicFramePr>
          <p:nvPr>
            <p:ph idx="1"/>
            <p:extLst>
              <p:ext uri="{D42A27DB-BD31-4B8C-83A1-F6EECF244321}">
                <p14:modId xmlns:p14="http://schemas.microsoft.com/office/powerpoint/2010/main" val="1389060289"/>
              </p:ext>
            </p:extLst>
          </p:nvPr>
        </p:nvGraphicFramePr>
        <p:xfrm>
          <a:off x="428625" y="1719263"/>
          <a:ext cx="9344025" cy="5132839"/>
        </p:xfrm>
        <a:graphic>
          <a:graphicData uri="http://schemas.openxmlformats.org/drawingml/2006/table">
            <a:tbl>
              <a:tblPr/>
              <a:tblGrid>
                <a:gridCol w="6686550">
                  <a:extLst>
                    <a:ext uri="{9D8B030D-6E8A-4147-A177-3AD203B41FA5}">
                      <a16:colId xmlns:a16="http://schemas.microsoft.com/office/drawing/2014/main" val="20000"/>
                    </a:ext>
                  </a:extLst>
                </a:gridCol>
                <a:gridCol w="2657475">
                  <a:extLst>
                    <a:ext uri="{9D8B030D-6E8A-4147-A177-3AD203B41FA5}">
                      <a16:colId xmlns:a16="http://schemas.microsoft.com/office/drawing/2014/main" val="20001"/>
                    </a:ext>
                  </a:extLst>
                </a:gridCol>
              </a:tblGrid>
              <a:tr h="1261918">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endParaRPr kumimoji="0" lang="en-US" altLang="en-US" sz="2800" b="1" i="0" u="none" strike="noStrike" cap="none" normalizeH="0" baseline="0">
                        <a:ln>
                          <a:noFill/>
                        </a:ln>
                        <a:solidFill>
                          <a:schemeClr val="accent2"/>
                        </a:solidFill>
                        <a:effectLst/>
                        <a:latin typeface="Lucida Sans" pitchFamily="34" charset="0"/>
                      </a:endParaRPr>
                    </a:p>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3600" b="1" i="0" u="none" strike="noStrike" cap="none" normalizeH="0" baseline="0">
                          <a:ln>
                            <a:noFill/>
                          </a:ln>
                          <a:solidFill>
                            <a:schemeClr val="accent2"/>
                          </a:solidFill>
                          <a:effectLst/>
                          <a:latin typeface="Lucida Sans" pitchFamily="34" charset="0"/>
                        </a:rPr>
                        <a:t>Material</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400" b="1" i="0" u="none" strike="noStrike" cap="none" normalizeH="0" baseline="0">
                          <a:ln>
                            <a:noFill/>
                          </a:ln>
                          <a:solidFill>
                            <a:schemeClr val="accent2"/>
                          </a:solidFill>
                          <a:effectLst/>
                          <a:latin typeface="Lucida Sans" pitchFamily="34" charset="0"/>
                        </a:rPr>
                        <a:t>Composition by Weight</a:t>
                      </a:r>
                    </a:p>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400" b="1" i="0" u="none" strike="noStrike" cap="none" normalizeH="0" baseline="0">
                          <a:ln>
                            <a:noFill/>
                          </a:ln>
                          <a:solidFill>
                            <a:schemeClr val="accent2"/>
                          </a:solidFill>
                          <a:effectLst/>
                          <a:latin typeface="Lucida Sans" pitchFamily="34" charset="0"/>
                        </a:rPr>
                        <a:t>(lbs/yd</a:t>
                      </a:r>
                      <a:r>
                        <a:rPr kumimoji="0" lang="en-US" altLang="en-US" sz="2400" b="1" i="0" u="none" strike="noStrike" cap="none" normalizeH="0" baseline="30000">
                          <a:ln>
                            <a:noFill/>
                          </a:ln>
                          <a:solidFill>
                            <a:schemeClr val="accent2"/>
                          </a:solidFill>
                          <a:effectLst/>
                          <a:latin typeface="Lucida Sans" pitchFamily="34" charset="0"/>
                        </a:rPr>
                        <a:t>3</a:t>
                      </a:r>
                      <a:r>
                        <a:rPr kumimoji="0" lang="en-US" altLang="en-US" sz="2400" b="1" i="0" u="none" strike="noStrike" cap="none" normalizeH="0" baseline="0">
                          <a:ln>
                            <a:noFill/>
                          </a:ln>
                          <a:solidFill>
                            <a:schemeClr val="accent2"/>
                          </a:solidFill>
                          <a:effectLst/>
                          <a:latin typeface="Lucida Sans" pitchFamily="34" charset="0"/>
                        </a:rPr>
                        <a:t>)</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7724">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Coarse Aggregate</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1865</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46137">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Sand</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1428</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37062">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Cement</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491</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46137">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Cement Supplement</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73</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47724">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Water</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20 gallons</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46137">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400" b="1" i="0" u="none" strike="noStrike" cap="none" normalizeH="0" baseline="0">
                          <a:ln>
                            <a:noFill/>
                          </a:ln>
                          <a:solidFill>
                            <a:schemeClr val="tx1"/>
                          </a:solidFill>
                          <a:effectLst/>
                          <a:latin typeface="Lucida Sans" pitchFamily="34" charset="0"/>
                        </a:rPr>
                        <a:t>Total Quantity Concrete Produced</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Font typeface="Wingdings" pitchFamily="2" charset="2"/>
                        <a:defRPr sz="2800" b="1">
                          <a:solidFill>
                            <a:schemeClr val="tx1"/>
                          </a:solidFill>
                          <a:latin typeface="Lucida Sans" pitchFamily="34" charset="0"/>
                        </a:defRPr>
                      </a:lvl1pPr>
                      <a:lvl2pPr algn="l">
                        <a:spcBef>
                          <a:spcPct val="20000"/>
                        </a:spcBef>
                        <a:buFont typeface="Wingdings" pitchFamily="2" charset="2"/>
                        <a:defRPr sz="2400" b="1">
                          <a:solidFill>
                            <a:schemeClr val="tx1"/>
                          </a:solidFill>
                          <a:latin typeface="Lucida Sans" pitchFamily="34" charset="0"/>
                        </a:defRPr>
                      </a:lvl2pPr>
                      <a:lvl3pPr algn="l">
                        <a:spcBef>
                          <a:spcPct val="20000"/>
                        </a:spcBef>
                        <a:buFont typeface="Wingdings" pitchFamily="2" charset="2"/>
                        <a:defRPr sz="2000" b="1">
                          <a:solidFill>
                            <a:schemeClr val="tx1"/>
                          </a:solidFill>
                          <a:latin typeface="Lucida Sans" pitchFamily="34" charset="0"/>
                        </a:defRPr>
                      </a:lvl3pPr>
                      <a:lvl4pPr algn="l">
                        <a:spcBef>
                          <a:spcPct val="20000"/>
                        </a:spcBef>
                        <a:buFont typeface="Wingdings" pitchFamily="2" charset="2"/>
                        <a:defRPr b="1">
                          <a:solidFill>
                            <a:schemeClr val="tx1"/>
                          </a:solidFill>
                          <a:latin typeface="Lucida Sans" pitchFamily="34" charset="0"/>
                        </a:defRPr>
                      </a:lvl4pPr>
                      <a:lvl5pPr algn="l">
                        <a:spcBef>
                          <a:spcPct val="20000"/>
                        </a:spcBef>
                        <a:buFont typeface="Wingdings" pitchFamily="2" charset="2"/>
                        <a:defRPr b="1">
                          <a:solidFill>
                            <a:schemeClr val="tx1"/>
                          </a:solidFill>
                          <a:latin typeface="Lucida Sans" pitchFamily="34" charset="0"/>
                        </a:defRPr>
                      </a:lvl5pPr>
                      <a:lvl6pPr fontAlgn="base">
                        <a:spcBef>
                          <a:spcPct val="20000"/>
                        </a:spcBef>
                        <a:spcAft>
                          <a:spcPct val="0"/>
                        </a:spcAft>
                        <a:buFont typeface="Wingdings" pitchFamily="2" charset="2"/>
                        <a:defRPr b="1">
                          <a:solidFill>
                            <a:schemeClr val="tx1"/>
                          </a:solidFill>
                          <a:latin typeface="Lucida Sans" pitchFamily="34" charset="0"/>
                        </a:defRPr>
                      </a:lvl6pPr>
                      <a:lvl7pPr fontAlgn="base">
                        <a:spcBef>
                          <a:spcPct val="20000"/>
                        </a:spcBef>
                        <a:spcAft>
                          <a:spcPct val="0"/>
                        </a:spcAft>
                        <a:buFont typeface="Wingdings" pitchFamily="2" charset="2"/>
                        <a:defRPr b="1">
                          <a:solidFill>
                            <a:schemeClr val="tx1"/>
                          </a:solidFill>
                          <a:latin typeface="Lucida Sans" pitchFamily="34" charset="0"/>
                        </a:defRPr>
                      </a:lvl7pPr>
                      <a:lvl8pPr fontAlgn="base">
                        <a:spcBef>
                          <a:spcPct val="20000"/>
                        </a:spcBef>
                        <a:spcAft>
                          <a:spcPct val="0"/>
                        </a:spcAft>
                        <a:buFont typeface="Wingdings" pitchFamily="2" charset="2"/>
                        <a:defRPr b="1">
                          <a:solidFill>
                            <a:schemeClr val="tx1"/>
                          </a:solidFill>
                          <a:latin typeface="Lucida Sans" pitchFamily="34" charset="0"/>
                        </a:defRPr>
                      </a:lvl8pPr>
                      <a:lvl9pPr fontAlgn="base">
                        <a:spcBef>
                          <a:spcPct val="20000"/>
                        </a:spcBef>
                        <a:spcAft>
                          <a:spcPct val="0"/>
                        </a:spcAft>
                        <a:buFont typeface="Wingdings" pitchFamily="2" charset="2"/>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altLang="en-US" sz="2800" b="1" i="0" u="none" strike="noStrike" cap="none" normalizeH="0" baseline="0">
                          <a:ln>
                            <a:noFill/>
                          </a:ln>
                          <a:solidFill>
                            <a:schemeClr val="tx1"/>
                          </a:solidFill>
                          <a:effectLst/>
                          <a:latin typeface="Lucida Sans" pitchFamily="34" charset="0"/>
                        </a:rPr>
                        <a:t>4024</a:t>
                      </a:r>
                    </a:p>
                  </a:txBody>
                  <a:tcPr marL="102870" marR="102870" marT="45722" marB="45722" horzOverflow="overflow">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4" name="Rectangle 22">
            <a:extLst>
              <a:ext uri="{FF2B5EF4-FFF2-40B4-BE49-F238E27FC236}">
                <a16:creationId xmlns:a16="http://schemas.microsoft.com/office/drawing/2014/main" id="{F9487698-EFC9-49E4-A4C7-45BFCC17BD54}"/>
              </a:ext>
            </a:extLst>
          </p:cNvPr>
          <p:cNvSpPr>
            <a:spLocks noChangeArrowheads="1"/>
          </p:cNvSpPr>
          <p:nvPr/>
        </p:nvSpPr>
        <p:spPr bwMode="auto">
          <a:xfrm>
            <a:off x="941388" y="192088"/>
            <a:ext cx="8216900" cy="14224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Engineering Evaluation:</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Composition of 1 Cubic Yard of Concrete </a:t>
            </a:r>
          </a:p>
          <a:p>
            <a:pPr algn="ctr">
              <a:lnSpc>
                <a:spcPct val="90000"/>
              </a:lnSpc>
              <a:defRPr/>
            </a:pPr>
            <a:r>
              <a:rPr lang="en-US" altLang="en-US" sz="3200" b="1">
                <a:solidFill>
                  <a:srgbClr val="CC0000"/>
                </a:solidFill>
                <a:effectLst>
                  <a:outerShdw blurRad="38100" dist="38100" dir="2700000" algn="tl">
                    <a:srgbClr val="000000"/>
                  </a:outerShdw>
                </a:effectLst>
              </a:rPr>
              <a:t>(from AP-42) </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62" name="Rectangle 2">
            <a:extLst>
              <a:ext uri="{FF2B5EF4-FFF2-40B4-BE49-F238E27FC236}">
                <a16:creationId xmlns:a16="http://schemas.microsoft.com/office/drawing/2014/main" id="{862F7AA9-E5CE-4329-8BAA-F12C559D62A4}"/>
              </a:ext>
            </a:extLst>
          </p:cNvPr>
          <p:cNvSpPr>
            <a:spLocks noChangeArrowheads="1"/>
          </p:cNvSpPr>
          <p:nvPr/>
        </p:nvSpPr>
        <p:spPr bwMode="auto">
          <a:xfrm>
            <a:off x="0" y="3124200"/>
            <a:ext cx="10029825" cy="2057400"/>
          </a:xfrm>
          <a:prstGeom prst="rect">
            <a:avLst/>
          </a:prstGeom>
          <a:solidFill>
            <a:schemeClr val="hlink"/>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1042436" name="Rectangle 4">
            <a:extLst>
              <a:ext uri="{FF2B5EF4-FFF2-40B4-BE49-F238E27FC236}">
                <a16:creationId xmlns:a16="http://schemas.microsoft.com/office/drawing/2014/main" id="{813B6F52-F3F5-4D8A-95A6-3E27DBCEDCFE}"/>
              </a:ext>
            </a:extLst>
          </p:cNvPr>
          <p:cNvSpPr>
            <a:spLocks noGrp="1" noChangeArrowheads="1"/>
          </p:cNvSpPr>
          <p:nvPr>
            <p:ph idx="1"/>
          </p:nvPr>
        </p:nvSpPr>
        <p:spPr>
          <a:xfrm>
            <a:off x="0" y="2286000"/>
            <a:ext cx="10287000" cy="3840163"/>
          </a:xfrm>
        </p:spPr>
        <p:txBody>
          <a:bodyPr>
            <a:normAutofit lnSpcReduction="10000"/>
          </a:bodyPr>
          <a:lstStyle/>
          <a:p>
            <a:pPr>
              <a:buFont typeface="Wingdings" pitchFamily="2" charset="2"/>
              <a:buNone/>
              <a:defRPr/>
            </a:pPr>
            <a:r>
              <a:rPr lang="en-US" altLang="en-US" u="sng"/>
              <a:t>Total PM* equation</a:t>
            </a:r>
          </a:p>
          <a:p>
            <a:pPr>
              <a:buFont typeface="Wingdings" pitchFamily="2" charset="2"/>
              <a:buNone/>
              <a:defRPr/>
            </a:pPr>
            <a:endParaRPr lang="en-US" altLang="en-US"/>
          </a:p>
          <a:p>
            <a:pPr>
              <a:buFont typeface="Wingdings" pitchFamily="2" charset="2"/>
              <a:buNone/>
              <a:defRPr/>
            </a:pPr>
            <a:r>
              <a:rPr lang="en-US" altLang="en-US" sz="2800"/>
              <a:t>Total PM emissions</a:t>
            </a:r>
          </a:p>
          <a:p>
            <a:pPr>
              <a:buFont typeface="Wingdings" pitchFamily="2" charset="2"/>
              <a:buNone/>
              <a:defRPr/>
            </a:pPr>
            <a:r>
              <a:rPr lang="en-US" altLang="en-US" sz="2000"/>
              <a:t>                                             </a:t>
            </a:r>
          </a:p>
          <a:p>
            <a:pPr>
              <a:buFont typeface="Wingdings" pitchFamily="2" charset="2"/>
              <a:buNone/>
              <a:defRPr/>
            </a:pPr>
            <a:r>
              <a:rPr lang="en-US" altLang="en-US" sz="2800"/>
              <a:t>		0.282(Equation 11.12-1 or Table 11.12-2</a:t>
            </a:r>
            <a:r>
              <a:rPr lang="en-US" altLang="en-US" sz="2000"/>
              <a:t>)</a:t>
            </a:r>
          </a:p>
          <a:p>
            <a:pPr>
              <a:buFont typeface="Wingdings" pitchFamily="2" charset="2"/>
              <a:buNone/>
              <a:defRPr/>
            </a:pPr>
            <a:r>
              <a:rPr lang="en-US" altLang="en-US" sz="1800"/>
              <a:t>	</a:t>
            </a:r>
          </a:p>
          <a:p>
            <a:pPr>
              <a:buFont typeface="Wingdings" pitchFamily="2" charset="2"/>
              <a:buNone/>
              <a:defRPr/>
            </a:pPr>
            <a:endParaRPr lang="en-US" altLang="en-US" sz="1800"/>
          </a:p>
          <a:p>
            <a:pPr>
              <a:buFont typeface="Wingdings" pitchFamily="2" charset="2"/>
              <a:buNone/>
              <a:defRPr/>
            </a:pPr>
            <a:r>
              <a:rPr lang="en-US" altLang="en-US" sz="2800"/>
              <a:t>*Total PM= PM,PM10,PM10-2.5,PM2.5</a:t>
            </a:r>
          </a:p>
        </p:txBody>
      </p:sp>
      <p:sp>
        <p:nvSpPr>
          <p:cNvPr id="245764" name="Line 5">
            <a:extLst>
              <a:ext uri="{FF2B5EF4-FFF2-40B4-BE49-F238E27FC236}">
                <a16:creationId xmlns:a16="http://schemas.microsoft.com/office/drawing/2014/main" id="{9C10F7DE-C41F-459F-9629-49CDDFC62917}"/>
              </a:ext>
            </a:extLst>
          </p:cNvPr>
          <p:cNvSpPr>
            <a:spLocks noChangeShapeType="1"/>
          </p:cNvSpPr>
          <p:nvPr/>
        </p:nvSpPr>
        <p:spPr bwMode="auto">
          <a:xfrm>
            <a:off x="4200525" y="3276600"/>
            <a:ext cx="0" cy="914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5765" name="Line 6">
            <a:extLst>
              <a:ext uri="{FF2B5EF4-FFF2-40B4-BE49-F238E27FC236}">
                <a16:creationId xmlns:a16="http://schemas.microsoft.com/office/drawing/2014/main" id="{A3D83474-16EE-4B99-BDEF-BA9AFA58ABB7}"/>
              </a:ext>
            </a:extLst>
          </p:cNvPr>
          <p:cNvSpPr>
            <a:spLocks noChangeShapeType="1"/>
          </p:cNvSpPr>
          <p:nvPr/>
        </p:nvSpPr>
        <p:spPr bwMode="auto">
          <a:xfrm flipV="1">
            <a:off x="4200525" y="3200400"/>
            <a:ext cx="171450" cy="76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5766" name="Line 7">
            <a:extLst>
              <a:ext uri="{FF2B5EF4-FFF2-40B4-BE49-F238E27FC236}">
                <a16:creationId xmlns:a16="http://schemas.microsoft.com/office/drawing/2014/main" id="{45F98775-84D3-4ECD-A852-DAB056DBA40F}"/>
              </a:ext>
            </a:extLst>
          </p:cNvPr>
          <p:cNvSpPr>
            <a:spLocks noChangeShapeType="1"/>
          </p:cNvSpPr>
          <p:nvPr/>
        </p:nvSpPr>
        <p:spPr bwMode="auto">
          <a:xfrm>
            <a:off x="4200525" y="4191000"/>
            <a:ext cx="257175" cy="76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1042440" name="Text Box 8">
            <a:extLst>
              <a:ext uri="{FF2B5EF4-FFF2-40B4-BE49-F238E27FC236}">
                <a16:creationId xmlns:a16="http://schemas.microsoft.com/office/drawing/2014/main" id="{C2B7DB40-199F-45E5-AC96-37DCB208EF5F}"/>
              </a:ext>
            </a:extLst>
          </p:cNvPr>
          <p:cNvSpPr txBox="1">
            <a:spLocks noChangeArrowheads="1"/>
          </p:cNvSpPr>
          <p:nvPr/>
        </p:nvSpPr>
        <p:spPr bwMode="auto">
          <a:xfrm>
            <a:off x="4314825" y="3732213"/>
            <a:ext cx="188753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en-US" sz="2000">
                <a:effectLst>
                  <a:outerShdw blurRad="38100" dist="38100" dir="2700000" algn="tl">
                    <a:srgbClr val="C0C0C0"/>
                  </a:outerShdw>
                </a:effectLst>
              </a:rPr>
              <a:t>yd</a:t>
            </a:r>
            <a:r>
              <a:rPr lang="en-US" altLang="en-US" sz="2000" baseline="30000">
                <a:effectLst>
                  <a:outerShdw blurRad="38100" dist="38100" dir="2700000" algn="tl">
                    <a:srgbClr val="C0C0C0"/>
                  </a:outerShdw>
                </a:effectLst>
              </a:rPr>
              <a:t>3</a:t>
            </a:r>
            <a:r>
              <a:rPr lang="en-US" altLang="en-US" sz="2000">
                <a:effectLst>
                  <a:outerShdw blurRad="38100" dist="38100" dir="2700000" algn="tl">
                    <a:srgbClr val="C0C0C0"/>
                  </a:outerShdw>
                </a:effectLst>
              </a:rPr>
              <a:t> of concrete</a:t>
            </a:r>
          </a:p>
        </p:txBody>
      </p:sp>
      <p:sp>
        <p:nvSpPr>
          <p:cNvPr id="245768" name="Line 9">
            <a:extLst>
              <a:ext uri="{FF2B5EF4-FFF2-40B4-BE49-F238E27FC236}">
                <a16:creationId xmlns:a16="http://schemas.microsoft.com/office/drawing/2014/main" id="{288D03DC-B8F3-48B6-B3A9-9F71F1A14A72}"/>
              </a:ext>
            </a:extLst>
          </p:cNvPr>
          <p:cNvSpPr>
            <a:spLocks noChangeShapeType="1"/>
          </p:cNvSpPr>
          <p:nvPr/>
        </p:nvSpPr>
        <p:spPr bwMode="auto">
          <a:xfrm>
            <a:off x="6858000" y="3276600"/>
            <a:ext cx="0" cy="914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5769" name="Line 10">
            <a:extLst>
              <a:ext uri="{FF2B5EF4-FFF2-40B4-BE49-F238E27FC236}">
                <a16:creationId xmlns:a16="http://schemas.microsoft.com/office/drawing/2014/main" id="{5A3527EE-F59C-4324-A141-C8B1C4255AB0}"/>
              </a:ext>
            </a:extLst>
          </p:cNvPr>
          <p:cNvSpPr>
            <a:spLocks noChangeShapeType="1"/>
          </p:cNvSpPr>
          <p:nvPr/>
        </p:nvSpPr>
        <p:spPr bwMode="auto">
          <a:xfrm>
            <a:off x="6686550" y="3200400"/>
            <a:ext cx="171450" cy="76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5770" name="Line 11">
            <a:extLst>
              <a:ext uri="{FF2B5EF4-FFF2-40B4-BE49-F238E27FC236}">
                <a16:creationId xmlns:a16="http://schemas.microsoft.com/office/drawing/2014/main" id="{4FC0AE3A-1B33-4B49-B8AB-2A6347D8AD47}"/>
              </a:ext>
            </a:extLst>
          </p:cNvPr>
          <p:cNvSpPr>
            <a:spLocks noChangeShapeType="1"/>
          </p:cNvSpPr>
          <p:nvPr/>
        </p:nvSpPr>
        <p:spPr bwMode="auto">
          <a:xfrm flipH="1">
            <a:off x="6686550" y="4191000"/>
            <a:ext cx="17145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5771" name="Line 12">
            <a:extLst>
              <a:ext uri="{FF2B5EF4-FFF2-40B4-BE49-F238E27FC236}">
                <a16:creationId xmlns:a16="http://schemas.microsoft.com/office/drawing/2014/main" id="{AC42A612-3BB8-4F96-8E40-32D3FED2D0F3}"/>
              </a:ext>
            </a:extLst>
          </p:cNvPr>
          <p:cNvSpPr>
            <a:spLocks noChangeShapeType="1"/>
          </p:cNvSpPr>
          <p:nvPr/>
        </p:nvSpPr>
        <p:spPr bwMode="auto">
          <a:xfrm>
            <a:off x="4457700" y="3657600"/>
            <a:ext cx="21431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1042445" name="Text Box 13">
            <a:extLst>
              <a:ext uri="{FF2B5EF4-FFF2-40B4-BE49-F238E27FC236}">
                <a16:creationId xmlns:a16="http://schemas.microsoft.com/office/drawing/2014/main" id="{417415F8-A687-4210-A34B-0E9F76A5740A}"/>
              </a:ext>
            </a:extLst>
          </p:cNvPr>
          <p:cNvSpPr txBox="1">
            <a:spLocks noChangeArrowheads="1"/>
          </p:cNvSpPr>
          <p:nvPr/>
        </p:nvSpPr>
        <p:spPr bwMode="auto">
          <a:xfrm>
            <a:off x="4826000" y="3175000"/>
            <a:ext cx="10255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en-US" sz="2000">
                <a:effectLst>
                  <a:outerShdw blurRad="38100" dist="38100" dir="2700000" algn="tl">
                    <a:srgbClr val="C0C0C0"/>
                  </a:outerShdw>
                </a:effectLst>
              </a:rPr>
              <a:t>pounds</a:t>
            </a:r>
          </a:p>
        </p:txBody>
      </p:sp>
      <p:sp>
        <p:nvSpPr>
          <p:cNvPr id="1042446" name="Text Box 14">
            <a:extLst>
              <a:ext uri="{FF2B5EF4-FFF2-40B4-BE49-F238E27FC236}">
                <a16:creationId xmlns:a16="http://schemas.microsoft.com/office/drawing/2014/main" id="{28A01195-0927-4251-8117-6F6380E7A474}"/>
              </a:ext>
            </a:extLst>
          </p:cNvPr>
          <p:cNvSpPr txBox="1">
            <a:spLocks noChangeArrowheads="1"/>
          </p:cNvSpPr>
          <p:nvPr/>
        </p:nvSpPr>
        <p:spPr bwMode="auto">
          <a:xfrm>
            <a:off x="7029450" y="3581400"/>
            <a:ext cx="7715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altLang="en-US" sz="2800">
                <a:effectLst>
                  <a:outerShdw blurRad="38100" dist="38100" dir="2700000" algn="tl">
                    <a:srgbClr val="C0C0C0"/>
                  </a:outerShdw>
                </a:effectLst>
              </a:rPr>
              <a:t>=</a:t>
            </a:r>
          </a:p>
        </p:txBody>
      </p:sp>
      <p:sp>
        <p:nvSpPr>
          <p:cNvPr id="16" name="Rectangle 22">
            <a:extLst>
              <a:ext uri="{FF2B5EF4-FFF2-40B4-BE49-F238E27FC236}">
                <a16:creationId xmlns:a16="http://schemas.microsoft.com/office/drawing/2014/main" id="{5989329D-B14A-453E-A8DF-69FDDEA7C98E}"/>
              </a:ext>
            </a:extLst>
          </p:cNvPr>
          <p:cNvSpPr>
            <a:spLocks noChangeArrowheads="1"/>
          </p:cNvSpPr>
          <p:nvPr/>
        </p:nvSpPr>
        <p:spPr bwMode="auto">
          <a:xfrm>
            <a:off x="941388" y="192088"/>
            <a:ext cx="8216900" cy="14224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Engineering Evaluation:</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PM Emissions from 1 Cubic Yard of Concrete (from AP-42)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DC2B947-2A27-4178-8C90-9FFA175EB25D}"/>
              </a:ext>
            </a:extLst>
          </p:cNvPr>
          <p:cNvSpPr>
            <a:spLocks noGrp="1"/>
          </p:cNvSpPr>
          <p:nvPr>
            <p:ph type="title"/>
          </p:nvPr>
        </p:nvSpPr>
        <p:spPr>
          <a:xfrm>
            <a:off x="191730" y="309718"/>
            <a:ext cx="4435577" cy="530942"/>
          </a:xfrm>
          <a:solidFill>
            <a:schemeClr val="bg2">
              <a:lumMod val="90000"/>
            </a:schemeClr>
          </a:solidFill>
        </p:spPr>
        <p:txBody>
          <a:bodyPr>
            <a:normAutofit fontScale="90000"/>
          </a:bodyPr>
          <a:lstStyle/>
          <a:p>
            <a:r>
              <a:rPr lang="en-US" sz="2800"/>
              <a:t>Concrete Batch Plant Dry Mix</a:t>
            </a:r>
          </a:p>
        </p:txBody>
      </p:sp>
      <p:pic>
        <p:nvPicPr>
          <p:cNvPr id="45058" name="Picture 6" descr="A picture of a concrete truck loading area at a Dry Mix Concrete Batch Plant&#10;&#10;The below should be deleted:&#10;field trips 012" title="Concrete Batch Plant Dry Mix">
            <a:extLst>
              <a:ext uri="{FF2B5EF4-FFF2-40B4-BE49-F238E27FC236}">
                <a16:creationId xmlns:a16="http://schemas.microsoft.com/office/drawing/2014/main" id="{5DCE2F4A-5D2F-444E-987B-81E0C0856AC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256033"/>
            <a:ext cx="10287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91730" y="138989"/>
            <a:ext cx="3555186" cy="1077218"/>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3200"/>
              <a:t>Concrete Batching  Operations</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4482" name="Text Box 2">
            <a:extLst>
              <a:ext uri="{FF2B5EF4-FFF2-40B4-BE49-F238E27FC236}">
                <a16:creationId xmlns:a16="http://schemas.microsoft.com/office/drawing/2014/main" id="{56A99634-8CAE-4091-9375-C712BDAB31B1}"/>
              </a:ext>
            </a:extLst>
          </p:cNvPr>
          <p:cNvSpPr txBox="1">
            <a:spLocks noChangeArrowheads="1"/>
          </p:cNvSpPr>
          <p:nvPr/>
        </p:nvSpPr>
        <p:spPr bwMode="auto">
          <a:xfrm>
            <a:off x="941388" y="1750752"/>
            <a:ext cx="4233863" cy="2062163"/>
          </a:xfrm>
          <a:prstGeom prst="rect">
            <a:avLst/>
          </a:prstGeom>
          <a:solidFill>
            <a:schemeClr val="hlink"/>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endParaRPr lang="en-US" altLang="en-US" sz="3200"/>
          </a:p>
          <a:p>
            <a:pPr>
              <a:defRPr/>
            </a:pPr>
            <a:r>
              <a:rPr lang="en-US" altLang="en-US" sz="3200"/>
              <a:t>E = k(0.0032) </a:t>
            </a:r>
            <a:r>
              <a:rPr lang="en-US" altLang="en-US" sz="3200" u="sng" err="1"/>
              <a:t>U</a:t>
            </a:r>
            <a:r>
              <a:rPr lang="en-US" altLang="en-US" sz="3200" u="sng" baseline="30000" err="1"/>
              <a:t>a</a:t>
            </a:r>
            <a:r>
              <a:rPr lang="en-US" altLang="en-US" sz="3200"/>
              <a:t>   + c </a:t>
            </a:r>
          </a:p>
          <a:p>
            <a:pPr>
              <a:defRPr/>
            </a:pPr>
            <a:r>
              <a:rPr lang="en-US" altLang="en-US" sz="3200"/>
              <a:t>                 M</a:t>
            </a:r>
            <a:r>
              <a:rPr lang="en-US" altLang="en-US" sz="3200" baseline="30000"/>
              <a:t>b</a:t>
            </a:r>
            <a:r>
              <a:rPr lang="en-US" altLang="en-US" sz="3200"/>
              <a:t>    </a:t>
            </a:r>
          </a:p>
          <a:p>
            <a:pPr>
              <a:defRPr/>
            </a:pPr>
            <a:endParaRPr lang="en-US" altLang="en-US" sz="3200">
              <a:effectLst>
                <a:outerShdw blurRad="38100" dist="38100" dir="2700000" algn="tl">
                  <a:srgbClr val="000000"/>
                </a:outerShdw>
              </a:effectLst>
            </a:endParaRPr>
          </a:p>
        </p:txBody>
      </p:sp>
      <p:pic>
        <p:nvPicPr>
          <p:cNvPr id="247819" name="Picture 15" descr="A picture of a truck being loaded at a truck loading area of a Concrete Batch Plant&#10;&#10;The below should be deleted:&#10;chandler 009" title="Engineering Evaluation: Site Specific Emission Factor Truck Mix and Central Mix Loading">
            <a:extLst>
              <a:ext uri="{FF2B5EF4-FFF2-40B4-BE49-F238E27FC236}">
                <a16:creationId xmlns:a16="http://schemas.microsoft.com/office/drawing/2014/main" id="{BF88F551-A81D-444E-AFD4-AD60FD804B3F}"/>
              </a:ext>
            </a:extLst>
          </p:cNvPr>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5674141" y="1626927"/>
            <a:ext cx="2537580" cy="2185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484" name="Rectangle 4">
            <a:extLst>
              <a:ext uri="{FF2B5EF4-FFF2-40B4-BE49-F238E27FC236}">
                <a16:creationId xmlns:a16="http://schemas.microsoft.com/office/drawing/2014/main" id="{D06B5B5F-D446-4909-A6A4-7588F4EE8582}"/>
              </a:ext>
            </a:extLst>
          </p:cNvPr>
          <p:cNvSpPr>
            <a:spLocks noGrp="1" noChangeArrowheads="1"/>
          </p:cNvSpPr>
          <p:nvPr>
            <p:ph type="body" sz="half" idx="2"/>
          </p:nvPr>
        </p:nvSpPr>
        <p:spPr>
          <a:xfrm>
            <a:off x="420688" y="4225925"/>
            <a:ext cx="9258300" cy="2187575"/>
          </a:xfrm>
          <a:ln>
            <a:solidFill>
              <a:schemeClr val="bg1"/>
            </a:solidFill>
            <a:miter lim="800000"/>
            <a:headEnd/>
            <a:tailEnd/>
          </a:ln>
        </p:spPr>
        <p:txBody>
          <a:bodyPr>
            <a:normAutofit fontScale="92500" lnSpcReduction="20000"/>
          </a:bodyPr>
          <a:lstStyle/>
          <a:p>
            <a:pPr>
              <a:lnSpc>
                <a:spcPct val="80000"/>
              </a:lnSpc>
              <a:buFont typeface="Wingdings" pitchFamily="2" charset="2"/>
              <a:buNone/>
              <a:defRPr/>
            </a:pPr>
            <a:r>
              <a:rPr lang="en-US" altLang="en-US" sz="1800"/>
              <a:t>E  =  Emission factor in </a:t>
            </a:r>
            <a:r>
              <a:rPr lang="en-US" altLang="en-US" sz="1800" err="1"/>
              <a:t>lbs</a:t>
            </a:r>
            <a:r>
              <a:rPr lang="en-US" altLang="en-US" sz="1800"/>
              <a:t>/ton of cement and cement supplements</a:t>
            </a:r>
          </a:p>
          <a:p>
            <a:pPr>
              <a:lnSpc>
                <a:spcPct val="80000"/>
              </a:lnSpc>
              <a:buFont typeface="Wingdings" pitchFamily="2" charset="2"/>
              <a:buNone/>
              <a:defRPr/>
            </a:pPr>
            <a:r>
              <a:rPr lang="en-US" altLang="en-US" sz="1800"/>
              <a:t>k  =  Particle size multiplier (dimensionless)</a:t>
            </a:r>
          </a:p>
          <a:p>
            <a:pPr>
              <a:lnSpc>
                <a:spcPct val="80000"/>
              </a:lnSpc>
              <a:buFont typeface="Wingdings" pitchFamily="2" charset="2"/>
              <a:buNone/>
              <a:defRPr/>
            </a:pPr>
            <a:r>
              <a:rPr lang="en-US" altLang="en-US" sz="1800"/>
              <a:t>U  = Wind speed at the material drop point (mph)</a:t>
            </a:r>
          </a:p>
          <a:p>
            <a:pPr>
              <a:lnSpc>
                <a:spcPct val="80000"/>
              </a:lnSpc>
              <a:buFont typeface="Wingdings" pitchFamily="2" charset="2"/>
              <a:buNone/>
              <a:defRPr/>
            </a:pPr>
            <a:r>
              <a:rPr lang="en-US" altLang="en-US" sz="1800"/>
              <a:t>M  = Minimum moisture (% by weight) of cement and cement  supplement</a:t>
            </a:r>
          </a:p>
          <a:p>
            <a:pPr>
              <a:lnSpc>
                <a:spcPct val="80000"/>
              </a:lnSpc>
              <a:buFont typeface="Wingdings" pitchFamily="2" charset="2"/>
              <a:buNone/>
              <a:defRPr/>
            </a:pPr>
            <a:r>
              <a:rPr lang="en-US" altLang="en-US" sz="1800" err="1"/>
              <a:t>a,b</a:t>
            </a:r>
            <a:r>
              <a:rPr lang="en-US" altLang="en-US" sz="1800"/>
              <a:t> = Exponents</a:t>
            </a:r>
          </a:p>
          <a:p>
            <a:pPr>
              <a:lnSpc>
                <a:spcPct val="80000"/>
              </a:lnSpc>
              <a:buFont typeface="Wingdings" pitchFamily="2" charset="2"/>
              <a:buNone/>
              <a:defRPr/>
            </a:pPr>
            <a:r>
              <a:rPr lang="en-US" altLang="en-US" sz="1800"/>
              <a:t>c    =  Constant</a:t>
            </a:r>
          </a:p>
          <a:p>
            <a:pPr>
              <a:lnSpc>
                <a:spcPct val="80000"/>
              </a:lnSpc>
              <a:buFont typeface="Wingdings" pitchFamily="2" charset="2"/>
              <a:buNone/>
              <a:defRPr/>
            </a:pPr>
            <a:endParaRPr lang="en-US" altLang="en-US" sz="1200"/>
          </a:p>
          <a:p>
            <a:pPr>
              <a:lnSpc>
                <a:spcPct val="80000"/>
              </a:lnSpc>
              <a:buFont typeface="Wingdings" pitchFamily="2" charset="2"/>
              <a:buNone/>
              <a:defRPr/>
            </a:pPr>
            <a:r>
              <a:rPr lang="en-US" altLang="en-US" sz="1200"/>
              <a:t>* (Equation 11.12-1 from Chapter 11.12 of AP-42)</a:t>
            </a:r>
          </a:p>
        </p:txBody>
      </p:sp>
      <p:sp>
        <p:nvSpPr>
          <p:cNvPr id="1044485" name="Text Box 5">
            <a:extLst>
              <a:ext uri="{FF2B5EF4-FFF2-40B4-BE49-F238E27FC236}">
                <a16:creationId xmlns:a16="http://schemas.microsoft.com/office/drawing/2014/main" id="{81970AE8-579E-4F8D-B472-0D37A81F20A3}"/>
              </a:ext>
            </a:extLst>
          </p:cNvPr>
          <p:cNvSpPr txBox="1">
            <a:spLocks noChangeArrowheads="1"/>
          </p:cNvSpPr>
          <p:nvPr/>
        </p:nvSpPr>
        <p:spPr bwMode="auto">
          <a:xfrm>
            <a:off x="1182688" y="1690688"/>
            <a:ext cx="5418137"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endParaRPr lang="en-US" altLang="en-US">
              <a:effectLst>
                <a:outerShdw blurRad="38100" dist="38100" dir="2700000" algn="tl">
                  <a:srgbClr val="C0C0C0"/>
                </a:outerShdw>
              </a:effectLst>
            </a:endParaRPr>
          </a:p>
        </p:txBody>
      </p:sp>
      <p:sp>
        <p:nvSpPr>
          <p:cNvPr id="247813" name="Line 6">
            <a:extLst>
              <a:ext uri="{FF2B5EF4-FFF2-40B4-BE49-F238E27FC236}">
                <a16:creationId xmlns:a16="http://schemas.microsoft.com/office/drawing/2014/main" id="{CC5CD08A-BD62-40EC-945E-E86805C09F36}"/>
              </a:ext>
            </a:extLst>
          </p:cNvPr>
          <p:cNvSpPr>
            <a:spLocks noChangeShapeType="1"/>
          </p:cNvSpPr>
          <p:nvPr/>
        </p:nvSpPr>
        <p:spPr bwMode="auto">
          <a:xfrm>
            <a:off x="3171825" y="2108200"/>
            <a:ext cx="1588" cy="1168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7814" name="Line 7">
            <a:extLst>
              <a:ext uri="{FF2B5EF4-FFF2-40B4-BE49-F238E27FC236}">
                <a16:creationId xmlns:a16="http://schemas.microsoft.com/office/drawing/2014/main" id="{700AA7B0-BB87-48D1-968B-BA6E8D1132BB}"/>
              </a:ext>
            </a:extLst>
          </p:cNvPr>
          <p:cNvSpPr>
            <a:spLocks noChangeShapeType="1"/>
          </p:cNvSpPr>
          <p:nvPr/>
        </p:nvSpPr>
        <p:spPr bwMode="auto">
          <a:xfrm flipV="1">
            <a:off x="3171825" y="2133600"/>
            <a:ext cx="2571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7815" name="Line 8">
            <a:extLst>
              <a:ext uri="{FF2B5EF4-FFF2-40B4-BE49-F238E27FC236}">
                <a16:creationId xmlns:a16="http://schemas.microsoft.com/office/drawing/2014/main" id="{E21D6489-8085-4A66-8FF7-6BF17E43E230}"/>
              </a:ext>
            </a:extLst>
          </p:cNvPr>
          <p:cNvSpPr>
            <a:spLocks noChangeShapeType="1"/>
          </p:cNvSpPr>
          <p:nvPr/>
        </p:nvSpPr>
        <p:spPr bwMode="auto">
          <a:xfrm flipV="1">
            <a:off x="3171825" y="3276600"/>
            <a:ext cx="2571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7816" name="Line 9">
            <a:extLst>
              <a:ext uri="{FF2B5EF4-FFF2-40B4-BE49-F238E27FC236}">
                <a16:creationId xmlns:a16="http://schemas.microsoft.com/office/drawing/2014/main" id="{7918DAC7-FA97-49F4-BE63-AFC62EF33759}"/>
              </a:ext>
            </a:extLst>
          </p:cNvPr>
          <p:cNvSpPr>
            <a:spLocks noChangeShapeType="1"/>
          </p:cNvSpPr>
          <p:nvPr/>
        </p:nvSpPr>
        <p:spPr bwMode="auto">
          <a:xfrm>
            <a:off x="4114800" y="2108200"/>
            <a:ext cx="1588" cy="1168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7817" name="Line 10">
            <a:extLst>
              <a:ext uri="{FF2B5EF4-FFF2-40B4-BE49-F238E27FC236}">
                <a16:creationId xmlns:a16="http://schemas.microsoft.com/office/drawing/2014/main" id="{F9BD0EF9-BA19-4CFB-B560-C7D3F37AD196}"/>
              </a:ext>
            </a:extLst>
          </p:cNvPr>
          <p:cNvSpPr>
            <a:spLocks noChangeShapeType="1"/>
          </p:cNvSpPr>
          <p:nvPr/>
        </p:nvSpPr>
        <p:spPr bwMode="auto">
          <a:xfrm flipV="1">
            <a:off x="3857625" y="2133600"/>
            <a:ext cx="2571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47818" name="Line 11">
            <a:extLst>
              <a:ext uri="{FF2B5EF4-FFF2-40B4-BE49-F238E27FC236}">
                <a16:creationId xmlns:a16="http://schemas.microsoft.com/office/drawing/2014/main" id="{FAB7D97E-25DE-4DD1-A915-A9BD3E0662BB}"/>
              </a:ext>
            </a:extLst>
          </p:cNvPr>
          <p:cNvSpPr>
            <a:spLocks noChangeShapeType="1"/>
          </p:cNvSpPr>
          <p:nvPr/>
        </p:nvSpPr>
        <p:spPr bwMode="auto">
          <a:xfrm flipV="1">
            <a:off x="3857625" y="3276600"/>
            <a:ext cx="2571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13" name="Rectangle 22">
            <a:extLst>
              <a:ext uri="{FF2B5EF4-FFF2-40B4-BE49-F238E27FC236}">
                <a16:creationId xmlns:a16="http://schemas.microsoft.com/office/drawing/2014/main" id="{CCFDAE8F-29A2-4EB5-AFD2-C00EB6014F5E}"/>
              </a:ext>
            </a:extLst>
          </p:cNvPr>
          <p:cNvSpPr>
            <a:spLocks noChangeArrowheads="1"/>
          </p:cNvSpPr>
          <p:nvPr/>
        </p:nvSpPr>
        <p:spPr bwMode="auto">
          <a:xfrm>
            <a:off x="941388" y="192088"/>
            <a:ext cx="8216900" cy="14224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Engineering Evaluation:</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Site Specific Emission Factor</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Truck Mix and Central Mix Loading*</a:t>
            </a:r>
          </a:p>
        </p:txBody>
      </p:sp>
    </p:spTree>
  </p:cSld>
  <p:clrMapOvr>
    <a:masterClrMapping/>
  </p:clrMapOvr>
  <p:transition advClick="0"/>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9858" name="Text Box 4">
            <a:extLst>
              <a:ext uri="{FF2B5EF4-FFF2-40B4-BE49-F238E27FC236}">
                <a16:creationId xmlns:a16="http://schemas.microsoft.com/office/drawing/2014/main" id="{22C91E80-D347-40B9-9285-EE3659830882}"/>
              </a:ext>
            </a:extLst>
          </p:cNvPr>
          <p:cNvSpPr txBox="1">
            <a:spLocks noChangeArrowheads="1"/>
          </p:cNvSpPr>
          <p:nvPr/>
        </p:nvSpPr>
        <p:spPr bwMode="auto">
          <a:xfrm>
            <a:off x="342900" y="2971800"/>
            <a:ext cx="9686925" cy="390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800" b="0" u="sng"/>
              <a:t>Where:</a:t>
            </a:r>
          </a:p>
          <a:p>
            <a:pPr>
              <a:lnSpc>
                <a:spcPct val="50000"/>
              </a:lnSpc>
              <a:spcBef>
                <a:spcPct val="0"/>
              </a:spcBef>
              <a:buClrTx/>
              <a:buSzTx/>
              <a:buFontTx/>
              <a:buNone/>
            </a:pPr>
            <a:endParaRPr lang="en-US" altLang="en-US" sz="2800" b="0" u="sng"/>
          </a:p>
          <a:p>
            <a:pPr>
              <a:lnSpc>
                <a:spcPct val="50000"/>
              </a:lnSpc>
              <a:spcBef>
                <a:spcPct val="0"/>
              </a:spcBef>
              <a:buClrTx/>
              <a:buSzTx/>
              <a:buFontTx/>
              <a:buNone/>
            </a:pPr>
            <a:r>
              <a:rPr lang="en-US" altLang="en-US" sz="2400" b="0"/>
              <a:t>E=Emission Factor (lb/VMT</a:t>
            </a:r>
            <a:r>
              <a:rPr lang="en-US" altLang="en-US" sz="2800" b="0"/>
              <a:t>)</a:t>
            </a:r>
          </a:p>
          <a:p>
            <a:pPr>
              <a:spcBef>
                <a:spcPct val="0"/>
              </a:spcBef>
              <a:buClrTx/>
              <a:buSzTx/>
              <a:buFontTx/>
              <a:buNone/>
            </a:pPr>
            <a:r>
              <a:rPr lang="en-US" altLang="en-US" sz="2400" b="0"/>
              <a:t>k=Particle size multiplier (dimensionless); PM10 k=0.36</a:t>
            </a:r>
          </a:p>
          <a:p>
            <a:pPr>
              <a:spcBef>
                <a:spcPct val="0"/>
              </a:spcBef>
              <a:buClrTx/>
              <a:buSzTx/>
              <a:buFontTx/>
              <a:buNone/>
            </a:pPr>
            <a:r>
              <a:rPr lang="en-US" altLang="en-US" sz="2400" b="0"/>
              <a:t>s=Silt content of road surface (%); 12% average</a:t>
            </a:r>
          </a:p>
          <a:p>
            <a:pPr>
              <a:spcBef>
                <a:spcPct val="0"/>
              </a:spcBef>
              <a:buClrTx/>
              <a:buSzTx/>
              <a:buFontTx/>
              <a:buNone/>
            </a:pPr>
            <a:r>
              <a:rPr lang="en-US" altLang="en-US" sz="2400" b="0"/>
              <a:t>S=Mean vehicle speed (mph); 20 mph</a:t>
            </a:r>
          </a:p>
          <a:p>
            <a:pPr>
              <a:spcBef>
                <a:spcPct val="0"/>
              </a:spcBef>
              <a:buClrTx/>
              <a:buSzTx/>
              <a:buFontTx/>
              <a:buNone/>
            </a:pPr>
            <a:r>
              <a:rPr lang="en-US" altLang="en-US" sz="2400" b="0"/>
              <a:t>W=Mean vehicle weight (tons); 20 tons</a:t>
            </a:r>
          </a:p>
          <a:p>
            <a:pPr>
              <a:spcBef>
                <a:spcPct val="0"/>
              </a:spcBef>
              <a:buClrTx/>
              <a:buSzTx/>
              <a:buFontTx/>
              <a:buNone/>
            </a:pPr>
            <a:r>
              <a:rPr lang="en-US" altLang="en-US" sz="2400" b="0"/>
              <a:t>w=mean number of wheels;14 wheels</a:t>
            </a:r>
          </a:p>
          <a:p>
            <a:pPr>
              <a:spcBef>
                <a:spcPct val="0"/>
              </a:spcBef>
              <a:buClrTx/>
              <a:buSzTx/>
              <a:buFontTx/>
              <a:buNone/>
            </a:pPr>
            <a:r>
              <a:rPr lang="en-US" altLang="en-US" sz="2400" b="0"/>
              <a:t>P=Number of days with greater than or equal to, 0.01 inches of precipitation per year; 50.7 days</a:t>
            </a:r>
          </a:p>
          <a:p>
            <a:pPr>
              <a:spcBef>
                <a:spcPct val="0"/>
              </a:spcBef>
              <a:buClrTx/>
              <a:buSzTx/>
              <a:buFontTx/>
              <a:buNone/>
            </a:pPr>
            <a:endParaRPr lang="en-US" altLang="en-US" sz="2400" b="0"/>
          </a:p>
        </p:txBody>
      </p:sp>
      <p:sp>
        <p:nvSpPr>
          <p:cNvPr id="249859" name="Text Box 3">
            <a:extLst>
              <a:ext uri="{FF2B5EF4-FFF2-40B4-BE49-F238E27FC236}">
                <a16:creationId xmlns:a16="http://schemas.microsoft.com/office/drawing/2014/main" id="{0A65C0A8-289A-4D3B-9A16-1DAE6479F054}"/>
              </a:ext>
            </a:extLst>
          </p:cNvPr>
          <p:cNvSpPr txBox="1">
            <a:spLocks noChangeArrowheads="1"/>
          </p:cNvSpPr>
          <p:nvPr/>
        </p:nvSpPr>
        <p:spPr bwMode="auto">
          <a:xfrm>
            <a:off x="1160463" y="2362200"/>
            <a:ext cx="7778750" cy="457200"/>
          </a:xfrm>
          <a:prstGeom prst="rect">
            <a:avLst/>
          </a:prstGeom>
          <a:solidFill>
            <a:srgbClr val="FFC000"/>
          </a:solidFill>
          <a:ln w="9525" algn="ctr">
            <a:solidFill>
              <a:srgbClr val="CC0000"/>
            </a:solidFill>
            <a:miter lim="800000"/>
            <a:headEnd/>
            <a:tailEnd/>
          </a:ln>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400">
                <a:solidFill>
                  <a:srgbClr val="CC0000"/>
                </a:solidFill>
              </a:rPr>
              <a:t>E=k(5.9)(s/12)(S/30)(W/3)</a:t>
            </a:r>
            <a:r>
              <a:rPr lang="en-US" altLang="en-US" sz="2400" baseline="30000">
                <a:solidFill>
                  <a:srgbClr val="CC0000"/>
                </a:solidFill>
              </a:rPr>
              <a:t>0.7</a:t>
            </a:r>
            <a:r>
              <a:rPr lang="en-US" altLang="en-US" sz="2400">
                <a:solidFill>
                  <a:srgbClr val="CC0000"/>
                </a:solidFill>
              </a:rPr>
              <a:t>(w/4)</a:t>
            </a:r>
            <a:r>
              <a:rPr lang="en-US" altLang="en-US" sz="2400" baseline="30000">
                <a:solidFill>
                  <a:srgbClr val="CC0000"/>
                </a:solidFill>
              </a:rPr>
              <a:t>0.5</a:t>
            </a:r>
            <a:r>
              <a:rPr lang="en-US" altLang="en-US" sz="2400">
                <a:solidFill>
                  <a:srgbClr val="CC0000"/>
                </a:solidFill>
              </a:rPr>
              <a:t>(365-P/365)lb/VMT</a:t>
            </a:r>
          </a:p>
        </p:txBody>
      </p:sp>
      <p:sp>
        <p:nvSpPr>
          <p:cNvPr id="5" name="Rectangle 22">
            <a:extLst>
              <a:ext uri="{FF2B5EF4-FFF2-40B4-BE49-F238E27FC236}">
                <a16:creationId xmlns:a16="http://schemas.microsoft.com/office/drawing/2014/main" id="{03F737B4-FA1D-4812-99E9-7A6875DCC68A}"/>
              </a:ext>
            </a:extLst>
          </p:cNvPr>
          <p:cNvSpPr>
            <a:spLocks noChangeArrowheads="1"/>
          </p:cNvSpPr>
          <p:nvPr/>
        </p:nvSpPr>
        <p:spPr bwMode="auto">
          <a:xfrm>
            <a:off x="941388" y="192088"/>
            <a:ext cx="8216900" cy="186531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Engineering Evaluation:</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Unpaved Roads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(added to emissions from storage piles &amp; represent national average values)</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579" name="Rectangle 3">
            <a:extLst>
              <a:ext uri="{FF2B5EF4-FFF2-40B4-BE49-F238E27FC236}">
                <a16:creationId xmlns:a16="http://schemas.microsoft.com/office/drawing/2014/main" id="{4B12DDD1-13FB-4D44-B61A-DF8096037260}"/>
              </a:ext>
            </a:extLst>
          </p:cNvPr>
          <p:cNvSpPr>
            <a:spLocks noGrp="1" noChangeArrowheads="1"/>
          </p:cNvSpPr>
          <p:nvPr>
            <p:ph type="body" sz="half" idx="1"/>
          </p:nvPr>
        </p:nvSpPr>
        <p:spPr/>
        <p:txBody>
          <a:bodyPr/>
          <a:lstStyle/>
          <a:p>
            <a:pPr marL="609600" indent="-609600">
              <a:lnSpc>
                <a:spcPct val="90000"/>
              </a:lnSpc>
              <a:defRPr/>
            </a:pPr>
            <a:r>
              <a:rPr lang="en-US" altLang="en-US" sz="2400"/>
              <a:t>AP-42 8.19, Table 8.19.1-1.  </a:t>
            </a:r>
          </a:p>
          <a:p>
            <a:pPr marL="609600" indent="-609600">
              <a:lnSpc>
                <a:spcPct val="90000"/>
              </a:lnSpc>
              <a:defRPr/>
            </a:pPr>
            <a:r>
              <a:rPr lang="en-US" altLang="en-US" sz="2400"/>
              <a:t>Loading into storage piles, equipment traffic in storage pile area and wind erosion</a:t>
            </a:r>
          </a:p>
          <a:p>
            <a:pPr marL="609600" indent="-609600">
              <a:lnSpc>
                <a:spcPct val="90000"/>
              </a:lnSpc>
              <a:defRPr/>
            </a:pPr>
            <a:r>
              <a:rPr lang="en-US" altLang="en-US" sz="2400"/>
              <a:t>Assume:  </a:t>
            </a:r>
          </a:p>
          <a:p>
            <a:pPr marL="1371600" lvl="2" indent="-457200">
              <a:lnSpc>
                <a:spcPct val="90000"/>
              </a:lnSpc>
              <a:buFont typeface="Wingdings" pitchFamily="2" charset="2"/>
              <a:buAutoNum type="arabicPeriod"/>
              <a:defRPr/>
            </a:pPr>
            <a:r>
              <a:rPr lang="en-US" altLang="en-US" sz="1800"/>
              <a:t>3.5lb/acre/day emission for TSP</a:t>
            </a:r>
          </a:p>
          <a:p>
            <a:pPr marL="1371600" lvl="2" indent="-457200">
              <a:lnSpc>
                <a:spcPct val="90000"/>
              </a:lnSpc>
              <a:buFont typeface="Wingdings" pitchFamily="2" charset="2"/>
              <a:buAutoNum type="arabicPeriod"/>
              <a:defRPr/>
            </a:pPr>
            <a:r>
              <a:rPr lang="en-US" altLang="en-US" sz="1800"/>
              <a:t>50% or 1.7 lb/acre/day for wind blown dust</a:t>
            </a:r>
          </a:p>
        </p:txBody>
      </p:sp>
      <p:pic>
        <p:nvPicPr>
          <p:cNvPr id="251907" name="Picture 5" descr="A picture of several aggregate and sand open top storage hoppers with some aggregate and stockpiles around and on the ground&#10;&#10;The below should be deleted:&#10;field trips 029" title="Engineering Evaluation: Emissions from Storage Piles">
            <a:extLst>
              <a:ext uri="{FF2B5EF4-FFF2-40B4-BE49-F238E27FC236}">
                <a16:creationId xmlns:a16="http://schemas.microsoft.com/office/drawing/2014/main" id="{2937DC64-89B8-4362-BF23-DB1524022448}"/>
              </a:ext>
            </a:extLst>
          </p:cNvPr>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294213" y="1600200"/>
            <a:ext cx="4413449"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CB19B380-55C6-4E9A-8258-9B63F08AFCAC}"/>
              </a:ext>
            </a:extLst>
          </p:cNvPr>
          <p:cNvSpPr>
            <a:spLocks noChangeArrowheads="1"/>
          </p:cNvSpPr>
          <p:nvPr/>
        </p:nvSpPr>
        <p:spPr bwMode="auto">
          <a:xfrm>
            <a:off x="941388" y="192088"/>
            <a:ext cx="8216900" cy="979487"/>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Engineering Evaluation:</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Emissions from Storage Piles</a:t>
            </a:r>
          </a:p>
        </p:txBody>
      </p:sp>
    </p:spTree>
  </p:cSld>
  <p:clrMapOvr>
    <a:masterClrMapping/>
  </p:clrMapOvr>
  <p:transition advClick="0"/>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3955" name="Picture 7" descr="A picture of conveyors, silos, mixers, weigh hoppers, baghouse and truck loading station&#10;&#10;The below should be deleted:&#10;chandler 007" title="Engineering Evaluation: Emissions Characterization">
            <a:extLst>
              <a:ext uri="{FF2B5EF4-FFF2-40B4-BE49-F238E27FC236}">
                <a16:creationId xmlns:a16="http://schemas.microsoft.com/office/drawing/2014/main" id="{715AC094-A6F0-4373-A255-EEDF90392A3C}"/>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t="13792" r="16129"/>
          <a:stretch>
            <a:fillRect/>
          </a:stretch>
        </p:blipFill>
        <p:spPr>
          <a:xfrm>
            <a:off x="0" y="1828800"/>
            <a:ext cx="5400675" cy="5029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0627" name="Rectangle 3">
            <a:extLst>
              <a:ext uri="{FF2B5EF4-FFF2-40B4-BE49-F238E27FC236}">
                <a16:creationId xmlns:a16="http://schemas.microsoft.com/office/drawing/2014/main" id="{6531C3C8-50DF-4C7B-9DC5-0DA49336D6DA}"/>
              </a:ext>
            </a:extLst>
          </p:cNvPr>
          <p:cNvSpPr>
            <a:spLocks noGrp="1" noChangeArrowheads="1"/>
          </p:cNvSpPr>
          <p:nvPr>
            <p:ph type="body" sz="half" idx="2"/>
          </p:nvPr>
        </p:nvSpPr>
        <p:spPr/>
        <p:txBody>
          <a:bodyPr/>
          <a:lstStyle/>
          <a:p>
            <a:pPr marL="990600" lvl="1" indent="-533400">
              <a:buFont typeface="Wingdings" pitchFamily="2" charset="2"/>
              <a:buAutoNum type="arabicPeriod"/>
              <a:defRPr/>
            </a:pPr>
            <a:r>
              <a:rPr lang="en-US" altLang="en-US" sz="2400"/>
              <a:t>Only the transfer points of cement and cement supplement into the storage silos are point source</a:t>
            </a:r>
          </a:p>
          <a:p>
            <a:pPr marL="1371600" lvl="2" indent="-457200">
              <a:defRPr/>
            </a:pPr>
            <a:r>
              <a:rPr lang="en-US" altLang="en-US" sz="2400"/>
              <a:t>Storage silos  abated by fabric filter, baghouse or </a:t>
            </a:r>
            <a:r>
              <a:rPr lang="en-US" altLang="en-US" sz="2400" err="1"/>
              <a:t>binvent</a:t>
            </a:r>
            <a:r>
              <a:rPr lang="en-US" altLang="en-US" sz="2400"/>
              <a:t> filter</a:t>
            </a:r>
          </a:p>
          <a:p>
            <a:pPr marL="609600" indent="-609600">
              <a:buFont typeface="Wingdings" pitchFamily="2" charset="2"/>
              <a:buNone/>
              <a:defRPr/>
            </a:pPr>
            <a:endParaRPr lang="en-US" altLang="en-US" sz="2800"/>
          </a:p>
        </p:txBody>
      </p:sp>
      <p:sp>
        <p:nvSpPr>
          <p:cNvPr id="5" name="Rectangle 22">
            <a:extLst>
              <a:ext uri="{FF2B5EF4-FFF2-40B4-BE49-F238E27FC236}">
                <a16:creationId xmlns:a16="http://schemas.microsoft.com/office/drawing/2014/main" id="{DFC3217B-6907-409A-9ACB-0BA4DBCC3E19}"/>
              </a:ext>
            </a:extLst>
          </p:cNvPr>
          <p:cNvSpPr>
            <a:spLocks noChangeArrowheads="1"/>
          </p:cNvSpPr>
          <p:nvPr/>
        </p:nvSpPr>
        <p:spPr bwMode="auto">
          <a:xfrm>
            <a:off x="941388" y="192088"/>
            <a:ext cx="8216900" cy="979487"/>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Engineering Evaluation:</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Emissions Characterization </a:t>
            </a:r>
          </a:p>
        </p:txBody>
      </p:sp>
    </p:spTree>
  </p:cSld>
  <p:clrMapOvr>
    <a:masterClrMapping/>
  </p:clrMapOvr>
  <p:transition advClick="0"/>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52675" name="Rectangle 3">
            <a:extLst>
              <a:ext uri="{FF2B5EF4-FFF2-40B4-BE49-F238E27FC236}">
                <a16:creationId xmlns:a16="http://schemas.microsoft.com/office/drawing/2014/main" id="{CCAADF53-B25B-42AE-A2EE-F65F37284CD8}"/>
              </a:ext>
            </a:extLst>
          </p:cNvPr>
          <p:cNvSpPr>
            <a:spLocks noGrp="1" noChangeArrowheads="1"/>
          </p:cNvSpPr>
          <p:nvPr>
            <p:ph type="body" sz="half" idx="1"/>
          </p:nvPr>
        </p:nvSpPr>
        <p:spPr>
          <a:xfrm>
            <a:off x="0" y="1447800"/>
            <a:ext cx="5572125" cy="4678363"/>
          </a:xfrm>
        </p:spPr>
        <p:txBody>
          <a:bodyPr/>
          <a:lstStyle/>
          <a:p>
            <a:pPr marL="990600" lvl="1" indent="-533400">
              <a:buFont typeface="Wingdings" pitchFamily="2" charset="2"/>
              <a:buNone/>
              <a:defRPr/>
            </a:pPr>
            <a:r>
              <a:rPr lang="en-US" altLang="en-US" sz="2400"/>
              <a:t>2.	Transfer of  sand &amp; aggregate, truck loading, mixer loading, vehicle traffic, and wind erosion from sand and aggregate storage piles </a:t>
            </a:r>
          </a:p>
          <a:p>
            <a:pPr marL="1371600" lvl="2" indent="-457200">
              <a:defRPr/>
            </a:pPr>
            <a:r>
              <a:rPr lang="en-US" altLang="en-US" sz="2400"/>
              <a:t>Water sprays, enclosures, and baghouse devices and good housekeeping, maintenance and wetting of unpaved surfaces</a:t>
            </a:r>
          </a:p>
          <a:p>
            <a:pPr marL="609600" indent="-609600">
              <a:defRPr/>
            </a:pPr>
            <a:endParaRPr lang="en-US" altLang="en-US" sz="2800"/>
          </a:p>
        </p:txBody>
      </p:sp>
      <p:pic>
        <p:nvPicPr>
          <p:cNvPr id="256003" name="Picture 5" descr="A picture of several aggregate and sand storage piles&#10;&#10;The below should be deleted:&#10;chandler 012" title="Engineering Evaluation: Emissions Characterization">
            <a:extLst>
              <a:ext uri="{FF2B5EF4-FFF2-40B4-BE49-F238E27FC236}">
                <a16:creationId xmlns:a16="http://schemas.microsoft.com/office/drawing/2014/main" id="{7A82EE83-DC23-4E3E-BF2E-5F6EFD420D5E}"/>
              </a:ext>
            </a:extLst>
          </p:cNvPr>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611089" y="1600200"/>
            <a:ext cx="3779697"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0476EFBD-C966-43F6-8051-53A5E5F3680D}"/>
              </a:ext>
            </a:extLst>
          </p:cNvPr>
          <p:cNvSpPr>
            <a:spLocks noChangeArrowheads="1"/>
          </p:cNvSpPr>
          <p:nvPr/>
        </p:nvSpPr>
        <p:spPr bwMode="auto">
          <a:xfrm>
            <a:off x="941388" y="192088"/>
            <a:ext cx="8216900" cy="979487"/>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Engineering Evaluation:</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Emissions Characterization </a:t>
            </a:r>
          </a:p>
        </p:txBody>
      </p:sp>
    </p:spTree>
  </p:cSld>
  <p:clrMapOvr>
    <a:masterClrMapping/>
  </p:clrMapOvr>
  <p:transition advClick="0"/>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8051" name="Picture 5" descr="A picture of visible emissions being released from a baghouse on top of a mixer&#10;&#10;The below should be deleted:&#10;field trips 070" title="Engineering Evaluation: Dust Collection System">
            <a:extLst>
              <a:ext uri="{FF2B5EF4-FFF2-40B4-BE49-F238E27FC236}">
                <a16:creationId xmlns:a16="http://schemas.microsoft.com/office/drawing/2014/main" id="{21C4B8BF-91E3-4C8F-A2FD-27DC581930BD}"/>
              </a:ext>
            </a:extLst>
          </p:cNvPr>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0" y="1600200"/>
            <a:ext cx="4886325" cy="5257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24" name="Rectangle 4">
            <a:extLst>
              <a:ext uri="{FF2B5EF4-FFF2-40B4-BE49-F238E27FC236}">
                <a16:creationId xmlns:a16="http://schemas.microsoft.com/office/drawing/2014/main" id="{7426E441-E397-454B-AF40-779756D0D44C}"/>
              </a:ext>
            </a:extLst>
          </p:cNvPr>
          <p:cNvSpPr>
            <a:spLocks noGrp="1" noChangeArrowheads="1"/>
          </p:cNvSpPr>
          <p:nvPr>
            <p:ph type="body" sz="half" idx="3"/>
          </p:nvPr>
        </p:nvSpPr>
        <p:spPr/>
        <p:txBody>
          <a:bodyPr/>
          <a:lstStyle/>
          <a:p>
            <a:pPr marL="533400" indent="-533400">
              <a:buFont typeface="Wingdings" pitchFamily="2" charset="2"/>
              <a:buNone/>
              <a:defRPr/>
            </a:pPr>
            <a:r>
              <a:rPr lang="en-US" altLang="en-US" sz="2400"/>
              <a:t>Baghouses are regulated in terms of </a:t>
            </a:r>
          </a:p>
          <a:p>
            <a:pPr marL="533400" indent="-533400">
              <a:buFontTx/>
              <a:buAutoNum type="arabicPeriod"/>
              <a:defRPr/>
            </a:pPr>
            <a:r>
              <a:rPr lang="en-US" altLang="en-US" sz="2400"/>
              <a:t>Grains/dry standard cubic foot of air emitted or</a:t>
            </a:r>
          </a:p>
          <a:p>
            <a:pPr marL="533400" indent="-533400">
              <a:buFontTx/>
              <a:buAutoNum type="arabicPeriod"/>
              <a:defRPr/>
            </a:pPr>
            <a:r>
              <a:rPr lang="en-US" altLang="en-US" sz="2400"/>
              <a:t>Pounds/ton of aggregate produced</a:t>
            </a:r>
          </a:p>
          <a:p>
            <a:pPr marL="533400" indent="-533400">
              <a:buFontTx/>
              <a:buAutoNum type="arabicPeriod"/>
              <a:defRPr/>
            </a:pPr>
            <a:r>
              <a:rPr lang="en-US" altLang="en-US" sz="2400"/>
              <a:t>Opacity</a:t>
            </a:r>
          </a:p>
          <a:p>
            <a:pPr marL="533400" indent="-533400">
              <a:defRPr/>
            </a:pPr>
            <a:endParaRPr lang="en-US" altLang="en-US" sz="2400"/>
          </a:p>
        </p:txBody>
      </p:sp>
      <p:sp>
        <p:nvSpPr>
          <p:cNvPr id="6" name="Rectangle 22">
            <a:extLst>
              <a:ext uri="{FF2B5EF4-FFF2-40B4-BE49-F238E27FC236}">
                <a16:creationId xmlns:a16="http://schemas.microsoft.com/office/drawing/2014/main" id="{9BFDB055-6D7D-49EF-924D-2DD2B557D914}"/>
              </a:ext>
            </a:extLst>
          </p:cNvPr>
          <p:cNvSpPr>
            <a:spLocks noChangeArrowheads="1"/>
          </p:cNvSpPr>
          <p:nvPr/>
        </p:nvSpPr>
        <p:spPr bwMode="auto">
          <a:xfrm>
            <a:off x="941388" y="192088"/>
            <a:ext cx="8216900" cy="979487"/>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Engineering Evaluation:</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Dust Collection Systems </a:t>
            </a:r>
          </a:p>
        </p:txBody>
      </p:sp>
    </p:spTree>
  </p:cSld>
  <p:clrMapOvr>
    <a:masterClrMapping/>
  </p:clrMapOvr>
  <p:transition advClick="0"/>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7683" name="Rectangle 3">
            <a:extLst>
              <a:ext uri="{FF2B5EF4-FFF2-40B4-BE49-F238E27FC236}">
                <a16:creationId xmlns:a16="http://schemas.microsoft.com/office/drawing/2014/main" id="{A18FAFFF-3C75-46F4-AF01-900C155E946F}"/>
              </a:ext>
            </a:extLst>
          </p:cNvPr>
          <p:cNvSpPr>
            <a:spLocks noGrp="1" noChangeArrowheads="1"/>
          </p:cNvSpPr>
          <p:nvPr>
            <p:ph idx="1"/>
          </p:nvPr>
        </p:nvSpPr>
        <p:spPr>
          <a:xfrm>
            <a:off x="514350" y="1566402"/>
            <a:ext cx="9258300" cy="6129798"/>
          </a:xfrm>
        </p:spPr>
        <p:txBody>
          <a:bodyPr/>
          <a:lstStyle/>
          <a:p>
            <a:pPr>
              <a:defRPr/>
            </a:pPr>
            <a:r>
              <a:rPr lang="en-US" altLang="en-US" sz="4000">
                <a:solidFill>
                  <a:srgbClr val="FF0000"/>
                </a:solidFill>
                <a:effectLst>
                  <a:outerShdw blurRad="38100" dist="38100" dir="2700000" algn="tl">
                    <a:srgbClr val="C0C0C0"/>
                  </a:outerShdw>
                </a:effectLst>
              </a:rPr>
              <a:t>IDL-ODL/IDL x 100 = CE</a:t>
            </a:r>
          </a:p>
          <a:p>
            <a:pPr>
              <a:buFont typeface="Wingdings" pitchFamily="2" charset="2"/>
              <a:buNone/>
              <a:defRPr/>
            </a:pPr>
            <a:r>
              <a:rPr lang="en-US" altLang="en-US"/>
              <a:t>	</a:t>
            </a:r>
            <a:r>
              <a:rPr lang="en-US" altLang="en-US" u="sng"/>
              <a:t>Where:</a:t>
            </a:r>
          </a:p>
          <a:p>
            <a:pPr lvl="1">
              <a:defRPr/>
            </a:pPr>
            <a:r>
              <a:rPr lang="en-US" altLang="en-US"/>
              <a:t>IDL = inlet dust loading</a:t>
            </a:r>
          </a:p>
          <a:p>
            <a:pPr lvl="1">
              <a:defRPr/>
            </a:pPr>
            <a:r>
              <a:rPr lang="en-US" altLang="en-US"/>
              <a:t>ODL = outlet dust loading</a:t>
            </a:r>
          </a:p>
          <a:p>
            <a:pPr lvl="1">
              <a:defRPr/>
            </a:pPr>
            <a:r>
              <a:rPr lang="en-US" altLang="en-US"/>
              <a:t>CE = collection efficiency</a:t>
            </a:r>
          </a:p>
          <a:p>
            <a:pPr>
              <a:defRPr/>
            </a:pPr>
            <a:r>
              <a:rPr lang="en-US" altLang="en-US"/>
              <a:t>Units = Grains/dry standard cubic foot</a:t>
            </a:r>
          </a:p>
          <a:p>
            <a:pPr lvl="1">
              <a:buFont typeface="Wingdings" pitchFamily="2" charset="2"/>
              <a:buNone/>
              <a:defRPr/>
            </a:pPr>
            <a:endParaRPr lang="en-US" altLang="en-US"/>
          </a:p>
        </p:txBody>
      </p:sp>
      <p:sp>
        <p:nvSpPr>
          <p:cNvPr id="5" name="Rectangle 22">
            <a:extLst>
              <a:ext uri="{FF2B5EF4-FFF2-40B4-BE49-F238E27FC236}">
                <a16:creationId xmlns:a16="http://schemas.microsoft.com/office/drawing/2014/main" id="{CFF268FE-F274-4712-9004-478AC79D5707}"/>
              </a:ext>
            </a:extLst>
          </p:cNvPr>
          <p:cNvSpPr>
            <a:spLocks noChangeArrowheads="1"/>
          </p:cNvSpPr>
          <p:nvPr/>
        </p:nvSpPr>
        <p:spPr bwMode="auto">
          <a:xfrm>
            <a:off x="941388" y="192088"/>
            <a:ext cx="8216900" cy="979487"/>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Engineering Evaluation:</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Dust Collection Control Efficiency </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2146" name="Picture 2" descr="the top left is a picture of a baghouse hopper&#10;&#10;The below should be deleted:&#10;DSC00081" title="Baghouse">
            <a:extLst>
              <a:ext uri="{FF2B5EF4-FFF2-40B4-BE49-F238E27FC236}">
                <a16:creationId xmlns:a16="http://schemas.microsoft.com/office/drawing/2014/main" id="{801C6206-D394-443C-A11D-AA4F85A57956}"/>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l="8749" r="5000"/>
          <a:stretch>
            <a:fillRect/>
          </a:stretch>
        </p:blipFill>
        <p:spPr>
          <a:xfrm>
            <a:off x="0" y="0"/>
            <a:ext cx="5743575" cy="3829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47" name="Picture 3" descr="The bottom left is a picture of an exhaust duct of a baghouse&#10;&#10;The below should be deleted:&#10;DSC00080" title="Baghouse">
            <a:extLst>
              <a:ext uri="{FF2B5EF4-FFF2-40B4-BE49-F238E27FC236}">
                <a16:creationId xmlns:a16="http://schemas.microsoft.com/office/drawing/2014/main" id="{77CA533F-2DB6-429D-BF3A-F837E2C56637}"/>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l="15094"/>
          <a:stretch>
            <a:fillRect/>
          </a:stretch>
        </p:blipFill>
        <p:spPr>
          <a:xfrm>
            <a:off x="-12700" y="3429000"/>
            <a:ext cx="5156200" cy="3429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0596" name="Text Box 4">
            <a:extLst>
              <a:ext uri="{FF2B5EF4-FFF2-40B4-BE49-F238E27FC236}">
                <a16:creationId xmlns:a16="http://schemas.microsoft.com/office/drawing/2014/main" id="{AFD23A2A-BFF0-4ACD-A5BA-0E0C18FDA8F7}"/>
              </a:ext>
            </a:extLst>
          </p:cNvPr>
          <p:cNvSpPr txBox="1">
            <a:spLocks noChangeArrowheads="1"/>
          </p:cNvSpPr>
          <p:nvPr/>
        </p:nvSpPr>
        <p:spPr bwMode="auto">
          <a:xfrm>
            <a:off x="257175" y="3962400"/>
            <a:ext cx="43465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altLang="en-US" sz="3600">
                <a:solidFill>
                  <a:srgbClr val="FFFF00"/>
                </a:solidFill>
                <a:effectLst>
                  <a:outerShdw blurRad="38100" dist="38100" dir="2700000" algn="tl">
                    <a:srgbClr val="C0C0C0"/>
                  </a:outerShdw>
                </a:effectLst>
              </a:rPr>
              <a:t>Baghouse</a:t>
            </a:r>
          </a:p>
        </p:txBody>
      </p:sp>
      <p:sp>
        <p:nvSpPr>
          <p:cNvPr id="750597" name="Text Box 5">
            <a:extLst>
              <a:ext uri="{FF2B5EF4-FFF2-40B4-BE49-F238E27FC236}">
                <a16:creationId xmlns:a16="http://schemas.microsoft.com/office/drawing/2014/main" id="{F60AAF5B-7890-47AE-A873-E30B8FE603C0}"/>
              </a:ext>
            </a:extLst>
          </p:cNvPr>
          <p:cNvSpPr txBox="1">
            <a:spLocks noChangeArrowheads="1"/>
          </p:cNvSpPr>
          <p:nvPr/>
        </p:nvSpPr>
        <p:spPr bwMode="auto">
          <a:xfrm>
            <a:off x="6000750" y="1676400"/>
            <a:ext cx="3832225"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altLang="en-US" sz="3600">
                <a:solidFill>
                  <a:schemeClr val="bg2"/>
                </a:solidFill>
                <a:effectLst>
                  <a:outerShdw blurRad="38100" dist="38100" dir="2700000" algn="tl">
                    <a:srgbClr val="C0C0C0"/>
                  </a:outerShdw>
                </a:effectLst>
              </a:rPr>
              <a:t>Baghouse Stack</a:t>
            </a:r>
          </a:p>
        </p:txBody>
      </p:sp>
      <p:sp>
        <p:nvSpPr>
          <p:cNvPr id="262150" name="Text Box 6">
            <a:extLst>
              <a:ext uri="{FF2B5EF4-FFF2-40B4-BE49-F238E27FC236}">
                <a16:creationId xmlns:a16="http://schemas.microsoft.com/office/drawing/2014/main" id="{BCDC7C3C-FCE4-4178-B191-95FC95D29897}"/>
              </a:ext>
            </a:extLst>
          </p:cNvPr>
          <p:cNvSpPr txBox="1">
            <a:spLocks noChangeArrowheads="1"/>
          </p:cNvSpPr>
          <p:nvPr/>
        </p:nvSpPr>
        <p:spPr bwMode="auto">
          <a:xfrm>
            <a:off x="6111875" y="0"/>
            <a:ext cx="4175125"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400" b="0">
                <a:solidFill>
                  <a:schemeClr val="tx2"/>
                </a:solidFill>
              </a:rPr>
              <a:t>Engineering Evaluation</a:t>
            </a:r>
          </a:p>
        </p:txBody>
      </p:sp>
      <p:pic>
        <p:nvPicPr>
          <p:cNvPr id="262151" name="Picture 1" descr="The right is a picture of a baghouse" title="Baghouse">
            <a:extLst>
              <a:ext uri="{FF2B5EF4-FFF2-40B4-BE49-F238E27FC236}">
                <a16:creationId xmlns:a16="http://schemas.microsoft.com/office/drawing/2014/main" id="{BC6F8085-B263-4FE2-91AE-295E8EA5D4C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4350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53E53-92AF-4C6B-8169-555580994185}"/>
              </a:ext>
            </a:extLst>
          </p:cNvPr>
          <p:cNvSpPr>
            <a:spLocks noGrp="1"/>
          </p:cNvSpPr>
          <p:nvPr>
            <p:ph type="title"/>
          </p:nvPr>
        </p:nvSpPr>
        <p:spPr>
          <a:xfrm>
            <a:off x="1104900" y="117988"/>
            <a:ext cx="8667750" cy="1981200"/>
          </a:xfrm>
        </p:spPr>
        <p:txBody>
          <a:bodyPr/>
          <a:lstStyle/>
          <a:p>
            <a:r>
              <a:rPr lang="en-US"/>
              <a:t>Inspection Objectives &amp; Safety</a:t>
            </a:r>
          </a:p>
        </p:txBody>
      </p:sp>
      <p:sp>
        <p:nvSpPr>
          <p:cNvPr id="3" name="Content Placeholder 2">
            <a:extLst>
              <a:ext uri="{FF2B5EF4-FFF2-40B4-BE49-F238E27FC236}">
                <a16:creationId xmlns:a16="http://schemas.microsoft.com/office/drawing/2014/main" id="{B7115790-0BF5-4F23-9280-1CE0B8105300}"/>
              </a:ext>
            </a:extLst>
          </p:cNvPr>
          <p:cNvSpPr>
            <a:spLocks noGrp="1"/>
          </p:cNvSpPr>
          <p:nvPr>
            <p:ph idx="1"/>
          </p:nvPr>
        </p:nvSpPr>
        <p:spPr>
          <a:xfrm>
            <a:off x="1104900" y="1769806"/>
            <a:ext cx="6328287" cy="4230010"/>
          </a:xfrm>
        </p:spPr>
        <p:txBody>
          <a:bodyPr>
            <a:normAutofit/>
          </a:bodyPr>
          <a:lstStyle/>
          <a:p>
            <a:r>
              <a:rPr lang="en-US"/>
              <a:t>Determine compliance with District, Federal regulations &amp; permit conditions</a:t>
            </a:r>
          </a:p>
          <a:p>
            <a:r>
              <a:rPr lang="en-US"/>
              <a:t>Fugitive emissions</a:t>
            </a:r>
          </a:p>
          <a:p>
            <a:r>
              <a:rPr lang="en-US"/>
              <a:t>Dust Collector emissions</a:t>
            </a:r>
          </a:p>
          <a:p>
            <a:r>
              <a:rPr lang="en-US"/>
              <a:t>Visible emissions tests</a:t>
            </a:r>
          </a:p>
          <a:p>
            <a:r>
              <a:rPr lang="en-US"/>
              <a:t>General Maintenance</a:t>
            </a:r>
          </a:p>
          <a:p>
            <a:r>
              <a:rPr lang="en-US"/>
              <a:t>Records &amp; logs</a:t>
            </a:r>
          </a:p>
          <a:p>
            <a:r>
              <a:rPr lang="en-US"/>
              <a:t>Corrective actions</a:t>
            </a:r>
          </a:p>
        </p:txBody>
      </p:sp>
      <p:pic>
        <p:nvPicPr>
          <p:cNvPr id="6" name="Picture 5">
            <a:extLst>
              <a:ext uri="{FF2B5EF4-FFF2-40B4-BE49-F238E27FC236}">
                <a16:creationId xmlns:a16="http://schemas.microsoft.com/office/drawing/2014/main" id="{9600EF6E-3709-40F8-9372-1006D133A2E0}"/>
              </a:ext>
            </a:extLst>
          </p:cNvPr>
          <p:cNvPicPr>
            <a:picLocks noChangeAspect="1"/>
          </p:cNvPicPr>
          <p:nvPr/>
        </p:nvPicPr>
        <p:blipFill>
          <a:blip r:embed="rId2"/>
          <a:stretch>
            <a:fillRect/>
          </a:stretch>
        </p:blipFill>
        <p:spPr>
          <a:xfrm>
            <a:off x="5208578" y="2890683"/>
            <a:ext cx="4564072" cy="3423054"/>
          </a:xfrm>
          <a:prstGeom prst="rect">
            <a:avLst/>
          </a:prstGeom>
        </p:spPr>
      </p:pic>
    </p:spTree>
    <p:extLst>
      <p:ext uri="{BB962C8B-B14F-4D97-AF65-F5344CB8AC3E}">
        <p14:creationId xmlns:p14="http://schemas.microsoft.com/office/powerpoint/2010/main" val="130159306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42" name="Picture 6" descr="The bottom right is a picture of feed conveyors with drop curtains showing visible dust released from around the drop curtains" title="Dust Emissions">
            <a:extLst>
              <a:ext uri="{FF2B5EF4-FFF2-40B4-BE49-F238E27FC236}">
                <a16:creationId xmlns:a16="http://schemas.microsoft.com/office/drawing/2014/main" id="{CBC584FA-0D53-4B37-A992-A306664482A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72075" y="3236913"/>
            <a:ext cx="5114925" cy="362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43" name="Picture 3" descr="The top left is a picture of a concrete mix truck driving away from a truck loading area of a concrete batch plant and creating visible dust" title="Dust Emissions">
            <a:extLst>
              <a:ext uri="{FF2B5EF4-FFF2-40B4-BE49-F238E27FC236}">
                <a16:creationId xmlns:a16="http://schemas.microsoft.com/office/drawing/2014/main" id="{5BE552E1-17B6-4EC5-912F-226FF97A4B1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172075" cy="370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44" name="Picture 4" descr="The top right is a picture of a silo in the background and a mixer in the front with visible emissions at the top of the mixer" title="Dust Emissions">
            <a:extLst>
              <a:ext uri="{FF2B5EF4-FFF2-40B4-BE49-F238E27FC236}">
                <a16:creationId xmlns:a16="http://schemas.microsoft.com/office/drawing/2014/main" id="{288A9B95-C606-4749-9E34-DBA7B870E94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72075" y="0"/>
            <a:ext cx="5114925" cy="345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45" name="Picture 5" descr="The bottom left is a picture of conveyors and weigh batching with visible dust released from around the transfer points" title="Dust Emissions">
            <a:extLst>
              <a:ext uri="{FF2B5EF4-FFF2-40B4-BE49-F238E27FC236}">
                <a16:creationId xmlns:a16="http://schemas.microsoft.com/office/drawing/2014/main" id="{3AFA0FAF-5E5B-4591-A663-0A4E85F79C9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5400" y="3452813"/>
            <a:ext cx="5146675" cy="340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a:extLst>
              <a:ext uri="{FF2B5EF4-FFF2-40B4-BE49-F238E27FC236}">
                <a16:creationId xmlns:a16="http://schemas.microsoft.com/office/drawing/2014/main" id="{398A6F0A-5E81-4374-96A0-A0082CA5D6CF}"/>
              </a:ext>
            </a:extLst>
          </p:cNvPr>
          <p:cNvSpPr>
            <a:spLocks noChangeArrowheads="1"/>
          </p:cNvSpPr>
          <p:nvPr/>
        </p:nvSpPr>
        <p:spPr bwMode="auto">
          <a:xfrm>
            <a:off x="3671888" y="3140075"/>
            <a:ext cx="3424237" cy="523875"/>
          </a:xfrm>
          <a:prstGeom prst="rect">
            <a:avLst/>
          </a:prstGeom>
          <a:solidFill>
            <a:srgbClr val="FF9900"/>
          </a:solidFill>
          <a:ln w="57150">
            <a:solidFill>
              <a:srgbClr val="CC0000"/>
            </a:solidFill>
            <a:miter lim="800000"/>
            <a:headEnd/>
            <a:tailEnd/>
          </a:ln>
          <a:effectLst>
            <a:outerShdw dist="81320" dir="3080412" algn="ctr" rotWithShape="0">
              <a:schemeClr val="bg2"/>
            </a:outerShdw>
          </a:effectLst>
        </p:spPr>
        <p:txBody>
          <a:bodyPr>
            <a:spAutoFit/>
          </a:bodyPr>
          <a:lstStyle/>
          <a:p>
            <a:pPr algn="ctr">
              <a:defRPr/>
            </a:pPr>
            <a:r>
              <a:rPr lang="en-US" altLang="en-US" sz="2800" b="1">
                <a:solidFill>
                  <a:srgbClr val="CC0000"/>
                </a:solidFill>
                <a:effectLst>
                  <a:outerShdw blurRad="38100" dist="38100" dir="2700000" algn="tl">
                    <a:srgbClr val="000000"/>
                  </a:outerShdw>
                </a:effectLst>
                <a:latin typeface="Arial" charset="0"/>
              </a:rPr>
              <a:t>Dust Emissions?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CCCEDEE-F862-4619-885D-47357A0F1B7E}"/>
              </a:ext>
            </a:extLst>
          </p:cNvPr>
          <p:cNvSpPr>
            <a:spLocks noGrp="1"/>
          </p:cNvSpPr>
          <p:nvPr>
            <p:ph type="title"/>
          </p:nvPr>
        </p:nvSpPr>
        <p:spPr>
          <a:xfrm>
            <a:off x="2925711" y="229829"/>
            <a:ext cx="4435577" cy="530942"/>
          </a:xfrm>
          <a:noFill/>
        </p:spPr>
        <p:txBody>
          <a:bodyPr>
            <a:noAutofit/>
          </a:bodyPr>
          <a:lstStyle/>
          <a:p>
            <a:r>
              <a:rPr lang="en-US"/>
              <a:t>Constitutes</a:t>
            </a:r>
          </a:p>
        </p:txBody>
      </p:sp>
      <p:sp>
        <p:nvSpPr>
          <p:cNvPr id="48131" name="Rectangle 3">
            <a:extLst>
              <a:ext uri="{FF2B5EF4-FFF2-40B4-BE49-F238E27FC236}">
                <a16:creationId xmlns:a16="http://schemas.microsoft.com/office/drawing/2014/main" id="{A79BC45D-C17E-4FDF-A4B1-F5A48367F0FF}"/>
              </a:ext>
            </a:extLst>
          </p:cNvPr>
          <p:cNvSpPr>
            <a:spLocks noGrp="1" noChangeArrowheads="1"/>
          </p:cNvSpPr>
          <p:nvPr>
            <p:ph idx="1"/>
          </p:nvPr>
        </p:nvSpPr>
        <p:spPr/>
        <p:txBody>
          <a:bodyPr/>
          <a:lstStyle/>
          <a:p>
            <a:pPr>
              <a:defRPr/>
            </a:pPr>
            <a:endParaRPr lang="en-US" altLang="en-US"/>
          </a:p>
        </p:txBody>
      </p:sp>
      <p:pic>
        <p:nvPicPr>
          <p:cNvPr id="47107" name="Picture 4" descr="A drawing of five rectangular blocks with the top block having a cloudy blue sky color; below that a gray color block representing Portland Cement; below that a gray and white block representing Aggregate or Course Stone; below that a yellow color block representing Sand; and at the bottom a blue color block representing Water" title="Constituents">
            <a:extLst>
              <a:ext uri="{FF2B5EF4-FFF2-40B4-BE49-F238E27FC236}">
                <a16:creationId xmlns:a16="http://schemas.microsoft.com/office/drawing/2014/main" id="{C194D39F-C212-41BC-BF63-92C2D23B23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19200"/>
            <a:ext cx="10241001" cy="601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133" name="Text Box 5">
            <a:extLst>
              <a:ext uri="{FF2B5EF4-FFF2-40B4-BE49-F238E27FC236}">
                <a16:creationId xmlns:a16="http://schemas.microsoft.com/office/drawing/2014/main" id="{2220E7BD-E45B-42D7-BBB0-76B8DF77997C}"/>
              </a:ext>
            </a:extLst>
          </p:cNvPr>
          <p:cNvSpPr txBox="1">
            <a:spLocks noChangeArrowheads="1"/>
          </p:cNvSpPr>
          <p:nvPr/>
        </p:nvSpPr>
        <p:spPr bwMode="auto">
          <a:xfrm>
            <a:off x="5400675" y="1219200"/>
            <a:ext cx="4886325" cy="489426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altLang="en-US" sz="3200" u="sng">
                <a:effectLst>
                  <a:outerShdw blurRad="38100" dist="38100" dir="2700000" algn="tl">
                    <a:srgbClr val="C0C0C0"/>
                  </a:outerShdw>
                </a:effectLst>
              </a:rPr>
              <a:t>Basic Ingredients</a:t>
            </a:r>
          </a:p>
          <a:p>
            <a:pPr>
              <a:spcBef>
                <a:spcPct val="50000"/>
              </a:spcBef>
              <a:defRPr/>
            </a:pPr>
            <a:r>
              <a:rPr lang="en-US" altLang="en-US" sz="2800">
                <a:effectLst>
                  <a:outerShdw blurRad="38100" dist="38100" dir="2700000" algn="tl">
                    <a:srgbClr val="C0C0C0"/>
                  </a:outerShdw>
                </a:effectLst>
              </a:rPr>
              <a:t>11% Portland Cement</a:t>
            </a:r>
          </a:p>
          <a:p>
            <a:pPr>
              <a:spcBef>
                <a:spcPct val="50000"/>
              </a:spcBef>
              <a:defRPr/>
            </a:pPr>
            <a:r>
              <a:rPr lang="en-US" altLang="en-US" sz="2800">
                <a:effectLst>
                  <a:outerShdw blurRad="38100" dist="38100" dir="2700000" algn="tl">
                    <a:srgbClr val="C0C0C0"/>
                  </a:outerShdw>
                </a:effectLst>
              </a:rPr>
              <a:t>41% Aggregate or Course Stone</a:t>
            </a:r>
          </a:p>
          <a:p>
            <a:pPr>
              <a:spcBef>
                <a:spcPct val="50000"/>
              </a:spcBef>
              <a:defRPr/>
            </a:pPr>
            <a:r>
              <a:rPr lang="en-US" altLang="en-US" sz="2800">
                <a:effectLst>
                  <a:outerShdw blurRad="38100" dist="38100" dir="2700000" algn="tl">
                    <a:srgbClr val="C0C0C0"/>
                  </a:outerShdw>
                </a:effectLst>
              </a:rPr>
              <a:t>26% Sand</a:t>
            </a:r>
          </a:p>
          <a:p>
            <a:pPr>
              <a:spcBef>
                <a:spcPct val="50000"/>
              </a:spcBef>
              <a:defRPr/>
            </a:pPr>
            <a:r>
              <a:rPr lang="en-US" altLang="en-US" sz="2800">
                <a:effectLst>
                  <a:outerShdw blurRad="38100" dist="38100" dir="2700000" algn="tl">
                    <a:srgbClr val="C0C0C0"/>
                  </a:outerShdw>
                </a:effectLst>
              </a:rPr>
              <a:t>16% Water</a:t>
            </a:r>
          </a:p>
          <a:p>
            <a:pPr>
              <a:spcBef>
                <a:spcPct val="50000"/>
              </a:spcBef>
              <a:defRPr/>
            </a:pPr>
            <a:r>
              <a:rPr lang="en-US" altLang="en-US" sz="2800">
                <a:effectLst>
                  <a:outerShdw blurRad="38100" dist="38100" dir="2700000" algn="tl">
                    <a:srgbClr val="C0C0C0"/>
                  </a:outerShdw>
                </a:effectLst>
              </a:rPr>
              <a:t>Balance: Inert Material</a:t>
            </a:r>
          </a:p>
          <a:p>
            <a:pPr>
              <a:spcBef>
                <a:spcPct val="50000"/>
              </a:spcBef>
              <a:defRPr/>
            </a:pPr>
            <a:endParaRPr lang="en-US" altLang="en-US" sz="2800">
              <a:effectLst>
                <a:outerShdw blurRad="38100" dist="38100" dir="2700000" algn="tl">
                  <a:srgbClr val="C0C0C0"/>
                </a:outerShdw>
              </a:effectLst>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290" name="Picture 2" descr="A picture of scenic view of a canyon and a brick tower next to it&#10;&#10;The below should be deleted:&#10;Desert View PPT" title="Thank You">
            <a:extLst>
              <a:ext uri="{FF2B5EF4-FFF2-40B4-BE49-F238E27FC236}">
                <a16:creationId xmlns:a16="http://schemas.microsoft.com/office/drawing/2014/main" id="{386B99E8-5B9F-4479-9DBC-F911D2FAE5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 y="-990600"/>
            <a:ext cx="10590213" cy="794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9587" name="Rectangle 3">
            <a:extLst>
              <a:ext uri="{FF2B5EF4-FFF2-40B4-BE49-F238E27FC236}">
                <a16:creationId xmlns:a16="http://schemas.microsoft.com/office/drawing/2014/main" id="{D72175C9-6110-4D72-80E9-A71741BAB164}"/>
              </a:ext>
            </a:extLst>
          </p:cNvPr>
          <p:cNvSpPr>
            <a:spLocks noChangeArrowheads="1"/>
          </p:cNvSpPr>
          <p:nvPr/>
        </p:nvSpPr>
        <p:spPr bwMode="auto">
          <a:xfrm>
            <a:off x="495300" y="381000"/>
            <a:ext cx="3276600" cy="106680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lvl1pPr algn="ctr">
              <a:defRPr sz="4400" b="1" i="1">
                <a:solidFill>
                  <a:srgbClr val="FAFD00"/>
                </a:solidFill>
                <a:latin typeface="Arial" pitchFamily="34" charset="0"/>
              </a:defRPr>
            </a:lvl1pPr>
            <a:lvl2pPr algn="ctr">
              <a:defRPr sz="4400" b="1" i="1">
                <a:solidFill>
                  <a:srgbClr val="FAFD00"/>
                </a:solidFill>
                <a:latin typeface="Arial" pitchFamily="34" charset="0"/>
              </a:defRPr>
            </a:lvl2pPr>
            <a:lvl3pPr algn="ctr">
              <a:defRPr sz="4400" b="1" i="1">
                <a:solidFill>
                  <a:srgbClr val="FAFD00"/>
                </a:solidFill>
                <a:latin typeface="Arial" pitchFamily="34" charset="0"/>
              </a:defRPr>
            </a:lvl3pPr>
            <a:lvl4pPr algn="ctr">
              <a:defRPr sz="4400" b="1" i="1">
                <a:solidFill>
                  <a:srgbClr val="FAFD00"/>
                </a:solidFill>
                <a:latin typeface="Arial" pitchFamily="34" charset="0"/>
              </a:defRPr>
            </a:lvl4pPr>
            <a:lvl5pPr algn="ctr">
              <a:defRPr sz="4400" b="1" i="1">
                <a:solidFill>
                  <a:srgbClr val="FAFD00"/>
                </a:solidFill>
                <a:latin typeface="Arial" pitchFamily="34" charset="0"/>
              </a:defRPr>
            </a:lvl5pPr>
            <a:lvl6pPr marL="457200" algn="ctr" eaLnBrk="0" fontAlgn="base" hangingPunct="0">
              <a:spcBef>
                <a:spcPct val="0"/>
              </a:spcBef>
              <a:spcAft>
                <a:spcPct val="0"/>
              </a:spcAft>
              <a:defRPr sz="4400" b="1" i="1">
                <a:solidFill>
                  <a:srgbClr val="FAFD00"/>
                </a:solidFill>
                <a:latin typeface="Arial" pitchFamily="34" charset="0"/>
              </a:defRPr>
            </a:lvl6pPr>
            <a:lvl7pPr marL="914400" algn="ctr" eaLnBrk="0" fontAlgn="base" hangingPunct="0">
              <a:spcBef>
                <a:spcPct val="0"/>
              </a:spcBef>
              <a:spcAft>
                <a:spcPct val="0"/>
              </a:spcAft>
              <a:defRPr sz="4400" b="1" i="1">
                <a:solidFill>
                  <a:srgbClr val="FAFD00"/>
                </a:solidFill>
                <a:latin typeface="Arial" pitchFamily="34" charset="0"/>
              </a:defRPr>
            </a:lvl7pPr>
            <a:lvl8pPr marL="1371600" algn="ctr" eaLnBrk="0" fontAlgn="base" hangingPunct="0">
              <a:spcBef>
                <a:spcPct val="0"/>
              </a:spcBef>
              <a:spcAft>
                <a:spcPct val="0"/>
              </a:spcAft>
              <a:defRPr sz="4400" b="1" i="1">
                <a:solidFill>
                  <a:srgbClr val="FAFD00"/>
                </a:solidFill>
                <a:latin typeface="Arial" pitchFamily="34" charset="0"/>
              </a:defRPr>
            </a:lvl8pPr>
            <a:lvl9pPr marL="1828800" algn="ctr" eaLnBrk="0" fontAlgn="base" hangingPunct="0">
              <a:spcBef>
                <a:spcPct val="0"/>
              </a:spcBef>
              <a:spcAft>
                <a:spcPct val="0"/>
              </a:spcAft>
              <a:defRPr sz="4400" b="1" i="1">
                <a:solidFill>
                  <a:srgbClr val="FAFD00"/>
                </a:solidFill>
                <a:latin typeface="Arial" pitchFamily="34" charset="0"/>
              </a:defRPr>
            </a:lvl9pPr>
          </a:lstStyle>
          <a:p>
            <a:pPr>
              <a:defRPr/>
            </a:pPr>
            <a:r>
              <a:rPr lang="en-US" altLang="en-US" sz="4000" i="0">
                <a:solidFill>
                  <a:srgbClr val="CC0000"/>
                </a:solidFill>
                <a:effectLst>
                  <a:outerShdw blurRad="38100" dist="38100" dir="2700000" algn="tl">
                    <a:srgbClr val="000000"/>
                  </a:outerShdw>
                </a:effectLst>
              </a:rPr>
              <a:t>Thank You</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4" fill="hold" grpId="0" nodeType="afterEffect">
                                  <p:stCondLst>
                                    <p:cond delay="0"/>
                                  </p:stCondLst>
                                  <p:childTnLst>
                                    <p:set>
                                      <p:cBhvr>
                                        <p:cTn id="6" dur="1" fill="hold">
                                          <p:stCondLst>
                                            <p:cond delay="0"/>
                                          </p:stCondLst>
                                        </p:cTn>
                                        <p:tgtEl>
                                          <p:spTgt spid="1219587"/>
                                        </p:tgtEl>
                                        <p:attrNameLst>
                                          <p:attrName>style.visibility</p:attrName>
                                        </p:attrNameLst>
                                      </p:cBhvr>
                                      <p:to>
                                        <p:strVal val="visible"/>
                                      </p:to>
                                    </p:set>
                                    <p:anim calcmode="lin" valueType="num">
                                      <p:cBhvr additive="base">
                                        <p:cTn id="7" dur="5000" fill="hold"/>
                                        <p:tgtEl>
                                          <p:spTgt spid="1219587"/>
                                        </p:tgtEl>
                                        <p:attrNameLst>
                                          <p:attrName>ppt_x</p:attrName>
                                        </p:attrNameLst>
                                      </p:cBhvr>
                                      <p:tavLst>
                                        <p:tav tm="0">
                                          <p:val>
                                            <p:strVal val="#ppt_x"/>
                                          </p:val>
                                        </p:tav>
                                        <p:tav tm="100000">
                                          <p:val>
                                            <p:strVal val="#ppt_x"/>
                                          </p:val>
                                        </p:tav>
                                      </p:tavLst>
                                    </p:anim>
                                    <p:anim calcmode="lin" valueType="num">
                                      <p:cBhvr additive="base">
                                        <p:cTn id="8" dur="5000" fill="hold"/>
                                        <p:tgtEl>
                                          <p:spTgt spid="12195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9587"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68A6F7E-F5B2-44C4-A437-8BC34BA1B8AE}"/>
              </a:ext>
            </a:extLst>
          </p:cNvPr>
          <p:cNvSpPr>
            <a:spLocks noGrp="1"/>
          </p:cNvSpPr>
          <p:nvPr>
            <p:ph type="title"/>
          </p:nvPr>
        </p:nvSpPr>
        <p:spPr>
          <a:xfrm>
            <a:off x="2925711" y="229829"/>
            <a:ext cx="4435577" cy="530942"/>
          </a:xfrm>
          <a:noFill/>
        </p:spPr>
        <p:txBody>
          <a:bodyPr>
            <a:noAutofit/>
          </a:bodyPr>
          <a:lstStyle/>
          <a:p>
            <a:r>
              <a:rPr lang="en-US"/>
              <a:t>What is Concrete?</a:t>
            </a:r>
          </a:p>
        </p:txBody>
      </p:sp>
      <p:sp>
        <p:nvSpPr>
          <p:cNvPr id="49155" name="Rectangle 3">
            <a:extLst>
              <a:ext uri="{FF2B5EF4-FFF2-40B4-BE49-F238E27FC236}">
                <a16:creationId xmlns:a16="http://schemas.microsoft.com/office/drawing/2014/main" id="{E0883BEF-1EB1-43B1-9C53-1E1280099D7F}"/>
              </a:ext>
            </a:extLst>
          </p:cNvPr>
          <p:cNvSpPr>
            <a:spLocks noGrp="1" noChangeArrowheads="1"/>
          </p:cNvSpPr>
          <p:nvPr>
            <p:ph type="body" sz="half" idx="1"/>
          </p:nvPr>
        </p:nvSpPr>
        <p:spPr>
          <a:xfrm>
            <a:off x="4886325" y="1905000"/>
            <a:ext cx="5400675" cy="4525963"/>
          </a:xfrm>
        </p:spPr>
        <p:txBody>
          <a:bodyPr/>
          <a:lstStyle/>
          <a:p>
            <a:pPr>
              <a:buFont typeface="Wingdings" panose="05000000000000000000" pitchFamily="2" charset="2"/>
              <a:buNone/>
            </a:pPr>
            <a:r>
              <a:rPr lang="en-US" altLang="en-US">
                <a:effectLst/>
              </a:rPr>
              <a:t>   A combination of water, sand, rock, and</a:t>
            </a:r>
          </a:p>
          <a:p>
            <a:pPr>
              <a:buFont typeface="Wingdings" panose="05000000000000000000" pitchFamily="2" charset="2"/>
              <a:buNone/>
            </a:pPr>
            <a:r>
              <a:rPr lang="en-US" altLang="en-US">
                <a:effectLst/>
              </a:rPr>
              <a:t>   </a:t>
            </a:r>
            <a:r>
              <a:rPr lang="en-US" altLang="en-US" err="1">
                <a:effectLst/>
              </a:rPr>
              <a:t>portland</a:t>
            </a:r>
            <a:r>
              <a:rPr lang="en-US" altLang="en-US">
                <a:effectLst/>
              </a:rPr>
              <a:t> cement mixed together to harden.</a:t>
            </a:r>
          </a:p>
        </p:txBody>
      </p:sp>
      <p:pic>
        <p:nvPicPr>
          <p:cNvPr id="49154" name="Picture 5" descr="A picture of a statue of a polar bear and its two cubs with the polar bear laying on its back on a concrete bench and one cub laying on her stomach and the other cub balancing on her paws in the air&#10;&#10;The below should be deleted:&#10;polarbearsculpture" title="What is Concrete">
            <a:extLst>
              <a:ext uri="{FF2B5EF4-FFF2-40B4-BE49-F238E27FC236}">
                <a16:creationId xmlns:a16="http://schemas.microsoft.com/office/drawing/2014/main" id="{9F016171-159C-490C-9B5A-A790297F7999}"/>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0" y="1676400"/>
            <a:ext cx="5057775" cy="5181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1202" name="Group 60">
            <a:extLst>
              <a:ext uri="{FF2B5EF4-FFF2-40B4-BE49-F238E27FC236}">
                <a16:creationId xmlns:a16="http://schemas.microsoft.com/office/drawing/2014/main" id="{41A5CB72-E500-47FC-BAC7-B5AD9ADA4B38}"/>
              </a:ext>
            </a:extLst>
          </p:cNvPr>
          <p:cNvGrpSpPr>
            <a:grpSpLocks/>
          </p:cNvGrpSpPr>
          <p:nvPr/>
        </p:nvGrpSpPr>
        <p:grpSpPr bwMode="auto">
          <a:xfrm>
            <a:off x="428625" y="2209800"/>
            <a:ext cx="9547225" cy="3960813"/>
            <a:chOff x="287" y="1488"/>
            <a:chExt cx="5346" cy="2495"/>
          </a:xfrm>
        </p:grpSpPr>
        <p:grpSp>
          <p:nvGrpSpPr>
            <p:cNvPr id="51204" name="Group 5">
              <a:extLst>
                <a:ext uri="{FF2B5EF4-FFF2-40B4-BE49-F238E27FC236}">
                  <a16:creationId xmlns:a16="http://schemas.microsoft.com/office/drawing/2014/main" id="{0BF64510-3053-4796-ACD0-E07A1B4DB5D5}"/>
                </a:ext>
              </a:extLst>
            </p:cNvPr>
            <p:cNvGrpSpPr>
              <a:grpSpLocks/>
            </p:cNvGrpSpPr>
            <p:nvPr/>
          </p:nvGrpSpPr>
          <p:grpSpPr bwMode="auto">
            <a:xfrm>
              <a:off x="287" y="1488"/>
              <a:ext cx="1825" cy="480"/>
              <a:chOff x="0" y="0"/>
              <a:chExt cx="1825" cy="480"/>
            </a:xfrm>
          </p:grpSpPr>
          <p:sp>
            <p:nvSpPr>
              <p:cNvPr id="51256" name="Rectangle 6">
                <a:extLst>
                  <a:ext uri="{FF2B5EF4-FFF2-40B4-BE49-F238E27FC236}">
                    <a16:creationId xmlns:a16="http://schemas.microsoft.com/office/drawing/2014/main" id="{0663EEF6-96AC-40B7-A759-5160D6627409}"/>
                  </a:ext>
                </a:extLst>
              </p:cNvPr>
              <p:cNvSpPr>
                <a:spLocks noChangeArrowheads="1"/>
              </p:cNvSpPr>
              <p:nvPr/>
            </p:nvSpPr>
            <p:spPr bwMode="auto">
              <a:xfrm>
                <a:off x="43" y="0"/>
                <a:ext cx="1739" cy="48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600" b="0">
                    <a:solidFill>
                      <a:schemeClr val="tx2"/>
                    </a:solidFill>
                    <a:latin typeface="Times New Roman" panose="02020603050405020304" pitchFamily="18" charset="0"/>
                    <a:cs typeface="Times New Roman" panose="02020603050405020304" pitchFamily="18" charset="0"/>
                  </a:rPr>
                  <a:t>Cement Compound</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57" name="Rectangle 7">
                <a:extLst>
                  <a:ext uri="{FF2B5EF4-FFF2-40B4-BE49-F238E27FC236}">
                    <a16:creationId xmlns:a16="http://schemas.microsoft.com/office/drawing/2014/main" id="{EB97533B-4063-4BA6-9E43-E8B39AEEA756}"/>
                  </a:ext>
                </a:extLst>
              </p:cNvPr>
              <p:cNvSpPr>
                <a:spLocks noChangeArrowheads="1"/>
              </p:cNvSpPr>
              <p:nvPr/>
            </p:nvSpPr>
            <p:spPr bwMode="auto">
              <a:xfrm>
                <a:off x="0" y="0"/>
                <a:ext cx="1825" cy="480"/>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05" name="Group 8">
              <a:extLst>
                <a:ext uri="{FF2B5EF4-FFF2-40B4-BE49-F238E27FC236}">
                  <a16:creationId xmlns:a16="http://schemas.microsoft.com/office/drawing/2014/main" id="{B66692E3-B93A-4E67-AB7F-20E7B58CAED7}"/>
                </a:ext>
              </a:extLst>
            </p:cNvPr>
            <p:cNvGrpSpPr>
              <a:grpSpLocks/>
            </p:cNvGrpSpPr>
            <p:nvPr/>
          </p:nvGrpSpPr>
          <p:grpSpPr bwMode="auto">
            <a:xfrm>
              <a:off x="2113" y="1488"/>
              <a:ext cx="1765" cy="480"/>
              <a:chOff x="1825" y="0"/>
              <a:chExt cx="1765" cy="480"/>
            </a:xfrm>
          </p:grpSpPr>
          <p:sp>
            <p:nvSpPr>
              <p:cNvPr id="51254" name="Rectangle 9">
                <a:extLst>
                  <a:ext uri="{FF2B5EF4-FFF2-40B4-BE49-F238E27FC236}">
                    <a16:creationId xmlns:a16="http://schemas.microsoft.com/office/drawing/2014/main" id="{CDD988BB-BAAB-4EB4-98CD-237D8E14F973}"/>
                  </a:ext>
                </a:extLst>
              </p:cNvPr>
              <p:cNvSpPr>
                <a:spLocks noChangeArrowheads="1"/>
              </p:cNvSpPr>
              <p:nvPr/>
            </p:nvSpPr>
            <p:spPr bwMode="auto">
              <a:xfrm>
                <a:off x="1868" y="0"/>
                <a:ext cx="1679" cy="48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600" b="0">
                    <a:solidFill>
                      <a:schemeClr val="tx2"/>
                    </a:solidFill>
                    <a:latin typeface="Times New Roman" panose="02020603050405020304" pitchFamily="18" charset="0"/>
                    <a:cs typeface="Times New Roman" panose="02020603050405020304" pitchFamily="18" charset="0"/>
                  </a:rPr>
                  <a:t>Weight Percentage</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55" name="Rectangle 10">
                <a:extLst>
                  <a:ext uri="{FF2B5EF4-FFF2-40B4-BE49-F238E27FC236}">
                    <a16:creationId xmlns:a16="http://schemas.microsoft.com/office/drawing/2014/main" id="{0F92891C-A1B2-42E7-8195-36DECCD50E1F}"/>
                  </a:ext>
                </a:extLst>
              </p:cNvPr>
              <p:cNvSpPr>
                <a:spLocks noChangeArrowheads="1"/>
              </p:cNvSpPr>
              <p:nvPr/>
            </p:nvSpPr>
            <p:spPr bwMode="auto">
              <a:xfrm>
                <a:off x="1825" y="0"/>
                <a:ext cx="1765" cy="480"/>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06" name="Group 11">
              <a:extLst>
                <a:ext uri="{FF2B5EF4-FFF2-40B4-BE49-F238E27FC236}">
                  <a16:creationId xmlns:a16="http://schemas.microsoft.com/office/drawing/2014/main" id="{6A979583-0807-4443-BE26-ACB91DD06E04}"/>
                </a:ext>
              </a:extLst>
            </p:cNvPr>
            <p:cNvGrpSpPr>
              <a:grpSpLocks/>
            </p:cNvGrpSpPr>
            <p:nvPr/>
          </p:nvGrpSpPr>
          <p:grpSpPr bwMode="auto">
            <a:xfrm>
              <a:off x="3878" y="1488"/>
              <a:ext cx="1755" cy="480"/>
              <a:chOff x="3590" y="0"/>
              <a:chExt cx="1755" cy="480"/>
            </a:xfrm>
          </p:grpSpPr>
          <p:sp>
            <p:nvSpPr>
              <p:cNvPr id="51252" name="Rectangle 12">
                <a:extLst>
                  <a:ext uri="{FF2B5EF4-FFF2-40B4-BE49-F238E27FC236}">
                    <a16:creationId xmlns:a16="http://schemas.microsoft.com/office/drawing/2014/main" id="{F0F676D8-FB8A-43E4-A24F-1C7828A05BA8}"/>
                  </a:ext>
                </a:extLst>
              </p:cNvPr>
              <p:cNvSpPr>
                <a:spLocks noChangeArrowheads="1"/>
              </p:cNvSpPr>
              <p:nvPr/>
            </p:nvSpPr>
            <p:spPr bwMode="auto">
              <a:xfrm>
                <a:off x="3633" y="0"/>
                <a:ext cx="1669" cy="48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600" b="0">
                    <a:solidFill>
                      <a:schemeClr val="tx2"/>
                    </a:solidFill>
                    <a:latin typeface="Times New Roman" panose="02020603050405020304" pitchFamily="18" charset="0"/>
                    <a:cs typeface="Times New Roman" panose="02020603050405020304" pitchFamily="18" charset="0"/>
                  </a:rPr>
                  <a:t>Chemical Formula</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53" name="Rectangle 13">
                <a:extLst>
                  <a:ext uri="{FF2B5EF4-FFF2-40B4-BE49-F238E27FC236}">
                    <a16:creationId xmlns:a16="http://schemas.microsoft.com/office/drawing/2014/main" id="{354AFF93-C2D5-4429-876A-52331121CDD0}"/>
                  </a:ext>
                </a:extLst>
              </p:cNvPr>
              <p:cNvSpPr>
                <a:spLocks noChangeArrowheads="1"/>
              </p:cNvSpPr>
              <p:nvPr/>
            </p:nvSpPr>
            <p:spPr bwMode="auto">
              <a:xfrm>
                <a:off x="3590" y="0"/>
                <a:ext cx="1755" cy="480"/>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07" name="Group 14">
              <a:extLst>
                <a:ext uri="{FF2B5EF4-FFF2-40B4-BE49-F238E27FC236}">
                  <a16:creationId xmlns:a16="http://schemas.microsoft.com/office/drawing/2014/main" id="{287D7282-140E-4F7D-A676-219430332E29}"/>
                </a:ext>
              </a:extLst>
            </p:cNvPr>
            <p:cNvGrpSpPr>
              <a:grpSpLocks/>
            </p:cNvGrpSpPr>
            <p:nvPr/>
          </p:nvGrpSpPr>
          <p:grpSpPr bwMode="auto">
            <a:xfrm>
              <a:off x="288" y="1968"/>
              <a:ext cx="1825" cy="403"/>
              <a:chOff x="0" y="480"/>
              <a:chExt cx="1825" cy="403"/>
            </a:xfrm>
          </p:grpSpPr>
          <p:sp>
            <p:nvSpPr>
              <p:cNvPr id="51250" name="Rectangle 15">
                <a:extLst>
                  <a:ext uri="{FF2B5EF4-FFF2-40B4-BE49-F238E27FC236}">
                    <a16:creationId xmlns:a16="http://schemas.microsoft.com/office/drawing/2014/main" id="{67D9D07C-DA2F-4FBF-BE33-E15F3CBCAF87}"/>
                  </a:ext>
                </a:extLst>
              </p:cNvPr>
              <p:cNvSpPr>
                <a:spLocks noChangeArrowheads="1"/>
              </p:cNvSpPr>
              <p:nvPr/>
            </p:nvSpPr>
            <p:spPr bwMode="auto">
              <a:xfrm>
                <a:off x="43" y="480"/>
                <a:ext cx="173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Tricalcium silicate</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51" name="Rectangle 16">
                <a:extLst>
                  <a:ext uri="{FF2B5EF4-FFF2-40B4-BE49-F238E27FC236}">
                    <a16:creationId xmlns:a16="http://schemas.microsoft.com/office/drawing/2014/main" id="{D1C4F7BC-BDA6-4058-88D5-601EFC45451B}"/>
                  </a:ext>
                </a:extLst>
              </p:cNvPr>
              <p:cNvSpPr>
                <a:spLocks noChangeArrowheads="1"/>
              </p:cNvSpPr>
              <p:nvPr/>
            </p:nvSpPr>
            <p:spPr bwMode="auto">
              <a:xfrm>
                <a:off x="0" y="480"/>
                <a:ext cx="182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08" name="Group 17">
              <a:extLst>
                <a:ext uri="{FF2B5EF4-FFF2-40B4-BE49-F238E27FC236}">
                  <a16:creationId xmlns:a16="http://schemas.microsoft.com/office/drawing/2014/main" id="{241523BB-8CC4-4939-ABF7-AB93337B142A}"/>
                </a:ext>
              </a:extLst>
            </p:cNvPr>
            <p:cNvGrpSpPr>
              <a:grpSpLocks/>
            </p:cNvGrpSpPr>
            <p:nvPr/>
          </p:nvGrpSpPr>
          <p:grpSpPr bwMode="auto">
            <a:xfrm>
              <a:off x="2113" y="1968"/>
              <a:ext cx="1765" cy="403"/>
              <a:chOff x="1825" y="480"/>
              <a:chExt cx="1765" cy="403"/>
            </a:xfrm>
          </p:grpSpPr>
          <p:sp>
            <p:nvSpPr>
              <p:cNvPr id="51248" name="Rectangle 18">
                <a:extLst>
                  <a:ext uri="{FF2B5EF4-FFF2-40B4-BE49-F238E27FC236}">
                    <a16:creationId xmlns:a16="http://schemas.microsoft.com/office/drawing/2014/main" id="{630235D2-DD17-4498-A66D-4DCEA8E93C14}"/>
                  </a:ext>
                </a:extLst>
              </p:cNvPr>
              <p:cNvSpPr>
                <a:spLocks noChangeArrowheads="1"/>
              </p:cNvSpPr>
              <p:nvPr/>
            </p:nvSpPr>
            <p:spPr bwMode="auto">
              <a:xfrm>
                <a:off x="1868" y="480"/>
                <a:ext cx="167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50 %</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49" name="Rectangle 19">
                <a:extLst>
                  <a:ext uri="{FF2B5EF4-FFF2-40B4-BE49-F238E27FC236}">
                    <a16:creationId xmlns:a16="http://schemas.microsoft.com/office/drawing/2014/main" id="{F8682872-3272-4126-B43F-BE9CD6CE1641}"/>
                  </a:ext>
                </a:extLst>
              </p:cNvPr>
              <p:cNvSpPr>
                <a:spLocks noChangeArrowheads="1"/>
              </p:cNvSpPr>
              <p:nvPr/>
            </p:nvSpPr>
            <p:spPr bwMode="auto">
              <a:xfrm>
                <a:off x="1825" y="480"/>
                <a:ext cx="176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09" name="Group 20">
              <a:extLst>
                <a:ext uri="{FF2B5EF4-FFF2-40B4-BE49-F238E27FC236}">
                  <a16:creationId xmlns:a16="http://schemas.microsoft.com/office/drawing/2014/main" id="{AC36EAD7-208F-46F5-9576-217C07E7BED1}"/>
                </a:ext>
              </a:extLst>
            </p:cNvPr>
            <p:cNvGrpSpPr>
              <a:grpSpLocks/>
            </p:cNvGrpSpPr>
            <p:nvPr/>
          </p:nvGrpSpPr>
          <p:grpSpPr bwMode="auto">
            <a:xfrm>
              <a:off x="3878" y="1968"/>
              <a:ext cx="1755" cy="403"/>
              <a:chOff x="3590" y="480"/>
              <a:chExt cx="1755" cy="403"/>
            </a:xfrm>
          </p:grpSpPr>
          <p:sp>
            <p:nvSpPr>
              <p:cNvPr id="51246" name="Rectangle 21">
                <a:extLst>
                  <a:ext uri="{FF2B5EF4-FFF2-40B4-BE49-F238E27FC236}">
                    <a16:creationId xmlns:a16="http://schemas.microsoft.com/office/drawing/2014/main" id="{CF228962-9B4C-4B10-B77E-1C55EDE6C5B1}"/>
                  </a:ext>
                </a:extLst>
              </p:cNvPr>
              <p:cNvSpPr>
                <a:spLocks noChangeArrowheads="1"/>
              </p:cNvSpPr>
              <p:nvPr/>
            </p:nvSpPr>
            <p:spPr bwMode="auto">
              <a:xfrm>
                <a:off x="3633" y="480"/>
                <a:ext cx="166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Ca</a:t>
                </a:r>
                <a:r>
                  <a:rPr lang="en-US" altLang="en-US" sz="2000" b="0" baseline="-30000">
                    <a:solidFill>
                      <a:schemeClr val="tx2"/>
                    </a:solidFill>
                    <a:latin typeface="Times New Roman" panose="02020603050405020304" pitchFamily="18" charset="0"/>
                    <a:cs typeface="Times New Roman" panose="02020603050405020304" pitchFamily="18" charset="0"/>
                  </a:rPr>
                  <a:t>3</a:t>
                </a:r>
                <a:r>
                  <a:rPr lang="en-US" altLang="en-US" sz="2000" b="0">
                    <a:solidFill>
                      <a:schemeClr val="tx2"/>
                    </a:solidFill>
                    <a:latin typeface="Times New Roman" panose="02020603050405020304" pitchFamily="18" charset="0"/>
                    <a:cs typeface="Times New Roman" panose="02020603050405020304" pitchFamily="18" charset="0"/>
                  </a:rPr>
                  <a:t>SiO</a:t>
                </a:r>
                <a:r>
                  <a:rPr lang="en-US" altLang="en-US" sz="2000" b="0" baseline="-30000">
                    <a:solidFill>
                      <a:schemeClr val="tx2"/>
                    </a:solidFill>
                    <a:latin typeface="Times New Roman" panose="02020603050405020304" pitchFamily="18" charset="0"/>
                    <a:cs typeface="Times New Roman" panose="02020603050405020304" pitchFamily="18" charset="0"/>
                  </a:rPr>
                  <a:t>5</a:t>
                </a:r>
                <a:r>
                  <a:rPr lang="en-US" altLang="en-US" sz="2000" b="0">
                    <a:solidFill>
                      <a:schemeClr val="tx2"/>
                    </a:solidFill>
                    <a:latin typeface="Times New Roman" panose="02020603050405020304" pitchFamily="18" charset="0"/>
                    <a:cs typeface="Times New Roman" panose="02020603050405020304" pitchFamily="18" charset="0"/>
                  </a:rPr>
                  <a:t> or 3CaO</a:t>
                </a:r>
                <a:r>
                  <a:rPr lang="en-US" altLang="en-US" sz="2000" b="0" baseline="30000">
                    <a:solidFill>
                      <a:schemeClr val="tx2"/>
                    </a:solidFill>
                    <a:latin typeface="Times New Roman" panose="02020603050405020304" pitchFamily="18" charset="0"/>
                    <a:cs typeface="Times New Roman" panose="02020603050405020304" pitchFamily="18" charset="0"/>
                  </a:rPr>
                  <a:t>.</a:t>
                </a:r>
                <a:r>
                  <a:rPr lang="en-US" altLang="en-US" sz="2000" b="0">
                    <a:solidFill>
                      <a:schemeClr val="tx2"/>
                    </a:solidFill>
                    <a:latin typeface="Times New Roman" panose="02020603050405020304" pitchFamily="18" charset="0"/>
                    <a:cs typeface="Times New Roman" panose="02020603050405020304" pitchFamily="18" charset="0"/>
                  </a:rPr>
                  <a:t>SiO</a:t>
                </a:r>
                <a:r>
                  <a:rPr lang="en-US" altLang="en-US" sz="2000" b="0" baseline="-30000">
                    <a:solidFill>
                      <a:schemeClr val="tx2"/>
                    </a:solidFill>
                    <a:latin typeface="Times New Roman" panose="02020603050405020304" pitchFamily="18" charset="0"/>
                    <a:cs typeface="Times New Roman" panose="02020603050405020304" pitchFamily="18" charset="0"/>
                  </a:rPr>
                  <a:t>2</a:t>
                </a:r>
                <a:endParaRPr lang="en-US" altLang="en-US" sz="2000" b="0">
                  <a:solidFill>
                    <a:schemeClr val="tx2"/>
                  </a:solidFill>
                  <a:latin typeface="Times New Roman" panose="02020603050405020304" pitchFamily="18" charset="0"/>
                  <a:cs typeface="Times New Roman" panose="02020603050405020304" pitchFamily="18" charset="0"/>
                </a:endParaRP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47" name="Rectangle 22">
                <a:extLst>
                  <a:ext uri="{FF2B5EF4-FFF2-40B4-BE49-F238E27FC236}">
                    <a16:creationId xmlns:a16="http://schemas.microsoft.com/office/drawing/2014/main" id="{5299199C-A2F0-49D0-99F9-2C81B2B990F6}"/>
                  </a:ext>
                </a:extLst>
              </p:cNvPr>
              <p:cNvSpPr>
                <a:spLocks noChangeArrowheads="1"/>
              </p:cNvSpPr>
              <p:nvPr/>
            </p:nvSpPr>
            <p:spPr bwMode="auto">
              <a:xfrm>
                <a:off x="3590" y="480"/>
                <a:ext cx="175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0" name="Group 23">
              <a:extLst>
                <a:ext uri="{FF2B5EF4-FFF2-40B4-BE49-F238E27FC236}">
                  <a16:creationId xmlns:a16="http://schemas.microsoft.com/office/drawing/2014/main" id="{EA955F9E-77E2-4EC5-9019-FF0C5C3F4755}"/>
                </a:ext>
              </a:extLst>
            </p:cNvPr>
            <p:cNvGrpSpPr>
              <a:grpSpLocks/>
            </p:cNvGrpSpPr>
            <p:nvPr/>
          </p:nvGrpSpPr>
          <p:grpSpPr bwMode="auto">
            <a:xfrm>
              <a:off x="288" y="2371"/>
              <a:ext cx="1825" cy="403"/>
              <a:chOff x="0" y="883"/>
              <a:chExt cx="1825" cy="403"/>
            </a:xfrm>
          </p:grpSpPr>
          <p:sp>
            <p:nvSpPr>
              <p:cNvPr id="51244" name="Rectangle 24">
                <a:extLst>
                  <a:ext uri="{FF2B5EF4-FFF2-40B4-BE49-F238E27FC236}">
                    <a16:creationId xmlns:a16="http://schemas.microsoft.com/office/drawing/2014/main" id="{B84A668D-67F5-49E2-82CC-62BED0AE52C7}"/>
                  </a:ext>
                </a:extLst>
              </p:cNvPr>
              <p:cNvSpPr>
                <a:spLocks noChangeArrowheads="1"/>
              </p:cNvSpPr>
              <p:nvPr/>
            </p:nvSpPr>
            <p:spPr bwMode="auto">
              <a:xfrm>
                <a:off x="43" y="883"/>
                <a:ext cx="173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Dicalcium silicate</a:t>
                </a:r>
              </a:p>
              <a:p>
                <a:pPr>
                  <a:spcBef>
                    <a:spcPct val="0"/>
                  </a:spcBef>
                  <a:buClrTx/>
                  <a:buSzTx/>
                  <a:buFontTx/>
                  <a:buNone/>
                </a:pPr>
                <a:endParaRPr lang="en-US" altLang="en-US" sz="2000" b="0">
                  <a:solidFill>
                    <a:schemeClr val="tx2"/>
                  </a:solidFill>
                  <a:latin typeface="Times New Roman" panose="02020603050405020304" pitchFamily="18" charset="0"/>
                </a:endParaRPr>
              </a:p>
            </p:txBody>
          </p:sp>
          <p:sp>
            <p:nvSpPr>
              <p:cNvPr id="51245" name="Rectangle 25">
                <a:extLst>
                  <a:ext uri="{FF2B5EF4-FFF2-40B4-BE49-F238E27FC236}">
                    <a16:creationId xmlns:a16="http://schemas.microsoft.com/office/drawing/2014/main" id="{40EB80C0-467B-4C4A-8B6A-14424B5F4933}"/>
                  </a:ext>
                </a:extLst>
              </p:cNvPr>
              <p:cNvSpPr>
                <a:spLocks noChangeArrowheads="1"/>
              </p:cNvSpPr>
              <p:nvPr/>
            </p:nvSpPr>
            <p:spPr bwMode="auto">
              <a:xfrm>
                <a:off x="0" y="883"/>
                <a:ext cx="182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1" name="Group 26">
              <a:extLst>
                <a:ext uri="{FF2B5EF4-FFF2-40B4-BE49-F238E27FC236}">
                  <a16:creationId xmlns:a16="http://schemas.microsoft.com/office/drawing/2014/main" id="{201C346B-B611-45B9-A128-B9DF0BF2C916}"/>
                </a:ext>
              </a:extLst>
            </p:cNvPr>
            <p:cNvGrpSpPr>
              <a:grpSpLocks/>
            </p:cNvGrpSpPr>
            <p:nvPr/>
          </p:nvGrpSpPr>
          <p:grpSpPr bwMode="auto">
            <a:xfrm>
              <a:off x="2113" y="2371"/>
              <a:ext cx="1765" cy="403"/>
              <a:chOff x="1825" y="883"/>
              <a:chExt cx="1765" cy="403"/>
            </a:xfrm>
          </p:grpSpPr>
          <p:sp>
            <p:nvSpPr>
              <p:cNvPr id="51242" name="Rectangle 27">
                <a:extLst>
                  <a:ext uri="{FF2B5EF4-FFF2-40B4-BE49-F238E27FC236}">
                    <a16:creationId xmlns:a16="http://schemas.microsoft.com/office/drawing/2014/main" id="{1B2A0C81-2FDC-4450-8DF5-8CF917680247}"/>
                  </a:ext>
                </a:extLst>
              </p:cNvPr>
              <p:cNvSpPr>
                <a:spLocks noChangeArrowheads="1"/>
              </p:cNvSpPr>
              <p:nvPr/>
            </p:nvSpPr>
            <p:spPr bwMode="auto">
              <a:xfrm>
                <a:off x="1868" y="883"/>
                <a:ext cx="167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25 %</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43" name="Rectangle 28">
                <a:extLst>
                  <a:ext uri="{FF2B5EF4-FFF2-40B4-BE49-F238E27FC236}">
                    <a16:creationId xmlns:a16="http://schemas.microsoft.com/office/drawing/2014/main" id="{1EEF988A-51D9-48C5-B305-FC0AB14D7D24}"/>
                  </a:ext>
                </a:extLst>
              </p:cNvPr>
              <p:cNvSpPr>
                <a:spLocks noChangeArrowheads="1"/>
              </p:cNvSpPr>
              <p:nvPr/>
            </p:nvSpPr>
            <p:spPr bwMode="auto">
              <a:xfrm>
                <a:off x="1825" y="883"/>
                <a:ext cx="176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2" name="Group 29">
              <a:extLst>
                <a:ext uri="{FF2B5EF4-FFF2-40B4-BE49-F238E27FC236}">
                  <a16:creationId xmlns:a16="http://schemas.microsoft.com/office/drawing/2014/main" id="{497AAE91-BF0C-4821-81D1-CEE54F19EAC5}"/>
                </a:ext>
              </a:extLst>
            </p:cNvPr>
            <p:cNvGrpSpPr>
              <a:grpSpLocks/>
            </p:cNvGrpSpPr>
            <p:nvPr/>
          </p:nvGrpSpPr>
          <p:grpSpPr bwMode="auto">
            <a:xfrm>
              <a:off x="3878" y="2371"/>
              <a:ext cx="1755" cy="403"/>
              <a:chOff x="3590" y="883"/>
              <a:chExt cx="1755" cy="403"/>
            </a:xfrm>
          </p:grpSpPr>
          <p:sp>
            <p:nvSpPr>
              <p:cNvPr id="51240" name="Rectangle 30">
                <a:extLst>
                  <a:ext uri="{FF2B5EF4-FFF2-40B4-BE49-F238E27FC236}">
                    <a16:creationId xmlns:a16="http://schemas.microsoft.com/office/drawing/2014/main" id="{AF971A33-95F4-404E-B688-3C7ED3C24938}"/>
                  </a:ext>
                </a:extLst>
              </p:cNvPr>
              <p:cNvSpPr>
                <a:spLocks noChangeArrowheads="1"/>
              </p:cNvSpPr>
              <p:nvPr/>
            </p:nvSpPr>
            <p:spPr bwMode="auto">
              <a:xfrm>
                <a:off x="3633" y="883"/>
                <a:ext cx="166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Ca</a:t>
                </a:r>
                <a:r>
                  <a:rPr lang="en-US" altLang="en-US" sz="2000" b="0" baseline="-30000">
                    <a:solidFill>
                      <a:schemeClr val="tx2"/>
                    </a:solidFill>
                    <a:latin typeface="Times New Roman" panose="02020603050405020304" pitchFamily="18" charset="0"/>
                    <a:cs typeface="Times New Roman" panose="02020603050405020304" pitchFamily="18" charset="0"/>
                  </a:rPr>
                  <a:t>2</a:t>
                </a:r>
                <a:r>
                  <a:rPr lang="en-US" altLang="en-US" sz="2000" b="0">
                    <a:solidFill>
                      <a:schemeClr val="tx2"/>
                    </a:solidFill>
                    <a:latin typeface="Times New Roman" panose="02020603050405020304" pitchFamily="18" charset="0"/>
                    <a:cs typeface="Times New Roman" panose="02020603050405020304" pitchFamily="18" charset="0"/>
                  </a:rPr>
                  <a:t>SiO</a:t>
                </a:r>
                <a:r>
                  <a:rPr lang="en-US" altLang="en-US" sz="2000" b="0" baseline="-30000">
                    <a:solidFill>
                      <a:schemeClr val="tx2"/>
                    </a:solidFill>
                    <a:latin typeface="Times New Roman" panose="02020603050405020304" pitchFamily="18" charset="0"/>
                    <a:cs typeface="Times New Roman" panose="02020603050405020304" pitchFamily="18" charset="0"/>
                  </a:rPr>
                  <a:t>4</a:t>
                </a:r>
                <a:r>
                  <a:rPr lang="en-US" altLang="en-US" sz="2000" b="0">
                    <a:solidFill>
                      <a:schemeClr val="tx2"/>
                    </a:solidFill>
                    <a:latin typeface="Times New Roman" panose="02020603050405020304" pitchFamily="18" charset="0"/>
                    <a:cs typeface="Times New Roman" panose="02020603050405020304" pitchFamily="18" charset="0"/>
                  </a:rPr>
                  <a:t> or 2CaO</a:t>
                </a:r>
                <a:r>
                  <a:rPr lang="en-US" altLang="en-US" sz="2000" b="0" baseline="30000">
                    <a:solidFill>
                      <a:schemeClr val="tx2"/>
                    </a:solidFill>
                    <a:latin typeface="Times New Roman" panose="02020603050405020304" pitchFamily="18" charset="0"/>
                    <a:cs typeface="Times New Roman" panose="02020603050405020304" pitchFamily="18" charset="0"/>
                  </a:rPr>
                  <a:t>.</a:t>
                </a:r>
                <a:r>
                  <a:rPr lang="en-US" altLang="en-US" sz="2000" b="0">
                    <a:solidFill>
                      <a:schemeClr val="tx2"/>
                    </a:solidFill>
                    <a:latin typeface="Times New Roman" panose="02020603050405020304" pitchFamily="18" charset="0"/>
                    <a:cs typeface="Times New Roman" panose="02020603050405020304" pitchFamily="18" charset="0"/>
                  </a:rPr>
                  <a:t>SiO</a:t>
                </a:r>
                <a:r>
                  <a:rPr lang="en-US" altLang="en-US" sz="2000" b="0" baseline="-30000">
                    <a:solidFill>
                      <a:schemeClr val="tx2"/>
                    </a:solidFill>
                    <a:latin typeface="Times New Roman" panose="02020603050405020304" pitchFamily="18" charset="0"/>
                    <a:cs typeface="Times New Roman" panose="02020603050405020304" pitchFamily="18" charset="0"/>
                  </a:rPr>
                  <a:t>2</a:t>
                </a:r>
                <a:endParaRPr lang="en-US" altLang="en-US" sz="2000" b="0">
                  <a:solidFill>
                    <a:schemeClr val="tx2"/>
                  </a:solidFill>
                  <a:latin typeface="Times New Roman" panose="02020603050405020304" pitchFamily="18" charset="0"/>
                  <a:cs typeface="Times New Roman" panose="02020603050405020304" pitchFamily="18" charset="0"/>
                </a:endParaRP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41" name="Rectangle 31">
                <a:extLst>
                  <a:ext uri="{FF2B5EF4-FFF2-40B4-BE49-F238E27FC236}">
                    <a16:creationId xmlns:a16="http://schemas.microsoft.com/office/drawing/2014/main" id="{A0B38D3F-2C14-4693-8EE8-1CB5981EB76C}"/>
                  </a:ext>
                </a:extLst>
              </p:cNvPr>
              <p:cNvSpPr>
                <a:spLocks noChangeArrowheads="1"/>
              </p:cNvSpPr>
              <p:nvPr/>
            </p:nvSpPr>
            <p:spPr bwMode="auto">
              <a:xfrm>
                <a:off x="3590" y="883"/>
                <a:ext cx="175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3" name="Group 32">
              <a:extLst>
                <a:ext uri="{FF2B5EF4-FFF2-40B4-BE49-F238E27FC236}">
                  <a16:creationId xmlns:a16="http://schemas.microsoft.com/office/drawing/2014/main" id="{DFD42692-130D-4BA7-A2B3-C3E00DF884C4}"/>
                </a:ext>
              </a:extLst>
            </p:cNvPr>
            <p:cNvGrpSpPr>
              <a:grpSpLocks/>
            </p:cNvGrpSpPr>
            <p:nvPr/>
          </p:nvGrpSpPr>
          <p:grpSpPr bwMode="auto">
            <a:xfrm>
              <a:off x="288" y="2774"/>
              <a:ext cx="1825" cy="403"/>
              <a:chOff x="0" y="1286"/>
              <a:chExt cx="1825" cy="403"/>
            </a:xfrm>
          </p:grpSpPr>
          <p:sp>
            <p:nvSpPr>
              <p:cNvPr id="51238" name="Rectangle 33">
                <a:extLst>
                  <a:ext uri="{FF2B5EF4-FFF2-40B4-BE49-F238E27FC236}">
                    <a16:creationId xmlns:a16="http://schemas.microsoft.com/office/drawing/2014/main" id="{146C234B-BF5E-45AC-9CA9-199ACC33140F}"/>
                  </a:ext>
                </a:extLst>
              </p:cNvPr>
              <p:cNvSpPr>
                <a:spLocks noChangeArrowheads="1"/>
              </p:cNvSpPr>
              <p:nvPr/>
            </p:nvSpPr>
            <p:spPr bwMode="auto">
              <a:xfrm>
                <a:off x="43" y="1286"/>
                <a:ext cx="173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Tricalcium aluminate</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39" name="Rectangle 34">
                <a:extLst>
                  <a:ext uri="{FF2B5EF4-FFF2-40B4-BE49-F238E27FC236}">
                    <a16:creationId xmlns:a16="http://schemas.microsoft.com/office/drawing/2014/main" id="{2FAB3F86-1FE3-4C90-A3A8-AE4D5E4DB753}"/>
                  </a:ext>
                </a:extLst>
              </p:cNvPr>
              <p:cNvSpPr>
                <a:spLocks noChangeArrowheads="1"/>
              </p:cNvSpPr>
              <p:nvPr/>
            </p:nvSpPr>
            <p:spPr bwMode="auto">
              <a:xfrm>
                <a:off x="0" y="1286"/>
                <a:ext cx="182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4" name="Group 35">
              <a:extLst>
                <a:ext uri="{FF2B5EF4-FFF2-40B4-BE49-F238E27FC236}">
                  <a16:creationId xmlns:a16="http://schemas.microsoft.com/office/drawing/2014/main" id="{48DB66A5-21A0-4F9F-B258-EBAD6BB93A77}"/>
                </a:ext>
              </a:extLst>
            </p:cNvPr>
            <p:cNvGrpSpPr>
              <a:grpSpLocks/>
            </p:cNvGrpSpPr>
            <p:nvPr/>
          </p:nvGrpSpPr>
          <p:grpSpPr bwMode="auto">
            <a:xfrm>
              <a:off x="2113" y="2774"/>
              <a:ext cx="1765" cy="403"/>
              <a:chOff x="1825" y="1286"/>
              <a:chExt cx="1765" cy="403"/>
            </a:xfrm>
          </p:grpSpPr>
          <p:sp>
            <p:nvSpPr>
              <p:cNvPr id="51236" name="Rectangle 36">
                <a:extLst>
                  <a:ext uri="{FF2B5EF4-FFF2-40B4-BE49-F238E27FC236}">
                    <a16:creationId xmlns:a16="http://schemas.microsoft.com/office/drawing/2014/main" id="{61FF7FBC-A3AD-4ED8-A648-7AB40EE7199E}"/>
                  </a:ext>
                </a:extLst>
              </p:cNvPr>
              <p:cNvSpPr>
                <a:spLocks noChangeArrowheads="1"/>
              </p:cNvSpPr>
              <p:nvPr/>
            </p:nvSpPr>
            <p:spPr bwMode="auto">
              <a:xfrm>
                <a:off x="1868" y="1286"/>
                <a:ext cx="167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10 %</a:t>
                </a:r>
              </a:p>
              <a:p>
                <a:pPr>
                  <a:spcBef>
                    <a:spcPct val="0"/>
                  </a:spcBef>
                  <a:buClrTx/>
                  <a:buSzTx/>
                  <a:buFontTx/>
                  <a:buNone/>
                </a:pPr>
                <a:endParaRPr lang="en-US" altLang="en-US" sz="2000" b="0">
                  <a:solidFill>
                    <a:schemeClr val="tx2"/>
                  </a:solidFill>
                  <a:latin typeface="Times New Roman" panose="02020603050405020304" pitchFamily="18" charset="0"/>
                </a:endParaRPr>
              </a:p>
            </p:txBody>
          </p:sp>
          <p:sp>
            <p:nvSpPr>
              <p:cNvPr id="51237" name="Rectangle 37">
                <a:extLst>
                  <a:ext uri="{FF2B5EF4-FFF2-40B4-BE49-F238E27FC236}">
                    <a16:creationId xmlns:a16="http://schemas.microsoft.com/office/drawing/2014/main" id="{941B5C78-C2C8-4A0A-8C83-6BCB3D82722F}"/>
                  </a:ext>
                </a:extLst>
              </p:cNvPr>
              <p:cNvSpPr>
                <a:spLocks noChangeArrowheads="1"/>
              </p:cNvSpPr>
              <p:nvPr/>
            </p:nvSpPr>
            <p:spPr bwMode="auto">
              <a:xfrm>
                <a:off x="1825" y="1286"/>
                <a:ext cx="176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5" name="Group 38">
              <a:extLst>
                <a:ext uri="{FF2B5EF4-FFF2-40B4-BE49-F238E27FC236}">
                  <a16:creationId xmlns:a16="http://schemas.microsoft.com/office/drawing/2014/main" id="{D465E747-5644-4D5C-BE63-D72771CD0179}"/>
                </a:ext>
              </a:extLst>
            </p:cNvPr>
            <p:cNvGrpSpPr>
              <a:grpSpLocks/>
            </p:cNvGrpSpPr>
            <p:nvPr/>
          </p:nvGrpSpPr>
          <p:grpSpPr bwMode="auto">
            <a:xfrm>
              <a:off x="3878" y="2774"/>
              <a:ext cx="1755" cy="403"/>
              <a:chOff x="3590" y="1286"/>
              <a:chExt cx="1755" cy="403"/>
            </a:xfrm>
          </p:grpSpPr>
          <p:sp>
            <p:nvSpPr>
              <p:cNvPr id="51234" name="Rectangle 39">
                <a:extLst>
                  <a:ext uri="{FF2B5EF4-FFF2-40B4-BE49-F238E27FC236}">
                    <a16:creationId xmlns:a16="http://schemas.microsoft.com/office/drawing/2014/main" id="{A28E21E0-6B68-4FAD-A599-CA6A034034C2}"/>
                  </a:ext>
                </a:extLst>
              </p:cNvPr>
              <p:cNvSpPr>
                <a:spLocks noChangeArrowheads="1"/>
              </p:cNvSpPr>
              <p:nvPr/>
            </p:nvSpPr>
            <p:spPr bwMode="auto">
              <a:xfrm>
                <a:off x="3633" y="1286"/>
                <a:ext cx="166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800" b="0">
                    <a:solidFill>
                      <a:schemeClr val="tx2"/>
                    </a:solidFill>
                    <a:latin typeface="Times New Roman" panose="02020603050405020304" pitchFamily="18" charset="0"/>
                    <a:cs typeface="Times New Roman" panose="02020603050405020304" pitchFamily="18" charset="0"/>
                  </a:rPr>
                  <a:t>Ca</a:t>
                </a:r>
                <a:r>
                  <a:rPr lang="en-US" altLang="en-US" sz="1800" b="0" baseline="-30000">
                    <a:solidFill>
                      <a:schemeClr val="tx2"/>
                    </a:solidFill>
                    <a:latin typeface="Times New Roman" panose="02020603050405020304" pitchFamily="18" charset="0"/>
                    <a:cs typeface="Times New Roman" panose="02020603050405020304" pitchFamily="18" charset="0"/>
                  </a:rPr>
                  <a:t>3</a:t>
                </a:r>
                <a:r>
                  <a:rPr lang="en-US" altLang="en-US" sz="1800" b="0">
                    <a:solidFill>
                      <a:schemeClr val="tx2"/>
                    </a:solidFill>
                    <a:latin typeface="Times New Roman" panose="02020603050405020304" pitchFamily="18" charset="0"/>
                    <a:cs typeface="Times New Roman" panose="02020603050405020304" pitchFamily="18" charset="0"/>
                  </a:rPr>
                  <a:t>Al</a:t>
                </a:r>
                <a:r>
                  <a:rPr lang="en-US" altLang="en-US" sz="1800" b="0" baseline="-30000">
                    <a:solidFill>
                      <a:schemeClr val="tx2"/>
                    </a:solidFill>
                    <a:latin typeface="Times New Roman" panose="02020603050405020304" pitchFamily="18" charset="0"/>
                    <a:cs typeface="Times New Roman" panose="02020603050405020304" pitchFamily="18" charset="0"/>
                  </a:rPr>
                  <a:t>2</a:t>
                </a:r>
                <a:r>
                  <a:rPr lang="en-US" altLang="en-US" sz="1800" b="0">
                    <a:solidFill>
                      <a:schemeClr val="tx2"/>
                    </a:solidFill>
                    <a:latin typeface="Times New Roman" panose="02020603050405020304" pitchFamily="18" charset="0"/>
                    <a:cs typeface="Times New Roman" panose="02020603050405020304" pitchFamily="18" charset="0"/>
                  </a:rPr>
                  <a:t>O</a:t>
                </a:r>
                <a:r>
                  <a:rPr lang="en-US" altLang="en-US" sz="1800" b="0" baseline="-30000">
                    <a:solidFill>
                      <a:schemeClr val="tx2"/>
                    </a:solidFill>
                    <a:latin typeface="Times New Roman" panose="02020603050405020304" pitchFamily="18" charset="0"/>
                    <a:cs typeface="Times New Roman" panose="02020603050405020304" pitchFamily="18" charset="0"/>
                  </a:rPr>
                  <a:t>6</a:t>
                </a:r>
                <a:r>
                  <a:rPr lang="en-US" altLang="en-US" sz="1800" b="0">
                    <a:solidFill>
                      <a:schemeClr val="tx2"/>
                    </a:solidFill>
                    <a:latin typeface="Times New Roman" panose="02020603050405020304" pitchFamily="18" charset="0"/>
                    <a:cs typeface="Times New Roman" panose="02020603050405020304" pitchFamily="18" charset="0"/>
                  </a:rPr>
                  <a:t> or 3CaO</a:t>
                </a:r>
                <a:r>
                  <a:rPr lang="en-US" altLang="en-US" sz="1800" b="0" baseline="30000">
                    <a:solidFill>
                      <a:schemeClr val="tx2"/>
                    </a:solidFill>
                    <a:latin typeface="Times New Roman" panose="02020603050405020304" pitchFamily="18" charset="0"/>
                    <a:cs typeface="Times New Roman" panose="02020603050405020304" pitchFamily="18" charset="0"/>
                  </a:rPr>
                  <a:t> .</a:t>
                </a:r>
                <a:r>
                  <a:rPr lang="en-US" altLang="en-US" sz="1800" b="0">
                    <a:solidFill>
                      <a:schemeClr val="tx2"/>
                    </a:solidFill>
                    <a:latin typeface="Times New Roman" panose="02020603050405020304" pitchFamily="18" charset="0"/>
                    <a:cs typeface="Times New Roman" panose="02020603050405020304" pitchFamily="18" charset="0"/>
                  </a:rPr>
                  <a:t>Al</a:t>
                </a:r>
                <a:r>
                  <a:rPr lang="en-US" altLang="en-US" sz="1800" b="0" baseline="-30000">
                    <a:solidFill>
                      <a:schemeClr val="tx2"/>
                    </a:solidFill>
                    <a:latin typeface="Times New Roman" panose="02020603050405020304" pitchFamily="18" charset="0"/>
                    <a:cs typeface="Times New Roman" panose="02020603050405020304" pitchFamily="18" charset="0"/>
                  </a:rPr>
                  <a:t>2</a:t>
                </a:r>
                <a:r>
                  <a:rPr lang="en-US" altLang="en-US" sz="1800" b="0">
                    <a:solidFill>
                      <a:schemeClr val="tx2"/>
                    </a:solidFill>
                    <a:latin typeface="Times New Roman" panose="02020603050405020304" pitchFamily="18" charset="0"/>
                    <a:cs typeface="Times New Roman" panose="02020603050405020304" pitchFamily="18" charset="0"/>
                  </a:rPr>
                  <a:t>O</a:t>
                </a:r>
                <a:r>
                  <a:rPr lang="en-US" altLang="en-US" sz="1800" b="0" baseline="-30000">
                    <a:solidFill>
                      <a:schemeClr val="tx2"/>
                    </a:solidFill>
                    <a:latin typeface="Times New Roman" panose="02020603050405020304" pitchFamily="18" charset="0"/>
                    <a:cs typeface="Times New Roman" panose="02020603050405020304" pitchFamily="18" charset="0"/>
                  </a:rPr>
                  <a:t>3</a:t>
                </a:r>
                <a:endParaRPr lang="en-US" altLang="en-US" sz="1800" b="0">
                  <a:solidFill>
                    <a:schemeClr val="tx2"/>
                  </a:solidFill>
                  <a:latin typeface="Times New Roman" panose="02020603050405020304" pitchFamily="18" charset="0"/>
                  <a:cs typeface="Times New Roman" panose="02020603050405020304" pitchFamily="18" charset="0"/>
                </a:endParaRP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35" name="Rectangle 40">
                <a:extLst>
                  <a:ext uri="{FF2B5EF4-FFF2-40B4-BE49-F238E27FC236}">
                    <a16:creationId xmlns:a16="http://schemas.microsoft.com/office/drawing/2014/main" id="{DE382049-20E4-4272-9A5C-A847084DA634}"/>
                  </a:ext>
                </a:extLst>
              </p:cNvPr>
              <p:cNvSpPr>
                <a:spLocks noChangeArrowheads="1"/>
              </p:cNvSpPr>
              <p:nvPr/>
            </p:nvSpPr>
            <p:spPr bwMode="auto">
              <a:xfrm>
                <a:off x="3590" y="1286"/>
                <a:ext cx="175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6" name="Group 41">
              <a:extLst>
                <a:ext uri="{FF2B5EF4-FFF2-40B4-BE49-F238E27FC236}">
                  <a16:creationId xmlns:a16="http://schemas.microsoft.com/office/drawing/2014/main" id="{B054D04B-AF28-4C50-9A62-CF5AEA401DA0}"/>
                </a:ext>
              </a:extLst>
            </p:cNvPr>
            <p:cNvGrpSpPr>
              <a:grpSpLocks/>
            </p:cNvGrpSpPr>
            <p:nvPr/>
          </p:nvGrpSpPr>
          <p:grpSpPr bwMode="auto">
            <a:xfrm>
              <a:off x="288" y="3177"/>
              <a:ext cx="1825" cy="403"/>
              <a:chOff x="0" y="1689"/>
              <a:chExt cx="1825" cy="403"/>
            </a:xfrm>
          </p:grpSpPr>
          <p:sp>
            <p:nvSpPr>
              <p:cNvPr id="51232" name="Rectangle 42">
                <a:extLst>
                  <a:ext uri="{FF2B5EF4-FFF2-40B4-BE49-F238E27FC236}">
                    <a16:creationId xmlns:a16="http://schemas.microsoft.com/office/drawing/2014/main" id="{B737E6F9-B6D5-4D19-8304-934717FDBA3E}"/>
                  </a:ext>
                </a:extLst>
              </p:cNvPr>
              <p:cNvSpPr>
                <a:spLocks noChangeArrowheads="1"/>
              </p:cNvSpPr>
              <p:nvPr/>
            </p:nvSpPr>
            <p:spPr bwMode="auto">
              <a:xfrm>
                <a:off x="43" y="1689"/>
                <a:ext cx="173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Tetracalcium aluminoferrite</a:t>
                </a:r>
              </a:p>
              <a:p>
                <a:pPr>
                  <a:spcBef>
                    <a:spcPct val="0"/>
                  </a:spcBef>
                  <a:buClrTx/>
                  <a:buSzTx/>
                  <a:buFontTx/>
                  <a:buNone/>
                </a:pPr>
                <a:endParaRPr lang="en-US" altLang="en-US" sz="2400" b="0">
                  <a:solidFill>
                    <a:schemeClr val="tx2"/>
                  </a:solidFill>
                  <a:latin typeface="Times New Roman" panose="02020603050405020304" pitchFamily="18" charset="0"/>
                </a:endParaRPr>
              </a:p>
            </p:txBody>
          </p:sp>
          <p:sp>
            <p:nvSpPr>
              <p:cNvPr id="51233" name="Rectangle 43">
                <a:extLst>
                  <a:ext uri="{FF2B5EF4-FFF2-40B4-BE49-F238E27FC236}">
                    <a16:creationId xmlns:a16="http://schemas.microsoft.com/office/drawing/2014/main" id="{FF506033-0925-44AB-B61E-1305F117E801}"/>
                  </a:ext>
                </a:extLst>
              </p:cNvPr>
              <p:cNvSpPr>
                <a:spLocks noChangeArrowheads="1"/>
              </p:cNvSpPr>
              <p:nvPr/>
            </p:nvSpPr>
            <p:spPr bwMode="auto">
              <a:xfrm>
                <a:off x="0" y="1689"/>
                <a:ext cx="182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7" name="Group 44">
              <a:extLst>
                <a:ext uri="{FF2B5EF4-FFF2-40B4-BE49-F238E27FC236}">
                  <a16:creationId xmlns:a16="http://schemas.microsoft.com/office/drawing/2014/main" id="{CDD9A7FC-B0AE-4AC9-B1DB-6BCCADEF8F04}"/>
                </a:ext>
              </a:extLst>
            </p:cNvPr>
            <p:cNvGrpSpPr>
              <a:grpSpLocks/>
            </p:cNvGrpSpPr>
            <p:nvPr/>
          </p:nvGrpSpPr>
          <p:grpSpPr bwMode="auto">
            <a:xfrm>
              <a:off x="2113" y="3177"/>
              <a:ext cx="1765" cy="403"/>
              <a:chOff x="1825" y="1689"/>
              <a:chExt cx="1765" cy="403"/>
            </a:xfrm>
          </p:grpSpPr>
          <p:sp>
            <p:nvSpPr>
              <p:cNvPr id="51230" name="Rectangle 45">
                <a:extLst>
                  <a:ext uri="{FF2B5EF4-FFF2-40B4-BE49-F238E27FC236}">
                    <a16:creationId xmlns:a16="http://schemas.microsoft.com/office/drawing/2014/main" id="{1AC74658-99E9-4232-9AF6-326AFC28327C}"/>
                  </a:ext>
                </a:extLst>
              </p:cNvPr>
              <p:cNvSpPr>
                <a:spLocks noChangeArrowheads="1"/>
              </p:cNvSpPr>
              <p:nvPr/>
            </p:nvSpPr>
            <p:spPr bwMode="auto">
              <a:xfrm>
                <a:off x="1868" y="1689"/>
                <a:ext cx="167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10 %</a:t>
                </a:r>
              </a:p>
              <a:p>
                <a:pPr>
                  <a:spcBef>
                    <a:spcPct val="0"/>
                  </a:spcBef>
                  <a:buClrTx/>
                  <a:buSzTx/>
                  <a:buFontTx/>
                  <a:buNone/>
                </a:pPr>
                <a:endParaRPr lang="en-US" altLang="en-US" sz="2000" b="0">
                  <a:solidFill>
                    <a:schemeClr val="tx2"/>
                  </a:solidFill>
                  <a:latin typeface="Times New Roman" panose="02020603050405020304" pitchFamily="18" charset="0"/>
                </a:endParaRPr>
              </a:p>
            </p:txBody>
          </p:sp>
          <p:sp>
            <p:nvSpPr>
              <p:cNvPr id="51231" name="Rectangle 46">
                <a:extLst>
                  <a:ext uri="{FF2B5EF4-FFF2-40B4-BE49-F238E27FC236}">
                    <a16:creationId xmlns:a16="http://schemas.microsoft.com/office/drawing/2014/main" id="{35E94FB3-E78D-479F-9850-C8B40977D20D}"/>
                  </a:ext>
                </a:extLst>
              </p:cNvPr>
              <p:cNvSpPr>
                <a:spLocks noChangeArrowheads="1"/>
              </p:cNvSpPr>
              <p:nvPr/>
            </p:nvSpPr>
            <p:spPr bwMode="auto">
              <a:xfrm>
                <a:off x="1825" y="1689"/>
                <a:ext cx="176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8" name="Group 47">
              <a:extLst>
                <a:ext uri="{FF2B5EF4-FFF2-40B4-BE49-F238E27FC236}">
                  <a16:creationId xmlns:a16="http://schemas.microsoft.com/office/drawing/2014/main" id="{F75A0E1E-2F59-461A-9CA4-8257E9788127}"/>
                </a:ext>
              </a:extLst>
            </p:cNvPr>
            <p:cNvGrpSpPr>
              <a:grpSpLocks/>
            </p:cNvGrpSpPr>
            <p:nvPr/>
          </p:nvGrpSpPr>
          <p:grpSpPr bwMode="auto">
            <a:xfrm>
              <a:off x="3878" y="3177"/>
              <a:ext cx="1755" cy="403"/>
              <a:chOff x="3590" y="1689"/>
              <a:chExt cx="1755" cy="403"/>
            </a:xfrm>
          </p:grpSpPr>
          <p:sp>
            <p:nvSpPr>
              <p:cNvPr id="51228" name="Rectangle 48">
                <a:extLst>
                  <a:ext uri="{FF2B5EF4-FFF2-40B4-BE49-F238E27FC236}">
                    <a16:creationId xmlns:a16="http://schemas.microsoft.com/office/drawing/2014/main" id="{73601D34-E48F-4A3C-849C-920F39304931}"/>
                  </a:ext>
                </a:extLst>
              </p:cNvPr>
              <p:cNvSpPr>
                <a:spLocks noChangeArrowheads="1"/>
              </p:cNvSpPr>
              <p:nvPr/>
            </p:nvSpPr>
            <p:spPr bwMode="auto">
              <a:xfrm>
                <a:off x="3633" y="1689"/>
                <a:ext cx="166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800" b="0">
                    <a:latin typeface="Times New Roman"/>
                    <a:cs typeface="Times New Roman"/>
                  </a:rPr>
                  <a:t>Ca</a:t>
                </a:r>
                <a:r>
                  <a:rPr lang="en-US" altLang="en-US" sz="1800" b="0" baseline="-30000">
                    <a:latin typeface="Times New Roman"/>
                    <a:cs typeface="Times New Roman"/>
                  </a:rPr>
                  <a:t>4</a:t>
                </a:r>
                <a:r>
                  <a:rPr lang="en-US" altLang="en-US" sz="1800" b="0">
                    <a:latin typeface="Times New Roman"/>
                    <a:cs typeface="Times New Roman"/>
                  </a:rPr>
                  <a:t>Al</a:t>
                </a:r>
                <a:r>
                  <a:rPr lang="en-US" altLang="en-US" sz="1800" b="0" baseline="-30000">
                    <a:latin typeface="Times New Roman"/>
                    <a:cs typeface="Times New Roman"/>
                  </a:rPr>
                  <a:t>2</a:t>
                </a:r>
                <a:r>
                  <a:rPr lang="en-US" altLang="en-US" sz="1800" b="0">
                    <a:latin typeface="Times New Roman"/>
                    <a:cs typeface="Times New Roman"/>
                  </a:rPr>
                  <a:t>Fe</a:t>
                </a:r>
                <a:r>
                  <a:rPr lang="en-US" altLang="en-US" sz="1800" b="0" baseline="-30000">
                    <a:latin typeface="Times New Roman"/>
                    <a:cs typeface="Times New Roman"/>
                  </a:rPr>
                  <a:t>2</a:t>
                </a:r>
                <a:r>
                  <a:rPr lang="en-US" altLang="en-US" sz="1800" b="0">
                    <a:solidFill>
                      <a:schemeClr val="tx2"/>
                    </a:solidFill>
                    <a:latin typeface="Times New Roman"/>
                    <a:cs typeface="Times New Roman"/>
                  </a:rPr>
                  <a:t> or 4CaO</a:t>
                </a:r>
                <a:r>
                  <a:rPr lang="en-US" altLang="en-US" sz="1800" b="0" baseline="30000">
                    <a:solidFill>
                      <a:schemeClr val="tx2"/>
                    </a:solidFill>
                    <a:latin typeface="Times New Roman"/>
                    <a:cs typeface="Times New Roman"/>
                  </a:rPr>
                  <a:t>.</a:t>
                </a:r>
                <a:r>
                  <a:rPr lang="en-US" altLang="en-US" sz="1800" b="0">
                    <a:solidFill>
                      <a:schemeClr val="tx2"/>
                    </a:solidFill>
                    <a:latin typeface="Times New Roman"/>
                    <a:cs typeface="Times New Roman"/>
                  </a:rPr>
                  <a:t>Al</a:t>
                </a:r>
                <a:r>
                  <a:rPr lang="en-US" altLang="en-US" sz="1800" b="0" baseline="-30000">
                    <a:solidFill>
                      <a:schemeClr val="tx2"/>
                    </a:solidFill>
                    <a:latin typeface="Times New Roman"/>
                    <a:cs typeface="Times New Roman"/>
                  </a:rPr>
                  <a:t>2</a:t>
                </a:r>
                <a:r>
                  <a:rPr lang="en-US" altLang="en-US" sz="1800" b="0">
                    <a:solidFill>
                      <a:schemeClr val="tx2"/>
                    </a:solidFill>
                    <a:latin typeface="Times New Roman"/>
                    <a:cs typeface="Times New Roman"/>
                  </a:rPr>
                  <a:t>O</a:t>
                </a:r>
                <a:r>
                  <a:rPr lang="en-US" altLang="en-US" sz="1800" b="0" baseline="-30000">
                    <a:solidFill>
                      <a:schemeClr val="tx2"/>
                    </a:solidFill>
                    <a:latin typeface="Times New Roman"/>
                    <a:cs typeface="Times New Roman"/>
                  </a:rPr>
                  <a:t>3</a:t>
                </a:r>
                <a:r>
                  <a:rPr lang="en-US" altLang="en-US" sz="1800" b="0" baseline="30000">
                    <a:solidFill>
                      <a:schemeClr val="tx2"/>
                    </a:solidFill>
                    <a:latin typeface="Times New Roman"/>
                    <a:cs typeface="Times New Roman"/>
                  </a:rPr>
                  <a:t>.</a:t>
                </a:r>
                <a:r>
                  <a:rPr lang="en-US" altLang="en-US" sz="1800" b="0">
                    <a:solidFill>
                      <a:schemeClr val="tx2"/>
                    </a:solidFill>
                    <a:latin typeface="Times New Roman"/>
                    <a:cs typeface="Times New Roman"/>
                  </a:rPr>
                  <a:t>Fe</a:t>
                </a:r>
                <a:r>
                  <a:rPr lang="en-US" altLang="en-US" sz="1800" b="0" baseline="-30000">
                    <a:solidFill>
                      <a:schemeClr val="tx2"/>
                    </a:solidFill>
                    <a:latin typeface="Times New Roman"/>
                    <a:cs typeface="Times New Roman"/>
                  </a:rPr>
                  <a:t>2</a:t>
                </a:r>
                <a:r>
                  <a:rPr lang="en-US" altLang="en-US" sz="1800" b="0">
                    <a:solidFill>
                      <a:schemeClr val="tx2"/>
                    </a:solidFill>
                    <a:latin typeface="Times New Roman"/>
                    <a:cs typeface="Times New Roman"/>
                  </a:rPr>
                  <a:t>O</a:t>
                </a:r>
                <a:r>
                  <a:rPr lang="en-US" altLang="en-US" sz="1800" b="0" baseline="-30000">
                    <a:solidFill>
                      <a:schemeClr val="tx2"/>
                    </a:solidFill>
                    <a:latin typeface="Times New Roman"/>
                    <a:cs typeface="Times New Roman"/>
                  </a:rPr>
                  <a:t>3</a:t>
                </a:r>
                <a:endParaRPr lang="en-US" altLang="en-US" sz="1800" b="0">
                  <a:solidFill>
                    <a:schemeClr val="tx2"/>
                  </a:solidFill>
                  <a:latin typeface="Times New Roman"/>
                  <a:cs typeface="Times New Roman"/>
                </a:endParaRPr>
              </a:p>
              <a:p>
                <a:pPr>
                  <a:spcBef>
                    <a:spcPct val="0"/>
                  </a:spcBef>
                  <a:buClrTx/>
                  <a:buSzTx/>
                  <a:buFontTx/>
                  <a:buNone/>
                </a:pPr>
                <a:endParaRPr lang="en-US" altLang="en-US" sz="1800" b="0">
                  <a:solidFill>
                    <a:schemeClr val="tx2"/>
                  </a:solidFill>
                  <a:latin typeface="Times New Roman" panose="02020603050405020304" pitchFamily="18" charset="0"/>
                </a:endParaRPr>
              </a:p>
            </p:txBody>
          </p:sp>
          <p:sp>
            <p:nvSpPr>
              <p:cNvPr id="51229" name="Rectangle 49">
                <a:extLst>
                  <a:ext uri="{FF2B5EF4-FFF2-40B4-BE49-F238E27FC236}">
                    <a16:creationId xmlns:a16="http://schemas.microsoft.com/office/drawing/2014/main" id="{86C16450-5BEA-4C49-839D-689D2EA50119}"/>
                  </a:ext>
                </a:extLst>
              </p:cNvPr>
              <p:cNvSpPr>
                <a:spLocks noChangeArrowheads="1"/>
              </p:cNvSpPr>
              <p:nvPr/>
            </p:nvSpPr>
            <p:spPr bwMode="auto">
              <a:xfrm>
                <a:off x="3590" y="1689"/>
                <a:ext cx="175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19" name="Group 50">
              <a:extLst>
                <a:ext uri="{FF2B5EF4-FFF2-40B4-BE49-F238E27FC236}">
                  <a16:creationId xmlns:a16="http://schemas.microsoft.com/office/drawing/2014/main" id="{E7B7D2CF-345D-468D-83BB-AF98C241C203}"/>
                </a:ext>
              </a:extLst>
            </p:cNvPr>
            <p:cNvGrpSpPr>
              <a:grpSpLocks/>
            </p:cNvGrpSpPr>
            <p:nvPr/>
          </p:nvGrpSpPr>
          <p:grpSpPr bwMode="auto">
            <a:xfrm>
              <a:off x="288" y="3580"/>
              <a:ext cx="1825" cy="403"/>
              <a:chOff x="0" y="2092"/>
              <a:chExt cx="1825" cy="403"/>
            </a:xfrm>
          </p:grpSpPr>
          <p:sp>
            <p:nvSpPr>
              <p:cNvPr id="51226" name="Rectangle 51">
                <a:extLst>
                  <a:ext uri="{FF2B5EF4-FFF2-40B4-BE49-F238E27FC236}">
                    <a16:creationId xmlns:a16="http://schemas.microsoft.com/office/drawing/2014/main" id="{366296A9-3641-40AD-AB72-F4A4E062D364}"/>
                  </a:ext>
                </a:extLst>
              </p:cNvPr>
              <p:cNvSpPr>
                <a:spLocks noChangeArrowheads="1"/>
              </p:cNvSpPr>
              <p:nvPr/>
            </p:nvSpPr>
            <p:spPr bwMode="auto">
              <a:xfrm>
                <a:off x="43" y="2092"/>
                <a:ext cx="173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Gypsum</a:t>
                </a:r>
              </a:p>
              <a:p>
                <a:pPr>
                  <a:spcBef>
                    <a:spcPct val="0"/>
                  </a:spcBef>
                  <a:buClrTx/>
                  <a:buSzTx/>
                  <a:buFontTx/>
                  <a:buNone/>
                </a:pPr>
                <a:endParaRPr lang="en-US" altLang="en-US" sz="2000" b="0">
                  <a:solidFill>
                    <a:schemeClr val="tx2"/>
                  </a:solidFill>
                  <a:latin typeface="Times New Roman" panose="02020603050405020304" pitchFamily="18" charset="0"/>
                </a:endParaRPr>
              </a:p>
            </p:txBody>
          </p:sp>
          <p:sp>
            <p:nvSpPr>
              <p:cNvPr id="51227" name="Rectangle 52">
                <a:extLst>
                  <a:ext uri="{FF2B5EF4-FFF2-40B4-BE49-F238E27FC236}">
                    <a16:creationId xmlns:a16="http://schemas.microsoft.com/office/drawing/2014/main" id="{03BFBD55-D58E-41F9-83B1-68696059D7AB}"/>
                  </a:ext>
                </a:extLst>
              </p:cNvPr>
              <p:cNvSpPr>
                <a:spLocks noChangeArrowheads="1"/>
              </p:cNvSpPr>
              <p:nvPr/>
            </p:nvSpPr>
            <p:spPr bwMode="auto">
              <a:xfrm>
                <a:off x="0" y="2092"/>
                <a:ext cx="182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20" name="Group 53">
              <a:extLst>
                <a:ext uri="{FF2B5EF4-FFF2-40B4-BE49-F238E27FC236}">
                  <a16:creationId xmlns:a16="http://schemas.microsoft.com/office/drawing/2014/main" id="{D703815E-6565-459A-BBFB-699845E3952C}"/>
                </a:ext>
              </a:extLst>
            </p:cNvPr>
            <p:cNvGrpSpPr>
              <a:grpSpLocks/>
            </p:cNvGrpSpPr>
            <p:nvPr/>
          </p:nvGrpSpPr>
          <p:grpSpPr bwMode="auto">
            <a:xfrm>
              <a:off x="2113" y="3580"/>
              <a:ext cx="1765" cy="403"/>
              <a:chOff x="1825" y="2092"/>
              <a:chExt cx="1765" cy="403"/>
            </a:xfrm>
          </p:grpSpPr>
          <p:sp>
            <p:nvSpPr>
              <p:cNvPr id="51224" name="Rectangle 54">
                <a:extLst>
                  <a:ext uri="{FF2B5EF4-FFF2-40B4-BE49-F238E27FC236}">
                    <a16:creationId xmlns:a16="http://schemas.microsoft.com/office/drawing/2014/main" id="{8AADFA95-8333-4611-8895-0FAD2F6461AB}"/>
                  </a:ext>
                </a:extLst>
              </p:cNvPr>
              <p:cNvSpPr>
                <a:spLocks noChangeArrowheads="1"/>
              </p:cNvSpPr>
              <p:nvPr/>
            </p:nvSpPr>
            <p:spPr bwMode="auto">
              <a:xfrm>
                <a:off x="1868" y="2092"/>
                <a:ext cx="167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5 %</a:t>
                </a:r>
              </a:p>
              <a:p>
                <a:pPr>
                  <a:spcBef>
                    <a:spcPct val="0"/>
                  </a:spcBef>
                  <a:buClrTx/>
                  <a:buSzTx/>
                  <a:buFontTx/>
                  <a:buNone/>
                </a:pPr>
                <a:endParaRPr lang="en-US" altLang="en-US" sz="2000" b="0">
                  <a:solidFill>
                    <a:schemeClr val="tx2"/>
                  </a:solidFill>
                  <a:latin typeface="Times New Roman" panose="02020603050405020304" pitchFamily="18" charset="0"/>
                </a:endParaRPr>
              </a:p>
            </p:txBody>
          </p:sp>
          <p:sp>
            <p:nvSpPr>
              <p:cNvPr id="51225" name="Rectangle 55">
                <a:extLst>
                  <a:ext uri="{FF2B5EF4-FFF2-40B4-BE49-F238E27FC236}">
                    <a16:creationId xmlns:a16="http://schemas.microsoft.com/office/drawing/2014/main" id="{B4923AD7-F097-4DA7-81CD-3CEE48D31833}"/>
                  </a:ext>
                </a:extLst>
              </p:cNvPr>
              <p:cNvSpPr>
                <a:spLocks noChangeArrowheads="1"/>
              </p:cNvSpPr>
              <p:nvPr/>
            </p:nvSpPr>
            <p:spPr bwMode="auto">
              <a:xfrm>
                <a:off x="1825" y="2092"/>
                <a:ext cx="176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nvGrpSpPr>
            <p:cNvPr id="51221" name="Group 56">
              <a:extLst>
                <a:ext uri="{FF2B5EF4-FFF2-40B4-BE49-F238E27FC236}">
                  <a16:creationId xmlns:a16="http://schemas.microsoft.com/office/drawing/2014/main" id="{AB997B26-430F-4B29-B034-7F424050585E}"/>
                </a:ext>
              </a:extLst>
            </p:cNvPr>
            <p:cNvGrpSpPr>
              <a:grpSpLocks/>
            </p:cNvGrpSpPr>
            <p:nvPr/>
          </p:nvGrpSpPr>
          <p:grpSpPr bwMode="auto">
            <a:xfrm>
              <a:off x="3878" y="3580"/>
              <a:ext cx="1755" cy="403"/>
              <a:chOff x="3590" y="2092"/>
              <a:chExt cx="1755" cy="403"/>
            </a:xfrm>
          </p:grpSpPr>
          <p:sp>
            <p:nvSpPr>
              <p:cNvPr id="51222" name="Rectangle 57">
                <a:extLst>
                  <a:ext uri="{FF2B5EF4-FFF2-40B4-BE49-F238E27FC236}">
                    <a16:creationId xmlns:a16="http://schemas.microsoft.com/office/drawing/2014/main" id="{D25C0D9E-D9AD-4963-8148-A949232510AE}"/>
                  </a:ext>
                </a:extLst>
              </p:cNvPr>
              <p:cNvSpPr>
                <a:spLocks noChangeArrowheads="1"/>
              </p:cNvSpPr>
              <p:nvPr/>
            </p:nvSpPr>
            <p:spPr bwMode="auto">
              <a:xfrm>
                <a:off x="3633" y="2092"/>
                <a:ext cx="1669" cy="4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b="0">
                    <a:solidFill>
                      <a:schemeClr val="tx2"/>
                    </a:solidFill>
                    <a:latin typeface="Times New Roman" panose="02020603050405020304" pitchFamily="18" charset="0"/>
                    <a:cs typeface="Times New Roman" panose="02020603050405020304" pitchFamily="18" charset="0"/>
                  </a:rPr>
                  <a:t>CaSO</a:t>
                </a:r>
                <a:r>
                  <a:rPr lang="en-US" altLang="en-US" sz="2000" b="0" baseline="-30000">
                    <a:solidFill>
                      <a:schemeClr val="tx2"/>
                    </a:solidFill>
                    <a:latin typeface="Times New Roman" panose="02020603050405020304" pitchFamily="18" charset="0"/>
                    <a:cs typeface="Times New Roman" panose="02020603050405020304" pitchFamily="18" charset="0"/>
                  </a:rPr>
                  <a:t>4</a:t>
                </a:r>
                <a:r>
                  <a:rPr lang="en-US" altLang="en-US" sz="2000" b="0" baseline="30000">
                    <a:solidFill>
                      <a:schemeClr val="tx2"/>
                    </a:solidFill>
                    <a:latin typeface="Times New Roman" panose="02020603050405020304" pitchFamily="18" charset="0"/>
                    <a:cs typeface="Times New Roman" panose="02020603050405020304" pitchFamily="18" charset="0"/>
                  </a:rPr>
                  <a:t>.</a:t>
                </a:r>
                <a:r>
                  <a:rPr lang="en-US" altLang="en-US" sz="2000" b="0">
                    <a:solidFill>
                      <a:schemeClr val="tx2"/>
                    </a:solidFill>
                    <a:latin typeface="Times New Roman" panose="02020603050405020304" pitchFamily="18" charset="0"/>
                    <a:cs typeface="Times New Roman" panose="02020603050405020304" pitchFamily="18" charset="0"/>
                  </a:rPr>
                  <a:t>2H</a:t>
                </a:r>
                <a:r>
                  <a:rPr lang="en-US" altLang="en-US" sz="2000" b="0" baseline="-30000">
                    <a:solidFill>
                      <a:schemeClr val="tx2"/>
                    </a:solidFill>
                    <a:latin typeface="Times New Roman" panose="02020603050405020304" pitchFamily="18" charset="0"/>
                    <a:cs typeface="Times New Roman" panose="02020603050405020304" pitchFamily="18" charset="0"/>
                  </a:rPr>
                  <a:t>2</a:t>
                </a:r>
                <a:r>
                  <a:rPr lang="en-US" altLang="en-US" sz="2000" b="0">
                    <a:solidFill>
                      <a:schemeClr val="tx2"/>
                    </a:solidFill>
                    <a:latin typeface="Times New Roman" panose="02020603050405020304" pitchFamily="18" charset="0"/>
                    <a:cs typeface="Times New Roman" panose="02020603050405020304" pitchFamily="18" charset="0"/>
                  </a:rPr>
                  <a:t>O</a:t>
                </a:r>
              </a:p>
              <a:p>
                <a:pPr>
                  <a:spcBef>
                    <a:spcPct val="0"/>
                  </a:spcBef>
                  <a:buClrTx/>
                  <a:buSzTx/>
                  <a:buFontTx/>
                  <a:buNone/>
                </a:pPr>
                <a:endParaRPr lang="en-US" altLang="en-US" sz="2000" b="0">
                  <a:solidFill>
                    <a:schemeClr val="tx2"/>
                  </a:solidFill>
                  <a:latin typeface="Times New Roman" panose="02020603050405020304" pitchFamily="18" charset="0"/>
                </a:endParaRPr>
              </a:p>
            </p:txBody>
          </p:sp>
          <p:sp>
            <p:nvSpPr>
              <p:cNvPr id="51223" name="Rectangle 58">
                <a:extLst>
                  <a:ext uri="{FF2B5EF4-FFF2-40B4-BE49-F238E27FC236}">
                    <a16:creationId xmlns:a16="http://schemas.microsoft.com/office/drawing/2014/main" id="{925805BB-13A7-4A0B-AFDF-C0F1EEDC49F2}"/>
                  </a:ext>
                </a:extLst>
              </p:cNvPr>
              <p:cNvSpPr>
                <a:spLocks noChangeArrowheads="1"/>
              </p:cNvSpPr>
              <p:nvPr/>
            </p:nvSpPr>
            <p:spPr bwMode="auto">
              <a:xfrm>
                <a:off x="3590" y="2092"/>
                <a:ext cx="1755" cy="403"/>
              </a:xfrm>
              <a:prstGeom prst="rect">
                <a:avLst/>
              </a:prstGeom>
              <a:noFill/>
              <a:ln w="7">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grpSp>
      </p:grpSp>
      <p:sp>
        <p:nvSpPr>
          <p:cNvPr id="59" name="Title 1">
            <a:extLst>
              <a:ext uri="{FF2B5EF4-FFF2-40B4-BE49-F238E27FC236}">
                <a16:creationId xmlns:a16="http://schemas.microsoft.com/office/drawing/2014/main" id="{AE8F4EA3-3448-4773-89F8-2F947986313A}"/>
              </a:ext>
            </a:extLst>
          </p:cNvPr>
          <p:cNvSpPr>
            <a:spLocks noGrp="1"/>
          </p:cNvSpPr>
          <p:nvPr>
            <p:ph type="title"/>
          </p:nvPr>
        </p:nvSpPr>
        <p:spPr>
          <a:xfrm>
            <a:off x="1386348" y="412955"/>
            <a:ext cx="7477433" cy="1415845"/>
          </a:xfrm>
          <a:noFill/>
        </p:spPr>
        <p:txBody>
          <a:bodyPr>
            <a:noAutofit/>
          </a:bodyPr>
          <a:lstStyle/>
          <a:p>
            <a:r>
              <a:rPr lang="en-US"/>
              <a:t>Composition of Portland cement with chemical composition and weight percent.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9794" name="Rectangle 2">
            <a:extLst>
              <a:ext uri="{FF2B5EF4-FFF2-40B4-BE49-F238E27FC236}">
                <a16:creationId xmlns:a16="http://schemas.microsoft.com/office/drawing/2014/main" id="{3DB71982-9C7B-4B46-B017-04DB08C72D32}"/>
              </a:ext>
            </a:extLst>
          </p:cNvPr>
          <p:cNvSpPr>
            <a:spLocks noGrp="1" noChangeArrowheads="1"/>
          </p:cNvSpPr>
          <p:nvPr>
            <p:ph type="title"/>
          </p:nvPr>
        </p:nvSpPr>
        <p:spPr>
          <a:xfrm>
            <a:off x="0" y="838200"/>
            <a:ext cx="10287000" cy="5029200"/>
          </a:xfrm>
        </p:spPr>
        <p:txBody>
          <a:bodyPr/>
          <a:lstStyle/>
          <a:p>
            <a:pPr>
              <a:defRPr/>
            </a:pPr>
            <a:r>
              <a:rPr lang="en-US" altLang="en-US" sz="4000" b="0" i="0" err="1">
                <a:latin typeface="+mn-lt"/>
              </a:rPr>
              <a:t>Tricalcium</a:t>
            </a:r>
            <a:r>
              <a:rPr lang="en-US" altLang="en-US" sz="4000" b="0" i="0">
                <a:latin typeface="+mn-lt"/>
              </a:rPr>
              <a:t> silicate + Water </a:t>
            </a:r>
            <a:r>
              <a:rPr lang="en-US" altLang="en-US" sz="4000" b="0" i="0">
                <a:latin typeface="+mn-lt"/>
                <a:sym typeface="Symbol"/>
              </a:rPr>
              <a:t></a:t>
            </a:r>
            <a:br>
              <a:rPr lang="en-US" altLang="en-US" sz="4000" b="0" i="0">
                <a:latin typeface="+mn-lt"/>
              </a:rPr>
            </a:br>
            <a:r>
              <a:rPr lang="en-US" altLang="en-US" sz="4000" b="0" i="0">
                <a:latin typeface="+mn-lt"/>
              </a:rPr>
              <a:t>Calcium silicate hydrate +</a:t>
            </a:r>
            <a:br>
              <a:rPr lang="en-US" altLang="en-US" sz="4000" b="0" i="0">
                <a:latin typeface="+mn-lt"/>
              </a:rPr>
            </a:br>
            <a:r>
              <a:rPr lang="en-US" altLang="en-US" sz="4000" b="0" i="0">
                <a:latin typeface="+mn-lt"/>
              </a:rPr>
              <a:t>Calcium hydroxide + heat</a:t>
            </a:r>
            <a:r>
              <a:rPr lang="en-US" altLang="en-US" i="0">
                <a:latin typeface="+mn-lt"/>
              </a:rPr>
              <a:t> </a:t>
            </a:r>
            <a:br>
              <a:rPr lang="en-US" altLang="en-US" i="0">
                <a:latin typeface="+mn-lt"/>
              </a:rPr>
            </a:br>
            <a:br>
              <a:rPr lang="en-US" altLang="en-US" i="0">
                <a:latin typeface="+mn-lt"/>
              </a:rPr>
            </a:br>
            <a:r>
              <a:rPr lang="en-US" altLang="en-US" sz="4000" b="0" i="0">
                <a:latin typeface="+mn-lt"/>
              </a:rPr>
              <a:t>2 Ca</a:t>
            </a:r>
            <a:r>
              <a:rPr lang="en-US" altLang="en-US" sz="4000" b="0" i="0" baseline="-30000">
                <a:latin typeface="+mn-lt"/>
              </a:rPr>
              <a:t>3</a:t>
            </a:r>
            <a:r>
              <a:rPr lang="en-US" altLang="en-US" sz="4000" b="0" i="0">
                <a:latin typeface="+mn-lt"/>
              </a:rPr>
              <a:t>SiO</a:t>
            </a:r>
            <a:r>
              <a:rPr lang="en-US" altLang="en-US" sz="4000" b="0" i="0" baseline="-30000">
                <a:latin typeface="+mn-lt"/>
              </a:rPr>
              <a:t>5</a:t>
            </a:r>
            <a:r>
              <a:rPr lang="en-US" altLang="en-US" sz="4000" b="0" i="0">
                <a:latin typeface="+mn-lt"/>
              </a:rPr>
              <a:t> + 7 H</a:t>
            </a:r>
            <a:r>
              <a:rPr lang="en-US" altLang="en-US" sz="4000" b="0" i="0" baseline="-30000">
                <a:latin typeface="+mn-lt"/>
              </a:rPr>
              <a:t>2</a:t>
            </a:r>
            <a:r>
              <a:rPr lang="en-US" altLang="en-US" sz="4000" b="0" i="0">
                <a:latin typeface="+mn-lt"/>
              </a:rPr>
              <a:t>O </a:t>
            </a:r>
            <a:r>
              <a:rPr lang="en-US" altLang="en-US" sz="4000" b="0" i="0">
                <a:sym typeface="Symbol"/>
              </a:rPr>
              <a:t></a:t>
            </a:r>
            <a:r>
              <a:rPr lang="en-US" altLang="en-US" sz="4000" b="0" i="0">
                <a:latin typeface="+mn-lt"/>
              </a:rPr>
              <a:t> </a:t>
            </a:r>
            <a:br>
              <a:rPr lang="en-US" altLang="en-US" sz="4000" b="0" i="0">
                <a:latin typeface="+mn-lt"/>
              </a:rPr>
            </a:br>
            <a:r>
              <a:rPr lang="en-US" altLang="en-US" sz="4000" b="0" i="0">
                <a:latin typeface="+mn-lt"/>
              </a:rPr>
              <a:t>3 CaO</a:t>
            </a:r>
            <a:r>
              <a:rPr lang="en-US" altLang="en-US" sz="4000" b="0" i="0" baseline="30000">
                <a:latin typeface="+mn-lt"/>
              </a:rPr>
              <a:t>.</a:t>
            </a:r>
            <a:r>
              <a:rPr lang="en-US" altLang="en-US" sz="4000" b="0" i="0">
                <a:latin typeface="+mn-lt"/>
              </a:rPr>
              <a:t>2SiO</a:t>
            </a:r>
            <a:r>
              <a:rPr lang="en-US" altLang="en-US" sz="4000" b="0" i="0" baseline="-30000">
                <a:latin typeface="+mn-lt"/>
              </a:rPr>
              <a:t>2</a:t>
            </a:r>
            <a:r>
              <a:rPr lang="en-US" altLang="en-US" sz="4000" b="0" i="0" baseline="30000">
                <a:latin typeface="+mn-lt"/>
              </a:rPr>
              <a:t>.</a:t>
            </a:r>
            <a:r>
              <a:rPr lang="en-US" altLang="en-US" sz="4000" b="0" i="0">
                <a:latin typeface="+mn-lt"/>
              </a:rPr>
              <a:t>4H</a:t>
            </a:r>
            <a:r>
              <a:rPr lang="en-US" altLang="en-US" sz="4000" b="0" i="0" baseline="-30000">
                <a:latin typeface="+mn-lt"/>
              </a:rPr>
              <a:t>2</a:t>
            </a:r>
            <a:r>
              <a:rPr lang="en-US" altLang="en-US" sz="4000" b="0" i="0">
                <a:latin typeface="+mn-lt"/>
              </a:rPr>
              <a:t>O + 3 Ca(OH)</a:t>
            </a:r>
            <a:r>
              <a:rPr lang="en-US" altLang="en-US" sz="4000" b="0" i="0" baseline="-30000">
                <a:latin typeface="+mn-lt"/>
              </a:rPr>
              <a:t>2</a:t>
            </a:r>
            <a:r>
              <a:rPr lang="en-US" altLang="en-US" sz="4000" b="0" i="0">
                <a:latin typeface="+mn-lt"/>
              </a:rPr>
              <a:t> + 173.6kJ</a:t>
            </a:r>
            <a:r>
              <a:rPr lang="en-US" altLang="en-US" i="0">
                <a:latin typeface="+mn-lt"/>
              </a:rPr>
              <a:t> </a:t>
            </a:r>
            <a:br>
              <a:rPr lang="en-US" altLang="en-US" i="0">
                <a:latin typeface="+mn-lt"/>
              </a:rPr>
            </a:br>
            <a:endParaRPr lang="en-US" altLang="en-US" i="0">
              <a:latin typeface="+mn-l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0818" name="Rectangle 2">
            <a:extLst>
              <a:ext uri="{FF2B5EF4-FFF2-40B4-BE49-F238E27FC236}">
                <a16:creationId xmlns:a16="http://schemas.microsoft.com/office/drawing/2014/main" id="{BB28A374-063B-4B95-B350-4A01B991BB0B}"/>
              </a:ext>
            </a:extLst>
          </p:cNvPr>
          <p:cNvSpPr>
            <a:spLocks noChangeArrowheads="1"/>
          </p:cNvSpPr>
          <p:nvPr/>
        </p:nvSpPr>
        <p:spPr bwMode="auto">
          <a:xfrm>
            <a:off x="171450" y="609600"/>
            <a:ext cx="10029825" cy="4846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charset="0"/>
              </a:defRPr>
            </a:lvl1pPr>
            <a:lvl2pPr marL="742950" indent="-285750">
              <a:spcBef>
                <a:spcPct val="20000"/>
              </a:spcBef>
              <a:buClr>
                <a:schemeClr val="tx2"/>
              </a:buClr>
              <a:buSzPct val="100000"/>
              <a:buChar char="–"/>
              <a:defRPr sz="2800" b="1">
                <a:solidFill>
                  <a:schemeClr val="tx1"/>
                </a:solidFill>
                <a:latin typeface="Arial" charset="0"/>
              </a:defRPr>
            </a:lvl2pPr>
            <a:lvl3pPr marL="1143000" indent="-228600">
              <a:spcBef>
                <a:spcPct val="20000"/>
              </a:spcBef>
              <a:buClr>
                <a:schemeClr val="tx1"/>
              </a:buClr>
              <a:buSzPct val="100000"/>
              <a:buChar char="•"/>
              <a:defRPr sz="2400" b="1">
                <a:solidFill>
                  <a:schemeClr val="tx1"/>
                </a:solidFill>
                <a:latin typeface="Arial" charset="0"/>
              </a:defRPr>
            </a:lvl3pPr>
            <a:lvl4pPr marL="1600200" indent="-228600">
              <a:spcBef>
                <a:spcPct val="20000"/>
              </a:spcBef>
              <a:buClr>
                <a:schemeClr val="tx1"/>
              </a:buClr>
              <a:buSzPct val="100000"/>
              <a:buChar char="–"/>
              <a:defRPr sz="2000" b="1">
                <a:solidFill>
                  <a:schemeClr val="tx1"/>
                </a:solidFill>
                <a:latin typeface="Arial" charset="0"/>
              </a:defRPr>
            </a:lvl4pPr>
            <a:lvl5pPr marL="2057400" indent="-228600">
              <a:spcBef>
                <a:spcPct val="20000"/>
              </a:spcBef>
              <a:buClr>
                <a:schemeClr val="tx1"/>
              </a:buClr>
              <a:buSzPct val="100000"/>
              <a:buChar char="•"/>
              <a:defRPr sz="2000" b="1">
                <a:solidFill>
                  <a:schemeClr val="tx1"/>
                </a:solidFill>
                <a:latin typeface="Arial"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charset="0"/>
              </a:defRPr>
            </a:lvl9pPr>
          </a:lstStyle>
          <a:p>
            <a:pPr algn="ctr">
              <a:lnSpc>
                <a:spcPct val="120000"/>
              </a:lnSpc>
              <a:spcBef>
                <a:spcPct val="0"/>
              </a:spcBef>
              <a:buClrTx/>
              <a:buSzTx/>
              <a:buFontTx/>
              <a:buNone/>
              <a:defRPr/>
            </a:pPr>
            <a:r>
              <a:rPr lang="en-US" altLang="en-US" sz="4000" b="0" err="1">
                <a:solidFill>
                  <a:schemeClr val="tx2"/>
                </a:solidFill>
                <a:latin typeface="+mn-lt"/>
              </a:rPr>
              <a:t>Dicalcium</a:t>
            </a:r>
            <a:r>
              <a:rPr lang="en-US" altLang="en-US" sz="4000" b="0">
                <a:solidFill>
                  <a:schemeClr val="tx2"/>
                </a:solidFill>
                <a:latin typeface="+mn-lt"/>
              </a:rPr>
              <a:t> silicate + Water </a:t>
            </a:r>
            <a:r>
              <a:rPr lang="en-US" altLang="en-US" sz="4000" b="0">
                <a:sym typeface="Symbol"/>
              </a:rPr>
              <a:t></a:t>
            </a:r>
            <a:endParaRPr lang="en-US" altLang="en-US" sz="4000" b="0">
              <a:solidFill>
                <a:schemeClr val="tx2"/>
              </a:solidFill>
              <a:latin typeface="+mn-lt"/>
            </a:endParaRPr>
          </a:p>
          <a:p>
            <a:pPr algn="ctr">
              <a:lnSpc>
                <a:spcPct val="120000"/>
              </a:lnSpc>
              <a:spcBef>
                <a:spcPct val="0"/>
              </a:spcBef>
              <a:buClrTx/>
              <a:buSzTx/>
              <a:buFontTx/>
              <a:buNone/>
              <a:defRPr/>
            </a:pPr>
            <a:r>
              <a:rPr lang="en-US" altLang="en-US" sz="4000" b="0">
                <a:solidFill>
                  <a:schemeClr val="tx2"/>
                </a:solidFill>
                <a:latin typeface="+mn-lt"/>
              </a:rPr>
              <a:t>Calcium silicate hydrate + </a:t>
            </a:r>
          </a:p>
          <a:p>
            <a:pPr algn="ctr">
              <a:lnSpc>
                <a:spcPct val="120000"/>
              </a:lnSpc>
              <a:spcBef>
                <a:spcPct val="0"/>
              </a:spcBef>
              <a:buClrTx/>
              <a:buSzTx/>
              <a:buFontTx/>
              <a:buNone/>
              <a:defRPr/>
            </a:pPr>
            <a:r>
              <a:rPr lang="en-US" altLang="en-US" sz="4000" b="0">
                <a:solidFill>
                  <a:schemeClr val="tx2"/>
                </a:solidFill>
                <a:latin typeface="+mn-lt"/>
              </a:rPr>
              <a:t>Calcium hydroxide +heat</a:t>
            </a:r>
            <a:r>
              <a:rPr lang="en-US" altLang="en-US" sz="2400" b="0">
                <a:solidFill>
                  <a:schemeClr val="tx2"/>
                </a:solidFill>
                <a:latin typeface="+mn-lt"/>
              </a:rPr>
              <a:t> </a:t>
            </a:r>
          </a:p>
          <a:p>
            <a:pPr>
              <a:spcBef>
                <a:spcPct val="0"/>
              </a:spcBef>
              <a:buClrTx/>
              <a:buSzTx/>
              <a:buFontTx/>
              <a:buNone/>
              <a:defRPr/>
            </a:pPr>
            <a:endParaRPr lang="en-US" altLang="en-US" sz="2400" b="0">
              <a:solidFill>
                <a:schemeClr val="tx2"/>
              </a:solidFill>
              <a:latin typeface="+mn-lt"/>
            </a:endParaRPr>
          </a:p>
          <a:p>
            <a:pPr>
              <a:spcBef>
                <a:spcPct val="0"/>
              </a:spcBef>
              <a:buClrTx/>
              <a:buSzTx/>
              <a:buFontTx/>
              <a:buNone/>
              <a:defRPr/>
            </a:pPr>
            <a:endParaRPr lang="en-US" altLang="en-US" sz="2400" b="0">
              <a:solidFill>
                <a:schemeClr val="tx2"/>
              </a:solidFill>
              <a:latin typeface="+mn-lt"/>
            </a:endParaRPr>
          </a:p>
          <a:p>
            <a:pPr>
              <a:lnSpc>
                <a:spcPct val="120000"/>
              </a:lnSpc>
              <a:spcBef>
                <a:spcPct val="0"/>
              </a:spcBef>
              <a:buClrTx/>
              <a:buSzTx/>
              <a:buFontTx/>
              <a:buNone/>
              <a:defRPr/>
            </a:pPr>
            <a:r>
              <a:rPr lang="en-US" altLang="en-US" sz="4000" b="0">
                <a:solidFill>
                  <a:schemeClr val="tx2"/>
                </a:solidFill>
                <a:latin typeface="+mn-lt"/>
              </a:rPr>
              <a:t>	2 Ca</a:t>
            </a:r>
            <a:r>
              <a:rPr lang="en-US" altLang="en-US" sz="4000" b="0" baseline="-30000">
                <a:solidFill>
                  <a:schemeClr val="tx2"/>
                </a:solidFill>
                <a:latin typeface="+mn-lt"/>
              </a:rPr>
              <a:t>2</a:t>
            </a:r>
            <a:r>
              <a:rPr lang="en-US" altLang="en-US" sz="4000" b="0">
                <a:solidFill>
                  <a:schemeClr val="tx2"/>
                </a:solidFill>
                <a:latin typeface="+mn-lt"/>
              </a:rPr>
              <a:t>SiO</a:t>
            </a:r>
            <a:r>
              <a:rPr lang="en-US" altLang="en-US" sz="4000" b="0" baseline="-30000">
                <a:solidFill>
                  <a:schemeClr val="tx2"/>
                </a:solidFill>
                <a:latin typeface="+mn-lt"/>
              </a:rPr>
              <a:t>4</a:t>
            </a:r>
            <a:r>
              <a:rPr lang="en-US" altLang="en-US" sz="4000" b="0">
                <a:solidFill>
                  <a:schemeClr val="tx2"/>
                </a:solidFill>
                <a:latin typeface="+mn-lt"/>
              </a:rPr>
              <a:t> + 5 H</a:t>
            </a:r>
            <a:r>
              <a:rPr lang="en-US" altLang="en-US" sz="4000" b="0" baseline="-30000">
                <a:solidFill>
                  <a:schemeClr val="tx2"/>
                </a:solidFill>
                <a:latin typeface="+mn-lt"/>
              </a:rPr>
              <a:t>2</a:t>
            </a:r>
            <a:r>
              <a:rPr lang="en-US" altLang="en-US" sz="4000" b="0">
                <a:solidFill>
                  <a:schemeClr val="tx2"/>
                </a:solidFill>
                <a:latin typeface="+mn-lt"/>
              </a:rPr>
              <a:t>O </a:t>
            </a:r>
            <a:r>
              <a:rPr lang="en-US" altLang="en-US" sz="4000" b="0">
                <a:sym typeface="Symbol"/>
              </a:rPr>
              <a:t></a:t>
            </a:r>
            <a:r>
              <a:rPr lang="en-US" altLang="en-US" sz="4000" b="0">
                <a:solidFill>
                  <a:schemeClr val="tx2"/>
                </a:solidFill>
                <a:latin typeface="+mn-lt"/>
              </a:rPr>
              <a:t> </a:t>
            </a:r>
          </a:p>
          <a:p>
            <a:pPr>
              <a:lnSpc>
                <a:spcPct val="120000"/>
              </a:lnSpc>
              <a:spcBef>
                <a:spcPct val="0"/>
              </a:spcBef>
              <a:buClrTx/>
              <a:buSzTx/>
              <a:buFontTx/>
              <a:buNone/>
              <a:defRPr/>
            </a:pPr>
            <a:r>
              <a:rPr lang="en-US" altLang="en-US" sz="4000" b="0">
                <a:solidFill>
                  <a:schemeClr val="tx2"/>
                </a:solidFill>
                <a:latin typeface="+mn-lt"/>
              </a:rPr>
              <a:t>	3 CaO</a:t>
            </a:r>
            <a:r>
              <a:rPr lang="en-US" altLang="en-US" sz="4000" b="0" baseline="30000">
                <a:solidFill>
                  <a:schemeClr val="tx2"/>
                </a:solidFill>
                <a:latin typeface="+mn-lt"/>
              </a:rPr>
              <a:t>.</a:t>
            </a:r>
            <a:r>
              <a:rPr lang="en-US" altLang="en-US" sz="4000" b="0">
                <a:solidFill>
                  <a:schemeClr val="tx2"/>
                </a:solidFill>
                <a:latin typeface="+mn-lt"/>
              </a:rPr>
              <a:t>2SiO</a:t>
            </a:r>
            <a:r>
              <a:rPr lang="en-US" altLang="en-US" sz="4000" b="0" baseline="-30000">
                <a:solidFill>
                  <a:schemeClr val="tx2"/>
                </a:solidFill>
                <a:latin typeface="+mn-lt"/>
              </a:rPr>
              <a:t>2</a:t>
            </a:r>
            <a:r>
              <a:rPr lang="en-US" altLang="en-US" sz="4000" b="0" baseline="30000">
                <a:solidFill>
                  <a:schemeClr val="tx2"/>
                </a:solidFill>
                <a:latin typeface="+mn-lt"/>
              </a:rPr>
              <a:t>.</a:t>
            </a:r>
            <a:r>
              <a:rPr lang="en-US" altLang="en-US" sz="4000" b="0">
                <a:solidFill>
                  <a:schemeClr val="tx2"/>
                </a:solidFill>
                <a:latin typeface="+mn-lt"/>
              </a:rPr>
              <a:t>4H</a:t>
            </a:r>
            <a:r>
              <a:rPr lang="en-US" altLang="en-US" sz="4000" b="0" baseline="-30000">
                <a:solidFill>
                  <a:schemeClr val="tx2"/>
                </a:solidFill>
                <a:latin typeface="+mn-lt"/>
              </a:rPr>
              <a:t>2</a:t>
            </a:r>
            <a:r>
              <a:rPr lang="en-US" altLang="en-US" sz="4000" b="0">
                <a:solidFill>
                  <a:schemeClr val="tx2"/>
                </a:solidFill>
                <a:latin typeface="+mn-lt"/>
              </a:rPr>
              <a:t>O + Ca(OH)</a:t>
            </a:r>
            <a:r>
              <a:rPr lang="en-US" altLang="en-US" sz="4000" b="0" baseline="-30000">
                <a:solidFill>
                  <a:schemeClr val="tx2"/>
                </a:solidFill>
                <a:latin typeface="+mn-lt"/>
              </a:rPr>
              <a:t>2</a:t>
            </a:r>
            <a:r>
              <a:rPr lang="en-US" altLang="en-US" sz="4000" b="0">
                <a:solidFill>
                  <a:schemeClr val="tx2"/>
                </a:solidFill>
                <a:latin typeface="+mn-lt"/>
              </a:rPr>
              <a:t> + 58.6 kJ</a:t>
            </a:r>
            <a:r>
              <a:rPr lang="en-US" altLang="en-US" sz="2400" b="0">
                <a:latin typeface="+mn-lt"/>
              </a:rPr>
              <a:t> </a:t>
            </a:r>
          </a:p>
          <a:p>
            <a:pPr>
              <a:spcBef>
                <a:spcPct val="0"/>
              </a:spcBef>
              <a:buClrTx/>
              <a:buSzTx/>
              <a:buFontTx/>
              <a:buNone/>
              <a:defRPr/>
            </a:pPr>
            <a:endParaRPr lang="en-US" altLang="en-US" sz="2400" b="0">
              <a:latin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009C40F-0B82-4218-B611-87FD1DD6EF6C}"/>
              </a:ext>
            </a:extLst>
          </p:cNvPr>
          <p:cNvSpPr>
            <a:spLocks noGrp="1"/>
          </p:cNvSpPr>
          <p:nvPr>
            <p:ph type="title"/>
          </p:nvPr>
        </p:nvSpPr>
        <p:spPr>
          <a:xfrm>
            <a:off x="5851423" y="5692879"/>
            <a:ext cx="4435577" cy="1165121"/>
          </a:xfrm>
          <a:solidFill>
            <a:schemeClr val="bg2">
              <a:lumMod val="90000"/>
            </a:schemeClr>
          </a:solidFill>
        </p:spPr>
        <p:txBody>
          <a:bodyPr>
            <a:normAutofit/>
          </a:bodyPr>
          <a:lstStyle/>
          <a:p>
            <a:r>
              <a:rPr lang="en-US" sz="2800"/>
              <a:t>Cement from a Cement Manufacturing Process</a:t>
            </a:r>
          </a:p>
        </p:txBody>
      </p:sp>
      <p:pic>
        <p:nvPicPr>
          <p:cNvPr id="57346" name="Picture 10" descr="A picture of several silos and dust collectors and a truck loading area at a Cement Manufacturing Plant&#10;&#10;The below should be deleted:&#10;Cement Plant 059" title="Cement from a Cement Manufacturing Process">
            <a:hlinkClick r:id="rId3" action="ppaction://hlinkfile"/>
            <a:extLst>
              <a:ext uri="{FF2B5EF4-FFF2-40B4-BE49-F238E27FC236}">
                <a16:creationId xmlns:a16="http://schemas.microsoft.com/office/drawing/2014/main" id="{B9759DCD-E7C1-44FA-8CA2-87A7ED81F324}"/>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0" y="0"/>
            <a:ext cx="10544175" cy="70643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24360" y="168250"/>
            <a:ext cx="3555186" cy="1077218"/>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3200"/>
              <a:t>Concrete Batching  Operations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1" descr="A picture of 8 pneumatic cement delivery lines" title="Cement Delivery Pneumatically">
            <a:extLst>
              <a:ext uri="{FF2B5EF4-FFF2-40B4-BE49-F238E27FC236}">
                <a16:creationId xmlns:a16="http://schemas.microsoft.com/office/drawing/2014/main" id="{488E48D4-268D-4DE6-A79C-B6B2D8C5419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9075" y="0"/>
            <a:ext cx="98250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3A68CEAF-FFDE-4CC4-AD43-E9190E54C073}"/>
              </a:ext>
            </a:extLst>
          </p:cNvPr>
          <p:cNvSpPr>
            <a:spLocks noGrp="1"/>
          </p:cNvSpPr>
          <p:nvPr>
            <p:ph type="title"/>
          </p:nvPr>
        </p:nvSpPr>
        <p:spPr>
          <a:xfrm>
            <a:off x="3215149" y="5161936"/>
            <a:ext cx="4435577" cy="1311275"/>
          </a:xfrm>
          <a:solidFill>
            <a:schemeClr val="bg2">
              <a:lumMod val="90000"/>
            </a:schemeClr>
          </a:solidFill>
        </p:spPr>
        <p:txBody>
          <a:bodyPr>
            <a:normAutofit/>
          </a:bodyPr>
          <a:lstStyle/>
          <a:p>
            <a:r>
              <a:rPr lang="en-US" sz="3600"/>
              <a:t>Cement Delivery Pneumatically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3" descr="A picture of 8 pneumatic cement delivery lines rising to different levels/decks at a Cement Plant" title="Cement Delivery Pneumatically">
            <a:extLst>
              <a:ext uri="{FF2B5EF4-FFF2-40B4-BE49-F238E27FC236}">
                <a16:creationId xmlns:a16="http://schemas.microsoft.com/office/drawing/2014/main" id="{E1A608A8-6646-4D8F-A9F0-EC5BED458D7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7338" y="0"/>
            <a:ext cx="96615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2E6F4C48-D9E4-4ADB-9742-AF5C2480915E}"/>
              </a:ext>
            </a:extLst>
          </p:cNvPr>
          <p:cNvSpPr>
            <a:spLocks noGrp="1"/>
          </p:cNvSpPr>
          <p:nvPr>
            <p:ph type="title"/>
          </p:nvPr>
        </p:nvSpPr>
        <p:spPr>
          <a:xfrm>
            <a:off x="3229897" y="5546725"/>
            <a:ext cx="4435577" cy="1311275"/>
          </a:xfrm>
          <a:solidFill>
            <a:schemeClr val="bg2">
              <a:lumMod val="90000"/>
            </a:schemeClr>
          </a:solidFill>
        </p:spPr>
        <p:txBody>
          <a:bodyPr>
            <a:normAutofit/>
          </a:bodyPr>
          <a:lstStyle/>
          <a:p>
            <a:r>
              <a:rPr lang="en-US" sz="3600"/>
              <a:t>Cement Delivery Pneumatically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65C300E5-9E4E-4334-B348-B0AF1C289E40}"/>
              </a:ext>
            </a:extLst>
          </p:cNvPr>
          <p:cNvSpPr>
            <a:spLocks noGrp="1" noChangeArrowheads="1"/>
          </p:cNvSpPr>
          <p:nvPr>
            <p:ph type="ctrTitle"/>
          </p:nvPr>
        </p:nvSpPr>
        <p:spPr>
          <a:xfrm>
            <a:off x="771525" y="2362200"/>
            <a:ext cx="8743950" cy="1470025"/>
          </a:xfrm>
        </p:spPr>
        <p:txBody>
          <a:bodyPr/>
          <a:lstStyle/>
          <a:p>
            <a:r>
              <a:rPr lang="en-US" altLang="en-US" sz="6000">
                <a:solidFill>
                  <a:srgbClr val="000000"/>
                </a:solidFill>
              </a:rPr>
              <a:t>Concrete Batch Plants</a:t>
            </a:r>
          </a:p>
        </p:txBody>
      </p:sp>
      <p:pic>
        <p:nvPicPr>
          <p:cNvPr id="26627" name="Picture 1" descr="A picture of a Concrete Batch Plant showing silos, conveyors, mixers and other equipment" title="Let's Discuss Concrete Batching Operations">
            <a:extLst>
              <a:ext uri="{FF2B5EF4-FFF2-40B4-BE49-F238E27FC236}">
                <a16:creationId xmlns:a16="http://schemas.microsoft.com/office/drawing/2014/main" id="{06AB6EDC-CE81-4698-87A5-AB033E051F16}"/>
              </a:ext>
            </a:extLst>
          </p:cNvPr>
          <p:cNvPicPr>
            <a:picLocks noChangeAspect="1"/>
          </p:cNvPicPr>
          <p:nvPr/>
        </p:nvPicPr>
        <p:blipFill rotWithShape="1">
          <a:blip r:embed="rId3">
            <a:extLst>
              <a:ext uri="{28A0092B-C50C-407E-A947-70E740481C1C}">
                <a14:useLocalDpi xmlns:a14="http://schemas.microsoft.com/office/drawing/2010/main" val="0"/>
              </a:ext>
            </a:extLst>
          </a:blip>
          <a:srcRect l="-2116" r="111"/>
          <a:stretch/>
        </p:blipFill>
        <p:spPr bwMode="auto">
          <a:xfrm>
            <a:off x="39234" y="0"/>
            <a:ext cx="996693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5DA2A85E-3244-46FF-B63B-60854C539AB6}"/>
              </a:ext>
            </a:extLst>
          </p:cNvPr>
          <p:cNvSpPr txBox="1">
            <a:spLocks/>
          </p:cNvSpPr>
          <p:nvPr/>
        </p:nvSpPr>
        <p:spPr>
          <a:xfrm>
            <a:off x="3347883" y="5317176"/>
            <a:ext cx="5185902" cy="1363844"/>
          </a:xfrm>
          <a:prstGeom prst="rect">
            <a:avLst/>
          </a:prstGeom>
          <a:solidFill>
            <a:schemeClr val="bg2">
              <a:lumMod val="90000"/>
            </a:schemeClr>
          </a:solidFill>
          <a:effectLst/>
        </p:spPr>
        <p:txBody>
          <a:bodyPr vert="horz" lIns="91440" tIns="45720" rIns="91440" bIns="45720" rtlCol="0" anchor="b">
            <a:normAutofit fontScale="92500" lnSpcReduction="20000"/>
          </a:bodyPr>
          <a:lstStyle>
            <a:lvl1pPr algn="r" defTabSz="457200" rtl="0" eaLnBrk="1" latinLnBrk="0" hangingPunct="1">
              <a:spcBef>
                <a:spcPct val="0"/>
              </a:spcBef>
              <a:buNone/>
              <a:defRPr sz="54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a:t>Concrete Batching  Operations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1" descr="A picture of 3 dust collectors sitting on top of silos, serving Cement, Fly Ash and Slag silos" title="Dust Collectors Serving Cement/Fly Ash/Slag Silos">
            <a:extLst>
              <a:ext uri="{FF2B5EF4-FFF2-40B4-BE49-F238E27FC236}">
                <a16:creationId xmlns:a16="http://schemas.microsoft.com/office/drawing/2014/main" id="{F442020B-30C5-4C75-914D-5EA81F7B422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8763" y="0"/>
            <a:ext cx="98139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D72C9F0F-700B-4364-A173-21BE2065090F}"/>
              </a:ext>
            </a:extLst>
          </p:cNvPr>
          <p:cNvSpPr>
            <a:spLocks noGrp="1"/>
          </p:cNvSpPr>
          <p:nvPr>
            <p:ph type="title"/>
          </p:nvPr>
        </p:nvSpPr>
        <p:spPr>
          <a:xfrm>
            <a:off x="2829846" y="5375787"/>
            <a:ext cx="4627307" cy="1311275"/>
          </a:xfrm>
          <a:solidFill>
            <a:schemeClr val="bg2">
              <a:lumMod val="90000"/>
            </a:schemeClr>
          </a:solidFill>
        </p:spPr>
        <p:txBody>
          <a:bodyPr>
            <a:normAutofit fontScale="90000"/>
          </a:bodyPr>
          <a:lstStyle/>
          <a:p>
            <a:r>
              <a:rPr lang="en-US" sz="3600"/>
              <a:t>Dust Collectors Serving Cement/Fly Ash/Slag Silos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1" descr="A picture of a round magnehelic gauge used to measure pressure differential in inches of water typically used to measure pressure differential across the filter bags in a dust collector or baghouse" title="Purpose/Utility??">
            <a:extLst>
              <a:ext uri="{FF2B5EF4-FFF2-40B4-BE49-F238E27FC236}">
                <a16:creationId xmlns:a16="http://schemas.microsoft.com/office/drawing/2014/main" id="{66F7DD21-9911-4A15-844F-5DB34801460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0888" y="0"/>
            <a:ext cx="8883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218DB8F2-4056-4646-AC80-307C71856DAB}"/>
              </a:ext>
            </a:extLst>
          </p:cNvPr>
          <p:cNvSpPr>
            <a:spLocks noGrp="1"/>
          </p:cNvSpPr>
          <p:nvPr>
            <p:ph type="title"/>
          </p:nvPr>
        </p:nvSpPr>
        <p:spPr>
          <a:xfrm>
            <a:off x="191730" y="5766619"/>
            <a:ext cx="3642851" cy="1091381"/>
          </a:xfrm>
          <a:solidFill>
            <a:schemeClr val="bg2">
              <a:lumMod val="90000"/>
            </a:schemeClr>
          </a:solidFill>
        </p:spPr>
        <p:txBody>
          <a:bodyPr>
            <a:normAutofit/>
          </a:bodyPr>
          <a:lstStyle/>
          <a:p>
            <a:r>
              <a:rPr lang="en-US" sz="3600"/>
              <a:t>Purpose/Utility</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F84A03A-350C-4644-9596-539578C87836}"/>
              </a:ext>
            </a:extLst>
          </p:cNvPr>
          <p:cNvSpPr>
            <a:spLocks noGrp="1"/>
          </p:cNvSpPr>
          <p:nvPr>
            <p:ph type="title"/>
          </p:nvPr>
        </p:nvSpPr>
        <p:spPr>
          <a:xfrm>
            <a:off x="1696065" y="36665"/>
            <a:ext cx="6447964" cy="691843"/>
          </a:xfrm>
          <a:solidFill>
            <a:schemeClr val="bg2">
              <a:lumMod val="90000"/>
            </a:schemeClr>
          </a:solidFill>
        </p:spPr>
        <p:txBody>
          <a:bodyPr>
            <a:normAutofit/>
          </a:bodyPr>
          <a:lstStyle/>
          <a:p>
            <a:r>
              <a:rPr lang="en-US" sz="3600"/>
              <a:t>Aggregate from a Rock Quarry</a:t>
            </a:r>
          </a:p>
        </p:txBody>
      </p:sp>
      <p:pic>
        <p:nvPicPr>
          <p:cNvPr id="67586" name="Picture 2" descr="The large picture shows two stacking conveyors making stock piles of aggregate&#10;&#10;The below should be deleted:&#10;field trips 077" title="Aggregate from a Rock Quarry">
            <a:extLst>
              <a:ext uri="{FF2B5EF4-FFF2-40B4-BE49-F238E27FC236}">
                <a16:creationId xmlns:a16="http://schemas.microsoft.com/office/drawing/2014/main" id="{1529668F-8EB9-4227-8A9F-2A62E6F70CD8}"/>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235294"/>
            <a:ext cx="10287000" cy="70786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87" name="Picture 2" descr="The smaller picture on the bottom left is a picture of 3 stacking conveyors making stock piles of aggreagate">
            <a:extLst>
              <a:ext uri="{FF2B5EF4-FFF2-40B4-BE49-F238E27FC236}">
                <a16:creationId xmlns:a16="http://schemas.microsoft.com/office/drawing/2014/main" id="{A28867AB-74D6-4DA1-BDBA-FF7C6D196F8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69709" y="-116624"/>
            <a:ext cx="3101975" cy="232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339725" y="117044"/>
            <a:ext cx="3555186" cy="584775"/>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3200"/>
              <a:t>Stacking Conveyors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1" descr="A distant view of a Crushing Plant showing multiple conveyors, crushers and stock piles of aggregate with a skip loader and an open top truck in the forefront" title="Aggregate from a Crushing Plant">
            <a:extLst>
              <a:ext uri="{FF2B5EF4-FFF2-40B4-BE49-F238E27FC236}">
                <a16:creationId xmlns:a16="http://schemas.microsoft.com/office/drawing/2014/main" id="{4471170C-8B08-4A1F-86CF-C233AF88C7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6" y="0"/>
            <a:ext cx="1007351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9200F9AA-0190-4E61-B359-99E9759B8A43}"/>
              </a:ext>
            </a:extLst>
          </p:cNvPr>
          <p:cNvSpPr>
            <a:spLocks noGrp="1"/>
          </p:cNvSpPr>
          <p:nvPr>
            <p:ph type="title"/>
          </p:nvPr>
        </p:nvSpPr>
        <p:spPr>
          <a:xfrm>
            <a:off x="3731343" y="0"/>
            <a:ext cx="6447964" cy="691843"/>
          </a:xfrm>
          <a:solidFill>
            <a:schemeClr val="bg2">
              <a:lumMod val="90000"/>
            </a:schemeClr>
          </a:solidFill>
        </p:spPr>
        <p:txBody>
          <a:bodyPr>
            <a:normAutofit/>
          </a:bodyPr>
          <a:lstStyle/>
          <a:p>
            <a:r>
              <a:rPr lang="en-US" sz="3600"/>
              <a:t>Aggregate from a Crushing Plant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1" descr="A distant view of a Wash Plant showing several conveyors, silos and stock piles of aggregate and sand " title="Concrete Sand from a Wash Plant">
            <a:extLst>
              <a:ext uri="{FF2B5EF4-FFF2-40B4-BE49-F238E27FC236}">
                <a16:creationId xmlns:a16="http://schemas.microsoft.com/office/drawing/2014/main" id="{96DCA01A-D792-4740-B9D2-3EB9D00B430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59" y="0"/>
            <a:ext cx="1011393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42E03D02-E8AC-447E-B67A-447CCDF486C0}"/>
              </a:ext>
            </a:extLst>
          </p:cNvPr>
          <p:cNvSpPr>
            <a:spLocks noGrp="1"/>
          </p:cNvSpPr>
          <p:nvPr>
            <p:ph type="title"/>
          </p:nvPr>
        </p:nvSpPr>
        <p:spPr>
          <a:xfrm>
            <a:off x="1913962" y="125154"/>
            <a:ext cx="6447964" cy="691843"/>
          </a:xfrm>
          <a:solidFill>
            <a:schemeClr val="bg2">
              <a:lumMod val="90000"/>
            </a:schemeClr>
          </a:solidFill>
        </p:spPr>
        <p:txBody>
          <a:bodyPr>
            <a:normAutofit fontScale="90000"/>
          </a:bodyPr>
          <a:lstStyle/>
          <a:p>
            <a:r>
              <a:rPr lang="en-US" sz="3600"/>
              <a:t>Concrete Sand From a Wash Plant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1" descr="A view of an aggregate delivery conveyor from the top going down to a storage and loading area with piles of aggregate and sand below on the ground " title="Aggregate Delivery via Conveyors">
            <a:extLst>
              <a:ext uri="{FF2B5EF4-FFF2-40B4-BE49-F238E27FC236}">
                <a16:creationId xmlns:a16="http://schemas.microsoft.com/office/drawing/2014/main" id="{A6E0E6CF-0986-41E0-B20F-71C0738BD5E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422" y="0"/>
            <a:ext cx="1013052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4C6E50F0-1703-490C-9D20-B0CA77D66B7D}"/>
              </a:ext>
            </a:extLst>
          </p:cNvPr>
          <p:cNvSpPr>
            <a:spLocks noGrp="1"/>
          </p:cNvSpPr>
          <p:nvPr>
            <p:ph type="title"/>
          </p:nvPr>
        </p:nvSpPr>
        <p:spPr>
          <a:xfrm>
            <a:off x="1696063" y="144257"/>
            <a:ext cx="7256207" cy="481012"/>
          </a:xfrm>
          <a:solidFill>
            <a:schemeClr val="bg2">
              <a:lumMod val="90000"/>
            </a:schemeClr>
          </a:solidFill>
        </p:spPr>
        <p:txBody>
          <a:bodyPr>
            <a:normAutofit fontScale="90000"/>
          </a:bodyPr>
          <a:lstStyle/>
          <a:p>
            <a:r>
              <a:rPr lang="en-US" sz="3600"/>
              <a:t>Aggregate Delivery via Conveyors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1" descr="A picture of a cat walk with railings on both side along side of an aggregate delivery conveyor" title="Aggregate Delivery via Conveyors: Safety">
            <a:extLst>
              <a:ext uri="{FF2B5EF4-FFF2-40B4-BE49-F238E27FC236}">
                <a16:creationId xmlns:a16="http://schemas.microsoft.com/office/drawing/2014/main" id="{459F8AE6-225F-4204-AD3E-BEC6C805D19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68" y="0"/>
            <a:ext cx="1014788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0A804418-B952-4D60-80BC-055A804B6A38}"/>
              </a:ext>
            </a:extLst>
          </p:cNvPr>
          <p:cNvSpPr>
            <a:spLocks noGrp="1"/>
          </p:cNvSpPr>
          <p:nvPr>
            <p:ph type="title"/>
          </p:nvPr>
        </p:nvSpPr>
        <p:spPr>
          <a:xfrm>
            <a:off x="1490701" y="125155"/>
            <a:ext cx="7305598" cy="691843"/>
          </a:xfrm>
          <a:solidFill>
            <a:schemeClr val="bg2">
              <a:lumMod val="90000"/>
            </a:schemeClr>
          </a:solidFill>
        </p:spPr>
        <p:txBody>
          <a:bodyPr>
            <a:normAutofit fontScale="90000"/>
          </a:bodyPr>
          <a:lstStyle/>
          <a:p>
            <a:r>
              <a:rPr lang="en-US" sz="3600"/>
              <a:t>Aggregate Delivery via Conveyors: Safety</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B9D8C-4D68-4244-AD6E-51E1928B4157}"/>
              </a:ext>
            </a:extLst>
          </p:cNvPr>
          <p:cNvSpPr>
            <a:spLocks noGrp="1"/>
          </p:cNvSpPr>
          <p:nvPr>
            <p:ph type="title"/>
          </p:nvPr>
        </p:nvSpPr>
        <p:spPr/>
        <p:txBody>
          <a:bodyPr/>
          <a:lstStyle/>
          <a:p>
            <a:r>
              <a:rPr lang="en-US"/>
              <a:t>Concrete Batching Process</a:t>
            </a:r>
          </a:p>
        </p:txBody>
      </p:sp>
      <p:sp>
        <p:nvSpPr>
          <p:cNvPr id="8" name="Content Placeholder 7">
            <a:extLst>
              <a:ext uri="{FF2B5EF4-FFF2-40B4-BE49-F238E27FC236}">
                <a16:creationId xmlns:a16="http://schemas.microsoft.com/office/drawing/2014/main" id="{9014E2B6-9602-443A-80B2-D222292A2D81}"/>
              </a:ext>
            </a:extLst>
          </p:cNvPr>
          <p:cNvSpPr>
            <a:spLocks noGrp="1"/>
          </p:cNvSpPr>
          <p:nvPr>
            <p:ph idx="1"/>
          </p:nvPr>
        </p:nvSpPr>
        <p:spPr/>
        <p:txBody>
          <a:bodyPr>
            <a:normAutofit/>
          </a:bodyPr>
          <a:lstStyle/>
          <a:p>
            <a:r>
              <a:rPr lang="en-US" sz="3600"/>
              <a:t>Store, convey, measure, and then discharge the ingredients to make concrete into equipment that mixes, packages, or transports the mixture for use</a:t>
            </a:r>
          </a:p>
        </p:txBody>
      </p:sp>
    </p:spTree>
    <p:extLst>
      <p:ext uri="{BB962C8B-B14F-4D97-AF65-F5344CB8AC3E}">
        <p14:creationId xmlns:p14="http://schemas.microsoft.com/office/powerpoint/2010/main" val="32651909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9874" name="Picture 3" descr="The large picture is a picture of a stacking conveyor dropping aggregate onto different stock piles" title="Dry Ingredients">
            <a:extLst>
              <a:ext uri="{FF2B5EF4-FFF2-40B4-BE49-F238E27FC236}">
                <a16:creationId xmlns:a16="http://schemas.microsoft.com/office/drawing/2014/main" id="{B5034C8F-3218-444F-A3D6-9CDFD0C38E7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402"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5" name="Picture 10" descr="The smaller picture is a picture of a cement being dropped onto a pile&#10;&#10;The below should be deleted:&#10;cement_12628" title="Dry Ingredients">
            <a:extLst>
              <a:ext uri="{FF2B5EF4-FFF2-40B4-BE49-F238E27FC236}">
                <a16:creationId xmlns:a16="http://schemas.microsoft.com/office/drawing/2014/main" id="{45A0A841-3675-4303-9CDD-617BE2A7213E}"/>
              </a:ext>
            </a:extLst>
          </p:cNvPr>
          <p:cNvPicPr>
            <a:picLocks noGrp="1" noChangeAspect="1" noChangeArrowheads="1"/>
          </p:cNvPicPr>
          <p:nvPr>
            <p:ph sz="quarter" idx="1"/>
          </p:nvPr>
        </p:nvPicPr>
        <p:blipFill>
          <a:blip r:embed="rId4">
            <a:extLst>
              <a:ext uri="{28A0092B-C50C-407E-A947-70E740481C1C}">
                <a14:useLocalDpi xmlns:a14="http://schemas.microsoft.com/office/drawing/2010/main" val="0"/>
              </a:ext>
            </a:extLst>
          </a:blip>
          <a:srcRect/>
          <a:stretch>
            <a:fillRect/>
          </a:stretch>
        </p:blipFill>
        <p:spPr>
          <a:xfrm>
            <a:off x="5249863" y="1498600"/>
            <a:ext cx="4114800" cy="213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a:extLst>
              <a:ext uri="{FF2B5EF4-FFF2-40B4-BE49-F238E27FC236}">
                <a16:creationId xmlns:a16="http://schemas.microsoft.com/office/drawing/2014/main" id="{55AB9020-3F66-45FB-A41E-9C7633774C01}"/>
              </a:ext>
            </a:extLst>
          </p:cNvPr>
          <p:cNvSpPr>
            <a:spLocks noGrp="1"/>
          </p:cNvSpPr>
          <p:nvPr>
            <p:ph type="title"/>
          </p:nvPr>
        </p:nvSpPr>
        <p:spPr>
          <a:xfrm>
            <a:off x="1490701" y="154141"/>
            <a:ext cx="7305598" cy="691843"/>
          </a:xfrm>
          <a:solidFill>
            <a:schemeClr val="bg2">
              <a:lumMod val="90000"/>
            </a:schemeClr>
          </a:solidFill>
        </p:spPr>
        <p:txBody>
          <a:bodyPr>
            <a:normAutofit/>
          </a:bodyPr>
          <a:lstStyle/>
          <a:p>
            <a:r>
              <a:rPr lang="en-US" sz="3600"/>
              <a:t>Dry Ingredients</a:t>
            </a:r>
          </a:p>
        </p:txBody>
      </p:sp>
      <p:sp>
        <p:nvSpPr>
          <p:cNvPr id="11" name="Title 1">
            <a:extLst>
              <a:ext uri="{FF2B5EF4-FFF2-40B4-BE49-F238E27FC236}">
                <a16:creationId xmlns:a16="http://schemas.microsoft.com/office/drawing/2014/main" id="{EB482508-EC65-4E59-90D1-BB9BDEE003C9}"/>
              </a:ext>
            </a:extLst>
          </p:cNvPr>
          <p:cNvSpPr txBox="1">
            <a:spLocks/>
          </p:cNvSpPr>
          <p:nvPr/>
        </p:nvSpPr>
        <p:spPr>
          <a:xfrm>
            <a:off x="5400675" y="4860105"/>
            <a:ext cx="4639712" cy="1472433"/>
          </a:xfrm>
          <a:prstGeom prst="rect">
            <a:avLst/>
          </a:prstGeom>
          <a:solidFill>
            <a:schemeClr val="bg2">
              <a:lumMod val="90000"/>
            </a:schemeClr>
          </a:solidFill>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a:t>Aggregates, cement and additives</a:t>
            </a:r>
          </a:p>
        </p:txBody>
      </p:sp>
      <p:sp>
        <p:nvSpPr>
          <p:cNvPr id="115724" name="Line 12">
            <a:extLst>
              <a:ext uri="{FF2B5EF4-FFF2-40B4-BE49-F238E27FC236}">
                <a16:creationId xmlns:a16="http://schemas.microsoft.com/office/drawing/2014/main" id="{2C2C398D-B1AB-42B8-8420-66F5641E5A47}"/>
              </a:ext>
            </a:extLst>
          </p:cNvPr>
          <p:cNvSpPr>
            <a:spLocks noChangeShapeType="1"/>
          </p:cNvSpPr>
          <p:nvPr/>
        </p:nvSpPr>
        <p:spPr bwMode="auto">
          <a:xfrm flipH="1" flipV="1">
            <a:off x="4457700" y="3581400"/>
            <a:ext cx="1885950" cy="16002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highlight>
                <a:srgbClr val="FF0000"/>
              </a:highlight>
            </a:endParaRPr>
          </a:p>
        </p:txBody>
      </p:sp>
      <p:sp>
        <p:nvSpPr>
          <p:cNvPr id="115725" name="Line 13">
            <a:extLst>
              <a:ext uri="{FF2B5EF4-FFF2-40B4-BE49-F238E27FC236}">
                <a16:creationId xmlns:a16="http://schemas.microsoft.com/office/drawing/2014/main" id="{E948A318-944F-4984-A894-A7D1722FAF13}"/>
              </a:ext>
            </a:extLst>
          </p:cNvPr>
          <p:cNvSpPr>
            <a:spLocks noChangeShapeType="1"/>
          </p:cNvSpPr>
          <p:nvPr/>
        </p:nvSpPr>
        <p:spPr bwMode="auto">
          <a:xfrm flipH="1" flipV="1">
            <a:off x="7300913" y="2962275"/>
            <a:ext cx="1720850" cy="1906588"/>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6" fill="hold" nodeType="clickEffect">
                                  <p:stCondLst>
                                    <p:cond delay="0"/>
                                  </p:stCondLst>
                                  <p:childTnLst>
                                    <p:set>
                                      <p:cBhvr>
                                        <p:cTn id="6" dur="1" fill="hold">
                                          <p:stCondLst>
                                            <p:cond delay="0"/>
                                          </p:stCondLst>
                                        </p:cTn>
                                        <p:tgtEl>
                                          <p:spTgt spid="115724"/>
                                        </p:tgtEl>
                                        <p:attrNameLst>
                                          <p:attrName>style.visibility</p:attrName>
                                        </p:attrNameLst>
                                      </p:cBhvr>
                                      <p:to>
                                        <p:strVal val="visible"/>
                                      </p:to>
                                    </p:set>
                                    <p:anim calcmode="lin" valueType="num">
                                      <p:cBhvr additive="base">
                                        <p:cTn id="7" dur="500" fill="hold"/>
                                        <p:tgtEl>
                                          <p:spTgt spid="115724"/>
                                        </p:tgtEl>
                                        <p:attrNameLst>
                                          <p:attrName>ppt_x</p:attrName>
                                        </p:attrNameLst>
                                      </p:cBhvr>
                                      <p:tavLst>
                                        <p:tav tm="0">
                                          <p:val>
                                            <p:strVal val="1+#ppt_w/2"/>
                                          </p:val>
                                        </p:tav>
                                        <p:tav tm="100000">
                                          <p:val>
                                            <p:strVal val="#ppt_x"/>
                                          </p:val>
                                        </p:tav>
                                      </p:tavLst>
                                    </p:anim>
                                    <p:anim calcmode="lin" valueType="num">
                                      <p:cBhvr additive="base">
                                        <p:cTn id="8" dur="500" fill="hold"/>
                                        <p:tgtEl>
                                          <p:spTgt spid="11572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6" fill="hold" nodeType="clickEffect">
                                  <p:stCondLst>
                                    <p:cond delay="0"/>
                                  </p:stCondLst>
                                  <p:childTnLst>
                                    <p:set>
                                      <p:cBhvr>
                                        <p:cTn id="12" dur="1" fill="hold">
                                          <p:stCondLst>
                                            <p:cond delay="0"/>
                                          </p:stCondLst>
                                        </p:cTn>
                                        <p:tgtEl>
                                          <p:spTgt spid="115725"/>
                                        </p:tgtEl>
                                        <p:attrNameLst>
                                          <p:attrName>style.visibility</p:attrName>
                                        </p:attrNameLst>
                                      </p:cBhvr>
                                      <p:to>
                                        <p:strVal val="visible"/>
                                      </p:to>
                                    </p:set>
                                    <p:anim calcmode="lin" valueType="num">
                                      <p:cBhvr additive="base">
                                        <p:cTn id="13" dur="500" fill="hold"/>
                                        <p:tgtEl>
                                          <p:spTgt spid="115725"/>
                                        </p:tgtEl>
                                        <p:attrNameLst>
                                          <p:attrName>ppt_x</p:attrName>
                                        </p:attrNameLst>
                                      </p:cBhvr>
                                      <p:tavLst>
                                        <p:tav tm="0">
                                          <p:val>
                                            <p:strVal val="1+#ppt_w/2"/>
                                          </p:val>
                                        </p:tav>
                                        <p:tav tm="100000">
                                          <p:val>
                                            <p:strVal val="#ppt_x"/>
                                          </p:val>
                                        </p:tav>
                                      </p:tavLst>
                                    </p:anim>
                                    <p:anim calcmode="lin" valueType="num">
                                      <p:cBhvr additive="base">
                                        <p:cTn id="14" dur="500" fill="hold"/>
                                        <p:tgtEl>
                                          <p:spTgt spid="1157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0419" name="Rectangle 3">
            <a:extLst>
              <a:ext uri="{FF2B5EF4-FFF2-40B4-BE49-F238E27FC236}">
                <a16:creationId xmlns:a16="http://schemas.microsoft.com/office/drawing/2014/main" id="{FA8F8733-84A7-4802-8EAA-A8835F850AA3}"/>
              </a:ext>
            </a:extLst>
          </p:cNvPr>
          <p:cNvSpPr>
            <a:spLocks noGrp="1" noChangeArrowheads="1"/>
          </p:cNvSpPr>
          <p:nvPr>
            <p:ph idx="1"/>
          </p:nvPr>
        </p:nvSpPr>
        <p:spPr/>
        <p:txBody>
          <a:bodyPr/>
          <a:lstStyle/>
          <a:p>
            <a:pPr>
              <a:defRPr/>
            </a:pPr>
            <a:endParaRPr lang="en-US" altLang="en-US"/>
          </a:p>
        </p:txBody>
      </p:sp>
      <p:pic>
        <p:nvPicPr>
          <p:cNvPr id="81923" name="Picture 4" descr="A picture of seven plastic storage tanks used for storage and dispensing of additives&#10;&#10;The below should be deleted:&#10;DSC00078" title="Additive Ingredients">
            <a:extLst>
              <a:ext uri="{FF2B5EF4-FFF2-40B4-BE49-F238E27FC236}">
                <a16:creationId xmlns:a16="http://schemas.microsoft.com/office/drawing/2014/main" id="{B29FFB1F-E3DF-4C82-AE4E-06DB1BEDB5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47800"/>
            <a:ext cx="102870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5F427BD5-3DFB-4DA6-B771-A511AB21EEB8}"/>
              </a:ext>
            </a:extLst>
          </p:cNvPr>
          <p:cNvSpPr>
            <a:spLocks noGrp="1"/>
          </p:cNvSpPr>
          <p:nvPr>
            <p:ph type="title"/>
          </p:nvPr>
        </p:nvSpPr>
        <p:spPr>
          <a:xfrm>
            <a:off x="1490701" y="243694"/>
            <a:ext cx="7305598" cy="691843"/>
          </a:xfrm>
          <a:solidFill>
            <a:schemeClr val="bg2">
              <a:lumMod val="90000"/>
            </a:schemeClr>
          </a:solidFill>
        </p:spPr>
        <p:txBody>
          <a:bodyPr>
            <a:normAutofit/>
          </a:bodyPr>
          <a:lstStyle/>
          <a:p>
            <a:r>
              <a:rPr lang="en-US" sz="3600"/>
              <a:t>Additive Ingredients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3EFF3AF-2CF4-490A-89AD-0D70EE5D10A9}"/>
              </a:ext>
            </a:extLst>
          </p:cNvPr>
          <p:cNvSpPr>
            <a:spLocks noGrp="1"/>
          </p:cNvSpPr>
          <p:nvPr>
            <p:ph type="title"/>
          </p:nvPr>
        </p:nvSpPr>
        <p:spPr>
          <a:xfrm>
            <a:off x="6396396" y="383458"/>
            <a:ext cx="3563579" cy="2423653"/>
          </a:xfrm>
          <a:solidFill>
            <a:schemeClr val="bg2">
              <a:lumMod val="90000"/>
            </a:schemeClr>
          </a:solidFill>
        </p:spPr>
        <p:txBody>
          <a:bodyPr>
            <a:normAutofit fontScale="90000"/>
          </a:bodyPr>
          <a:lstStyle/>
          <a:p>
            <a:r>
              <a:rPr lang="en-US"/>
              <a:t>Typical Concrete Batching Operation</a:t>
            </a:r>
          </a:p>
        </p:txBody>
      </p:sp>
      <p:pic>
        <p:nvPicPr>
          <p:cNvPr id="28674" name="Picture 9" descr="A picture of a Concrete Batch Plant showing conveyors, silos, elevators, weigh batchers and mixers&#10;&#10;The below should be deleted:&#10;chandler 005" title="A Typical Concrete Batching Operation">
            <a:extLst>
              <a:ext uri="{FF2B5EF4-FFF2-40B4-BE49-F238E27FC236}">
                <a16:creationId xmlns:a16="http://schemas.microsoft.com/office/drawing/2014/main" id="{F028AF2F-2572-4FFE-B1F7-142BD24D249F}"/>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r="15446" b="5263"/>
          <a:stretch>
            <a:fillRect/>
          </a:stretch>
        </p:blipFill>
        <p:spPr>
          <a:xfrm>
            <a:off x="51206" y="0"/>
            <a:ext cx="10235793"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5969204" y="534010"/>
            <a:ext cx="3555186" cy="1077218"/>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3200"/>
              <a:t>Concrete Batching  Operations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A1DE2-4D4A-4694-9097-76153D3EC803}"/>
              </a:ext>
            </a:extLst>
          </p:cNvPr>
          <p:cNvSpPr>
            <a:spLocks noGrp="1"/>
          </p:cNvSpPr>
          <p:nvPr>
            <p:ph type="title"/>
          </p:nvPr>
        </p:nvSpPr>
        <p:spPr/>
        <p:txBody>
          <a:bodyPr/>
          <a:lstStyle/>
          <a:p>
            <a:r>
              <a:rPr lang="en-US"/>
              <a:t>Ingredients </a:t>
            </a:r>
          </a:p>
        </p:txBody>
      </p:sp>
      <p:sp>
        <p:nvSpPr>
          <p:cNvPr id="3" name="Content Placeholder 2">
            <a:extLst>
              <a:ext uri="{FF2B5EF4-FFF2-40B4-BE49-F238E27FC236}">
                <a16:creationId xmlns:a16="http://schemas.microsoft.com/office/drawing/2014/main" id="{B6FCD742-EBDA-411D-80DA-A3A2BA6DF573}"/>
              </a:ext>
            </a:extLst>
          </p:cNvPr>
          <p:cNvSpPr>
            <a:spLocks noGrp="1"/>
          </p:cNvSpPr>
          <p:nvPr>
            <p:ph idx="1"/>
          </p:nvPr>
        </p:nvSpPr>
        <p:spPr/>
        <p:txBody>
          <a:bodyPr/>
          <a:lstStyle/>
          <a:p>
            <a:r>
              <a:rPr lang="en-US"/>
              <a:t>Air retaining Agents      -  Provides resistance </a:t>
            </a:r>
          </a:p>
          <a:p>
            <a:r>
              <a:rPr lang="en-US"/>
              <a:t>Water Reducing 	       - Reduces the amount of water needed</a:t>
            </a:r>
          </a:p>
          <a:p>
            <a:r>
              <a:rPr lang="en-US"/>
              <a:t>Accelerating Agents	- Shortens setting or cure time</a:t>
            </a:r>
          </a:p>
          <a:p>
            <a:r>
              <a:rPr lang="en-US"/>
              <a:t>Retarding Agents 		- Slows the setting/cure time</a:t>
            </a:r>
          </a:p>
          <a:p>
            <a:r>
              <a:rPr lang="en-US"/>
              <a:t>Fungicides				- Prevents fungus or bacterial growth </a:t>
            </a:r>
          </a:p>
          <a:p>
            <a:endParaRPr lang="en-US"/>
          </a:p>
        </p:txBody>
      </p:sp>
    </p:spTree>
    <p:extLst>
      <p:ext uri="{BB962C8B-B14F-4D97-AF65-F5344CB8AC3E}">
        <p14:creationId xmlns:p14="http://schemas.microsoft.com/office/powerpoint/2010/main" val="19272945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6018" name="Picture 2" descr="A picture of two concrete trucks parked next to each other at a concrete batching plant" title="Concrete Batching Process">
            <a:extLst>
              <a:ext uri="{FF2B5EF4-FFF2-40B4-BE49-F238E27FC236}">
                <a16:creationId xmlns:a16="http://schemas.microsoft.com/office/drawing/2014/main" id="{C0A6EB04-A6BB-4A65-B263-37166F8F80B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804988"/>
            <a:ext cx="5399088" cy="404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26" name="Rectangle 6">
            <a:extLst>
              <a:ext uri="{FF2B5EF4-FFF2-40B4-BE49-F238E27FC236}">
                <a16:creationId xmlns:a16="http://schemas.microsoft.com/office/drawing/2014/main" id="{81922568-29C7-4634-83FF-BFE7240C7C79}"/>
              </a:ext>
            </a:extLst>
          </p:cNvPr>
          <p:cNvSpPr>
            <a:spLocks noGrp="1" noChangeArrowheads="1"/>
          </p:cNvSpPr>
          <p:nvPr>
            <p:ph type="body" sz="half" idx="2"/>
          </p:nvPr>
        </p:nvSpPr>
        <p:spPr>
          <a:xfrm>
            <a:off x="6000750" y="1752600"/>
            <a:ext cx="4543425" cy="4525963"/>
          </a:xfrm>
        </p:spPr>
        <p:txBody>
          <a:bodyPr/>
          <a:lstStyle/>
          <a:p>
            <a:pPr marL="533400" indent="-533400">
              <a:lnSpc>
                <a:spcPct val="80000"/>
              </a:lnSpc>
              <a:buFont typeface="Wingdings" pitchFamily="2" charset="2"/>
              <a:buNone/>
              <a:defRPr/>
            </a:pPr>
            <a:r>
              <a:rPr lang="en-US" altLang="en-US" u="sng"/>
              <a:t>75% of U.S. concrete is produced at plants that </a:t>
            </a:r>
          </a:p>
          <a:p>
            <a:pPr marL="533400" indent="-533400">
              <a:lnSpc>
                <a:spcPct val="80000"/>
              </a:lnSpc>
              <a:buFontTx/>
              <a:buAutoNum type="arabicPeriod"/>
              <a:defRPr/>
            </a:pPr>
            <a:r>
              <a:rPr lang="en-US" altLang="en-US"/>
              <a:t>Store</a:t>
            </a:r>
          </a:p>
          <a:p>
            <a:pPr marL="533400" indent="-533400">
              <a:lnSpc>
                <a:spcPct val="80000"/>
              </a:lnSpc>
              <a:buFontTx/>
              <a:buAutoNum type="arabicPeriod"/>
              <a:defRPr/>
            </a:pPr>
            <a:r>
              <a:rPr lang="en-US" altLang="en-US"/>
              <a:t>Convey</a:t>
            </a:r>
          </a:p>
          <a:p>
            <a:pPr marL="533400" indent="-533400">
              <a:lnSpc>
                <a:spcPct val="80000"/>
              </a:lnSpc>
              <a:buFontTx/>
              <a:buAutoNum type="arabicPeriod"/>
              <a:defRPr/>
            </a:pPr>
            <a:r>
              <a:rPr lang="en-US" altLang="en-US"/>
              <a:t>Measure</a:t>
            </a:r>
          </a:p>
          <a:p>
            <a:pPr marL="533400" indent="-533400">
              <a:lnSpc>
                <a:spcPct val="80000"/>
              </a:lnSpc>
              <a:buFontTx/>
              <a:buAutoNum type="arabicPeriod"/>
              <a:defRPr/>
            </a:pPr>
            <a:r>
              <a:rPr lang="en-US" altLang="en-US"/>
              <a:t>Mix</a:t>
            </a:r>
          </a:p>
          <a:p>
            <a:pPr marL="533400" indent="-533400">
              <a:lnSpc>
                <a:spcPct val="80000"/>
              </a:lnSpc>
              <a:buFontTx/>
              <a:buAutoNum type="arabicPeriod"/>
              <a:defRPr/>
            </a:pPr>
            <a:r>
              <a:rPr lang="en-US" altLang="en-US"/>
              <a:t>Discharge into trucks</a:t>
            </a:r>
          </a:p>
        </p:txBody>
      </p:sp>
      <p:sp>
        <p:nvSpPr>
          <p:cNvPr id="5" name="Rectangle 22">
            <a:extLst>
              <a:ext uri="{FF2B5EF4-FFF2-40B4-BE49-F238E27FC236}">
                <a16:creationId xmlns:a16="http://schemas.microsoft.com/office/drawing/2014/main" id="{5CE98F1A-8E20-4DE4-95D1-BC74850CC903}"/>
              </a:ext>
            </a:extLst>
          </p:cNvPr>
          <p:cNvSpPr>
            <a:spLocks noChangeArrowheads="1"/>
          </p:cNvSpPr>
          <p:nvPr/>
        </p:nvSpPr>
        <p:spPr bwMode="auto">
          <a:xfrm>
            <a:off x="1077913" y="400050"/>
            <a:ext cx="8358187" cy="6477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Process</a:t>
            </a:r>
          </a:p>
        </p:txBody>
      </p:sp>
    </p:spTree>
  </p:cSld>
  <p:clrMapOvr>
    <a:masterClrMapping/>
  </p:clrMapOvr>
  <p:transition advClick="0"/>
</p:sld>
</file>

<file path=ppt/slides/slide3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grpSp>
        <p:nvGrpSpPr>
          <p:cNvPr id="88066" name="Group 6" descr="The middle picture shows mixers and weigh batching for wet batching operation" title="Types of Concrete Batching Process">
            <a:extLst>
              <a:ext uri="{FF2B5EF4-FFF2-40B4-BE49-F238E27FC236}">
                <a16:creationId xmlns:a16="http://schemas.microsoft.com/office/drawing/2014/main" id="{EECD86DB-EFFC-4ABF-9B39-0DA23F21675F}"/>
              </a:ext>
            </a:extLst>
          </p:cNvPr>
          <p:cNvGrpSpPr>
            <a:grpSpLocks/>
          </p:cNvGrpSpPr>
          <p:nvPr/>
        </p:nvGrpSpPr>
        <p:grpSpPr bwMode="auto">
          <a:xfrm>
            <a:off x="2418463" y="2133600"/>
            <a:ext cx="7868536" cy="3962400"/>
            <a:chOff x="1455" y="960"/>
            <a:chExt cx="3641" cy="2496"/>
          </a:xfrm>
        </p:grpSpPr>
        <p:pic>
          <p:nvPicPr>
            <p:cNvPr id="88073" name="Picture 7" descr="CBP12">
              <a:extLst>
                <a:ext uri="{FF2B5EF4-FFF2-40B4-BE49-F238E27FC236}">
                  <a16:creationId xmlns:a16="http://schemas.microsoft.com/office/drawing/2014/main" id="{8113351E-5274-491F-AF07-64C5B8967B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0" y="960"/>
              <a:ext cx="2216" cy="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114" name="Rectangle 8">
              <a:extLst>
                <a:ext uri="{FF2B5EF4-FFF2-40B4-BE49-F238E27FC236}">
                  <a16:creationId xmlns:a16="http://schemas.microsoft.com/office/drawing/2014/main" id="{BB92CD2B-6C0B-438B-9049-04E378E5BF92}"/>
                </a:ext>
              </a:extLst>
            </p:cNvPr>
            <p:cNvSpPr>
              <a:spLocks noChangeArrowheads="1"/>
            </p:cNvSpPr>
            <p:nvPr/>
          </p:nvSpPr>
          <p:spPr bwMode="auto">
            <a:xfrm>
              <a:off x="1455" y="1679"/>
              <a:ext cx="1119" cy="5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lvl1pPr>
                <a:spcBef>
                  <a:spcPct val="20000"/>
                </a:spcBef>
                <a:buClr>
                  <a:schemeClr val="tx2"/>
                </a:buClr>
                <a:buSzPct val="75000"/>
                <a:buFont typeface="Monotype Sorts" pitchFamily="2" charset="2"/>
                <a:buChar char="u"/>
                <a:defRPr sz="3200" b="1">
                  <a:solidFill>
                    <a:schemeClr val="tx1"/>
                  </a:solidFill>
                  <a:latin typeface="Arial" charset="0"/>
                </a:defRPr>
              </a:lvl1pPr>
              <a:lvl2pPr marL="742950" indent="-285750">
                <a:spcBef>
                  <a:spcPct val="20000"/>
                </a:spcBef>
                <a:buClr>
                  <a:schemeClr val="tx2"/>
                </a:buClr>
                <a:buSzPct val="100000"/>
                <a:buChar char="–"/>
                <a:defRPr sz="2800" b="1">
                  <a:solidFill>
                    <a:schemeClr val="tx1"/>
                  </a:solidFill>
                  <a:latin typeface="Arial" charset="0"/>
                </a:defRPr>
              </a:lvl2pPr>
              <a:lvl3pPr marL="1143000" indent="-228600">
                <a:spcBef>
                  <a:spcPct val="20000"/>
                </a:spcBef>
                <a:buClr>
                  <a:schemeClr val="tx1"/>
                </a:buClr>
                <a:buSzPct val="100000"/>
                <a:buChar char="•"/>
                <a:defRPr sz="2400" b="1">
                  <a:solidFill>
                    <a:schemeClr val="tx1"/>
                  </a:solidFill>
                  <a:latin typeface="Arial" charset="0"/>
                </a:defRPr>
              </a:lvl3pPr>
              <a:lvl4pPr marL="1600200" indent="-228600">
                <a:spcBef>
                  <a:spcPct val="20000"/>
                </a:spcBef>
                <a:buClr>
                  <a:schemeClr val="tx1"/>
                </a:buClr>
                <a:buSzPct val="100000"/>
                <a:buChar char="–"/>
                <a:defRPr sz="2000" b="1">
                  <a:solidFill>
                    <a:schemeClr val="tx1"/>
                  </a:solidFill>
                  <a:latin typeface="Arial" charset="0"/>
                </a:defRPr>
              </a:lvl4pPr>
              <a:lvl5pPr marL="2057400" indent="-228600">
                <a:spcBef>
                  <a:spcPct val="20000"/>
                </a:spcBef>
                <a:buClr>
                  <a:schemeClr val="tx1"/>
                </a:buClr>
                <a:buSzPct val="100000"/>
                <a:buChar char="•"/>
                <a:defRPr sz="2000" b="1">
                  <a:solidFill>
                    <a:schemeClr val="tx1"/>
                  </a:solidFill>
                  <a:latin typeface="Arial"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charset="0"/>
                </a:defRPr>
              </a:lvl9pPr>
            </a:lstStyle>
            <a:p>
              <a:pPr>
                <a:spcBef>
                  <a:spcPct val="0"/>
                </a:spcBef>
                <a:buClrTx/>
                <a:buSzTx/>
                <a:buFontTx/>
                <a:buNone/>
                <a:defRPr/>
              </a:pPr>
              <a:r>
                <a:rPr lang="en-US" altLang="en-US" sz="2800">
                  <a:latin typeface="+mn-lt"/>
                </a:rPr>
                <a:t>Central Mix</a:t>
              </a:r>
            </a:p>
          </p:txBody>
        </p:sp>
      </p:grpSp>
      <p:grpSp>
        <p:nvGrpSpPr>
          <p:cNvPr id="88067" name="Group 9" descr="The bottom picture shows part of the top of a silo and down on the ground are some trailers loaded with concrete ready mix bags" title="Types of Concrete Batching Process">
            <a:extLst>
              <a:ext uri="{FF2B5EF4-FFF2-40B4-BE49-F238E27FC236}">
                <a16:creationId xmlns:a16="http://schemas.microsoft.com/office/drawing/2014/main" id="{3F7392E5-0C2C-4251-80F7-7F274E3EF3A5}"/>
              </a:ext>
            </a:extLst>
          </p:cNvPr>
          <p:cNvGrpSpPr>
            <a:grpSpLocks/>
          </p:cNvGrpSpPr>
          <p:nvPr/>
        </p:nvGrpSpPr>
        <p:grpSpPr bwMode="auto">
          <a:xfrm>
            <a:off x="1800225" y="4800600"/>
            <a:ext cx="8486775" cy="2057400"/>
            <a:chOff x="144" y="1872"/>
            <a:chExt cx="5088" cy="2088"/>
          </a:xfrm>
        </p:grpSpPr>
        <p:pic>
          <p:nvPicPr>
            <p:cNvPr id="88071" name="Picture 10" descr="CBP13">
              <a:extLst>
                <a:ext uri="{FF2B5EF4-FFF2-40B4-BE49-F238E27FC236}">
                  <a16:creationId xmlns:a16="http://schemas.microsoft.com/office/drawing/2014/main" id="{EA7226C7-B3B1-494E-A116-B56A393C2D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6" y="1872"/>
              <a:ext cx="3216" cy="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112" name="Rectangle 11">
              <a:extLst>
                <a:ext uri="{FF2B5EF4-FFF2-40B4-BE49-F238E27FC236}">
                  <a16:creationId xmlns:a16="http://schemas.microsoft.com/office/drawing/2014/main" id="{B79D63F7-93BA-4516-AB74-81403B93A903}"/>
                </a:ext>
              </a:extLst>
            </p:cNvPr>
            <p:cNvSpPr>
              <a:spLocks noChangeArrowheads="1"/>
            </p:cNvSpPr>
            <p:nvPr/>
          </p:nvSpPr>
          <p:spPr bwMode="auto">
            <a:xfrm>
              <a:off x="144" y="2881"/>
              <a:ext cx="2016" cy="5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lvl1pPr>
                <a:spcBef>
                  <a:spcPct val="20000"/>
                </a:spcBef>
                <a:buClr>
                  <a:schemeClr val="tx2"/>
                </a:buClr>
                <a:buSzPct val="75000"/>
                <a:buFont typeface="Monotype Sorts" pitchFamily="2" charset="2"/>
                <a:buChar char="u"/>
                <a:defRPr sz="3200" b="1">
                  <a:solidFill>
                    <a:schemeClr val="tx1"/>
                  </a:solidFill>
                  <a:latin typeface="Arial" charset="0"/>
                </a:defRPr>
              </a:lvl1pPr>
              <a:lvl2pPr marL="742950" indent="-285750">
                <a:spcBef>
                  <a:spcPct val="20000"/>
                </a:spcBef>
                <a:buClr>
                  <a:schemeClr val="tx2"/>
                </a:buClr>
                <a:buSzPct val="100000"/>
                <a:buChar char="–"/>
                <a:defRPr sz="2800" b="1">
                  <a:solidFill>
                    <a:schemeClr val="tx1"/>
                  </a:solidFill>
                  <a:latin typeface="Arial" charset="0"/>
                </a:defRPr>
              </a:lvl2pPr>
              <a:lvl3pPr marL="1143000" indent="-228600">
                <a:spcBef>
                  <a:spcPct val="20000"/>
                </a:spcBef>
                <a:buClr>
                  <a:schemeClr val="tx1"/>
                </a:buClr>
                <a:buSzPct val="100000"/>
                <a:buChar char="•"/>
                <a:defRPr sz="2400" b="1">
                  <a:solidFill>
                    <a:schemeClr val="tx1"/>
                  </a:solidFill>
                  <a:latin typeface="Arial" charset="0"/>
                </a:defRPr>
              </a:lvl3pPr>
              <a:lvl4pPr marL="1600200" indent="-228600">
                <a:spcBef>
                  <a:spcPct val="20000"/>
                </a:spcBef>
                <a:buClr>
                  <a:schemeClr val="tx1"/>
                </a:buClr>
                <a:buSzPct val="100000"/>
                <a:buChar char="–"/>
                <a:defRPr sz="2000" b="1">
                  <a:solidFill>
                    <a:schemeClr val="tx1"/>
                  </a:solidFill>
                  <a:latin typeface="Arial" charset="0"/>
                </a:defRPr>
              </a:lvl4pPr>
              <a:lvl5pPr marL="2057400" indent="-228600">
                <a:spcBef>
                  <a:spcPct val="20000"/>
                </a:spcBef>
                <a:buClr>
                  <a:schemeClr val="tx1"/>
                </a:buClr>
                <a:buSzPct val="100000"/>
                <a:buChar char="•"/>
                <a:defRPr sz="2000" b="1">
                  <a:solidFill>
                    <a:schemeClr val="tx1"/>
                  </a:solidFill>
                  <a:latin typeface="Arial"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charset="0"/>
                </a:defRPr>
              </a:lvl9pPr>
            </a:lstStyle>
            <a:p>
              <a:pPr>
                <a:spcBef>
                  <a:spcPct val="0"/>
                </a:spcBef>
                <a:buClrTx/>
                <a:buSzTx/>
                <a:buFontTx/>
                <a:buNone/>
                <a:defRPr/>
              </a:pPr>
              <a:r>
                <a:rPr lang="en-US" altLang="en-US" sz="2800">
                  <a:latin typeface="+mn-lt"/>
                </a:rPr>
                <a:t>Ready Mix</a:t>
              </a:r>
            </a:p>
          </p:txBody>
        </p:sp>
      </p:grpSp>
      <p:pic>
        <p:nvPicPr>
          <p:cNvPr id="88068" name="Picture 13" descr="The top picture shows some silos at a Transit Mix (or Dry Batch) Concrete Batching Operation&#10;&#10;The below should be deleted:&#10;batch%20plants%20finalweb" title="Types of Concrete Batching Process">
            <a:extLst>
              <a:ext uri="{FF2B5EF4-FFF2-40B4-BE49-F238E27FC236}">
                <a16:creationId xmlns:a16="http://schemas.microsoft.com/office/drawing/2014/main" id="{0C3F7809-29D1-4100-ADA4-A1C2EA68E80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9300" y="0"/>
            <a:ext cx="44577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9" name="Text Box 14">
            <a:extLst>
              <a:ext uri="{FF2B5EF4-FFF2-40B4-BE49-F238E27FC236}">
                <a16:creationId xmlns:a16="http://schemas.microsoft.com/office/drawing/2014/main" id="{6F0ECE04-E498-4F39-9C07-E34D9137B07A}"/>
              </a:ext>
            </a:extLst>
          </p:cNvPr>
          <p:cNvSpPr txBox="1">
            <a:spLocks noChangeArrowheads="1"/>
          </p:cNvSpPr>
          <p:nvPr/>
        </p:nvSpPr>
        <p:spPr bwMode="auto">
          <a:xfrm>
            <a:off x="3759721" y="1514475"/>
            <a:ext cx="2465387"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10000"/>
              </a:spcBef>
              <a:buClrTx/>
              <a:buSzTx/>
              <a:buFontTx/>
              <a:buNone/>
            </a:pPr>
            <a:r>
              <a:rPr lang="en-US" altLang="en-US" sz="2800"/>
              <a:t>Transit Mix</a:t>
            </a:r>
          </a:p>
        </p:txBody>
      </p:sp>
      <p:sp>
        <p:nvSpPr>
          <p:cNvPr id="12" name="Rectangle 22">
            <a:extLst>
              <a:ext uri="{FF2B5EF4-FFF2-40B4-BE49-F238E27FC236}">
                <a16:creationId xmlns:a16="http://schemas.microsoft.com/office/drawing/2014/main" id="{8F811A80-5BDD-4BD3-92FB-07E99532696B}"/>
              </a:ext>
            </a:extLst>
          </p:cNvPr>
          <p:cNvSpPr>
            <a:spLocks noChangeArrowheads="1"/>
          </p:cNvSpPr>
          <p:nvPr/>
        </p:nvSpPr>
        <p:spPr bwMode="auto">
          <a:xfrm>
            <a:off x="177800" y="296863"/>
            <a:ext cx="4481513"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Types of Concrete </a:t>
            </a:r>
          </a:p>
          <a:p>
            <a:pPr algn="ctr">
              <a:lnSpc>
                <a:spcPct val="90000"/>
              </a:lnSpc>
              <a:defRPr/>
            </a:pPr>
            <a:r>
              <a:rPr lang="en-US" altLang="en-US" sz="3600" b="1">
                <a:solidFill>
                  <a:srgbClr val="CC0000"/>
                </a:solidFill>
                <a:effectLst>
                  <a:outerShdw blurRad="38100" dist="38100" dir="2700000" algn="tl">
                    <a:srgbClr val="000000"/>
                  </a:outerShdw>
                </a:effectLst>
              </a:rPr>
              <a:t>Batching Process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0114" name="Rectangle 4">
            <a:extLst>
              <a:ext uri="{FF2B5EF4-FFF2-40B4-BE49-F238E27FC236}">
                <a16:creationId xmlns:a16="http://schemas.microsoft.com/office/drawing/2014/main" id="{8638811B-4321-4388-89E9-6168776E206C}"/>
              </a:ext>
            </a:extLst>
          </p:cNvPr>
          <p:cNvSpPr>
            <a:spLocks noGrp="1" noChangeArrowheads="1"/>
          </p:cNvSpPr>
          <p:nvPr>
            <p:ph type="title"/>
          </p:nvPr>
        </p:nvSpPr>
        <p:spPr/>
        <p:txBody>
          <a:bodyPr/>
          <a:lstStyle/>
          <a:p>
            <a:r>
              <a:rPr lang="en-US" altLang="en-US"/>
              <a:t>Place holder for process</a:t>
            </a:r>
          </a:p>
        </p:txBody>
      </p:sp>
      <p:pic>
        <p:nvPicPr>
          <p:cNvPr id="90115" name="Picture 5" descr="A drawing of a concrete batching process showing conveyors, silos, mixers weigh batching and load out area" title="Concrete Batching Process">
            <a:extLst>
              <a:ext uri="{FF2B5EF4-FFF2-40B4-BE49-F238E27FC236}">
                <a16:creationId xmlns:a16="http://schemas.microsoft.com/office/drawing/2014/main" id="{0512D452-604C-4A9E-A3DC-BD491CA1AF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513"/>
            <a:ext cx="10287000" cy="6821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0116" name="Text Box 6">
            <a:extLst>
              <a:ext uri="{FF2B5EF4-FFF2-40B4-BE49-F238E27FC236}">
                <a16:creationId xmlns:a16="http://schemas.microsoft.com/office/drawing/2014/main" id="{608665DA-1C0B-41FC-909B-BFC2558E4710}"/>
              </a:ext>
            </a:extLst>
          </p:cNvPr>
          <p:cNvSpPr txBox="1">
            <a:spLocks noChangeArrowheads="1"/>
          </p:cNvSpPr>
          <p:nvPr/>
        </p:nvSpPr>
        <p:spPr bwMode="auto">
          <a:xfrm>
            <a:off x="7029450" y="5943600"/>
            <a:ext cx="2803525" cy="400050"/>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000">
                <a:solidFill>
                  <a:schemeClr val="bg2"/>
                </a:solidFill>
              </a:rPr>
              <a:t>Twin Shaft Mixtures</a:t>
            </a:r>
          </a:p>
        </p:txBody>
      </p:sp>
      <p:sp>
        <p:nvSpPr>
          <p:cNvPr id="90117" name="Text Box 7">
            <a:extLst>
              <a:ext uri="{FF2B5EF4-FFF2-40B4-BE49-F238E27FC236}">
                <a16:creationId xmlns:a16="http://schemas.microsoft.com/office/drawing/2014/main" id="{C519BB75-0DDC-42E3-9D8A-25945E1BEF74}"/>
              </a:ext>
            </a:extLst>
          </p:cNvPr>
          <p:cNvSpPr txBox="1">
            <a:spLocks noChangeArrowheads="1"/>
          </p:cNvSpPr>
          <p:nvPr/>
        </p:nvSpPr>
        <p:spPr bwMode="auto">
          <a:xfrm>
            <a:off x="7800975" y="4402138"/>
            <a:ext cx="2486025" cy="396875"/>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a:solidFill>
                  <a:schemeClr val="bg2"/>
                </a:solidFill>
              </a:rPr>
              <a:t>Load Out</a:t>
            </a:r>
          </a:p>
        </p:txBody>
      </p:sp>
      <p:sp>
        <p:nvSpPr>
          <p:cNvPr id="90118" name="Text Box 8">
            <a:extLst>
              <a:ext uri="{FF2B5EF4-FFF2-40B4-BE49-F238E27FC236}">
                <a16:creationId xmlns:a16="http://schemas.microsoft.com/office/drawing/2014/main" id="{3B8A36C5-2C73-4F19-8A8E-46AD08C60722}"/>
              </a:ext>
            </a:extLst>
          </p:cNvPr>
          <p:cNvSpPr txBox="1">
            <a:spLocks noChangeArrowheads="1"/>
          </p:cNvSpPr>
          <p:nvPr/>
        </p:nvSpPr>
        <p:spPr bwMode="auto">
          <a:xfrm>
            <a:off x="8315325" y="3505200"/>
            <a:ext cx="1714500" cy="701675"/>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000">
                <a:solidFill>
                  <a:schemeClr val="bg2"/>
                </a:solidFill>
              </a:rPr>
              <a:t>Batching Controls</a:t>
            </a:r>
          </a:p>
        </p:txBody>
      </p:sp>
      <p:sp>
        <p:nvSpPr>
          <p:cNvPr id="90119" name="Text Box 10">
            <a:extLst>
              <a:ext uri="{FF2B5EF4-FFF2-40B4-BE49-F238E27FC236}">
                <a16:creationId xmlns:a16="http://schemas.microsoft.com/office/drawing/2014/main" id="{87687D3A-1F20-4E01-912C-04B2E0924818}"/>
              </a:ext>
            </a:extLst>
          </p:cNvPr>
          <p:cNvSpPr txBox="1">
            <a:spLocks noChangeArrowheads="1"/>
          </p:cNvSpPr>
          <p:nvPr/>
        </p:nvSpPr>
        <p:spPr bwMode="auto">
          <a:xfrm>
            <a:off x="0" y="1524000"/>
            <a:ext cx="2581275" cy="708025"/>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a:solidFill>
                  <a:schemeClr val="bg2"/>
                </a:solidFill>
              </a:rPr>
              <a:t>Moisture Sensors</a:t>
            </a:r>
          </a:p>
          <a:p>
            <a:pPr>
              <a:spcBef>
                <a:spcPct val="0"/>
              </a:spcBef>
              <a:buClrTx/>
              <a:buSzTx/>
              <a:buFontTx/>
              <a:buNone/>
            </a:pPr>
            <a:endParaRPr lang="en-US" altLang="en-US" sz="2000">
              <a:solidFill>
                <a:schemeClr val="bg2"/>
              </a:solidFill>
            </a:endParaRPr>
          </a:p>
        </p:txBody>
      </p:sp>
      <p:sp>
        <p:nvSpPr>
          <p:cNvPr id="90120" name="Text Box 11">
            <a:extLst>
              <a:ext uri="{FF2B5EF4-FFF2-40B4-BE49-F238E27FC236}">
                <a16:creationId xmlns:a16="http://schemas.microsoft.com/office/drawing/2014/main" id="{3595CA86-CAB1-4680-8052-F4028A173430}"/>
              </a:ext>
            </a:extLst>
          </p:cNvPr>
          <p:cNvSpPr txBox="1">
            <a:spLocks noChangeArrowheads="1"/>
          </p:cNvSpPr>
          <p:nvPr/>
        </p:nvSpPr>
        <p:spPr bwMode="auto">
          <a:xfrm>
            <a:off x="-42863" y="5027613"/>
            <a:ext cx="1350963" cy="708025"/>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a:solidFill>
                  <a:schemeClr val="bg2"/>
                </a:solidFill>
              </a:rPr>
              <a:t>Scales, </a:t>
            </a:r>
          </a:p>
          <a:p>
            <a:pPr>
              <a:spcBef>
                <a:spcPct val="0"/>
              </a:spcBef>
              <a:buClrTx/>
              <a:buSzTx/>
              <a:buFontTx/>
              <a:buNone/>
            </a:pPr>
            <a:r>
              <a:rPr lang="en-US" altLang="en-US" sz="2000">
                <a:solidFill>
                  <a:schemeClr val="bg2"/>
                </a:solidFill>
              </a:rPr>
              <a:t>load cells</a:t>
            </a:r>
          </a:p>
        </p:txBody>
      </p:sp>
      <p:sp>
        <p:nvSpPr>
          <p:cNvPr id="90121" name="Text Box 12">
            <a:extLst>
              <a:ext uri="{FF2B5EF4-FFF2-40B4-BE49-F238E27FC236}">
                <a16:creationId xmlns:a16="http://schemas.microsoft.com/office/drawing/2014/main" id="{FA14E54B-8067-4574-9370-1F181EDFE503}"/>
              </a:ext>
            </a:extLst>
          </p:cNvPr>
          <p:cNvSpPr txBox="1">
            <a:spLocks noChangeArrowheads="1"/>
          </p:cNvSpPr>
          <p:nvPr/>
        </p:nvSpPr>
        <p:spPr bwMode="auto">
          <a:xfrm>
            <a:off x="269875" y="5843588"/>
            <a:ext cx="1944688" cy="708025"/>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a:solidFill>
                  <a:schemeClr val="bg2"/>
                </a:solidFill>
              </a:rPr>
              <a:t>Silo Weighing </a:t>
            </a:r>
          </a:p>
          <a:p>
            <a:pPr>
              <a:spcBef>
                <a:spcPct val="0"/>
              </a:spcBef>
              <a:buClrTx/>
              <a:buSzTx/>
              <a:buFontTx/>
              <a:buNone/>
            </a:pPr>
            <a:r>
              <a:rPr lang="en-US" altLang="en-US" sz="2000">
                <a:solidFill>
                  <a:schemeClr val="bg2"/>
                </a:solidFill>
              </a:rPr>
              <a:t>and Inventory</a:t>
            </a:r>
          </a:p>
        </p:txBody>
      </p:sp>
      <p:sp>
        <p:nvSpPr>
          <p:cNvPr id="90122" name="Text Box 13">
            <a:extLst>
              <a:ext uri="{FF2B5EF4-FFF2-40B4-BE49-F238E27FC236}">
                <a16:creationId xmlns:a16="http://schemas.microsoft.com/office/drawing/2014/main" id="{40D21526-9EBC-4740-8CC3-6A09BE5E38E9}"/>
              </a:ext>
            </a:extLst>
          </p:cNvPr>
          <p:cNvSpPr txBox="1">
            <a:spLocks noChangeArrowheads="1"/>
          </p:cNvSpPr>
          <p:nvPr/>
        </p:nvSpPr>
        <p:spPr bwMode="auto">
          <a:xfrm>
            <a:off x="2828925" y="6096000"/>
            <a:ext cx="852488" cy="400050"/>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a:solidFill>
                  <a:schemeClr val="bg2"/>
                </a:solidFill>
              </a:rPr>
              <a:t>Mixer</a:t>
            </a:r>
          </a:p>
        </p:txBody>
      </p:sp>
      <p:sp>
        <p:nvSpPr>
          <p:cNvPr id="90123" name="Text Box 14">
            <a:extLst>
              <a:ext uri="{FF2B5EF4-FFF2-40B4-BE49-F238E27FC236}">
                <a16:creationId xmlns:a16="http://schemas.microsoft.com/office/drawing/2014/main" id="{3F61D3B1-52E7-4116-8D90-949DE981CAB4}"/>
              </a:ext>
            </a:extLst>
          </p:cNvPr>
          <p:cNvSpPr txBox="1">
            <a:spLocks noChangeArrowheads="1"/>
          </p:cNvSpPr>
          <p:nvPr/>
        </p:nvSpPr>
        <p:spPr bwMode="auto">
          <a:xfrm>
            <a:off x="4203700" y="6154738"/>
            <a:ext cx="2378075" cy="708025"/>
          </a:xfrm>
          <a:prstGeom prst="rect">
            <a:avLst/>
          </a:prstGeom>
          <a:solidFill>
            <a:schemeClr val="tx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000">
                <a:solidFill>
                  <a:schemeClr val="bg2"/>
                </a:solidFill>
              </a:rPr>
              <a:t>Mixer</a:t>
            </a:r>
          </a:p>
          <a:p>
            <a:pPr>
              <a:spcBef>
                <a:spcPct val="0"/>
              </a:spcBef>
              <a:buClrTx/>
              <a:buSzTx/>
              <a:buFontTx/>
              <a:buNone/>
            </a:pPr>
            <a:r>
              <a:rPr lang="en-US" altLang="en-US" sz="2000">
                <a:solidFill>
                  <a:schemeClr val="bg2"/>
                </a:solidFill>
              </a:rPr>
              <a:t>Moisture Controls</a:t>
            </a:r>
          </a:p>
        </p:txBody>
      </p:sp>
      <p:sp>
        <p:nvSpPr>
          <p:cNvPr id="13" name="Rectangle 22">
            <a:extLst>
              <a:ext uri="{FF2B5EF4-FFF2-40B4-BE49-F238E27FC236}">
                <a16:creationId xmlns:a16="http://schemas.microsoft.com/office/drawing/2014/main" id="{2018A366-FD0C-4A11-A03A-F384153476AF}"/>
              </a:ext>
            </a:extLst>
          </p:cNvPr>
          <p:cNvSpPr>
            <a:spLocks noChangeArrowheads="1"/>
          </p:cNvSpPr>
          <p:nvPr/>
        </p:nvSpPr>
        <p:spPr bwMode="auto">
          <a:xfrm>
            <a:off x="676275" y="500063"/>
            <a:ext cx="8356600" cy="64611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Process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9507" name="Rectangle 3">
            <a:extLst>
              <a:ext uri="{FF2B5EF4-FFF2-40B4-BE49-F238E27FC236}">
                <a16:creationId xmlns:a16="http://schemas.microsoft.com/office/drawing/2014/main" id="{D9694CC0-BBE6-46CE-BEEC-8BD771B5D181}"/>
              </a:ext>
            </a:extLst>
          </p:cNvPr>
          <p:cNvSpPr>
            <a:spLocks noGrp="1" noChangeArrowheads="1"/>
          </p:cNvSpPr>
          <p:nvPr>
            <p:ph idx="1"/>
          </p:nvPr>
        </p:nvSpPr>
        <p:spPr>
          <a:xfrm>
            <a:off x="514350" y="2895600"/>
            <a:ext cx="9258300" cy="4525963"/>
          </a:xfrm>
        </p:spPr>
        <p:txBody>
          <a:bodyPr/>
          <a:lstStyle/>
          <a:p>
            <a:pPr>
              <a:defRPr/>
            </a:pPr>
            <a:r>
              <a:rPr lang="en-US" altLang="en-US" sz="4400"/>
              <a:t>Particulate Matter</a:t>
            </a:r>
          </a:p>
          <a:p>
            <a:pPr>
              <a:defRPr/>
            </a:pPr>
            <a:r>
              <a:rPr lang="en-US" altLang="en-US" sz="4400"/>
              <a:t>Combustion Emissions</a:t>
            </a:r>
          </a:p>
          <a:p>
            <a:pPr>
              <a:defRPr/>
            </a:pPr>
            <a:endParaRPr lang="en-US" altLang="en-US" sz="4400"/>
          </a:p>
        </p:txBody>
      </p:sp>
      <p:sp>
        <p:nvSpPr>
          <p:cNvPr id="149509" name="Text Box 5">
            <a:extLst>
              <a:ext uri="{FF2B5EF4-FFF2-40B4-BE49-F238E27FC236}">
                <a16:creationId xmlns:a16="http://schemas.microsoft.com/office/drawing/2014/main" id="{B5EFA637-C0B3-4C12-873B-C378F9F62C9A}"/>
              </a:ext>
            </a:extLst>
          </p:cNvPr>
          <p:cNvSpPr txBox="1">
            <a:spLocks noChangeArrowheads="1"/>
          </p:cNvSpPr>
          <p:nvPr/>
        </p:nvSpPr>
        <p:spPr bwMode="auto">
          <a:xfrm>
            <a:off x="668338" y="1614488"/>
            <a:ext cx="4646612"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endParaRPr lang="en-US" altLang="en-US">
              <a:effectLst>
                <a:outerShdw blurRad="38100" dist="38100" dir="2700000" algn="tl">
                  <a:srgbClr val="C0C0C0"/>
                </a:outerShdw>
              </a:effectLst>
            </a:endParaRPr>
          </a:p>
        </p:txBody>
      </p:sp>
      <p:sp>
        <p:nvSpPr>
          <p:cNvPr id="7" name="Rectangle 22">
            <a:extLst>
              <a:ext uri="{FF2B5EF4-FFF2-40B4-BE49-F238E27FC236}">
                <a16:creationId xmlns:a16="http://schemas.microsoft.com/office/drawing/2014/main" id="{6897BAC1-D27B-4C31-8B15-B2CE4C4F06B1}"/>
              </a:ext>
            </a:extLst>
          </p:cNvPr>
          <p:cNvSpPr>
            <a:spLocks noChangeArrowheads="1"/>
          </p:cNvSpPr>
          <p:nvPr/>
        </p:nvSpPr>
        <p:spPr bwMode="auto">
          <a:xfrm>
            <a:off x="857250" y="496888"/>
            <a:ext cx="8356600"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Process: Types of Emissions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1443" name="Rectangle 3">
            <a:extLst>
              <a:ext uri="{FF2B5EF4-FFF2-40B4-BE49-F238E27FC236}">
                <a16:creationId xmlns:a16="http://schemas.microsoft.com/office/drawing/2014/main" id="{A8C620D1-8E6C-4526-9B9F-66C176D1A8A6}"/>
              </a:ext>
            </a:extLst>
          </p:cNvPr>
          <p:cNvSpPr>
            <a:spLocks noGrp="1" noChangeArrowheads="1"/>
          </p:cNvSpPr>
          <p:nvPr>
            <p:ph idx="1"/>
          </p:nvPr>
        </p:nvSpPr>
        <p:spPr/>
        <p:txBody>
          <a:bodyPr/>
          <a:lstStyle/>
          <a:p>
            <a:pPr>
              <a:defRPr/>
            </a:pPr>
            <a:endParaRPr lang="en-US" altLang="en-US"/>
          </a:p>
        </p:txBody>
      </p:sp>
      <p:pic>
        <p:nvPicPr>
          <p:cNvPr id="94211" name="Picture 4" descr="A picture of several concrete weigh batching and a concrete truck and arrows pointing to sprinkler and load out grizzly&#10;&#10;The below should be deleted:&#10;DSC00071" title="Concrete Batching Process">
            <a:extLst>
              <a:ext uri="{FF2B5EF4-FFF2-40B4-BE49-F238E27FC236}">
                <a16:creationId xmlns:a16="http://schemas.microsoft.com/office/drawing/2014/main" id="{B86BA8C2-E6B7-4361-8E1C-D2634CD226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24000"/>
            <a:ext cx="10287000" cy="533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4212" name="Line 5">
            <a:extLst>
              <a:ext uri="{FF2B5EF4-FFF2-40B4-BE49-F238E27FC236}">
                <a16:creationId xmlns:a16="http://schemas.microsoft.com/office/drawing/2014/main" id="{E7453BC0-56E3-4804-B90E-4A84E7D428B9}"/>
              </a:ext>
            </a:extLst>
          </p:cNvPr>
          <p:cNvSpPr>
            <a:spLocks noChangeShapeType="1"/>
          </p:cNvSpPr>
          <p:nvPr/>
        </p:nvSpPr>
        <p:spPr bwMode="auto">
          <a:xfrm flipV="1">
            <a:off x="6515100" y="3505200"/>
            <a:ext cx="600075" cy="13716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01446" name="Text Box 6">
            <a:extLst>
              <a:ext uri="{FF2B5EF4-FFF2-40B4-BE49-F238E27FC236}">
                <a16:creationId xmlns:a16="http://schemas.microsoft.com/office/drawing/2014/main" id="{A3BB67BD-6AC4-4344-A670-7929563159B6}"/>
              </a:ext>
            </a:extLst>
          </p:cNvPr>
          <p:cNvSpPr txBox="1">
            <a:spLocks noChangeArrowheads="1"/>
          </p:cNvSpPr>
          <p:nvPr/>
        </p:nvSpPr>
        <p:spPr bwMode="auto">
          <a:xfrm>
            <a:off x="4397375" y="4945063"/>
            <a:ext cx="528955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altLang="en-US" sz="3200">
                <a:solidFill>
                  <a:srgbClr val="FF0000"/>
                </a:solidFill>
                <a:effectLst>
                  <a:outerShdw blurRad="38100" dist="38100" dir="2700000" algn="tl">
                    <a:srgbClr val="C0C0C0"/>
                  </a:outerShdw>
                </a:effectLst>
              </a:rPr>
              <a:t>Sprinkler and </a:t>
            </a:r>
          </a:p>
          <a:p>
            <a:pPr>
              <a:spcBef>
                <a:spcPct val="50000"/>
              </a:spcBef>
              <a:defRPr/>
            </a:pPr>
            <a:r>
              <a:rPr lang="en-US" altLang="en-US" sz="3200">
                <a:solidFill>
                  <a:schemeClr val="accent2"/>
                </a:solidFill>
                <a:effectLst>
                  <a:outerShdw blurRad="38100" dist="38100" dir="2700000" algn="tl">
                    <a:srgbClr val="C0C0C0"/>
                  </a:outerShdw>
                </a:effectLst>
              </a:rPr>
              <a:t>Load Out Grizzly</a:t>
            </a:r>
          </a:p>
        </p:txBody>
      </p:sp>
      <p:sp>
        <p:nvSpPr>
          <p:cNvPr id="94214" name="Line 7">
            <a:extLst>
              <a:ext uri="{FF2B5EF4-FFF2-40B4-BE49-F238E27FC236}">
                <a16:creationId xmlns:a16="http://schemas.microsoft.com/office/drawing/2014/main" id="{CD96235E-CDB8-4A57-B0DB-259240A7452B}"/>
              </a:ext>
            </a:extLst>
          </p:cNvPr>
          <p:cNvSpPr>
            <a:spLocks noChangeShapeType="1"/>
          </p:cNvSpPr>
          <p:nvPr/>
        </p:nvSpPr>
        <p:spPr bwMode="auto">
          <a:xfrm flipV="1">
            <a:off x="8743950" y="4267200"/>
            <a:ext cx="600075" cy="1371600"/>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11" name="Rectangle 22">
            <a:extLst>
              <a:ext uri="{FF2B5EF4-FFF2-40B4-BE49-F238E27FC236}">
                <a16:creationId xmlns:a16="http://schemas.microsoft.com/office/drawing/2014/main" id="{1AF126C0-6BA9-4157-91E9-A6D36E89D2A1}"/>
              </a:ext>
            </a:extLst>
          </p:cNvPr>
          <p:cNvSpPr>
            <a:spLocks noChangeArrowheads="1"/>
          </p:cNvSpPr>
          <p:nvPr/>
        </p:nvSpPr>
        <p:spPr bwMode="auto">
          <a:xfrm>
            <a:off x="857250" y="496888"/>
            <a:ext cx="8356600" cy="64611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Process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3491" name="Rectangle 3">
            <a:extLst>
              <a:ext uri="{FF2B5EF4-FFF2-40B4-BE49-F238E27FC236}">
                <a16:creationId xmlns:a16="http://schemas.microsoft.com/office/drawing/2014/main" id="{B4B7AB0E-CC6D-435A-B32B-FE98A02B1DD1}"/>
              </a:ext>
            </a:extLst>
          </p:cNvPr>
          <p:cNvSpPr>
            <a:spLocks noGrp="1" noChangeArrowheads="1"/>
          </p:cNvSpPr>
          <p:nvPr>
            <p:ph idx="1"/>
          </p:nvPr>
        </p:nvSpPr>
        <p:spPr/>
        <p:txBody>
          <a:bodyPr/>
          <a:lstStyle/>
          <a:p>
            <a:pPr>
              <a:defRPr/>
            </a:pPr>
            <a:endParaRPr lang="en-US" altLang="en-US"/>
          </a:p>
        </p:txBody>
      </p:sp>
      <p:pic>
        <p:nvPicPr>
          <p:cNvPr id="96259" name="Picture 4" descr="A picture of several stacking conveyors with stock piles of aggregate and sand below the conveyors with wet ground and a concrete batching plant in the background&#10;&#10;The below should be deleted:&#10;DSC00072" title="Concrete Batching: Stockpiles">
            <a:extLst>
              <a:ext uri="{FF2B5EF4-FFF2-40B4-BE49-F238E27FC236}">
                <a16:creationId xmlns:a16="http://schemas.microsoft.com/office/drawing/2014/main" id="{2030A0D4-A4D4-453D-A403-F373A730D1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7922" b="12267"/>
          <a:stretch>
            <a:fillRect/>
          </a:stretch>
        </p:blipFill>
        <p:spPr bwMode="auto">
          <a:xfrm>
            <a:off x="0" y="1143000"/>
            <a:ext cx="10287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BF36FA0B-FE3E-4EB1-A1EF-3BEC5DC99BFC}"/>
              </a:ext>
            </a:extLst>
          </p:cNvPr>
          <p:cNvSpPr>
            <a:spLocks noChangeArrowheads="1"/>
          </p:cNvSpPr>
          <p:nvPr/>
        </p:nvSpPr>
        <p:spPr bwMode="auto">
          <a:xfrm>
            <a:off x="857250" y="496888"/>
            <a:ext cx="8356600" cy="64611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Stockpiles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8306" name="Rectangle 2">
            <a:extLst>
              <a:ext uri="{FF2B5EF4-FFF2-40B4-BE49-F238E27FC236}">
                <a16:creationId xmlns:a16="http://schemas.microsoft.com/office/drawing/2014/main" id="{B76A510E-2F07-4488-8139-1EE45191D1EF}"/>
              </a:ext>
            </a:extLst>
          </p:cNvPr>
          <p:cNvSpPr>
            <a:spLocks noGrp="1" noChangeArrowheads="1"/>
          </p:cNvSpPr>
          <p:nvPr>
            <p:ph type="title"/>
          </p:nvPr>
        </p:nvSpPr>
        <p:spPr/>
        <p:txBody>
          <a:bodyPr/>
          <a:lstStyle/>
          <a:p>
            <a:endParaRPr lang="en-US" altLang="en-US"/>
          </a:p>
        </p:txBody>
      </p:sp>
      <p:sp>
        <p:nvSpPr>
          <p:cNvPr id="702467" name="Rectangle 3">
            <a:extLst>
              <a:ext uri="{FF2B5EF4-FFF2-40B4-BE49-F238E27FC236}">
                <a16:creationId xmlns:a16="http://schemas.microsoft.com/office/drawing/2014/main" id="{6FA0AD63-3006-4BC0-BE7A-AFF8EEB8ED4F}"/>
              </a:ext>
            </a:extLst>
          </p:cNvPr>
          <p:cNvSpPr>
            <a:spLocks noGrp="1" noChangeArrowheads="1"/>
          </p:cNvSpPr>
          <p:nvPr>
            <p:ph idx="1"/>
          </p:nvPr>
        </p:nvSpPr>
        <p:spPr/>
        <p:txBody>
          <a:bodyPr/>
          <a:lstStyle/>
          <a:p>
            <a:pPr>
              <a:defRPr/>
            </a:pPr>
            <a:endParaRPr lang="en-US" altLang="en-US"/>
          </a:p>
        </p:txBody>
      </p:sp>
      <p:pic>
        <p:nvPicPr>
          <p:cNvPr id="98308" name="Picture 4" descr="A picture of some aggregate conveyors and concrete weigh batching operation&#10;&#10;The below should be deleted:&#10;DSC00073" title="Concrete Batching: Aggregate Conveyors">
            <a:extLst>
              <a:ext uri="{FF2B5EF4-FFF2-40B4-BE49-F238E27FC236}">
                <a16:creationId xmlns:a16="http://schemas.microsoft.com/office/drawing/2014/main" id="{CD1FF4FE-D74D-4F02-99AF-1A5393872B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906" b="2821"/>
          <a:stretch>
            <a:fillRect/>
          </a:stretch>
        </p:blipFill>
        <p:spPr bwMode="auto">
          <a:xfrm>
            <a:off x="0" y="0"/>
            <a:ext cx="10544175" cy="710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EC16E7C0-7532-4338-921F-8659A049F368}"/>
              </a:ext>
            </a:extLst>
          </p:cNvPr>
          <p:cNvSpPr>
            <a:spLocks noChangeArrowheads="1"/>
          </p:cNvSpPr>
          <p:nvPr/>
        </p:nvSpPr>
        <p:spPr bwMode="auto">
          <a:xfrm>
            <a:off x="1552575" y="5410200"/>
            <a:ext cx="8358188"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Aggregate Conveyors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0354" name="Picture 7" descr="The top left is a picture of a sand and aggregate storage piles&#10;&#10;The below should be deleted:&#10;field trips 003" title="Concrete Batching: Storage of Dry Ingredients">
            <a:extLst>
              <a:ext uri="{FF2B5EF4-FFF2-40B4-BE49-F238E27FC236}">
                <a16:creationId xmlns:a16="http://schemas.microsoft.com/office/drawing/2014/main" id="{0346EA35-7B6C-4EF9-BE3F-96AFBBB7F39C}"/>
              </a:ext>
            </a:extLst>
          </p:cNvPr>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700088" y="1795463"/>
            <a:ext cx="4114800" cy="2414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56" name="Picture 14" descr="The bottom left is a picture of several stacking conveyors with stock piles of aggregate and sand below them and a wet ground in the forefront&#10;&#10;The below should be deleted:&#10;DSC00072" title="Concrete Batching: Storage of Dry Ingredients">
            <a:extLst>
              <a:ext uri="{FF2B5EF4-FFF2-40B4-BE49-F238E27FC236}">
                <a16:creationId xmlns:a16="http://schemas.microsoft.com/office/drawing/2014/main" id="{0339A2F9-23B9-42DA-A55B-1BD2D43D791C}"/>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tretch>
            <a:fillRect/>
          </a:stretch>
        </p:blipFill>
        <p:spPr>
          <a:xfrm>
            <a:off x="700088" y="4210049"/>
            <a:ext cx="4114799" cy="257114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55" name="Picture 9" descr="The right picture shows several storage bins or silos equipped with load cells&#10;&#10;The below should be deleted:&#10;P3270007" title="Concrete Batching: Storage of Dry Ingredients">
            <a:extLst>
              <a:ext uri="{FF2B5EF4-FFF2-40B4-BE49-F238E27FC236}">
                <a16:creationId xmlns:a16="http://schemas.microsoft.com/office/drawing/2014/main" id="{EE5750A9-9629-4A15-8611-45D640178737}"/>
              </a:ext>
            </a:extLst>
          </p:cNvPr>
          <p:cNvPicPr>
            <a:picLocks noGrp="1" noChangeAspect="1" noChangeArrowheads="1"/>
          </p:cNvPicPr>
          <p:nvPr>
            <p:ph sz="half" idx="3"/>
          </p:nvPr>
        </p:nvPicPr>
        <p:blipFill>
          <a:blip r:embed="rId5">
            <a:extLst>
              <a:ext uri="{28A0092B-C50C-407E-A947-70E740481C1C}">
                <a14:useLocalDpi xmlns:a14="http://schemas.microsoft.com/office/drawing/2010/main" val="0"/>
              </a:ext>
            </a:extLst>
          </a:blip>
          <a:stretch>
            <a:fillRect/>
          </a:stretch>
        </p:blipFill>
        <p:spPr>
          <a:xfrm>
            <a:off x="5229225" y="2353552"/>
            <a:ext cx="4543425" cy="301925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2">
            <a:extLst>
              <a:ext uri="{FF2B5EF4-FFF2-40B4-BE49-F238E27FC236}">
                <a16:creationId xmlns:a16="http://schemas.microsoft.com/office/drawing/2014/main" id="{88FD838C-D793-49CB-994D-F618666C6AF2}"/>
              </a:ext>
            </a:extLst>
          </p:cNvPr>
          <p:cNvSpPr>
            <a:spLocks noChangeArrowheads="1"/>
          </p:cNvSpPr>
          <p:nvPr/>
        </p:nvSpPr>
        <p:spPr bwMode="auto">
          <a:xfrm>
            <a:off x="952500" y="223838"/>
            <a:ext cx="8358188"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lIns="91440" tIns="45720" rIns="91440" bIns="45720" anchor="t">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Storage of Dry Ingredients</a:t>
            </a:r>
          </a:p>
        </p:txBody>
      </p:sp>
    </p:spTree>
  </p:cSld>
  <p:clrMapOvr>
    <a:masterClrMapping/>
  </p:clrMapOvr>
  <p:transition advClick="0"/>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4515" name="Rectangle 3">
            <a:extLst>
              <a:ext uri="{FF2B5EF4-FFF2-40B4-BE49-F238E27FC236}">
                <a16:creationId xmlns:a16="http://schemas.microsoft.com/office/drawing/2014/main" id="{AC97F8A1-8767-4381-8F3D-F802D5C9D6FD}"/>
              </a:ext>
            </a:extLst>
          </p:cNvPr>
          <p:cNvSpPr>
            <a:spLocks noGrp="1" noChangeArrowheads="1"/>
          </p:cNvSpPr>
          <p:nvPr>
            <p:ph idx="1"/>
          </p:nvPr>
        </p:nvSpPr>
        <p:spPr/>
        <p:txBody>
          <a:bodyPr/>
          <a:lstStyle/>
          <a:p>
            <a:pPr>
              <a:defRPr/>
            </a:pPr>
            <a:endParaRPr lang="en-US" altLang="en-US"/>
          </a:p>
        </p:txBody>
      </p:sp>
      <p:pic>
        <p:nvPicPr>
          <p:cNvPr id="102403" name="Picture 4" descr="A picture of two open top storage bins filled to the top with solid raw material&#10;&#10;The below should be deleted:&#10;DSC00083" title="Concrete Batching: Raw Material Receiving &amp; Storage">
            <a:extLst>
              <a:ext uri="{FF2B5EF4-FFF2-40B4-BE49-F238E27FC236}">
                <a16:creationId xmlns:a16="http://schemas.microsoft.com/office/drawing/2014/main" id="{8011F22D-557F-42DC-9F53-9D405EC0EC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333" t="5084" r="22501" b="9322"/>
          <a:stretch>
            <a:fillRect/>
          </a:stretch>
        </p:blipFill>
        <p:spPr bwMode="auto">
          <a:xfrm>
            <a:off x="0" y="1600200"/>
            <a:ext cx="10339388"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CAA47A0B-5E3A-4A00-A5E2-2FA9A5567670}"/>
              </a:ext>
            </a:extLst>
          </p:cNvPr>
          <p:cNvSpPr>
            <a:spLocks noChangeArrowheads="1"/>
          </p:cNvSpPr>
          <p:nvPr/>
        </p:nvSpPr>
        <p:spPr bwMode="auto">
          <a:xfrm>
            <a:off x="1320800" y="141288"/>
            <a:ext cx="8358188"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Raw Material Receiving &amp; Storage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1" descr="The picture on the left shows a silo and a weigh batcher at a truck loading area of a Wet Mix Batching Operation" title="Wet Mix Batching Operation">
            <a:extLst>
              <a:ext uri="{FF2B5EF4-FFF2-40B4-BE49-F238E27FC236}">
                <a16:creationId xmlns:a16="http://schemas.microsoft.com/office/drawing/2014/main" id="{C6C7782A-5F4D-41C0-8C76-5FD8CF1AFFE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Picture 2" descr="Picture on the right shows a silo and weigh batcher and a truck loading area of a Dry Mix Batching Operation" title="Dry Mix Batching Operation">
            <a:extLst>
              <a:ext uri="{FF2B5EF4-FFF2-40B4-BE49-F238E27FC236}">
                <a16:creationId xmlns:a16="http://schemas.microsoft.com/office/drawing/2014/main" id="{3A425470-2B05-41F2-AFAC-9E351C2FF3F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4350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6CA3B57A-B7D5-4F9F-BC86-E4D2E076EE9A}"/>
              </a:ext>
            </a:extLst>
          </p:cNvPr>
          <p:cNvSpPr>
            <a:spLocks noGrp="1"/>
          </p:cNvSpPr>
          <p:nvPr>
            <p:ph type="title"/>
          </p:nvPr>
        </p:nvSpPr>
        <p:spPr>
          <a:xfrm>
            <a:off x="707923" y="663679"/>
            <a:ext cx="4435577" cy="530942"/>
          </a:xfrm>
          <a:solidFill>
            <a:schemeClr val="bg2">
              <a:lumMod val="90000"/>
            </a:schemeClr>
          </a:solidFill>
        </p:spPr>
        <p:txBody>
          <a:bodyPr>
            <a:normAutofit/>
          </a:bodyPr>
          <a:lstStyle/>
          <a:p>
            <a:r>
              <a:rPr lang="en-US" sz="2800"/>
              <a:t>Wet Mix Batching Operation</a:t>
            </a:r>
          </a:p>
        </p:txBody>
      </p:sp>
      <p:sp>
        <p:nvSpPr>
          <p:cNvPr id="7" name="Title 1">
            <a:extLst>
              <a:ext uri="{FF2B5EF4-FFF2-40B4-BE49-F238E27FC236}">
                <a16:creationId xmlns:a16="http://schemas.microsoft.com/office/drawing/2014/main" id="{067F86BE-61FF-4E84-B89D-BC7B75FB82B3}"/>
              </a:ext>
            </a:extLst>
          </p:cNvPr>
          <p:cNvSpPr txBox="1">
            <a:spLocks/>
          </p:cNvSpPr>
          <p:nvPr/>
        </p:nvSpPr>
        <p:spPr>
          <a:xfrm>
            <a:off x="5497461" y="6327058"/>
            <a:ext cx="4435577" cy="530942"/>
          </a:xfrm>
          <a:prstGeom prst="rect">
            <a:avLst/>
          </a:prstGeom>
          <a:solidFill>
            <a:schemeClr val="bg2">
              <a:lumMod val="90000"/>
            </a:schemeClr>
          </a:solidFill>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800"/>
              <a:t>Dry Mix Batching Operations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4450" name="Picture 12" descr="A picture of an aggregate screen and a surge bin used for receiving and storage of raw material" title="Concrete Batching: Raw Material Receiving &amp; Storage">
            <a:extLst>
              <a:ext uri="{FF2B5EF4-FFF2-40B4-BE49-F238E27FC236}">
                <a16:creationId xmlns:a16="http://schemas.microsoft.com/office/drawing/2014/main" id="{406010B9-FA77-483F-B9F8-32E0E24E82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50" y="2362200"/>
            <a:ext cx="367665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1301" name="Line 6">
            <a:extLst>
              <a:ext uri="{FF2B5EF4-FFF2-40B4-BE49-F238E27FC236}">
                <a16:creationId xmlns:a16="http://schemas.microsoft.com/office/drawing/2014/main" id="{D72196A1-8A92-4283-994E-DACC150C35D7}"/>
              </a:ext>
            </a:extLst>
          </p:cNvPr>
          <p:cNvSpPr>
            <a:spLocks noChangeShapeType="1"/>
          </p:cNvSpPr>
          <p:nvPr/>
        </p:nvSpPr>
        <p:spPr bwMode="auto">
          <a:xfrm>
            <a:off x="4457700" y="3733800"/>
            <a:ext cx="1714500" cy="1779588"/>
          </a:xfrm>
          <a:prstGeom prst="line">
            <a:avLst/>
          </a:prstGeom>
          <a:noFill/>
          <a:ln w="57150">
            <a:solidFill>
              <a:srgbClr val="FF0000"/>
            </a:solidFill>
            <a:round/>
            <a:headEnd type="stealth"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6" name="Rectangle 22">
            <a:extLst>
              <a:ext uri="{FF2B5EF4-FFF2-40B4-BE49-F238E27FC236}">
                <a16:creationId xmlns:a16="http://schemas.microsoft.com/office/drawing/2014/main" id="{3761C525-EEDD-41BC-882F-6E62021F8B50}"/>
              </a:ext>
            </a:extLst>
          </p:cNvPr>
          <p:cNvSpPr>
            <a:spLocks noChangeArrowheads="1"/>
          </p:cNvSpPr>
          <p:nvPr/>
        </p:nvSpPr>
        <p:spPr bwMode="auto">
          <a:xfrm>
            <a:off x="1020763" y="373063"/>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Raw Material Receiving &amp; Storage</a:t>
            </a:r>
          </a:p>
        </p:txBody>
      </p:sp>
      <p:sp>
        <p:nvSpPr>
          <p:cNvPr id="7" name="Rectangle 22">
            <a:extLst>
              <a:ext uri="{FF2B5EF4-FFF2-40B4-BE49-F238E27FC236}">
                <a16:creationId xmlns:a16="http://schemas.microsoft.com/office/drawing/2014/main" id="{1E653431-3A3B-437E-BEFE-CDC10AA89A3B}"/>
              </a:ext>
            </a:extLst>
          </p:cNvPr>
          <p:cNvSpPr>
            <a:spLocks noChangeArrowheads="1"/>
          </p:cNvSpPr>
          <p:nvPr/>
        </p:nvSpPr>
        <p:spPr bwMode="auto">
          <a:xfrm>
            <a:off x="4352925" y="5746750"/>
            <a:ext cx="5800725" cy="4794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2800" b="1">
                <a:solidFill>
                  <a:srgbClr val="CC0000"/>
                </a:solidFill>
                <a:effectLst>
                  <a:outerShdw blurRad="38100" dist="38100" dir="2700000" algn="tl">
                    <a:srgbClr val="000000"/>
                  </a:outerShdw>
                </a:effectLst>
              </a:rPr>
              <a:t>Aggregate Screen &amp; Surge Bin</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11301"/>
                                        </p:tgtEl>
                                        <p:attrNameLst>
                                          <p:attrName>style.visibility</p:attrName>
                                        </p:attrNameLst>
                                      </p:cBhvr>
                                      <p:to>
                                        <p:strVal val="visible"/>
                                      </p:to>
                                    </p:set>
                                    <p:anim calcmode="lin" valueType="num">
                                      <p:cBhvr additive="base">
                                        <p:cTn id="7" dur="500" fill="hold"/>
                                        <p:tgtEl>
                                          <p:spTgt spid="311301"/>
                                        </p:tgtEl>
                                        <p:attrNameLst>
                                          <p:attrName>ppt_x</p:attrName>
                                        </p:attrNameLst>
                                      </p:cBhvr>
                                      <p:tavLst>
                                        <p:tav tm="0">
                                          <p:val>
                                            <p:strVal val="#ppt_x"/>
                                          </p:val>
                                        </p:tav>
                                        <p:tav tm="100000">
                                          <p:val>
                                            <p:strVal val="#ppt_x"/>
                                          </p:val>
                                        </p:tav>
                                      </p:tavLst>
                                    </p:anim>
                                    <p:anim calcmode="lin" valueType="num">
                                      <p:cBhvr additive="base">
                                        <p:cTn id="8" dur="500" fill="hold"/>
                                        <p:tgtEl>
                                          <p:spTgt spid="3113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6498" name="Picture 5" descr="The top left is a picture of a drop opening of a hopper equipped with a moisture sensor " title="Concrete Batching: Moisture Sensor">
            <a:extLst>
              <a:ext uri="{FF2B5EF4-FFF2-40B4-BE49-F238E27FC236}">
                <a16:creationId xmlns:a16="http://schemas.microsoft.com/office/drawing/2014/main" id="{E39A5370-780E-4D88-8640-71A6018B3857}"/>
              </a:ext>
            </a:extLst>
          </p:cNvPr>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tretch>
            <a:fillRect/>
          </a:stretch>
        </p:blipFill>
        <p:spPr>
          <a:xfrm>
            <a:off x="2284386" y="2121664"/>
            <a:ext cx="1003352" cy="1143059"/>
          </a:xfrm>
        </p:spPr>
      </p:pic>
      <p:pic>
        <p:nvPicPr>
          <p:cNvPr id="106499" name="Picture 6" descr="The bottom left is a picture of a moisture sensor" title="Concrete Batching: Moisture Sensor">
            <a:extLst>
              <a:ext uri="{FF2B5EF4-FFF2-40B4-BE49-F238E27FC236}">
                <a16:creationId xmlns:a16="http://schemas.microsoft.com/office/drawing/2014/main" id="{53752623-2361-44D7-A1ED-829125BFCBAB}"/>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428625" y="4670425"/>
            <a:ext cx="4543425" cy="2187575"/>
          </a:xfrm>
        </p:spPr>
      </p:pic>
      <p:pic>
        <p:nvPicPr>
          <p:cNvPr id="106500" name="Picture 7" descr="The right picture is a picture of a hopper equipped with a moisture sensor" title="Concrete Batching: Moisture Sensor">
            <a:extLst>
              <a:ext uri="{FF2B5EF4-FFF2-40B4-BE49-F238E27FC236}">
                <a16:creationId xmlns:a16="http://schemas.microsoft.com/office/drawing/2014/main" id="{FAF09470-12E5-48D3-B0EA-2FF1909FA396}"/>
              </a:ext>
            </a:extLst>
          </p:cNvPr>
          <p:cNvPicPr>
            <a:picLocks noGrp="1" noChangeAspect="1" noChangeArrowheads="1"/>
          </p:cNvPicPr>
          <p:nvPr>
            <p:ph sz="half" idx="3"/>
          </p:nvPr>
        </p:nvPicPr>
        <p:blipFill>
          <a:blip r:embed="rId5">
            <a:extLst>
              <a:ext uri="{28A0092B-C50C-407E-A947-70E740481C1C}">
                <a14:useLocalDpi xmlns:a14="http://schemas.microsoft.com/office/drawing/2010/main" val="0"/>
              </a:ext>
            </a:extLst>
          </a:blip>
          <a:stretch>
            <a:fillRect/>
          </a:stretch>
        </p:blipFill>
        <p:spPr>
          <a:xfrm>
            <a:off x="5233808" y="1600200"/>
            <a:ext cx="4534259" cy="4525963"/>
          </a:xfrm>
        </p:spPr>
      </p:pic>
      <p:sp>
        <p:nvSpPr>
          <p:cNvPr id="7" name="Rectangle 22">
            <a:extLst>
              <a:ext uri="{FF2B5EF4-FFF2-40B4-BE49-F238E27FC236}">
                <a16:creationId xmlns:a16="http://schemas.microsoft.com/office/drawing/2014/main" id="{51236910-4E26-4C36-8F86-B44F72578E35}"/>
              </a:ext>
            </a:extLst>
          </p:cNvPr>
          <p:cNvSpPr>
            <a:spLocks noChangeArrowheads="1"/>
          </p:cNvSpPr>
          <p:nvPr/>
        </p:nvSpPr>
        <p:spPr bwMode="auto">
          <a:xfrm>
            <a:off x="519113" y="373063"/>
            <a:ext cx="9197975" cy="64611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Moisture Sensor</a:t>
            </a:r>
          </a:p>
        </p:txBody>
      </p:sp>
    </p:spTree>
  </p:cSld>
  <p:clrMapOvr>
    <a:masterClrMapping/>
  </p:clrMapOvr>
  <p:transition advClick="0"/>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8546" name="Picture 9" descr="The left picture shows a concrete truck loading area with two truck loading feed chutes hanging from the top&#10;&#10;The below should be deleted:&#10;Cement Plant 061" title="Concrete Batching: Cement Receiving &amp; Storage">
            <a:extLst>
              <a:ext uri="{FF2B5EF4-FFF2-40B4-BE49-F238E27FC236}">
                <a16:creationId xmlns:a16="http://schemas.microsoft.com/office/drawing/2014/main" id="{CA320086-551C-4A16-A6DC-FFBE709983CA}"/>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2057400"/>
            <a:ext cx="4800600"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47" name="Picture 10" descr="The right picture shows a close up of the feed chute at a concrete truck loading area&#10;&#10;The below should be deleted:&#10;Cement Plant 062" title="Concrete Batching: Cement Receiving &amp; Storage">
            <a:extLst>
              <a:ext uri="{FF2B5EF4-FFF2-40B4-BE49-F238E27FC236}">
                <a16:creationId xmlns:a16="http://schemas.microsoft.com/office/drawing/2014/main" id="{F1CDFE1E-B3BF-430F-AC04-1FCF3108E19D}"/>
              </a:ext>
            </a:extLst>
          </p:cNvPr>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5565775" y="2762647"/>
            <a:ext cx="4206875" cy="315515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A6F67E1F-0798-48A9-A727-0BE476C8D6C0}"/>
              </a:ext>
            </a:extLst>
          </p:cNvPr>
          <p:cNvSpPr>
            <a:spLocks noChangeArrowheads="1"/>
          </p:cNvSpPr>
          <p:nvPr/>
        </p:nvSpPr>
        <p:spPr bwMode="auto">
          <a:xfrm>
            <a:off x="1020763" y="373063"/>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Cement  Receiving &amp; Storage</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0594" name="Picture 9" descr="A picture of a cement truck being loaded with a feed flexible line&#10;&#10;The below should be deleted:&#10;CBP51" title="Concrete Batching: Cement Receiving &amp; Storage">
            <a:extLst>
              <a:ext uri="{FF2B5EF4-FFF2-40B4-BE49-F238E27FC236}">
                <a16:creationId xmlns:a16="http://schemas.microsoft.com/office/drawing/2014/main" id="{BF1E5ADE-0B1B-4374-A04B-B14196624640}"/>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857250" y="1905000"/>
            <a:ext cx="8229600" cy="495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EA19D095-0C4A-4609-885C-29E6C7BC682B}"/>
              </a:ext>
            </a:extLst>
          </p:cNvPr>
          <p:cNvSpPr>
            <a:spLocks noChangeArrowheads="1"/>
          </p:cNvSpPr>
          <p:nvPr/>
        </p:nvSpPr>
        <p:spPr bwMode="auto">
          <a:xfrm>
            <a:off x="1020763" y="373063"/>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Cement  Receiving &amp; Storage</a:t>
            </a:r>
          </a:p>
        </p:txBody>
      </p:sp>
    </p:spTree>
  </p:cSld>
  <p:clrMapOvr>
    <a:masterClrMapping/>
  </p:clrMapOvr>
  <p:transition advClick="0"/>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42" name="Picture 7" descr="A picture of a cement truck being pneumatically loaded with the pneumatic pumps on the side of a silo&#10;&#10;The below should be deleted:&#10;PNUEMATIC LOADOUT II" title="Concrete Batching: Cement Receiving Pneumatic Pumps">
            <a:extLst>
              <a:ext uri="{FF2B5EF4-FFF2-40B4-BE49-F238E27FC236}">
                <a16:creationId xmlns:a16="http://schemas.microsoft.com/office/drawing/2014/main" id="{49E40A48-71AF-43A8-B47E-C408496B1D15}"/>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2929852" y="2667000"/>
            <a:ext cx="5017845" cy="3332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9CFDE6FA-629A-42B7-8BBC-1139AF0F9CD0}"/>
              </a:ext>
            </a:extLst>
          </p:cNvPr>
          <p:cNvSpPr>
            <a:spLocks noChangeArrowheads="1"/>
          </p:cNvSpPr>
          <p:nvPr/>
        </p:nvSpPr>
        <p:spPr bwMode="auto">
          <a:xfrm>
            <a:off x="1020763" y="373063"/>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Cement  Receiving Pneumatic Pumps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33891" name="Rectangle 3">
            <a:extLst>
              <a:ext uri="{FF2B5EF4-FFF2-40B4-BE49-F238E27FC236}">
                <a16:creationId xmlns:a16="http://schemas.microsoft.com/office/drawing/2014/main" id="{7F08BC6B-F428-40BE-86D6-7D93E93A5CD7}"/>
              </a:ext>
            </a:extLst>
          </p:cNvPr>
          <p:cNvSpPr>
            <a:spLocks noGrp="1" noChangeArrowheads="1"/>
          </p:cNvSpPr>
          <p:nvPr>
            <p:ph idx="1"/>
          </p:nvPr>
        </p:nvSpPr>
        <p:spPr>
          <a:xfrm>
            <a:off x="1104900" y="2026310"/>
            <a:ext cx="8667750" cy="3973506"/>
          </a:xfrm>
        </p:spPr>
        <p:txBody>
          <a:bodyPr/>
          <a:lstStyle/>
          <a:p>
            <a:pPr>
              <a:defRPr/>
            </a:pPr>
            <a:r>
              <a:rPr lang="en-US" altLang="en-US"/>
              <a:t>Dense-phase Pneumatic Conveying</a:t>
            </a:r>
          </a:p>
          <a:p>
            <a:pPr lvl="1">
              <a:defRPr/>
            </a:pPr>
            <a:r>
              <a:rPr lang="en-US" altLang="en-US"/>
              <a:t>Moves material at low velocity to prevent material degradation and equipment wear</a:t>
            </a:r>
          </a:p>
          <a:p>
            <a:pPr lvl="1">
              <a:defRPr/>
            </a:pPr>
            <a:r>
              <a:rPr lang="en-US" altLang="en-US"/>
              <a:t>Reduces segregation and promotes flow</a:t>
            </a:r>
          </a:p>
          <a:p>
            <a:pPr lvl="1">
              <a:defRPr/>
            </a:pPr>
            <a:r>
              <a:rPr lang="en-US" altLang="en-US"/>
              <a:t>Dry bulk material is typically loaded into a vessel called a </a:t>
            </a:r>
            <a:r>
              <a:rPr lang="en-US" altLang="en-US" i="1"/>
              <a:t>transporter</a:t>
            </a:r>
          </a:p>
          <a:p>
            <a:pPr lvl="2">
              <a:defRPr/>
            </a:pPr>
            <a:r>
              <a:rPr lang="en-US" altLang="en-US"/>
              <a:t>Pressurized from 15 to 60 psi</a:t>
            </a:r>
          </a:p>
        </p:txBody>
      </p:sp>
      <p:sp>
        <p:nvSpPr>
          <p:cNvPr id="5" name="Rectangle 22">
            <a:extLst>
              <a:ext uri="{FF2B5EF4-FFF2-40B4-BE49-F238E27FC236}">
                <a16:creationId xmlns:a16="http://schemas.microsoft.com/office/drawing/2014/main" id="{4694C6EF-D714-4CDE-A817-CEFC77C9452C}"/>
              </a:ext>
            </a:extLst>
          </p:cNvPr>
          <p:cNvSpPr>
            <a:spLocks noChangeArrowheads="1"/>
          </p:cNvSpPr>
          <p:nvPr/>
        </p:nvSpPr>
        <p:spPr bwMode="auto">
          <a:xfrm>
            <a:off x="1020763" y="387350"/>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Cement  Receiving Pneumatic Pumps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6738" name="Picture 10" descr="A picture of a pneumatic pump at the bottom of a cement storage bin&#10;&#10;The below should be deleted:&#10;field trips 014" title="Concrete Batching: Cement Receiving Pneumatic Pump">
            <a:extLst>
              <a:ext uri="{FF2B5EF4-FFF2-40B4-BE49-F238E27FC236}">
                <a16:creationId xmlns:a16="http://schemas.microsoft.com/office/drawing/2014/main" id="{FB13A81D-47C7-4FEC-8D31-DB03547950D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10287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00AA51FC-4706-4BAE-93A2-9C2AA8C97CFF}"/>
              </a:ext>
            </a:extLst>
          </p:cNvPr>
          <p:cNvSpPr>
            <a:spLocks noChangeArrowheads="1"/>
          </p:cNvSpPr>
          <p:nvPr/>
        </p:nvSpPr>
        <p:spPr bwMode="auto">
          <a:xfrm>
            <a:off x="1020763" y="5395913"/>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Cement  Receiving Pneumatic Pump</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8786" name="Picture 5" descr="A picture of a cement storage tank with 3 discharge hopper areas below the tank&#10;&#10;The below should be deleted:&#10;chandler 011" title="Concrete Batching: Cement Receiving Silo">
            <a:extLst>
              <a:ext uri="{FF2B5EF4-FFF2-40B4-BE49-F238E27FC236}">
                <a16:creationId xmlns:a16="http://schemas.microsoft.com/office/drawing/2014/main" id="{38247AF8-1528-457C-9AC3-D8BFC69E943C}"/>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2175154" y="2667000"/>
            <a:ext cx="6527242" cy="3332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77AB04B1-E0E5-4EA1-9E79-6B158411BCE1}"/>
              </a:ext>
            </a:extLst>
          </p:cNvPr>
          <p:cNvSpPr>
            <a:spLocks noChangeArrowheads="1"/>
          </p:cNvSpPr>
          <p:nvPr/>
        </p:nvSpPr>
        <p:spPr bwMode="auto">
          <a:xfrm>
            <a:off x="1020763" y="182563"/>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Cement  Receiving Silo</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descr="A picture of two feed chutes for loading cement into cement trucks" title="Concrete Batching: Cement Loadout">
            <a:extLst>
              <a:ext uri="{FF2B5EF4-FFF2-40B4-BE49-F238E27FC236}">
                <a16:creationId xmlns:a16="http://schemas.microsoft.com/office/drawing/2014/main" id="{AFA04CFD-C4FE-47D5-B140-1B8AB2F47F1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F1D4C738-F706-4567-859D-9314CF3DF660}"/>
              </a:ext>
            </a:extLst>
          </p:cNvPr>
          <p:cNvSpPr>
            <a:spLocks noChangeArrowheads="1"/>
          </p:cNvSpPr>
          <p:nvPr/>
        </p:nvSpPr>
        <p:spPr bwMode="auto">
          <a:xfrm>
            <a:off x="1020763" y="182563"/>
            <a:ext cx="83581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a:t>
            </a:r>
          </a:p>
          <a:p>
            <a:pPr algn="ctr">
              <a:lnSpc>
                <a:spcPct val="90000"/>
              </a:lnSpc>
              <a:defRPr/>
            </a:pPr>
            <a:r>
              <a:rPr lang="en-US" altLang="en-US" sz="4000" b="1">
                <a:solidFill>
                  <a:srgbClr val="CC0000"/>
                </a:solidFill>
                <a:effectLst>
                  <a:outerShdw blurRad="38100" dist="38100" dir="2700000" algn="tl">
                    <a:srgbClr val="000000"/>
                  </a:outerShdw>
                </a:effectLst>
              </a:rPr>
              <a:t>Cement  </a:t>
            </a:r>
            <a:r>
              <a:rPr lang="en-US" altLang="en-US" sz="4000" b="1" err="1">
                <a:solidFill>
                  <a:srgbClr val="CC0000"/>
                </a:solidFill>
                <a:effectLst>
                  <a:outerShdw blurRad="38100" dist="38100" dir="2700000" algn="tl">
                    <a:srgbClr val="000000"/>
                  </a:outerShdw>
                </a:effectLst>
              </a:rPr>
              <a:t>Loadout</a:t>
            </a:r>
            <a:endParaRPr lang="en-US" altLang="en-US" sz="4000" b="1">
              <a:solidFill>
                <a:srgbClr val="CC0000"/>
              </a:solidFill>
              <a:effectLst>
                <a:outerShdw blurRad="38100" dist="38100" dir="2700000" algn="tl">
                  <a:srgbClr val="000000"/>
                </a:outerShdw>
              </a:effectLst>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882" name="Picture 3" descr="The right picture shows two weigh hoppers used to measure dry ingredients before added into mixers" title="Concrete Batching: Weigh Hopper">
            <a:extLst>
              <a:ext uri="{FF2B5EF4-FFF2-40B4-BE49-F238E27FC236}">
                <a16:creationId xmlns:a16="http://schemas.microsoft.com/office/drawing/2014/main" id="{492670A2-8DCF-456C-AA45-7A5D2A51549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83188" y="3030538"/>
            <a:ext cx="5103812" cy="382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83" name="Picture 2" descr="The left picture shows the bottom of two weigh hoppers used for measuring dry ingredients before they are dropped into mixers" title="Concrete Batching: Weigh Hopper">
            <a:extLst>
              <a:ext uri="{FF2B5EF4-FFF2-40B4-BE49-F238E27FC236}">
                <a16:creationId xmlns:a16="http://schemas.microsoft.com/office/drawing/2014/main" id="{C7276A36-AC09-46AB-A985-584C89A2100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030538"/>
            <a:ext cx="5103813" cy="382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086" name="Text Box 6">
            <a:extLst>
              <a:ext uri="{FF2B5EF4-FFF2-40B4-BE49-F238E27FC236}">
                <a16:creationId xmlns:a16="http://schemas.microsoft.com/office/drawing/2014/main" id="{E2DAFA46-2D16-4D29-A591-6C311FB15463}"/>
              </a:ext>
            </a:extLst>
          </p:cNvPr>
          <p:cNvSpPr txBox="1">
            <a:spLocks noChangeArrowheads="1"/>
          </p:cNvSpPr>
          <p:nvPr/>
        </p:nvSpPr>
        <p:spPr bwMode="auto">
          <a:xfrm>
            <a:off x="3479800" y="1552575"/>
            <a:ext cx="2811463"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lang="en-US" altLang="en-US">
                <a:solidFill>
                  <a:srgbClr val="FF0000"/>
                </a:solidFill>
                <a:effectLst>
                  <a:outerShdw blurRad="38100" dist="38100" dir="2700000" algn="tl">
                    <a:srgbClr val="C0C0C0"/>
                  </a:outerShdw>
                </a:effectLst>
              </a:rPr>
              <a:t>Weigh Hopper</a:t>
            </a:r>
          </a:p>
        </p:txBody>
      </p:sp>
      <p:sp>
        <p:nvSpPr>
          <p:cNvPr id="352260" name="Line 11">
            <a:extLst>
              <a:ext uri="{FF2B5EF4-FFF2-40B4-BE49-F238E27FC236}">
                <a16:creationId xmlns:a16="http://schemas.microsoft.com/office/drawing/2014/main" id="{9476A02F-D5F3-48AE-BAE9-1B23C42C1883}"/>
              </a:ext>
            </a:extLst>
          </p:cNvPr>
          <p:cNvSpPr>
            <a:spLocks noChangeShapeType="1"/>
          </p:cNvSpPr>
          <p:nvPr/>
        </p:nvSpPr>
        <p:spPr bwMode="auto">
          <a:xfrm flipH="1">
            <a:off x="2879725" y="2039938"/>
            <a:ext cx="2006600" cy="2682875"/>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9AB750F0-4EDA-4A6D-B8AC-F5AF8C332F79}"/>
              </a:ext>
            </a:extLst>
          </p:cNvPr>
          <p:cNvSpPr>
            <a:spLocks noChangeArrowheads="1"/>
          </p:cNvSpPr>
          <p:nvPr/>
        </p:nvSpPr>
        <p:spPr bwMode="auto">
          <a:xfrm>
            <a:off x="1020763" y="387350"/>
            <a:ext cx="883285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Concrete Batching: Weigh Hopper</a:t>
            </a:r>
          </a:p>
        </p:txBody>
      </p:sp>
      <p:sp>
        <p:nvSpPr>
          <p:cNvPr id="9" name="Line 11">
            <a:extLst>
              <a:ext uri="{FF2B5EF4-FFF2-40B4-BE49-F238E27FC236}">
                <a16:creationId xmlns:a16="http://schemas.microsoft.com/office/drawing/2014/main" id="{20648147-EAD6-448E-A4B6-3AC9AB855C0B}"/>
              </a:ext>
            </a:extLst>
          </p:cNvPr>
          <p:cNvSpPr>
            <a:spLocks noChangeShapeType="1"/>
          </p:cNvSpPr>
          <p:nvPr/>
        </p:nvSpPr>
        <p:spPr bwMode="auto">
          <a:xfrm>
            <a:off x="4886325" y="2039938"/>
            <a:ext cx="3725863" cy="2903537"/>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3" fill="hold" nodeType="clickEffect">
                                  <p:stCondLst>
                                    <p:cond delay="0"/>
                                  </p:stCondLst>
                                  <p:childTnLst>
                                    <p:set>
                                      <p:cBhvr>
                                        <p:cTn id="6" dur="1" fill="hold">
                                          <p:stCondLst>
                                            <p:cond delay="0"/>
                                          </p:stCondLst>
                                        </p:cTn>
                                        <p:tgtEl>
                                          <p:spTgt spid="352260"/>
                                        </p:tgtEl>
                                        <p:attrNameLst>
                                          <p:attrName>style.visibility</p:attrName>
                                        </p:attrNameLst>
                                      </p:cBhvr>
                                      <p:to>
                                        <p:strVal val="visible"/>
                                      </p:to>
                                    </p:set>
                                    <p:anim calcmode="lin" valueType="num">
                                      <p:cBhvr additive="base">
                                        <p:cTn id="7" dur="10" fill="hold"/>
                                        <p:tgtEl>
                                          <p:spTgt spid="352260"/>
                                        </p:tgtEl>
                                        <p:attrNameLst>
                                          <p:attrName>ppt_x</p:attrName>
                                        </p:attrNameLst>
                                      </p:cBhvr>
                                      <p:tavLst>
                                        <p:tav tm="0">
                                          <p:val>
                                            <p:strVal val="1+#ppt_w/2"/>
                                          </p:val>
                                        </p:tav>
                                        <p:tav tm="100000">
                                          <p:val>
                                            <p:strVal val="#ppt_x"/>
                                          </p:val>
                                        </p:tav>
                                      </p:tavLst>
                                    </p:anim>
                                    <p:anim calcmode="lin" valueType="num">
                                      <p:cBhvr additive="base">
                                        <p:cTn id="8" dur="10" fill="hold"/>
                                        <p:tgtEl>
                                          <p:spTgt spid="352260"/>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9"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 fill="hold"/>
                                        <p:tgtEl>
                                          <p:spTgt spid="9"/>
                                        </p:tgtEl>
                                        <p:attrNameLst>
                                          <p:attrName>ppt_x</p:attrName>
                                        </p:attrNameLst>
                                      </p:cBhvr>
                                      <p:tavLst>
                                        <p:tav tm="0">
                                          <p:val>
                                            <p:strVal val="0-#ppt_w/2"/>
                                          </p:val>
                                        </p:tav>
                                        <p:tav tm="100000">
                                          <p:val>
                                            <p:strVal val="#ppt_x"/>
                                          </p:val>
                                        </p:tav>
                                      </p:tavLst>
                                    </p:anim>
                                    <p:anim calcmode="lin" valueType="num">
                                      <p:cBhvr additive="base">
                                        <p:cTn id="14" dur="1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 descr="A picture of a concrete mix truck being loaded at a Dry Mix Batching Operation" title="Dry Mix Batching Operation">
            <a:extLst>
              <a:ext uri="{FF2B5EF4-FFF2-40B4-BE49-F238E27FC236}">
                <a16:creationId xmlns:a16="http://schemas.microsoft.com/office/drawing/2014/main" id="{2B4917DE-A316-48C0-A03F-C2304B8E63B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89488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FA1A1DC0-49B9-4F25-83B6-789E19CF5DCD}"/>
              </a:ext>
            </a:extLst>
          </p:cNvPr>
          <p:cNvSpPr>
            <a:spLocks noGrp="1"/>
          </p:cNvSpPr>
          <p:nvPr>
            <p:ph type="title"/>
          </p:nvPr>
        </p:nvSpPr>
        <p:spPr>
          <a:xfrm>
            <a:off x="539673" y="324466"/>
            <a:ext cx="4435577" cy="530942"/>
          </a:xfrm>
          <a:solidFill>
            <a:schemeClr val="bg2">
              <a:lumMod val="90000"/>
            </a:schemeClr>
          </a:solidFill>
        </p:spPr>
        <p:txBody>
          <a:bodyPr>
            <a:normAutofit/>
          </a:bodyPr>
          <a:lstStyle/>
          <a:p>
            <a:r>
              <a:rPr lang="en-US" sz="2800"/>
              <a:t>Dry Mix Batching Operation</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3411" name="Rectangle 3">
            <a:extLst>
              <a:ext uri="{FF2B5EF4-FFF2-40B4-BE49-F238E27FC236}">
                <a16:creationId xmlns:a16="http://schemas.microsoft.com/office/drawing/2014/main" id="{EF95D218-90EA-4B47-B839-F127D8FBF14D}"/>
              </a:ext>
            </a:extLst>
          </p:cNvPr>
          <p:cNvSpPr>
            <a:spLocks noGrp="1" noChangeArrowheads="1"/>
          </p:cNvSpPr>
          <p:nvPr>
            <p:ph idx="1"/>
          </p:nvPr>
        </p:nvSpPr>
        <p:spPr>
          <a:xfrm>
            <a:off x="428625" y="1287475"/>
            <a:ext cx="9258300" cy="5570525"/>
          </a:xfrm>
        </p:spPr>
        <p:txBody>
          <a:bodyPr/>
          <a:lstStyle/>
          <a:p>
            <a:pPr>
              <a:buFont typeface="Wingdings" pitchFamily="2" charset="2"/>
              <a:buNone/>
              <a:defRPr/>
            </a:pPr>
            <a:endParaRPr lang="en-US" altLang="en-US"/>
          </a:p>
        </p:txBody>
      </p:sp>
      <p:pic>
        <p:nvPicPr>
          <p:cNvPr id="124931" name="Picture 5" descr="A drawing of a bulk weighing scale showing upper garner, weigh hopper with load cells and lower garner&#10;&#10;The below should be deleted:&#10;scalea40" title="Bule-Weighting Scale">
            <a:extLst>
              <a:ext uri="{FF2B5EF4-FFF2-40B4-BE49-F238E27FC236}">
                <a16:creationId xmlns:a16="http://schemas.microsoft.com/office/drawing/2014/main" id="{B98F98A8-E801-4969-ADCC-42F1F5951B5C}"/>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655417" y="1641195"/>
            <a:ext cx="5632704" cy="461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3414" name="Rectangle 6">
            <a:extLst>
              <a:ext uri="{FF2B5EF4-FFF2-40B4-BE49-F238E27FC236}">
                <a16:creationId xmlns:a16="http://schemas.microsoft.com/office/drawing/2014/main" id="{72F577EC-071B-4E57-B0DD-6CD180D9BA36}"/>
              </a:ext>
            </a:extLst>
          </p:cNvPr>
          <p:cNvSpPr>
            <a:spLocks noChangeArrowheads="1"/>
          </p:cNvSpPr>
          <p:nvPr/>
        </p:nvSpPr>
        <p:spPr bwMode="auto">
          <a:xfrm>
            <a:off x="2733827" y="5427878"/>
            <a:ext cx="1800225" cy="685800"/>
          </a:xfrm>
          <a:prstGeom prst="rect">
            <a:avLst/>
          </a:prstGeom>
          <a:noFill/>
          <a:ln w="9525" algn="ctr">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tLang="en-US">
              <a:solidFill>
                <a:schemeClr val="hlink"/>
              </a:solidFill>
              <a:effectLst>
                <a:outerShdw blurRad="38100" dist="38100" dir="2700000" algn="tl">
                  <a:srgbClr val="C0C0C0"/>
                </a:outerShdw>
              </a:effectLst>
            </a:endParaRPr>
          </a:p>
        </p:txBody>
      </p:sp>
      <p:sp>
        <p:nvSpPr>
          <p:cNvPr id="6" name="Rectangle 22">
            <a:extLst>
              <a:ext uri="{FF2B5EF4-FFF2-40B4-BE49-F238E27FC236}">
                <a16:creationId xmlns:a16="http://schemas.microsoft.com/office/drawing/2014/main" id="{FFF7EE4A-74C2-4B40-8161-5D2A926D4F13}"/>
              </a:ext>
            </a:extLst>
          </p:cNvPr>
          <p:cNvSpPr>
            <a:spLocks noChangeArrowheads="1"/>
          </p:cNvSpPr>
          <p:nvPr/>
        </p:nvSpPr>
        <p:spPr bwMode="auto">
          <a:xfrm>
            <a:off x="965200" y="250825"/>
            <a:ext cx="835660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Bulk-Weighing Scale</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6978" name="Picture 2" descr="A picture of a silo, mixer and a truck loading area" title="Load OUt Area">
            <a:extLst>
              <a:ext uri="{FF2B5EF4-FFF2-40B4-BE49-F238E27FC236}">
                <a16:creationId xmlns:a16="http://schemas.microsoft.com/office/drawing/2014/main" id="{C890A224-4A31-448B-8226-5A1F33C7FC6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908" y="-31102"/>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20E1334A-DE63-4C36-829D-D90D3981E6A3}"/>
              </a:ext>
            </a:extLst>
          </p:cNvPr>
          <p:cNvSpPr>
            <a:spLocks noChangeArrowheads="1"/>
          </p:cNvSpPr>
          <p:nvPr/>
        </p:nvSpPr>
        <p:spPr bwMode="auto">
          <a:xfrm>
            <a:off x="350838" y="533400"/>
            <a:ext cx="3074987" cy="1200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Load Out </a:t>
            </a:r>
          </a:p>
          <a:p>
            <a:pPr algn="ctr">
              <a:lnSpc>
                <a:spcPct val="90000"/>
              </a:lnSpc>
              <a:defRPr/>
            </a:pPr>
            <a:r>
              <a:rPr lang="en-US" altLang="en-US" sz="4000" b="1">
                <a:solidFill>
                  <a:srgbClr val="CC0000"/>
                </a:solidFill>
                <a:effectLst>
                  <a:outerShdw blurRad="38100" dist="38100" dir="2700000" algn="tl">
                    <a:srgbClr val="000000"/>
                  </a:outerShdw>
                </a:effectLst>
              </a:rPr>
              <a:t>Area</a:t>
            </a:r>
          </a:p>
        </p:txBody>
      </p:sp>
      <p:sp>
        <p:nvSpPr>
          <p:cNvPr id="126980" name="Date Placeholder 1">
            <a:extLst>
              <a:ext uri="{FF2B5EF4-FFF2-40B4-BE49-F238E27FC236}">
                <a16:creationId xmlns:a16="http://schemas.microsoft.com/office/drawing/2014/main" id="{BEB5BC92-5704-4F08-B96C-EB7EF6DA8332}"/>
              </a:ext>
            </a:extLst>
          </p:cNvPr>
          <p:cNvSpPr>
            <a:spLocks noGrp="1"/>
          </p:cNvSpPr>
          <p:nvPr>
            <p:ph type="dt" sz="half"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fld id="{01BCE8E3-17DE-4504-9F3D-E1EF9C99260C}" type="datetime1">
              <a:rPr lang="en-US" altLang="en-US" sz="2400" b="0" smtClean="0"/>
              <a:pPr>
                <a:spcBef>
                  <a:spcPct val="0"/>
                </a:spcBef>
                <a:buClrTx/>
                <a:buSzTx/>
                <a:buFontTx/>
                <a:buNone/>
              </a:pPr>
              <a:t>10/2/2023</a:t>
            </a:fld>
            <a:endParaRPr lang="en-US" altLang="en-US" sz="2400" b="0"/>
          </a:p>
        </p:txBody>
      </p:sp>
      <p:sp>
        <p:nvSpPr>
          <p:cNvPr id="126981" name="Slide Number Placeholder 2">
            <a:extLst>
              <a:ext uri="{FF2B5EF4-FFF2-40B4-BE49-F238E27FC236}">
                <a16:creationId xmlns:a16="http://schemas.microsoft.com/office/drawing/2014/main" id="{665B5ADD-396F-4FDF-932C-7E66D4D9A7C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fld id="{EA808992-8559-4CA5-843B-DC4C78B9BEC5}" type="slidenum">
              <a:rPr lang="en-US" altLang="en-US" sz="2400" b="0" smtClean="0"/>
              <a:pPr>
                <a:spcBef>
                  <a:spcPct val="0"/>
                </a:spcBef>
                <a:buClrTx/>
                <a:buSzTx/>
                <a:buFontTx/>
                <a:buNone/>
              </a:pPr>
              <a:t>51</a:t>
            </a:fld>
            <a:endParaRPr lang="en-US" altLang="en-US" sz="2400" b="0"/>
          </a:p>
        </p:txBody>
      </p:sp>
    </p:spTree>
  </p:cSld>
  <p:clrMapOvr>
    <a:masterClrMapping/>
  </p:clrMapOvr>
  <p:transition advClick="0"/>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9026" name="Picture 6" descr="A picture of a couple of conveyors, silos and a truck loading area with the arrow pointing to a vent filter on top of the loading area circled in red&#10;&#10;The below should be deleted:&#10;chandler 007" title="Bin Vent Filters Serving Loadout">
            <a:extLst>
              <a:ext uri="{FF2B5EF4-FFF2-40B4-BE49-F238E27FC236}">
                <a16:creationId xmlns:a16="http://schemas.microsoft.com/office/drawing/2014/main" id="{2CB6B260-0729-4440-B568-D053CA63B442}"/>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2175154" y="1916337"/>
            <a:ext cx="6942804" cy="408282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27" name="Oval 7">
            <a:extLst>
              <a:ext uri="{FF2B5EF4-FFF2-40B4-BE49-F238E27FC236}">
                <a16:creationId xmlns:a16="http://schemas.microsoft.com/office/drawing/2014/main" id="{A7B46030-246D-4AED-977E-07CBA800DFB0}"/>
              </a:ext>
            </a:extLst>
          </p:cNvPr>
          <p:cNvSpPr>
            <a:spLocks noChangeArrowheads="1"/>
          </p:cNvSpPr>
          <p:nvPr/>
        </p:nvSpPr>
        <p:spPr bwMode="auto">
          <a:xfrm flipH="1">
            <a:off x="6257925" y="2743200"/>
            <a:ext cx="1371600" cy="838200"/>
          </a:xfrm>
          <a:prstGeom prst="ellipse">
            <a:avLst/>
          </a:prstGeom>
          <a:noFill/>
          <a:ln w="2857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324613" name="Line 8">
            <a:extLst>
              <a:ext uri="{FF2B5EF4-FFF2-40B4-BE49-F238E27FC236}">
                <a16:creationId xmlns:a16="http://schemas.microsoft.com/office/drawing/2014/main" id="{8CE2CE12-E8F3-45E5-B35F-438390C1584E}"/>
              </a:ext>
            </a:extLst>
          </p:cNvPr>
          <p:cNvSpPr>
            <a:spLocks noChangeShapeType="1"/>
          </p:cNvSpPr>
          <p:nvPr/>
        </p:nvSpPr>
        <p:spPr bwMode="auto">
          <a:xfrm>
            <a:off x="6510338" y="1065213"/>
            <a:ext cx="258762" cy="2097087"/>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80D8976F-0039-4F3C-AEBD-06E58BEA56F3}"/>
              </a:ext>
            </a:extLst>
          </p:cNvPr>
          <p:cNvSpPr>
            <a:spLocks noChangeArrowheads="1"/>
          </p:cNvSpPr>
          <p:nvPr/>
        </p:nvSpPr>
        <p:spPr bwMode="auto">
          <a:xfrm>
            <a:off x="965200" y="250825"/>
            <a:ext cx="835660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 Serving </a:t>
            </a:r>
            <a:r>
              <a:rPr lang="en-US" altLang="en-US" sz="4000" b="1" err="1">
                <a:solidFill>
                  <a:srgbClr val="CC0000"/>
                </a:solidFill>
                <a:effectLst>
                  <a:outerShdw blurRad="38100" dist="38100" dir="2700000" algn="tl">
                    <a:srgbClr val="000000"/>
                  </a:outerShdw>
                </a:effectLst>
              </a:rPr>
              <a:t>Loadout</a:t>
            </a:r>
            <a:endParaRPr lang="en-US" altLang="en-US" sz="4000" b="1">
              <a:solidFill>
                <a:srgbClr val="CC0000"/>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324613"/>
                                        </p:tgtEl>
                                        <p:attrNameLst>
                                          <p:attrName>style.visibility</p:attrName>
                                        </p:attrNameLst>
                                      </p:cBhvr>
                                      <p:to>
                                        <p:strVal val="visible"/>
                                      </p:to>
                                    </p:set>
                                    <p:anim calcmode="lin" valueType="num">
                                      <p:cBhvr additive="base">
                                        <p:cTn id="7" dur="10" fill="hold"/>
                                        <p:tgtEl>
                                          <p:spTgt spid="324613"/>
                                        </p:tgtEl>
                                        <p:attrNameLst>
                                          <p:attrName>ppt_x</p:attrName>
                                        </p:attrNameLst>
                                      </p:cBhvr>
                                      <p:tavLst>
                                        <p:tav tm="0">
                                          <p:val>
                                            <p:strVal val="#ppt_x"/>
                                          </p:val>
                                        </p:tav>
                                        <p:tav tm="100000">
                                          <p:val>
                                            <p:strVal val="#ppt_x"/>
                                          </p:val>
                                        </p:tav>
                                      </p:tavLst>
                                    </p:anim>
                                    <p:anim calcmode="lin" valueType="num">
                                      <p:cBhvr additive="base">
                                        <p:cTn id="8" dur="10" fill="hold"/>
                                        <p:tgtEl>
                                          <p:spTgt spid="3246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descr="A picture of three silos with a vent filter on top of each and the arrow pointing to one vent filter with visible dust emissions from the filter circled in red" title="Bin Vent Filter Serving Silos">
            <a:extLst>
              <a:ext uri="{FF2B5EF4-FFF2-40B4-BE49-F238E27FC236}">
                <a16:creationId xmlns:a16="http://schemas.microsoft.com/office/drawing/2014/main" id="{3E91E86B-857E-4A7E-8F50-C7142E02590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02414"/>
            <a:ext cx="9715500" cy="696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1075" name="Oval 7">
            <a:extLst>
              <a:ext uri="{FF2B5EF4-FFF2-40B4-BE49-F238E27FC236}">
                <a16:creationId xmlns:a16="http://schemas.microsoft.com/office/drawing/2014/main" id="{163C8F81-DD23-4631-8C14-82D2F5290FF8}"/>
              </a:ext>
            </a:extLst>
          </p:cNvPr>
          <p:cNvSpPr>
            <a:spLocks noChangeArrowheads="1"/>
          </p:cNvSpPr>
          <p:nvPr/>
        </p:nvSpPr>
        <p:spPr bwMode="auto">
          <a:xfrm flipH="1">
            <a:off x="3548063" y="2006600"/>
            <a:ext cx="2962275" cy="2074863"/>
          </a:xfrm>
          <a:prstGeom prst="ellipse">
            <a:avLst/>
          </a:prstGeom>
          <a:noFill/>
          <a:ln w="2857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324613" name="Line 8">
            <a:extLst>
              <a:ext uri="{FF2B5EF4-FFF2-40B4-BE49-F238E27FC236}">
                <a16:creationId xmlns:a16="http://schemas.microsoft.com/office/drawing/2014/main" id="{66DA914D-9B05-4C3D-A363-9D518BFB3223}"/>
              </a:ext>
            </a:extLst>
          </p:cNvPr>
          <p:cNvSpPr>
            <a:spLocks noChangeShapeType="1"/>
          </p:cNvSpPr>
          <p:nvPr/>
        </p:nvSpPr>
        <p:spPr bwMode="auto">
          <a:xfrm>
            <a:off x="4627563" y="1282700"/>
            <a:ext cx="258762" cy="1711325"/>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C4228591-12D7-43D4-B53C-5E16EE9564F5}"/>
              </a:ext>
            </a:extLst>
          </p:cNvPr>
          <p:cNvSpPr>
            <a:spLocks noChangeArrowheads="1"/>
          </p:cNvSpPr>
          <p:nvPr/>
        </p:nvSpPr>
        <p:spPr bwMode="auto">
          <a:xfrm>
            <a:off x="965200" y="250825"/>
            <a:ext cx="835660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 Serving Silos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nodeType="clickEffect">
                                  <p:stCondLst>
                                    <p:cond delay="0"/>
                                  </p:stCondLst>
                                  <p:childTnLst>
                                    <p:set>
                                      <p:cBhvr>
                                        <p:cTn id="6" dur="1" fill="hold">
                                          <p:stCondLst>
                                            <p:cond delay="0"/>
                                          </p:stCondLst>
                                        </p:cTn>
                                        <p:tgtEl>
                                          <p:spTgt spid="324613"/>
                                        </p:tgtEl>
                                        <p:attrNameLst>
                                          <p:attrName>style.visibility</p:attrName>
                                        </p:attrNameLst>
                                      </p:cBhvr>
                                      <p:to>
                                        <p:strVal val="visible"/>
                                      </p:to>
                                    </p:set>
                                    <p:anim calcmode="lin" valueType="num">
                                      <p:cBhvr additive="base">
                                        <p:cTn id="7" dur="500" fill="hold"/>
                                        <p:tgtEl>
                                          <p:spTgt spid="324613"/>
                                        </p:tgtEl>
                                        <p:attrNameLst>
                                          <p:attrName>ppt_x</p:attrName>
                                        </p:attrNameLst>
                                      </p:cBhvr>
                                      <p:tavLst>
                                        <p:tav tm="0">
                                          <p:val>
                                            <p:strVal val="#ppt_x"/>
                                          </p:val>
                                        </p:tav>
                                        <p:tav tm="100000">
                                          <p:val>
                                            <p:strVal val="#ppt_x"/>
                                          </p:val>
                                        </p:tav>
                                      </p:tavLst>
                                    </p:anim>
                                    <p:anim calcmode="lin" valueType="num">
                                      <p:cBhvr additive="base">
                                        <p:cTn id="8" dur="500" fill="hold"/>
                                        <p:tgtEl>
                                          <p:spTgt spid="3246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3" descr="A picture of a storage silo in the back and a vent filter on top of a weigh bin serving a truck loading area with the arrow pointing to visible dust being released from the filter circled in red" title="Bin Vent Filter Serving Loadout">
            <a:extLst>
              <a:ext uri="{FF2B5EF4-FFF2-40B4-BE49-F238E27FC236}">
                <a16:creationId xmlns:a16="http://schemas.microsoft.com/office/drawing/2014/main" id="{8E36123E-8D1F-4EE4-A331-C85318DD56B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34088"/>
            <a:ext cx="9715500" cy="709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23" name="Oval 7">
            <a:extLst>
              <a:ext uri="{FF2B5EF4-FFF2-40B4-BE49-F238E27FC236}">
                <a16:creationId xmlns:a16="http://schemas.microsoft.com/office/drawing/2014/main" id="{3FE82CE8-C6CE-40A5-A057-9C6F72BBE5ED}"/>
              </a:ext>
            </a:extLst>
          </p:cNvPr>
          <p:cNvSpPr>
            <a:spLocks noChangeArrowheads="1"/>
          </p:cNvSpPr>
          <p:nvPr/>
        </p:nvSpPr>
        <p:spPr bwMode="auto">
          <a:xfrm flipH="1">
            <a:off x="3562350" y="3043238"/>
            <a:ext cx="2401888" cy="1406525"/>
          </a:xfrm>
          <a:prstGeom prst="ellipse">
            <a:avLst/>
          </a:prstGeom>
          <a:noFill/>
          <a:ln w="2857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324613" name="Line 8">
            <a:extLst>
              <a:ext uri="{FF2B5EF4-FFF2-40B4-BE49-F238E27FC236}">
                <a16:creationId xmlns:a16="http://schemas.microsoft.com/office/drawing/2014/main" id="{2A8C9845-455F-45DD-9DB5-A7443A0592DD}"/>
              </a:ext>
            </a:extLst>
          </p:cNvPr>
          <p:cNvSpPr>
            <a:spLocks noChangeShapeType="1"/>
          </p:cNvSpPr>
          <p:nvPr/>
        </p:nvSpPr>
        <p:spPr bwMode="auto">
          <a:xfrm>
            <a:off x="3773488" y="1816100"/>
            <a:ext cx="1795462" cy="2097088"/>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F6FDC946-531B-413C-B167-343FB65581D8}"/>
              </a:ext>
            </a:extLst>
          </p:cNvPr>
          <p:cNvSpPr>
            <a:spLocks noChangeArrowheads="1"/>
          </p:cNvSpPr>
          <p:nvPr/>
        </p:nvSpPr>
        <p:spPr bwMode="auto">
          <a:xfrm>
            <a:off x="965200" y="250825"/>
            <a:ext cx="835660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 Serving </a:t>
            </a:r>
            <a:r>
              <a:rPr lang="en-US" altLang="en-US" sz="4000" b="1" err="1">
                <a:solidFill>
                  <a:srgbClr val="CC0000"/>
                </a:solidFill>
                <a:effectLst>
                  <a:outerShdw blurRad="38100" dist="38100" dir="2700000" algn="tl">
                    <a:srgbClr val="000000"/>
                  </a:outerShdw>
                </a:effectLst>
              </a:rPr>
              <a:t>Loadout</a:t>
            </a:r>
            <a:endParaRPr lang="en-US" altLang="en-US" sz="4000" b="1">
              <a:solidFill>
                <a:srgbClr val="CC0000"/>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nodeType="afterEffect">
                                  <p:stCondLst>
                                    <p:cond delay="0"/>
                                  </p:stCondLst>
                                  <p:childTnLst>
                                    <p:set>
                                      <p:cBhvr>
                                        <p:cTn id="6" dur="1" fill="hold">
                                          <p:stCondLst>
                                            <p:cond delay="0"/>
                                          </p:stCondLst>
                                        </p:cTn>
                                        <p:tgtEl>
                                          <p:spTgt spid="324613"/>
                                        </p:tgtEl>
                                        <p:attrNameLst>
                                          <p:attrName>style.visibility</p:attrName>
                                        </p:attrNameLst>
                                      </p:cBhvr>
                                      <p:to>
                                        <p:strVal val="visible"/>
                                      </p:to>
                                    </p:set>
                                    <p:anim calcmode="lin" valueType="num">
                                      <p:cBhvr additive="base">
                                        <p:cTn id="7" dur="10" fill="hold"/>
                                        <p:tgtEl>
                                          <p:spTgt spid="324613"/>
                                        </p:tgtEl>
                                        <p:attrNameLst>
                                          <p:attrName>ppt_x</p:attrName>
                                        </p:attrNameLst>
                                      </p:cBhvr>
                                      <p:tavLst>
                                        <p:tav tm="0">
                                          <p:val>
                                            <p:strVal val="0-#ppt_w/2"/>
                                          </p:val>
                                        </p:tav>
                                        <p:tav tm="100000">
                                          <p:val>
                                            <p:strVal val="#ppt_x"/>
                                          </p:val>
                                        </p:tav>
                                      </p:tavLst>
                                    </p:anim>
                                    <p:anim calcmode="lin" valueType="num">
                                      <p:cBhvr additive="base">
                                        <p:cTn id="8" dur="10" fill="hold"/>
                                        <p:tgtEl>
                                          <p:spTgt spid="3246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1" descr="A picture of a C&amp;#38;W Dust System filter vent and its blower on top of a bin " title="Bin Vent Filters">
            <a:extLst>
              <a:ext uri="{FF2B5EF4-FFF2-40B4-BE49-F238E27FC236}">
                <a16:creationId xmlns:a16="http://schemas.microsoft.com/office/drawing/2014/main" id="{C336074B-859E-4BE1-9D02-587592C2CF9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34088"/>
            <a:ext cx="10031413" cy="709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2">
            <a:extLst>
              <a:ext uri="{FF2B5EF4-FFF2-40B4-BE49-F238E27FC236}">
                <a16:creationId xmlns:a16="http://schemas.microsoft.com/office/drawing/2014/main" id="{CD67B4C2-C841-4DA1-9E1E-A0AA11FB884F}"/>
              </a:ext>
            </a:extLst>
          </p:cNvPr>
          <p:cNvSpPr>
            <a:spLocks noChangeArrowheads="1"/>
          </p:cNvSpPr>
          <p:nvPr/>
        </p:nvSpPr>
        <p:spPr bwMode="auto">
          <a:xfrm>
            <a:off x="965200" y="5805488"/>
            <a:ext cx="8356600" cy="64611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Filters</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7218" name="Picture 9" descr="The far left picture is of a vent filter cartridge numbered &quot;1&quot;; the middle picture is of an enclosure that goes around the vent filter cartridge where air enters from the bottom, numbered &quot;2&quot;; and the far right picture is of a bin vent enclosure around the vent filter cartridge where air enters from the bottom hopper, numbered &quot;3&quot;&#10;&#10;bin_d" title="Bin Vent Filters">
            <a:extLst>
              <a:ext uri="{FF2B5EF4-FFF2-40B4-BE49-F238E27FC236}">
                <a16:creationId xmlns:a16="http://schemas.microsoft.com/office/drawing/2014/main" id="{FD0C9C26-5CF7-4830-AAF1-E8E9D91A44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25" y="1600200"/>
            <a:ext cx="5992813"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FBF4C28F-437D-4D8D-B052-C8597C214FAC}"/>
              </a:ext>
            </a:extLst>
          </p:cNvPr>
          <p:cNvSpPr>
            <a:spLocks noChangeArrowheads="1"/>
          </p:cNvSpPr>
          <p:nvPr/>
        </p:nvSpPr>
        <p:spPr bwMode="auto">
          <a:xfrm>
            <a:off x="965200" y="250825"/>
            <a:ext cx="835660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Filters</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5" descr="The picture on the right is of a Bin Vent with the doors open showing the filter bags inside the Bin Vent" title="Bin Vent Filters">
            <a:extLst>
              <a:ext uri="{FF2B5EF4-FFF2-40B4-BE49-F238E27FC236}">
                <a16:creationId xmlns:a16="http://schemas.microsoft.com/office/drawing/2014/main" id="{32ACFC26-05EE-45E3-80A6-E4A534378EB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4350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267" name="Picture 1" descr="The left picture is of a Bin Vent with a hopper at the bottom" title="Bin Vent Filters">
            <a:extLst>
              <a:ext uri="{FF2B5EF4-FFF2-40B4-BE49-F238E27FC236}">
                <a16:creationId xmlns:a16="http://schemas.microsoft.com/office/drawing/2014/main" id="{A75D8F89-634A-4AC4-A70A-F35ECE7AE9F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4B40366B-965A-471B-84E4-E4975E5F80EC}"/>
              </a:ext>
            </a:extLst>
          </p:cNvPr>
          <p:cNvSpPr>
            <a:spLocks noChangeArrowheads="1"/>
          </p:cNvSpPr>
          <p:nvPr/>
        </p:nvSpPr>
        <p:spPr bwMode="auto">
          <a:xfrm>
            <a:off x="965200" y="250825"/>
            <a:ext cx="835660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Filters</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4" name="Picture 2" descr="A picture of a Bin Vent with the side doors open showing the filters inside" title="Bin Vent Filters">
            <a:extLst>
              <a:ext uri="{FF2B5EF4-FFF2-40B4-BE49-F238E27FC236}">
                <a16:creationId xmlns:a16="http://schemas.microsoft.com/office/drawing/2014/main" id="{DD85084A-3560-48E2-B3E0-DB60A60B335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7315"/>
            <a:ext cx="99742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9E79E22E-F2F5-47D7-B65F-C75746BC0849}"/>
              </a:ext>
            </a:extLst>
          </p:cNvPr>
          <p:cNvSpPr>
            <a:spLocks noChangeArrowheads="1"/>
          </p:cNvSpPr>
          <p:nvPr/>
        </p:nvSpPr>
        <p:spPr bwMode="auto">
          <a:xfrm>
            <a:off x="1223963" y="5983288"/>
            <a:ext cx="8356600" cy="64611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Filters</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62" name="Picture 5" descr="The left picture shows a drawing and a picture of air headers equipped with solenoid valves and diaphragm valves used to pulsate compressed air in a reverse direction into bags to create a shock wave to clean the bags&#10;&#10;The below should be delted:&#10;bin_a" title="Bin Vent Filters">
            <a:extLst>
              <a:ext uri="{FF2B5EF4-FFF2-40B4-BE49-F238E27FC236}">
                <a16:creationId xmlns:a16="http://schemas.microsoft.com/office/drawing/2014/main" id="{BA1F2DF7-5500-41B5-AA9F-504C0F550E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00200"/>
            <a:ext cx="4586288"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63" name="Picture 7" descr="The right picture shows filter bags replacement.  The top picture shows bag replacement from above the tube sheet and the bottom picture shows bag replacement from beneath the tube sheet.&#10;&#10;The below should be deleted:&#10;bin_b" title="Bin Vent Filters">
            <a:extLst>
              <a:ext uri="{FF2B5EF4-FFF2-40B4-BE49-F238E27FC236}">
                <a16:creationId xmlns:a16="http://schemas.microsoft.com/office/drawing/2014/main" id="{F1B42218-5BAB-4BA2-8136-951A7B3D786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0363" y="1905000"/>
            <a:ext cx="4894262"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984A1725-C988-4C23-9FD6-273B008B420F}"/>
              </a:ext>
            </a:extLst>
          </p:cNvPr>
          <p:cNvSpPr>
            <a:spLocks noChangeArrowheads="1"/>
          </p:cNvSpPr>
          <p:nvPr/>
        </p:nvSpPr>
        <p:spPr bwMode="auto">
          <a:xfrm>
            <a:off x="965200" y="250825"/>
            <a:ext cx="8356600" cy="6461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4000" b="1">
                <a:solidFill>
                  <a:srgbClr val="CC0000"/>
                </a:solidFill>
                <a:effectLst>
                  <a:outerShdw blurRad="38100" dist="38100" dir="2700000" algn="tl">
                    <a:srgbClr val="000000"/>
                  </a:outerShdw>
                </a:effectLst>
              </a:rPr>
              <a:t>Bin Vent Filters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1" descr="A picture of a concrete mix truck being rinsed off with a spray hose" title="Dry Mix Batcching Operation">
            <a:extLst>
              <a:ext uri="{FF2B5EF4-FFF2-40B4-BE49-F238E27FC236}">
                <a16:creationId xmlns:a16="http://schemas.microsoft.com/office/drawing/2014/main" id="{6C07A415-7DE2-4A24-8477-8353AD1E2F7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9218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A8A06A68-625F-4FB7-81FA-9A61118A6960}"/>
              </a:ext>
            </a:extLst>
          </p:cNvPr>
          <p:cNvSpPr>
            <a:spLocks noGrp="1"/>
          </p:cNvSpPr>
          <p:nvPr>
            <p:ph type="title"/>
          </p:nvPr>
        </p:nvSpPr>
        <p:spPr>
          <a:xfrm>
            <a:off x="339214" y="280221"/>
            <a:ext cx="4435577" cy="530942"/>
          </a:xfrm>
          <a:solidFill>
            <a:schemeClr val="bg2">
              <a:lumMod val="90000"/>
            </a:schemeClr>
          </a:solidFill>
        </p:spPr>
        <p:txBody>
          <a:bodyPr>
            <a:normAutofit/>
          </a:bodyPr>
          <a:lstStyle/>
          <a:p>
            <a:r>
              <a:rPr lang="en-US" sz="2800"/>
              <a:t>Wet Mix Batching Operation</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5410" name="Rectangle 2">
            <a:extLst>
              <a:ext uri="{FF2B5EF4-FFF2-40B4-BE49-F238E27FC236}">
                <a16:creationId xmlns:a16="http://schemas.microsoft.com/office/drawing/2014/main" id="{19580268-D7A5-43C1-8820-3D277F2EFC35}"/>
              </a:ext>
            </a:extLst>
          </p:cNvPr>
          <p:cNvSpPr>
            <a:spLocks noGrp="1" noChangeArrowheads="1"/>
          </p:cNvSpPr>
          <p:nvPr>
            <p:ph type="title"/>
          </p:nvPr>
        </p:nvSpPr>
        <p:spPr/>
        <p:txBody>
          <a:bodyPr/>
          <a:lstStyle/>
          <a:p>
            <a:endParaRPr lang="en-US" altLang="en-US"/>
          </a:p>
        </p:txBody>
      </p:sp>
      <p:sp>
        <p:nvSpPr>
          <p:cNvPr id="705539" name="Rectangle 3">
            <a:extLst>
              <a:ext uri="{FF2B5EF4-FFF2-40B4-BE49-F238E27FC236}">
                <a16:creationId xmlns:a16="http://schemas.microsoft.com/office/drawing/2014/main" id="{222C99A5-9D3E-428C-ACC9-E67DF8F43D09}"/>
              </a:ext>
            </a:extLst>
          </p:cNvPr>
          <p:cNvSpPr>
            <a:spLocks noGrp="1" noChangeArrowheads="1"/>
          </p:cNvSpPr>
          <p:nvPr>
            <p:ph idx="1"/>
          </p:nvPr>
        </p:nvSpPr>
        <p:spPr/>
        <p:txBody>
          <a:bodyPr/>
          <a:lstStyle/>
          <a:p>
            <a:pPr>
              <a:defRPr/>
            </a:pPr>
            <a:endParaRPr lang="en-US" altLang="en-US"/>
          </a:p>
        </p:txBody>
      </p:sp>
      <p:pic>
        <p:nvPicPr>
          <p:cNvPr id="145412" name="Picture 4" descr="A picture of a Central Mix Concrete Batching Operation showing silos, mixing and weighing hoppers, truck loading area and several concrete trucks.&#10;&#10;The below should be deleted:&#10;DSC00068" title="Concrete Batching Process: Central Mix">
            <a:extLst>
              <a:ext uri="{FF2B5EF4-FFF2-40B4-BE49-F238E27FC236}">
                <a16:creationId xmlns:a16="http://schemas.microsoft.com/office/drawing/2014/main" id="{57308DB1-7E11-4A6A-BA1E-7FE69B9543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703" r="5185" b="10823"/>
          <a:stretch>
            <a:fillRect/>
          </a:stretch>
        </p:blipFill>
        <p:spPr bwMode="auto">
          <a:xfrm>
            <a:off x="0" y="-22225"/>
            <a:ext cx="10544175" cy="688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2">
            <a:extLst>
              <a:ext uri="{FF2B5EF4-FFF2-40B4-BE49-F238E27FC236}">
                <a16:creationId xmlns:a16="http://schemas.microsoft.com/office/drawing/2014/main" id="{678A4B93-3B76-44C0-A2C6-751D18548F43}"/>
              </a:ext>
            </a:extLst>
          </p:cNvPr>
          <p:cNvSpPr>
            <a:spLocks noChangeArrowheads="1"/>
          </p:cNvSpPr>
          <p:nvPr/>
        </p:nvSpPr>
        <p:spPr bwMode="auto">
          <a:xfrm>
            <a:off x="847725" y="5584825"/>
            <a:ext cx="7791450"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Batching Process: Central Mix</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8" name="Picture 1" descr="A picture of a truck loading area at a Ready Mix Concrete Batching Plant showing drop curtains and flexible vent duct leading to a baghouse" title="Concrete Batching Process: Ready Mix">
            <a:extLst>
              <a:ext uri="{FF2B5EF4-FFF2-40B4-BE49-F238E27FC236}">
                <a16:creationId xmlns:a16="http://schemas.microsoft.com/office/drawing/2014/main" id="{6FA91DA6-336A-44BE-8E42-61A63CF458D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02414"/>
            <a:ext cx="10044113" cy="696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2">
            <a:extLst>
              <a:ext uri="{FF2B5EF4-FFF2-40B4-BE49-F238E27FC236}">
                <a16:creationId xmlns:a16="http://schemas.microsoft.com/office/drawing/2014/main" id="{06FBDB10-6E0C-4F42-A08E-C0219813288F}"/>
              </a:ext>
            </a:extLst>
          </p:cNvPr>
          <p:cNvSpPr>
            <a:spLocks noChangeArrowheads="1"/>
          </p:cNvSpPr>
          <p:nvPr/>
        </p:nvSpPr>
        <p:spPr bwMode="auto">
          <a:xfrm>
            <a:off x="1249363" y="5572125"/>
            <a:ext cx="7791450"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Batching Process: Ready Mix</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6" name="Picture 3" descr="A picture of a truck loading operation and a concrete truck at a Ready Mix Concrete Plant showing the drop curtain and flexible vent duct leading to a baghouse at the truck loading area" title="Concrete Batching Process: Ready Mix">
            <a:extLst>
              <a:ext uri="{FF2B5EF4-FFF2-40B4-BE49-F238E27FC236}">
                <a16:creationId xmlns:a16="http://schemas.microsoft.com/office/drawing/2014/main" id="{9582BF18-D726-43B3-95FA-682E8A83866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02413"/>
            <a:ext cx="9975850" cy="7022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2">
            <a:extLst>
              <a:ext uri="{FF2B5EF4-FFF2-40B4-BE49-F238E27FC236}">
                <a16:creationId xmlns:a16="http://schemas.microsoft.com/office/drawing/2014/main" id="{81E20D86-F864-41C1-A65F-A38F19CAB07B}"/>
              </a:ext>
            </a:extLst>
          </p:cNvPr>
          <p:cNvSpPr>
            <a:spLocks noChangeArrowheads="1"/>
          </p:cNvSpPr>
          <p:nvPr/>
        </p:nvSpPr>
        <p:spPr bwMode="auto">
          <a:xfrm>
            <a:off x="2300288" y="5572125"/>
            <a:ext cx="7791450"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Batching Process: Ready Mix</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4" name="Picture 1" descr="A picture of a drop curtain and flexible vent duct leading to a baghouse at a truck loading area with a tear in the vent duct and other openings around the drop curtain" title="Wait a minute before you loadout!">
            <a:extLst>
              <a:ext uri="{FF2B5EF4-FFF2-40B4-BE49-F238E27FC236}">
                <a16:creationId xmlns:a16="http://schemas.microsoft.com/office/drawing/2014/main" id="{FF6864B6-48A5-4C6B-93E5-8BDF51A8B37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7316"/>
            <a:ext cx="100853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2">
            <a:extLst>
              <a:ext uri="{FF2B5EF4-FFF2-40B4-BE49-F238E27FC236}">
                <a16:creationId xmlns:a16="http://schemas.microsoft.com/office/drawing/2014/main" id="{07204E61-05A9-49C1-AEDF-36A3D9690E44}"/>
              </a:ext>
            </a:extLst>
          </p:cNvPr>
          <p:cNvSpPr>
            <a:spLocks noChangeArrowheads="1"/>
          </p:cNvSpPr>
          <p:nvPr/>
        </p:nvSpPr>
        <p:spPr bwMode="auto">
          <a:xfrm>
            <a:off x="1249363" y="5572125"/>
            <a:ext cx="4456112"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Wait a minute before you </a:t>
            </a:r>
            <a:r>
              <a:rPr lang="en-US" altLang="en-US" sz="3600" b="1" err="1">
                <a:solidFill>
                  <a:srgbClr val="CC0000"/>
                </a:solidFill>
                <a:effectLst>
                  <a:outerShdw blurRad="38100" dist="38100" dir="2700000" algn="tl">
                    <a:srgbClr val="000000"/>
                  </a:outerShdw>
                </a:effectLst>
              </a:rPr>
              <a:t>loadout</a:t>
            </a:r>
            <a:r>
              <a:rPr lang="en-US" altLang="en-US" sz="3600" b="1">
                <a:solidFill>
                  <a:srgbClr val="CC0000"/>
                </a:solidFill>
                <a:effectLst>
                  <a:outerShdw blurRad="38100" dist="38100" dir="2700000" algn="tl">
                    <a:srgbClr val="000000"/>
                  </a:outerShdw>
                </a:effectLst>
              </a:rPr>
              <a:t>!</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1" descr="A close up picture of a tear in a flexible vent duct from a truck loading area leading to a baghouse" title="Not acceptable!!">
            <a:extLst>
              <a:ext uri="{FF2B5EF4-FFF2-40B4-BE49-F238E27FC236}">
                <a16:creationId xmlns:a16="http://schemas.microsoft.com/office/drawing/2014/main" id="{8101ABEF-D298-4655-827F-A014A42C10C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02414"/>
            <a:ext cx="10044113" cy="7066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2">
            <a:extLst>
              <a:ext uri="{FF2B5EF4-FFF2-40B4-BE49-F238E27FC236}">
                <a16:creationId xmlns:a16="http://schemas.microsoft.com/office/drawing/2014/main" id="{11733AEB-1BE7-4BF8-8CB9-C4F3ED9B3222}"/>
              </a:ext>
            </a:extLst>
          </p:cNvPr>
          <p:cNvSpPr>
            <a:spLocks noChangeArrowheads="1"/>
          </p:cNvSpPr>
          <p:nvPr/>
        </p:nvSpPr>
        <p:spPr bwMode="auto">
          <a:xfrm>
            <a:off x="1249363" y="5572125"/>
            <a:ext cx="4605337"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Not acceptable!!</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5650" name="Picture 8" descr="A picture of a truck loading area at a Concrete Batch Plant with different areas for Central Mix (which includes water to the mix) and Batch Mix&#10;&#10;The below should be deleted:&#10;CBP26" title="Concrete Batching Process">
            <a:extLst>
              <a:ext uri="{FF2B5EF4-FFF2-40B4-BE49-F238E27FC236}">
                <a16:creationId xmlns:a16="http://schemas.microsoft.com/office/drawing/2014/main" id="{CCB1DE4C-2302-4FA2-BA73-B56D43912D42}"/>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tretch>
            <a:fillRect/>
          </a:stretch>
        </p:blipFill>
        <p:spPr>
          <a:xfrm>
            <a:off x="1962150" y="1066800"/>
            <a:ext cx="6362700" cy="426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1" name="Line 9">
            <a:extLst>
              <a:ext uri="{FF2B5EF4-FFF2-40B4-BE49-F238E27FC236}">
                <a16:creationId xmlns:a16="http://schemas.microsoft.com/office/drawing/2014/main" id="{F80DF06B-20D4-40CF-967D-0B02868ED58B}"/>
              </a:ext>
            </a:extLst>
          </p:cNvPr>
          <p:cNvSpPr>
            <a:spLocks noChangeShapeType="1"/>
          </p:cNvSpPr>
          <p:nvPr/>
        </p:nvSpPr>
        <p:spPr bwMode="auto">
          <a:xfrm flipV="1">
            <a:off x="4543425" y="2057400"/>
            <a:ext cx="2143125" cy="1295400"/>
          </a:xfrm>
          <a:prstGeom prst="line">
            <a:avLst/>
          </a:prstGeom>
          <a:noFill/>
          <a:ln w="5715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178186" name="Text Box 10">
            <a:extLst>
              <a:ext uri="{FF2B5EF4-FFF2-40B4-BE49-F238E27FC236}">
                <a16:creationId xmlns:a16="http://schemas.microsoft.com/office/drawing/2014/main" id="{EA92D9FA-F214-471C-9D61-9BA99378A607}"/>
              </a:ext>
            </a:extLst>
          </p:cNvPr>
          <p:cNvSpPr txBox="1">
            <a:spLocks noChangeArrowheads="1"/>
          </p:cNvSpPr>
          <p:nvPr/>
        </p:nvSpPr>
        <p:spPr bwMode="auto">
          <a:xfrm>
            <a:off x="6686549" y="1428179"/>
            <a:ext cx="33432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en-US" sz="3200">
                <a:effectLst>
                  <a:outerShdw blurRad="38100" dist="38100" dir="2700000" algn="tl">
                    <a:srgbClr val="C0C0C0"/>
                  </a:outerShdw>
                </a:effectLst>
              </a:rPr>
              <a:t>Central Mix</a:t>
            </a:r>
          </a:p>
        </p:txBody>
      </p:sp>
      <p:sp>
        <p:nvSpPr>
          <p:cNvPr id="178188" name="Text Box 12">
            <a:extLst>
              <a:ext uri="{FF2B5EF4-FFF2-40B4-BE49-F238E27FC236}">
                <a16:creationId xmlns:a16="http://schemas.microsoft.com/office/drawing/2014/main" id="{D44EFFEF-CF25-42E7-A53B-FAA0D6357D05}"/>
              </a:ext>
            </a:extLst>
          </p:cNvPr>
          <p:cNvSpPr txBox="1">
            <a:spLocks noChangeArrowheads="1"/>
          </p:cNvSpPr>
          <p:nvPr/>
        </p:nvSpPr>
        <p:spPr bwMode="auto">
          <a:xfrm>
            <a:off x="7815263" y="2438400"/>
            <a:ext cx="1984375"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en-US" sz="3200">
                <a:solidFill>
                  <a:srgbClr val="000066"/>
                </a:solidFill>
                <a:effectLst>
                  <a:outerShdw blurRad="38100" dist="38100" dir="2700000" algn="tl">
                    <a:srgbClr val="C0C0C0"/>
                  </a:outerShdw>
                </a:effectLst>
              </a:rPr>
              <a:t>Batch Mix</a:t>
            </a:r>
          </a:p>
        </p:txBody>
      </p:sp>
      <p:sp>
        <p:nvSpPr>
          <p:cNvPr id="155654" name="Line 13">
            <a:extLst>
              <a:ext uri="{FF2B5EF4-FFF2-40B4-BE49-F238E27FC236}">
                <a16:creationId xmlns:a16="http://schemas.microsoft.com/office/drawing/2014/main" id="{4178CC81-EA25-4397-814E-61E3F14143AA}"/>
              </a:ext>
            </a:extLst>
          </p:cNvPr>
          <p:cNvSpPr>
            <a:spLocks noChangeShapeType="1"/>
          </p:cNvSpPr>
          <p:nvPr/>
        </p:nvSpPr>
        <p:spPr bwMode="auto">
          <a:xfrm flipH="1">
            <a:off x="6686549" y="3072383"/>
            <a:ext cx="1404061" cy="825233"/>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8" name="Rectangle 22">
            <a:extLst>
              <a:ext uri="{FF2B5EF4-FFF2-40B4-BE49-F238E27FC236}">
                <a16:creationId xmlns:a16="http://schemas.microsoft.com/office/drawing/2014/main" id="{08372AF1-3740-4131-BFBA-B3BA57F7D14D}"/>
              </a:ext>
            </a:extLst>
          </p:cNvPr>
          <p:cNvSpPr>
            <a:spLocks noChangeArrowheads="1"/>
          </p:cNvSpPr>
          <p:nvPr/>
        </p:nvSpPr>
        <p:spPr bwMode="auto">
          <a:xfrm>
            <a:off x="1209675" y="263525"/>
            <a:ext cx="7791450" cy="592138"/>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Batching Process</a:t>
            </a:r>
          </a:p>
        </p:txBody>
      </p:sp>
    </p:spTree>
  </p:cSld>
  <p:clrMapOvr>
    <a:masterClrMapping/>
  </p:clrMapOvr>
  <p:transition advClick="0"/>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7698" name="Picture 7" descr="A picture of a dry batch mixing hopper at a Concrete Batch Plant&#10;&#10;The below should be deleted:&#10;CBP27" title="Concrete Batching Process: Batch Mix">
            <a:extLst>
              <a:ext uri="{FF2B5EF4-FFF2-40B4-BE49-F238E27FC236}">
                <a16:creationId xmlns:a16="http://schemas.microsoft.com/office/drawing/2014/main" id="{0CC09031-B429-45A2-B744-0DE012200C61}"/>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tretch>
            <a:fillRect/>
          </a:stretch>
        </p:blipFill>
        <p:spPr>
          <a:xfrm>
            <a:off x="921715" y="1693862"/>
            <a:ext cx="7958938" cy="483861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2944891F-2264-4325-8E04-FE5CBF1E6C4B}"/>
              </a:ext>
            </a:extLst>
          </p:cNvPr>
          <p:cNvSpPr>
            <a:spLocks noChangeArrowheads="1"/>
          </p:cNvSpPr>
          <p:nvPr/>
        </p:nvSpPr>
        <p:spPr bwMode="auto">
          <a:xfrm>
            <a:off x="1324051" y="313106"/>
            <a:ext cx="7027863"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Batching Process: </a:t>
            </a:r>
          </a:p>
          <a:p>
            <a:pPr algn="ctr">
              <a:lnSpc>
                <a:spcPct val="90000"/>
              </a:lnSpc>
              <a:defRPr/>
            </a:pPr>
            <a:r>
              <a:rPr lang="en-US" altLang="en-US" sz="3600" b="1">
                <a:solidFill>
                  <a:srgbClr val="CC0000"/>
                </a:solidFill>
                <a:effectLst>
                  <a:outerShdw blurRad="38100" dist="38100" dir="2700000" algn="tl">
                    <a:srgbClr val="000000"/>
                  </a:outerShdw>
                </a:effectLst>
              </a:rPr>
              <a:t>Batch Mix</a:t>
            </a:r>
          </a:p>
        </p:txBody>
      </p:sp>
    </p:spTree>
  </p:cSld>
  <p:clrMapOvr>
    <a:masterClrMapping/>
  </p:clrMapOvr>
  <p:transition advClick="0"/>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9746" name="Picture 5" descr="A picture of a central mixer and truck loading area with a truck being loaded&#10;&#10;The below should be deleted:&#10;CBP29" title="Concrete Batching Process: Central Mix">
            <a:extLst>
              <a:ext uri="{FF2B5EF4-FFF2-40B4-BE49-F238E27FC236}">
                <a16:creationId xmlns:a16="http://schemas.microsoft.com/office/drawing/2014/main" id="{E2E940E8-7F63-474D-9819-1FA13556AE7E}"/>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tretch>
            <a:fillRect/>
          </a:stretch>
        </p:blipFill>
        <p:spPr>
          <a:xfrm>
            <a:off x="1806854" y="1590141"/>
            <a:ext cx="6671463"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D44B1683-07FB-4044-A914-39C082629638}"/>
              </a:ext>
            </a:extLst>
          </p:cNvPr>
          <p:cNvSpPr>
            <a:spLocks noChangeArrowheads="1"/>
          </p:cNvSpPr>
          <p:nvPr/>
        </p:nvSpPr>
        <p:spPr bwMode="auto">
          <a:xfrm>
            <a:off x="1597025" y="330200"/>
            <a:ext cx="7027863"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Batching Process: </a:t>
            </a:r>
          </a:p>
          <a:p>
            <a:pPr algn="ctr">
              <a:lnSpc>
                <a:spcPct val="90000"/>
              </a:lnSpc>
              <a:defRPr/>
            </a:pPr>
            <a:r>
              <a:rPr lang="en-US" altLang="en-US" sz="3600" b="1">
                <a:solidFill>
                  <a:srgbClr val="CC0000"/>
                </a:solidFill>
                <a:effectLst>
                  <a:outerShdw blurRad="38100" dist="38100" dir="2700000" algn="tl">
                    <a:srgbClr val="000000"/>
                  </a:outerShdw>
                </a:effectLst>
              </a:rPr>
              <a:t>Central Mix</a:t>
            </a:r>
          </a:p>
        </p:txBody>
      </p:sp>
    </p:spTree>
  </p:cSld>
  <p:clrMapOvr>
    <a:masterClrMapping/>
  </p:clrMapOvr>
  <p:transition advClick="0"/>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1794" name="Picture 18" descr="A picture of a Central Mix Concrete Plant with an arrow pointing to a water tank and measuring device to measure (by volume or weight) the amount of water added to the mix.&#10;&#10;The below should be deleted:&#10;DSC00076" title="Central Mix">
            <a:extLst>
              <a:ext uri="{FF2B5EF4-FFF2-40B4-BE49-F238E27FC236}">
                <a16:creationId xmlns:a16="http://schemas.microsoft.com/office/drawing/2014/main" id="{E6ACB0C5-845F-4E59-9E8D-348ACF8F51A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1266" t="8861" b="28481"/>
          <a:stretch>
            <a:fillRect/>
          </a:stretch>
        </p:blipFill>
        <p:spPr>
          <a:xfrm>
            <a:off x="-342900" y="0"/>
            <a:ext cx="106299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1795" name="Oval 10">
            <a:extLst>
              <a:ext uri="{FF2B5EF4-FFF2-40B4-BE49-F238E27FC236}">
                <a16:creationId xmlns:a16="http://schemas.microsoft.com/office/drawing/2014/main" id="{4FB228C5-E56D-48F7-9CE4-800FC7545D2B}"/>
              </a:ext>
            </a:extLst>
          </p:cNvPr>
          <p:cNvSpPr>
            <a:spLocks noChangeArrowheads="1"/>
          </p:cNvSpPr>
          <p:nvPr/>
        </p:nvSpPr>
        <p:spPr bwMode="auto">
          <a:xfrm>
            <a:off x="1371600" y="914400"/>
            <a:ext cx="2228850" cy="12192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161796" name="Oval 11">
            <a:extLst>
              <a:ext uri="{FF2B5EF4-FFF2-40B4-BE49-F238E27FC236}">
                <a16:creationId xmlns:a16="http://schemas.microsoft.com/office/drawing/2014/main" id="{9F93950F-C072-4551-B83D-9968569F2EAB}"/>
              </a:ext>
            </a:extLst>
          </p:cNvPr>
          <p:cNvSpPr>
            <a:spLocks noChangeArrowheads="1"/>
          </p:cNvSpPr>
          <p:nvPr/>
        </p:nvSpPr>
        <p:spPr bwMode="auto">
          <a:xfrm>
            <a:off x="2400300" y="1447800"/>
            <a:ext cx="85725" cy="12192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920589" name="Oval 13">
            <a:extLst>
              <a:ext uri="{FF2B5EF4-FFF2-40B4-BE49-F238E27FC236}">
                <a16:creationId xmlns:a16="http://schemas.microsoft.com/office/drawing/2014/main" id="{6C884D78-5CAB-4782-830E-73C46EDC4562}"/>
              </a:ext>
            </a:extLst>
          </p:cNvPr>
          <p:cNvSpPr>
            <a:spLocks noChangeArrowheads="1"/>
          </p:cNvSpPr>
          <p:nvPr/>
        </p:nvSpPr>
        <p:spPr bwMode="auto">
          <a:xfrm>
            <a:off x="1971675" y="2209800"/>
            <a:ext cx="2143125" cy="2514600"/>
          </a:xfrm>
          <a:prstGeom prst="ellipse">
            <a:avLst/>
          </a:prstGeom>
          <a:noFill/>
          <a:ln w="952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tLang="en-US">
              <a:solidFill>
                <a:srgbClr val="FF0000"/>
              </a:solidFill>
              <a:effectLst>
                <a:outerShdw blurRad="38100" dist="38100" dir="2700000" algn="tl">
                  <a:srgbClr val="C0C0C0"/>
                </a:outerShdw>
              </a:effectLst>
            </a:endParaRPr>
          </a:p>
        </p:txBody>
      </p:sp>
      <p:sp>
        <p:nvSpPr>
          <p:cNvPr id="920590" name="Text Box 14">
            <a:extLst>
              <a:ext uri="{FF2B5EF4-FFF2-40B4-BE49-F238E27FC236}">
                <a16:creationId xmlns:a16="http://schemas.microsoft.com/office/drawing/2014/main" id="{600212C2-AB2A-41C8-B724-C48B970DCC17}"/>
              </a:ext>
            </a:extLst>
          </p:cNvPr>
          <p:cNvSpPr txBox="1">
            <a:spLocks noChangeArrowheads="1"/>
          </p:cNvSpPr>
          <p:nvPr/>
        </p:nvSpPr>
        <p:spPr bwMode="auto">
          <a:xfrm>
            <a:off x="6172200" y="2819400"/>
            <a:ext cx="938213"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en-US">
                <a:solidFill>
                  <a:srgbClr val="FF0000"/>
                </a:solidFill>
                <a:effectLst>
                  <a:outerShdw blurRad="38100" dist="38100" dir="2700000" algn="tl">
                    <a:srgbClr val="C0C0C0"/>
                  </a:outerShdw>
                </a:effectLst>
              </a:rPr>
              <a:t>water</a:t>
            </a:r>
          </a:p>
        </p:txBody>
      </p:sp>
      <p:sp>
        <p:nvSpPr>
          <p:cNvPr id="161799" name="Line 19">
            <a:extLst>
              <a:ext uri="{FF2B5EF4-FFF2-40B4-BE49-F238E27FC236}">
                <a16:creationId xmlns:a16="http://schemas.microsoft.com/office/drawing/2014/main" id="{2B8D9233-7541-4281-B025-BE5CAD9CCF21}"/>
              </a:ext>
            </a:extLst>
          </p:cNvPr>
          <p:cNvSpPr>
            <a:spLocks noChangeShapeType="1"/>
          </p:cNvSpPr>
          <p:nvPr/>
        </p:nvSpPr>
        <p:spPr bwMode="auto">
          <a:xfrm flipH="1">
            <a:off x="4200525" y="3276600"/>
            <a:ext cx="2057400" cy="6096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10" name="Rectangle 22">
            <a:extLst>
              <a:ext uri="{FF2B5EF4-FFF2-40B4-BE49-F238E27FC236}">
                <a16:creationId xmlns:a16="http://schemas.microsoft.com/office/drawing/2014/main" id="{DDBD3673-50E3-4FDA-A1CE-53E6CC0D9245}"/>
              </a:ext>
            </a:extLst>
          </p:cNvPr>
          <p:cNvSpPr>
            <a:spLocks noChangeArrowheads="1"/>
          </p:cNvSpPr>
          <p:nvPr/>
        </p:nvSpPr>
        <p:spPr bwMode="auto">
          <a:xfrm>
            <a:off x="5229225" y="762000"/>
            <a:ext cx="4200525"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Central Mix</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42" name="Picture 2" descr="A picture of a concrete truck being rinsed off with a water hose to remove track out " title="Concrete Batching Process: Rinsing">
            <a:extLst>
              <a:ext uri="{FF2B5EF4-FFF2-40B4-BE49-F238E27FC236}">
                <a16:creationId xmlns:a16="http://schemas.microsoft.com/office/drawing/2014/main" id="{A88E9A64-ABB3-45B5-BC5A-86749B0EB40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3050" y="0"/>
            <a:ext cx="9785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7F09441B-6E9A-4683-8054-EFE2A4CE0408}"/>
              </a:ext>
            </a:extLst>
          </p:cNvPr>
          <p:cNvSpPr>
            <a:spLocks noChangeArrowheads="1"/>
          </p:cNvSpPr>
          <p:nvPr/>
        </p:nvSpPr>
        <p:spPr bwMode="auto">
          <a:xfrm>
            <a:off x="273050" y="6130925"/>
            <a:ext cx="7027863" cy="4810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2800" b="1">
                <a:solidFill>
                  <a:srgbClr val="CC0000"/>
                </a:solidFill>
                <a:effectLst>
                  <a:outerShdw blurRad="38100" dist="38100" dir="2700000" algn="tl">
                    <a:srgbClr val="000000"/>
                  </a:outerShdw>
                </a:effectLst>
              </a:rPr>
              <a:t>Concrete Batching Process: Rinsing</a:t>
            </a:r>
          </a:p>
        </p:txBody>
      </p:sp>
      <p:sp>
        <p:nvSpPr>
          <p:cNvPr id="163844" name="Date Placeholder 1">
            <a:extLst>
              <a:ext uri="{FF2B5EF4-FFF2-40B4-BE49-F238E27FC236}">
                <a16:creationId xmlns:a16="http://schemas.microsoft.com/office/drawing/2014/main" id="{F09D1ECD-265A-469C-AC52-3616B59191A4}"/>
              </a:ext>
            </a:extLst>
          </p:cNvPr>
          <p:cNvSpPr>
            <a:spLocks noGrp="1"/>
          </p:cNvSpPr>
          <p:nvPr>
            <p:ph type="dt" sz="half"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fld id="{0EA77458-D63D-4D55-94DC-BFB59356B8D5}" type="datetime1">
              <a:rPr lang="en-US" altLang="en-US" sz="2400" b="0" smtClean="0"/>
              <a:pPr>
                <a:spcBef>
                  <a:spcPct val="0"/>
                </a:spcBef>
                <a:buClrTx/>
                <a:buSzTx/>
                <a:buFontTx/>
                <a:buNone/>
              </a:pPr>
              <a:t>10/2/2023</a:t>
            </a:fld>
            <a:endParaRPr lang="en-US" altLang="en-US" sz="2400" b="0"/>
          </a:p>
        </p:txBody>
      </p:sp>
      <p:sp>
        <p:nvSpPr>
          <p:cNvPr id="163845" name="Slide Number Placeholder 2">
            <a:extLst>
              <a:ext uri="{FF2B5EF4-FFF2-40B4-BE49-F238E27FC236}">
                <a16:creationId xmlns:a16="http://schemas.microsoft.com/office/drawing/2014/main" id="{EAE7012D-AAEA-4FCF-A354-6CF59B4EC07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fld id="{059BA36A-640F-4EEA-AD77-CE40942A621D}" type="slidenum">
              <a:rPr lang="en-US" altLang="en-US" sz="2400" b="0" smtClean="0"/>
              <a:pPr>
                <a:spcBef>
                  <a:spcPct val="0"/>
                </a:spcBef>
                <a:buClrTx/>
                <a:buSzTx/>
                <a:buFontTx/>
                <a:buNone/>
              </a:pPr>
              <a:t>69</a:t>
            </a:fld>
            <a:endParaRPr lang="en-US" altLang="en-US" sz="2400" b="0"/>
          </a:p>
        </p:txBody>
      </p:sp>
    </p:spTree>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A picture of a mixer at a Wet Mix Batching Operation" title="Wet Mix Batching Operation">
            <a:extLst>
              <a:ext uri="{FF2B5EF4-FFF2-40B4-BE49-F238E27FC236}">
                <a16:creationId xmlns:a16="http://schemas.microsoft.com/office/drawing/2014/main" id="{30A74131-5B6D-4271-9BBB-2308371E7C9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893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595F6A7D-05F2-4DE0-9897-646EBE4B3221}"/>
              </a:ext>
            </a:extLst>
          </p:cNvPr>
          <p:cNvSpPr>
            <a:spLocks noGrp="1"/>
          </p:cNvSpPr>
          <p:nvPr>
            <p:ph type="title"/>
          </p:nvPr>
        </p:nvSpPr>
        <p:spPr>
          <a:xfrm>
            <a:off x="707923" y="663679"/>
            <a:ext cx="4435577" cy="530942"/>
          </a:xfrm>
          <a:solidFill>
            <a:schemeClr val="bg2">
              <a:lumMod val="90000"/>
            </a:schemeClr>
          </a:solidFill>
        </p:spPr>
        <p:txBody>
          <a:bodyPr>
            <a:normAutofit/>
          </a:bodyPr>
          <a:lstStyle/>
          <a:p>
            <a:r>
              <a:rPr lang="en-US" sz="2800"/>
              <a:t>Wet Mix Batching Operation</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5890" name="Picture 9" descr="A picture of a concrete bagging operation at a Concrete Ready Mix Plant&#10;&#10;The below should be deleted:&#10;CBP115" title="Concrete Ready Mix: Bagging Operation">
            <a:extLst>
              <a:ext uri="{FF2B5EF4-FFF2-40B4-BE49-F238E27FC236}">
                <a16:creationId xmlns:a16="http://schemas.microsoft.com/office/drawing/2014/main" id="{DF24E99A-6862-483C-B61F-4A5E832842D6}"/>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a:fillRect/>
          </a:stretch>
        </p:blipFill>
        <p:spPr>
          <a:xfrm>
            <a:off x="1924050" y="1824831"/>
            <a:ext cx="6890766" cy="4076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A21F8E6F-2F52-44E4-9CED-387AAA7B95D7}"/>
              </a:ext>
            </a:extLst>
          </p:cNvPr>
          <p:cNvSpPr>
            <a:spLocks noChangeArrowheads="1"/>
          </p:cNvSpPr>
          <p:nvPr/>
        </p:nvSpPr>
        <p:spPr bwMode="auto">
          <a:xfrm>
            <a:off x="1786953" y="369087"/>
            <a:ext cx="7027863"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Ready Mix: Bagging Operation</a:t>
            </a:r>
          </a:p>
        </p:txBody>
      </p:sp>
    </p:spTree>
  </p:cSld>
  <p:clrMapOvr>
    <a:masterClrMapping/>
  </p:clrMapOvr>
  <p:transition advClick="0"/>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7938" name="Picture 9" descr="The left picture shows a feed hopper at a Concrete Ready Mix Bagging Operation&#10;&#10;The below should be deleted:&#10;Cement Plant 067" title="Concrete Ready Mix: Bagging Operation">
            <a:extLst>
              <a:ext uri="{FF2B5EF4-FFF2-40B4-BE49-F238E27FC236}">
                <a16:creationId xmlns:a16="http://schemas.microsoft.com/office/drawing/2014/main" id="{DCE2E317-35D1-42BF-AB6A-47CEA6F733E6}"/>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256032" y="1828801"/>
            <a:ext cx="5179162"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7939" name="Picture 10" descr="The right picture shows a bagging system at a Concrete Ready Mix Bagging Operation&#10;&#10;The below should be deleted:&#10;Cement Plant 070" title="Concrete Ready Mix: Bagging Operation">
            <a:extLst>
              <a:ext uri="{FF2B5EF4-FFF2-40B4-BE49-F238E27FC236}">
                <a16:creationId xmlns:a16="http://schemas.microsoft.com/office/drawing/2014/main" id="{7B96B932-FA0B-4E7F-AF4F-CFB75C91F5C7}"/>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tretch>
            <a:fillRect/>
          </a:stretch>
        </p:blipFill>
        <p:spPr>
          <a:xfrm>
            <a:off x="5565775" y="1828800"/>
            <a:ext cx="4595038"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2">
            <a:extLst>
              <a:ext uri="{FF2B5EF4-FFF2-40B4-BE49-F238E27FC236}">
                <a16:creationId xmlns:a16="http://schemas.microsoft.com/office/drawing/2014/main" id="{80DA2848-D312-416F-B367-4CE16B006570}"/>
              </a:ext>
            </a:extLst>
          </p:cNvPr>
          <p:cNvSpPr>
            <a:spLocks noChangeArrowheads="1"/>
          </p:cNvSpPr>
          <p:nvPr/>
        </p:nvSpPr>
        <p:spPr bwMode="auto">
          <a:xfrm>
            <a:off x="1924050" y="288925"/>
            <a:ext cx="7027863" cy="109061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Ready Mix: Bagging Operation</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9986" name="Picture 11" descr="A picture of a Portable Concrete Batching Plant showing conveyors, weigh mixers, truck loading area and baghouse&#10;&#10;The below should be deleted:&#10;DSC02874" title="Concrete Batching Operation">
            <a:extLst>
              <a:ext uri="{FF2B5EF4-FFF2-40B4-BE49-F238E27FC236}">
                <a16:creationId xmlns:a16="http://schemas.microsoft.com/office/drawing/2014/main" id="{6CCFB16C-10C9-4801-86D6-28D6DEE8E8E3}"/>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1404518" y="1236270"/>
            <a:ext cx="7710221" cy="476289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A96BECAB-1929-4604-A1E2-594C4606EC90}"/>
              </a:ext>
            </a:extLst>
          </p:cNvPr>
          <p:cNvSpPr>
            <a:spLocks noChangeArrowheads="1"/>
          </p:cNvSpPr>
          <p:nvPr/>
        </p:nvSpPr>
        <p:spPr bwMode="auto">
          <a:xfrm>
            <a:off x="1719263" y="207963"/>
            <a:ext cx="7027862"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Batching Operation</a:t>
            </a:r>
          </a:p>
        </p:txBody>
      </p:sp>
      <p:sp>
        <p:nvSpPr>
          <p:cNvPr id="7" name="Rectangle 22">
            <a:extLst>
              <a:ext uri="{FF2B5EF4-FFF2-40B4-BE49-F238E27FC236}">
                <a16:creationId xmlns:a16="http://schemas.microsoft.com/office/drawing/2014/main" id="{A341963C-12DA-4A30-859C-88FD399DBA0B}"/>
              </a:ext>
            </a:extLst>
          </p:cNvPr>
          <p:cNvSpPr>
            <a:spLocks noChangeArrowheads="1"/>
          </p:cNvSpPr>
          <p:nvPr/>
        </p:nvSpPr>
        <p:spPr bwMode="auto">
          <a:xfrm>
            <a:off x="3525279" y="6113831"/>
            <a:ext cx="3736975" cy="4794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2800" b="1">
                <a:solidFill>
                  <a:srgbClr val="CC0000"/>
                </a:solidFill>
                <a:effectLst>
                  <a:outerShdw blurRad="38100" dist="38100" dir="2700000" algn="tl">
                    <a:srgbClr val="000000"/>
                  </a:outerShdw>
                </a:effectLst>
              </a:rPr>
              <a:t>Portable Plant</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9139" name="Rectangle 3">
            <a:extLst>
              <a:ext uri="{FF2B5EF4-FFF2-40B4-BE49-F238E27FC236}">
                <a16:creationId xmlns:a16="http://schemas.microsoft.com/office/drawing/2014/main" id="{4CE21F1C-270B-436F-9142-F0321BC922F8}"/>
              </a:ext>
            </a:extLst>
          </p:cNvPr>
          <p:cNvSpPr>
            <a:spLocks noGrp="1" noChangeArrowheads="1"/>
          </p:cNvSpPr>
          <p:nvPr>
            <p:ph idx="1"/>
          </p:nvPr>
        </p:nvSpPr>
        <p:spPr>
          <a:xfrm>
            <a:off x="804069" y="1898904"/>
            <a:ext cx="8667750" cy="3332816"/>
          </a:xfrm>
        </p:spPr>
        <p:txBody>
          <a:bodyPr>
            <a:normAutofit lnSpcReduction="10000"/>
          </a:bodyPr>
          <a:lstStyle/>
          <a:p>
            <a:pPr>
              <a:lnSpc>
                <a:spcPct val="90000"/>
              </a:lnSpc>
              <a:buFont typeface="Wingdings" pitchFamily="2" charset="2"/>
              <a:buNone/>
              <a:defRPr/>
            </a:pPr>
            <a:r>
              <a:rPr lang="en-US" altLang="en-US" sz="2800" u="sng"/>
              <a:t>Not Portable Equipment</a:t>
            </a:r>
            <a:r>
              <a:rPr lang="en-US" altLang="en-US" sz="2800"/>
              <a:t> </a:t>
            </a:r>
          </a:p>
          <a:p>
            <a:pPr>
              <a:lnSpc>
                <a:spcPct val="90000"/>
              </a:lnSpc>
              <a:defRPr/>
            </a:pPr>
            <a:r>
              <a:rPr lang="en-US" altLang="en-US" sz="2800"/>
              <a:t>Remains in same location more than 12 consecutive month</a:t>
            </a:r>
          </a:p>
          <a:p>
            <a:pPr>
              <a:lnSpc>
                <a:spcPct val="90000"/>
              </a:lnSpc>
              <a:defRPr/>
            </a:pPr>
            <a:r>
              <a:rPr lang="en-US" altLang="en-US" sz="2800"/>
              <a:t>Remains in same location less than 12 consecutive months, but production is equal to annual source operations (seasonal sources)</a:t>
            </a:r>
          </a:p>
          <a:p>
            <a:pPr>
              <a:lnSpc>
                <a:spcPct val="90000"/>
              </a:lnSpc>
              <a:defRPr/>
            </a:pPr>
            <a:r>
              <a:rPr lang="en-US" altLang="en-US" sz="2800"/>
              <a:t>Unit is moved and returned to the same location</a:t>
            </a:r>
          </a:p>
          <a:p>
            <a:pPr>
              <a:lnSpc>
                <a:spcPct val="90000"/>
              </a:lnSpc>
              <a:defRPr/>
            </a:pPr>
            <a:endParaRPr lang="en-US" altLang="en-US"/>
          </a:p>
        </p:txBody>
      </p:sp>
      <p:sp>
        <p:nvSpPr>
          <p:cNvPr id="5" name="Rectangle 22">
            <a:extLst>
              <a:ext uri="{FF2B5EF4-FFF2-40B4-BE49-F238E27FC236}">
                <a16:creationId xmlns:a16="http://schemas.microsoft.com/office/drawing/2014/main" id="{B0740E40-3F58-40FD-A717-1EEAD6F0C066}"/>
              </a:ext>
            </a:extLst>
          </p:cNvPr>
          <p:cNvSpPr>
            <a:spLocks noChangeArrowheads="1"/>
          </p:cNvSpPr>
          <p:nvPr/>
        </p:nvSpPr>
        <p:spPr bwMode="auto">
          <a:xfrm>
            <a:off x="1624013" y="496888"/>
            <a:ext cx="7027862"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PERP vs Non-PERP</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1430" name="Rectangle 6">
            <a:extLst>
              <a:ext uri="{FF2B5EF4-FFF2-40B4-BE49-F238E27FC236}">
                <a16:creationId xmlns:a16="http://schemas.microsoft.com/office/drawing/2014/main" id="{C16EA8E8-81C7-4E04-B7BB-35C55A0EB283}"/>
              </a:ext>
            </a:extLst>
          </p:cNvPr>
          <p:cNvSpPr>
            <a:spLocks noGrp="1" noChangeArrowheads="1"/>
          </p:cNvSpPr>
          <p:nvPr>
            <p:ph type="title"/>
          </p:nvPr>
        </p:nvSpPr>
        <p:spPr>
          <a:xfrm>
            <a:off x="1257300" y="254000"/>
            <a:ext cx="7772400" cy="1143000"/>
          </a:xfrm>
        </p:spPr>
        <p:txBody>
          <a:bodyPr>
            <a:normAutofit fontScale="90000"/>
          </a:bodyPr>
          <a:lstStyle/>
          <a:p>
            <a:pPr>
              <a:defRPr/>
            </a:pPr>
            <a:r>
              <a:rPr lang="en-US" altLang="en-US" sz="4000">
                <a:effectLst>
                  <a:outerShdw blurRad="38100" dist="38100" dir="2700000" algn="tl">
                    <a:srgbClr val="C0C0C0"/>
                  </a:outerShdw>
                </a:effectLst>
              </a:rPr>
              <a:t>Industry Description</a:t>
            </a:r>
            <a:r>
              <a:rPr lang="en-US" altLang="en-US" sz="4000"/>
              <a:t> </a:t>
            </a:r>
            <a:br>
              <a:rPr lang="en-US" altLang="en-US" sz="4000"/>
            </a:br>
            <a:r>
              <a:rPr lang="en-US" altLang="en-US" sz="4000"/>
              <a:t>Concrete Recycling</a:t>
            </a:r>
          </a:p>
        </p:txBody>
      </p:sp>
      <p:sp>
        <p:nvSpPr>
          <p:cNvPr id="231431" name="Rectangle 7">
            <a:extLst>
              <a:ext uri="{FF2B5EF4-FFF2-40B4-BE49-F238E27FC236}">
                <a16:creationId xmlns:a16="http://schemas.microsoft.com/office/drawing/2014/main" id="{1432E6AF-6972-4B29-A32E-F30E878BF3FB}"/>
              </a:ext>
            </a:extLst>
          </p:cNvPr>
          <p:cNvSpPr>
            <a:spLocks noGrp="1" noChangeArrowheads="1"/>
          </p:cNvSpPr>
          <p:nvPr>
            <p:ph idx="1"/>
          </p:nvPr>
        </p:nvSpPr>
        <p:spPr/>
        <p:txBody>
          <a:bodyPr/>
          <a:lstStyle/>
          <a:p>
            <a:pPr>
              <a:defRPr/>
            </a:pPr>
            <a:endParaRPr lang="en-US" altLang="en-US"/>
          </a:p>
        </p:txBody>
      </p:sp>
      <p:pic>
        <p:nvPicPr>
          <p:cNvPr id="174084" name="Picture 5" descr="A picture of concrete blocks and crusher, conveyor and hopper at a Concrete Recycling Operation&#10;&#10;The below should be deleted:&#10;Picture 011" title="Industry Description Concrete Recycling">
            <a:extLst>
              <a:ext uri="{FF2B5EF4-FFF2-40B4-BE49-F238E27FC236}">
                <a16:creationId xmlns:a16="http://schemas.microsoft.com/office/drawing/2014/main" id="{F53EBCC0-B17D-4019-B512-34539DCC6B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24000"/>
            <a:ext cx="102870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6130" name="Picture 9" descr="A picture of back hoe in front of a recycled concrete stockpile moving recycled concrete&#10;&#10;The below should be deleted:&#10;Picture 017" title="Concrete Recycling">
            <a:extLst>
              <a:ext uri="{FF2B5EF4-FFF2-40B4-BE49-F238E27FC236}">
                <a16:creationId xmlns:a16="http://schemas.microsoft.com/office/drawing/2014/main" id="{4B28A2A3-2558-40E0-BD30-7BF403E9C7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19200"/>
            <a:ext cx="102870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ACC2E37D-A264-40CC-AFDA-ED603ABD7749}"/>
              </a:ext>
            </a:extLst>
          </p:cNvPr>
          <p:cNvSpPr>
            <a:spLocks noChangeArrowheads="1"/>
          </p:cNvSpPr>
          <p:nvPr/>
        </p:nvSpPr>
        <p:spPr bwMode="auto">
          <a:xfrm>
            <a:off x="2333625" y="5410200"/>
            <a:ext cx="7027863"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Concrete Recycling</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8178" name="Picture 16" descr="A picture of a pile of metal parts separated from recycled concrete by a crusher&#10;&#10;The below should be deleted:&#10;Picture 014" title="Crusher separates metal from Concrete">
            <a:extLst>
              <a:ext uri="{FF2B5EF4-FFF2-40B4-BE49-F238E27FC236}">
                <a16:creationId xmlns:a16="http://schemas.microsoft.com/office/drawing/2014/main" id="{7D695027-8CE1-4454-AD2E-A4252C3A933D}"/>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38989" y="665683"/>
            <a:ext cx="5829300" cy="553760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92D74962-8A67-45CC-B70E-2008B42B7976}"/>
              </a:ext>
            </a:extLst>
          </p:cNvPr>
          <p:cNvSpPr>
            <a:spLocks noChangeArrowheads="1"/>
          </p:cNvSpPr>
          <p:nvPr/>
        </p:nvSpPr>
        <p:spPr bwMode="auto">
          <a:xfrm>
            <a:off x="6027535" y="2080602"/>
            <a:ext cx="3971925" cy="208597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Crusher separates </a:t>
            </a:r>
          </a:p>
          <a:p>
            <a:pPr algn="ctr">
              <a:lnSpc>
                <a:spcPct val="90000"/>
              </a:lnSpc>
              <a:defRPr/>
            </a:pPr>
            <a:r>
              <a:rPr lang="en-US" altLang="en-US" sz="3600" b="1">
                <a:solidFill>
                  <a:srgbClr val="CC0000"/>
                </a:solidFill>
                <a:effectLst>
                  <a:outerShdw blurRad="38100" dist="38100" dir="2700000" algn="tl">
                    <a:srgbClr val="000000"/>
                  </a:outerShdw>
                </a:effectLst>
              </a:rPr>
              <a:t>metal from </a:t>
            </a:r>
          </a:p>
          <a:p>
            <a:pPr algn="ctr">
              <a:lnSpc>
                <a:spcPct val="90000"/>
              </a:lnSpc>
              <a:defRPr/>
            </a:pPr>
            <a:r>
              <a:rPr lang="en-US" altLang="en-US" sz="3600" b="1">
                <a:solidFill>
                  <a:srgbClr val="CC0000"/>
                </a:solidFill>
                <a:effectLst>
                  <a:outerShdw blurRad="38100" dist="38100" dir="2700000" algn="tl">
                    <a:srgbClr val="000000"/>
                  </a:outerShdw>
                </a:effectLst>
              </a:rPr>
              <a:t>Concrete</a:t>
            </a:r>
          </a:p>
        </p:txBody>
      </p:sp>
    </p:spTree>
  </p:cSld>
  <p:clrMapOvr>
    <a:masterClrMapping/>
  </p:clrMapOvr>
  <p:transition advClick="0"/>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1664F5A-992E-4CF4-AAC8-3E56F570AEEB}"/>
              </a:ext>
            </a:extLst>
          </p:cNvPr>
          <p:cNvSpPr>
            <a:spLocks noGrp="1"/>
          </p:cNvSpPr>
          <p:nvPr>
            <p:ph type="title"/>
          </p:nvPr>
        </p:nvSpPr>
        <p:spPr>
          <a:xfrm>
            <a:off x="314554" y="51207"/>
            <a:ext cx="9458096" cy="51206"/>
          </a:xfrm>
        </p:spPr>
        <p:txBody>
          <a:bodyPr>
            <a:normAutofit fontScale="90000"/>
          </a:bodyPr>
          <a:lstStyle/>
          <a:p>
            <a:endParaRPr lang="en-US"/>
          </a:p>
        </p:txBody>
      </p:sp>
      <p:sp>
        <p:nvSpPr>
          <p:cNvPr id="231431" name="Rectangle 7">
            <a:extLst>
              <a:ext uri="{FF2B5EF4-FFF2-40B4-BE49-F238E27FC236}">
                <a16:creationId xmlns:a16="http://schemas.microsoft.com/office/drawing/2014/main" id="{036EADEA-B22E-465A-8EC3-B78C1C14941C}"/>
              </a:ext>
            </a:extLst>
          </p:cNvPr>
          <p:cNvSpPr>
            <a:spLocks noGrp="1" noChangeArrowheads="1"/>
          </p:cNvSpPr>
          <p:nvPr>
            <p:ph idx="1"/>
          </p:nvPr>
        </p:nvSpPr>
        <p:spPr/>
        <p:txBody>
          <a:bodyPr/>
          <a:lstStyle/>
          <a:p>
            <a:pPr>
              <a:defRPr/>
            </a:pPr>
            <a:endParaRPr lang="en-US" altLang="en-US"/>
          </a:p>
        </p:txBody>
      </p:sp>
      <p:pic>
        <p:nvPicPr>
          <p:cNvPr id="180227" name="Picture 5" descr="A picture of concrete blocks, crusher, conveyor and hopper at a Concrete Recycling Operation&#10;&#10;The below should be removed:&#10;Picture 011" title="Concrete Recycling">
            <a:extLst>
              <a:ext uri="{FF2B5EF4-FFF2-40B4-BE49-F238E27FC236}">
                <a16:creationId xmlns:a16="http://schemas.microsoft.com/office/drawing/2014/main" id="{B5D37AE6-733F-4B85-A6A5-12CD1E3EDE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6304"/>
            <a:ext cx="10287000" cy="7004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flipH="1">
            <a:off x="636421" y="51207"/>
            <a:ext cx="3701493" cy="584775"/>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sz="3200" b="1"/>
              <a:t>Concrete Recycling</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C81AED6-66BF-45CD-9038-15E0B2763D92}"/>
              </a:ext>
            </a:extLst>
          </p:cNvPr>
          <p:cNvSpPr>
            <a:spLocks noGrp="1"/>
          </p:cNvSpPr>
          <p:nvPr>
            <p:ph type="title"/>
          </p:nvPr>
        </p:nvSpPr>
        <p:spPr>
          <a:xfrm>
            <a:off x="5515896" y="5324167"/>
            <a:ext cx="4271502" cy="1052053"/>
          </a:xfrm>
          <a:solidFill>
            <a:schemeClr val="bg2">
              <a:lumMod val="90000"/>
            </a:schemeClr>
          </a:solidFill>
        </p:spPr>
        <p:txBody>
          <a:bodyPr/>
          <a:lstStyle/>
          <a:p>
            <a:r>
              <a:rPr lang="en-US"/>
              <a:t>Dust Control</a:t>
            </a:r>
          </a:p>
        </p:txBody>
      </p:sp>
      <p:pic>
        <p:nvPicPr>
          <p:cNvPr id="182274" name="Picture 5" descr="A picture of a stockpile and a watering truck spraying water on the stockpile for dust control&#10;&#10;The below should be deleted:&#10;Picture 024" title="Dust Control">
            <a:extLst>
              <a:ext uri="{FF2B5EF4-FFF2-40B4-BE49-F238E27FC236}">
                <a16:creationId xmlns:a16="http://schemas.microsoft.com/office/drawing/2014/main" id="{0EEAF557-4D04-4ACB-AAAC-BEABC51F213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73151" y="98669"/>
            <a:ext cx="10290607"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425696" y="5588813"/>
            <a:ext cx="184731" cy="369332"/>
          </a:xfrm>
          <a:prstGeom prst="rect">
            <a:avLst/>
          </a:prstGeom>
          <a:noFill/>
        </p:spPr>
        <p:txBody>
          <a:bodyPr wrap="none" rtlCol="0">
            <a:spAutoFit/>
          </a:bodyPr>
          <a:lstStyle/>
          <a:p>
            <a:endParaRPr lang="en-US"/>
          </a:p>
        </p:txBody>
      </p:sp>
      <p:sp>
        <p:nvSpPr>
          <p:cNvPr id="3" name="TextBox 2"/>
          <p:cNvSpPr txBox="1"/>
          <p:nvPr/>
        </p:nvSpPr>
        <p:spPr>
          <a:xfrm>
            <a:off x="4842662" y="5398618"/>
            <a:ext cx="45719" cy="369332"/>
          </a:xfrm>
          <a:prstGeom prst="rect">
            <a:avLst/>
          </a:prstGeom>
          <a:noFill/>
        </p:spPr>
        <p:txBody>
          <a:bodyPr wrap="square" rtlCol="0">
            <a:spAutoFit/>
          </a:bodyPr>
          <a:lstStyle/>
          <a:p>
            <a:endParaRPr lang="en-US"/>
          </a:p>
        </p:txBody>
      </p:sp>
      <p:sp>
        <p:nvSpPr>
          <p:cNvPr id="7" name="TextBox 6"/>
          <p:cNvSpPr txBox="1"/>
          <p:nvPr/>
        </p:nvSpPr>
        <p:spPr>
          <a:xfrm>
            <a:off x="3793856" y="5213952"/>
            <a:ext cx="4084614" cy="830997"/>
          </a:xfrm>
          <a:prstGeom prst="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r>
              <a:rPr lang="en-US" sz="4800"/>
              <a:t>Water Spray</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B96DD23F-5EAF-47DB-A4D2-B84A2C917267}"/>
              </a:ext>
            </a:extLst>
          </p:cNvPr>
          <p:cNvSpPr>
            <a:spLocks noGrp="1"/>
          </p:cNvSpPr>
          <p:nvPr>
            <p:ph type="title"/>
          </p:nvPr>
        </p:nvSpPr>
        <p:spPr>
          <a:xfrm>
            <a:off x="6356554" y="2094272"/>
            <a:ext cx="3430844" cy="3760838"/>
          </a:xfrm>
        </p:spPr>
        <p:txBody>
          <a:bodyPr/>
          <a:lstStyle/>
          <a:p>
            <a:r>
              <a:rPr lang="en-US"/>
              <a:t>Magnate Used to remove material</a:t>
            </a:r>
          </a:p>
        </p:txBody>
      </p:sp>
      <p:pic>
        <p:nvPicPr>
          <p:cNvPr id="184322" name="Picture 5" descr="A picture of a magnet located above a conveyor belt to remove metals from the material being recycled&#10;&#10;The below should be deleted:&#10;Picture 021" title="Magnet used to remove metal">
            <a:extLst>
              <a:ext uri="{FF2B5EF4-FFF2-40B4-BE49-F238E27FC236}">
                <a16:creationId xmlns:a16="http://schemas.microsoft.com/office/drawing/2014/main" id="{E98A80F5-8766-4C53-BDEC-999E903B7B3E}"/>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102413"/>
            <a:ext cx="6152668"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23" name="Line 8">
            <a:extLst>
              <a:ext uri="{FF2B5EF4-FFF2-40B4-BE49-F238E27FC236}">
                <a16:creationId xmlns:a16="http://schemas.microsoft.com/office/drawing/2014/main" id="{07039D21-D863-4DB4-A9D6-A4D550A20060}"/>
              </a:ext>
            </a:extLst>
          </p:cNvPr>
          <p:cNvSpPr>
            <a:spLocks noChangeShapeType="1"/>
          </p:cNvSpPr>
          <p:nvPr/>
        </p:nvSpPr>
        <p:spPr bwMode="auto">
          <a:xfrm flipH="1" flipV="1">
            <a:off x="4793226" y="923836"/>
            <a:ext cx="1717112" cy="2265362"/>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Tree>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6" descr="The bottom right is a picture of feed conveyors with drop curtains showing visible dust released from around the drop curtains" title="Violation?">
            <a:extLst>
              <a:ext uri="{FF2B5EF4-FFF2-40B4-BE49-F238E27FC236}">
                <a16:creationId xmlns:a16="http://schemas.microsoft.com/office/drawing/2014/main" id="{33E25774-33D0-49DE-809C-ECB1E033A6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72075" y="3236913"/>
            <a:ext cx="5114925" cy="362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5" name="Picture 3" descr="The top left is a picture of a concrete mix truck driving away from a loading area of a concrete batch plant and creating visible dust " title="Violation?">
            <a:extLst>
              <a:ext uri="{FF2B5EF4-FFF2-40B4-BE49-F238E27FC236}">
                <a16:creationId xmlns:a16="http://schemas.microsoft.com/office/drawing/2014/main" id="{B13FDB10-B7B7-4F43-A20E-824B2D72F50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172075" cy="370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Picture 4" descr="Top right is a picture of a silo in the background and a mixer in the front with visible emissions at the top of the mixer" title="Violation?">
            <a:extLst>
              <a:ext uri="{FF2B5EF4-FFF2-40B4-BE49-F238E27FC236}">
                <a16:creationId xmlns:a16="http://schemas.microsoft.com/office/drawing/2014/main" id="{EBEC06AD-CA50-4613-A648-8175F4EA13E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72075" y="0"/>
            <a:ext cx="5114925" cy="345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5" descr="The bottom left is a picture of conveyors and weigh batching with visible dust released from around the transfer points" title="Violation?">
            <a:extLst>
              <a:ext uri="{FF2B5EF4-FFF2-40B4-BE49-F238E27FC236}">
                <a16:creationId xmlns:a16="http://schemas.microsoft.com/office/drawing/2014/main" id="{909E7A39-88C2-4CB9-93D9-38939DC64CA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5400" y="3452813"/>
            <a:ext cx="5146675" cy="340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a16="http://schemas.microsoft.com/office/drawing/2014/main" id="{D96CCF93-026F-4343-B716-8C2A2FCA2013}"/>
              </a:ext>
            </a:extLst>
          </p:cNvPr>
          <p:cNvSpPr>
            <a:spLocks noGrp="1"/>
          </p:cNvSpPr>
          <p:nvPr>
            <p:ph type="title"/>
          </p:nvPr>
        </p:nvSpPr>
        <p:spPr>
          <a:xfrm>
            <a:off x="4118487" y="3137771"/>
            <a:ext cx="2050025" cy="530942"/>
          </a:xfrm>
          <a:solidFill>
            <a:schemeClr val="bg2">
              <a:lumMod val="90000"/>
            </a:schemeClr>
          </a:solidFill>
        </p:spPr>
        <p:txBody>
          <a:bodyPr>
            <a:normAutofit/>
          </a:bodyPr>
          <a:lstStyle/>
          <a:p>
            <a:r>
              <a:rPr lang="en-US" sz="2800"/>
              <a:t>Violations?</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37900FF-5FDE-40ED-91E5-1F4DD0344D5E}"/>
              </a:ext>
            </a:extLst>
          </p:cNvPr>
          <p:cNvSpPr>
            <a:spLocks noGrp="1"/>
          </p:cNvSpPr>
          <p:nvPr>
            <p:ph type="title"/>
          </p:nvPr>
        </p:nvSpPr>
        <p:spPr>
          <a:xfrm>
            <a:off x="809625" y="0"/>
            <a:ext cx="8667750" cy="1981200"/>
          </a:xfrm>
        </p:spPr>
        <p:txBody>
          <a:bodyPr/>
          <a:lstStyle/>
          <a:p>
            <a:r>
              <a:rPr lang="en-US"/>
              <a:t>Screens</a:t>
            </a:r>
          </a:p>
        </p:txBody>
      </p:sp>
      <p:sp>
        <p:nvSpPr>
          <p:cNvPr id="222215" name="Rectangle 7">
            <a:extLst>
              <a:ext uri="{FF2B5EF4-FFF2-40B4-BE49-F238E27FC236}">
                <a16:creationId xmlns:a16="http://schemas.microsoft.com/office/drawing/2014/main" id="{19EDA303-51E3-4137-9584-D5FEDB3C90BA}"/>
              </a:ext>
            </a:extLst>
          </p:cNvPr>
          <p:cNvSpPr>
            <a:spLocks noGrp="1" noChangeArrowheads="1"/>
          </p:cNvSpPr>
          <p:nvPr>
            <p:ph idx="1"/>
          </p:nvPr>
        </p:nvSpPr>
        <p:spPr/>
        <p:txBody>
          <a:bodyPr/>
          <a:lstStyle/>
          <a:p>
            <a:pPr>
              <a:defRPr/>
            </a:pPr>
            <a:endParaRPr lang="en-US" altLang="en-US"/>
          </a:p>
        </p:txBody>
      </p:sp>
      <p:pic>
        <p:nvPicPr>
          <p:cNvPr id="186371" name="Picture 5" descr="A picture of a power screen with metal bars used to separate larger items from the recycled material&#10;&#10;The below should be deleted:&#10;Picture 010" title="Screens">
            <a:extLst>
              <a:ext uri="{FF2B5EF4-FFF2-40B4-BE49-F238E27FC236}">
                <a16:creationId xmlns:a16="http://schemas.microsoft.com/office/drawing/2014/main" id="{55E9027E-C055-4354-A1CD-3127B96664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47800"/>
            <a:ext cx="102870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8" name="Picture 1" descr="A picture of a screening operation where a conveyor drops material into a screen plate for size separation" title="Screening Operations">
            <a:extLst>
              <a:ext uri="{FF2B5EF4-FFF2-40B4-BE49-F238E27FC236}">
                <a16:creationId xmlns:a16="http://schemas.microsoft.com/office/drawing/2014/main" id="{2327AAB8-2A8B-4AD4-9AAD-94DE63EA6BE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6063" y="0"/>
            <a:ext cx="97980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9C6C6EA5-8C8F-483B-B2BC-36AD3DA377B2}"/>
              </a:ext>
            </a:extLst>
          </p:cNvPr>
          <p:cNvSpPr>
            <a:spLocks noGrp="1"/>
          </p:cNvSpPr>
          <p:nvPr>
            <p:ph type="title"/>
          </p:nvPr>
        </p:nvSpPr>
        <p:spPr>
          <a:xfrm>
            <a:off x="4277032" y="5810864"/>
            <a:ext cx="5185902" cy="860324"/>
          </a:xfrm>
          <a:solidFill>
            <a:schemeClr val="bg2">
              <a:lumMod val="90000"/>
            </a:schemeClr>
          </a:solidFill>
        </p:spPr>
        <p:txBody>
          <a:bodyPr/>
          <a:lstStyle/>
          <a:p>
            <a:r>
              <a:rPr lang="en-US"/>
              <a:t>Screening Operations</a:t>
            </a:r>
          </a:p>
        </p:txBody>
      </p:sp>
      <p:sp>
        <p:nvSpPr>
          <p:cNvPr id="7" name="Title 1">
            <a:extLst>
              <a:ext uri="{FF2B5EF4-FFF2-40B4-BE49-F238E27FC236}">
                <a16:creationId xmlns:a16="http://schemas.microsoft.com/office/drawing/2014/main" id="{84078746-3F92-4E98-9A44-A6FE9F6654C7}"/>
              </a:ext>
            </a:extLst>
          </p:cNvPr>
          <p:cNvSpPr txBox="1">
            <a:spLocks/>
          </p:cNvSpPr>
          <p:nvPr/>
        </p:nvSpPr>
        <p:spPr>
          <a:xfrm>
            <a:off x="4429432" y="5963264"/>
            <a:ext cx="5185902" cy="860324"/>
          </a:xfrm>
          <a:prstGeom prst="rect">
            <a:avLst/>
          </a:prstGeom>
          <a:solidFill>
            <a:schemeClr val="bg2">
              <a:lumMod val="90000"/>
            </a:schemeClr>
          </a:solidFill>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t>Screening Operations</a:t>
            </a:r>
          </a:p>
        </p:txBody>
      </p:sp>
    </p:spTree>
  </p:cSld>
  <p:clrMapOvr>
    <a:masterClrMapping/>
  </p:clrMapOvr>
  <p:transition advClick="0"/>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66" name="Picture 1" descr="The top left is a picture of a metal screen plate" title="Screens">
            <a:extLst>
              <a:ext uri="{FF2B5EF4-FFF2-40B4-BE49-F238E27FC236}">
                <a16:creationId xmlns:a16="http://schemas.microsoft.com/office/drawing/2014/main" id="{AB77530D-6F1C-4D99-859F-36F7AB19FAB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192713" cy="376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0467" name="Picture 2" descr="The top right is a picture of a metal screen plate" title="Screens">
            <a:extLst>
              <a:ext uri="{FF2B5EF4-FFF2-40B4-BE49-F238E27FC236}">
                <a16:creationId xmlns:a16="http://schemas.microsoft.com/office/drawing/2014/main" id="{2A08829A-3D08-4892-876D-5750A340C85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92713" y="0"/>
            <a:ext cx="5022850" cy="376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0468" name="Picture 3" descr="The bottom right is a picture of a metal screen " title="Screens">
            <a:extLst>
              <a:ext uri="{FF2B5EF4-FFF2-40B4-BE49-F238E27FC236}">
                <a16:creationId xmlns:a16="http://schemas.microsoft.com/office/drawing/2014/main" id="{C6C39159-23E4-4355-B8E5-52FBF3CF9DB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45088" y="3162300"/>
            <a:ext cx="5141912" cy="369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0469" name="Picture 4" descr="The bottom left is a picture of a metal screen with a coarse size screen plate on top of a fine size screen plate below it" title="Screens ">
            <a:extLst>
              <a:ext uri="{FF2B5EF4-FFF2-40B4-BE49-F238E27FC236}">
                <a16:creationId xmlns:a16="http://schemas.microsoft.com/office/drawing/2014/main" id="{BB0FFCBA-144B-4731-BA14-FC687212629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3162300"/>
            <a:ext cx="5145088" cy="369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32A1A11E-9063-4E99-92ED-7D002714C051}"/>
              </a:ext>
            </a:extLst>
          </p:cNvPr>
          <p:cNvSpPr>
            <a:spLocks noGrp="1"/>
          </p:cNvSpPr>
          <p:nvPr>
            <p:ph type="title"/>
          </p:nvPr>
        </p:nvSpPr>
        <p:spPr>
          <a:xfrm>
            <a:off x="4016376" y="2906814"/>
            <a:ext cx="2400300" cy="860324"/>
          </a:xfrm>
          <a:solidFill>
            <a:schemeClr val="bg2">
              <a:lumMod val="90000"/>
            </a:schemeClr>
          </a:solidFill>
        </p:spPr>
        <p:txBody>
          <a:bodyPr/>
          <a:lstStyle/>
          <a:p>
            <a:r>
              <a:rPr lang="en-US"/>
              <a:t>Screens</a:t>
            </a:r>
          </a:p>
        </p:txBody>
      </p:sp>
    </p:spTree>
  </p:cSld>
  <p:clrMapOvr>
    <a:masterClrMapping/>
  </p:clrMapOvr>
  <p:transition advClick="0"/>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2514" name="Picture 8" descr="A picture of a stacking conveyor and a stockpile of aggregate below it&#10;&#10;The below should be deleted:&#10;Picture 013" title="Aggregate Storage Piles">
            <a:extLst>
              <a:ext uri="{FF2B5EF4-FFF2-40B4-BE49-F238E27FC236}">
                <a16:creationId xmlns:a16="http://schemas.microsoft.com/office/drawing/2014/main" id="{6422AC3F-7E78-48DC-A166-C5FB40C86FC5}"/>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800225" y="1600200"/>
            <a:ext cx="68580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E4612175-3246-4DD9-B947-A0DF97389BE1}"/>
              </a:ext>
            </a:extLst>
          </p:cNvPr>
          <p:cNvSpPr>
            <a:spLocks noChangeArrowheads="1"/>
          </p:cNvSpPr>
          <p:nvPr/>
        </p:nvSpPr>
        <p:spPr bwMode="auto">
          <a:xfrm>
            <a:off x="1570038" y="441325"/>
            <a:ext cx="7027862"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Aggregate Storage Piles</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2" name="Picture 6" descr="The bottom right is a picture of a stacking conveyor dropping aggregate onto a stockpile" title="Aggregate Storage Piles">
            <a:extLst>
              <a:ext uri="{FF2B5EF4-FFF2-40B4-BE49-F238E27FC236}">
                <a16:creationId xmlns:a16="http://schemas.microsoft.com/office/drawing/2014/main" id="{91D7932A-2E40-456D-AE22-399BB0F3D2C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18100" y="3684588"/>
            <a:ext cx="5168900" cy="317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63" name="Picture 5" descr="The bottom left is a picture of a stacking conveyor dropping aggregate onto a stockpile" title="Aggregate Storage Piles">
            <a:extLst>
              <a:ext uri="{FF2B5EF4-FFF2-40B4-BE49-F238E27FC236}">
                <a16:creationId xmlns:a16="http://schemas.microsoft.com/office/drawing/2014/main" id="{B4C2E31F-F4E2-4C71-983A-88454C6ED94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336925"/>
            <a:ext cx="5118100" cy="352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64" name="Picture 2" descr="The top left is a picture of two stacking conveyors dropping aggregate onto different stockpiles " title="Aggregate Storage Piles">
            <a:extLst>
              <a:ext uri="{FF2B5EF4-FFF2-40B4-BE49-F238E27FC236}">
                <a16:creationId xmlns:a16="http://schemas.microsoft.com/office/drawing/2014/main" id="{5D77C125-3D93-4E6F-B620-F0F0712EF85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5118100" cy="368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65" name="Picture 3" descr="The top right is a picture of an stacking conveyor dropping aggregate onto a stockpile" title="Aggregate Storage Piles">
            <a:extLst>
              <a:ext uri="{FF2B5EF4-FFF2-40B4-BE49-F238E27FC236}">
                <a16:creationId xmlns:a16="http://schemas.microsoft.com/office/drawing/2014/main" id="{871D2CAC-7C70-4CE7-AD7B-34DC82D8E22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118100" y="0"/>
            <a:ext cx="5168900" cy="368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22">
            <a:extLst>
              <a:ext uri="{FF2B5EF4-FFF2-40B4-BE49-F238E27FC236}">
                <a16:creationId xmlns:a16="http://schemas.microsoft.com/office/drawing/2014/main" id="{7FAC3804-F8B6-49F6-B065-6A785424BB98}"/>
              </a:ext>
            </a:extLst>
          </p:cNvPr>
          <p:cNvSpPr>
            <a:spLocks noChangeArrowheads="1"/>
          </p:cNvSpPr>
          <p:nvPr/>
        </p:nvSpPr>
        <p:spPr bwMode="auto">
          <a:xfrm>
            <a:off x="1603375" y="3389313"/>
            <a:ext cx="7027863"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Aggregate Storage Piles</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5" name="Rectangle 3">
            <a:extLst>
              <a:ext uri="{FF2B5EF4-FFF2-40B4-BE49-F238E27FC236}">
                <a16:creationId xmlns:a16="http://schemas.microsoft.com/office/drawing/2014/main" id="{9E415929-E0FA-4222-8219-78BE532E580B}"/>
              </a:ext>
            </a:extLst>
          </p:cNvPr>
          <p:cNvSpPr>
            <a:spLocks noGrp="1" noChangeArrowheads="1"/>
          </p:cNvSpPr>
          <p:nvPr>
            <p:ph type="body" sz="half" idx="1"/>
          </p:nvPr>
        </p:nvSpPr>
        <p:spPr/>
        <p:txBody>
          <a:bodyPr/>
          <a:lstStyle/>
          <a:p>
            <a:pPr>
              <a:defRPr/>
            </a:pPr>
            <a:r>
              <a:rPr lang="en-US" altLang="en-US" sz="2400"/>
              <a:t>PM from cement dust &amp; concrete batching process</a:t>
            </a:r>
          </a:p>
          <a:p>
            <a:pPr>
              <a:defRPr/>
            </a:pPr>
            <a:r>
              <a:rPr lang="en-US" altLang="en-US" sz="2400"/>
              <a:t>10% to 20% are smaller than 5 microns in diameter</a:t>
            </a:r>
          </a:p>
          <a:p>
            <a:pPr>
              <a:defRPr/>
            </a:pPr>
            <a:endParaRPr lang="en-US" altLang="en-US" sz="2400"/>
          </a:p>
          <a:p>
            <a:pPr>
              <a:defRPr/>
            </a:pPr>
            <a:r>
              <a:rPr lang="en-US" altLang="en-US" sz="2400"/>
              <a:t>PM10 &amp; PM2.5 have health impacts</a:t>
            </a:r>
            <a:r>
              <a:rPr lang="en-US" altLang="en-US"/>
              <a:t> </a:t>
            </a:r>
            <a:endParaRPr lang="en-US" altLang="en-US" sz="2400"/>
          </a:p>
        </p:txBody>
      </p:sp>
      <p:pic>
        <p:nvPicPr>
          <p:cNvPr id="196611" name="Picture 7" descr="A picture of three silos and a white visible dust being released from the baghouse on top of one of the silos&#10;&#10;The below should be deleted:&#10;CBP54" title="Air Quality Concerns">
            <a:extLst>
              <a:ext uri="{FF2B5EF4-FFF2-40B4-BE49-F238E27FC236}">
                <a16:creationId xmlns:a16="http://schemas.microsoft.com/office/drawing/2014/main" id="{902B71DD-9A09-4603-8C29-288D8E8184BE}"/>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a:xfrm>
            <a:off x="5489398" y="1600200"/>
            <a:ext cx="4023078" cy="4525963"/>
          </a:xfrm>
          <a:noFill/>
          <a:ln w="28575">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6" name="Rectangle 22">
            <a:extLst>
              <a:ext uri="{FF2B5EF4-FFF2-40B4-BE49-F238E27FC236}">
                <a16:creationId xmlns:a16="http://schemas.microsoft.com/office/drawing/2014/main" id="{E729F7BC-F49C-4F39-8BE5-525A485DED4A}"/>
              </a:ext>
            </a:extLst>
          </p:cNvPr>
          <p:cNvSpPr>
            <a:spLocks noChangeArrowheads="1"/>
          </p:cNvSpPr>
          <p:nvPr/>
        </p:nvSpPr>
        <p:spPr bwMode="auto">
          <a:xfrm>
            <a:off x="1501775" y="523875"/>
            <a:ext cx="7027863"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Air Quality Concerns</a:t>
            </a:r>
          </a:p>
        </p:txBody>
      </p:sp>
    </p:spTree>
  </p:cSld>
  <p:clrMapOvr>
    <a:masterClrMapping/>
  </p:clrMapOvr>
  <p:transition advClick="0"/>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8658" name="Picture 3" descr="A picture of several plant operators and inspectors examining new filter bags for use in baghouses&#10;&#10;The below should be deleted:&#10;DSC00070" title="Inspection Procedures: Bags">
            <a:extLst>
              <a:ext uri="{FF2B5EF4-FFF2-40B4-BE49-F238E27FC236}">
                <a16:creationId xmlns:a16="http://schemas.microsoft.com/office/drawing/2014/main" id="{D9FAF788-D173-4992-B383-4712F07A7929}"/>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2133314" y="2286610"/>
            <a:ext cx="5645315" cy="3332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E3F0FCD7-B419-4BCD-A1F0-F07727F1CB43}"/>
              </a:ext>
            </a:extLst>
          </p:cNvPr>
          <p:cNvSpPr>
            <a:spLocks noChangeArrowheads="1"/>
          </p:cNvSpPr>
          <p:nvPr/>
        </p:nvSpPr>
        <p:spPr bwMode="auto">
          <a:xfrm>
            <a:off x="1501775" y="523875"/>
            <a:ext cx="7027863"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Inspection Procedures: Bags</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0706" name="Picture 3" descr="A picture of a baghouse on top of a storage silo with a faint white color visible emissions released from the baghouse&#10;&#10;The below should be deleted:&#10;104_0493" title="Inspection Procedures: Puffing due to Improper Maintenance">
            <a:extLst>
              <a:ext uri="{FF2B5EF4-FFF2-40B4-BE49-F238E27FC236}">
                <a16:creationId xmlns:a16="http://schemas.microsoft.com/office/drawing/2014/main" id="{FA4A41CD-221E-44D6-8FBF-21EBF4BDA9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256" t="14894" r="10638"/>
          <a:stretch>
            <a:fillRect/>
          </a:stretch>
        </p:blipFill>
        <p:spPr bwMode="auto">
          <a:xfrm>
            <a:off x="0" y="2133600"/>
            <a:ext cx="102870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9972" name="Oval 4">
            <a:extLst>
              <a:ext uri="{FF2B5EF4-FFF2-40B4-BE49-F238E27FC236}">
                <a16:creationId xmlns:a16="http://schemas.microsoft.com/office/drawing/2014/main" id="{7F0EF3E8-2883-484E-851B-CF21DBAD8761}"/>
              </a:ext>
            </a:extLst>
          </p:cNvPr>
          <p:cNvSpPr>
            <a:spLocks noChangeArrowheads="1"/>
          </p:cNvSpPr>
          <p:nvPr/>
        </p:nvSpPr>
        <p:spPr bwMode="auto">
          <a:xfrm>
            <a:off x="2657475" y="2971800"/>
            <a:ext cx="3686175" cy="19050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tLang="en-US">
              <a:effectLst>
                <a:outerShdw blurRad="38100" dist="38100" dir="2700000" algn="tl">
                  <a:srgbClr val="C0C0C0"/>
                </a:outerShdw>
              </a:effectLst>
            </a:endParaRPr>
          </a:p>
        </p:txBody>
      </p:sp>
      <p:sp>
        <p:nvSpPr>
          <p:cNvPr id="200708" name="Oval 5">
            <a:extLst>
              <a:ext uri="{FF2B5EF4-FFF2-40B4-BE49-F238E27FC236}">
                <a16:creationId xmlns:a16="http://schemas.microsoft.com/office/drawing/2014/main" id="{8F5F1015-0AB2-448D-ADD6-A3F8E034DC5D}"/>
              </a:ext>
            </a:extLst>
          </p:cNvPr>
          <p:cNvSpPr>
            <a:spLocks noChangeArrowheads="1"/>
          </p:cNvSpPr>
          <p:nvPr/>
        </p:nvSpPr>
        <p:spPr bwMode="auto">
          <a:xfrm>
            <a:off x="3171825" y="3352800"/>
            <a:ext cx="3257550" cy="1676400"/>
          </a:xfrm>
          <a:prstGeom prst="ellipse">
            <a:avLst/>
          </a:prstGeom>
          <a:noFill/>
          <a:ln w="9525"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6" name="Rectangle 22">
            <a:extLst>
              <a:ext uri="{FF2B5EF4-FFF2-40B4-BE49-F238E27FC236}">
                <a16:creationId xmlns:a16="http://schemas.microsoft.com/office/drawing/2014/main" id="{056D87BF-0C31-4737-BE5B-D55960E1543E}"/>
              </a:ext>
            </a:extLst>
          </p:cNvPr>
          <p:cNvSpPr>
            <a:spLocks noChangeArrowheads="1"/>
          </p:cNvSpPr>
          <p:nvPr/>
        </p:nvSpPr>
        <p:spPr bwMode="auto">
          <a:xfrm>
            <a:off x="1241425" y="223838"/>
            <a:ext cx="8216900" cy="15875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Inspection Procedures:</a:t>
            </a:r>
            <a:br>
              <a:rPr lang="en-US" altLang="en-US" sz="3600" b="1">
                <a:solidFill>
                  <a:srgbClr val="CC0000"/>
                </a:solidFill>
                <a:effectLst>
                  <a:outerShdw blurRad="38100" dist="38100" dir="2700000" algn="tl">
                    <a:srgbClr val="000000"/>
                  </a:outerShdw>
                </a:effectLst>
              </a:rPr>
            </a:br>
            <a:r>
              <a:rPr lang="en-US" altLang="en-US" sz="3600" b="1">
                <a:solidFill>
                  <a:srgbClr val="CC0000"/>
                </a:solidFill>
                <a:effectLst>
                  <a:outerShdw blurRad="38100" dist="38100" dir="2700000" algn="tl">
                    <a:srgbClr val="000000"/>
                  </a:outerShdw>
                </a:effectLst>
              </a:rPr>
              <a:t>Puffing Due to Improper Maintenance</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2754" name="Picture 3" descr="A picture of several filter bags on the ground that are clogged with solid material collected inside the filter bags and dust all around them on the ground&#10;&#10;The below should be deleted:&#10;105_0503" title="Inspection Procedures: Clogged Bags">
            <a:extLst>
              <a:ext uri="{FF2B5EF4-FFF2-40B4-BE49-F238E27FC236}">
                <a16:creationId xmlns:a16="http://schemas.microsoft.com/office/drawing/2014/main" id="{4EBE32B0-5864-4095-9107-FFC659BD2CE2}"/>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2150925" y="2479826"/>
            <a:ext cx="6211172" cy="372837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8CFA0453-B93E-4C5D-BE13-2A8BEA69ABC3}"/>
              </a:ext>
            </a:extLst>
          </p:cNvPr>
          <p:cNvSpPr>
            <a:spLocks noChangeArrowheads="1"/>
          </p:cNvSpPr>
          <p:nvPr/>
        </p:nvSpPr>
        <p:spPr bwMode="auto">
          <a:xfrm>
            <a:off x="1241425" y="223838"/>
            <a:ext cx="8216900"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Inspection Procedures:</a:t>
            </a:r>
            <a:br>
              <a:rPr lang="en-US" altLang="en-US" sz="3600" b="1">
                <a:solidFill>
                  <a:srgbClr val="CC0000"/>
                </a:solidFill>
                <a:effectLst>
                  <a:outerShdw blurRad="38100" dist="38100" dir="2700000" algn="tl">
                    <a:srgbClr val="000000"/>
                  </a:outerShdw>
                </a:effectLst>
              </a:rPr>
            </a:br>
            <a:r>
              <a:rPr lang="en-US" altLang="en-US" sz="3600" b="1">
                <a:solidFill>
                  <a:srgbClr val="CC0000"/>
                </a:solidFill>
                <a:effectLst>
                  <a:outerShdw blurRad="38100" dist="38100" dir="2700000" algn="tl">
                    <a:srgbClr val="000000"/>
                  </a:outerShdw>
                </a:effectLst>
              </a:rPr>
              <a:t>Clogged Bags</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4802" name="Picture 13" descr="A picture of several open top storage hoppers with aggregate and sand stockpiles around it and some aggregate and sand on the ground&#10;&#10;The below should be deleted:&#10;field trips 029" title="Inspection Procedures: Storage Hoppers">
            <a:extLst>
              <a:ext uri="{FF2B5EF4-FFF2-40B4-BE49-F238E27FC236}">
                <a16:creationId xmlns:a16="http://schemas.microsoft.com/office/drawing/2014/main" id="{7684CE49-B3FA-489D-A4EE-86D09E6FF464}"/>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1812353" y="1858034"/>
            <a:ext cx="7077870" cy="44180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2">
            <a:extLst>
              <a:ext uri="{FF2B5EF4-FFF2-40B4-BE49-F238E27FC236}">
                <a16:creationId xmlns:a16="http://schemas.microsoft.com/office/drawing/2014/main" id="{859008D2-B408-42A9-9F9B-483EF95B0C7C}"/>
              </a:ext>
            </a:extLst>
          </p:cNvPr>
          <p:cNvSpPr>
            <a:spLocks noChangeArrowheads="1"/>
          </p:cNvSpPr>
          <p:nvPr/>
        </p:nvSpPr>
        <p:spPr bwMode="auto">
          <a:xfrm>
            <a:off x="531813" y="514350"/>
            <a:ext cx="9553575" cy="5905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Inspection Procedures: Storage Hoppers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0611" name="Rectangle 3">
            <a:extLst>
              <a:ext uri="{FF2B5EF4-FFF2-40B4-BE49-F238E27FC236}">
                <a16:creationId xmlns:a16="http://schemas.microsoft.com/office/drawing/2014/main" id="{F0C244A5-DC20-4095-A350-B6DAAB4CAE34}"/>
              </a:ext>
            </a:extLst>
          </p:cNvPr>
          <p:cNvSpPr>
            <a:spLocks noGrp="1" noChangeArrowheads="1"/>
          </p:cNvSpPr>
          <p:nvPr>
            <p:ph idx="1"/>
          </p:nvPr>
        </p:nvSpPr>
        <p:spPr/>
        <p:txBody>
          <a:bodyPr>
            <a:normAutofit fontScale="85000" lnSpcReduction="20000"/>
          </a:bodyPr>
          <a:lstStyle/>
          <a:p>
            <a:pPr>
              <a:defRPr/>
            </a:pPr>
            <a:r>
              <a:rPr lang="en-US" altLang="en-US" sz="3600"/>
              <a:t>Introduction</a:t>
            </a:r>
          </a:p>
          <a:p>
            <a:pPr>
              <a:defRPr/>
            </a:pPr>
            <a:r>
              <a:rPr lang="en-US" altLang="en-US" sz="3600"/>
              <a:t>Industry History</a:t>
            </a:r>
          </a:p>
          <a:p>
            <a:pPr>
              <a:defRPr/>
            </a:pPr>
            <a:r>
              <a:rPr lang="en-US" altLang="en-US" sz="3600"/>
              <a:t>Emissions and Health Impacts </a:t>
            </a:r>
          </a:p>
          <a:p>
            <a:pPr>
              <a:defRPr/>
            </a:pPr>
            <a:r>
              <a:rPr lang="en-US" altLang="en-US" sz="3600"/>
              <a:t>Concrete Industry Description</a:t>
            </a:r>
          </a:p>
          <a:p>
            <a:pPr>
              <a:defRPr/>
            </a:pPr>
            <a:r>
              <a:rPr lang="en-US" altLang="en-US" sz="3600"/>
              <a:t>Inspection Procedures</a:t>
            </a:r>
          </a:p>
          <a:p>
            <a:pPr>
              <a:defRPr/>
            </a:pPr>
            <a:r>
              <a:rPr lang="en-US" altLang="en-US" sz="3600"/>
              <a:t>Engineering Evaluation/Permit Process</a:t>
            </a:r>
          </a:p>
          <a:p>
            <a:pPr>
              <a:defRPr/>
            </a:pPr>
            <a:endParaRPr lang="en-US" altLang="en-US" sz="3600"/>
          </a:p>
          <a:p>
            <a:pPr>
              <a:defRPr/>
            </a:pPr>
            <a:endParaRPr lang="en-US" altLang="en-US" sz="3600"/>
          </a:p>
          <a:p>
            <a:pPr>
              <a:defRPr/>
            </a:pPr>
            <a:endParaRPr lang="en-US" altLang="en-US" sz="2800">
              <a:solidFill>
                <a:srgbClr val="DDDDDD"/>
              </a:solidFill>
            </a:endParaRPr>
          </a:p>
        </p:txBody>
      </p:sp>
      <p:sp>
        <p:nvSpPr>
          <p:cNvPr id="2" name="TextBox 1">
            <a:extLst>
              <a:ext uri="{FF2B5EF4-FFF2-40B4-BE49-F238E27FC236}">
                <a16:creationId xmlns:a16="http://schemas.microsoft.com/office/drawing/2014/main" id="{F495CBC8-EB3F-4348-85AB-508D4152931D}"/>
              </a:ext>
            </a:extLst>
          </p:cNvPr>
          <p:cNvSpPr txBox="1"/>
          <p:nvPr/>
        </p:nvSpPr>
        <p:spPr>
          <a:xfrm>
            <a:off x="1755058" y="560439"/>
            <a:ext cx="7108723" cy="769441"/>
          </a:xfrm>
          <a:prstGeom prst="rect">
            <a:avLst/>
          </a:prstGeom>
          <a:noFill/>
        </p:spPr>
        <p:txBody>
          <a:bodyPr wrap="square" rtlCol="0">
            <a:spAutoFit/>
          </a:bodyPr>
          <a:lstStyle/>
          <a:p>
            <a:pPr algn="ctr"/>
            <a:r>
              <a:rPr lang="en-US" sz="4400" b="1"/>
              <a:t>Overview</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6850" name="Picture 6" descr="A picture of a concrete truck and several solid materials stockpiles with fugitive dust being visible on top of the stockpiles&#10;&#10;The below should be deleted:&#10;chandler 012" title="Inspection Procedures: Fugitive Dust">
            <a:extLst>
              <a:ext uri="{FF2B5EF4-FFF2-40B4-BE49-F238E27FC236}">
                <a16:creationId xmlns:a16="http://schemas.microsoft.com/office/drawing/2014/main" id="{AF573AAE-BF3E-4C60-A83D-3E07333B974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10287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2">
            <a:extLst>
              <a:ext uri="{FF2B5EF4-FFF2-40B4-BE49-F238E27FC236}">
                <a16:creationId xmlns:a16="http://schemas.microsoft.com/office/drawing/2014/main" id="{5F2B3CD4-E03E-4D07-8C84-94F9CB5B8CA7}"/>
              </a:ext>
            </a:extLst>
          </p:cNvPr>
          <p:cNvSpPr>
            <a:spLocks noChangeArrowheads="1"/>
          </p:cNvSpPr>
          <p:nvPr/>
        </p:nvSpPr>
        <p:spPr bwMode="auto">
          <a:xfrm>
            <a:off x="831850" y="5395913"/>
            <a:ext cx="8216900" cy="108902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600" b="1">
                <a:solidFill>
                  <a:srgbClr val="CC0000"/>
                </a:solidFill>
                <a:effectLst>
                  <a:outerShdw blurRad="38100" dist="38100" dir="2700000" algn="tl">
                    <a:srgbClr val="000000"/>
                  </a:outerShdw>
                </a:effectLst>
              </a:rPr>
              <a:t>Inspection Procedures:</a:t>
            </a:r>
            <a:br>
              <a:rPr lang="en-US" altLang="en-US" sz="3600" b="1">
                <a:solidFill>
                  <a:srgbClr val="CC0000"/>
                </a:solidFill>
                <a:effectLst>
                  <a:outerShdw blurRad="38100" dist="38100" dir="2700000" algn="tl">
                    <a:srgbClr val="000000"/>
                  </a:outerShdw>
                </a:effectLst>
              </a:rPr>
            </a:br>
            <a:r>
              <a:rPr lang="en-US" altLang="en-US" sz="3600" b="1">
                <a:solidFill>
                  <a:srgbClr val="CC0000"/>
                </a:solidFill>
                <a:effectLst>
                  <a:outerShdw blurRad="38100" dist="38100" dir="2700000" algn="tl">
                    <a:srgbClr val="000000"/>
                  </a:outerShdw>
                </a:effectLst>
              </a:rPr>
              <a:t>Fugitive Dust</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0339" name="Rectangle 3">
            <a:extLst>
              <a:ext uri="{FF2B5EF4-FFF2-40B4-BE49-F238E27FC236}">
                <a16:creationId xmlns:a16="http://schemas.microsoft.com/office/drawing/2014/main" id="{4EB559D9-BA78-4C91-8574-BBE3BFB0EF19}"/>
              </a:ext>
            </a:extLst>
          </p:cNvPr>
          <p:cNvSpPr>
            <a:spLocks noGrp="1" noChangeArrowheads="1"/>
          </p:cNvSpPr>
          <p:nvPr>
            <p:ph type="body" sz="half" idx="1"/>
          </p:nvPr>
        </p:nvSpPr>
        <p:spPr>
          <a:xfrm>
            <a:off x="771525" y="1219200"/>
            <a:ext cx="8915400" cy="2057400"/>
          </a:xfrm>
        </p:spPr>
        <p:txBody>
          <a:bodyPr>
            <a:normAutofit fontScale="92500" lnSpcReduction="10000"/>
          </a:bodyPr>
          <a:lstStyle/>
          <a:p>
            <a:pPr>
              <a:defRPr/>
            </a:pPr>
            <a:r>
              <a:rPr lang="en-US" altLang="en-US" sz="2800"/>
              <a:t>Passive enclosures	</a:t>
            </a:r>
          </a:p>
          <a:p>
            <a:pPr>
              <a:defRPr/>
            </a:pPr>
            <a:r>
              <a:rPr lang="en-US" altLang="en-US" sz="2800"/>
              <a:t>Wet suppression &amp; baghouse maintenance</a:t>
            </a:r>
          </a:p>
          <a:p>
            <a:pPr>
              <a:defRPr/>
            </a:pPr>
            <a:r>
              <a:rPr lang="en-US" altLang="en-US" sz="2800"/>
              <a:t>Paved surfaces </a:t>
            </a:r>
            <a:r>
              <a:rPr lang="en-US" altLang="en-US" sz="2800">
                <a:solidFill>
                  <a:schemeClr val="bg1"/>
                </a:solidFill>
              </a:rPr>
              <a:t>Work practices</a:t>
            </a:r>
          </a:p>
          <a:p>
            <a:pPr>
              <a:defRPr/>
            </a:pPr>
            <a:r>
              <a:rPr lang="en-US" altLang="en-US" sz="2800"/>
              <a:t>Housekeeping</a:t>
            </a:r>
          </a:p>
        </p:txBody>
      </p:sp>
      <p:pic>
        <p:nvPicPr>
          <p:cNvPr id="208898" name="Picture 5" descr="A picture of a watering truck spraying water on solid material stockpiles and the ground for dust control &#10;&#10;The below should be deleted:&#10;Picture 022" title="Inspection Procedures: Preventative Measures">
            <a:extLst>
              <a:ext uri="{FF2B5EF4-FFF2-40B4-BE49-F238E27FC236}">
                <a16:creationId xmlns:a16="http://schemas.microsoft.com/office/drawing/2014/main" id="{5EBFFE2B-32D3-446E-BA33-4F32FAFF2AC7}"/>
              </a:ext>
            </a:extLst>
          </p:cNvPr>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0" y="3493009"/>
            <a:ext cx="10287000" cy="3657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2">
            <a:extLst>
              <a:ext uri="{FF2B5EF4-FFF2-40B4-BE49-F238E27FC236}">
                <a16:creationId xmlns:a16="http://schemas.microsoft.com/office/drawing/2014/main" id="{938C45F6-B816-4F4B-AC33-5321F2FCCB5D}"/>
              </a:ext>
            </a:extLst>
          </p:cNvPr>
          <p:cNvSpPr>
            <a:spLocks noChangeArrowheads="1"/>
          </p:cNvSpPr>
          <p:nvPr/>
        </p:nvSpPr>
        <p:spPr bwMode="auto">
          <a:xfrm>
            <a:off x="1365250" y="155575"/>
            <a:ext cx="8215313"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Preventative Measures</a:t>
            </a:r>
          </a:p>
        </p:txBody>
      </p:sp>
    </p:spTree>
  </p:cSld>
  <p:clrMapOvr>
    <a:masterClrMapping/>
  </p:clrMapOvr>
  <p:transition advClick="0"/>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9315" name="Rectangle 3">
            <a:extLst>
              <a:ext uri="{FF2B5EF4-FFF2-40B4-BE49-F238E27FC236}">
                <a16:creationId xmlns:a16="http://schemas.microsoft.com/office/drawing/2014/main" id="{24C94C2B-5F1B-45C5-8AE9-8341955B4755}"/>
              </a:ext>
            </a:extLst>
          </p:cNvPr>
          <p:cNvSpPr>
            <a:spLocks noGrp="1" noChangeArrowheads="1"/>
          </p:cNvSpPr>
          <p:nvPr>
            <p:ph sz="half" idx="1"/>
          </p:nvPr>
        </p:nvSpPr>
        <p:spPr>
          <a:xfrm>
            <a:off x="685800" y="1798638"/>
            <a:ext cx="4543425" cy="4525962"/>
          </a:xfrm>
        </p:spPr>
        <p:txBody>
          <a:bodyPr/>
          <a:lstStyle/>
          <a:p>
            <a:pPr>
              <a:defRPr/>
            </a:pPr>
            <a:r>
              <a:rPr lang="en-US" altLang="en-US" sz="3200"/>
              <a:t>Water sprays</a:t>
            </a:r>
          </a:p>
          <a:p>
            <a:pPr>
              <a:buFont typeface="Wingdings" pitchFamily="2" charset="2"/>
              <a:buNone/>
              <a:defRPr/>
            </a:pPr>
            <a:endParaRPr lang="en-US" altLang="en-US" sz="3200"/>
          </a:p>
          <a:p>
            <a:pPr>
              <a:defRPr/>
            </a:pPr>
            <a:r>
              <a:rPr lang="en-US" altLang="en-US" sz="3200"/>
              <a:t>Maintaining good housekeeping</a:t>
            </a:r>
          </a:p>
          <a:p>
            <a:pPr>
              <a:defRPr/>
            </a:pPr>
            <a:endParaRPr lang="en-US" altLang="en-US" sz="3200"/>
          </a:p>
          <a:p>
            <a:pPr>
              <a:defRPr/>
            </a:pPr>
            <a:r>
              <a:rPr lang="en-US" altLang="en-US" sz="3200"/>
              <a:t>Covers &amp; wind barriers</a:t>
            </a:r>
          </a:p>
        </p:txBody>
      </p:sp>
      <p:sp>
        <p:nvSpPr>
          <p:cNvPr id="269316" name="Rectangle 4">
            <a:extLst>
              <a:ext uri="{FF2B5EF4-FFF2-40B4-BE49-F238E27FC236}">
                <a16:creationId xmlns:a16="http://schemas.microsoft.com/office/drawing/2014/main" id="{0EA45E73-2D0D-4E66-8A44-665B7094A7E4}"/>
              </a:ext>
            </a:extLst>
          </p:cNvPr>
          <p:cNvSpPr>
            <a:spLocks noGrp="1" noChangeArrowheads="1"/>
          </p:cNvSpPr>
          <p:nvPr>
            <p:ph sz="half" idx="2"/>
          </p:nvPr>
        </p:nvSpPr>
        <p:spPr>
          <a:xfrm>
            <a:off x="5400675" y="1798638"/>
            <a:ext cx="4543425" cy="4525962"/>
          </a:xfrm>
        </p:spPr>
        <p:txBody>
          <a:bodyPr>
            <a:normAutofit/>
          </a:bodyPr>
          <a:lstStyle/>
          <a:p>
            <a:pPr>
              <a:defRPr/>
            </a:pPr>
            <a:r>
              <a:rPr lang="en-US" altLang="en-US" sz="3200"/>
              <a:t>Enclosures or hooding transfer points and screening operations</a:t>
            </a:r>
          </a:p>
          <a:p>
            <a:pPr>
              <a:defRPr/>
            </a:pPr>
            <a:endParaRPr lang="en-US" altLang="en-US" sz="3200"/>
          </a:p>
          <a:p>
            <a:pPr>
              <a:defRPr/>
            </a:pPr>
            <a:r>
              <a:rPr lang="en-US" altLang="en-US" sz="3200"/>
              <a:t>Air pollution control systems in order</a:t>
            </a:r>
          </a:p>
        </p:txBody>
      </p:sp>
      <p:sp>
        <p:nvSpPr>
          <p:cNvPr id="6" name="Rectangle 22">
            <a:extLst>
              <a:ext uri="{FF2B5EF4-FFF2-40B4-BE49-F238E27FC236}">
                <a16:creationId xmlns:a16="http://schemas.microsoft.com/office/drawing/2014/main" id="{2843E741-35B4-4F79-9944-A68E057BE84D}"/>
              </a:ext>
            </a:extLst>
          </p:cNvPr>
          <p:cNvSpPr>
            <a:spLocks noChangeArrowheads="1"/>
          </p:cNvSpPr>
          <p:nvPr/>
        </p:nvSpPr>
        <p:spPr bwMode="auto">
          <a:xfrm>
            <a:off x="1146175" y="455613"/>
            <a:ext cx="8216900"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Preventative Measures</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4" name="Picture 2" descr="A picture of fine dust deposited on the ground below conveyors" title="Inspection Procedures: Preventative Measures">
            <a:extLst>
              <a:ext uri="{FF2B5EF4-FFF2-40B4-BE49-F238E27FC236}">
                <a16:creationId xmlns:a16="http://schemas.microsoft.com/office/drawing/2014/main" id="{83E7C4D4-18EF-43A9-94CF-96C9F0347D0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5091" name="Line 8">
            <a:extLst>
              <a:ext uri="{FF2B5EF4-FFF2-40B4-BE49-F238E27FC236}">
                <a16:creationId xmlns:a16="http://schemas.microsoft.com/office/drawing/2014/main" id="{9EB9E9AB-BEF0-4B86-B776-E64F9CBAA672}"/>
              </a:ext>
            </a:extLst>
          </p:cNvPr>
          <p:cNvSpPr>
            <a:spLocks noChangeShapeType="1"/>
          </p:cNvSpPr>
          <p:nvPr/>
        </p:nvSpPr>
        <p:spPr bwMode="auto">
          <a:xfrm flipV="1">
            <a:off x="3429000" y="3200400"/>
            <a:ext cx="3086100" cy="2209800"/>
          </a:xfrm>
          <a:prstGeom prst="line">
            <a:avLst/>
          </a:prstGeom>
          <a:noFill/>
          <a:ln w="5715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12996" name="Text Box 9">
            <a:extLst>
              <a:ext uri="{FF2B5EF4-FFF2-40B4-BE49-F238E27FC236}">
                <a16:creationId xmlns:a16="http://schemas.microsoft.com/office/drawing/2014/main" id="{DD530463-CD66-48D5-90C0-4EA179E54A33}"/>
              </a:ext>
            </a:extLst>
          </p:cNvPr>
          <p:cNvSpPr txBox="1">
            <a:spLocks noChangeArrowheads="1"/>
          </p:cNvSpPr>
          <p:nvPr/>
        </p:nvSpPr>
        <p:spPr bwMode="auto">
          <a:xfrm>
            <a:off x="5400675" y="2420938"/>
            <a:ext cx="4389438" cy="46196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0"/>
              </a:spcBef>
              <a:buClrTx/>
              <a:buSzTx/>
              <a:buFontTx/>
              <a:buNone/>
            </a:pPr>
            <a:r>
              <a:rPr lang="en-US" altLang="en-US" sz="2400">
                <a:solidFill>
                  <a:srgbClr val="C00000"/>
                </a:solidFill>
              </a:rPr>
              <a:t>Discharge from Conveyor </a:t>
            </a:r>
          </a:p>
        </p:txBody>
      </p:sp>
      <p:sp>
        <p:nvSpPr>
          <p:cNvPr id="6" name="Rectangle 22">
            <a:extLst>
              <a:ext uri="{FF2B5EF4-FFF2-40B4-BE49-F238E27FC236}">
                <a16:creationId xmlns:a16="http://schemas.microsoft.com/office/drawing/2014/main" id="{C2E5A285-C822-452E-9C8F-72BD7F689407}"/>
              </a:ext>
            </a:extLst>
          </p:cNvPr>
          <p:cNvSpPr>
            <a:spLocks noChangeArrowheads="1"/>
          </p:cNvSpPr>
          <p:nvPr/>
        </p:nvSpPr>
        <p:spPr bwMode="auto">
          <a:xfrm>
            <a:off x="1036638" y="250825"/>
            <a:ext cx="8216900"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Preventative Measures</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nodeType="afterEffect">
                                  <p:stCondLst>
                                    <p:cond delay="0"/>
                                  </p:stCondLst>
                                  <p:childTnLst>
                                    <p:set>
                                      <p:cBhvr>
                                        <p:cTn id="6" dur="1" fill="hold">
                                          <p:stCondLst>
                                            <p:cond delay="0"/>
                                          </p:stCondLst>
                                        </p:cTn>
                                        <p:tgtEl>
                                          <p:spTgt spid="345091"/>
                                        </p:tgtEl>
                                        <p:attrNameLst>
                                          <p:attrName>style.visibility</p:attrName>
                                        </p:attrNameLst>
                                      </p:cBhvr>
                                      <p:to>
                                        <p:strVal val="visible"/>
                                      </p:to>
                                    </p:set>
                                    <p:anim calcmode="lin" valueType="num">
                                      <p:cBhvr additive="base">
                                        <p:cTn id="7" dur="10" fill="hold"/>
                                        <p:tgtEl>
                                          <p:spTgt spid="345091"/>
                                        </p:tgtEl>
                                        <p:attrNameLst>
                                          <p:attrName>ppt_x</p:attrName>
                                        </p:attrNameLst>
                                      </p:cBhvr>
                                      <p:tavLst>
                                        <p:tav tm="0">
                                          <p:val>
                                            <p:strVal val="1+#ppt_w/2"/>
                                          </p:val>
                                        </p:tav>
                                        <p:tav tm="100000">
                                          <p:val>
                                            <p:strVal val="#ppt_x"/>
                                          </p:val>
                                        </p:tav>
                                      </p:tavLst>
                                    </p:anim>
                                    <p:anim calcmode="lin" valueType="num">
                                      <p:cBhvr additive="base">
                                        <p:cTn id="8" dur="10" fill="hold"/>
                                        <p:tgtEl>
                                          <p:spTgt spid="34509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42" name="Picture 7" descr="A picture of overflow dust discharged from piping near the inspection door of a pipe&#10;&#10;The below should be deleted:&#10;field trips 035" title="Inspection Procedures: Preventative Measures">
            <a:extLst>
              <a:ext uri="{FF2B5EF4-FFF2-40B4-BE49-F238E27FC236}">
                <a16:creationId xmlns:a16="http://schemas.microsoft.com/office/drawing/2014/main" id="{2A6ED8CA-E006-469C-868A-7B0810CA41C0}"/>
              </a:ext>
            </a:extLst>
          </p:cNvPr>
          <p:cNvPicPr>
            <a:picLocks noGrp="1" noChangeAspect="1" noChangeArrowheads="1"/>
          </p:cNvPicPr>
          <p:nvPr>
            <p:ph/>
          </p:nvPr>
        </p:nvPicPr>
        <p:blipFill>
          <a:blip r:embed="rId3" cstate="print">
            <a:extLst>
              <a:ext uri="{28A0092B-C50C-407E-A947-70E740481C1C}">
                <a14:useLocalDpi xmlns:a14="http://schemas.microsoft.com/office/drawing/2010/main" val="0"/>
              </a:ext>
            </a:extLst>
          </a:blip>
          <a:stretch>
            <a:fillRect/>
          </a:stretch>
        </p:blipFill>
        <p:spPr>
          <a:xfrm>
            <a:off x="1145586" y="1101255"/>
            <a:ext cx="7820262" cy="5851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43" name="Line 8">
            <a:extLst>
              <a:ext uri="{FF2B5EF4-FFF2-40B4-BE49-F238E27FC236}">
                <a16:creationId xmlns:a16="http://schemas.microsoft.com/office/drawing/2014/main" id="{EA0B4431-C24A-4DA1-ACB2-7A0AE1A0D485}"/>
              </a:ext>
            </a:extLst>
          </p:cNvPr>
          <p:cNvSpPr>
            <a:spLocks noChangeShapeType="1"/>
          </p:cNvSpPr>
          <p:nvPr/>
        </p:nvSpPr>
        <p:spPr bwMode="auto">
          <a:xfrm flipV="1">
            <a:off x="3429000" y="3200400"/>
            <a:ext cx="3086100" cy="2209800"/>
          </a:xfrm>
          <a:prstGeom prst="line">
            <a:avLst/>
          </a:prstGeom>
          <a:noFill/>
          <a:ln w="5715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215044" name="Text Box 9">
            <a:extLst>
              <a:ext uri="{FF2B5EF4-FFF2-40B4-BE49-F238E27FC236}">
                <a16:creationId xmlns:a16="http://schemas.microsoft.com/office/drawing/2014/main" id="{E0BEFBE3-AA55-422E-AD6E-477B707C3B4E}"/>
              </a:ext>
            </a:extLst>
          </p:cNvPr>
          <p:cNvSpPr txBox="1">
            <a:spLocks noChangeArrowheads="1"/>
          </p:cNvSpPr>
          <p:nvPr/>
        </p:nvSpPr>
        <p:spPr bwMode="auto">
          <a:xfrm>
            <a:off x="5400675" y="2420938"/>
            <a:ext cx="4389438" cy="46196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0"/>
              </a:spcBef>
              <a:buClrTx/>
              <a:buSzTx/>
              <a:buFontTx/>
              <a:buNone/>
            </a:pPr>
            <a:r>
              <a:rPr lang="en-US" altLang="en-US" sz="2400">
                <a:solidFill>
                  <a:srgbClr val="C00000"/>
                </a:solidFill>
              </a:rPr>
              <a:t>Discharge from Piping</a:t>
            </a:r>
          </a:p>
        </p:txBody>
      </p:sp>
      <p:sp>
        <p:nvSpPr>
          <p:cNvPr id="6" name="Rectangle 22">
            <a:extLst>
              <a:ext uri="{FF2B5EF4-FFF2-40B4-BE49-F238E27FC236}">
                <a16:creationId xmlns:a16="http://schemas.microsoft.com/office/drawing/2014/main" id="{9D738B68-9B5F-4E53-A972-298E89FB057D}"/>
              </a:ext>
            </a:extLst>
          </p:cNvPr>
          <p:cNvSpPr>
            <a:spLocks noChangeArrowheads="1"/>
          </p:cNvSpPr>
          <p:nvPr/>
        </p:nvSpPr>
        <p:spPr bwMode="auto">
          <a:xfrm>
            <a:off x="1036638" y="250825"/>
            <a:ext cx="8216900"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Preventative Measures</a:t>
            </a:r>
          </a:p>
        </p:txBody>
      </p:sp>
    </p:spTree>
  </p:cSld>
  <p:clrMapOvr>
    <a:masterClrMapping/>
  </p:clrMapOvr>
  <p:transition advClick="0"/>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7090" name="Picture 5" descr="A picture of a concrete packaging area where an operator is filling bags of concrete and visible fugitive dust is released from the bagging operation&#10;&#10;The below should be deleted:&#10;CBP62" title="Inspection Procedures: Preventative Measures">
            <a:extLst>
              <a:ext uri="{FF2B5EF4-FFF2-40B4-BE49-F238E27FC236}">
                <a16:creationId xmlns:a16="http://schemas.microsoft.com/office/drawing/2014/main" id="{8A4C0279-7834-4C16-944D-7C09A904B9D6}"/>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0" y="1371600"/>
            <a:ext cx="7000875" cy="7010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7094" name="Date Placeholder 1">
            <a:extLst>
              <a:ext uri="{FF2B5EF4-FFF2-40B4-BE49-F238E27FC236}">
                <a16:creationId xmlns:a16="http://schemas.microsoft.com/office/drawing/2014/main" id="{6BC4BEE6-7710-48AC-8212-A49AE8790829}"/>
              </a:ext>
            </a:extLst>
          </p:cNvPr>
          <p:cNvSpPr>
            <a:spLocks noGrp="1"/>
          </p:cNvSpPr>
          <p:nvPr>
            <p:ph type="dt" sz="half"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fld id="{4F34FD29-1651-46BB-B58A-30471F8005E1}" type="datetime1">
              <a:rPr lang="en-US" altLang="en-US" sz="2400" b="0" smtClean="0"/>
              <a:pPr>
                <a:spcBef>
                  <a:spcPct val="0"/>
                </a:spcBef>
                <a:buClrTx/>
                <a:buSzTx/>
                <a:buFontTx/>
                <a:buNone/>
              </a:pPr>
              <a:t>10/2/2023</a:t>
            </a:fld>
            <a:endParaRPr lang="en-US" altLang="en-US" sz="2400" b="0"/>
          </a:p>
        </p:txBody>
      </p:sp>
      <p:sp>
        <p:nvSpPr>
          <p:cNvPr id="217095" name="Slide Number Placeholder 2">
            <a:extLst>
              <a:ext uri="{FF2B5EF4-FFF2-40B4-BE49-F238E27FC236}">
                <a16:creationId xmlns:a16="http://schemas.microsoft.com/office/drawing/2014/main" id="{3DA75946-17B9-481A-ACC1-5CA05ADF643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fld id="{C0AF15E9-55FC-495C-A9CF-9965C16FB732}" type="slidenum">
              <a:rPr lang="en-US" altLang="en-US" sz="2400" b="0" smtClean="0"/>
              <a:pPr>
                <a:spcBef>
                  <a:spcPct val="0"/>
                </a:spcBef>
                <a:buClrTx/>
                <a:buSzTx/>
                <a:buFontTx/>
                <a:buNone/>
              </a:pPr>
              <a:t>95</a:t>
            </a:fld>
            <a:endParaRPr lang="en-US" altLang="en-US" sz="2400" b="0"/>
          </a:p>
        </p:txBody>
      </p:sp>
      <p:sp>
        <p:nvSpPr>
          <p:cNvPr id="217091" name="Line 6">
            <a:extLst>
              <a:ext uri="{FF2B5EF4-FFF2-40B4-BE49-F238E27FC236}">
                <a16:creationId xmlns:a16="http://schemas.microsoft.com/office/drawing/2014/main" id="{AA93B539-11FB-4A6B-905A-39305AFE8F24}"/>
              </a:ext>
            </a:extLst>
          </p:cNvPr>
          <p:cNvSpPr>
            <a:spLocks noChangeShapeType="1"/>
          </p:cNvSpPr>
          <p:nvPr/>
        </p:nvSpPr>
        <p:spPr bwMode="auto">
          <a:xfrm flipV="1">
            <a:off x="4200525" y="3370263"/>
            <a:ext cx="3236913" cy="2192337"/>
          </a:xfrm>
          <a:prstGeom prst="line">
            <a:avLst/>
          </a:prstGeom>
          <a:noFill/>
          <a:ln w="57150">
            <a:solidFill>
              <a:srgbClr val="C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6" name="Rectangle 22">
            <a:extLst>
              <a:ext uri="{FF2B5EF4-FFF2-40B4-BE49-F238E27FC236}">
                <a16:creationId xmlns:a16="http://schemas.microsoft.com/office/drawing/2014/main" id="{7D31F738-3C5C-401B-971B-0C2B5FA18079}"/>
              </a:ext>
            </a:extLst>
          </p:cNvPr>
          <p:cNvSpPr>
            <a:spLocks noChangeArrowheads="1"/>
          </p:cNvSpPr>
          <p:nvPr/>
        </p:nvSpPr>
        <p:spPr bwMode="auto">
          <a:xfrm>
            <a:off x="955675" y="209550"/>
            <a:ext cx="8215313" cy="979488"/>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Preventative Measures</a:t>
            </a:r>
          </a:p>
        </p:txBody>
      </p:sp>
      <p:sp>
        <p:nvSpPr>
          <p:cNvPr id="217093" name="Text Box 9">
            <a:extLst>
              <a:ext uri="{FF2B5EF4-FFF2-40B4-BE49-F238E27FC236}">
                <a16:creationId xmlns:a16="http://schemas.microsoft.com/office/drawing/2014/main" id="{F705D533-F0A4-4C3A-8420-42EF78758886}"/>
              </a:ext>
            </a:extLst>
          </p:cNvPr>
          <p:cNvSpPr txBox="1">
            <a:spLocks noChangeArrowheads="1"/>
          </p:cNvSpPr>
          <p:nvPr/>
        </p:nvSpPr>
        <p:spPr bwMode="auto">
          <a:xfrm>
            <a:off x="6483350" y="2762250"/>
            <a:ext cx="2897188"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0"/>
              </a:spcBef>
              <a:buClrTx/>
              <a:buSzTx/>
              <a:buFontTx/>
              <a:buNone/>
            </a:pPr>
            <a:r>
              <a:rPr lang="en-US" altLang="en-US" sz="2400">
                <a:solidFill>
                  <a:srgbClr val="C00000"/>
                </a:solidFill>
              </a:rPr>
              <a:t>Packaging</a:t>
            </a:r>
          </a:p>
        </p:txBody>
      </p:sp>
    </p:spTree>
  </p:cSld>
  <p:clrMapOvr>
    <a:masterClrMapping/>
  </p:clrMapOvr>
  <p:transition advClick="0"/>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9138" name="Picture 5" descr="A picture of a concrete truck at a truck loading area of a Concrete Batch Plant with visible fugitive dust from the loading area&#10;&#10;The below should be deleted:&#10;CBP61" title="Inspection Procedures: Preventative Measures">
            <a:extLst>
              <a:ext uri="{FF2B5EF4-FFF2-40B4-BE49-F238E27FC236}">
                <a16:creationId xmlns:a16="http://schemas.microsoft.com/office/drawing/2014/main" id="{C536B632-53B3-40AF-96AB-EE43137960FF}"/>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tretch>
            <a:fillRect/>
          </a:stretch>
        </p:blipFill>
        <p:spPr>
          <a:xfrm>
            <a:off x="2948781" y="1729130"/>
            <a:ext cx="4229100"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9139" name="Line 6">
            <a:extLst>
              <a:ext uri="{FF2B5EF4-FFF2-40B4-BE49-F238E27FC236}">
                <a16:creationId xmlns:a16="http://schemas.microsoft.com/office/drawing/2014/main" id="{97E8BF88-D1FE-4D88-988D-D28D6652ED87}"/>
              </a:ext>
            </a:extLst>
          </p:cNvPr>
          <p:cNvSpPr>
            <a:spLocks noChangeShapeType="1"/>
          </p:cNvSpPr>
          <p:nvPr/>
        </p:nvSpPr>
        <p:spPr bwMode="auto">
          <a:xfrm>
            <a:off x="1719263" y="2470150"/>
            <a:ext cx="3098800" cy="215265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3C470E2D-66E7-412B-AAD4-E000CC6640D4}"/>
              </a:ext>
            </a:extLst>
          </p:cNvPr>
          <p:cNvSpPr>
            <a:spLocks noChangeArrowheads="1"/>
          </p:cNvSpPr>
          <p:nvPr/>
        </p:nvSpPr>
        <p:spPr bwMode="auto">
          <a:xfrm>
            <a:off x="955675" y="209550"/>
            <a:ext cx="8215313" cy="979488"/>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Preventative Measures</a:t>
            </a:r>
          </a:p>
        </p:txBody>
      </p:sp>
      <p:sp>
        <p:nvSpPr>
          <p:cNvPr id="219141" name="Text Box 9">
            <a:extLst>
              <a:ext uri="{FF2B5EF4-FFF2-40B4-BE49-F238E27FC236}">
                <a16:creationId xmlns:a16="http://schemas.microsoft.com/office/drawing/2014/main" id="{C87C1C0C-313A-47FE-A442-9BD401A3015F}"/>
              </a:ext>
            </a:extLst>
          </p:cNvPr>
          <p:cNvSpPr txBox="1">
            <a:spLocks noChangeArrowheads="1"/>
          </p:cNvSpPr>
          <p:nvPr/>
        </p:nvSpPr>
        <p:spPr bwMode="auto">
          <a:xfrm>
            <a:off x="122238" y="1520825"/>
            <a:ext cx="2898775" cy="8302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0"/>
              </a:spcBef>
              <a:buClrTx/>
              <a:buSzTx/>
              <a:buFontTx/>
              <a:buNone/>
            </a:pPr>
            <a:r>
              <a:rPr lang="en-US" altLang="en-US" sz="2400">
                <a:solidFill>
                  <a:srgbClr val="C00000"/>
                </a:solidFill>
              </a:rPr>
              <a:t>Lack of Dust Control</a:t>
            </a:r>
          </a:p>
        </p:txBody>
      </p:sp>
    </p:spTree>
  </p:cSld>
  <p:clrMapOvr>
    <a:masterClrMapping/>
  </p:clrMapOvr>
  <p:transition advClick="0"/>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186" name="Picture 2" descr="A picture of a concrete truck driving away from a truck loading area at a Concrete Batch Plant with visible fugitive dust released from behind the truck and loading area" title="Inspection Procedures: Preventative Measures">
            <a:extLst>
              <a:ext uri="{FF2B5EF4-FFF2-40B4-BE49-F238E27FC236}">
                <a16:creationId xmlns:a16="http://schemas.microsoft.com/office/drawing/2014/main" id="{EF47D113-E5D1-40B6-9FAE-A79D908ADA6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 y="-102413"/>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1187" name="Line 6">
            <a:extLst>
              <a:ext uri="{FF2B5EF4-FFF2-40B4-BE49-F238E27FC236}">
                <a16:creationId xmlns:a16="http://schemas.microsoft.com/office/drawing/2014/main" id="{024834D3-EF56-4B4E-887B-4B4F6E5FDB7E}"/>
              </a:ext>
            </a:extLst>
          </p:cNvPr>
          <p:cNvSpPr>
            <a:spLocks noChangeShapeType="1"/>
          </p:cNvSpPr>
          <p:nvPr/>
        </p:nvSpPr>
        <p:spPr bwMode="auto">
          <a:xfrm>
            <a:off x="3167063" y="2470150"/>
            <a:ext cx="2278062" cy="1254125"/>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0A57C19C-A87A-433B-8966-7FA1FEFBEA38}"/>
              </a:ext>
            </a:extLst>
          </p:cNvPr>
          <p:cNvSpPr>
            <a:spLocks noChangeArrowheads="1"/>
          </p:cNvSpPr>
          <p:nvPr/>
        </p:nvSpPr>
        <p:spPr bwMode="auto">
          <a:xfrm>
            <a:off x="955675" y="5464175"/>
            <a:ext cx="8215313" cy="979488"/>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Preventative Measures</a:t>
            </a:r>
          </a:p>
        </p:txBody>
      </p:sp>
      <p:sp>
        <p:nvSpPr>
          <p:cNvPr id="221189" name="Text Box 9">
            <a:extLst>
              <a:ext uri="{FF2B5EF4-FFF2-40B4-BE49-F238E27FC236}">
                <a16:creationId xmlns:a16="http://schemas.microsoft.com/office/drawing/2014/main" id="{08A15A4F-449F-4CA8-8554-910C9496A0E1}"/>
              </a:ext>
            </a:extLst>
          </p:cNvPr>
          <p:cNvSpPr txBox="1">
            <a:spLocks noChangeArrowheads="1"/>
          </p:cNvSpPr>
          <p:nvPr/>
        </p:nvSpPr>
        <p:spPr bwMode="auto">
          <a:xfrm>
            <a:off x="122238" y="1520825"/>
            <a:ext cx="2898775" cy="8302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0"/>
              </a:spcBef>
              <a:buClrTx/>
              <a:buSzTx/>
              <a:buFontTx/>
              <a:buNone/>
            </a:pPr>
            <a:r>
              <a:rPr lang="en-US" altLang="en-US" sz="2400">
                <a:solidFill>
                  <a:srgbClr val="C00000"/>
                </a:solidFill>
              </a:rPr>
              <a:t>Lack of Dust Control</a:t>
            </a:r>
          </a:p>
        </p:txBody>
      </p:sp>
    </p:spTree>
  </p:cSld>
  <p:clrMapOvr>
    <a:masterClrMapping/>
  </p:clrMapOvr>
  <p:transition advClick="0"/>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234" name="Picture 1" descr="A picture of a concrete truck at a truck loading area with good dust control measures to prevent fugitive dust" title="Inspection Procedures: Preventative Measures">
            <a:extLst>
              <a:ext uri="{FF2B5EF4-FFF2-40B4-BE49-F238E27FC236}">
                <a16:creationId xmlns:a16="http://schemas.microsoft.com/office/drawing/2014/main" id="{BD202EC4-7331-4723-B7F6-FCFC371104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9360" y="-223818"/>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3235" name="Line 6">
            <a:extLst>
              <a:ext uri="{FF2B5EF4-FFF2-40B4-BE49-F238E27FC236}">
                <a16:creationId xmlns:a16="http://schemas.microsoft.com/office/drawing/2014/main" id="{88C17518-F1A1-4519-8E3A-6A33A1B43AFB}"/>
              </a:ext>
            </a:extLst>
          </p:cNvPr>
          <p:cNvSpPr>
            <a:spLocks noChangeShapeType="1"/>
          </p:cNvSpPr>
          <p:nvPr/>
        </p:nvSpPr>
        <p:spPr bwMode="auto">
          <a:xfrm>
            <a:off x="3111500" y="2160588"/>
            <a:ext cx="2279650" cy="814387"/>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7" name="Rectangle 22">
            <a:extLst>
              <a:ext uri="{FF2B5EF4-FFF2-40B4-BE49-F238E27FC236}">
                <a16:creationId xmlns:a16="http://schemas.microsoft.com/office/drawing/2014/main" id="{9E535413-89AB-46DA-B37A-83F75D2EC79E}"/>
              </a:ext>
            </a:extLst>
          </p:cNvPr>
          <p:cNvSpPr>
            <a:spLocks noChangeArrowheads="1"/>
          </p:cNvSpPr>
          <p:nvPr/>
        </p:nvSpPr>
        <p:spPr bwMode="auto">
          <a:xfrm>
            <a:off x="4649788" y="5776913"/>
            <a:ext cx="5330825" cy="868362"/>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2800" b="1">
                <a:solidFill>
                  <a:srgbClr val="CC0000"/>
                </a:solidFill>
                <a:effectLst>
                  <a:outerShdw blurRad="38100" dist="38100" dir="2700000" algn="tl">
                    <a:srgbClr val="000000"/>
                  </a:outerShdw>
                </a:effectLst>
              </a:rPr>
              <a:t>Inspection Procedures:</a:t>
            </a:r>
            <a:br>
              <a:rPr lang="en-US" altLang="en-US" sz="2800" b="1">
                <a:solidFill>
                  <a:srgbClr val="CC0000"/>
                </a:solidFill>
                <a:effectLst>
                  <a:outerShdw blurRad="38100" dist="38100" dir="2700000" algn="tl">
                    <a:srgbClr val="000000"/>
                  </a:outerShdw>
                </a:effectLst>
              </a:rPr>
            </a:br>
            <a:r>
              <a:rPr lang="en-US" altLang="en-US" sz="2800" b="1">
                <a:solidFill>
                  <a:srgbClr val="CC0000"/>
                </a:solidFill>
                <a:effectLst>
                  <a:outerShdw blurRad="38100" dist="38100" dir="2700000" algn="tl">
                    <a:srgbClr val="000000"/>
                  </a:outerShdw>
                </a:effectLst>
              </a:rPr>
              <a:t>Preventative Measures</a:t>
            </a:r>
          </a:p>
        </p:txBody>
      </p:sp>
      <p:sp>
        <p:nvSpPr>
          <p:cNvPr id="223237" name="Text Box 9">
            <a:extLst>
              <a:ext uri="{FF2B5EF4-FFF2-40B4-BE49-F238E27FC236}">
                <a16:creationId xmlns:a16="http://schemas.microsoft.com/office/drawing/2014/main" id="{AB43D587-FA72-4314-8A85-59B8AD0D0FED}"/>
              </a:ext>
            </a:extLst>
          </p:cNvPr>
          <p:cNvSpPr txBox="1">
            <a:spLocks noChangeArrowheads="1"/>
          </p:cNvSpPr>
          <p:nvPr/>
        </p:nvSpPr>
        <p:spPr bwMode="auto">
          <a:xfrm>
            <a:off x="122238" y="1520825"/>
            <a:ext cx="2898775"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anose="05000000000000000000"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0"/>
              </a:spcBef>
              <a:buClrTx/>
              <a:buSzTx/>
              <a:buFontTx/>
              <a:buNone/>
            </a:pPr>
            <a:r>
              <a:rPr lang="en-US" altLang="en-US" sz="2400">
                <a:solidFill>
                  <a:srgbClr val="C00000"/>
                </a:solidFill>
              </a:rPr>
              <a:t>Dust Control</a:t>
            </a:r>
          </a:p>
        </p:txBody>
      </p:sp>
    </p:spTree>
  </p:cSld>
  <p:clrMapOvr>
    <a:masterClrMapping/>
  </p:clrMapOvr>
  <p:transition advClick="0"/>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5282" name="Picture 1" descr="A picture of a set of spray nozzles at a transfer point of a conveyor" title="Inspection Procedures: Water Spray System">
            <a:extLst>
              <a:ext uri="{FF2B5EF4-FFF2-40B4-BE49-F238E27FC236}">
                <a16:creationId xmlns:a16="http://schemas.microsoft.com/office/drawing/2014/main" id="{80F9F271-C98C-4D58-91C0-D4E83C0AD90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4185" y="138988"/>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62" name="Line 7">
            <a:extLst>
              <a:ext uri="{FF2B5EF4-FFF2-40B4-BE49-F238E27FC236}">
                <a16:creationId xmlns:a16="http://schemas.microsoft.com/office/drawing/2014/main" id="{38FEAD36-0111-4843-B7E8-2694C2315C91}"/>
              </a:ext>
            </a:extLst>
          </p:cNvPr>
          <p:cNvSpPr>
            <a:spLocks noChangeShapeType="1"/>
          </p:cNvSpPr>
          <p:nvPr/>
        </p:nvSpPr>
        <p:spPr bwMode="auto">
          <a:xfrm flipH="1" flipV="1">
            <a:off x="4230688" y="3233738"/>
            <a:ext cx="88900" cy="173355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6" name="Rectangle 22">
            <a:extLst>
              <a:ext uri="{FF2B5EF4-FFF2-40B4-BE49-F238E27FC236}">
                <a16:creationId xmlns:a16="http://schemas.microsoft.com/office/drawing/2014/main" id="{0B61595E-1E75-4923-BF2A-B1A01C0B3EF3}"/>
              </a:ext>
            </a:extLst>
          </p:cNvPr>
          <p:cNvSpPr>
            <a:spLocks noChangeArrowheads="1"/>
          </p:cNvSpPr>
          <p:nvPr/>
        </p:nvSpPr>
        <p:spPr bwMode="auto">
          <a:xfrm>
            <a:off x="1214438" y="5302250"/>
            <a:ext cx="8215312" cy="97790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a:spAutoFit/>
          </a:bodyPr>
          <a:lstStyle/>
          <a:p>
            <a:pPr algn="ctr">
              <a:lnSpc>
                <a:spcPct val="90000"/>
              </a:lnSpc>
              <a:defRPr/>
            </a:pPr>
            <a:r>
              <a:rPr lang="en-US" altLang="en-US" sz="3200" b="1">
                <a:solidFill>
                  <a:srgbClr val="CC0000"/>
                </a:solidFill>
                <a:effectLst>
                  <a:outerShdw blurRad="38100" dist="38100" dir="2700000" algn="tl">
                    <a:srgbClr val="000000"/>
                  </a:outerShdw>
                </a:effectLst>
              </a:rPr>
              <a:t>Inspection Procedures:</a:t>
            </a:r>
            <a:br>
              <a:rPr lang="en-US" altLang="en-US" sz="3200" b="1">
                <a:solidFill>
                  <a:srgbClr val="CC0000"/>
                </a:solidFill>
                <a:effectLst>
                  <a:outerShdw blurRad="38100" dist="38100" dir="2700000" algn="tl">
                    <a:srgbClr val="000000"/>
                  </a:outerShdw>
                </a:effectLst>
              </a:rPr>
            </a:br>
            <a:r>
              <a:rPr lang="en-US" altLang="en-US" sz="3200" b="1">
                <a:solidFill>
                  <a:srgbClr val="CC0000"/>
                </a:solidFill>
                <a:effectLst>
                  <a:outerShdw blurRad="38100" dist="38100" dir="2700000" algn="tl">
                    <a:srgbClr val="000000"/>
                  </a:outerShdw>
                </a:effectLst>
              </a:rPr>
              <a:t>Water Spray System</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348162"/>
                                        </p:tgtEl>
                                        <p:attrNameLst>
                                          <p:attrName>style.visibility</p:attrName>
                                        </p:attrNameLst>
                                      </p:cBhvr>
                                      <p:to>
                                        <p:strVal val="visible"/>
                                      </p:to>
                                    </p:set>
                                    <p:anim calcmode="lin" valueType="num">
                                      <p:cBhvr additive="base">
                                        <p:cTn id="7" dur="500" fill="hold"/>
                                        <p:tgtEl>
                                          <p:spTgt spid="348162"/>
                                        </p:tgtEl>
                                        <p:attrNameLst>
                                          <p:attrName>ppt_x</p:attrName>
                                        </p:attrNameLst>
                                      </p:cBhvr>
                                      <p:tavLst>
                                        <p:tav tm="0">
                                          <p:val>
                                            <p:strVal val="#ppt_x"/>
                                          </p:val>
                                        </p:tav>
                                        <p:tav tm="100000">
                                          <p:val>
                                            <p:strVal val="#ppt_x"/>
                                          </p:val>
                                        </p:tav>
                                      </p:tavLst>
                                    </p:anim>
                                    <p:anim calcmode="lin" valueType="num">
                                      <p:cBhvr additive="base">
                                        <p:cTn id="8" dur="500" fill="hold"/>
                                        <p:tgtEl>
                                          <p:spTgt spid="3481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EBEBEB"/>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LongProperties xmlns="http://schemas.microsoft.com/office/2006/metadata/long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29f62856-1543-49d4-a736-4569d363f533" ContentTypeId="0x0101" PreviousValue="false"/>
</file>

<file path=customXml/item4.xml><?xml version="1.0" encoding="utf-8"?>
<ct:contentTypeSchema xmlns:ct="http://schemas.microsoft.com/office/2006/metadata/contentType" xmlns:ma="http://schemas.microsoft.com/office/2006/metadata/properties/metaAttributes" ct:_="" ma:_="" ma:contentTypeName="Document" ma:contentTypeID="0x010100B8D1AE864022FC4AB1940C9ACBC18425" ma:contentTypeVersion="13" ma:contentTypeDescription="Create a new document." ma:contentTypeScope="" ma:versionID="88d3445e16a6b3eb730bafc4d4a8120a">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22d004a6-2f8d-4a75-9f1d-859e2ae55add" xmlns:ns6="7ca2beb3-1377-461b-b2b4-dd4dfd030764" targetNamespace="http://schemas.microsoft.com/office/2006/metadata/properties" ma:root="true" ma:fieldsID="1e90dfe51ec04fa1395f4cae625e213d" ns1:_="" ns2:_="" ns3:_="" ns4:_="" ns5:_="" ns6:_="">
    <xsd:import namespace="http://schemas.microsoft.com/sharepoint/v3"/>
    <xsd:import namespace="4ffa91fb-a0ff-4ac5-b2db-65c790d184a4"/>
    <xsd:import namespace="http://schemas.microsoft.com/sharepoint.v3"/>
    <xsd:import namespace="http://schemas.microsoft.com/sharepoint/v3/fields"/>
    <xsd:import namespace="22d004a6-2f8d-4a75-9f1d-859e2ae55add"/>
    <xsd:import namespace="7ca2beb3-1377-461b-b2b4-dd4dfd030764"/>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e3f09c3df709400db2417a7161762d62" minOccurs="0"/>
                <xsd:element ref="ns6:MediaServiceMetadata" minOccurs="0"/>
                <xsd:element ref="ns6:MediaServiceFastMetadata" minOccurs="0"/>
                <xsd:element ref="ns6:MediaLengthInSeconds" minOccurs="0"/>
                <xsd:element ref="ns6:MediaServiceDateTaken" minOccurs="0"/>
                <xsd:element ref="ns5:SharedWithUsers" minOccurs="0"/>
                <xsd:element ref="ns5:SharedWithDetails" minOccurs="0"/>
                <xsd:element ref="ns6:MediaServiceObjectDetectorVersions" minOccurs="0"/>
                <xsd:element ref="ns6:MediaServiceGenerationTime" minOccurs="0"/>
                <xsd:element ref="ns6: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ma:readOnly="false">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description="" ma:hidden="true" ma:list="{54f485cd-92c0-4abe-a378-745fe4335b12}" ma:internalName="TaxCatchAllLabel" ma:readOnly="true" ma:showField="CatchAllDataLabel" ma:web="22d004a6-2f8d-4a75-9f1d-859e2ae55add">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description="" ma:hidden="true" ma:list="{54f485cd-92c0-4abe-a378-745fe4335b12}" ma:internalName="TaxCatchAll" ma:showField="CatchAllData" ma:web="22d004a6-2f8d-4a75-9f1d-859e2ae55ad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2d004a6-2f8d-4a75-9f1d-859e2ae55add" elementFormDefault="qualified">
    <xsd:import namespace="http://schemas.microsoft.com/office/2006/documentManagement/types"/>
    <xsd:import namespace="http://schemas.microsoft.com/office/infopath/2007/PartnerControls"/>
    <xsd:element name="e3f09c3df709400db2417a7161762d62" ma:index="28" nillable="true" ma:taxonomy="true" ma:internalName="e3f09c3df709400db2417a7161762d62" ma:taxonomyFieldName="EPA_x0020_Subject" ma:displayName="EPA Subject" ma:readOnly="false" ma:default="" ma:fieldId="{e3f09c3d-f709-400d-b241-7a7161762d62}" ma:taxonomyMulti="true" ma:sspId="29f62856-1543-49d4-a736-4569d363f533" ma:termSetId="7a3d4ae0-7e62-45a2-a406-c6a8a6a8eee3" ma:anchorId="00000000-0000-0000-0000-000000000000" ma:open="false" ma:isKeyword="false">
      <xsd:complexType>
        <xsd:sequence>
          <xsd:element ref="pc:Terms" minOccurs="0" maxOccurs="1"/>
        </xsd:sequence>
      </xsd:complexType>
    </xsd:element>
    <xsd:element name="SharedWithUsers" ma:index="3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4"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ca2beb3-1377-461b-b2b4-dd4dfd030764" elementFormDefault="qualified">
    <xsd:import namespace="http://schemas.microsoft.com/office/2006/documentManagement/types"/>
    <xsd:import namespace="http://schemas.microsoft.com/office/infopath/2007/PartnerControls"/>
    <xsd:element name="MediaServiceMetadata" ma:index="29" nillable="true" ma:displayName="MediaServiceMetadata" ma:hidden="true" ma:internalName="MediaServiceMetadata" ma:readOnly="true">
      <xsd:simpleType>
        <xsd:restriction base="dms:Note"/>
      </xsd:simpleType>
    </xsd:element>
    <xsd:element name="MediaServiceFastMetadata" ma:index="30" nillable="true" ma:displayName="MediaServiceFastMetadata" ma:hidden="true" ma:internalName="MediaServiceFastMetadata" ma:readOnly="true">
      <xsd:simpleType>
        <xsd:restriction base="dms:Note"/>
      </xsd:simpleType>
    </xsd:element>
    <xsd:element name="MediaLengthInSeconds" ma:index="31" nillable="true" ma:displayName="MediaLengthInSeconds" ma:hidden="true" ma:internalName="MediaLengthInSeconds" ma:readOnly="true">
      <xsd:simpleType>
        <xsd:restriction base="dms:Unknown"/>
      </xsd:simpleType>
    </xsd:element>
    <xsd:element name="MediaServiceDateTaken" ma:index="32" nillable="true" ma:displayName="MediaServiceDateTaken" ma:hidden="true" ma:internalName="MediaServiceDateTaken" ma:readOnly="true">
      <xsd:simpleType>
        <xsd:restriction base="dms:Text"/>
      </xsd:simpleType>
    </xsd:element>
    <xsd:element name="MediaServiceObjectDetectorVersions" ma:index="35" nillable="true" ma:displayName="MediaServiceObjectDetectorVersions" ma:hidden="true" ma:indexed="true" ma:internalName="MediaServiceObjectDetectorVersions" ma:readOnly="true">
      <xsd:simpleType>
        <xsd:restriction base="dms:Text"/>
      </xsd:simpleType>
    </xsd:element>
    <xsd:element name="MediaServiceGenerationTime" ma:index="36" nillable="true" ma:displayName="MediaServiceGenerationTime" ma:hidden="true" ma:internalName="MediaServiceGenerationTime" ma:readOnly="true">
      <xsd:simpleType>
        <xsd:restriction base="dms:Text"/>
      </xsd:simpleType>
    </xsd:element>
    <xsd:element name="MediaServiceEventHashCode" ma:index="3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_Source xmlns="http://schemas.microsoft.com/sharepoint/v3/fields" xsi:nil="true"/>
    <Language xmlns="http://schemas.microsoft.com/sharepoint/v3">English</Language>
    <j747ac98061d40f0aa7bd47e1db5675d xmlns="4ffa91fb-a0ff-4ac5-b2db-65c790d184a4">
      <Terms xmlns="http://schemas.microsoft.com/office/infopath/2007/PartnerControls"/>
    </j747ac98061d40f0aa7bd47e1db5675d>
    <External_x0020_Contributor xmlns="4ffa91fb-a0ff-4ac5-b2db-65c790d184a4" xsi:nil="true"/>
    <TaxKeywordTaxHTField xmlns="4ffa91fb-a0ff-4ac5-b2db-65c790d184a4">
      <Terms xmlns="http://schemas.microsoft.com/office/infopath/2007/PartnerControls"/>
    </TaxKeywordTaxHTField>
    <Record xmlns="4ffa91fb-a0ff-4ac5-b2db-65c790d184a4">Shared</Record>
    <Rights xmlns="4ffa91fb-a0ff-4ac5-b2db-65c790d184a4" xsi:nil="true"/>
    <e3f09c3df709400db2417a7161762d62 xmlns="22d004a6-2f8d-4a75-9f1d-859e2ae55add">
      <Terms xmlns="http://schemas.microsoft.com/office/infopath/2007/PartnerControls"/>
    </e3f09c3df709400db2417a7161762d62>
    <Document_x0020_Creation_x0020_Date xmlns="4ffa91fb-a0ff-4ac5-b2db-65c790d184a4">2020-05-08T19:46:58+00:00</Document_x0020_Creation_x0020_Date>
    <EPA_x0020_Office xmlns="4ffa91fb-a0ff-4ac5-b2db-65c790d184a4" xsi:nil="true"/>
    <CategoryDescription xmlns="http://schemas.microsoft.com/sharepoint.v3" xsi:nil="true"/>
    <Identifier xmlns="4ffa91fb-a0ff-4ac5-b2db-65c790d184a4" xsi:nil="true"/>
    <_Coverage xmlns="http://schemas.microsoft.com/sharepoint/v3/fields" xsi:nil="true"/>
    <Creator xmlns="4ffa91fb-a0ff-4ac5-b2db-65c790d184a4">
      <UserInfo>
        <DisplayName/>
        <AccountId xsi:nil="true"/>
        <AccountType/>
      </UserInfo>
    </Creator>
    <EPA_x0020_Related_x0020_Documents xmlns="4ffa91fb-a0ff-4ac5-b2db-65c790d184a4" xsi:nil="true"/>
    <EPA_x0020_Contributor xmlns="4ffa91fb-a0ff-4ac5-b2db-65c790d184a4">
      <UserInfo>
        <DisplayName/>
        <AccountId xsi:nil="true"/>
        <AccountType/>
      </UserInfo>
    </EPA_x0020_Contributor>
    <TaxCatchAll xmlns="4ffa91fb-a0ff-4ac5-b2db-65c790d184a4" xsi:nil="true"/>
    <MediaLengthInSeconds xmlns="7ca2beb3-1377-461b-b2b4-dd4dfd030764" xsi:nil="true"/>
  </documentManagement>
</p:properties>
</file>

<file path=customXml/itemProps1.xml><?xml version="1.0" encoding="utf-8"?>
<ds:datastoreItem xmlns:ds="http://schemas.openxmlformats.org/officeDocument/2006/customXml" ds:itemID="{50B784B7-8E73-4146-B697-BA7403924D2A}">
  <ds:schemaRefs>
    <ds:schemaRef ds:uri="http://schemas.microsoft.com/office/2006/metadata/longProperties"/>
  </ds:schemaRefs>
</ds:datastoreItem>
</file>

<file path=customXml/itemProps2.xml><?xml version="1.0" encoding="utf-8"?>
<ds:datastoreItem xmlns:ds="http://schemas.openxmlformats.org/officeDocument/2006/customXml" ds:itemID="{536400D4-C2D4-4B70-B5D5-F492E0523CC2}">
  <ds:schemaRefs>
    <ds:schemaRef ds:uri="http://schemas.microsoft.com/sharepoint/v3/contenttype/forms"/>
  </ds:schemaRefs>
</ds:datastoreItem>
</file>

<file path=customXml/itemProps3.xml><?xml version="1.0" encoding="utf-8"?>
<ds:datastoreItem xmlns:ds="http://schemas.openxmlformats.org/officeDocument/2006/customXml" ds:itemID="{55C9D0F6-A7ED-42FC-9A1D-7EBD472A71BB}">
  <ds:schemaRefs>
    <ds:schemaRef ds:uri="Microsoft.SharePoint.Taxonomy.ContentTypeSync"/>
  </ds:schemaRefs>
</ds:datastoreItem>
</file>

<file path=customXml/itemProps4.xml><?xml version="1.0" encoding="utf-8"?>
<ds:datastoreItem xmlns:ds="http://schemas.openxmlformats.org/officeDocument/2006/customXml" ds:itemID="{7BD0618E-F489-4F8E-831B-F19EBAF32A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22d004a6-2f8d-4a75-9f1d-859e2ae55add"/>
    <ds:schemaRef ds:uri="7ca2beb3-1377-461b-b2b4-dd4dfd03076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64D9629C-BE4A-45FD-A2B7-7745535CFB94}">
  <ds:schemaRefs>
    <ds:schemaRef ds:uri="http://schemas.microsoft.com/office/2006/documentManagement/types"/>
    <ds:schemaRef ds:uri="http://schemas.microsoft.com/office/infopath/2007/PartnerControls"/>
    <ds:schemaRef ds:uri="http://schemas.microsoft.com/sharepoint/v3/fields"/>
    <ds:schemaRef ds:uri="http://schemas.openxmlformats.org/package/2006/metadata/core-properties"/>
    <ds:schemaRef ds:uri="http://purl.org/dc/elements/1.1/"/>
    <ds:schemaRef ds:uri="http://schemas.microsoft.com/office/2006/metadata/properties"/>
    <ds:schemaRef ds:uri="17622ab0-b98f-4e8e-afef-2c80c1a276fc"/>
    <ds:schemaRef ds:uri="22d004a6-2f8d-4a75-9f1d-859e2ae55add"/>
    <ds:schemaRef ds:uri="http://schemas.microsoft.com/sharepoint.v3"/>
    <ds:schemaRef ds:uri="4ffa91fb-a0ff-4ac5-b2db-65c790d184a4"/>
    <ds:schemaRef ds:uri="http://purl.org/dc/terms/"/>
    <ds:schemaRef ds:uri="http://schemas.microsoft.com/sharepoint/v3"/>
    <ds:schemaRef ds:uri="http://www.w3.org/XML/1998/namespace"/>
    <ds:schemaRef ds:uri="http://purl.org/dc/dcmitype/"/>
    <ds:schemaRef ds:uri="7ca2beb3-1377-461b-b2b4-dd4dfd030764"/>
  </ds:schemaRefs>
</ds:datastoreItem>
</file>

<file path=docProps/app.xml><?xml version="1.0" encoding="utf-8"?>
<Properties xmlns="http://schemas.openxmlformats.org/officeDocument/2006/extended-properties" xmlns:vt="http://schemas.openxmlformats.org/officeDocument/2006/docPropsVTypes">
  <Template>Parallax</Template>
  <Application>Microsoft Office PowerPoint</Application>
  <PresentationFormat>35mm Slides</PresentationFormat>
  <Slides>120</Slides>
  <Notes>117</Notes>
  <HiddenSlides>0</HiddenSlides>
  <ScaleCrop>false</ScaleCrop>
  <HeadingPairs>
    <vt:vector size="4" baseType="variant">
      <vt:variant>
        <vt:lpstr>Theme</vt:lpstr>
      </vt:variant>
      <vt:variant>
        <vt:i4>1</vt:i4>
      </vt:variant>
      <vt:variant>
        <vt:lpstr>Slide Titles</vt:lpstr>
      </vt:variant>
      <vt:variant>
        <vt:i4>120</vt:i4>
      </vt:variant>
    </vt:vector>
  </HeadingPairs>
  <TitlesOfParts>
    <vt:vector size="121" baseType="lpstr">
      <vt:lpstr>Parallax</vt:lpstr>
      <vt:lpstr>PowerPoint Presentation</vt:lpstr>
      <vt:lpstr>Concrete Batch Plants</vt:lpstr>
      <vt:lpstr>Typical Concrete Batching Operation</vt:lpstr>
      <vt:lpstr>Wet Mix Batching Operation</vt:lpstr>
      <vt:lpstr>Dry Mix Batching Operation</vt:lpstr>
      <vt:lpstr>Wet Mix Batching Operation</vt:lpstr>
      <vt:lpstr>Wet Mix Batching Operation</vt:lpstr>
      <vt:lpstr>Violations?</vt:lpstr>
      <vt:lpstr>PowerPoint Presentation</vt:lpstr>
      <vt:lpstr>PowerPoint Presentation</vt:lpstr>
      <vt:lpstr>Concrete Batch Plant Dry Mix</vt:lpstr>
      <vt:lpstr>Constitutes</vt:lpstr>
      <vt:lpstr>What is Concrete?</vt:lpstr>
      <vt:lpstr>Composition of Portland cement with chemical composition and weight percent.</vt:lpstr>
      <vt:lpstr>Tricalcium silicate + Water  Calcium silicate hydrate + Calcium hydroxide + heat   2 Ca3SiO5 + 7 H2O   3 CaO.2SiO2.4H2O + 3 Ca(OH)2 + 173.6kJ  </vt:lpstr>
      <vt:lpstr>PowerPoint Presentation</vt:lpstr>
      <vt:lpstr>Cement from a Cement Manufacturing Process</vt:lpstr>
      <vt:lpstr>Cement Delivery Pneumatically</vt:lpstr>
      <vt:lpstr>Cement Delivery Pneumatically</vt:lpstr>
      <vt:lpstr>Dust Collectors Serving Cement/Fly Ash/Slag Silos</vt:lpstr>
      <vt:lpstr>Purpose/Utility</vt:lpstr>
      <vt:lpstr>Aggregate from a Rock Quarry</vt:lpstr>
      <vt:lpstr>Aggregate from a Crushing Plant</vt:lpstr>
      <vt:lpstr>Concrete Sand From a Wash Plant</vt:lpstr>
      <vt:lpstr>Aggregate Delivery via Conveyors</vt:lpstr>
      <vt:lpstr>Aggregate Delivery via Conveyors: Safety</vt:lpstr>
      <vt:lpstr>Concrete Batching Process</vt:lpstr>
      <vt:lpstr>Dry Ingredients</vt:lpstr>
      <vt:lpstr>Additive Ingredients</vt:lpstr>
      <vt:lpstr>Ingredients </vt:lpstr>
      <vt:lpstr>PowerPoint Presentation</vt:lpstr>
      <vt:lpstr>PowerPoint Presentation</vt:lpstr>
      <vt:lpstr>Place holder for process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Industry Description  Concrete Recycling</vt:lpstr>
      <vt:lpstr>PowerPoint Presentation</vt:lpstr>
      <vt:lpstr>PowerPoint Presentation</vt:lpstr>
      <vt:lpstr>PowerPoint Presentation</vt:lpstr>
      <vt:lpstr>Dust Control</vt:lpstr>
      <vt:lpstr>Magnate Used to remove material</vt:lpstr>
      <vt:lpstr>Screens</vt:lpstr>
      <vt:lpstr>Screening Operations</vt:lpstr>
      <vt:lpstr>Screens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Inspection Objectives &amp; Safety</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Compliance</dc:creator>
  <dc:description>Gas turbine lesson plan</dc:description>
  <cp:revision>5</cp:revision>
  <cp:lastPrinted>2017-06-19T18:50:41Z</cp:lastPrinted>
  <dcterms:created xsi:type="dcterms:W3CDTF">1997-01-28T13:09:46Z</dcterms:created>
  <dcterms:modified xsi:type="dcterms:W3CDTF">2023-10-02T19:20:24Z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ContentTypeId">
    <vt:lpwstr>0x010100B8D1AE864022FC4AB1940C9ACBC18425</vt:lpwstr>
  </property>
  <property fmtid="{D5CDD505-2E9C-101B-9397-08002B2CF9AE}" pid="4" name="EPA Subject">
    <vt:lpwstr/>
  </property>
  <property fmtid="{D5CDD505-2E9C-101B-9397-08002B2CF9AE}" pid="5" name="Document Type">
    <vt:lpwstr/>
  </property>
  <property fmtid="{D5CDD505-2E9C-101B-9397-08002B2CF9AE}" pid="6" name="Order">
    <vt:lpwstr>2328400.00000000</vt:lpwstr>
  </property>
  <property fmtid="{D5CDD505-2E9C-101B-9397-08002B2CF9AE}" pid="7" name="xd_ProgID">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y fmtid="{D5CDD505-2E9C-101B-9397-08002B2CF9AE}" pid="12" name="_ExtendedDescription">
    <vt:lpwstr/>
  </property>
  <property fmtid="{D5CDD505-2E9C-101B-9397-08002B2CF9AE}" pid="13" name="TriggerFlowInfo">
    <vt:lpwstr/>
  </property>
  <property fmtid="{D5CDD505-2E9C-101B-9397-08002B2CF9AE}" pid="14" name="xd_Signature">
    <vt:lpwstr/>
  </property>
</Properties>
</file>