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183"/>
  </p:notesMasterIdLst>
  <p:handoutMasterIdLst>
    <p:handoutMasterId r:id="rId184"/>
  </p:handoutMasterIdLst>
  <p:sldIdLst>
    <p:sldId id="256" r:id="rId7"/>
    <p:sldId id="257" r:id="rId8"/>
    <p:sldId id="259" r:id="rId9"/>
    <p:sldId id="260" r:id="rId10"/>
    <p:sldId id="263" r:id="rId11"/>
    <p:sldId id="264" r:id="rId12"/>
    <p:sldId id="265" r:id="rId13"/>
    <p:sldId id="266" r:id="rId14"/>
    <p:sldId id="267" r:id="rId15"/>
    <p:sldId id="411" r:id="rId16"/>
    <p:sldId id="457" r:id="rId17"/>
    <p:sldId id="271" r:id="rId18"/>
    <p:sldId id="410" r:id="rId19"/>
    <p:sldId id="272" r:id="rId20"/>
    <p:sldId id="273" r:id="rId21"/>
    <p:sldId id="412" r:id="rId22"/>
    <p:sldId id="274" r:id="rId23"/>
    <p:sldId id="413" r:id="rId24"/>
    <p:sldId id="275" r:id="rId25"/>
    <p:sldId id="270" r:id="rId26"/>
    <p:sldId id="378" r:id="rId27"/>
    <p:sldId id="279" r:id="rId28"/>
    <p:sldId id="346" r:id="rId29"/>
    <p:sldId id="281" r:id="rId30"/>
    <p:sldId id="280" r:id="rId31"/>
    <p:sldId id="379" r:id="rId32"/>
    <p:sldId id="278" r:id="rId33"/>
    <p:sldId id="282" r:id="rId34"/>
    <p:sldId id="377" r:id="rId35"/>
    <p:sldId id="347" r:id="rId36"/>
    <p:sldId id="283" r:id="rId37"/>
    <p:sldId id="305" r:id="rId38"/>
    <p:sldId id="348" r:id="rId39"/>
    <p:sldId id="414" r:id="rId40"/>
    <p:sldId id="349" r:id="rId41"/>
    <p:sldId id="350" r:id="rId42"/>
    <p:sldId id="385" r:id="rId43"/>
    <p:sldId id="352" r:id="rId44"/>
    <p:sldId id="284" r:id="rId45"/>
    <p:sldId id="448" r:id="rId46"/>
    <p:sldId id="286" r:id="rId47"/>
    <p:sldId id="382" r:id="rId48"/>
    <p:sldId id="289" r:id="rId49"/>
    <p:sldId id="342" r:id="rId50"/>
    <p:sldId id="290" r:id="rId51"/>
    <p:sldId id="353" r:id="rId52"/>
    <p:sldId id="367" r:id="rId53"/>
    <p:sldId id="388" r:id="rId54"/>
    <p:sldId id="449" r:id="rId55"/>
    <p:sldId id="455" r:id="rId56"/>
    <p:sldId id="372" r:id="rId57"/>
    <p:sldId id="450" r:id="rId58"/>
    <p:sldId id="451" r:id="rId59"/>
    <p:sldId id="386" r:id="rId60"/>
    <p:sldId id="288" r:id="rId61"/>
    <p:sldId id="435" r:id="rId62"/>
    <p:sldId id="436" r:id="rId63"/>
    <p:sldId id="351" r:id="rId64"/>
    <p:sldId id="387" r:id="rId65"/>
    <p:sldId id="301" r:id="rId66"/>
    <p:sldId id="368" r:id="rId67"/>
    <p:sldId id="262" r:id="rId68"/>
    <p:sldId id="358" r:id="rId69"/>
    <p:sldId id="359" r:id="rId70"/>
    <p:sldId id="360" r:id="rId71"/>
    <p:sldId id="303" r:id="rId72"/>
    <p:sldId id="474" r:id="rId73"/>
    <p:sldId id="475" r:id="rId74"/>
    <p:sldId id="356" r:id="rId75"/>
    <p:sldId id="375" r:id="rId76"/>
    <p:sldId id="295" r:id="rId77"/>
    <p:sldId id="445" r:id="rId78"/>
    <p:sldId id="373" r:id="rId79"/>
    <p:sldId id="415" r:id="rId80"/>
    <p:sldId id="285" r:id="rId81"/>
    <p:sldId id="287" r:id="rId82"/>
    <p:sldId id="447" r:id="rId83"/>
    <p:sldId id="453" r:id="rId84"/>
    <p:sldId id="452" r:id="rId85"/>
    <p:sldId id="446" r:id="rId86"/>
    <p:sldId id="293" r:id="rId87"/>
    <p:sldId id="354" r:id="rId88"/>
    <p:sldId id="381" r:id="rId89"/>
    <p:sldId id="383" r:id="rId90"/>
    <p:sldId id="294" r:id="rId91"/>
    <p:sldId id="296" r:id="rId92"/>
    <p:sldId id="370" r:id="rId93"/>
    <p:sldId id="297" r:id="rId94"/>
    <p:sldId id="371" r:id="rId95"/>
    <p:sldId id="298" r:id="rId96"/>
    <p:sldId id="442" r:id="rId97"/>
    <p:sldId id="389" r:id="rId98"/>
    <p:sldId id="308" r:id="rId99"/>
    <p:sldId id="309" r:id="rId100"/>
    <p:sldId id="416" r:id="rId101"/>
    <p:sldId id="361" r:id="rId102"/>
    <p:sldId id="362" r:id="rId103"/>
    <p:sldId id="363" r:id="rId104"/>
    <p:sldId id="302" r:id="rId105"/>
    <p:sldId id="369" r:id="rId106"/>
    <p:sldId id="310" r:id="rId107"/>
    <p:sldId id="311" r:id="rId108"/>
    <p:sldId id="364" r:id="rId109"/>
    <p:sldId id="314" r:id="rId110"/>
    <p:sldId id="443" r:id="rId111"/>
    <p:sldId id="458" r:id="rId112"/>
    <p:sldId id="459" r:id="rId113"/>
    <p:sldId id="460" r:id="rId114"/>
    <p:sldId id="461" r:id="rId115"/>
    <p:sldId id="444" r:id="rId116"/>
    <p:sldId id="365" r:id="rId117"/>
    <p:sldId id="312" r:id="rId118"/>
    <p:sldId id="420" r:id="rId119"/>
    <p:sldId id="316" r:id="rId120"/>
    <p:sldId id="366" r:id="rId121"/>
    <p:sldId id="421" r:id="rId122"/>
    <p:sldId id="422" r:id="rId123"/>
    <p:sldId id="423" r:id="rId124"/>
    <p:sldId id="424" r:id="rId125"/>
    <p:sldId id="425" r:id="rId126"/>
    <p:sldId id="419" r:id="rId127"/>
    <p:sldId id="318" r:id="rId128"/>
    <p:sldId id="426" r:id="rId129"/>
    <p:sldId id="427" r:id="rId130"/>
    <p:sldId id="428" r:id="rId131"/>
    <p:sldId id="429" r:id="rId132"/>
    <p:sldId id="430" r:id="rId133"/>
    <p:sldId id="431" r:id="rId134"/>
    <p:sldId id="403" r:id="rId135"/>
    <p:sldId id="463" r:id="rId136"/>
    <p:sldId id="462" r:id="rId137"/>
    <p:sldId id="408" r:id="rId138"/>
    <p:sldId id="432" r:id="rId139"/>
    <p:sldId id="404" r:id="rId140"/>
    <p:sldId id="433" r:id="rId141"/>
    <p:sldId id="406" r:id="rId142"/>
    <p:sldId id="407" r:id="rId143"/>
    <p:sldId id="409" r:id="rId144"/>
    <p:sldId id="405" r:id="rId145"/>
    <p:sldId id="402" r:id="rId146"/>
    <p:sldId id="324" r:id="rId147"/>
    <p:sldId id="325" r:id="rId148"/>
    <p:sldId id="394" r:id="rId149"/>
    <p:sldId id="464" r:id="rId150"/>
    <p:sldId id="276" r:id="rId151"/>
    <p:sldId id="269" r:id="rId152"/>
    <p:sldId id="277" r:id="rId153"/>
    <p:sldId id="465" r:id="rId154"/>
    <p:sldId id="326" r:id="rId155"/>
    <p:sldId id="327" r:id="rId156"/>
    <p:sldId id="466" r:id="rId157"/>
    <p:sldId id="467" r:id="rId158"/>
    <p:sldId id="468" r:id="rId159"/>
    <p:sldId id="469" r:id="rId160"/>
    <p:sldId id="470" r:id="rId161"/>
    <p:sldId id="471" r:id="rId162"/>
    <p:sldId id="472" r:id="rId163"/>
    <p:sldId id="473" r:id="rId164"/>
    <p:sldId id="393" r:id="rId165"/>
    <p:sldId id="331" r:id="rId166"/>
    <p:sldId id="390" r:id="rId167"/>
    <p:sldId id="392" r:id="rId168"/>
    <p:sldId id="328" r:id="rId169"/>
    <p:sldId id="334" r:id="rId170"/>
    <p:sldId id="304" r:id="rId171"/>
    <p:sldId id="343" r:id="rId172"/>
    <p:sldId id="417" r:id="rId173"/>
    <p:sldId id="339" r:id="rId174"/>
    <p:sldId id="340" r:id="rId175"/>
    <p:sldId id="341" r:id="rId176"/>
    <p:sldId id="439" r:id="rId177"/>
    <p:sldId id="440" r:id="rId178"/>
    <p:sldId id="345" r:id="rId179"/>
    <p:sldId id="306" r:id="rId180"/>
    <p:sldId id="307" r:id="rId181"/>
    <p:sldId id="438" r:id="rId182"/>
  </p:sldIdLst>
  <p:sldSz cx="9144000" cy="6858000" type="screen4x3"/>
  <p:notesSz cx="7077075" cy="9363075"/>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49">
          <p15:clr>
            <a:srgbClr val="A4A3A4"/>
          </p15:clr>
        </p15:guide>
        <p15:guide id="2" pos="222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nazemi1234@gmail.com" initials="mn" lastIdx="38" clrIdx="0">
    <p:extLst>
      <p:ext uri="{19B8F6BF-5375-455C-9EA6-DF929625EA0E}">
        <p15:presenceInfo xmlns:p15="http://schemas.microsoft.com/office/powerpoint/2012/main" userId="S::mnazemi1234_gmail.com#ext#@usepa.onmicrosoft.com::dc62f887-53ef-4edb-b02a-9cce542b0a7a" providerId="AD"/>
      </p:ext>
    </p:extLst>
  </p:cmAuthor>
  <p:cmAuthor id="2" name="Hall, Justin" initials="HJ" lastIdx="1" clrIdx="1">
    <p:extLst>
      <p:ext uri="{19B8F6BF-5375-455C-9EA6-DF929625EA0E}">
        <p15:presenceInfo xmlns:p15="http://schemas.microsoft.com/office/powerpoint/2012/main" userId="S::hall.justin@epa.gov::5927da0e-147f-4bc4-8c87-aad11bcdcddb" providerId="AD"/>
      </p:ext>
    </p:extLst>
  </p:cmAuthor>
  <p:cmAuthor id="3" name="Hall, Justin" initials="HJ [2]" lastIdx="12" clrIdx="2">
    <p:extLst>
      <p:ext uri="{19B8F6BF-5375-455C-9EA6-DF929625EA0E}">
        <p15:presenceInfo xmlns:p15="http://schemas.microsoft.com/office/powerpoint/2012/main" userId="S::hall.justin@epa.gov::84540c84-a47d-4d61-90c1-cf20991fbaa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FE5C3B-BFC5-1055-343A-59504E3A373C}" v="1" dt="2020-12-30T18:04:32.583"/>
    <p1510:client id="{AF43A619-A216-CFBD-9A7C-2582B9BA5920}" v="108" dt="2020-09-21T04:11:37.632"/>
    <p1510:client id="{B239BEF3-D9CD-4BAB-91D0-1DC299FDBB84}" v="21" dt="2020-05-27T18:05:47.544"/>
    <p1510:client id="{E1EF1492-088F-4972-9C06-9C9F8E9AC513}" v="1" dt="2023-09-29T20:25:04.2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410" autoAdjust="0"/>
  </p:normalViewPr>
  <p:slideViewPr>
    <p:cSldViewPr>
      <p:cViewPr varScale="1">
        <p:scale>
          <a:sx n="51" d="100"/>
          <a:sy n="51" d="100"/>
        </p:scale>
        <p:origin x="931" y="36"/>
      </p:cViewPr>
      <p:guideLst>
        <p:guide orient="horz" pos="2160"/>
        <p:guide pos="2880"/>
      </p:guideLst>
    </p:cSldViewPr>
  </p:slideViewPr>
  <p:outlineViewPr>
    <p:cViewPr>
      <p:scale>
        <a:sx n="33" d="100"/>
        <a:sy n="33" d="100"/>
      </p:scale>
      <p:origin x="0" y="-60918"/>
    </p:cViewPr>
  </p:outlineViewPr>
  <p:notesTextViewPr>
    <p:cViewPr>
      <p:scale>
        <a:sx n="100" d="100"/>
        <a:sy n="100" d="100"/>
      </p:scale>
      <p:origin x="0" y="0"/>
    </p:cViewPr>
  </p:notesTextViewPr>
  <p:sorterViewPr>
    <p:cViewPr varScale="1">
      <p:scale>
        <a:sx n="100" d="100"/>
        <a:sy n="100" d="100"/>
      </p:scale>
      <p:origin x="0" y="-20970"/>
    </p:cViewPr>
  </p:sorterViewPr>
  <p:notesViewPr>
    <p:cSldViewPr>
      <p:cViewPr varScale="1">
        <p:scale>
          <a:sx n="63" d="100"/>
          <a:sy n="63" d="100"/>
        </p:scale>
        <p:origin x="3168" y="82"/>
      </p:cViewPr>
      <p:guideLst>
        <p:guide orient="horz" pos="2949"/>
        <p:guide pos="2229"/>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slide" Target="slides/slide132.xml"/><Relationship Id="rId159" Type="http://schemas.openxmlformats.org/officeDocument/2006/relationships/slide" Target="slides/slide153.xml"/><Relationship Id="rId170" Type="http://schemas.openxmlformats.org/officeDocument/2006/relationships/slide" Target="slides/slide164.xml"/><Relationship Id="rId191" Type="http://schemas.microsoft.com/office/2015/10/relationships/revisionInfo" Target="revisionInfo.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53" Type="http://schemas.openxmlformats.org/officeDocument/2006/relationships/slide" Target="slides/slide47.xml"/><Relationship Id="rId74" Type="http://schemas.openxmlformats.org/officeDocument/2006/relationships/slide" Target="slides/slide68.xml"/><Relationship Id="rId128" Type="http://schemas.openxmlformats.org/officeDocument/2006/relationships/slide" Target="slides/slide122.xml"/><Relationship Id="rId149" Type="http://schemas.openxmlformats.org/officeDocument/2006/relationships/slide" Target="slides/slide143.xml"/><Relationship Id="rId5" Type="http://schemas.openxmlformats.org/officeDocument/2006/relationships/customXml" Target="../customXml/item5.xml"/><Relationship Id="rId95" Type="http://schemas.openxmlformats.org/officeDocument/2006/relationships/slide" Target="slides/slide89.xml"/><Relationship Id="rId160" Type="http://schemas.openxmlformats.org/officeDocument/2006/relationships/slide" Target="slides/slide154.xml"/><Relationship Id="rId181" Type="http://schemas.openxmlformats.org/officeDocument/2006/relationships/slide" Target="slides/slide175.xml"/><Relationship Id="rId22" Type="http://schemas.openxmlformats.org/officeDocument/2006/relationships/slide" Target="slides/slide16.xml"/><Relationship Id="rId43" Type="http://schemas.openxmlformats.org/officeDocument/2006/relationships/slide" Target="slides/slide37.xml"/><Relationship Id="rId64" Type="http://schemas.openxmlformats.org/officeDocument/2006/relationships/slide" Target="slides/slide58.xml"/><Relationship Id="rId118" Type="http://schemas.openxmlformats.org/officeDocument/2006/relationships/slide" Target="slides/slide112.xml"/><Relationship Id="rId139" Type="http://schemas.openxmlformats.org/officeDocument/2006/relationships/slide" Target="slides/slide133.xml"/><Relationship Id="rId85" Type="http://schemas.openxmlformats.org/officeDocument/2006/relationships/slide" Target="slides/slide79.xml"/><Relationship Id="rId150" Type="http://schemas.openxmlformats.org/officeDocument/2006/relationships/slide" Target="slides/slide144.xml"/><Relationship Id="rId171" Type="http://schemas.openxmlformats.org/officeDocument/2006/relationships/slide" Target="slides/slide165.xml"/><Relationship Id="rId12" Type="http://schemas.openxmlformats.org/officeDocument/2006/relationships/slide" Target="slides/slide6.xml"/><Relationship Id="rId33" Type="http://schemas.openxmlformats.org/officeDocument/2006/relationships/slide" Target="slides/slide27.xml"/><Relationship Id="rId108" Type="http://schemas.openxmlformats.org/officeDocument/2006/relationships/slide" Target="slides/slide102.xml"/><Relationship Id="rId129" Type="http://schemas.openxmlformats.org/officeDocument/2006/relationships/slide" Target="slides/slide123.xml"/><Relationship Id="rId54" Type="http://schemas.openxmlformats.org/officeDocument/2006/relationships/slide" Target="slides/slide48.xml"/><Relationship Id="rId75" Type="http://schemas.openxmlformats.org/officeDocument/2006/relationships/slide" Target="slides/slide69.xml"/><Relationship Id="rId96" Type="http://schemas.openxmlformats.org/officeDocument/2006/relationships/slide" Target="slides/slide90.xml"/><Relationship Id="rId140" Type="http://schemas.openxmlformats.org/officeDocument/2006/relationships/slide" Target="slides/slide134.xml"/><Relationship Id="rId161" Type="http://schemas.openxmlformats.org/officeDocument/2006/relationships/slide" Target="slides/slide155.xml"/><Relationship Id="rId182" Type="http://schemas.openxmlformats.org/officeDocument/2006/relationships/slide" Target="slides/slide176.xml"/><Relationship Id="rId6" Type="http://schemas.openxmlformats.org/officeDocument/2006/relationships/slideMaster" Target="slideMasters/slideMaster1.xml"/><Relationship Id="rId23" Type="http://schemas.openxmlformats.org/officeDocument/2006/relationships/slide" Target="slides/slide17.xml"/><Relationship Id="rId119" Type="http://schemas.openxmlformats.org/officeDocument/2006/relationships/slide" Target="slides/slide113.xml"/><Relationship Id="rId44" Type="http://schemas.openxmlformats.org/officeDocument/2006/relationships/slide" Target="slides/slide38.xml"/><Relationship Id="rId65" Type="http://schemas.openxmlformats.org/officeDocument/2006/relationships/slide" Target="slides/slide59.xml"/><Relationship Id="rId86" Type="http://schemas.openxmlformats.org/officeDocument/2006/relationships/slide" Target="slides/slide80.xml"/><Relationship Id="rId130" Type="http://schemas.openxmlformats.org/officeDocument/2006/relationships/slide" Target="slides/slide124.xml"/><Relationship Id="rId151" Type="http://schemas.openxmlformats.org/officeDocument/2006/relationships/slide" Target="slides/slide145.xml"/><Relationship Id="rId172" Type="http://schemas.openxmlformats.org/officeDocument/2006/relationships/slide" Target="slides/slide166.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167" Type="http://schemas.openxmlformats.org/officeDocument/2006/relationships/slide" Target="slides/slide161.xml"/><Relationship Id="rId188"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162" Type="http://schemas.openxmlformats.org/officeDocument/2006/relationships/slide" Target="slides/slide156.xml"/><Relationship Id="rId183"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slide" Target="slides/slide151.xml"/><Relationship Id="rId178" Type="http://schemas.openxmlformats.org/officeDocument/2006/relationships/slide" Target="slides/slide172.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73" Type="http://schemas.openxmlformats.org/officeDocument/2006/relationships/slide" Target="slides/slide167.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slide" Target="slides/slide162.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184" Type="http://schemas.openxmlformats.org/officeDocument/2006/relationships/handoutMaster" Target="handoutMasters/handoutMaster1.xml"/><Relationship Id="rId189" Type="http://schemas.openxmlformats.org/officeDocument/2006/relationships/tableStyles" Target="tableStyles.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74" Type="http://schemas.openxmlformats.org/officeDocument/2006/relationships/slide" Target="slides/slide168.xml"/><Relationship Id="rId179" Type="http://schemas.openxmlformats.org/officeDocument/2006/relationships/slide" Target="slides/slide173.xml"/><Relationship Id="rId190" Type="http://schemas.microsoft.com/office/2016/11/relationships/changesInfo" Target="changesInfos/changesInfo1.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48" Type="http://schemas.openxmlformats.org/officeDocument/2006/relationships/slide" Target="slides/slide142.xml"/><Relationship Id="rId164" Type="http://schemas.openxmlformats.org/officeDocument/2006/relationships/slide" Target="slides/slide158.xml"/><Relationship Id="rId169" Type="http://schemas.openxmlformats.org/officeDocument/2006/relationships/slide" Target="slides/slide163.xml"/><Relationship Id="rId185"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3.xml"/><Relationship Id="rId180" Type="http://schemas.openxmlformats.org/officeDocument/2006/relationships/slide" Target="slides/slide174.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54" Type="http://schemas.openxmlformats.org/officeDocument/2006/relationships/slide" Target="slides/slide148.xml"/><Relationship Id="rId175" Type="http://schemas.openxmlformats.org/officeDocument/2006/relationships/slide" Target="slides/slide169.xml"/><Relationship Id="rId16" Type="http://schemas.openxmlformats.org/officeDocument/2006/relationships/slide" Target="slides/slide10.xml"/><Relationship Id="rId37" Type="http://schemas.openxmlformats.org/officeDocument/2006/relationships/slide" Target="slides/slide31.xml"/><Relationship Id="rId58" Type="http://schemas.openxmlformats.org/officeDocument/2006/relationships/slide" Target="slides/slide52.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44" Type="http://schemas.openxmlformats.org/officeDocument/2006/relationships/slide" Target="slides/slide138.xml"/><Relationship Id="rId90" Type="http://schemas.openxmlformats.org/officeDocument/2006/relationships/slide" Target="slides/slide84.xml"/><Relationship Id="rId165" Type="http://schemas.openxmlformats.org/officeDocument/2006/relationships/slide" Target="slides/slide159.xml"/><Relationship Id="rId186" Type="http://schemas.openxmlformats.org/officeDocument/2006/relationships/presProps" Target="presProps.xml"/><Relationship Id="rId27" Type="http://schemas.openxmlformats.org/officeDocument/2006/relationships/slide" Target="slides/slide21.xml"/><Relationship Id="rId48" Type="http://schemas.openxmlformats.org/officeDocument/2006/relationships/slide" Target="slides/slide42.xml"/><Relationship Id="rId69" Type="http://schemas.openxmlformats.org/officeDocument/2006/relationships/slide" Target="slides/slide63.xml"/><Relationship Id="rId113" Type="http://schemas.openxmlformats.org/officeDocument/2006/relationships/slide" Target="slides/slide107.xml"/><Relationship Id="rId134" Type="http://schemas.openxmlformats.org/officeDocument/2006/relationships/slide" Target="slides/slide128.xml"/><Relationship Id="rId80" Type="http://schemas.openxmlformats.org/officeDocument/2006/relationships/slide" Target="slides/slide74.xml"/><Relationship Id="rId155" Type="http://schemas.openxmlformats.org/officeDocument/2006/relationships/slide" Target="slides/slide149.xml"/><Relationship Id="rId176" Type="http://schemas.openxmlformats.org/officeDocument/2006/relationships/slide" Target="slides/slide170.xml"/><Relationship Id="rId17" Type="http://schemas.openxmlformats.org/officeDocument/2006/relationships/slide" Target="slides/slide11.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24" Type="http://schemas.openxmlformats.org/officeDocument/2006/relationships/slide" Target="slides/slide118.xml"/><Relationship Id="rId70" Type="http://schemas.openxmlformats.org/officeDocument/2006/relationships/slide" Target="slides/slide64.xml"/><Relationship Id="rId91" Type="http://schemas.openxmlformats.org/officeDocument/2006/relationships/slide" Target="slides/slide85.xml"/><Relationship Id="rId145" Type="http://schemas.openxmlformats.org/officeDocument/2006/relationships/slide" Target="slides/slide139.xml"/><Relationship Id="rId166" Type="http://schemas.openxmlformats.org/officeDocument/2006/relationships/slide" Target="slides/slide160.xml"/><Relationship Id="rId187" Type="http://schemas.openxmlformats.org/officeDocument/2006/relationships/viewProps" Target="viewProps.xml"/><Relationship Id="rId1" Type="http://schemas.openxmlformats.org/officeDocument/2006/relationships/customXml" Target="../customXml/item1.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60" Type="http://schemas.openxmlformats.org/officeDocument/2006/relationships/slide" Target="slides/slide54.xml"/><Relationship Id="rId81" Type="http://schemas.openxmlformats.org/officeDocument/2006/relationships/slide" Target="slides/slide75.xml"/><Relationship Id="rId135" Type="http://schemas.openxmlformats.org/officeDocument/2006/relationships/slide" Target="slides/slide129.xml"/><Relationship Id="rId156" Type="http://schemas.openxmlformats.org/officeDocument/2006/relationships/slide" Target="slides/slide150.xml"/><Relationship Id="rId177" Type="http://schemas.openxmlformats.org/officeDocument/2006/relationships/slide" Target="slides/slide17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userId="S::urn:spo:anon#0682eb128a3547c32cee152a5c6b9fa421e4d2145cb319f7f540c83c4f75b906::" providerId="AD" clId="Web-{E1EF1492-088F-4972-9C06-9C9F8E9AC513}"/>
    <pc:docChg chg="sldOrd">
      <pc:chgData name="Guest User" userId="S::urn:spo:anon#0682eb128a3547c32cee152a5c6b9fa421e4d2145cb319f7f540c83c4f75b906::" providerId="AD" clId="Web-{E1EF1492-088F-4972-9C06-9C9F8E9AC513}" dt="2023-09-29T20:25:04.205" v="0"/>
      <pc:docMkLst>
        <pc:docMk/>
      </pc:docMkLst>
      <pc:sldChg chg="ord">
        <pc:chgData name="Guest User" userId="S::urn:spo:anon#0682eb128a3547c32cee152a5c6b9fa421e4d2145cb319f7f540c83c4f75b906::" providerId="AD" clId="Web-{E1EF1492-088F-4972-9C06-9C9F8E9AC513}" dt="2023-09-29T20:25:04.205" v="0"/>
        <pc:sldMkLst>
          <pc:docMk/>
          <pc:sldMk cId="0" sldId="41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8578" name="Rectangle 2">
            <a:extLst>
              <a:ext uri="{FF2B5EF4-FFF2-40B4-BE49-F238E27FC236}">
                <a16:creationId xmlns:a16="http://schemas.microsoft.com/office/drawing/2014/main" id="{BE3EEF73-8144-455E-83CA-05FF82A3417B}"/>
              </a:ext>
            </a:extLst>
          </p:cNvPr>
          <p:cNvSpPr>
            <a:spLocks noGrp="1" noChangeArrowheads="1"/>
          </p:cNvSpPr>
          <p:nvPr>
            <p:ph type="hdr" sz="quarter"/>
          </p:nvPr>
        </p:nvSpPr>
        <p:spPr bwMode="auto">
          <a:xfrm>
            <a:off x="0" y="0"/>
            <a:ext cx="7077075" cy="468313"/>
          </a:xfrm>
          <a:prstGeom prst="rect">
            <a:avLst/>
          </a:prstGeom>
          <a:noFill/>
          <a:ln>
            <a:noFill/>
          </a:ln>
          <a:effectLst/>
        </p:spPr>
        <p:txBody>
          <a:bodyPr vert="horz" wrap="square" lIns="92168" tIns="46083" rIns="92168" bIns="46083" numCol="1" anchor="t" anchorCtr="0" compatLnSpc="1">
            <a:prstTxWarp prst="textNoShape">
              <a:avLst/>
            </a:prstTxWarp>
          </a:bodyPr>
          <a:lstStyle>
            <a:lvl1pPr algn="ctr" defTabSz="920207" eaLnBrk="1" hangingPunct="1">
              <a:defRPr sz="1600" b="1">
                <a:latin typeface="Arial" charset="0"/>
              </a:defRPr>
            </a:lvl1pPr>
          </a:lstStyle>
          <a:p>
            <a:pPr>
              <a:defRPr/>
            </a:pPr>
            <a:r>
              <a:rPr lang="en-US"/>
              <a:t>CARB 246</a:t>
            </a:r>
          </a:p>
          <a:p>
            <a:pPr>
              <a:defRPr/>
            </a:pPr>
            <a:r>
              <a:rPr lang="en-US"/>
              <a:t>Aggregate, Concrete Batching, and Hot Mix Asphalt Operations</a:t>
            </a:r>
          </a:p>
        </p:txBody>
      </p:sp>
      <p:sp>
        <p:nvSpPr>
          <p:cNvPr id="408579" name="Rectangle 3">
            <a:extLst>
              <a:ext uri="{FF2B5EF4-FFF2-40B4-BE49-F238E27FC236}">
                <a16:creationId xmlns:a16="http://schemas.microsoft.com/office/drawing/2014/main" id="{90D7AD4C-D329-46BD-BC61-AE97A4C8CC21}"/>
              </a:ext>
            </a:extLst>
          </p:cNvPr>
          <p:cNvSpPr>
            <a:spLocks noGrp="1" noChangeArrowheads="1"/>
          </p:cNvSpPr>
          <p:nvPr>
            <p:ph type="dt" sz="quarter" idx="1"/>
          </p:nvPr>
        </p:nvSpPr>
        <p:spPr bwMode="auto">
          <a:xfrm>
            <a:off x="0" y="8894763"/>
            <a:ext cx="1384300" cy="468312"/>
          </a:xfrm>
          <a:prstGeom prst="rect">
            <a:avLst/>
          </a:prstGeom>
          <a:noFill/>
          <a:ln>
            <a:noFill/>
          </a:ln>
          <a:effectLst/>
        </p:spPr>
        <p:txBody>
          <a:bodyPr vert="horz" wrap="square" lIns="92168" tIns="46083" rIns="92168" bIns="46083" numCol="1" anchor="t" anchorCtr="0" compatLnSpc="1">
            <a:prstTxWarp prst="textNoShape">
              <a:avLst/>
            </a:prstTxWarp>
          </a:bodyPr>
          <a:lstStyle>
            <a:lvl1pPr algn="r" defTabSz="920207" eaLnBrk="1" hangingPunct="1">
              <a:defRPr sz="1200">
                <a:latin typeface="Arial" charset="0"/>
              </a:defRPr>
            </a:lvl1pPr>
          </a:lstStyle>
          <a:p>
            <a:pPr>
              <a:defRPr/>
            </a:pPr>
            <a:fld id="{67512A80-117E-48AE-A52E-5A8BD3DE0691}" type="datetime3">
              <a:rPr lang="en-US"/>
              <a:pPr>
                <a:defRPr/>
              </a:pPr>
              <a:t>29 September 2023</a:t>
            </a:fld>
            <a:endParaRPr lang="en-US"/>
          </a:p>
        </p:txBody>
      </p:sp>
      <p:sp>
        <p:nvSpPr>
          <p:cNvPr id="408581" name="Rectangle 5">
            <a:extLst>
              <a:ext uri="{FF2B5EF4-FFF2-40B4-BE49-F238E27FC236}">
                <a16:creationId xmlns:a16="http://schemas.microsoft.com/office/drawing/2014/main" id="{BAB758E5-1719-4BAB-877C-ECBE874B7ADA}"/>
              </a:ext>
            </a:extLst>
          </p:cNvPr>
          <p:cNvSpPr>
            <a:spLocks noGrp="1" noChangeArrowheads="1"/>
          </p:cNvSpPr>
          <p:nvPr>
            <p:ph type="sldNum" sz="quarter" idx="3"/>
          </p:nvPr>
        </p:nvSpPr>
        <p:spPr bwMode="auto">
          <a:xfrm>
            <a:off x="2000250" y="8894763"/>
            <a:ext cx="3067050" cy="468312"/>
          </a:xfrm>
          <a:prstGeom prst="rect">
            <a:avLst/>
          </a:prstGeom>
          <a:noFill/>
          <a:ln>
            <a:noFill/>
          </a:ln>
          <a:effectLst/>
        </p:spPr>
        <p:txBody>
          <a:bodyPr vert="horz" wrap="square" lIns="92168" tIns="46083" rIns="92168" bIns="46083" numCol="1" anchor="b" anchorCtr="0" compatLnSpc="1">
            <a:prstTxWarp prst="textNoShape">
              <a:avLst/>
            </a:prstTxWarp>
          </a:bodyPr>
          <a:lstStyle>
            <a:lvl1pPr algn="ctr" defTabSz="919163" eaLnBrk="1" hangingPunct="1">
              <a:defRPr sz="1200" smtClean="0"/>
            </a:lvl1pPr>
          </a:lstStyle>
          <a:p>
            <a:pPr>
              <a:defRPr/>
            </a:pPr>
            <a:fld id="{99C78F44-9058-482B-B4FE-24A4B8362D8A}"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DB82740C-5D5B-4478-A79B-02ABF2069334}"/>
              </a:ext>
            </a:extLst>
          </p:cNvPr>
          <p:cNvSpPr>
            <a:spLocks noGrp="1" noChangeArrowheads="1"/>
          </p:cNvSpPr>
          <p:nvPr>
            <p:ph type="hdr" sz="quarter"/>
          </p:nvPr>
        </p:nvSpPr>
        <p:spPr bwMode="auto">
          <a:xfrm>
            <a:off x="0" y="0"/>
            <a:ext cx="3067050" cy="468313"/>
          </a:xfrm>
          <a:prstGeom prst="rect">
            <a:avLst/>
          </a:prstGeom>
          <a:noFill/>
          <a:ln>
            <a:noFill/>
          </a:ln>
          <a:effectLst/>
        </p:spPr>
        <p:txBody>
          <a:bodyPr vert="horz" wrap="square" lIns="93919" tIns="46959" rIns="93919" bIns="46959" numCol="1" anchor="t" anchorCtr="0" compatLnSpc="1">
            <a:prstTxWarp prst="textNoShape">
              <a:avLst/>
            </a:prstTxWarp>
          </a:bodyPr>
          <a:lstStyle>
            <a:lvl1pPr defTabSz="939411" eaLnBrk="1" hangingPunct="1">
              <a:defRPr sz="1200">
                <a:latin typeface="Arial" charset="0"/>
              </a:defRPr>
            </a:lvl1pPr>
          </a:lstStyle>
          <a:p>
            <a:pPr>
              <a:defRPr/>
            </a:pPr>
            <a:endParaRPr lang="en-US"/>
          </a:p>
        </p:txBody>
      </p:sp>
      <p:sp>
        <p:nvSpPr>
          <p:cNvPr id="52227" name="Rectangle 3">
            <a:extLst>
              <a:ext uri="{FF2B5EF4-FFF2-40B4-BE49-F238E27FC236}">
                <a16:creationId xmlns:a16="http://schemas.microsoft.com/office/drawing/2014/main" id="{F92B9AFE-8B20-463D-B26F-A20CEB22F42E}"/>
              </a:ext>
            </a:extLst>
          </p:cNvPr>
          <p:cNvSpPr>
            <a:spLocks noGrp="1" noChangeArrowheads="1"/>
          </p:cNvSpPr>
          <p:nvPr>
            <p:ph type="dt" idx="1"/>
          </p:nvPr>
        </p:nvSpPr>
        <p:spPr bwMode="auto">
          <a:xfrm>
            <a:off x="4008438" y="0"/>
            <a:ext cx="3067050" cy="468313"/>
          </a:xfrm>
          <a:prstGeom prst="rect">
            <a:avLst/>
          </a:prstGeom>
          <a:noFill/>
          <a:ln>
            <a:noFill/>
          </a:ln>
          <a:effectLst/>
        </p:spPr>
        <p:txBody>
          <a:bodyPr vert="horz" wrap="square" lIns="93919" tIns="46959" rIns="93919" bIns="46959" numCol="1" anchor="t" anchorCtr="0" compatLnSpc="1">
            <a:prstTxWarp prst="textNoShape">
              <a:avLst/>
            </a:prstTxWarp>
          </a:bodyPr>
          <a:lstStyle>
            <a:lvl1pPr algn="r" defTabSz="939411" eaLnBrk="1" hangingPunct="1">
              <a:defRPr sz="1200">
                <a:latin typeface="Arial" charset="0"/>
              </a:defRPr>
            </a:lvl1pPr>
          </a:lstStyle>
          <a:p>
            <a:pPr>
              <a:defRPr/>
            </a:pPr>
            <a:fld id="{7AE9854C-F82B-4797-AFC7-7B5B89795F63}" type="datetime3">
              <a:rPr lang="en-US"/>
              <a:pPr>
                <a:defRPr/>
              </a:pPr>
              <a:t>29 September 2023</a:t>
            </a:fld>
            <a:endParaRPr lang="en-US"/>
          </a:p>
        </p:txBody>
      </p:sp>
      <p:sp>
        <p:nvSpPr>
          <p:cNvPr id="3076" name="Rectangle 4">
            <a:extLst>
              <a:ext uri="{FF2B5EF4-FFF2-40B4-BE49-F238E27FC236}">
                <a16:creationId xmlns:a16="http://schemas.microsoft.com/office/drawing/2014/main" id="{8ED21976-CFB8-4589-9681-DB12507CBC5B}"/>
              </a:ext>
            </a:extLst>
          </p:cNvPr>
          <p:cNvSpPr>
            <a:spLocks noGrp="1" noRot="1" noChangeAspect="1" noChangeArrowheads="1" noTextEdit="1"/>
          </p:cNvSpPr>
          <p:nvPr>
            <p:ph type="sldImg" idx="2"/>
          </p:nvPr>
        </p:nvSpPr>
        <p:spPr bwMode="auto">
          <a:xfrm>
            <a:off x="1196975" y="701675"/>
            <a:ext cx="4683125" cy="35115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2229" name="Rectangle 5">
            <a:extLst>
              <a:ext uri="{FF2B5EF4-FFF2-40B4-BE49-F238E27FC236}">
                <a16:creationId xmlns:a16="http://schemas.microsoft.com/office/drawing/2014/main" id="{8ED263B0-5152-4BEB-96AE-2438286D71BE}"/>
              </a:ext>
            </a:extLst>
          </p:cNvPr>
          <p:cNvSpPr>
            <a:spLocks noGrp="1" noChangeArrowheads="1"/>
          </p:cNvSpPr>
          <p:nvPr>
            <p:ph type="body" sz="quarter" idx="3"/>
          </p:nvPr>
        </p:nvSpPr>
        <p:spPr bwMode="auto">
          <a:xfrm>
            <a:off x="708025" y="4448175"/>
            <a:ext cx="5661025" cy="4213225"/>
          </a:xfrm>
          <a:prstGeom prst="rect">
            <a:avLst/>
          </a:prstGeom>
          <a:noFill/>
          <a:ln>
            <a:noFill/>
          </a:ln>
          <a:effectLst/>
        </p:spPr>
        <p:txBody>
          <a:bodyPr vert="horz" wrap="square" lIns="93919" tIns="46959" rIns="93919" bIns="4695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2230" name="Rectangle 6">
            <a:extLst>
              <a:ext uri="{FF2B5EF4-FFF2-40B4-BE49-F238E27FC236}">
                <a16:creationId xmlns:a16="http://schemas.microsoft.com/office/drawing/2014/main" id="{2105C1AD-036E-4A48-9ED5-6A357C8B394A}"/>
              </a:ext>
            </a:extLst>
          </p:cNvPr>
          <p:cNvSpPr>
            <a:spLocks noGrp="1" noChangeArrowheads="1"/>
          </p:cNvSpPr>
          <p:nvPr>
            <p:ph type="ftr" sz="quarter" idx="4"/>
          </p:nvPr>
        </p:nvSpPr>
        <p:spPr bwMode="auto">
          <a:xfrm>
            <a:off x="0" y="8893175"/>
            <a:ext cx="3067050" cy="468313"/>
          </a:xfrm>
          <a:prstGeom prst="rect">
            <a:avLst/>
          </a:prstGeom>
          <a:noFill/>
          <a:ln>
            <a:noFill/>
          </a:ln>
          <a:effectLst/>
        </p:spPr>
        <p:txBody>
          <a:bodyPr vert="horz" wrap="square" lIns="93919" tIns="46959" rIns="93919" bIns="46959" numCol="1" anchor="b" anchorCtr="0" compatLnSpc="1">
            <a:prstTxWarp prst="textNoShape">
              <a:avLst/>
            </a:prstTxWarp>
          </a:bodyPr>
          <a:lstStyle>
            <a:lvl1pPr defTabSz="939411" eaLnBrk="1" hangingPunct="1">
              <a:defRPr sz="1200">
                <a:latin typeface="Arial" charset="0"/>
              </a:defRPr>
            </a:lvl1pPr>
          </a:lstStyle>
          <a:p>
            <a:pPr>
              <a:defRPr/>
            </a:pPr>
            <a:endParaRPr lang="en-US"/>
          </a:p>
        </p:txBody>
      </p:sp>
      <p:sp>
        <p:nvSpPr>
          <p:cNvPr id="52231" name="Rectangle 7">
            <a:extLst>
              <a:ext uri="{FF2B5EF4-FFF2-40B4-BE49-F238E27FC236}">
                <a16:creationId xmlns:a16="http://schemas.microsoft.com/office/drawing/2014/main" id="{8D37D5AF-D1AD-4884-A15E-B5085EA3FF57}"/>
              </a:ext>
            </a:extLst>
          </p:cNvPr>
          <p:cNvSpPr>
            <a:spLocks noGrp="1" noChangeArrowheads="1"/>
          </p:cNvSpPr>
          <p:nvPr>
            <p:ph type="sldNum" sz="quarter" idx="5"/>
          </p:nvPr>
        </p:nvSpPr>
        <p:spPr bwMode="auto">
          <a:xfrm>
            <a:off x="4008438" y="8893175"/>
            <a:ext cx="3067050" cy="468313"/>
          </a:xfrm>
          <a:prstGeom prst="rect">
            <a:avLst/>
          </a:prstGeom>
          <a:noFill/>
          <a:ln>
            <a:noFill/>
          </a:ln>
          <a:effectLst/>
        </p:spPr>
        <p:txBody>
          <a:bodyPr vert="horz" wrap="square" lIns="93919" tIns="46959" rIns="93919" bIns="46959" numCol="1" anchor="b" anchorCtr="0" compatLnSpc="1">
            <a:prstTxWarp prst="textNoShape">
              <a:avLst/>
            </a:prstTxWarp>
          </a:bodyPr>
          <a:lstStyle>
            <a:lvl1pPr algn="r" defTabSz="938213" eaLnBrk="1" hangingPunct="1">
              <a:defRPr sz="1200" smtClean="0"/>
            </a:lvl1pPr>
          </a:lstStyle>
          <a:p>
            <a:pPr>
              <a:defRPr/>
            </a:pPr>
            <a:fld id="{F5B08D84-12FA-4F8A-B26E-68B509D2B475}" type="slidenum">
              <a:rPr lang="en-US" altLang="en-US"/>
              <a:pPr>
                <a:defRPr/>
              </a:pPr>
              <a:t>‹#›</a:t>
            </a:fld>
            <a:endParaRPr lang="en-US" altLang="en-US"/>
          </a:p>
        </p:txBody>
      </p:sp>
    </p:spTree>
    <p:extLst>
      <p:ext uri="{BB962C8B-B14F-4D97-AF65-F5344CB8AC3E}">
        <p14:creationId xmlns:p14="http://schemas.microsoft.com/office/powerpoint/2010/main" val="2238700215"/>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3" Type="http://schemas.openxmlformats.org/officeDocument/2006/relationships/hyperlink" Target="file:///E:\Hotmix\htmls\307controls.htm#top"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3" Type="http://schemas.openxmlformats.org/officeDocument/2006/relationships/hyperlink" Target="file:///E:\Hotmix\htmls\310innovations.htm#lxix" TargetMode="External"/><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3" Type="http://schemas.openxmlformats.org/officeDocument/2006/relationships/hyperlink" Target="http://www.arb.ca.gov/testmeth/vol1/vol1.htm" TargetMode="External"/><Relationship Id="rId2" Type="http://schemas.openxmlformats.org/officeDocument/2006/relationships/slide" Target="../slides/slide173.xml"/><Relationship Id="rId1" Type="http://schemas.openxmlformats.org/officeDocument/2006/relationships/notesMaster" Target="../notesMasters/notesMaster1.xml"/><Relationship Id="rId4" Type="http://schemas.openxmlformats.org/officeDocument/2006/relationships/hyperlink" Target="http://www.epa.gov/ttn/emc/" TargetMode="Externa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training.ce.washington.edu/wsdot/modules/09_pavement_evaluation/09-7_body.htm#rutting" TargetMode="External"/><Relationship Id="rId2" Type="http://schemas.openxmlformats.org/officeDocument/2006/relationships/slide" Target="../slides/slide20.xml"/><Relationship Id="rId1" Type="http://schemas.openxmlformats.org/officeDocument/2006/relationships/notesMaster" Target="../notesMasters/notesMaster1.xml"/><Relationship Id="rId5" Type="http://schemas.openxmlformats.org/officeDocument/2006/relationships/hyperlink" Target="http://training.ce.washington.edu/wsdot/modules/03_materials/pg_table.htm" TargetMode="External"/><Relationship Id="rId4" Type="http://schemas.openxmlformats.org/officeDocument/2006/relationships/hyperlink" Target="http://training.ce.washington.edu/wsdot/modules/09_pavement_evaluation/09-7_body.htm#transverse_cracking"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training.ce.washington.edu/wsdot/modules/07_construction/flash/Batch%20Plant.swf"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training.ce.washington.edu/wsdot/modules/07_construction/flash/Drum%20Plant.swf"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file:///E:\Hotmix\htmls\304cont.htm#xlii"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file:///E:\Hotmix\htmls\307controls.htm#lxiv"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file:///E:\Hotmix\pdfs\200ap42ch11.pdf"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8C594BC-AFE2-4FED-A7E5-ACD760A3F33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05F4D95-0B1B-48C7-9CF9-BCAF7B0791F2}" type="slidenum">
              <a:rPr lang="en-US" altLang="en-US"/>
              <a:pPr>
                <a:spcBef>
                  <a:spcPct val="0"/>
                </a:spcBef>
              </a:pPr>
              <a:t>1</a:t>
            </a:fld>
            <a:endParaRPr lang="en-US" altLang="en-US"/>
          </a:p>
        </p:txBody>
      </p:sp>
      <p:sp>
        <p:nvSpPr>
          <p:cNvPr id="6147" name="Rectangle 2">
            <a:extLst>
              <a:ext uri="{FF2B5EF4-FFF2-40B4-BE49-F238E27FC236}">
                <a16:creationId xmlns:a16="http://schemas.microsoft.com/office/drawing/2014/main" id="{C74A7369-E1B5-40C2-B83B-97E52621A026}"/>
              </a:ext>
            </a:extLst>
          </p:cNvPr>
          <p:cNvSpPr>
            <a:spLocks noGrp="1" noRot="1" noChangeAspect="1" noChangeArrowheads="1" noTextEdit="1"/>
          </p:cNvSpPr>
          <p:nvPr>
            <p:ph type="sldImg"/>
          </p:nvPr>
        </p:nvSpPr>
        <p:spPr>
          <a:ln/>
        </p:spPr>
      </p:sp>
      <p:sp>
        <p:nvSpPr>
          <p:cNvPr id="6148" name="Rectangle 3">
            <a:extLst>
              <a:ext uri="{FF2B5EF4-FFF2-40B4-BE49-F238E27FC236}">
                <a16:creationId xmlns:a16="http://schemas.microsoft.com/office/drawing/2014/main" id="{86B40438-EFCA-4B31-8069-94C88FF8DBA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6149" name="Date Placeholder 1">
            <a:extLst>
              <a:ext uri="{FF2B5EF4-FFF2-40B4-BE49-F238E27FC236}">
                <a16:creationId xmlns:a16="http://schemas.microsoft.com/office/drawing/2014/main" id="{498AC51E-87C4-451F-8BA2-B5367FFB9CA1}"/>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B5D2996-00A0-4F04-89E2-5BDFF97C173B}"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972353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9786BB6C-48A4-4EA0-B5DF-1F23493156B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DFEE53A-F347-4419-B94E-9FD590A41A4D}" type="slidenum">
              <a:rPr lang="en-US" altLang="en-US"/>
              <a:pPr>
                <a:spcBef>
                  <a:spcPct val="0"/>
                </a:spcBef>
              </a:pPr>
              <a:t>10</a:t>
            </a:fld>
            <a:endParaRPr lang="en-US" altLang="en-US"/>
          </a:p>
        </p:txBody>
      </p:sp>
      <p:sp>
        <p:nvSpPr>
          <p:cNvPr id="24579" name="Rectangle 2">
            <a:extLst>
              <a:ext uri="{FF2B5EF4-FFF2-40B4-BE49-F238E27FC236}">
                <a16:creationId xmlns:a16="http://schemas.microsoft.com/office/drawing/2014/main" id="{5698EC69-593A-485D-BF18-81DABAD77C0D}"/>
              </a:ext>
            </a:extLst>
          </p:cNvPr>
          <p:cNvSpPr>
            <a:spLocks noGrp="1" noRot="1" noChangeAspect="1" noChangeArrowheads="1" noTextEdit="1"/>
          </p:cNvSpPr>
          <p:nvPr>
            <p:ph type="sldImg"/>
          </p:nvPr>
        </p:nvSpPr>
        <p:spPr>
          <a:ln/>
        </p:spPr>
      </p:sp>
      <p:sp>
        <p:nvSpPr>
          <p:cNvPr id="24580" name="Rectangle 3">
            <a:extLst>
              <a:ext uri="{FF2B5EF4-FFF2-40B4-BE49-F238E27FC236}">
                <a16:creationId xmlns:a16="http://schemas.microsoft.com/office/drawing/2014/main" id="{8E2D55C7-F98E-4756-9D5E-614B1278EEB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90000"/>
              </a:lnSpc>
            </a:pPr>
            <a:r>
              <a:rPr lang="en-US" altLang="en-US" sz="2400">
                <a:latin typeface="Arial" panose="020B0604020202020204" pitchFamily="34" charset="0"/>
              </a:rPr>
              <a:t>SET THE STAGE </a:t>
            </a:r>
          </a:p>
          <a:p>
            <a:pPr eaLnBrk="1" hangingPunct="1">
              <a:lnSpc>
                <a:spcPct val="90000"/>
              </a:lnSpc>
            </a:pPr>
            <a:r>
              <a:rPr lang="en-US" altLang="en-US" sz="2400">
                <a:latin typeface="Arial" panose="020B0604020202020204" pitchFamily="34" charset="0"/>
              </a:rPr>
              <a:t>SWITCH GEARS </a:t>
            </a:r>
          </a:p>
          <a:p>
            <a:pPr eaLnBrk="1" hangingPunct="1">
              <a:lnSpc>
                <a:spcPct val="90000"/>
              </a:lnSpc>
            </a:pPr>
            <a:r>
              <a:rPr lang="en-US" altLang="en-US" sz="2400">
                <a:latin typeface="Arial" panose="020B0604020202020204" pitchFamily="34" charset="0"/>
              </a:rPr>
              <a:t>TALK ABOUT THE INGREDIENTS, DIFFERENT PROCESS AND EQUIPMENT.  </a:t>
            </a:r>
          </a:p>
          <a:p>
            <a:pPr eaLnBrk="1" hangingPunct="1">
              <a:lnSpc>
                <a:spcPct val="90000"/>
              </a:lnSpc>
            </a:pPr>
            <a:r>
              <a:rPr lang="en-US" altLang="en-US" sz="2400">
                <a:latin typeface="Arial" panose="020B0604020202020204" pitchFamily="34" charset="0"/>
              </a:rPr>
              <a:t>IMPORTANT TO REMEMBER THAT THERE ARE VAROUS SYSTEMS USED.  GET FAMILIAR WITH THE SITE PRIOR TO THE INSPECTION BY GOING THROUGH THE FACILITY PERMIT. </a:t>
            </a:r>
          </a:p>
          <a:p>
            <a:pPr eaLnBrk="1" hangingPunct="1">
              <a:lnSpc>
                <a:spcPct val="90000"/>
              </a:lnSpc>
            </a:pPr>
            <a:endParaRPr lang="en-US" altLang="en-US">
              <a:latin typeface="Arial" panose="020B0604020202020204" pitchFamily="34" charset="0"/>
            </a:endParaRPr>
          </a:p>
        </p:txBody>
      </p:sp>
      <p:sp>
        <p:nvSpPr>
          <p:cNvPr id="24581" name="Date Placeholder 1">
            <a:extLst>
              <a:ext uri="{FF2B5EF4-FFF2-40B4-BE49-F238E27FC236}">
                <a16:creationId xmlns:a16="http://schemas.microsoft.com/office/drawing/2014/main" id="{D0FDE318-424A-4960-AE51-CDD8DCB585B2}"/>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A2D566A-1A36-4EBF-9492-81603244C372}"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85826236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a:extLst>
              <a:ext uri="{FF2B5EF4-FFF2-40B4-BE49-F238E27FC236}">
                <a16:creationId xmlns:a16="http://schemas.microsoft.com/office/drawing/2014/main" id="{6F67F383-4658-4440-BCEC-C65B11F44B4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9F29012-ACD6-461C-AAD0-9FFCC164EAD4}" type="slidenum">
              <a:rPr lang="en-US" altLang="en-US"/>
              <a:pPr>
                <a:spcBef>
                  <a:spcPct val="0"/>
                </a:spcBef>
              </a:pPr>
              <a:t>100</a:t>
            </a:fld>
            <a:endParaRPr lang="en-US" altLang="en-US"/>
          </a:p>
        </p:txBody>
      </p:sp>
      <p:sp>
        <p:nvSpPr>
          <p:cNvPr id="208899" name="Rectangle 2">
            <a:extLst>
              <a:ext uri="{FF2B5EF4-FFF2-40B4-BE49-F238E27FC236}">
                <a16:creationId xmlns:a16="http://schemas.microsoft.com/office/drawing/2014/main" id="{13C43ED3-63A2-4C41-8B36-ADB00A2C3F3E}"/>
              </a:ext>
            </a:extLst>
          </p:cNvPr>
          <p:cNvSpPr>
            <a:spLocks noGrp="1" noRot="1" noChangeAspect="1" noChangeArrowheads="1" noTextEdit="1"/>
          </p:cNvSpPr>
          <p:nvPr>
            <p:ph type="sldImg"/>
          </p:nvPr>
        </p:nvSpPr>
        <p:spPr>
          <a:ln/>
        </p:spPr>
      </p:sp>
      <p:sp>
        <p:nvSpPr>
          <p:cNvPr id="208900" name="Rectangle 3">
            <a:extLst>
              <a:ext uri="{FF2B5EF4-FFF2-40B4-BE49-F238E27FC236}">
                <a16:creationId xmlns:a16="http://schemas.microsoft.com/office/drawing/2014/main" id="{FA3C88E1-4F93-4079-BD7F-ED327157E70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08901" name="Date Placeholder 1">
            <a:extLst>
              <a:ext uri="{FF2B5EF4-FFF2-40B4-BE49-F238E27FC236}">
                <a16:creationId xmlns:a16="http://schemas.microsoft.com/office/drawing/2014/main" id="{000F24BA-8EEB-48C4-9435-9AE0ADE9012E}"/>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4970223-F750-4070-B51A-209FEB9C6598}"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409613922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a:extLst>
              <a:ext uri="{FF2B5EF4-FFF2-40B4-BE49-F238E27FC236}">
                <a16:creationId xmlns:a16="http://schemas.microsoft.com/office/drawing/2014/main" id="{F7C71DC3-4220-485C-ADCA-EA324E21158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592D3E5-DDEA-47AE-AFBA-F92BA9BC60C7}" type="slidenum">
              <a:rPr lang="en-US" altLang="en-US"/>
              <a:pPr>
                <a:spcBef>
                  <a:spcPct val="0"/>
                </a:spcBef>
              </a:pPr>
              <a:t>101</a:t>
            </a:fld>
            <a:endParaRPr lang="en-US" altLang="en-US"/>
          </a:p>
        </p:txBody>
      </p:sp>
      <p:sp>
        <p:nvSpPr>
          <p:cNvPr id="210947" name="Rectangle 2">
            <a:extLst>
              <a:ext uri="{FF2B5EF4-FFF2-40B4-BE49-F238E27FC236}">
                <a16:creationId xmlns:a16="http://schemas.microsoft.com/office/drawing/2014/main" id="{BACD1123-0F6B-4CF9-848A-AD441A61245D}"/>
              </a:ext>
            </a:extLst>
          </p:cNvPr>
          <p:cNvSpPr>
            <a:spLocks noGrp="1" noRot="1" noChangeAspect="1" noChangeArrowheads="1" noTextEdit="1"/>
          </p:cNvSpPr>
          <p:nvPr>
            <p:ph type="sldImg"/>
          </p:nvPr>
        </p:nvSpPr>
        <p:spPr>
          <a:ln/>
        </p:spPr>
      </p:sp>
      <p:sp>
        <p:nvSpPr>
          <p:cNvPr id="210948" name="Rectangle 3">
            <a:extLst>
              <a:ext uri="{FF2B5EF4-FFF2-40B4-BE49-F238E27FC236}">
                <a16:creationId xmlns:a16="http://schemas.microsoft.com/office/drawing/2014/main" id="{939191F3-0BC1-4EE4-A329-30CD4DE2603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a:latin typeface="Arial" panose="020B0604020202020204" pitchFamily="34" charset="0"/>
              </a:rPr>
              <a:t>Drying of aggregated causes the fine particulate that is still adhearing to the rock to come off and creates high particulate emissions</a:t>
            </a:r>
          </a:p>
        </p:txBody>
      </p:sp>
      <p:sp>
        <p:nvSpPr>
          <p:cNvPr id="210949" name="Date Placeholder 1">
            <a:extLst>
              <a:ext uri="{FF2B5EF4-FFF2-40B4-BE49-F238E27FC236}">
                <a16:creationId xmlns:a16="http://schemas.microsoft.com/office/drawing/2014/main" id="{57B8B59D-BDEF-49E5-85F5-79E4799D6982}"/>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FC516AE-2673-4E9C-A126-F57BE63EDD81}"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61349642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a:extLst>
              <a:ext uri="{FF2B5EF4-FFF2-40B4-BE49-F238E27FC236}">
                <a16:creationId xmlns:a16="http://schemas.microsoft.com/office/drawing/2014/main" id="{D43EEA04-75AB-439B-918C-58A9B837320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6C12BF8-5026-4553-8D73-8A6FC7054BDD}" type="slidenum">
              <a:rPr lang="en-US" altLang="en-US"/>
              <a:pPr>
                <a:spcBef>
                  <a:spcPct val="0"/>
                </a:spcBef>
              </a:pPr>
              <a:t>102</a:t>
            </a:fld>
            <a:endParaRPr lang="en-US" altLang="en-US"/>
          </a:p>
        </p:txBody>
      </p:sp>
      <p:sp>
        <p:nvSpPr>
          <p:cNvPr id="212995" name="Rectangle 2">
            <a:extLst>
              <a:ext uri="{FF2B5EF4-FFF2-40B4-BE49-F238E27FC236}">
                <a16:creationId xmlns:a16="http://schemas.microsoft.com/office/drawing/2014/main" id="{85B0C862-813A-4B2C-A35D-8C42DD19093E}"/>
              </a:ext>
            </a:extLst>
          </p:cNvPr>
          <p:cNvSpPr>
            <a:spLocks noGrp="1" noRot="1" noChangeAspect="1" noChangeArrowheads="1" noTextEdit="1"/>
          </p:cNvSpPr>
          <p:nvPr>
            <p:ph type="sldImg"/>
          </p:nvPr>
        </p:nvSpPr>
        <p:spPr>
          <a:ln/>
        </p:spPr>
      </p:sp>
      <p:sp>
        <p:nvSpPr>
          <p:cNvPr id="212996" name="Rectangle 3">
            <a:extLst>
              <a:ext uri="{FF2B5EF4-FFF2-40B4-BE49-F238E27FC236}">
                <a16:creationId xmlns:a16="http://schemas.microsoft.com/office/drawing/2014/main" id="{3BA1911E-0DA8-4753-80AD-A411D3B7A5A6}"/>
              </a:ext>
            </a:extLst>
          </p:cNvPr>
          <p:cNvSpPr>
            <a:spLocks noGrp="1" noChangeArrowheads="1"/>
          </p:cNvSpPr>
          <p:nvPr>
            <p:ph type="body" idx="1"/>
          </p:nvPr>
        </p:nvSpPr>
        <p:spPr>
          <a:xfrm>
            <a:off x="307975" y="4448175"/>
            <a:ext cx="6461125" cy="45307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1800">
              <a:latin typeface="Arial" panose="020B0604020202020204" pitchFamily="34" charset="0"/>
            </a:endParaRPr>
          </a:p>
          <a:p>
            <a:pPr eaLnBrk="1" hangingPunct="1"/>
            <a:r>
              <a:rPr lang="en-US" altLang="en-US" sz="1800">
                <a:latin typeface="Arial" panose="020B0604020202020204" pitchFamily="34" charset="0"/>
              </a:rPr>
              <a:t>A. K. A.  </a:t>
            </a:r>
            <a:r>
              <a:rPr lang="en-US" altLang="en-US" sz="1800" b="1" u="sng">
                <a:latin typeface="Arial" panose="020B0604020202020204" pitchFamily="34" charset="0"/>
              </a:rPr>
              <a:t>PRE-CLEANERS</a:t>
            </a:r>
          </a:p>
          <a:p>
            <a:pPr eaLnBrk="1" hangingPunct="1"/>
            <a:endParaRPr lang="en-US" altLang="en-US" sz="1800">
              <a:latin typeface="Arial" panose="020B0604020202020204" pitchFamily="34" charset="0"/>
            </a:endParaRPr>
          </a:p>
          <a:p>
            <a:pPr eaLnBrk="1" hangingPunct="1"/>
            <a:r>
              <a:rPr lang="en-US" altLang="en-US" sz="1800">
                <a:latin typeface="Arial" panose="020B0604020202020204" pitchFamily="34" charset="0"/>
              </a:rPr>
              <a:t>30 to 40 + % efficiency for larger particles</a:t>
            </a:r>
          </a:p>
          <a:p>
            <a:pPr eaLnBrk="1" hangingPunct="1"/>
            <a:endParaRPr lang="en-US" altLang="en-US" sz="1800">
              <a:latin typeface="Arial" panose="020B0604020202020204" pitchFamily="34" charset="0"/>
            </a:endParaRPr>
          </a:p>
          <a:p>
            <a:pPr eaLnBrk="1" hangingPunct="1"/>
            <a:r>
              <a:rPr lang="en-US" altLang="en-US" sz="1800">
                <a:latin typeface="Arial" panose="020B0604020202020204" pitchFamily="34" charset="0"/>
              </a:rPr>
              <a:t>Also, </a:t>
            </a:r>
          </a:p>
          <a:p>
            <a:pPr eaLnBrk="1" hangingPunct="1"/>
            <a:r>
              <a:rPr lang="en-US" altLang="en-US" sz="1800">
                <a:latin typeface="Arial" panose="020B0604020202020204" pitchFamily="34" charset="0"/>
              </a:rPr>
              <a:t>	&gt;&gt;  acts to cool hot combustion gases prior to 			entering baghouse.</a:t>
            </a:r>
          </a:p>
        </p:txBody>
      </p:sp>
      <p:sp>
        <p:nvSpPr>
          <p:cNvPr id="212997" name="Date Placeholder 1">
            <a:extLst>
              <a:ext uri="{FF2B5EF4-FFF2-40B4-BE49-F238E27FC236}">
                <a16:creationId xmlns:a16="http://schemas.microsoft.com/office/drawing/2014/main" id="{38FB50D7-F29A-4561-8BEF-749D8B5D4E54}"/>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4B62217-90F8-4C84-9370-B262804D71F0}"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69655544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a:extLst>
              <a:ext uri="{FF2B5EF4-FFF2-40B4-BE49-F238E27FC236}">
                <a16:creationId xmlns:a16="http://schemas.microsoft.com/office/drawing/2014/main" id="{1C41798D-3B8B-474A-BA8B-1EE48097A6A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4749D34-92F5-4DBD-9C3A-A59F9F004857}" type="slidenum">
              <a:rPr lang="en-US" altLang="en-US"/>
              <a:pPr>
                <a:spcBef>
                  <a:spcPct val="0"/>
                </a:spcBef>
              </a:pPr>
              <a:t>103</a:t>
            </a:fld>
            <a:endParaRPr lang="en-US" altLang="en-US"/>
          </a:p>
        </p:txBody>
      </p:sp>
      <p:sp>
        <p:nvSpPr>
          <p:cNvPr id="215043" name="Rectangle 2">
            <a:extLst>
              <a:ext uri="{FF2B5EF4-FFF2-40B4-BE49-F238E27FC236}">
                <a16:creationId xmlns:a16="http://schemas.microsoft.com/office/drawing/2014/main" id="{3C0D420C-0488-448D-BF2B-5CDB781D46D4}"/>
              </a:ext>
            </a:extLst>
          </p:cNvPr>
          <p:cNvSpPr>
            <a:spLocks noGrp="1" noRot="1" noChangeAspect="1" noChangeArrowheads="1" noTextEdit="1"/>
          </p:cNvSpPr>
          <p:nvPr>
            <p:ph type="sldImg"/>
          </p:nvPr>
        </p:nvSpPr>
        <p:spPr>
          <a:ln/>
        </p:spPr>
      </p:sp>
      <p:sp>
        <p:nvSpPr>
          <p:cNvPr id="215044" name="Rectangle 3">
            <a:extLst>
              <a:ext uri="{FF2B5EF4-FFF2-40B4-BE49-F238E27FC236}">
                <a16:creationId xmlns:a16="http://schemas.microsoft.com/office/drawing/2014/main" id="{F0A4E3D2-17DE-4159-9C27-C8871D5FB87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15045" name="Date Placeholder 1">
            <a:extLst>
              <a:ext uri="{FF2B5EF4-FFF2-40B4-BE49-F238E27FC236}">
                <a16:creationId xmlns:a16="http://schemas.microsoft.com/office/drawing/2014/main" id="{7DC1904F-01C5-41F5-A7AC-330E4F56ECCF}"/>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E37097F-13F8-4913-84C9-216645BB081C}"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73694355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a:extLst>
              <a:ext uri="{FF2B5EF4-FFF2-40B4-BE49-F238E27FC236}">
                <a16:creationId xmlns:a16="http://schemas.microsoft.com/office/drawing/2014/main" id="{4EF4D3C4-7E1D-4DAD-BFA4-AD5E1B861EF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4FECBEC-0069-4E67-A5B8-99F04F6E75A1}" type="slidenum">
              <a:rPr lang="en-US" altLang="en-US"/>
              <a:pPr>
                <a:spcBef>
                  <a:spcPct val="0"/>
                </a:spcBef>
              </a:pPr>
              <a:t>104</a:t>
            </a:fld>
            <a:endParaRPr lang="en-US" altLang="en-US"/>
          </a:p>
        </p:txBody>
      </p:sp>
      <p:sp>
        <p:nvSpPr>
          <p:cNvPr id="217091" name="Rectangle 2">
            <a:extLst>
              <a:ext uri="{FF2B5EF4-FFF2-40B4-BE49-F238E27FC236}">
                <a16:creationId xmlns:a16="http://schemas.microsoft.com/office/drawing/2014/main" id="{4F215339-DA35-44F5-91BD-CFEEBA1CA72B}"/>
              </a:ext>
            </a:extLst>
          </p:cNvPr>
          <p:cNvSpPr>
            <a:spLocks noGrp="1" noRot="1" noChangeAspect="1" noChangeArrowheads="1" noTextEdit="1"/>
          </p:cNvSpPr>
          <p:nvPr>
            <p:ph type="sldImg"/>
          </p:nvPr>
        </p:nvSpPr>
        <p:spPr>
          <a:ln/>
        </p:spPr>
      </p:sp>
      <p:sp>
        <p:nvSpPr>
          <p:cNvPr id="217092" name="Rectangle 3">
            <a:extLst>
              <a:ext uri="{FF2B5EF4-FFF2-40B4-BE49-F238E27FC236}">
                <a16:creationId xmlns:a16="http://schemas.microsoft.com/office/drawing/2014/main" id="{EC904EC0-E5FC-4167-B2A9-7E6C7DD2AD9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600">
                <a:latin typeface="Arial" panose="020B0604020202020204" pitchFamily="34" charset="0"/>
              </a:rPr>
              <a:t>WET SCRUBBERS RARELY SEEN TODAY…SECONDARY CONTROL DEVICE.  NAME SOME ADVANTAGES AND DISADVANTAGES OF A SCRUBBER AND WHAT DO YOU THINK YOU SHOULD CHECK FOR?</a:t>
            </a:r>
          </a:p>
          <a:p>
            <a:pPr eaLnBrk="1" hangingPunct="1"/>
            <a:endParaRPr lang="en-US" altLang="en-US" sz="1600">
              <a:latin typeface="Arial" panose="020B0604020202020204" pitchFamily="34" charset="0"/>
            </a:endParaRPr>
          </a:p>
          <a:p>
            <a:pPr eaLnBrk="1" hangingPunct="1"/>
            <a:r>
              <a:rPr lang="en-US" altLang="en-US" sz="1600">
                <a:latin typeface="Arial" panose="020B0604020202020204" pitchFamily="34" charset="0"/>
              </a:rPr>
              <a:t>INSPECT PUMPS, PIPING, VALVES, SPRAY NOXXLES PIPES AND MANIFOLD,</a:t>
            </a:r>
          </a:p>
          <a:p>
            <a:pPr eaLnBrk="1" hangingPunct="1"/>
            <a:r>
              <a:rPr lang="en-US" altLang="en-US" sz="1600">
                <a:latin typeface="Arial" panose="020B0604020202020204" pitchFamily="34" charset="0"/>
              </a:rPr>
              <a:t>MAIN BODY FOR ABRASION, CORROSION, MATERIAL FEED BUILDUP </a:t>
            </a:r>
          </a:p>
          <a:p>
            <a:pPr eaLnBrk="1" hangingPunct="1"/>
            <a:r>
              <a:rPr lang="en-US" altLang="en-US" sz="1600">
                <a:latin typeface="Arial" panose="020B0604020202020204" pitchFamily="34" charset="0"/>
              </a:rPr>
              <a:t>FINES SYSTEM FOR LEAKS AND PRPER DICSHARGE.  ENSURE PROPER HANDLING OF LIQUIR FROM SCRUBBER</a:t>
            </a:r>
          </a:p>
          <a:p>
            <a:pPr eaLnBrk="1" hangingPunct="1"/>
            <a:endParaRPr lang="en-US" altLang="en-US" sz="1600">
              <a:latin typeface="Arial" panose="020B0604020202020204" pitchFamily="34" charset="0"/>
            </a:endParaRPr>
          </a:p>
          <a:p>
            <a:pPr eaLnBrk="1" hangingPunct="1"/>
            <a:r>
              <a:rPr lang="en-US" altLang="en-US" sz="1600">
                <a:latin typeface="Arial" panose="020B0604020202020204" pitchFamily="34" charset="0"/>
              </a:rPr>
              <a:t>CLEAN WATER SHOULD ALWAYS BE USED TO AVOID PLUGGING</a:t>
            </a:r>
          </a:p>
        </p:txBody>
      </p:sp>
      <p:sp>
        <p:nvSpPr>
          <p:cNvPr id="217093" name="Date Placeholder 1">
            <a:extLst>
              <a:ext uri="{FF2B5EF4-FFF2-40B4-BE49-F238E27FC236}">
                <a16:creationId xmlns:a16="http://schemas.microsoft.com/office/drawing/2014/main" id="{B52F3A92-9972-4874-BB3C-587DB24A6F39}"/>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D2F1D3B-972C-4643-8C15-7BA79066F969}"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75283576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Slide Image Placeholder 1">
            <a:extLst>
              <a:ext uri="{FF2B5EF4-FFF2-40B4-BE49-F238E27FC236}">
                <a16:creationId xmlns:a16="http://schemas.microsoft.com/office/drawing/2014/main" id="{A7290161-14E8-4F64-92D1-0563F8ED1150}"/>
              </a:ext>
            </a:extLst>
          </p:cNvPr>
          <p:cNvSpPr>
            <a:spLocks noGrp="1" noRot="1" noChangeAspect="1" noChangeArrowheads="1" noTextEdit="1"/>
          </p:cNvSpPr>
          <p:nvPr>
            <p:ph type="sldImg"/>
          </p:nvPr>
        </p:nvSpPr>
        <p:spPr>
          <a:ln/>
        </p:spPr>
      </p:sp>
      <p:sp>
        <p:nvSpPr>
          <p:cNvPr id="219139" name="Notes Placeholder 2">
            <a:extLst>
              <a:ext uri="{FF2B5EF4-FFF2-40B4-BE49-F238E27FC236}">
                <a16:creationId xmlns:a16="http://schemas.microsoft.com/office/drawing/2014/main" id="{C6DB9A35-DDD6-4641-8DA8-EC70A46873C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219140" name="Date Placeholder 3">
            <a:extLst>
              <a:ext uri="{FF2B5EF4-FFF2-40B4-BE49-F238E27FC236}">
                <a16:creationId xmlns:a16="http://schemas.microsoft.com/office/drawing/2014/main" id="{69C9E87A-8896-40C3-AE90-4DFEC05A9A78}"/>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EE3845DC-C2A0-453A-8A41-D55DBDD71CFA}" type="datetime3">
              <a:rPr lang="en-US" altLang="en-US" sz="1200" smtClean="0"/>
              <a:pPr/>
              <a:t>29 September 2023</a:t>
            </a:fld>
            <a:endParaRPr lang="en-US" altLang="en-US" sz="1200"/>
          </a:p>
        </p:txBody>
      </p:sp>
      <p:sp>
        <p:nvSpPr>
          <p:cNvPr id="219141" name="Slide Number Placeholder 4">
            <a:extLst>
              <a:ext uri="{FF2B5EF4-FFF2-40B4-BE49-F238E27FC236}">
                <a16:creationId xmlns:a16="http://schemas.microsoft.com/office/drawing/2014/main" id="{1EFA9B5B-21DA-4E2E-B362-245AADA309E2}"/>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5BF8CD2D-DF2A-463E-8814-710FE8244169}" type="slidenum">
              <a:rPr lang="en-US" altLang="en-US" sz="1200"/>
              <a:pPr/>
              <a:t>105</a:t>
            </a:fld>
            <a:endParaRPr lang="en-US" altLang="en-US" sz="1200"/>
          </a:p>
        </p:txBody>
      </p:sp>
    </p:spTree>
    <p:extLst>
      <p:ext uri="{BB962C8B-B14F-4D97-AF65-F5344CB8AC3E}">
        <p14:creationId xmlns:p14="http://schemas.microsoft.com/office/powerpoint/2010/main" val="3788298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a:extLst>
              <a:ext uri="{FF2B5EF4-FFF2-40B4-BE49-F238E27FC236}">
                <a16:creationId xmlns:a16="http://schemas.microsoft.com/office/drawing/2014/main" id="{53D6EE0F-7306-430B-B9ED-6833C05852B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986D30A-F0CC-4F9C-825E-749D418E8AB7}" type="slidenum">
              <a:rPr lang="en-US" altLang="en-US"/>
              <a:pPr>
                <a:spcBef>
                  <a:spcPct val="0"/>
                </a:spcBef>
              </a:pPr>
              <a:t>106</a:t>
            </a:fld>
            <a:endParaRPr lang="en-US" altLang="en-US"/>
          </a:p>
        </p:txBody>
      </p:sp>
      <p:sp>
        <p:nvSpPr>
          <p:cNvPr id="221187" name="Rectangle 2">
            <a:extLst>
              <a:ext uri="{FF2B5EF4-FFF2-40B4-BE49-F238E27FC236}">
                <a16:creationId xmlns:a16="http://schemas.microsoft.com/office/drawing/2014/main" id="{82AC3D56-B174-47CE-9773-3827B2242C24}"/>
              </a:ext>
            </a:extLst>
          </p:cNvPr>
          <p:cNvSpPr>
            <a:spLocks noGrp="1" noRot="1" noChangeAspect="1" noChangeArrowheads="1" noTextEdit="1"/>
          </p:cNvSpPr>
          <p:nvPr>
            <p:ph type="sldImg"/>
          </p:nvPr>
        </p:nvSpPr>
        <p:spPr>
          <a:ln/>
        </p:spPr>
      </p:sp>
      <p:sp>
        <p:nvSpPr>
          <p:cNvPr id="221188" name="Rectangle 3">
            <a:extLst>
              <a:ext uri="{FF2B5EF4-FFF2-40B4-BE49-F238E27FC236}">
                <a16:creationId xmlns:a16="http://schemas.microsoft.com/office/drawing/2014/main" id="{A2A659F6-6967-46C0-9D97-035C2D758B8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Certified by manufacturer</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Annual calibration</a:t>
            </a:r>
          </a:p>
        </p:txBody>
      </p:sp>
      <p:sp>
        <p:nvSpPr>
          <p:cNvPr id="221189" name="Date Placeholder 1">
            <a:extLst>
              <a:ext uri="{FF2B5EF4-FFF2-40B4-BE49-F238E27FC236}">
                <a16:creationId xmlns:a16="http://schemas.microsoft.com/office/drawing/2014/main" id="{0ADFAC05-66C0-4717-A19D-99AC0953A6DE}"/>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007E51D-04DB-4542-B64D-B9F81A835B91}"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81947538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Slide Image Placeholder 1">
            <a:extLst>
              <a:ext uri="{FF2B5EF4-FFF2-40B4-BE49-F238E27FC236}">
                <a16:creationId xmlns:a16="http://schemas.microsoft.com/office/drawing/2014/main" id="{F82E43AE-DA83-413A-A805-3B8C06294AFA}"/>
              </a:ext>
            </a:extLst>
          </p:cNvPr>
          <p:cNvSpPr>
            <a:spLocks noGrp="1" noRot="1" noChangeAspect="1" noChangeArrowheads="1" noTextEdit="1"/>
          </p:cNvSpPr>
          <p:nvPr>
            <p:ph type="sldImg"/>
          </p:nvPr>
        </p:nvSpPr>
        <p:spPr>
          <a:ln/>
        </p:spPr>
      </p:sp>
      <p:sp>
        <p:nvSpPr>
          <p:cNvPr id="223235" name="Notes Placeholder 2">
            <a:extLst>
              <a:ext uri="{FF2B5EF4-FFF2-40B4-BE49-F238E27FC236}">
                <a16:creationId xmlns:a16="http://schemas.microsoft.com/office/drawing/2014/main" id="{AA78EC36-9CEE-4879-B128-9F41B3EFD69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223236" name="Date Placeholder 3">
            <a:extLst>
              <a:ext uri="{FF2B5EF4-FFF2-40B4-BE49-F238E27FC236}">
                <a16:creationId xmlns:a16="http://schemas.microsoft.com/office/drawing/2014/main" id="{12A6EE5E-B5A1-4AEE-A4A7-01D7C171B849}"/>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05313BB4-67F0-423C-9149-F52B0E6D68B9}" type="datetime3">
              <a:rPr lang="en-US" altLang="en-US" sz="1200" smtClean="0"/>
              <a:pPr/>
              <a:t>29 September 2023</a:t>
            </a:fld>
            <a:endParaRPr lang="en-US" altLang="en-US" sz="1200"/>
          </a:p>
        </p:txBody>
      </p:sp>
      <p:sp>
        <p:nvSpPr>
          <p:cNvPr id="223237" name="Slide Number Placeholder 4">
            <a:extLst>
              <a:ext uri="{FF2B5EF4-FFF2-40B4-BE49-F238E27FC236}">
                <a16:creationId xmlns:a16="http://schemas.microsoft.com/office/drawing/2014/main" id="{7966FA04-1A61-40DF-B7D7-72123DC6498A}"/>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D446893D-3786-408E-A065-96CB45B83ABF}" type="slidenum">
              <a:rPr lang="en-US" altLang="en-US" sz="1200"/>
              <a:pPr/>
              <a:t>107</a:t>
            </a:fld>
            <a:endParaRPr lang="en-US" altLang="en-US" sz="1200"/>
          </a:p>
        </p:txBody>
      </p:sp>
    </p:spTree>
    <p:extLst>
      <p:ext uri="{BB962C8B-B14F-4D97-AF65-F5344CB8AC3E}">
        <p14:creationId xmlns:p14="http://schemas.microsoft.com/office/powerpoint/2010/main" val="97373098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Slide Image Placeholder 1">
            <a:extLst>
              <a:ext uri="{FF2B5EF4-FFF2-40B4-BE49-F238E27FC236}">
                <a16:creationId xmlns:a16="http://schemas.microsoft.com/office/drawing/2014/main" id="{A6249465-5FD7-4E8E-AE58-5E508D8B1293}"/>
              </a:ext>
            </a:extLst>
          </p:cNvPr>
          <p:cNvSpPr>
            <a:spLocks noGrp="1" noRot="1" noChangeAspect="1" noChangeArrowheads="1" noTextEdit="1"/>
          </p:cNvSpPr>
          <p:nvPr>
            <p:ph type="sldImg"/>
          </p:nvPr>
        </p:nvSpPr>
        <p:spPr>
          <a:ln/>
        </p:spPr>
      </p:sp>
      <p:sp>
        <p:nvSpPr>
          <p:cNvPr id="225283" name="Notes Placeholder 2">
            <a:extLst>
              <a:ext uri="{FF2B5EF4-FFF2-40B4-BE49-F238E27FC236}">
                <a16:creationId xmlns:a16="http://schemas.microsoft.com/office/drawing/2014/main" id="{3E9D2EEA-396D-4207-80D2-CC76FAE2C80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225284" name="Date Placeholder 3">
            <a:extLst>
              <a:ext uri="{FF2B5EF4-FFF2-40B4-BE49-F238E27FC236}">
                <a16:creationId xmlns:a16="http://schemas.microsoft.com/office/drawing/2014/main" id="{C26ACEBB-5F41-460F-BDF5-A226E20E70B3}"/>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8FD1E62D-7274-4F28-81D7-08CE7FDC683D}" type="datetime3">
              <a:rPr lang="en-US" altLang="en-US" sz="1200" smtClean="0"/>
              <a:pPr/>
              <a:t>29 September 2023</a:t>
            </a:fld>
            <a:endParaRPr lang="en-US" altLang="en-US" sz="1200"/>
          </a:p>
        </p:txBody>
      </p:sp>
      <p:sp>
        <p:nvSpPr>
          <p:cNvPr id="225285" name="Slide Number Placeholder 4">
            <a:extLst>
              <a:ext uri="{FF2B5EF4-FFF2-40B4-BE49-F238E27FC236}">
                <a16:creationId xmlns:a16="http://schemas.microsoft.com/office/drawing/2014/main" id="{CD557016-908B-44D2-9BCD-3F4324F80ED1}"/>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9C2E4C84-2A32-4128-B3B1-2C96FD53252A}" type="slidenum">
              <a:rPr lang="en-US" altLang="en-US" sz="1200"/>
              <a:pPr/>
              <a:t>108</a:t>
            </a:fld>
            <a:endParaRPr lang="en-US" altLang="en-US" sz="1200"/>
          </a:p>
        </p:txBody>
      </p:sp>
    </p:spTree>
    <p:extLst>
      <p:ext uri="{BB962C8B-B14F-4D97-AF65-F5344CB8AC3E}">
        <p14:creationId xmlns:p14="http://schemas.microsoft.com/office/powerpoint/2010/main" val="262000561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a:extLst>
              <a:ext uri="{FF2B5EF4-FFF2-40B4-BE49-F238E27FC236}">
                <a16:creationId xmlns:a16="http://schemas.microsoft.com/office/drawing/2014/main" id="{8670DE6C-134F-4E34-8A57-4E8FFBBA1B0C}"/>
              </a:ext>
            </a:extLst>
          </p:cNvPr>
          <p:cNvSpPr>
            <a:spLocks noGrp="1" noRot="1" noChangeAspect="1" noChangeArrowheads="1" noTextEdit="1"/>
          </p:cNvSpPr>
          <p:nvPr>
            <p:ph type="sldImg"/>
          </p:nvPr>
        </p:nvSpPr>
        <p:spPr>
          <a:ln/>
        </p:spPr>
      </p:sp>
      <p:sp>
        <p:nvSpPr>
          <p:cNvPr id="227331" name="Notes Placeholder 2">
            <a:extLst>
              <a:ext uri="{FF2B5EF4-FFF2-40B4-BE49-F238E27FC236}">
                <a16:creationId xmlns:a16="http://schemas.microsoft.com/office/drawing/2014/main" id="{501CF619-FC52-4930-980C-50B555AEE8C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227332" name="Date Placeholder 3">
            <a:extLst>
              <a:ext uri="{FF2B5EF4-FFF2-40B4-BE49-F238E27FC236}">
                <a16:creationId xmlns:a16="http://schemas.microsoft.com/office/drawing/2014/main" id="{17A25A46-5EEB-40F7-8938-3F799EF7222C}"/>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CA8BDCFD-5E77-487C-A141-187FF861C45F}" type="datetime3">
              <a:rPr lang="en-US" altLang="en-US" sz="1200" smtClean="0"/>
              <a:pPr/>
              <a:t>29 September 2023</a:t>
            </a:fld>
            <a:endParaRPr lang="en-US" altLang="en-US" sz="1200"/>
          </a:p>
        </p:txBody>
      </p:sp>
      <p:sp>
        <p:nvSpPr>
          <p:cNvPr id="227333" name="Slide Number Placeholder 4">
            <a:extLst>
              <a:ext uri="{FF2B5EF4-FFF2-40B4-BE49-F238E27FC236}">
                <a16:creationId xmlns:a16="http://schemas.microsoft.com/office/drawing/2014/main" id="{D78B3C6B-872B-4B27-A30E-005839DEEF15}"/>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50707003-3F96-483E-971E-D1545BDDBAD9}" type="slidenum">
              <a:rPr lang="en-US" altLang="en-US" sz="1200"/>
              <a:pPr/>
              <a:t>109</a:t>
            </a:fld>
            <a:endParaRPr lang="en-US" altLang="en-US" sz="1200"/>
          </a:p>
        </p:txBody>
      </p:sp>
    </p:spTree>
    <p:extLst>
      <p:ext uri="{BB962C8B-B14F-4D97-AF65-F5344CB8AC3E}">
        <p14:creationId xmlns:p14="http://schemas.microsoft.com/office/powerpoint/2010/main" val="20880814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CAE9EEC3-9CA2-4F68-8DF0-0E5F4FBF31E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213CE15-FC19-4F21-AA58-D39CD4081372}" type="slidenum">
              <a:rPr lang="en-US" altLang="en-US"/>
              <a:pPr>
                <a:spcBef>
                  <a:spcPct val="0"/>
                </a:spcBef>
              </a:pPr>
              <a:t>11</a:t>
            </a:fld>
            <a:endParaRPr lang="en-US" altLang="en-US"/>
          </a:p>
        </p:txBody>
      </p:sp>
      <p:sp>
        <p:nvSpPr>
          <p:cNvPr id="26627" name="Rectangle 2">
            <a:extLst>
              <a:ext uri="{FF2B5EF4-FFF2-40B4-BE49-F238E27FC236}">
                <a16:creationId xmlns:a16="http://schemas.microsoft.com/office/drawing/2014/main" id="{C74372D2-AA53-4104-B004-EB789A9915AB}"/>
              </a:ext>
            </a:extLst>
          </p:cNvPr>
          <p:cNvSpPr>
            <a:spLocks noGrp="1" noRot="1" noChangeAspect="1" noChangeArrowheads="1" noTextEdit="1"/>
          </p:cNvSpPr>
          <p:nvPr>
            <p:ph type="sldImg"/>
          </p:nvPr>
        </p:nvSpPr>
        <p:spPr>
          <a:ln/>
        </p:spPr>
      </p:sp>
      <p:sp>
        <p:nvSpPr>
          <p:cNvPr id="26628" name="Rectangle 3">
            <a:extLst>
              <a:ext uri="{FF2B5EF4-FFF2-40B4-BE49-F238E27FC236}">
                <a16:creationId xmlns:a16="http://schemas.microsoft.com/office/drawing/2014/main" id="{17505506-28BC-4FD4-8D3B-D8D133CCCB6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4000">
                <a:latin typeface="Arial" panose="020B0604020202020204" pitchFamily="34" charset="0"/>
              </a:rPr>
              <a:t>Focus will be to make visual observations</a:t>
            </a:r>
          </a:p>
          <a:p>
            <a:pPr eaLnBrk="1" hangingPunct="1"/>
            <a:r>
              <a:rPr lang="en-US" altLang="en-US" sz="4000">
                <a:latin typeface="Arial" panose="020B0604020202020204" pitchFamily="34" charset="0"/>
              </a:rPr>
              <a:t>HAND OUT PERMIT AND OPEN UP DISCUSSION ABOUT -651-2-1 #2</a:t>
            </a:r>
          </a:p>
        </p:txBody>
      </p:sp>
      <p:sp>
        <p:nvSpPr>
          <p:cNvPr id="26629" name="Date Placeholder 1">
            <a:extLst>
              <a:ext uri="{FF2B5EF4-FFF2-40B4-BE49-F238E27FC236}">
                <a16:creationId xmlns:a16="http://schemas.microsoft.com/office/drawing/2014/main" id="{5BBA0D67-2021-48B5-8B1F-DF1AD2769335}"/>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8C2A499-174B-4FEE-ADE1-59DCE1882EFD}"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43977209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Slide Image Placeholder 1">
            <a:extLst>
              <a:ext uri="{FF2B5EF4-FFF2-40B4-BE49-F238E27FC236}">
                <a16:creationId xmlns:a16="http://schemas.microsoft.com/office/drawing/2014/main" id="{920C39E4-D99D-4B23-A3A1-CDFA0A0F7DFB}"/>
              </a:ext>
            </a:extLst>
          </p:cNvPr>
          <p:cNvSpPr>
            <a:spLocks noGrp="1" noRot="1" noChangeAspect="1" noChangeArrowheads="1" noTextEdit="1"/>
          </p:cNvSpPr>
          <p:nvPr>
            <p:ph type="sldImg"/>
          </p:nvPr>
        </p:nvSpPr>
        <p:spPr>
          <a:ln/>
        </p:spPr>
      </p:sp>
      <p:sp>
        <p:nvSpPr>
          <p:cNvPr id="229379" name="Notes Placeholder 2">
            <a:extLst>
              <a:ext uri="{FF2B5EF4-FFF2-40B4-BE49-F238E27FC236}">
                <a16:creationId xmlns:a16="http://schemas.microsoft.com/office/drawing/2014/main" id="{86D2402F-6AB5-4183-8B4A-70C0BAC4549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229380" name="Date Placeholder 3">
            <a:extLst>
              <a:ext uri="{FF2B5EF4-FFF2-40B4-BE49-F238E27FC236}">
                <a16:creationId xmlns:a16="http://schemas.microsoft.com/office/drawing/2014/main" id="{55C70AF1-BECB-4D82-8094-97A4E3500D4C}"/>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CA087088-4F8C-4203-A29E-CC12B1BE8062}" type="datetime3">
              <a:rPr lang="en-US" altLang="en-US" sz="1200" smtClean="0"/>
              <a:pPr/>
              <a:t>29 September 2023</a:t>
            </a:fld>
            <a:endParaRPr lang="en-US" altLang="en-US" sz="1200"/>
          </a:p>
        </p:txBody>
      </p:sp>
      <p:sp>
        <p:nvSpPr>
          <p:cNvPr id="229381" name="Slide Number Placeholder 4">
            <a:extLst>
              <a:ext uri="{FF2B5EF4-FFF2-40B4-BE49-F238E27FC236}">
                <a16:creationId xmlns:a16="http://schemas.microsoft.com/office/drawing/2014/main" id="{F82BC63D-1E4A-428C-A909-5C1E300A0499}"/>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DDB7EC97-392F-420F-A8AE-1679B7D8BB79}" type="slidenum">
              <a:rPr lang="en-US" altLang="en-US" sz="1200"/>
              <a:pPr/>
              <a:t>110</a:t>
            </a:fld>
            <a:endParaRPr lang="en-US" altLang="en-US" sz="1200"/>
          </a:p>
        </p:txBody>
      </p:sp>
    </p:spTree>
    <p:extLst>
      <p:ext uri="{BB962C8B-B14F-4D97-AF65-F5344CB8AC3E}">
        <p14:creationId xmlns:p14="http://schemas.microsoft.com/office/powerpoint/2010/main" val="213814912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a:extLst>
              <a:ext uri="{FF2B5EF4-FFF2-40B4-BE49-F238E27FC236}">
                <a16:creationId xmlns:a16="http://schemas.microsoft.com/office/drawing/2014/main" id="{B8E20E28-C569-437F-9BF8-B3B015FE829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34942C1-2A7D-41DD-B4F0-C820F1546F5D}" type="slidenum">
              <a:rPr lang="en-US" altLang="en-US"/>
              <a:pPr>
                <a:spcBef>
                  <a:spcPct val="0"/>
                </a:spcBef>
              </a:pPr>
              <a:t>111</a:t>
            </a:fld>
            <a:endParaRPr lang="en-US" altLang="en-US"/>
          </a:p>
        </p:txBody>
      </p:sp>
      <p:sp>
        <p:nvSpPr>
          <p:cNvPr id="231427" name="Rectangle 2">
            <a:extLst>
              <a:ext uri="{FF2B5EF4-FFF2-40B4-BE49-F238E27FC236}">
                <a16:creationId xmlns:a16="http://schemas.microsoft.com/office/drawing/2014/main" id="{89E38CC2-79F9-4E95-8641-E7AA66C2D8EF}"/>
              </a:ext>
            </a:extLst>
          </p:cNvPr>
          <p:cNvSpPr>
            <a:spLocks noGrp="1" noRot="1" noChangeAspect="1" noChangeArrowheads="1" noTextEdit="1"/>
          </p:cNvSpPr>
          <p:nvPr>
            <p:ph type="sldImg"/>
          </p:nvPr>
        </p:nvSpPr>
        <p:spPr>
          <a:ln/>
        </p:spPr>
      </p:sp>
      <p:sp>
        <p:nvSpPr>
          <p:cNvPr id="231428" name="Rectangle 3">
            <a:extLst>
              <a:ext uri="{FF2B5EF4-FFF2-40B4-BE49-F238E27FC236}">
                <a16:creationId xmlns:a16="http://schemas.microsoft.com/office/drawing/2014/main" id="{FD663C88-F4E3-48A6-A3D7-FEECA3ECF0D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31429" name="Date Placeholder 1">
            <a:extLst>
              <a:ext uri="{FF2B5EF4-FFF2-40B4-BE49-F238E27FC236}">
                <a16:creationId xmlns:a16="http://schemas.microsoft.com/office/drawing/2014/main" id="{8696C6DE-1B1C-4DA4-A51D-B3CECE78BB19}"/>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24B7DDF-B705-444D-B07F-2F831543FEE9}"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54344840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a:extLst>
              <a:ext uri="{FF2B5EF4-FFF2-40B4-BE49-F238E27FC236}">
                <a16:creationId xmlns:a16="http://schemas.microsoft.com/office/drawing/2014/main" id="{8CC74C75-54FE-4A48-BC4A-F46BDD982F2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86E151B-E240-482C-A589-40052DD31C02}" type="slidenum">
              <a:rPr lang="en-US" altLang="en-US"/>
              <a:pPr>
                <a:spcBef>
                  <a:spcPct val="0"/>
                </a:spcBef>
              </a:pPr>
              <a:t>112</a:t>
            </a:fld>
            <a:endParaRPr lang="en-US" altLang="en-US"/>
          </a:p>
        </p:txBody>
      </p:sp>
      <p:sp>
        <p:nvSpPr>
          <p:cNvPr id="233475" name="Rectangle 2">
            <a:extLst>
              <a:ext uri="{FF2B5EF4-FFF2-40B4-BE49-F238E27FC236}">
                <a16:creationId xmlns:a16="http://schemas.microsoft.com/office/drawing/2014/main" id="{65BDF8FE-AF90-4536-AA0A-70283F30D16E}"/>
              </a:ext>
            </a:extLst>
          </p:cNvPr>
          <p:cNvSpPr>
            <a:spLocks noGrp="1" noRot="1" noChangeAspect="1" noChangeArrowheads="1" noTextEdit="1"/>
          </p:cNvSpPr>
          <p:nvPr>
            <p:ph type="sldImg"/>
          </p:nvPr>
        </p:nvSpPr>
        <p:spPr>
          <a:ln/>
        </p:spPr>
      </p:sp>
      <p:sp>
        <p:nvSpPr>
          <p:cNvPr id="233476" name="Rectangle 3">
            <a:extLst>
              <a:ext uri="{FF2B5EF4-FFF2-40B4-BE49-F238E27FC236}">
                <a16:creationId xmlns:a16="http://schemas.microsoft.com/office/drawing/2014/main" id="{8821F8F2-1BD3-4327-A83E-CA22E7ED3A0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33477" name="Date Placeholder 1">
            <a:extLst>
              <a:ext uri="{FF2B5EF4-FFF2-40B4-BE49-F238E27FC236}">
                <a16:creationId xmlns:a16="http://schemas.microsoft.com/office/drawing/2014/main" id="{9E12C0E5-43FE-4E4E-885D-3BFC7EEE5608}"/>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5D8ED2A-A896-41A4-8F18-2EE37C0CC212}"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38364563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a:extLst>
              <a:ext uri="{FF2B5EF4-FFF2-40B4-BE49-F238E27FC236}">
                <a16:creationId xmlns:a16="http://schemas.microsoft.com/office/drawing/2014/main" id="{87BC721F-BB15-434D-AFBF-50AF5AE1ED1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79A9978-884F-496D-94CE-4B90D7B2BAB9}" type="slidenum">
              <a:rPr lang="en-US" altLang="en-US"/>
              <a:pPr>
                <a:spcBef>
                  <a:spcPct val="0"/>
                </a:spcBef>
              </a:pPr>
              <a:t>113</a:t>
            </a:fld>
            <a:endParaRPr lang="en-US" altLang="en-US"/>
          </a:p>
        </p:txBody>
      </p:sp>
      <p:sp>
        <p:nvSpPr>
          <p:cNvPr id="235523" name="Rectangle 2">
            <a:extLst>
              <a:ext uri="{FF2B5EF4-FFF2-40B4-BE49-F238E27FC236}">
                <a16:creationId xmlns:a16="http://schemas.microsoft.com/office/drawing/2014/main" id="{FA87C947-4A7C-46BE-9FEE-D20F136E2246}"/>
              </a:ext>
            </a:extLst>
          </p:cNvPr>
          <p:cNvSpPr>
            <a:spLocks noGrp="1" noRot="1" noChangeAspect="1" noChangeArrowheads="1" noTextEdit="1"/>
          </p:cNvSpPr>
          <p:nvPr>
            <p:ph type="sldImg"/>
          </p:nvPr>
        </p:nvSpPr>
        <p:spPr>
          <a:xfrm>
            <a:off x="1746250" y="277813"/>
            <a:ext cx="3179763" cy="2384425"/>
          </a:xfrm>
          <a:ln/>
        </p:spPr>
      </p:sp>
      <p:sp>
        <p:nvSpPr>
          <p:cNvPr id="235524" name="Rectangle 3">
            <a:extLst>
              <a:ext uri="{FF2B5EF4-FFF2-40B4-BE49-F238E27FC236}">
                <a16:creationId xmlns:a16="http://schemas.microsoft.com/office/drawing/2014/main" id="{4141232F-9DC8-4FA5-AF20-EC8D2782EFBD}"/>
              </a:ext>
            </a:extLst>
          </p:cNvPr>
          <p:cNvSpPr>
            <a:spLocks noGrp="1" noChangeArrowheads="1"/>
          </p:cNvSpPr>
          <p:nvPr>
            <p:ph type="body" idx="1"/>
          </p:nvPr>
        </p:nvSpPr>
        <p:spPr>
          <a:xfrm>
            <a:off x="630238" y="2946400"/>
            <a:ext cx="5662612" cy="6110288"/>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600" b="1">
                <a:latin typeface="Arial" panose="020B0604020202020204" pitchFamily="34" charset="0"/>
              </a:rPr>
              <a:t>Used extensively  :  last 15 years</a:t>
            </a:r>
          </a:p>
          <a:p>
            <a:pPr eaLnBrk="1" hangingPunct="1"/>
            <a:r>
              <a:rPr lang="en-US" altLang="en-US" sz="1600" b="1">
                <a:latin typeface="Arial" panose="020B0604020202020204" pitchFamily="34" charset="0"/>
                <a:sym typeface="Comic Sans MS" panose="030F0702030302020204" pitchFamily="66" charset="0"/>
              </a:rPr>
              <a:t> 	V</a:t>
            </a:r>
            <a:r>
              <a:rPr lang="en-US" altLang="en-US" sz="1600" b="1">
                <a:latin typeface="Arial" panose="020B0604020202020204" pitchFamily="34" charset="0"/>
              </a:rPr>
              <a:t>ery efficient at dust collection</a:t>
            </a:r>
          </a:p>
          <a:p>
            <a:pPr eaLnBrk="1" hangingPunct="1"/>
            <a:r>
              <a:rPr lang="en-US" altLang="en-US" sz="1600" b="1">
                <a:latin typeface="Arial" panose="020B0604020202020204" pitchFamily="34" charset="0"/>
                <a:sym typeface="Comic Sans MS" panose="030F0702030302020204" pitchFamily="66" charset="0"/>
              </a:rPr>
              <a:t> 	Ov</a:t>
            </a:r>
            <a:r>
              <a:rPr lang="en-US" altLang="en-US" sz="1600" b="1">
                <a:latin typeface="Arial" panose="020B0604020202020204" pitchFamily="34" charset="0"/>
              </a:rPr>
              <a:t>er 99% control</a:t>
            </a:r>
          </a:p>
          <a:p>
            <a:pPr eaLnBrk="1" hangingPunct="1"/>
            <a:r>
              <a:rPr lang="en-US" altLang="en-US" sz="1600" b="1">
                <a:latin typeface="Arial" panose="020B0604020202020204" pitchFamily="34" charset="0"/>
                <a:sym typeface="Comic Sans MS" panose="030F0702030302020204" pitchFamily="66" charset="0"/>
              </a:rPr>
              <a:t> 	O</a:t>
            </a:r>
            <a:r>
              <a:rPr lang="en-US" altLang="en-US" sz="1600" b="1">
                <a:latin typeface="Arial" panose="020B0604020202020204" pitchFamily="34" charset="0"/>
              </a:rPr>
              <a:t>ften the most cost effective 		method available</a:t>
            </a:r>
          </a:p>
          <a:p>
            <a:pPr eaLnBrk="1" hangingPunct="1"/>
            <a:endParaRPr lang="en-US" altLang="en-US" sz="1600" b="1">
              <a:latin typeface="Arial" panose="020B0604020202020204" pitchFamily="34" charset="0"/>
            </a:endParaRPr>
          </a:p>
          <a:p>
            <a:pPr eaLnBrk="1" hangingPunct="1"/>
            <a:r>
              <a:rPr lang="en-US" altLang="en-US" sz="1600" b="1">
                <a:latin typeface="Arial" panose="020B0604020202020204" pitchFamily="34" charset="0"/>
              </a:rPr>
              <a:t>Located downstream of air preheater</a:t>
            </a:r>
          </a:p>
          <a:p>
            <a:pPr eaLnBrk="1" hangingPunct="1"/>
            <a:r>
              <a:rPr lang="en-US" altLang="en-US" sz="1600" b="1">
                <a:latin typeface="Arial" panose="020B0604020202020204" pitchFamily="34" charset="0"/>
                <a:sym typeface="Comic Sans MS" panose="030F0702030302020204" pitchFamily="66" charset="0"/>
              </a:rPr>
              <a:t> 	J</a:t>
            </a:r>
            <a:r>
              <a:rPr lang="en-US" altLang="en-US" sz="1600" b="1">
                <a:latin typeface="Arial" panose="020B0604020202020204" pitchFamily="34" charset="0"/>
              </a:rPr>
              <a:t>ust before the stack</a:t>
            </a:r>
            <a:endParaRPr lang="en-US" altLang="en-US" sz="1400">
              <a:solidFill>
                <a:srgbClr val="000000"/>
              </a:solidFill>
              <a:latin typeface="Arial" panose="020B0604020202020204" pitchFamily="34" charset="0"/>
            </a:endParaRPr>
          </a:p>
        </p:txBody>
      </p:sp>
      <p:sp>
        <p:nvSpPr>
          <p:cNvPr id="235525" name="Date Placeholder 1">
            <a:extLst>
              <a:ext uri="{FF2B5EF4-FFF2-40B4-BE49-F238E27FC236}">
                <a16:creationId xmlns:a16="http://schemas.microsoft.com/office/drawing/2014/main" id="{016E45C8-2C66-4949-8D96-6A26C0BE5907}"/>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9D84C0C-263E-456F-9AEF-29B23C612249}"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79008430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a:extLst>
              <a:ext uri="{FF2B5EF4-FFF2-40B4-BE49-F238E27FC236}">
                <a16:creationId xmlns:a16="http://schemas.microsoft.com/office/drawing/2014/main" id="{B75AD7D7-2ECA-4A71-918B-CC94BB964D5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5734FA0-545D-4308-9BBB-EC1AEF7CD81A}" type="slidenum">
              <a:rPr lang="en-US" altLang="en-US"/>
              <a:pPr>
                <a:spcBef>
                  <a:spcPct val="0"/>
                </a:spcBef>
              </a:pPr>
              <a:t>114</a:t>
            </a:fld>
            <a:endParaRPr lang="en-US" altLang="en-US"/>
          </a:p>
        </p:txBody>
      </p:sp>
      <p:sp>
        <p:nvSpPr>
          <p:cNvPr id="237571" name="Rectangle 2">
            <a:extLst>
              <a:ext uri="{FF2B5EF4-FFF2-40B4-BE49-F238E27FC236}">
                <a16:creationId xmlns:a16="http://schemas.microsoft.com/office/drawing/2014/main" id="{6D8BAA88-66AB-4746-9D6D-F58D862D7BC9}"/>
              </a:ext>
            </a:extLst>
          </p:cNvPr>
          <p:cNvSpPr>
            <a:spLocks noGrp="1" noRot="1" noChangeAspect="1" noChangeArrowheads="1" noTextEdit="1"/>
          </p:cNvSpPr>
          <p:nvPr>
            <p:ph type="sldImg"/>
          </p:nvPr>
        </p:nvSpPr>
        <p:spPr>
          <a:ln/>
        </p:spPr>
      </p:sp>
      <p:sp>
        <p:nvSpPr>
          <p:cNvPr id="237572" name="Rectangle 3">
            <a:extLst>
              <a:ext uri="{FF2B5EF4-FFF2-40B4-BE49-F238E27FC236}">
                <a16:creationId xmlns:a16="http://schemas.microsoft.com/office/drawing/2014/main" id="{05BCEB65-0C98-4B92-AFC5-EE0617C13F6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b="1">
                <a:latin typeface="Arial" panose="020B0604020202020204" pitchFamily="34" charset="0"/>
              </a:rPr>
              <a:t>Filter Bag Maintenance</a:t>
            </a:r>
            <a:br>
              <a:rPr lang="en-US" altLang="en-US">
                <a:latin typeface="Arial" panose="020B0604020202020204" pitchFamily="34" charset="0"/>
              </a:rPr>
            </a:br>
            <a:r>
              <a:rPr lang="en-US" altLang="en-US">
                <a:latin typeface="Arial" panose="020B0604020202020204" pitchFamily="34" charset="0"/>
              </a:rPr>
              <a:t>Filter bags wear out. They may develop pinhole leaks, gross tears, or burn holes. Bags need to be inspected regularly and replaced as necessary. If bags need to be replaced too often, a bag with different composition should be considered. Different cleaning methods stress the bags differently. The choice of filter bag should correspond with the cleaning method chosen.</a:t>
            </a:r>
            <a:endParaRPr lang="en-US" altLang="en-US">
              <a:latin typeface="Arial" panose="020B0604020202020204" pitchFamily="34" charset="0"/>
              <a:hlinkClick r:id="rId3" action="ppaction://hlinkfile"/>
            </a:endParaRPr>
          </a:p>
          <a:p>
            <a:pPr eaLnBrk="1" hangingPunct="1"/>
            <a:r>
              <a:rPr lang="en-US" altLang="en-US">
                <a:latin typeface="Arial" panose="020B0604020202020204" pitchFamily="34" charset="0"/>
                <a:hlinkClick r:id="rId3" action="ppaction://hlinkfile"/>
              </a:rPr>
              <a:t>Top of Page</a:t>
            </a:r>
            <a:endParaRPr lang="en-US" altLang="en-US" b="1">
              <a:latin typeface="Arial" panose="020B0604020202020204" pitchFamily="34" charset="0"/>
            </a:endParaRPr>
          </a:p>
          <a:p>
            <a:pPr eaLnBrk="1" hangingPunct="1"/>
            <a:r>
              <a:rPr lang="en-US" altLang="en-US" b="1">
                <a:latin typeface="Arial" panose="020B0604020202020204" pitchFamily="34" charset="0"/>
              </a:rPr>
              <a:t>Valve Seal Maintenance</a:t>
            </a:r>
            <a:br>
              <a:rPr lang="en-US" altLang="en-US">
                <a:latin typeface="Arial" panose="020B0604020202020204" pitchFamily="34" charset="0"/>
              </a:rPr>
            </a:br>
            <a:r>
              <a:rPr lang="en-US" altLang="en-US">
                <a:latin typeface="Arial" panose="020B0604020202020204" pitchFamily="34" charset="0"/>
              </a:rPr>
              <a:t>Dust is removed from the baghouse hopper by various means. Special attention must be given to the seal at the bottom of a baghouse to avoid drawing air into the system as fines are removed. </a:t>
            </a:r>
            <a:br>
              <a:rPr lang="en-US" altLang="en-US">
                <a:latin typeface="Arial" panose="020B0604020202020204" pitchFamily="34" charset="0"/>
              </a:rPr>
            </a:br>
            <a:r>
              <a:rPr lang="en-US" altLang="en-US">
                <a:latin typeface="Arial" panose="020B0604020202020204" pitchFamily="34" charset="0"/>
              </a:rPr>
              <a:t>Figure 307-19 displays four different types of valve seals. If there is minimal suction, a gravity chute may be used. A gravity tipping valve has a counter-balance weight to keep it closed until the weight of the dust collected opens it. A second valve below works the same way to provide an air lock. A motorized pneumatic tipping valve works similarly to the gravity tipping valve except that it is driven by a motor. A rotary air lock is designed like a revolving door, with compartments. As a motor turns the valve, a compartment filled with dust revolves from the bottom of the hopper. An empty compartment revolves into the hopper and starts to fill with dust. As the full compartment rotates, it transfers the dust from the hopper.</a:t>
            </a:r>
          </a:p>
        </p:txBody>
      </p:sp>
      <p:sp>
        <p:nvSpPr>
          <p:cNvPr id="237573" name="Date Placeholder 1">
            <a:extLst>
              <a:ext uri="{FF2B5EF4-FFF2-40B4-BE49-F238E27FC236}">
                <a16:creationId xmlns:a16="http://schemas.microsoft.com/office/drawing/2014/main" id="{3AEF39F7-E3A3-4BA7-8428-C6DA333DD67A}"/>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9EEFB0-EEB3-428D-A757-26EB46DBB1C7}"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16563694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a:extLst>
              <a:ext uri="{FF2B5EF4-FFF2-40B4-BE49-F238E27FC236}">
                <a16:creationId xmlns:a16="http://schemas.microsoft.com/office/drawing/2014/main" id="{CA235FF9-91CB-48B4-90A6-137FAFD1D1F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CF42DF1-491C-4313-ACC9-17D3DC7A7721}" type="slidenum">
              <a:rPr lang="en-US" altLang="en-US"/>
              <a:pPr>
                <a:spcBef>
                  <a:spcPct val="0"/>
                </a:spcBef>
              </a:pPr>
              <a:t>115</a:t>
            </a:fld>
            <a:endParaRPr lang="en-US" altLang="en-US"/>
          </a:p>
        </p:txBody>
      </p:sp>
      <p:sp>
        <p:nvSpPr>
          <p:cNvPr id="239619" name="Rectangle 2">
            <a:extLst>
              <a:ext uri="{FF2B5EF4-FFF2-40B4-BE49-F238E27FC236}">
                <a16:creationId xmlns:a16="http://schemas.microsoft.com/office/drawing/2014/main" id="{F24AA120-3D99-402E-AD39-9997C476CA35}"/>
              </a:ext>
            </a:extLst>
          </p:cNvPr>
          <p:cNvSpPr>
            <a:spLocks noGrp="1" noRot="1" noChangeAspect="1" noChangeArrowheads="1" noTextEdit="1"/>
          </p:cNvSpPr>
          <p:nvPr>
            <p:ph type="sldImg"/>
          </p:nvPr>
        </p:nvSpPr>
        <p:spPr>
          <a:ln/>
        </p:spPr>
      </p:sp>
      <p:sp>
        <p:nvSpPr>
          <p:cNvPr id="239620" name="Rectangle 3">
            <a:extLst>
              <a:ext uri="{FF2B5EF4-FFF2-40B4-BE49-F238E27FC236}">
                <a16:creationId xmlns:a16="http://schemas.microsoft.com/office/drawing/2014/main" id="{40038B6F-B2E6-4BFA-9BCD-8F4ED7888B4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The pulse jet method allows the baghouse to remain in operation. These bags use an exterior filtration system, where the dust cake collects on the outside of the bags from air flowing from outside to inside the bags. Occasionally a pulse of compressed air is forced down the inside of the bag. The shock wave knocks off some of the dust cake as it travels down and back up the bag (Figure 307-17). </a:t>
            </a:r>
          </a:p>
        </p:txBody>
      </p:sp>
      <p:sp>
        <p:nvSpPr>
          <p:cNvPr id="239621" name="Date Placeholder 1">
            <a:extLst>
              <a:ext uri="{FF2B5EF4-FFF2-40B4-BE49-F238E27FC236}">
                <a16:creationId xmlns:a16="http://schemas.microsoft.com/office/drawing/2014/main" id="{A040A6A4-6A82-4F5C-BF64-4EFA183D407C}"/>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8196F8A-D526-48E3-A273-F228D13E8452}"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08175338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a:extLst>
              <a:ext uri="{FF2B5EF4-FFF2-40B4-BE49-F238E27FC236}">
                <a16:creationId xmlns:a16="http://schemas.microsoft.com/office/drawing/2014/main" id="{F49F06C1-4335-4635-9C09-DA046C3CF6F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0F5F3DE-784D-4FE1-98A4-62066CC037DD}" type="slidenum">
              <a:rPr lang="en-US" altLang="en-US"/>
              <a:pPr>
                <a:spcBef>
                  <a:spcPct val="0"/>
                </a:spcBef>
              </a:pPr>
              <a:t>116</a:t>
            </a:fld>
            <a:endParaRPr lang="en-US" altLang="en-US"/>
          </a:p>
        </p:txBody>
      </p:sp>
      <p:sp>
        <p:nvSpPr>
          <p:cNvPr id="241667" name="Rectangle 2">
            <a:extLst>
              <a:ext uri="{FF2B5EF4-FFF2-40B4-BE49-F238E27FC236}">
                <a16:creationId xmlns:a16="http://schemas.microsoft.com/office/drawing/2014/main" id="{538BA06A-6C25-47EE-9CF8-4108DC9E1187}"/>
              </a:ext>
            </a:extLst>
          </p:cNvPr>
          <p:cNvSpPr>
            <a:spLocks noGrp="1" noRot="1" noChangeAspect="1" noChangeArrowheads="1" noTextEdit="1"/>
          </p:cNvSpPr>
          <p:nvPr>
            <p:ph type="sldImg"/>
          </p:nvPr>
        </p:nvSpPr>
        <p:spPr>
          <a:xfrm>
            <a:off x="1747838" y="277813"/>
            <a:ext cx="3175000" cy="2381250"/>
          </a:xfrm>
          <a:ln/>
        </p:spPr>
      </p:sp>
      <p:sp>
        <p:nvSpPr>
          <p:cNvPr id="241668" name="Rectangle 3">
            <a:extLst>
              <a:ext uri="{FF2B5EF4-FFF2-40B4-BE49-F238E27FC236}">
                <a16:creationId xmlns:a16="http://schemas.microsoft.com/office/drawing/2014/main" id="{8BF49F13-707D-44E3-A7C8-5E533E958E86}"/>
              </a:ext>
            </a:extLst>
          </p:cNvPr>
          <p:cNvSpPr>
            <a:spLocks noGrp="1" noChangeArrowheads="1"/>
          </p:cNvSpPr>
          <p:nvPr>
            <p:ph type="body" idx="1"/>
          </p:nvPr>
        </p:nvSpPr>
        <p:spPr>
          <a:xfrm>
            <a:off x="674688" y="2706688"/>
            <a:ext cx="5665787" cy="61087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41669" name="Date Placeholder 1">
            <a:extLst>
              <a:ext uri="{FF2B5EF4-FFF2-40B4-BE49-F238E27FC236}">
                <a16:creationId xmlns:a16="http://schemas.microsoft.com/office/drawing/2014/main" id="{D4F0B926-F316-4C1B-BC8A-3C901E46CD25}"/>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1E19556-79C6-4C7A-B3B8-DDFE34B159DD}"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61288803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a:extLst>
              <a:ext uri="{FF2B5EF4-FFF2-40B4-BE49-F238E27FC236}">
                <a16:creationId xmlns:a16="http://schemas.microsoft.com/office/drawing/2014/main" id="{60103071-CD82-4592-A6F8-3C1D5E27565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31181D3-4F6F-40FB-A76A-9BBE5E26A95C}" type="slidenum">
              <a:rPr lang="en-US" altLang="en-US"/>
              <a:pPr>
                <a:spcBef>
                  <a:spcPct val="0"/>
                </a:spcBef>
              </a:pPr>
              <a:t>117</a:t>
            </a:fld>
            <a:endParaRPr lang="en-US" altLang="en-US"/>
          </a:p>
        </p:txBody>
      </p:sp>
      <p:sp>
        <p:nvSpPr>
          <p:cNvPr id="243715" name="Rectangle 2">
            <a:extLst>
              <a:ext uri="{FF2B5EF4-FFF2-40B4-BE49-F238E27FC236}">
                <a16:creationId xmlns:a16="http://schemas.microsoft.com/office/drawing/2014/main" id="{C3A493AC-EA01-4730-A10A-B7DCE8D4801E}"/>
              </a:ext>
            </a:extLst>
          </p:cNvPr>
          <p:cNvSpPr>
            <a:spLocks noGrp="1" noRot="1" noChangeAspect="1" noChangeArrowheads="1" noTextEdit="1"/>
          </p:cNvSpPr>
          <p:nvPr>
            <p:ph type="sldImg"/>
          </p:nvPr>
        </p:nvSpPr>
        <p:spPr>
          <a:ln/>
        </p:spPr>
      </p:sp>
      <p:sp>
        <p:nvSpPr>
          <p:cNvPr id="243716" name="Rectangle 3">
            <a:extLst>
              <a:ext uri="{FF2B5EF4-FFF2-40B4-BE49-F238E27FC236}">
                <a16:creationId xmlns:a16="http://schemas.microsoft.com/office/drawing/2014/main" id="{8B6062C3-0BE3-4A5A-A828-9580239B268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43717" name="Date Placeholder 1">
            <a:extLst>
              <a:ext uri="{FF2B5EF4-FFF2-40B4-BE49-F238E27FC236}">
                <a16:creationId xmlns:a16="http://schemas.microsoft.com/office/drawing/2014/main" id="{8F26D732-7796-4810-BD71-FCC1E3AC4D61}"/>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3D23444-6F48-4C03-90BD-066EB7C7E47C}"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25152742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a:extLst>
              <a:ext uri="{FF2B5EF4-FFF2-40B4-BE49-F238E27FC236}">
                <a16:creationId xmlns:a16="http://schemas.microsoft.com/office/drawing/2014/main" id="{2EA19047-7DD5-46F7-8780-E2DFA32A04C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8F142D8-0D34-4FCD-9B79-1BE4A016DF98}" type="slidenum">
              <a:rPr lang="en-US" altLang="en-US"/>
              <a:pPr>
                <a:spcBef>
                  <a:spcPct val="0"/>
                </a:spcBef>
              </a:pPr>
              <a:t>118</a:t>
            </a:fld>
            <a:endParaRPr lang="en-US" altLang="en-US"/>
          </a:p>
        </p:txBody>
      </p:sp>
      <p:sp>
        <p:nvSpPr>
          <p:cNvPr id="245763" name="Rectangle 2">
            <a:extLst>
              <a:ext uri="{FF2B5EF4-FFF2-40B4-BE49-F238E27FC236}">
                <a16:creationId xmlns:a16="http://schemas.microsoft.com/office/drawing/2014/main" id="{AF6E98C7-47FA-464A-A5BB-E034DD3D2D5F}"/>
              </a:ext>
            </a:extLst>
          </p:cNvPr>
          <p:cNvSpPr>
            <a:spLocks noGrp="1" noRot="1" noChangeAspect="1" noChangeArrowheads="1" noTextEdit="1"/>
          </p:cNvSpPr>
          <p:nvPr>
            <p:ph type="sldImg"/>
          </p:nvPr>
        </p:nvSpPr>
        <p:spPr>
          <a:ln/>
        </p:spPr>
      </p:sp>
      <p:sp>
        <p:nvSpPr>
          <p:cNvPr id="245764" name="Rectangle 3">
            <a:extLst>
              <a:ext uri="{FF2B5EF4-FFF2-40B4-BE49-F238E27FC236}">
                <a16:creationId xmlns:a16="http://schemas.microsoft.com/office/drawing/2014/main" id="{0C505762-4F1F-49A9-888C-8D39C236F30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45765" name="Date Placeholder 1">
            <a:extLst>
              <a:ext uri="{FF2B5EF4-FFF2-40B4-BE49-F238E27FC236}">
                <a16:creationId xmlns:a16="http://schemas.microsoft.com/office/drawing/2014/main" id="{658A0915-10F9-494E-A78B-1F0AACA1B409}"/>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C0BCE34-4421-4A6D-B17F-1A9CD76DEDDA}"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42597182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a:extLst>
              <a:ext uri="{FF2B5EF4-FFF2-40B4-BE49-F238E27FC236}">
                <a16:creationId xmlns:a16="http://schemas.microsoft.com/office/drawing/2014/main" id="{3762DFCB-A1E2-475F-8693-455AB6692D6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D0406FF-B617-4A33-916E-8D9E0C743AE1}" type="slidenum">
              <a:rPr lang="en-US" altLang="en-US"/>
              <a:pPr>
                <a:spcBef>
                  <a:spcPct val="0"/>
                </a:spcBef>
              </a:pPr>
              <a:t>119</a:t>
            </a:fld>
            <a:endParaRPr lang="en-US" altLang="en-US"/>
          </a:p>
        </p:txBody>
      </p:sp>
      <p:sp>
        <p:nvSpPr>
          <p:cNvPr id="247811" name="Rectangle 2">
            <a:extLst>
              <a:ext uri="{FF2B5EF4-FFF2-40B4-BE49-F238E27FC236}">
                <a16:creationId xmlns:a16="http://schemas.microsoft.com/office/drawing/2014/main" id="{B662D82C-DB68-47EF-84BE-E2A8BCED97A8}"/>
              </a:ext>
            </a:extLst>
          </p:cNvPr>
          <p:cNvSpPr>
            <a:spLocks noGrp="1" noRot="1" noChangeAspect="1" noChangeArrowheads="1" noTextEdit="1"/>
          </p:cNvSpPr>
          <p:nvPr>
            <p:ph type="sldImg"/>
          </p:nvPr>
        </p:nvSpPr>
        <p:spPr>
          <a:ln/>
        </p:spPr>
      </p:sp>
      <p:sp>
        <p:nvSpPr>
          <p:cNvPr id="247812" name="Rectangle 3">
            <a:extLst>
              <a:ext uri="{FF2B5EF4-FFF2-40B4-BE49-F238E27FC236}">
                <a16:creationId xmlns:a16="http://schemas.microsoft.com/office/drawing/2014/main" id="{E58D1BFB-91C2-4CBC-8FD3-830892734BE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47813" name="Date Placeholder 1">
            <a:extLst>
              <a:ext uri="{FF2B5EF4-FFF2-40B4-BE49-F238E27FC236}">
                <a16:creationId xmlns:a16="http://schemas.microsoft.com/office/drawing/2014/main" id="{1EA9502D-B998-41C9-A52E-039CAEBBD8C0}"/>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D99FE18-1608-4641-B7AE-AEC47DAE74C0}"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3609021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DB1C24DF-3D02-4A7F-ACDD-75E2E2E0ACF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E928A02-949A-480A-876F-5A7908701D8E}" type="slidenum">
              <a:rPr lang="en-US" altLang="en-US"/>
              <a:pPr>
                <a:spcBef>
                  <a:spcPct val="0"/>
                </a:spcBef>
              </a:pPr>
              <a:t>13</a:t>
            </a:fld>
            <a:endParaRPr lang="en-US" altLang="en-US"/>
          </a:p>
        </p:txBody>
      </p:sp>
      <p:sp>
        <p:nvSpPr>
          <p:cNvPr id="30723" name="Rectangle 2">
            <a:extLst>
              <a:ext uri="{FF2B5EF4-FFF2-40B4-BE49-F238E27FC236}">
                <a16:creationId xmlns:a16="http://schemas.microsoft.com/office/drawing/2014/main" id="{18DC206C-3178-4028-9BAD-3A82C64A02D1}"/>
              </a:ext>
            </a:extLst>
          </p:cNvPr>
          <p:cNvSpPr>
            <a:spLocks noGrp="1" noRot="1" noChangeAspect="1" noChangeArrowheads="1" noTextEdit="1"/>
          </p:cNvSpPr>
          <p:nvPr>
            <p:ph type="sldImg"/>
          </p:nvPr>
        </p:nvSpPr>
        <p:spPr>
          <a:ln/>
        </p:spPr>
      </p:sp>
      <p:sp>
        <p:nvSpPr>
          <p:cNvPr id="30724" name="Rectangle 3">
            <a:extLst>
              <a:ext uri="{FF2B5EF4-FFF2-40B4-BE49-F238E27FC236}">
                <a16:creationId xmlns:a16="http://schemas.microsoft.com/office/drawing/2014/main" id="{B56D2933-83F2-4E19-B98D-8B97F8599174}"/>
              </a:ext>
            </a:extLst>
          </p:cNvPr>
          <p:cNvSpPr>
            <a:spLocks noGrp="1" noChangeArrowheads="1"/>
          </p:cNvSpPr>
          <p:nvPr>
            <p:ph type="body" idx="1"/>
          </p:nvPr>
        </p:nvSpPr>
        <p:spPr>
          <a:xfrm>
            <a:off x="708025" y="4448175"/>
            <a:ext cx="5853113" cy="47656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80000"/>
              </a:lnSpc>
            </a:pPr>
            <a:r>
              <a:rPr lang="en-US" altLang="en-US" sz="1400">
                <a:latin typeface="Arial" panose="020B0604020202020204" pitchFamily="34" charset="0"/>
              </a:rPr>
              <a:t>RECIPE …HMAs BASIC INGREDIENTS</a:t>
            </a:r>
          </a:p>
          <a:p>
            <a:pPr eaLnBrk="1" hangingPunct="1">
              <a:lnSpc>
                <a:spcPct val="80000"/>
              </a:lnSpc>
            </a:pPr>
            <a:endParaRPr lang="en-US" altLang="en-US" sz="1400">
              <a:latin typeface="Arial" panose="020B0604020202020204" pitchFamily="34" charset="0"/>
            </a:endParaRPr>
          </a:p>
          <a:p>
            <a:pPr eaLnBrk="1" hangingPunct="1">
              <a:lnSpc>
                <a:spcPct val="80000"/>
              </a:lnSpc>
            </a:pPr>
            <a:r>
              <a:rPr lang="en-US" altLang="en-US" sz="1400">
                <a:latin typeface="Arial" panose="020B0604020202020204" pitchFamily="34" charset="0"/>
              </a:rPr>
              <a:t>CAL TRANS HAS SPECIED STANDARDS USED FOR QAQC.  </a:t>
            </a:r>
          </a:p>
          <a:p>
            <a:pPr eaLnBrk="1" hangingPunct="1">
              <a:lnSpc>
                <a:spcPct val="80000"/>
              </a:lnSpc>
            </a:pPr>
            <a:endParaRPr lang="en-US" altLang="en-US" sz="1400">
              <a:latin typeface="Arial" panose="020B0604020202020204" pitchFamily="34" charset="0"/>
            </a:endParaRPr>
          </a:p>
          <a:p>
            <a:pPr eaLnBrk="1" hangingPunct="1">
              <a:lnSpc>
                <a:spcPct val="80000"/>
              </a:lnSpc>
            </a:pPr>
            <a:r>
              <a:rPr lang="en-US" altLang="en-US" sz="1400">
                <a:latin typeface="Arial" panose="020B0604020202020204" pitchFamily="34" charset="0"/>
              </a:rPr>
              <a:t>QUALITY CONTROL AND QUALITY ASSURANCE MANUAL FOR ASPHALT CONCRETE PRODUTION AND PLACEMENT.  INITIAL TESTING OF THE MATERIAL AND DAILY REPORTS ARE REQUIRED.</a:t>
            </a:r>
          </a:p>
          <a:p>
            <a:pPr eaLnBrk="1" hangingPunct="1">
              <a:lnSpc>
                <a:spcPct val="80000"/>
              </a:lnSpc>
            </a:pPr>
            <a:endParaRPr lang="en-US" altLang="en-US" sz="1400">
              <a:latin typeface="Arial" panose="020B0604020202020204" pitchFamily="34" charset="0"/>
            </a:endParaRPr>
          </a:p>
          <a:p>
            <a:pPr eaLnBrk="1" hangingPunct="1">
              <a:lnSpc>
                <a:spcPct val="80000"/>
              </a:lnSpc>
            </a:pPr>
            <a:r>
              <a:rPr lang="en-US" altLang="en-US" sz="1400">
                <a:latin typeface="Arial" panose="020B0604020202020204" pitchFamily="34" charset="0"/>
              </a:rPr>
              <a:t>BINDER HOLDS AGGREGATE IN PLACE AS IT CHANGES PHYSICAL STATES FROM A LIQUID TO A SOLID</a:t>
            </a:r>
          </a:p>
          <a:p>
            <a:pPr eaLnBrk="1" hangingPunct="1">
              <a:lnSpc>
                <a:spcPct val="80000"/>
              </a:lnSpc>
            </a:pPr>
            <a:r>
              <a:rPr lang="en-US" altLang="en-US" sz="1400">
                <a:latin typeface="Arial" panose="020B0604020202020204" pitchFamily="34" charset="0"/>
              </a:rPr>
              <a:t> </a:t>
            </a:r>
          </a:p>
          <a:p>
            <a:pPr eaLnBrk="1" hangingPunct="1">
              <a:lnSpc>
                <a:spcPct val="80000"/>
              </a:lnSpc>
            </a:pPr>
            <a:r>
              <a:rPr lang="en-US" altLang="en-US" sz="1400">
                <a:latin typeface="Arial" panose="020B0604020202020204" pitchFamily="34" charset="0"/>
              </a:rPr>
              <a:t>THE AGGREGATE USED IS ROUGH EDGED TO ENSURE GOOD ADHESION.  </a:t>
            </a:r>
          </a:p>
          <a:p>
            <a:pPr eaLnBrk="1" hangingPunct="1">
              <a:lnSpc>
                <a:spcPct val="80000"/>
              </a:lnSpc>
            </a:pPr>
            <a:endParaRPr lang="en-US" altLang="en-US" sz="1400">
              <a:latin typeface="Arial" panose="020B0604020202020204" pitchFamily="34" charset="0"/>
            </a:endParaRPr>
          </a:p>
          <a:p>
            <a:pPr eaLnBrk="1" hangingPunct="1">
              <a:lnSpc>
                <a:spcPct val="80000"/>
              </a:lnSpc>
            </a:pPr>
            <a:r>
              <a:rPr lang="en-US" altLang="en-US" sz="1400">
                <a:latin typeface="Arial" panose="020B0604020202020204" pitchFamily="34" charset="0"/>
              </a:rPr>
              <a:t>ROUNDED AGGREGATE WHICH IS BETTER FOR CONCRETE.</a:t>
            </a:r>
          </a:p>
          <a:p>
            <a:pPr eaLnBrk="1" hangingPunct="1">
              <a:lnSpc>
                <a:spcPct val="80000"/>
              </a:lnSpc>
            </a:pPr>
            <a:endParaRPr lang="en-US" altLang="en-US" sz="1400">
              <a:latin typeface="Arial" panose="020B0604020202020204" pitchFamily="34" charset="0"/>
            </a:endParaRPr>
          </a:p>
          <a:p>
            <a:pPr eaLnBrk="1" hangingPunct="1">
              <a:lnSpc>
                <a:spcPct val="80000"/>
              </a:lnSpc>
            </a:pPr>
            <a:r>
              <a:rPr lang="en-US" altLang="en-US" sz="1400">
                <a:latin typeface="Arial" panose="020B0604020202020204" pitchFamily="34" charset="0"/>
              </a:rPr>
              <a:t>SAND AND FILLERS, LIKE BAG HOUSE DUST, </a:t>
            </a:r>
          </a:p>
          <a:p>
            <a:pPr eaLnBrk="1" hangingPunct="1">
              <a:lnSpc>
                <a:spcPct val="80000"/>
              </a:lnSpc>
            </a:pPr>
            <a:r>
              <a:rPr lang="en-US" altLang="en-US" sz="1400">
                <a:latin typeface="Arial" panose="020B0604020202020204" pitchFamily="34" charset="0"/>
              </a:rPr>
              <a:t>ADD STRINGTH BY MAKING A SOLD MEDIAN RATHER THAN LEVING ANY GAPS THAT ALLOW SLIPPAGE OF THE AGGRETATE.  GLUE</a:t>
            </a:r>
          </a:p>
        </p:txBody>
      </p:sp>
      <p:sp>
        <p:nvSpPr>
          <p:cNvPr id="30725" name="Date Placeholder 1">
            <a:extLst>
              <a:ext uri="{FF2B5EF4-FFF2-40B4-BE49-F238E27FC236}">
                <a16:creationId xmlns:a16="http://schemas.microsoft.com/office/drawing/2014/main" id="{276262D7-2B46-487D-A0BF-148629C4EA76}"/>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9AA140C-E00E-4B45-9AE6-1B256A04AB6D}"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00019959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a:extLst>
              <a:ext uri="{FF2B5EF4-FFF2-40B4-BE49-F238E27FC236}">
                <a16:creationId xmlns:a16="http://schemas.microsoft.com/office/drawing/2014/main" id="{FF7C9C18-2DD2-4D5E-92F1-1C42A9AB4C1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DACFC57-AC03-4398-A150-43E0FA45B7CE}" type="slidenum">
              <a:rPr lang="en-US" altLang="en-US"/>
              <a:pPr>
                <a:spcBef>
                  <a:spcPct val="0"/>
                </a:spcBef>
              </a:pPr>
              <a:t>120</a:t>
            </a:fld>
            <a:endParaRPr lang="en-US" altLang="en-US"/>
          </a:p>
        </p:txBody>
      </p:sp>
      <p:sp>
        <p:nvSpPr>
          <p:cNvPr id="249859" name="Rectangle 2">
            <a:extLst>
              <a:ext uri="{FF2B5EF4-FFF2-40B4-BE49-F238E27FC236}">
                <a16:creationId xmlns:a16="http://schemas.microsoft.com/office/drawing/2014/main" id="{A089DC5A-0261-4B5A-BAED-8135884F8CF5}"/>
              </a:ext>
            </a:extLst>
          </p:cNvPr>
          <p:cNvSpPr>
            <a:spLocks noGrp="1" noRot="1" noChangeAspect="1" noChangeArrowheads="1" noTextEdit="1"/>
          </p:cNvSpPr>
          <p:nvPr>
            <p:ph type="sldImg"/>
          </p:nvPr>
        </p:nvSpPr>
        <p:spPr>
          <a:xfrm>
            <a:off x="1747838" y="277813"/>
            <a:ext cx="3175000" cy="2381250"/>
          </a:xfrm>
          <a:ln/>
        </p:spPr>
      </p:sp>
      <p:sp>
        <p:nvSpPr>
          <p:cNvPr id="249860" name="Rectangle 3">
            <a:extLst>
              <a:ext uri="{FF2B5EF4-FFF2-40B4-BE49-F238E27FC236}">
                <a16:creationId xmlns:a16="http://schemas.microsoft.com/office/drawing/2014/main" id="{1F11B92D-C6E4-420F-A7F9-63436C8D9769}"/>
              </a:ext>
            </a:extLst>
          </p:cNvPr>
          <p:cNvSpPr>
            <a:spLocks noGrp="1" noChangeArrowheads="1"/>
          </p:cNvSpPr>
          <p:nvPr>
            <p:ph type="body" idx="1"/>
          </p:nvPr>
        </p:nvSpPr>
        <p:spPr>
          <a:xfrm>
            <a:off x="674688" y="2706688"/>
            <a:ext cx="5665787" cy="6108700"/>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612" tIns="38993" rIns="79612" bIns="38993"/>
          <a:lstStyle/>
          <a:p>
            <a:pPr eaLnBrk="1" hangingPunct="1"/>
            <a:r>
              <a:rPr lang="en-US" altLang="en-US">
                <a:latin typeface="Arial" panose="020B0604020202020204" pitchFamily="34" charset="0"/>
              </a:rPr>
              <a:t>Magnehelic gauge typically use to determine pressure drop as shown.  Pressure drop is difference between clean side and dirty side.</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Number should rise slowly until cleaning cycle initiated.  Sudden decrease or very slow rise may indicate leak.  Sudden increase or increase beyond design value indicates possible blinding of bags.</a:t>
            </a:r>
          </a:p>
        </p:txBody>
      </p:sp>
      <p:sp>
        <p:nvSpPr>
          <p:cNvPr id="249861" name="Date Placeholder 1">
            <a:extLst>
              <a:ext uri="{FF2B5EF4-FFF2-40B4-BE49-F238E27FC236}">
                <a16:creationId xmlns:a16="http://schemas.microsoft.com/office/drawing/2014/main" id="{A922AB37-202A-419B-BD0B-D31DA77091D5}"/>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81997ED-3FEE-4D41-91FA-AAB8A2E440C4}"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11234122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a:extLst>
              <a:ext uri="{FF2B5EF4-FFF2-40B4-BE49-F238E27FC236}">
                <a16:creationId xmlns:a16="http://schemas.microsoft.com/office/drawing/2014/main" id="{DF8ABAFB-2F90-424D-84D9-8D2358CE81F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0AFAD75-0B0C-41CC-93F8-6970A7E88CB2}" type="slidenum">
              <a:rPr lang="en-US" altLang="en-US"/>
              <a:pPr>
                <a:spcBef>
                  <a:spcPct val="0"/>
                </a:spcBef>
              </a:pPr>
              <a:t>121</a:t>
            </a:fld>
            <a:endParaRPr lang="en-US" altLang="en-US"/>
          </a:p>
        </p:txBody>
      </p:sp>
      <p:sp>
        <p:nvSpPr>
          <p:cNvPr id="251907" name="Rectangle 2">
            <a:extLst>
              <a:ext uri="{FF2B5EF4-FFF2-40B4-BE49-F238E27FC236}">
                <a16:creationId xmlns:a16="http://schemas.microsoft.com/office/drawing/2014/main" id="{48D8D0A5-E2A0-4F3F-B9B1-FC2C20219EA3}"/>
              </a:ext>
            </a:extLst>
          </p:cNvPr>
          <p:cNvSpPr>
            <a:spLocks noGrp="1" noRot="1" noChangeAspect="1" noChangeArrowheads="1" noTextEdit="1"/>
          </p:cNvSpPr>
          <p:nvPr>
            <p:ph type="sldImg"/>
          </p:nvPr>
        </p:nvSpPr>
        <p:spPr>
          <a:xfrm>
            <a:off x="1747838" y="277813"/>
            <a:ext cx="3175000" cy="2381250"/>
          </a:xfrm>
          <a:ln/>
        </p:spPr>
      </p:sp>
      <p:sp>
        <p:nvSpPr>
          <p:cNvPr id="251908" name="Rectangle 3">
            <a:extLst>
              <a:ext uri="{FF2B5EF4-FFF2-40B4-BE49-F238E27FC236}">
                <a16:creationId xmlns:a16="http://schemas.microsoft.com/office/drawing/2014/main" id="{22B0756E-C46A-4F1B-82E8-9AC0027FBB8C}"/>
              </a:ext>
            </a:extLst>
          </p:cNvPr>
          <p:cNvSpPr>
            <a:spLocks noGrp="1" noChangeArrowheads="1"/>
          </p:cNvSpPr>
          <p:nvPr>
            <p:ph type="body" idx="1"/>
          </p:nvPr>
        </p:nvSpPr>
        <p:spPr>
          <a:xfrm>
            <a:off x="674688" y="2706688"/>
            <a:ext cx="5665787" cy="6108700"/>
          </a:xfrm>
          <a:noFill/>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612" tIns="38993" rIns="79612" bIns="38993"/>
          <a:lstStyle/>
          <a:p>
            <a:pPr eaLnBrk="1" hangingPunct="1"/>
            <a:r>
              <a:rPr lang="en-US" altLang="en-US">
                <a:latin typeface="Arial" panose="020B0604020202020204" pitchFamily="34" charset="0"/>
              </a:rPr>
              <a:t>Based on what’s going in and what you want out, namely, emissions in compliance with regulations.</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We’ll discuss the first 2 in some detail.  These are fundamental to all baghouses.</a:t>
            </a:r>
          </a:p>
          <a:p>
            <a:pPr eaLnBrk="1" hangingPunct="1"/>
            <a:endParaRPr lang="en-US" altLang="en-US">
              <a:latin typeface="Arial" panose="020B0604020202020204" pitchFamily="34" charset="0"/>
            </a:endParaRPr>
          </a:p>
          <a:p>
            <a:pPr eaLnBrk="1" hangingPunct="1"/>
            <a:r>
              <a:rPr lang="en-US" altLang="en-US" b="1">
                <a:latin typeface="Arial" panose="020B0604020202020204" pitchFamily="34" charset="0"/>
              </a:rPr>
              <a:t>Collection Efficiency </a:t>
            </a:r>
            <a:r>
              <a:rPr lang="en-US" altLang="en-US">
                <a:latin typeface="Arial" panose="020B0604020202020204" pitchFamily="34" charset="0"/>
              </a:rPr>
              <a:t>not really an issue.  Baghouses operate at 99+% efficency in most applications if functioning properly.</a:t>
            </a:r>
          </a:p>
          <a:p>
            <a:pPr eaLnBrk="1" hangingPunct="1"/>
            <a:endParaRPr lang="en-US" altLang="en-US">
              <a:latin typeface="Arial" panose="020B0604020202020204" pitchFamily="34" charset="0"/>
            </a:endParaRPr>
          </a:p>
          <a:p>
            <a:pPr eaLnBrk="1" hangingPunct="1"/>
            <a:r>
              <a:rPr lang="en-US" altLang="en-US" b="1">
                <a:latin typeface="Arial" panose="020B0604020202020204" pitchFamily="34" charset="0"/>
              </a:rPr>
              <a:t>Temperature Control</a:t>
            </a:r>
            <a:r>
              <a:rPr lang="en-US" altLang="en-US">
                <a:latin typeface="Arial" panose="020B0604020202020204" pitchFamily="34" charset="0"/>
              </a:rPr>
              <a:t> will be discussed later.  Not used in all BHs.</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Last 3 are important, but not for this course.</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251909" name="Date Placeholder 1">
            <a:extLst>
              <a:ext uri="{FF2B5EF4-FFF2-40B4-BE49-F238E27FC236}">
                <a16:creationId xmlns:a16="http://schemas.microsoft.com/office/drawing/2014/main" id="{A760B6B9-644E-4081-BA82-B0739B5830B8}"/>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FE4EE08-3342-4A60-AEA1-7127EE12465B}"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28686842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a:extLst>
              <a:ext uri="{FF2B5EF4-FFF2-40B4-BE49-F238E27FC236}">
                <a16:creationId xmlns:a16="http://schemas.microsoft.com/office/drawing/2014/main" id="{320C7A53-E8D4-4AE7-B998-03466D2F783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9647E46-70D7-400D-9636-6412FC6F0A97}" type="slidenum">
              <a:rPr lang="en-US" altLang="en-US"/>
              <a:pPr>
                <a:spcBef>
                  <a:spcPct val="0"/>
                </a:spcBef>
              </a:pPr>
              <a:t>122</a:t>
            </a:fld>
            <a:endParaRPr lang="en-US" altLang="en-US"/>
          </a:p>
        </p:txBody>
      </p:sp>
      <p:sp>
        <p:nvSpPr>
          <p:cNvPr id="253955" name="Rectangle 2">
            <a:extLst>
              <a:ext uri="{FF2B5EF4-FFF2-40B4-BE49-F238E27FC236}">
                <a16:creationId xmlns:a16="http://schemas.microsoft.com/office/drawing/2014/main" id="{67858CA4-0D0A-4BC1-A088-A4FEAC5FD0CB}"/>
              </a:ext>
            </a:extLst>
          </p:cNvPr>
          <p:cNvSpPr>
            <a:spLocks noGrp="1" noRot="1" noChangeAspect="1" noChangeArrowheads="1" noTextEdit="1"/>
          </p:cNvSpPr>
          <p:nvPr>
            <p:ph type="sldImg"/>
          </p:nvPr>
        </p:nvSpPr>
        <p:spPr>
          <a:ln/>
        </p:spPr>
      </p:sp>
      <p:sp>
        <p:nvSpPr>
          <p:cNvPr id="253956" name="Rectangle 3">
            <a:extLst>
              <a:ext uri="{FF2B5EF4-FFF2-40B4-BE49-F238E27FC236}">
                <a16:creationId xmlns:a16="http://schemas.microsoft.com/office/drawing/2014/main" id="{AADE2C35-940E-4211-A736-5836F16EA33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a:latin typeface="Arial" panose="020B0604020202020204" pitchFamily="34" charset="0"/>
              </a:rPr>
              <a:t>Switch to figure 307-16 for reverse air method and 307-17 for pulse jet </a:t>
            </a:r>
          </a:p>
        </p:txBody>
      </p:sp>
      <p:sp>
        <p:nvSpPr>
          <p:cNvPr id="253957" name="Rectangle 4">
            <a:extLst>
              <a:ext uri="{FF2B5EF4-FFF2-40B4-BE49-F238E27FC236}">
                <a16:creationId xmlns:a16="http://schemas.microsoft.com/office/drawing/2014/main" id="{9F88849C-1024-48E4-861E-CDA8517961DD}"/>
              </a:ext>
            </a:extLst>
          </p:cNvPr>
          <p:cNvSpPr>
            <a:spLocks noChangeArrowheads="1"/>
          </p:cNvSpPr>
          <p:nvPr/>
        </p:nvSpPr>
        <p:spPr bwMode="auto">
          <a:xfrm>
            <a:off x="1252538" y="5722938"/>
            <a:ext cx="3538537" cy="359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853" tIns="44427" rIns="88853" bIns="44427">
            <a:spAutoFit/>
          </a:bodyPr>
          <a:lstStyle>
            <a:lvl1pPr defTabSz="881063">
              <a:spcBef>
                <a:spcPct val="30000"/>
              </a:spcBef>
              <a:defRPr sz="1200">
                <a:solidFill>
                  <a:schemeClr val="tx1"/>
                </a:solidFill>
                <a:latin typeface="Arial" panose="020B0604020202020204" pitchFamily="34" charset="0"/>
              </a:defRPr>
            </a:lvl1pPr>
            <a:lvl2pPr marL="441325" defTabSz="881063">
              <a:spcBef>
                <a:spcPct val="30000"/>
              </a:spcBef>
              <a:defRPr sz="1200">
                <a:solidFill>
                  <a:schemeClr val="tx1"/>
                </a:solidFill>
                <a:latin typeface="Arial" panose="020B0604020202020204" pitchFamily="34" charset="0"/>
              </a:defRPr>
            </a:lvl2pPr>
            <a:lvl3pPr marL="881063" defTabSz="881063">
              <a:spcBef>
                <a:spcPct val="30000"/>
              </a:spcBef>
              <a:defRPr sz="1200">
                <a:solidFill>
                  <a:schemeClr val="tx1"/>
                </a:solidFill>
                <a:latin typeface="Arial" panose="020B0604020202020204" pitchFamily="34" charset="0"/>
              </a:defRPr>
            </a:lvl3pPr>
            <a:lvl4pPr marL="1600200" indent="-228600" defTabSz="881063">
              <a:spcBef>
                <a:spcPct val="30000"/>
              </a:spcBef>
              <a:defRPr sz="1200">
                <a:solidFill>
                  <a:schemeClr val="tx1"/>
                </a:solidFill>
                <a:latin typeface="Arial" panose="020B0604020202020204" pitchFamily="34" charset="0"/>
              </a:defRPr>
            </a:lvl4pPr>
            <a:lvl5pPr marL="2057400" indent="-228600" defTabSz="881063">
              <a:spcBef>
                <a:spcPct val="30000"/>
              </a:spcBef>
              <a:defRPr sz="1200">
                <a:solidFill>
                  <a:schemeClr val="tx1"/>
                </a:solidFill>
                <a:latin typeface="Arial" panose="020B0604020202020204" pitchFamily="34" charset="0"/>
              </a:defRPr>
            </a:lvl5pPr>
            <a:lvl6pPr marL="2514600" indent="-228600" defTabSz="8810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8810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8810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88106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r>
              <a:rPr lang="en-US" altLang="en-US" sz="1900" b="1"/>
              <a:t>General description  (cont.)</a:t>
            </a:r>
          </a:p>
          <a:p>
            <a:pPr lvl="1" eaLnBrk="1" hangingPunct="1">
              <a:spcBef>
                <a:spcPct val="0"/>
              </a:spcBef>
            </a:pPr>
            <a:r>
              <a:rPr lang="en-US" altLang="en-US" sz="1900" b="1"/>
              <a:t>4 types of cleaning systems</a:t>
            </a:r>
          </a:p>
          <a:p>
            <a:pPr lvl="2" eaLnBrk="1" hangingPunct="1">
              <a:spcBef>
                <a:spcPct val="0"/>
              </a:spcBef>
            </a:pPr>
            <a:r>
              <a:rPr lang="en-US" altLang="en-US" sz="1900" b="1"/>
              <a:t>Shaker (off-line)</a:t>
            </a:r>
          </a:p>
          <a:p>
            <a:pPr lvl="2" eaLnBrk="1" hangingPunct="1">
              <a:spcBef>
                <a:spcPct val="0"/>
              </a:spcBef>
            </a:pPr>
            <a:r>
              <a:rPr lang="en-US" altLang="en-US" sz="1900" b="1"/>
              <a:t>Reverse air (low pressure, long time, off line)</a:t>
            </a:r>
          </a:p>
          <a:p>
            <a:pPr lvl="2" eaLnBrk="1" hangingPunct="1">
              <a:spcBef>
                <a:spcPct val="0"/>
              </a:spcBef>
            </a:pPr>
            <a:r>
              <a:rPr lang="en-US" altLang="en-US" sz="1900" b="1"/>
              <a:t>Pulse jet (60 to 120 psi air, on line)</a:t>
            </a:r>
          </a:p>
          <a:p>
            <a:pPr lvl="2" eaLnBrk="1" hangingPunct="1">
              <a:spcBef>
                <a:spcPct val="0"/>
              </a:spcBef>
            </a:pPr>
            <a:r>
              <a:rPr lang="en-US" altLang="en-US" sz="1900" b="1"/>
              <a:t>Sonic horn (150 to 550 Hz @ 120 to 140 dB, on line)</a:t>
            </a:r>
          </a:p>
        </p:txBody>
      </p:sp>
      <p:sp>
        <p:nvSpPr>
          <p:cNvPr id="253958" name="Date Placeholder 1">
            <a:extLst>
              <a:ext uri="{FF2B5EF4-FFF2-40B4-BE49-F238E27FC236}">
                <a16:creationId xmlns:a16="http://schemas.microsoft.com/office/drawing/2014/main" id="{64F97F24-B7F1-441D-A242-7D11D08F443F}"/>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4A87116-4A88-4F33-8EDB-E3F7CB2457FF}"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63447221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a:extLst>
              <a:ext uri="{FF2B5EF4-FFF2-40B4-BE49-F238E27FC236}">
                <a16:creationId xmlns:a16="http://schemas.microsoft.com/office/drawing/2014/main" id="{726BB1C4-4922-463F-8776-D3476980E43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209DD9F-EF9A-476C-BBF7-D56A63F917FB}" type="slidenum">
              <a:rPr lang="en-US" altLang="en-US"/>
              <a:pPr>
                <a:spcBef>
                  <a:spcPct val="0"/>
                </a:spcBef>
              </a:pPr>
              <a:t>123</a:t>
            </a:fld>
            <a:endParaRPr lang="en-US" altLang="en-US"/>
          </a:p>
        </p:txBody>
      </p:sp>
      <p:sp>
        <p:nvSpPr>
          <p:cNvPr id="256003" name="Rectangle 2">
            <a:extLst>
              <a:ext uri="{FF2B5EF4-FFF2-40B4-BE49-F238E27FC236}">
                <a16:creationId xmlns:a16="http://schemas.microsoft.com/office/drawing/2014/main" id="{986D35A9-4F96-41C1-B0A6-B7AD455E3139}"/>
              </a:ext>
            </a:extLst>
          </p:cNvPr>
          <p:cNvSpPr>
            <a:spLocks noGrp="1" noRot="1" noChangeAspect="1" noChangeArrowheads="1" noTextEdit="1"/>
          </p:cNvSpPr>
          <p:nvPr>
            <p:ph type="sldImg"/>
          </p:nvPr>
        </p:nvSpPr>
        <p:spPr>
          <a:ln/>
        </p:spPr>
      </p:sp>
      <p:sp>
        <p:nvSpPr>
          <p:cNvPr id="256004" name="Rectangle 3">
            <a:extLst>
              <a:ext uri="{FF2B5EF4-FFF2-40B4-BE49-F238E27FC236}">
                <a16:creationId xmlns:a16="http://schemas.microsoft.com/office/drawing/2014/main" id="{4C1DD580-C8F1-4ECF-A8B7-B189E71DA59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56005" name="Date Placeholder 1">
            <a:extLst>
              <a:ext uri="{FF2B5EF4-FFF2-40B4-BE49-F238E27FC236}">
                <a16:creationId xmlns:a16="http://schemas.microsoft.com/office/drawing/2014/main" id="{027E22CF-24FA-49BC-A562-C9E9DEA64DB8}"/>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EB9CC9A-C1BF-4958-8711-8C174A98D90F}"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417656569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a:extLst>
              <a:ext uri="{FF2B5EF4-FFF2-40B4-BE49-F238E27FC236}">
                <a16:creationId xmlns:a16="http://schemas.microsoft.com/office/drawing/2014/main" id="{27F44774-2F52-446E-BD9A-7993DBAAB8C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446D5C3-2F76-484A-8308-1640B14F2D1E}" type="slidenum">
              <a:rPr lang="en-US" altLang="en-US"/>
              <a:pPr>
                <a:spcBef>
                  <a:spcPct val="0"/>
                </a:spcBef>
              </a:pPr>
              <a:t>124</a:t>
            </a:fld>
            <a:endParaRPr lang="en-US" altLang="en-US"/>
          </a:p>
        </p:txBody>
      </p:sp>
      <p:sp>
        <p:nvSpPr>
          <p:cNvPr id="258051" name="Rectangle 2">
            <a:extLst>
              <a:ext uri="{FF2B5EF4-FFF2-40B4-BE49-F238E27FC236}">
                <a16:creationId xmlns:a16="http://schemas.microsoft.com/office/drawing/2014/main" id="{3D202DE4-34C6-4A5A-8BB7-0B7941EAB753}"/>
              </a:ext>
            </a:extLst>
          </p:cNvPr>
          <p:cNvSpPr>
            <a:spLocks noGrp="1" noRot="1" noChangeAspect="1" noChangeArrowheads="1" noTextEdit="1"/>
          </p:cNvSpPr>
          <p:nvPr>
            <p:ph type="sldImg"/>
          </p:nvPr>
        </p:nvSpPr>
        <p:spPr>
          <a:ln/>
        </p:spPr>
      </p:sp>
      <p:sp>
        <p:nvSpPr>
          <p:cNvPr id="258052" name="Rectangle 3">
            <a:extLst>
              <a:ext uri="{FF2B5EF4-FFF2-40B4-BE49-F238E27FC236}">
                <a16:creationId xmlns:a16="http://schemas.microsoft.com/office/drawing/2014/main" id="{D6D1A659-F510-4923-B954-1FC36845CF8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58053" name="Date Placeholder 1">
            <a:extLst>
              <a:ext uri="{FF2B5EF4-FFF2-40B4-BE49-F238E27FC236}">
                <a16:creationId xmlns:a16="http://schemas.microsoft.com/office/drawing/2014/main" id="{63883718-04B7-4AE6-BCD2-56412CAB85BD}"/>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10AD234-A384-4012-A3EE-3004C2339FA4}"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49851716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a:extLst>
              <a:ext uri="{FF2B5EF4-FFF2-40B4-BE49-F238E27FC236}">
                <a16:creationId xmlns:a16="http://schemas.microsoft.com/office/drawing/2014/main" id="{FC647707-842D-490A-9A00-334BD9B3B25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E6EF3D5-9783-4A63-99B3-FB722BC0776C}" type="slidenum">
              <a:rPr lang="en-US" altLang="en-US"/>
              <a:pPr>
                <a:spcBef>
                  <a:spcPct val="0"/>
                </a:spcBef>
              </a:pPr>
              <a:t>125</a:t>
            </a:fld>
            <a:endParaRPr lang="en-US" altLang="en-US"/>
          </a:p>
        </p:txBody>
      </p:sp>
      <p:sp>
        <p:nvSpPr>
          <p:cNvPr id="260099" name="Rectangle 2">
            <a:extLst>
              <a:ext uri="{FF2B5EF4-FFF2-40B4-BE49-F238E27FC236}">
                <a16:creationId xmlns:a16="http://schemas.microsoft.com/office/drawing/2014/main" id="{A8F7A3D0-61C2-4EBD-9C77-E78A9803907A}"/>
              </a:ext>
            </a:extLst>
          </p:cNvPr>
          <p:cNvSpPr>
            <a:spLocks noGrp="1" noRot="1" noChangeAspect="1" noChangeArrowheads="1" noTextEdit="1"/>
          </p:cNvSpPr>
          <p:nvPr>
            <p:ph type="sldImg"/>
          </p:nvPr>
        </p:nvSpPr>
        <p:spPr>
          <a:ln/>
        </p:spPr>
      </p:sp>
      <p:sp>
        <p:nvSpPr>
          <p:cNvPr id="260100" name="Rectangle 3">
            <a:extLst>
              <a:ext uri="{FF2B5EF4-FFF2-40B4-BE49-F238E27FC236}">
                <a16:creationId xmlns:a16="http://schemas.microsoft.com/office/drawing/2014/main" id="{013CDB58-6D0D-4009-BEB6-9974F1881A1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60101" name="Date Placeholder 1">
            <a:extLst>
              <a:ext uri="{FF2B5EF4-FFF2-40B4-BE49-F238E27FC236}">
                <a16:creationId xmlns:a16="http://schemas.microsoft.com/office/drawing/2014/main" id="{F40843B7-0EF8-45D9-906D-FF1D54514B90}"/>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442F4FC-2163-467D-9153-7C3A74635FFD}"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33247862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a:extLst>
              <a:ext uri="{FF2B5EF4-FFF2-40B4-BE49-F238E27FC236}">
                <a16:creationId xmlns:a16="http://schemas.microsoft.com/office/drawing/2014/main" id="{0BF2C364-1E55-477B-B41A-683B8605123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8B69CCA-7ABC-4846-91FD-8425EE712954}" type="slidenum">
              <a:rPr lang="en-US" altLang="en-US"/>
              <a:pPr>
                <a:spcBef>
                  <a:spcPct val="0"/>
                </a:spcBef>
              </a:pPr>
              <a:t>126</a:t>
            </a:fld>
            <a:endParaRPr lang="en-US" altLang="en-US"/>
          </a:p>
        </p:txBody>
      </p:sp>
      <p:sp>
        <p:nvSpPr>
          <p:cNvPr id="262147" name="Rectangle 2">
            <a:extLst>
              <a:ext uri="{FF2B5EF4-FFF2-40B4-BE49-F238E27FC236}">
                <a16:creationId xmlns:a16="http://schemas.microsoft.com/office/drawing/2014/main" id="{90F1926A-9BE3-4F1C-A510-9D65C5E26DE0}"/>
              </a:ext>
            </a:extLst>
          </p:cNvPr>
          <p:cNvSpPr>
            <a:spLocks noGrp="1" noRot="1" noChangeAspect="1" noChangeArrowheads="1" noTextEdit="1"/>
          </p:cNvSpPr>
          <p:nvPr>
            <p:ph type="sldImg"/>
          </p:nvPr>
        </p:nvSpPr>
        <p:spPr>
          <a:ln/>
        </p:spPr>
      </p:sp>
      <p:sp>
        <p:nvSpPr>
          <p:cNvPr id="262148" name="Rectangle 3">
            <a:extLst>
              <a:ext uri="{FF2B5EF4-FFF2-40B4-BE49-F238E27FC236}">
                <a16:creationId xmlns:a16="http://schemas.microsoft.com/office/drawing/2014/main" id="{D33DDD9A-B902-48DB-AC20-9DFE3A03CD3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62149" name="Date Placeholder 1">
            <a:extLst>
              <a:ext uri="{FF2B5EF4-FFF2-40B4-BE49-F238E27FC236}">
                <a16:creationId xmlns:a16="http://schemas.microsoft.com/office/drawing/2014/main" id="{8490590A-9F9A-45D7-A295-8219D9872401}"/>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90F00D4-215C-40FF-BFE6-91514C500FF6}"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9966332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a:extLst>
              <a:ext uri="{FF2B5EF4-FFF2-40B4-BE49-F238E27FC236}">
                <a16:creationId xmlns:a16="http://schemas.microsoft.com/office/drawing/2014/main" id="{66FAD84A-00A8-4EE6-B1C4-D6ABE6C9F0C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F362E5A-860F-4F71-801B-80EAC41EE254}" type="slidenum">
              <a:rPr lang="en-US" altLang="en-US"/>
              <a:pPr>
                <a:spcBef>
                  <a:spcPct val="0"/>
                </a:spcBef>
              </a:pPr>
              <a:t>127</a:t>
            </a:fld>
            <a:endParaRPr lang="en-US" altLang="en-US"/>
          </a:p>
        </p:txBody>
      </p:sp>
      <p:sp>
        <p:nvSpPr>
          <p:cNvPr id="264195" name="Rectangle 2">
            <a:extLst>
              <a:ext uri="{FF2B5EF4-FFF2-40B4-BE49-F238E27FC236}">
                <a16:creationId xmlns:a16="http://schemas.microsoft.com/office/drawing/2014/main" id="{3ECD44F4-2FE4-46D5-922B-1C71163A7CA8}"/>
              </a:ext>
            </a:extLst>
          </p:cNvPr>
          <p:cNvSpPr>
            <a:spLocks noGrp="1" noRot="1" noChangeAspect="1" noChangeArrowheads="1" noTextEdit="1"/>
          </p:cNvSpPr>
          <p:nvPr>
            <p:ph type="sldImg"/>
          </p:nvPr>
        </p:nvSpPr>
        <p:spPr>
          <a:ln/>
        </p:spPr>
      </p:sp>
      <p:sp>
        <p:nvSpPr>
          <p:cNvPr id="264196" name="Rectangle 3">
            <a:extLst>
              <a:ext uri="{FF2B5EF4-FFF2-40B4-BE49-F238E27FC236}">
                <a16:creationId xmlns:a16="http://schemas.microsoft.com/office/drawing/2014/main" id="{1B3FAC21-6314-4ABF-B9DF-C925DBD8642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64197" name="Date Placeholder 1">
            <a:extLst>
              <a:ext uri="{FF2B5EF4-FFF2-40B4-BE49-F238E27FC236}">
                <a16:creationId xmlns:a16="http://schemas.microsoft.com/office/drawing/2014/main" id="{D812CEFF-F9C0-4219-BD8D-D7837BA04F7C}"/>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80735C6-5170-47FD-829A-CF1C94F18CFE}"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90288230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a:extLst>
              <a:ext uri="{FF2B5EF4-FFF2-40B4-BE49-F238E27FC236}">
                <a16:creationId xmlns:a16="http://schemas.microsoft.com/office/drawing/2014/main" id="{BE6C127A-F692-4A3A-871F-532ED30A258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235D891-B9D1-47E3-ABF7-1E74086B0BC0}" type="slidenum">
              <a:rPr lang="en-US" altLang="en-US"/>
              <a:pPr>
                <a:spcBef>
                  <a:spcPct val="0"/>
                </a:spcBef>
              </a:pPr>
              <a:t>128</a:t>
            </a:fld>
            <a:endParaRPr lang="en-US" altLang="en-US"/>
          </a:p>
        </p:txBody>
      </p:sp>
      <p:sp>
        <p:nvSpPr>
          <p:cNvPr id="266243" name="Rectangle 2">
            <a:extLst>
              <a:ext uri="{FF2B5EF4-FFF2-40B4-BE49-F238E27FC236}">
                <a16:creationId xmlns:a16="http://schemas.microsoft.com/office/drawing/2014/main" id="{E96C9F38-98EB-4FFC-B382-02FB8EE646C0}"/>
              </a:ext>
            </a:extLst>
          </p:cNvPr>
          <p:cNvSpPr>
            <a:spLocks noGrp="1" noRot="1" noChangeAspect="1" noChangeArrowheads="1" noTextEdit="1"/>
          </p:cNvSpPr>
          <p:nvPr>
            <p:ph type="sldImg"/>
          </p:nvPr>
        </p:nvSpPr>
        <p:spPr>
          <a:ln/>
        </p:spPr>
      </p:sp>
      <p:sp>
        <p:nvSpPr>
          <p:cNvPr id="266244" name="Rectangle 3">
            <a:extLst>
              <a:ext uri="{FF2B5EF4-FFF2-40B4-BE49-F238E27FC236}">
                <a16:creationId xmlns:a16="http://schemas.microsoft.com/office/drawing/2014/main" id="{E05B8E4E-8905-48B7-A1E8-3D1E4131CFB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66245" name="Date Placeholder 1">
            <a:extLst>
              <a:ext uri="{FF2B5EF4-FFF2-40B4-BE49-F238E27FC236}">
                <a16:creationId xmlns:a16="http://schemas.microsoft.com/office/drawing/2014/main" id="{6A64174C-4823-446F-A31E-18127A4CD969}"/>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648762A-AE8F-4C06-9E70-96CC98696680}"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81401916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a:extLst>
              <a:ext uri="{FF2B5EF4-FFF2-40B4-BE49-F238E27FC236}">
                <a16:creationId xmlns:a16="http://schemas.microsoft.com/office/drawing/2014/main" id="{86E5CE8C-2872-4E66-90FA-0AD4EA38B7B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46ADE3C-3107-491A-A1C3-415EF0562746}" type="slidenum">
              <a:rPr lang="en-US" altLang="en-US"/>
              <a:pPr>
                <a:spcBef>
                  <a:spcPct val="0"/>
                </a:spcBef>
              </a:pPr>
              <a:t>129</a:t>
            </a:fld>
            <a:endParaRPr lang="en-US" altLang="en-US"/>
          </a:p>
        </p:txBody>
      </p:sp>
      <p:sp>
        <p:nvSpPr>
          <p:cNvPr id="268291" name="Rectangle 2">
            <a:extLst>
              <a:ext uri="{FF2B5EF4-FFF2-40B4-BE49-F238E27FC236}">
                <a16:creationId xmlns:a16="http://schemas.microsoft.com/office/drawing/2014/main" id="{426D8DF5-E895-4F62-B833-5562D03FDCCF}"/>
              </a:ext>
            </a:extLst>
          </p:cNvPr>
          <p:cNvSpPr>
            <a:spLocks noGrp="1" noRot="1" noChangeAspect="1" noChangeArrowheads="1" noTextEdit="1"/>
          </p:cNvSpPr>
          <p:nvPr>
            <p:ph type="sldImg"/>
          </p:nvPr>
        </p:nvSpPr>
        <p:spPr>
          <a:ln/>
        </p:spPr>
      </p:sp>
      <p:sp>
        <p:nvSpPr>
          <p:cNvPr id="268292" name="Rectangle 3">
            <a:extLst>
              <a:ext uri="{FF2B5EF4-FFF2-40B4-BE49-F238E27FC236}">
                <a16:creationId xmlns:a16="http://schemas.microsoft.com/office/drawing/2014/main" id="{F391351B-260A-46E4-8A96-44442FB6CA7A}"/>
              </a:ext>
            </a:extLst>
          </p:cNvPr>
          <p:cNvSpPr>
            <a:spLocks noGrp="1" noChangeArrowheads="1"/>
          </p:cNvSpPr>
          <p:nvPr>
            <p:ph type="body" idx="1"/>
          </p:nvPr>
        </p:nvSpPr>
        <p:spPr>
          <a:xfrm>
            <a:off x="393700" y="4448175"/>
            <a:ext cx="6448425" cy="42132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800">
                <a:latin typeface="Arial" panose="020B0604020202020204" pitchFamily="34" charset="0"/>
              </a:rPr>
              <a:t>If the differential pressure indicators are reading lower than the manufacturer’s specs, there may be a tear in the bag.</a:t>
            </a:r>
          </a:p>
          <a:p>
            <a:pPr eaLnBrk="1" hangingPunct="1"/>
            <a:r>
              <a:rPr lang="en-US" altLang="en-US" sz="1800">
                <a:latin typeface="Arial" panose="020B0604020202020204" pitchFamily="34" charset="0"/>
              </a:rPr>
              <a:t>Triboelectric Monitor detects changes in PM mass loading</a:t>
            </a:r>
          </a:p>
          <a:p>
            <a:pPr eaLnBrk="1" hangingPunct="1"/>
            <a:endParaRPr lang="en-US" altLang="en-US" sz="1800">
              <a:latin typeface="Arial" panose="020B0604020202020204" pitchFamily="34" charset="0"/>
            </a:endParaRPr>
          </a:p>
          <a:p>
            <a:pPr eaLnBrk="1" hangingPunct="1"/>
            <a:r>
              <a:rPr lang="en-US" altLang="en-US" sz="1800">
                <a:latin typeface="Arial" panose="020B0604020202020204" pitchFamily="34" charset="0"/>
              </a:rPr>
              <a:t>If the differential pressure indicators are reading higher than the manufacturer’s specs, this could be a sign of caking.</a:t>
            </a:r>
          </a:p>
          <a:p>
            <a:pPr eaLnBrk="1" hangingPunct="1"/>
            <a:endParaRPr lang="en-US" altLang="en-US" sz="1800">
              <a:latin typeface="Arial" panose="020B0604020202020204" pitchFamily="34" charset="0"/>
            </a:endParaRPr>
          </a:p>
          <a:p>
            <a:pPr eaLnBrk="1" hangingPunct="1"/>
            <a:r>
              <a:rPr lang="en-US" altLang="en-US" sz="1800">
                <a:latin typeface="Arial" panose="020B0604020202020204" pitchFamily="34" charset="0"/>
              </a:rPr>
              <a:t>In either case, check the manufacturer’s specs either before your inspection or at the time of your inspection.</a:t>
            </a:r>
          </a:p>
          <a:p>
            <a:pPr eaLnBrk="1" hangingPunct="1"/>
            <a:endParaRPr lang="en-US" altLang="en-US" sz="1800">
              <a:latin typeface="Arial" panose="020B0604020202020204" pitchFamily="34" charset="0"/>
            </a:endParaRPr>
          </a:p>
          <a:p>
            <a:pPr eaLnBrk="1" hangingPunct="1"/>
            <a:r>
              <a:rPr lang="en-US" altLang="en-US" sz="1800">
                <a:latin typeface="Arial" panose="020B0604020202020204" pitchFamily="34" charset="0"/>
              </a:rPr>
              <a:t>If VEE are occurring, chances are it’s a result of a tear in the bag.  There will be intermittent puffing.</a:t>
            </a:r>
          </a:p>
        </p:txBody>
      </p:sp>
      <p:sp>
        <p:nvSpPr>
          <p:cNvPr id="268293" name="Date Placeholder 1">
            <a:extLst>
              <a:ext uri="{FF2B5EF4-FFF2-40B4-BE49-F238E27FC236}">
                <a16:creationId xmlns:a16="http://schemas.microsoft.com/office/drawing/2014/main" id="{5981105B-0127-45EF-ACB6-D5606DAE15B6}"/>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D5AB692-A2E5-4633-A4D2-46E7B7686350}"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64152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A4FB4CF9-6F35-4FD1-8370-6EEB55CF5BD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B2CE536-5C4E-4760-AB90-669A6B2C1071}" type="slidenum">
              <a:rPr lang="en-US" altLang="en-US"/>
              <a:pPr>
                <a:spcBef>
                  <a:spcPct val="0"/>
                </a:spcBef>
              </a:pPr>
              <a:t>12</a:t>
            </a:fld>
            <a:endParaRPr lang="en-US" altLang="en-US"/>
          </a:p>
        </p:txBody>
      </p:sp>
      <p:sp>
        <p:nvSpPr>
          <p:cNvPr id="28675" name="Rectangle 2">
            <a:extLst>
              <a:ext uri="{FF2B5EF4-FFF2-40B4-BE49-F238E27FC236}">
                <a16:creationId xmlns:a16="http://schemas.microsoft.com/office/drawing/2014/main" id="{77E1C9A8-F68B-4B5E-AA63-E3A794D57950}"/>
              </a:ext>
            </a:extLst>
          </p:cNvPr>
          <p:cNvSpPr>
            <a:spLocks noGrp="1" noRot="1" noChangeAspect="1" noChangeArrowheads="1" noTextEdit="1"/>
          </p:cNvSpPr>
          <p:nvPr>
            <p:ph type="sldImg"/>
          </p:nvPr>
        </p:nvSpPr>
        <p:spPr>
          <a:ln/>
        </p:spPr>
      </p:sp>
      <p:sp>
        <p:nvSpPr>
          <p:cNvPr id="28676" name="Rectangle 3">
            <a:extLst>
              <a:ext uri="{FF2B5EF4-FFF2-40B4-BE49-F238E27FC236}">
                <a16:creationId xmlns:a16="http://schemas.microsoft.com/office/drawing/2014/main" id="{005A916F-59FB-484D-8D02-5982BFB3600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800" b="1">
                <a:latin typeface="Arial" panose="020B0604020202020204" pitchFamily="34" charset="0"/>
              </a:rPr>
              <a:t>Insert movie</a:t>
            </a:r>
          </a:p>
        </p:txBody>
      </p:sp>
      <p:sp>
        <p:nvSpPr>
          <p:cNvPr id="28677" name="Date Placeholder 1">
            <a:extLst>
              <a:ext uri="{FF2B5EF4-FFF2-40B4-BE49-F238E27FC236}">
                <a16:creationId xmlns:a16="http://schemas.microsoft.com/office/drawing/2014/main" id="{F5FF1F4E-4156-48E9-934D-C38961F3AFC5}"/>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0AAFF91-B8B6-4BAC-9311-5C9052110D97}"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61155630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a:extLst>
              <a:ext uri="{FF2B5EF4-FFF2-40B4-BE49-F238E27FC236}">
                <a16:creationId xmlns:a16="http://schemas.microsoft.com/office/drawing/2014/main" id="{832CDA21-D5B2-494D-94A0-A081429C70F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6558903-9F31-4F10-9C64-4E66F83D0ECF}" type="slidenum">
              <a:rPr lang="en-US" altLang="en-US"/>
              <a:pPr>
                <a:spcBef>
                  <a:spcPct val="0"/>
                </a:spcBef>
              </a:pPr>
              <a:t>130</a:t>
            </a:fld>
            <a:endParaRPr lang="en-US" altLang="en-US"/>
          </a:p>
        </p:txBody>
      </p:sp>
      <p:sp>
        <p:nvSpPr>
          <p:cNvPr id="270339" name="Rectangle 2">
            <a:extLst>
              <a:ext uri="{FF2B5EF4-FFF2-40B4-BE49-F238E27FC236}">
                <a16:creationId xmlns:a16="http://schemas.microsoft.com/office/drawing/2014/main" id="{89F53009-0060-483F-9F2E-D9E9212227CA}"/>
              </a:ext>
            </a:extLst>
          </p:cNvPr>
          <p:cNvSpPr>
            <a:spLocks noGrp="1" noRot="1" noChangeAspect="1" noChangeArrowheads="1" noTextEdit="1"/>
          </p:cNvSpPr>
          <p:nvPr>
            <p:ph type="sldImg"/>
          </p:nvPr>
        </p:nvSpPr>
        <p:spPr>
          <a:ln/>
        </p:spPr>
      </p:sp>
      <p:sp>
        <p:nvSpPr>
          <p:cNvPr id="270340" name="Rectangle 3">
            <a:extLst>
              <a:ext uri="{FF2B5EF4-FFF2-40B4-BE49-F238E27FC236}">
                <a16:creationId xmlns:a16="http://schemas.microsoft.com/office/drawing/2014/main" id="{6BAA662D-8E3D-4AFC-AFA6-ECA12E09EF4E}"/>
              </a:ext>
            </a:extLst>
          </p:cNvPr>
          <p:cNvSpPr>
            <a:spLocks noGrp="1" noChangeArrowheads="1"/>
          </p:cNvSpPr>
          <p:nvPr>
            <p:ph type="body" idx="1"/>
          </p:nvPr>
        </p:nvSpPr>
        <p:spPr>
          <a:xfrm>
            <a:off x="944563" y="4448175"/>
            <a:ext cx="5187950" cy="42132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800">
                <a:latin typeface="Arial" panose="020B0604020202020204" pitchFamily="34" charset="0"/>
              </a:rPr>
              <a:t>A good thing to do here is to include in your permit to operate low and high pressure reading limits.</a:t>
            </a:r>
          </a:p>
          <a:p>
            <a:pPr eaLnBrk="1" hangingPunct="1"/>
            <a:r>
              <a:rPr lang="en-US" altLang="en-US" sz="1800">
                <a:latin typeface="Arial" panose="020B0604020202020204" pitchFamily="34" charset="0"/>
              </a:rPr>
              <a:t>If the permit does not include a limit, check the manufacturer’s recommended operating limit.  </a:t>
            </a:r>
          </a:p>
        </p:txBody>
      </p:sp>
      <p:sp>
        <p:nvSpPr>
          <p:cNvPr id="270341" name="Date Placeholder 1">
            <a:extLst>
              <a:ext uri="{FF2B5EF4-FFF2-40B4-BE49-F238E27FC236}">
                <a16:creationId xmlns:a16="http://schemas.microsoft.com/office/drawing/2014/main" id="{E49CC86A-AC02-4012-A48E-D9FDF5685B75}"/>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48D2EC4-EA1D-4294-B4B1-436DF7E2622C}"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51826753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a:extLst>
              <a:ext uri="{FF2B5EF4-FFF2-40B4-BE49-F238E27FC236}">
                <a16:creationId xmlns:a16="http://schemas.microsoft.com/office/drawing/2014/main" id="{BEB8BE79-EAC0-4567-A720-294AFADF2DC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C0E7A94-C301-4FC1-BACC-B58D25C2C33B}" type="slidenum">
              <a:rPr lang="en-US" altLang="en-US"/>
              <a:pPr>
                <a:spcBef>
                  <a:spcPct val="0"/>
                </a:spcBef>
              </a:pPr>
              <a:t>131</a:t>
            </a:fld>
            <a:endParaRPr lang="en-US" altLang="en-US"/>
          </a:p>
        </p:txBody>
      </p:sp>
      <p:sp>
        <p:nvSpPr>
          <p:cNvPr id="272387" name="Rectangle 2">
            <a:extLst>
              <a:ext uri="{FF2B5EF4-FFF2-40B4-BE49-F238E27FC236}">
                <a16:creationId xmlns:a16="http://schemas.microsoft.com/office/drawing/2014/main" id="{F1E0E378-D5BD-4425-AF6E-80C9BCE6FFDF}"/>
              </a:ext>
            </a:extLst>
          </p:cNvPr>
          <p:cNvSpPr>
            <a:spLocks noGrp="1" noRot="1" noChangeAspect="1" noChangeArrowheads="1" noTextEdit="1"/>
          </p:cNvSpPr>
          <p:nvPr>
            <p:ph type="sldImg"/>
          </p:nvPr>
        </p:nvSpPr>
        <p:spPr>
          <a:ln/>
        </p:spPr>
      </p:sp>
      <p:sp>
        <p:nvSpPr>
          <p:cNvPr id="272388" name="Rectangle 3">
            <a:extLst>
              <a:ext uri="{FF2B5EF4-FFF2-40B4-BE49-F238E27FC236}">
                <a16:creationId xmlns:a16="http://schemas.microsoft.com/office/drawing/2014/main" id="{5DD05C2F-7988-433F-BCC6-6F1869A775C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72389" name="Date Placeholder 1">
            <a:extLst>
              <a:ext uri="{FF2B5EF4-FFF2-40B4-BE49-F238E27FC236}">
                <a16:creationId xmlns:a16="http://schemas.microsoft.com/office/drawing/2014/main" id="{98BE6EDA-83DE-4D43-863C-B86D54846C17}"/>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A29F975-8D5C-413E-9155-FCDF716403B8}"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34381896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a:extLst>
              <a:ext uri="{FF2B5EF4-FFF2-40B4-BE49-F238E27FC236}">
                <a16:creationId xmlns:a16="http://schemas.microsoft.com/office/drawing/2014/main" id="{C8A2D952-D5C0-4C42-9F9F-D4D04917083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6A1D9E3-7B43-45BF-A1D5-15294C146CA6}" type="slidenum">
              <a:rPr lang="en-US" altLang="en-US"/>
              <a:pPr>
                <a:spcBef>
                  <a:spcPct val="0"/>
                </a:spcBef>
              </a:pPr>
              <a:t>132</a:t>
            </a:fld>
            <a:endParaRPr lang="en-US" altLang="en-US"/>
          </a:p>
        </p:txBody>
      </p:sp>
      <p:sp>
        <p:nvSpPr>
          <p:cNvPr id="274435" name="Rectangle 2">
            <a:extLst>
              <a:ext uri="{FF2B5EF4-FFF2-40B4-BE49-F238E27FC236}">
                <a16:creationId xmlns:a16="http://schemas.microsoft.com/office/drawing/2014/main" id="{360E7F7F-F250-4145-9393-494CF31BB71B}"/>
              </a:ext>
            </a:extLst>
          </p:cNvPr>
          <p:cNvSpPr>
            <a:spLocks noGrp="1" noRot="1" noChangeAspect="1" noChangeArrowheads="1" noTextEdit="1"/>
          </p:cNvSpPr>
          <p:nvPr>
            <p:ph type="sldImg"/>
          </p:nvPr>
        </p:nvSpPr>
        <p:spPr>
          <a:ln/>
        </p:spPr>
      </p:sp>
      <p:sp>
        <p:nvSpPr>
          <p:cNvPr id="274436" name="Rectangle 3">
            <a:extLst>
              <a:ext uri="{FF2B5EF4-FFF2-40B4-BE49-F238E27FC236}">
                <a16:creationId xmlns:a16="http://schemas.microsoft.com/office/drawing/2014/main" id="{E5D3EFE1-AF32-4C17-A112-1645BE80E96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74437" name="Date Placeholder 1">
            <a:extLst>
              <a:ext uri="{FF2B5EF4-FFF2-40B4-BE49-F238E27FC236}">
                <a16:creationId xmlns:a16="http://schemas.microsoft.com/office/drawing/2014/main" id="{DFD36740-19D1-4E0D-BEC6-4A4DE60B678B}"/>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D8C3C2D-81C7-4881-A8FA-6ABB2877FCDE}"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66559595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a:extLst>
              <a:ext uri="{FF2B5EF4-FFF2-40B4-BE49-F238E27FC236}">
                <a16:creationId xmlns:a16="http://schemas.microsoft.com/office/drawing/2014/main" id="{19CAA0B7-456B-4832-B810-CB99B7D72CE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472125-DB6F-4C5B-A94C-00AE6405A521}" type="slidenum">
              <a:rPr lang="en-US" altLang="en-US"/>
              <a:pPr>
                <a:spcBef>
                  <a:spcPct val="0"/>
                </a:spcBef>
              </a:pPr>
              <a:t>133</a:t>
            </a:fld>
            <a:endParaRPr lang="en-US" altLang="en-US"/>
          </a:p>
        </p:txBody>
      </p:sp>
      <p:sp>
        <p:nvSpPr>
          <p:cNvPr id="276483" name="Rectangle 2">
            <a:extLst>
              <a:ext uri="{FF2B5EF4-FFF2-40B4-BE49-F238E27FC236}">
                <a16:creationId xmlns:a16="http://schemas.microsoft.com/office/drawing/2014/main" id="{A1D63BF2-1E5C-4818-BFEA-A72E6CF0A2AA}"/>
              </a:ext>
            </a:extLst>
          </p:cNvPr>
          <p:cNvSpPr>
            <a:spLocks noGrp="1" noRot="1" noChangeAspect="1" noChangeArrowheads="1" noTextEdit="1"/>
          </p:cNvSpPr>
          <p:nvPr>
            <p:ph type="sldImg"/>
          </p:nvPr>
        </p:nvSpPr>
        <p:spPr>
          <a:ln/>
        </p:spPr>
      </p:sp>
      <p:sp>
        <p:nvSpPr>
          <p:cNvPr id="276484" name="Rectangle 3">
            <a:extLst>
              <a:ext uri="{FF2B5EF4-FFF2-40B4-BE49-F238E27FC236}">
                <a16:creationId xmlns:a16="http://schemas.microsoft.com/office/drawing/2014/main" id="{E548BB7C-622A-4F65-9E20-6A76CE12F53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76485" name="Date Placeholder 1">
            <a:extLst>
              <a:ext uri="{FF2B5EF4-FFF2-40B4-BE49-F238E27FC236}">
                <a16:creationId xmlns:a16="http://schemas.microsoft.com/office/drawing/2014/main" id="{602876FF-33C9-44F6-AEF3-864184113B78}"/>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43D2EF5-09C5-4867-B733-5A9858DA2C1D}"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68695888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a:extLst>
              <a:ext uri="{FF2B5EF4-FFF2-40B4-BE49-F238E27FC236}">
                <a16:creationId xmlns:a16="http://schemas.microsoft.com/office/drawing/2014/main" id="{240AC082-922A-41AD-9E5A-BC90AA44DEE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18D1F9-26E0-40AF-BEE5-0EE7F954C970}" type="slidenum">
              <a:rPr lang="en-US" altLang="en-US"/>
              <a:pPr>
                <a:spcBef>
                  <a:spcPct val="0"/>
                </a:spcBef>
              </a:pPr>
              <a:t>134</a:t>
            </a:fld>
            <a:endParaRPr lang="en-US" altLang="en-US"/>
          </a:p>
        </p:txBody>
      </p:sp>
      <p:sp>
        <p:nvSpPr>
          <p:cNvPr id="278531" name="Rectangle 2">
            <a:extLst>
              <a:ext uri="{FF2B5EF4-FFF2-40B4-BE49-F238E27FC236}">
                <a16:creationId xmlns:a16="http://schemas.microsoft.com/office/drawing/2014/main" id="{19F72DF2-6EE9-449F-B053-34EAEBDDD7F6}"/>
              </a:ext>
            </a:extLst>
          </p:cNvPr>
          <p:cNvSpPr>
            <a:spLocks noGrp="1" noRot="1" noChangeAspect="1" noChangeArrowheads="1" noTextEdit="1"/>
          </p:cNvSpPr>
          <p:nvPr>
            <p:ph type="sldImg"/>
          </p:nvPr>
        </p:nvSpPr>
        <p:spPr>
          <a:ln/>
        </p:spPr>
      </p:sp>
      <p:sp>
        <p:nvSpPr>
          <p:cNvPr id="278532" name="Rectangle 3">
            <a:extLst>
              <a:ext uri="{FF2B5EF4-FFF2-40B4-BE49-F238E27FC236}">
                <a16:creationId xmlns:a16="http://schemas.microsoft.com/office/drawing/2014/main" id="{8F4BFDC0-1629-4C76-B73C-328675E6A8E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78533" name="Date Placeholder 1">
            <a:extLst>
              <a:ext uri="{FF2B5EF4-FFF2-40B4-BE49-F238E27FC236}">
                <a16:creationId xmlns:a16="http://schemas.microsoft.com/office/drawing/2014/main" id="{E2EE1DFF-2AD6-4DBC-B6C2-26F5A5BB2FA2}"/>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647E95D-8F47-45BA-AD4B-C05A7972483B}"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3801409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a:extLst>
              <a:ext uri="{FF2B5EF4-FFF2-40B4-BE49-F238E27FC236}">
                <a16:creationId xmlns:a16="http://schemas.microsoft.com/office/drawing/2014/main" id="{887607D1-894E-4957-ADDB-F5FA067C35B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89D164B-B1F7-4E91-BEF5-0BE97DCA5222}" type="slidenum">
              <a:rPr lang="en-US" altLang="en-US"/>
              <a:pPr>
                <a:spcBef>
                  <a:spcPct val="0"/>
                </a:spcBef>
              </a:pPr>
              <a:t>135</a:t>
            </a:fld>
            <a:endParaRPr lang="en-US" altLang="en-US"/>
          </a:p>
        </p:txBody>
      </p:sp>
      <p:sp>
        <p:nvSpPr>
          <p:cNvPr id="280579" name="Rectangle 2">
            <a:extLst>
              <a:ext uri="{FF2B5EF4-FFF2-40B4-BE49-F238E27FC236}">
                <a16:creationId xmlns:a16="http://schemas.microsoft.com/office/drawing/2014/main" id="{0E33F656-FBCE-4744-B46D-102BF04E9281}"/>
              </a:ext>
            </a:extLst>
          </p:cNvPr>
          <p:cNvSpPr>
            <a:spLocks noGrp="1" noRot="1" noChangeAspect="1" noChangeArrowheads="1" noTextEdit="1"/>
          </p:cNvSpPr>
          <p:nvPr>
            <p:ph type="sldImg"/>
          </p:nvPr>
        </p:nvSpPr>
        <p:spPr>
          <a:ln/>
        </p:spPr>
      </p:sp>
      <p:sp>
        <p:nvSpPr>
          <p:cNvPr id="280580" name="Rectangle 3">
            <a:extLst>
              <a:ext uri="{FF2B5EF4-FFF2-40B4-BE49-F238E27FC236}">
                <a16:creationId xmlns:a16="http://schemas.microsoft.com/office/drawing/2014/main" id="{8383A2C6-DCBD-4B2B-8C82-243D2FB57D3B}"/>
              </a:ext>
            </a:extLst>
          </p:cNvPr>
          <p:cNvSpPr>
            <a:spLocks noGrp="1" noChangeArrowheads="1"/>
          </p:cNvSpPr>
          <p:nvPr>
            <p:ph type="body" idx="1"/>
          </p:nvPr>
        </p:nvSpPr>
        <p:spPr>
          <a:xfrm>
            <a:off x="944563" y="4448175"/>
            <a:ext cx="5187950" cy="42132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80581" name="Date Placeholder 1">
            <a:extLst>
              <a:ext uri="{FF2B5EF4-FFF2-40B4-BE49-F238E27FC236}">
                <a16:creationId xmlns:a16="http://schemas.microsoft.com/office/drawing/2014/main" id="{4BD03454-49AC-4224-9BFA-C4C5C4147C78}"/>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19E5C2A-F274-445D-926A-B3AB24AA6061}"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11420206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a:extLst>
              <a:ext uri="{FF2B5EF4-FFF2-40B4-BE49-F238E27FC236}">
                <a16:creationId xmlns:a16="http://schemas.microsoft.com/office/drawing/2014/main" id="{9E91B6B5-6191-4A0D-94C7-E041D866222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43E569B-7BAB-4866-9F7C-6BE8F203DAEC}" type="slidenum">
              <a:rPr lang="en-US" altLang="en-US"/>
              <a:pPr>
                <a:spcBef>
                  <a:spcPct val="0"/>
                </a:spcBef>
              </a:pPr>
              <a:t>136</a:t>
            </a:fld>
            <a:endParaRPr lang="en-US" altLang="en-US"/>
          </a:p>
        </p:txBody>
      </p:sp>
      <p:sp>
        <p:nvSpPr>
          <p:cNvPr id="282627" name="Rectangle 2">
            <a:extLst>
              <a:ext uri="{FF2B5EF4-FFF2-40B4-BE49-F238E27FC236}">
                <a16:creationId xmlns:a16="http://schemas.microsoft.com/office/drawing/2014/main" id="{3A0AA412-0B77-4EC5-8336-3C8C037D2204}"/>
              </a:ext>
            </a:extLst>
          </p:cNvPr>
          <p:cNvSpPr>
            <a:spLocks noGrp="1" noRot="1" noChangeAspect="1" noChangeArrowheads="1" noTextEdit="1"/>
          </p:cNvSpPr>
          <p:nvPr>
            <p:ph type="sldImg"/>
          </p:nvPr>
        </p:nvSpPr>
        <p:spPr>
          <a:ln/>
        </p:spPr>
      </p:sp>
      <p:sp>
        <p:nvSpPr>
          <p:cNvPr id="282628" name="Rectangle 3">
            <a:extLst>
              <a:ext uri="{FF2B5EF4-FFF2-40B4-BE49-F238E27FC236}">
                <a16:creationId xmlns:a16="http://schemas.microsoft.com/office/drawing/2014/main" id="{58CCA30E-6082-4AB4-85F2-44287D66E48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80000"/>
              </a:lnSpc>
            </a:pPr>
            <a:r>
              <a:rPr lang="en-US" altLang="en-US" sz="1000">
                <a:latin typeface="Arial" panose="020B0604020202020204" pitchFamily="34" charset="0"/>
              </a:rPr>
              <a:t>Factors effecting operations</a:t>
            </a:r>
          </a:p>
          <a:p>
            <a:pPr eaLnBrk="1" hangingPunct="1">
              <a:lnSpc>
                <a:spcPct val="80000"/>
              </a:lnSpc>
            </a:pPr>
            <a:r>
              <a:rPr lang="en-US" altLang="en-US" sz="1000" u="sng">
                <a:latin typeface="Arial" panose="020B0604020202020204" pitchFamily="34" charset="0"/>
              </a:rPr>
              <a:t>Composition of PM and Probe:</a:t>
            </a:r>
            <a:r>
              <a:rPr lang="en-US" altLang="en-US" sz="1000">
                <a:latin typeface="Arial" panose="020B0604020202020204" pitchFamily="34" charset="0"/>
              </a:rPr>
              <a:t>  example stainless steal probe and insulating particles rather than metalic</a:t>
            </a:r>
          </a:p>
          <a:p>
            <a:pPr eaLnBrk="1" hangingPunct="1">
              <a:lnSpc>
                <a:spcPct val="80000"/>
              </a:lnSpc>
            </a:pPr>
            <a:endParaRPr lang="en-US" altLang="en-US" sz="1000">
              <a:latin typeface="Arial" panose="020B0604020202020204" pitchFamily="34" charset="0"/>
            </a:endParaRPr>
          </a:p>
          <a:p>
            <a:pPr eaLnBrk="1" hangingPunct="1">
              <a:lnSpc>
                <a:spcPct val="80000"/>
              </a:lnSpc>
            </a:pPr>
            <a:r>
              <a:rPr lang="en-US" altLang="en-US" sz="1000" u="sng">
                <a:latin typeface="Arial" panose="020B0604020202020204" pitchFamily="34" charset="0"/>
              </a:rPr>
              <a:t>Velocity:</a:t>
            </a:r>
            <a:r>
              <a:rPr lang="en-US" altLang="en-US" sz="1000">
                <a:latin typeface="Arial" panose="020B0604020202020204" pitchFamily="34" charset="0"/>
              </a:rPr>
              <a:t>  greater the velocity of a particle, the greater the signal gnerated.  Can be linear to exponential.  Signal output is sensitive to changes in gas stream flow rate.</a:t>
            </a:r>
          </a:p>
          <a:p>
            <a:pPr eaLnBrk="1" hangingPunct="1">
              <a:lnSpc>
                <a:spcPct val="80000"/>
              </a:lnSpc>
            </a:pPr>
            <a:endParaRPr lang="en-US" altLang="en-US" sz="1000">
              <a:latin typeface="Arial" panose="020B0604020202020204" pitchFamily="34" charset="0"/>
            </a:endParaRPr>
          </a:p>
          <a:p>
            <a:pPr eaLnBrk="1" hangingPunct="1">
              <a:lnSpc>
                <a:spcPct val="80000"/>
              </a:lnSpc>
            </a:pPr>
            <a:r>
              <a:rPr lang="en-US" altLang="en-US" sz="1000" u="sng">
                <a:latin typeface="Arial" panose="020B0604020202020204" pitchFamily="34" charset="0"/>
              </a:rPr>
              <a:t>Particle Size:</a:t>
            </a:r>
            <a:r>
              <a:rPr lang="en-US" altLang="en-US" sz="1000">
                <a:latin typeface="Arial" panose="020B0604020202020204" pitchFamily="34" charset="0"/>
              </a:rPr>
              <a:t>  all things being equal…the triboelectric signal per unit mass is greater for smaller particles.  Due to larger surface area of smaller particles.  Denser materials are detected at smaller size range than less dense materials</a:t>
            </a:r>
          </a:p>
          <a:p>
            <a:pPr eaLnBrk="1" hangingPunct="1">
              <a:lnSpc>
                <a:spcPct val="80000"/>
              </a:lnSpc>
            </a:pPr>
            <a:endParaRPr lang="en-US" altLang="en-US" sz="1000">
              <a:latin typeface="Arial" panose="020B0604020202020204" pitchFamily="34" charset="0"/>
            </a:endParaRPr>
          </a:p>
          <a:p>
            <a:pPr eaLnBrk="1" hangingPunct="1">
              <a:lnSpc>
                <a:spcPct val="80000"/>
              </a:lnSpc>
            </a:pPr>
            <a:r>
              <a:rPr lang="en-US" altLang="en-US" sz="1000" u="sng">
                <a:latin typeface="Arial" panose="020B0604020202020204" pitchFamily="34" charset="0"/>
              </a:rPr>
              <a:t>Charge:  </a:t>
            </a:r>
            <a:r>
              <a:rPr lang="en-US" altLang="en-US" sz="1000">
                <a:latin typeface="Arial" panose="020B0604020202020204" pitchFamily="34" charset="0"/>
              </a:rPr>
              <a:t>charged particles generate a signal independent of the triboelectric effect when they strike the probe.  Instrument is more sensitive to charge particles.  Conditions that cause a variations in the charge on the PM will result in variable sensitivity.</a:t>
            </a:r>
          </a:p>
          <a:p>
            <a:pPr eaLnBrk="1" hangingPunct="1">
              <a:lnSpc>
                <a:spcPct val="80000"/>
              </a:lnSpc>
            </a:pPr>
            <a:endParaRPr lang="en-US" altLang="en-US" sz="1000">
              <a:latin typeface="Arial" panose="020B0604020202020204" pitchFamily="34" charset="0"/>
            </a:endParaRPr>
          </a:p>
          <a:p>
            <a:pPr eaLnBrk="1" hangingPunct="1">
              <a:lnSpc>
                <a:spcPct val="80000"/>
              </a:lnSpc>
            </a:pPr>
            <a:r>
              <a:rPr lang="en-US" altLang="en-US" sz="1000" u="sng">
                <a:latin typeface="Arial" panose="020B0604020202020204" pitchFamily="34" charset="0"/>
              </a:rPr>
              <a:t>Accumulation of PM on the Probe</a:t>
            </a:r>
            <a:r>
              <a:rPr lang="en-US" altLang="en-US" sz="1000">
                <a:latin typeface="Arial" panose="020B0604020202020204" pitchFamily="34" charset="0"/>
              </a:rPr>
              <a:t>:  accumulation of material will redluce the sensitivity of the probe.  Harder material accumulate slowly, soft, damp and sticky particles accumulate at a faster rate.  Accumulation of conductive PM on the probe can cause an electric bridge between the probe and ground generating a large signal.</a:t>
            </a:r>
          </a:p>
          <a:p>
            <a:pPr eaLnBrk="1" hangingPunct="1">
              <a:lnSpc>
                <a:spcPct val="80000"/>
              </a:lnSpc>
            </a:pPr>
            <a:r>
              <a:rPr lang="en-US" altLang="en-US" sz="1000" u="sng">
                <a:latin typeface="Arial" panose="020B0604020202020204" pitchFamily="34" charset="0"/>
              </a:rPr>
              <a:t>Particle shape: </a:t>
            </a:r>
            <a:r>
              <a:rPr lang="en-US" altLang="en-US" sz="1000">
                <a:latin typeface="Arial" panose="020B0604020202020204" pitchFamily="34" charset="0"/>
              </a:rPr>
              <a:t> Particle with a large surface area per unit mass are expected to generate a stronger signal.  No data is available to quanitify this effect.</a:t>
            </a:r>
          </a:p>
          <a:p>
            <a:pPr eaLnBrk="1" hangingPunct="1">
              <a:lnSpc>
                <a:spcPct val="80000"/>
              </a:lnSpc>
            </a:pPr>
            <a:endParaRPr lang="en-US" altLang="en-US" sz="1000" u="sng">
              <a:latin typeface="Arial" panose="020B0604020202020204" pitchFamily="34" charset="0"/>
            </a:endParaRPr>
          </a:p>
          <a:p>
            <a:pPr eaLnBrk="1" hangingPunct="1">
              <a:lnSpc>
                <a:spcPct val="80000"/>
              </a:lnSpc>
            </a:pPr>
            <a:r>
              <a:rPr lang="en-US" altLang="en-US" sz="1000" u="sng">
                <a:latin typeface="Arial" panose="020B0604020202020204" pitchFamily="34" charset="0"/>
              </a:rPr>
              <a:t>Temperature:   </a:t>
            </a:r>
            <a:r>
              <a:rPr lang="en-US" altLang="en-US" sz="1000">
                <a:latin typeface="Arial" panose="020B0604020202020204" pitchFamily="34" charset="0"/>
              </a:rPr>
              <a:t>Operates best between the dew point and below 1100 F.</a:t>
            </a:r>
          </a:p>
          <a:p>
            <a:pPr eaLnBrk="1" hangingPunct="1">
              <a:lnSpc>
                <a:spcPct val="80000"/>
              </a:lnSpc>
            </a:pPr>
            <a:r>
              <a:rPr lang="en-US" altLang="en-US" sz="1000" u="sng">
                <a:latin typeface="Arial" panose="020B0604020202020204" pitchFamily="34" charset="0"/>
              </a:rPr>
              <a:t>Relative Humidity</a:t>
            </a:r>
            <a:r>
              <a:rPr lang="en-US" altLang="en-US" sz="1000">
                <a:latin typeface="Arial" panose="020B0604020202020204" pitchFamily="34" charset="0"/>
              </a:rPr>
              <a:t>:  No problems as long as the gas stream temperature is above the dew point.</a:t>
            </a:r>
          </a:p>
          <a:p>
            <a:pPr eaLnBrk="1" hangingPunct="1">
              <a:lnSpc>
                <a:spcPct val="80000"/>
              </a:lnSpc>
            </a:pPr>
            <a:r>
              <a:rPr lang="en-US" altLang="en-US" sz="1000" u="sng">
                <a:latin typeface="Arial" panose="020B0604020202020204" pitchFamily="34" charset="0"/>
              </a:rPr>
              <a:t> </a:t>
            </a:r>
          </a:p>
          <a:p>
            <a:pPr eaLnBrk="1" hangingPunct="1">
              <a:lnSpc>
                <a:spcPct val="80000"/>
              </a:lnSpc>
            </a:pPr>
            <a:r>
              <a:rPr lang="en-US" altLang="en-US" sz="1000">
                <a:latin typeface="Arial" panose="020B0604020202020204" pitchFamily="34" charset="0"/>
              </a:rPr>
              <a:t> </a:t>
            </a:r>
            <a:endParaRPr lang="en-US" altLang="en-US" sz="1000" u="sng">
              <a:latin typeface="Arial" panose="020B0604020202020204" pitchFamily="34" charset="0"/>
            </a:endParaRPr>
          </a:p>
        </p:txBody>
      </p:sp>
      <p:sp>
        <p:nvSpPr>
          <p:cNvPr id="282629" name="Date Placeholder 1">
            <a:extLst>
              <a:ext uri="{FF2B5EF4-FFF2-40B4-BE49-F238E27FC236}">
                <a16:creationId xmlns:a16="http://schemas.microsoft.com/office/drawing/2014/main" id="{164293CC-6445-4269-A517-81801DBF905B}"/>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F2960EC-3421-4F04-9368-BCFA40C8AD73}"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51632491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a:extLst>
              <a:ext uri="{FF2B5EF4-FFF2-40B4-BE49-F238E27FC236}">
                <a16:creationId xmlns:a16="http://schemas.microsoft.com/office/drawing/2014/main" id="{6BAFDBB0-B70C-4B78-BA95-A5F96D26031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793AA5B-130F-4CC7-B9FE-CBFE0CB7CA63}" type="slidenum">
              <a:rPr lang="en-US" altLang="en-US"/>
              <a:pPr>
                <a:spcBef>
                  <a:spcPct val="0"/>
                </a:spcBef>
              </a:pPr>
              <a:t>137</a:t>
            </a:fld>
            <a:endParaRPr lang="en-US" altLang="en-US"/>
          </a:p>
        </p:txBody>
      </p:sp>
      <p:sp>
        <p:nvSpPr>
          <p:cNvPr id="284675" name="Rectangle 2">
            <a:extLst>
              <a:ext uri="{FF2B5EF4-FFF2-40B4-BE49-F238E27FC236}">
                <a16:creationId xmlns:a16="http://schemas.microsoft.com/office/drawing/2014/main" id="{17976324-6BB5-4AD7-8E53-2EDF8C261DB9}"/>
              </a:ext>
            </a:extLst>
          </p:cNvPr>
          <p:cNvSpPr>
            <a:spLocks noGrp="1" noRot="1" noChangeAspect="1" noChangeArrowheads="1" noTextEdit="1"/>
          </p:cNvSpPr>
          <p:nvPr>
            <p:ph type="sldImg"/>
          </p:nvPr>
        </p:nvSpPr>
        <p:spPr>
          <a:ln/>
        </p:spPr>
      </p:sp>
      <p:sp>
        <p:nvSpPr>
          <p:cNvPr id="284676" name="Rectangle 3">
            <a:extLst>
              <a:ext uri="{FF2B5EF4-FFF2-40B4-BE49-F238E27FC236}">
                <a16:creationId xmlns:a16="http://schemas.microsoft.com/office/drawing/2014/main" id="{84D0AE2D-3986-464E-8A2B-628330383B0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Instillation for a negative pressure fabric filter.</a:t>
            </a:r>
          </a:p>
        </p:txBody>
      </p:sp>
      <p:sp>
        <p:nvSpPr>
          <p:cNvPr id="284677" name="Date Placeholder 1">
            <a:extLst>
              <a:ext uri="{FF2B5EF4-FFF2-40B4-BE49-F238E27FC236}">
                <a16:creationId xmlns:a16="http://schemas.microsoft.com/office/drawing/2014/main" id="{92612E84-C193-422E-84A7-F81994F36B89}"/>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FF60997-2D23-4F99-A2D6-2624C313B044}"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68472047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a:extLst>
              <a:ext uri="{FF2B5EF4-FFF2-40B4-BE49-F238E27FC236}">
                <a16:creationId xmlns:a16="http://schemas.microsoft.com/office/drawing/2014/main" id="{A1693943-E248-4655-8875-3779C38826D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13E602F-2AFF-4559-9CFB-E2E0A6BC8588}" type="slidenum">
              <a:rPr lang="en-US" altLang="en-US"/>
              <a:pPr>
                <a:spcBef>
                  <a:spcPct val="0"/>
                </a:spcBef>
              </a:pPr>
              <a:t>138</a:t>
            </a:fld>
            <a:endParaRPr lang="en-US" altLang="en-US"/>
          </a:p>
        </p:txBody>
      </p:sp>
      <p:sp>
        <p:nvSpPr>
          <p:cNvPr id="286723" name="Rectangle 2">
            <a:extLst>
              <a:ext uri="{FF2B5EF4-FFF2-40B4-BE49-F238E27FC236}">
                <a16:creationId xmlns:a16="http://schemas.microsoft.com/office/drawing/2014/main" id="{D8E0FBBC-534F-4589-97BD-59A10E249767}"/>
              </a:ext>
            </a:extLst>
          </p:cNvPr>
          <p:cNvSpPr>
            <a:spLocks noGrp="1" noRot="1" noChangeAspect="1" noChangeArrowheads="1" noTextEdit="1"/>
          </p:cNvSpPr>
          <p:nvPr>
            <p:ph type="sldImg"/>
          </p:nvPr>
        </p:nvSpPr>
        <p:spPr>
          <a:ln/>
        </p:spPr>
      </p:sp>
      <p:sp>
        <p:nvSpPr>
          <p:cNvPr id="286724" name="Rectangle 3">
            <a:extLst>
              <a:ext uri="{FF2B5EF4-FFF2-40B4-BE49-F238E27FC236}">
                <a16:creationId xmlns:a16="http://schemas.microsoft.com/office/drawing/2014/main" id="{4005A572-5BE6-4D25-A95F-67013203E46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286725" name="Date Placeholder 1">
            <a:extLst>
              <a:ext uri="{FF2B5EF4-FFF2-40B4-BE49-F238E27FC236}">
                <a16:creationId xmlns:a16="http://schemas.microsoft.com/office/drawing/2014/main" id="{000F1E59-672D-4884-8F3A-D225ADDAE449}"/>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F90E176-985E-42AD-8F36-AE7A825FF4B1}"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77574248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a:extLst>
              <a:ext uri="{FF2B5EF4-FFF2-40B4-BE49-F238E27FC236}">
                <a16:creationId xmlns:a16="http://schemas.microsoft.com/office/drawing/2014/main" id="{C897FDD1-8C79-4CE7-B949-0F44993C8A2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2876160-6D14-40F8-82FB-28A9997D5B96}" type="slidenum">
              <a:rPr lang="en-US" altLang="en-US"/>
              <a:pPr>
                <a:spcBef>
                  <a:spcPct val="0"/>
                </a:spcBef>
              </a:pPr>
              <a:t>139</a:t>
            </a:fld>
            <a:endParaRPr lang="en-US" altLang="en-US"/>
          </a:p>
        </p:txBody>
      </p:sp>
      <p:sp>
        <p:nvSpPr>
          <p:cNvPr id="288771" name="Rectangle 2">
            <a:extLst>
              <a:ext uri="{FF2B5EF4-FFF2-40B4-BE49-F238E27FC236}">
                <a16:creationId xmlns:a16="http://schemas.microsoft.com/office/drawing/2014/main" id="{4FB64769-E3D4-477D-8B0C-AA1636E24731}"/>
              </a:ext>
            </a:extLst>
          </p:cNvPr>
          <p:cNvSpPr>
            <a:spLocks noGrp="1" noRot="1" noChangeAspect="1" noChangeArrowheads="1" noTextEdit="1"/>
          </p:cNvSpPr>
          <p:nvPr>
            <p:ph type="sldImg"/>
          </p:nvPr>
        </p:nvSpPr>
        <p:spPr>
          <a:ln/>
        </p:spPr>
      </p:sp>
      <p:sp>
        <p:nvSpPr>
          <p:cNvPr id="288772" name="Rectangle 3">
            <a:extLst>
              <a:ext uri="{FF2B5EF4-FFF2-40B4-BE49-F238E27FC236}">
                <a16:creationId xmlns:a16="http://schemas.microsoft.com/office/drawing/2014/main" id="{A5C9A40D-9C8D-4DB2-9BD1-BA27ED53535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All bags allow some particles to pass through</a:t>
            </a:r>
          </a:p>
        </p:txBody>
      </p:sp>
      <p:sp>
        <p:nvSpPr>
          <p:cNvPr id="288773" name="Date Placeholder 1">
            <a:extLst>
              <a:ext uri="{FF2B5EF4-FFF2-40B4-BE49-F238E27FC236}">
                <a16:creationId xmlns:a16="http://schemas.microsoft.com/office/drawing/2014/main" id="{1466A5F6-744B-4EB0-83A2-BA230CAE0B06}"/>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B0D126E-F4E5-4EDD-BE1A-0A28194087E1}"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882274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25FE915A-C5A3-474A-8D2A-608BB5BF9A7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27E61E7-6507-4196-99DD-37BB3CD13156}" type="slidenum">
              <a:rPr lang="en-US" altLang="en-US"/>
              <a:pPr>
                <a:spcBef>
                  <a:spcPct val="0"/>
                </a:spcBef>
              </a:pPr>
              <a:t>14</a:t>
            </a:fld>
            <a:endParaRPr lang="en-US" altLang="en-US"/>
          </a:p>
        </p:txBody>
      </p:sp>
      <p:sp>
        <p:nvSpPr>
          <p:cNvPr id="32771" name="Rectangle 2">
            <a:extLst>
              <a:ext uri="{FF2B5EF4-FFF2-40B4-BE49-F238E27FC236}">
                <a16:creationId xmlns:a16="http://schemas.microsoft.com/office/drawing/2014/main" id="{B3D8C521-8AFE-45DB-931E-F60B86F9ACCD}"/>
              </a:ext>
            </a:extLst>
          </p:cNvPr>
          <p:cNvSpPr>
            <a:spLocks noGrp="1" noRot="1" noChangeAspect="1" noChangeArrowheads="1" noTextEdit="1"/>
          </p:cNvSpPr>
          <p:nvPr>
            <p:ph type="sldImg"/>
          </p:nvPr>
        </p:nvSpPr>
        <p:spPr>
          <a:ln/>
        </p:spPr>
      </p:sp>
      <p:sp>
        <p:nvSpPr>
          <p:cNvPr id="32772" name="Rectangle 3">
            <a:extLst>
              <a:ext uri="{FF2B5EF4-FFF2-40B4-BE49-F238E27FC236}">
                <a16:creationId xmlns:a16="http://schemas.microsoft.com/office/drawing/2014/main" id="{0D7A8B2D-A362-4F57-8A7E-4316D43A9FB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52463" lvl="1" indent="-190500" eaLnBrk="1" hangingPunct="1">
              <a:lnSpc>
                <a:spcPct val="90000"/>
              </a:lnSpc>
            </a:pPr>
            <a:endParaRPr lang="en-US" altLang="en-US" sz="1000" b="1">
              <a:latin typeface="Arial" panose="020B0604020202020204" pitchFamily="34" charset="0"/>
            </a:endParaRPr>
          </a:p>
          <a:p>
            <a:pPr marL="652463" lvl="1" indent="-190500" eaLnBrk="1" hangingPunct="1">
              <a:lnSpc>
                <a:spcPct val="90000"/>
              </a:lnSpc>
            </a:pPr>
            <a:r>
              <a:rPr lang="en-US" altLang="en-US" sz="1400" b="1">
                <a:latin typeface="Arial" panose="020B0604020202020204" pitchFamily="34" charset="0"/>
              </a:rPr>
              <a:t>Bitumen: </a:t>
            </a:r>
          </a:p>
          <a:p>
            <a:pPr marL="652463" lvl="1" indent="-190500" eaLnBrk="1" hangingPunct="1">
              <a:lnSpc>
                <a:spcPct val="90000"/>
              </a:lnSpc>
            </a:pPr>
            <a:r>
              <a:rPr lang="en-US" altLang="en-US" sz="1400" b="1">
                <a:latin typeface="Arial" panose="020B0604020202020204" pitchFamily="34" charset="0"/>
              </a:rPr>
              <a:t>1.  cementitious substances natural or manufactured</a:t>
            </a:r>
          </a:p>
          <a:p>
            <a:pPr marL="652463" lvl="1" indent="-190500" eaLnBrk="1" hangingPunct="1">
              <a:lnSpc>
                <a:spcPct val="90000"/>
              </a:lnSpc>
              <a:buFontTx/>
              <a:buAutoNum type="arabicPeriod" startAt="2"/>
            </a:pPr>
            <a:r>
              <a:rPr lang="en-US" altLang="en-US" sz="1400" b="1">
                <a:latin typeface="Arial" panose="020B0604020202020204" pitchFamily="34" charset="0"/>
              </a:rPr>
              <a:t>composed of high molecular weight hydrocarbons </a:t>
            </a:r>
          </a:p>
          <a:p>
            <a:pPr marL="652463" lvl="1" indent="-190500" eaLnBrk="1" hangingPunct="1">
              <a:lnSpc>
                <a:spcPct val="90000"/>
              </a:lnSpc>
            </a:pPr>
            <a:endParaRPr lang="en-US" altLang="en-US" sz="1400" b="1">
              <a:latin typeface="Arial" panose="020B0604020202020204" pitchFamily="34" charset="0"/>
            </a:endParaRPr>
          </a:p>
          <a:p>
            <a:pPr marL="190500" indent="-190500" eaLnBrk="1" hangingPunct="1">
              <a:lnSpc>
                <a:spcPct val="90000"/>
              </a:lnSpc>
            </a:pPr>
            <a:r>
              <a:rPr lang="en-US" altLang="en-US" sz="1400" b="1">
                <a:latin typeface="Arial" panose="020B0604020202020204" pitchFamily="34" charset="0"/>
              </a:rPr>
              <a:t>…the original asphalt cement </a:t>
            </a:r>
          </a:p>
          <a:p>
            <a:pPr marL="190500" indent="-190500" eaLnBrk="1" hangingPunct="1">
              <a:lnSpc>
                <a:spcPct val="90000"/>
              </a:lnSpc>
            </a:pPr>
            <a:endParaRPr lang="en-US" altLang="en-US" sz="1400" b="1">
              <a:latin typeface="Arial" panose="020B0604020202020204" pitchFamily="34" charset="0"/>
            </a:endParaRPr>
          </a:p>
          <a:p>
            <a:pPr marL="190500" indent="-190500" eaLnBrk="1" hangingPunct="1">
              <a:lnSpc>
                <a:spcPct val="90000"/>
              </a:lnSpc>
            </a:pPr>
            <a:r>
              <a:rPr lang="en-US" altLang="en-US" sz="1400" b="1">
                <a:latin typeface="Arial" panose="020B0604020202020204" pitchFamily="34" charset="0"/>
              </a:rPr>
              <a:t>Natural asphalt binder was used in the 19</a:t>
            </a:r>
            <a:r>
              <a:rPr lang="en-US" altLang="en-US" sz="1400" b="1" baseline="30000">
                <a:latin typeface="Arial" panose="020B0604020202020204" pitchFamily="34" charset="0"/>
              </a:rPr>
              <a:t>th</a:t>
            </a:r>
            <a:r>
              <a:rPr lang="en-US" altLang="en-US" sz="1400" b="1">
                <a:latin typeface="Arial" panose="020B0604020202020204" pitchFamily="34" charset="0"/>
              </a:rPr>
              <a:t> century.  In the US Trinidad (near Venezuela) </a:t>
            </a:r>
          </a:p>
          <a:p>
            <a:pPr marL="190500" indent="-190500" eaLnBrk="1" hangingPunct="1">
              <a:lnSpc>
                <a:spcPct val="90000"/>
              </a:lnSpc>
            </a:pPr>
            <a:r>
              <a:rPr lang="en-US" altLang="en-US" sz="1400" b="1">
                <a:latin typeface="Arial" panose="020B0604020202020204" pitchFamily="34" charset="0"/>
              </a:rPr>
              <a:t>was the source of 90 % world wide.  </a:t>
            </a:r>
          </a:p>
          <a:p>
            <a:pPr marL="190500" indent="-190500" eaLnBrk="1" hangingPunct="1">
              <a:lnSpc>
                <a:spcPct val="90000"/>
              </a:lnSpc>
            </a:pPr>
            <a:r>
              <a:rPr lang="en-US" altLang="en-US" sz="1400" b="1">
                <a:latin typeface="Arial" panose="020B0604020202020204" pitchFamily="34" charset="0"/>
              </a:rPr>
              <a:t>It came from a lake.  </a:t>
            </a:r>
          </a:p>
          <a:p>
            <a:pPr marL="190500" indent="-190500" eaLnBrk="1" hangingPunct="1">
              <a:lnSpc>
                <a:spcPct val="90000"/>
              </a:lnSpc>
            </a:pPr>
            <a:endParaRPr lang="en-US" altLang="en-US" sz="1400" b="1">
              <a:latin typeface="Arial" panose="020B0604020202020204" pitchFamily="34" charset="0"/>
            </a:endParaRPr>
          </a:p>
          <a:p>
            <a:pPr marL="190500" indent="-190500" eaLnBrk="1" hangingPunct="1">
              <a:lnSpc>
                <a:spcPct val="90000"/>
              </a:lnSpc>
            </a:pPr>
            <a:r>
              <a:rPr lang="en-US" altLang="en-US" sz="1400" b="1">
                <a:latin typeface="Arial" panose="020B0604020202020204" pitchFamily="34" charset="0"/>
              </a:rPr>
              <a:t>Once free of water was to hard to use so flux was added using a petroleum distillation solvent from crude oil. </a:t>
            </a:r>
          </a:p>
          <a:p>
            <a:pPr marL="190500" indent="-190500" eaLnBrk="1" hangingPunct="1">
              <a:lnSpc>
                <a:spcPct val="90000"/>
              </a:lnSpc>
            </a:pPr>
            <a:r>
              <a:rPr lang="en-US" altLang="en-US" sz="1400" b="1">
                <a:latin typeface="Arial" panose="020B0604020202020204" pitchFamily="34" charset="0"/>
              </a:rPr>
              <a:t>By the early 20</a:t>
            </a:r>
            <a:r>
              <a:rPr lang="en-US" altLang="en-US" sz="1400" b="1" baseline="30000">
                <a:latin typeface="Arial" panose="020B0604020202020204" pitchFamily="34" charset="0"/>
              </a:rPr>
              <a:t>th</a:t>
            </a:r>
            <a:r>
              <a:rPr lang="en-US" altLang="en-US" sz="1400" b="1">
                <a:latin typeface="Arial" panose="020B0604020202020204" pitchFamily="34" charset="0"/>
              </a:rPr>
              <a:t> century used crude oil from CA and Texas.  Today HMA binder is almost entirely from petroleum refining.</a:t>
            </a:r>
          </a:p>
        </p:txBody>
      </p:sp>
      <p:sp>
        <p:nvSpPr>
          <p:cNvPr id="32773" name="Date Placeholder 1">
            <a:extLst>
              <a:ext uri="{FF2B5EF4-FFF2-40B4-BE49-F238E27FC236}">
                <a16:creationId xmlns:a16="http://schemas.microsoft.com/office/drawing/2014/main" id="{190BEB4C-E54F-473A-A7A1-65D7CDCA450B}"/>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316EA28-B43E-4000-9337-36B05BF8529B}"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51440868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a:extLst>
              <a:ext uri="{FF2B5EF4-FFF2-40B4-BE49-F238E27FC236}">
                <a16:creationId xmlns:a16="http://schemas.microsoft.com/office/drawing/2014/main" id="{9DFE9FE5-1DAB-4B00-9D0F-38A0A82CBD9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5354220-3D79-4365-8150-9C718F6A46C4}" type="slidenum">
              <a:rPr lang="en-US" altLang="en-US"/>
              <a:pPr>
                <a:spcBef>
                  <a:spcPct val="0"/>
                </a:spcBef>
              </a:pPr>
              <a:t>140</a:t>
            </a:fld>
            <a:endParaRPr lang="en-US" altLang="en-US"/>
          </a:p>
        </p:txBody>
      </p:sp>
      <p:sp>
        <p:nvSpPr>
          <p:cNvPr id="290819" name="Rectangle 2">
            <a:extLst>
              <a:ext uri="{FF2B5EF4-FFF2-40B4-BE49-F238E27FC236}">
                <a16:creationId xmlns:a16="http://schemas.microsoft.com/office/drawing/2014/main" id="{845EC967-0B07-4FC2-BC60-44DF807F688D}"/>
              </a:ext>
            </a:extLst>
          </p:cNvPr>
          <p:cNvSpPr>
            <a:spLocks noGrp="1" noRot="1" noChangeAspect="1" noChangeArrowheads="1" noTextEdit="1"/>
          </p:cNvSpPr>
          <p:nvPr>
            <p:ph type="sldImg"/>
          </p:nvPr>
        </p:nvSpPr>
        <p:spPr>
          <a:ln/>
        </p:spPr>
      </p:sp>
      <p:sp>
        <p:nvSpPr>
          <p:cNvPr id="290820" name="Rectangle 3">
            <a:extLst>
              <a:ext uri="{FF2B5EF4-FFF2-40B4-BE49-F238E27FC236}">
                <a16:creationId xmlns:a16="http://schemas.microsoft.com/office/drawing/2014/main" id="{B4760FAC-884F-427E-B399-EF53511394FB}"/>
              </a:ext>
            </a:extLst>
          </p:cNvPr>
          <p:cNvSpPr>
            <a:spLocks noGrp="1" noChangeArrowheads="1"/>
          </p:cNvSpPr>
          <p:nvPr>
            <p:ph type="body" idx="1"/>
          </p:nvPr>
        </p:nvSpPr>
        <p:spPr>
          <a:xfrm>
            <a:off x="314325" y="4448175"/>
            <a:ext cx="5818188" cy="42132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90000"/>
              </a:lnSpc>
            </a:pPr>
            <a:r>
              <a:rPr lang="en-US" altLang="en-US" sz="1800">
                <a:latin typeface="Arial" panose="020B0604020202020204" pitchFamily="34" charset="0"/>
              </a:rPr>
              <a:t>Check to make sure the number, model,  and horsepower  of the engines identified on the permit match.  </a:t>
            </a:r>
          </a:p>
          <a:p>
            <a:pPr eaLnBrk="1" hangingPunct="1">
              <a:lnSpc>
                <a:spcPct val="90000"/>
              </a:lnSpc>
            </a:pPr>
            <a:endParaRPr lang="en-US" altLang="en-US" sz="1800">
              <a:latin typeface="Arial" panose="020B0604020202020204" pitchFamily="34" charset="0"/>
            </a:endParaRPr>
          </a:p>
          <a:p>
            <a:pPr eaLnBrk="1" hangingPunct="1">
              <a:lnSpc>
                <a:spcPct val="90000"/>
              </a:lnSpc>
            </a:pPr>
            <a:r>
              <a:rPr lang="en-US" altLang="en-US" sz="1800">
                <a:latin typeface="Arial" panose="020B0604020202020204" pitchFamily="34" charset="0"/>
              </a:rPr>
              <a:t>Also, check to see if there have been any additions.  What types of engines are there?  </a:t>
            </a:r>
          </a:p>
          <a:p>
            <a:pPr eaLnBrk="1" hangingPunct="1">
              <a:lnSpc>
                <a:spcPct val="90000"/>
              </a:lnSpc>
            </a:pPr>
            <a:endParaRPr lang="en-US" altLang="en-US" sz="1800">
              <a:latin typeface="Arial" panose="020B0604020202020204" pitchFamily="34" charset="0"/>
            </a:endParaRPr>
          </a:p>
          <a:p>
            <a:pPr eaLnBrk="1" hangingPunct="1">
              <a:lnSpc>
                <a:spcPct val="90000"/>
              </a:lnSpc>
            </a:pPr>
            <a:r>
              <a:rPr lang="en-US" altLang="en-US" sz="1800">
                <a:latin typeface="Arial" panose="020B0604020202020204" pitchFamily="34" charset="0"/>
              </a:rPr>
              <a:t>Internal combustion, electrical?</a:t>
            </a:r>
          </a:p>
          <a:p>
            <a:pPr eaLnBrk="1" hangingPunct="1">
              <a:lnSpc>
                <a:spcPct val="90000"/>
              </a:lnSpc>
            </a:pPr>
            <a:endParaRPr lang="en-US" altLang="en-US" sz="1800">
              <a:latin typeface="Arial" panose="020B0604020202020204" pitchFamily="34" charset="0"/>
            </a:endParaRPr>
          </a:p>
          <a:p>
            <a:pPr eaLnBrk="1" hangingPunct="1">
              <a:lnSpc>
                <a:spcPct val="90000"/>
              </a:lnSpc>
            </a:pPr>
            <a:r>
              <a:rPr lang="en-US" altLang="en-US" sz="1800">
                <a:latin typeface="Arial" panose="020B0604020202020204" pitchFamily="34" charset="0"/>
              </a:rPr>
              <a:t>And, are the engines they have capable of performing the required task?</a:t>
            </a:r>
          </a:p>
          <a:p>
            <a:pPr eaLnBrk="1" hangingPunct="1">
              <a:lnSpc>
                <a:spcPct val="90000"/>
              </a:lnSpc>
            </a:pPr>
            <a:endParaRPr lang="en-US" altLang="en-US" sz="1800">
              <a:latin typeface="Arial" panose="020B0604020202020204" pitchFamily="34" charset="0"/>
            </a:endParaRPr>
          </a:p>
          <a:p>
            <a:pPr eaLnBrk="1" hangingPunct="1">
              <a:lnSpc>
                <a:spcPct val="90000"/>
              </a:lnSpc>
            </a:pPr>
            <a:r>
              <a:rPr lang="en-US" altLang="en-US" sz="1800">
                <a:latin typeface="Arial" panose="020B0604020202020204" pitchFamily="34" charset="0"/>
              </a:rPr>
              <a:t>ON THE FANS, MAKE SURE THAT YOU INSPECT AN MAINTAIN </a:t>
            </a:r>
          </a:p>
          <a:p>
            <a:pPr eaLnBrk="1" hangingPunct="1">
              <a:lnSpc>
                <a:spcPct val="90000"/>
              </a:lnSpc>
            </a:pPr>
            <a:endParaRPr lang="en-US" altLang="en-US" sz="1800">
              <a:latin typeface="Arial" panose="020B0604020202020204" pitchFamily="34" charset="0"/>
            </a:endParaRPr>
          </a:p>
          <a:p>
            <a:pPr eaLnBrk="1" hangingPunct="1">
              <a:lnSpc>
                <a:spcPct val="90000"/>
              </a:lnSpc>
            </a:pPr>
            <a:endParaRPr lang="en-US" altLang="en-US" sz="1800">
              <a:latin typeface="Arial" panose="020B0604020202020204" pitchFamily="34" charset="0"/>
            </a:endParaRPr>
          </a:p>
        </p:txBody>
      </p:sp>
      <p:sp>
        <p:nvSpPr>
          <p:cNvPr id="290821" name="Date Placeholder 1">
            <a:extLst>
              <a:ext uri="{FF2B5EF4-FFF2-40B4-BE49-F238E27FC236}">
                <a16:creationId xmlns:a16="http://schemas.microsoft.com/office/drawing/2014/main" id="{02CA2F9E-60F1-46BC-A4EC-5C9C35F68D2E}"/>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EC9FF45-C31C-47C2-8CDB-39685CCDF52B}"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85709077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a:extLst>
              <a:ext uri="{FF2B5EF4-FFF2-40B4-BE49-F238E27FC236}">
                <a16:creationId xmlns:a16="http://schemas.microsoft.com/office/drawing/2014/main" id="{EB9EF4D9-3D1C-4FD7-83B1-94976FBA00E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9CAFDD7-072E-4FE4-BB7A-77C836C68C4E}" type="slidenum">
              <a:rPr lang="en-US" altLang="en-US"/>
              <a:pPr>
                <a:spcBef>
                  <a:spcPct val="0"/>
                </a:spcBef>
              </a:pPr>
              <a:t>141</a:t>
            </a:fld>
            <a:endParaRPr lang="en-US" altLang="en-US"/>
          </a:p>
        </p:txBody>
      </p:sp>
      <p:sp>
        <p:nvSpPr>
          <p:cNvPr id="292867" name="Rectangle 2">
            <a:extLst>
              <a:ext uri="{FF2B5EF4-FFF2-40B4-BE49-F238E27FC236}">
                <a16:creationId xmlns:a16="http://schemas.microsoft.com/office/drawing/2014/main" id="{DAD2389B-84A2-49BE-949A-7659E8D770F2}"/>
              </a:ext>
            </a:extLst>
          </p:cNvPr>
          <p:cNvSpPr>
            <a:spLocks noGrp="1" noRot="1" noChangeAspect="1" noChangeArrowheads="1" noTextEdit="1"/>
          </p:cNvSpPr>
          <p:nvPr>
            <p:ph type="sldImg"/>
          </p:nvPr>
        </p:nvSpPr>
        <p:spPr>
          <a:ln/>
        </p:spPr>
      </p:sp>
      <p:sp>
        <p:nvSpPr>
          <p:cNvPr id="292868" name="Rectangle 3">
            <a:extLst>
              <a:ext uri="{FF2B5EF4-FFF2-40B4-BE49-F238E27FC236}">
                <a16:creationId xmlns:a16="http://schemas.microsoft.com/office/drawing/2014/main" id="{6A15EB1A-6D4D-4D31-B434-E8F903D4637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800">
                <a:latin typeface="Arial" panose="020B0604020202020204" pitchFamily="34" charset="0"/>
              </a:rPr>
              <a:t>CHECK THE HOUSEING FOR HOLES, CORROSION, VIBRATION</a:t>
            </a:r>
          </a:p>
          <a:p>
            <a:pPr eaLnBrk="1" hangingPunct="1"/>
            <a:endParaRPr lang="en-US" altLang="en-US" sz="1800">
              <a:latin typeface="Arial" panose="020B0604020202020204" pitchFamily="34" charset="0"/>
            </a:endParaRPr>
          </a:p>
          <a:p>
            <a:pPr eaLnBrk="1" hangingPunct="1"/>
            <a:r>
              <a:rPr lang="en-US" altLang="en-US" sz="1800">
                <a:latin typeface="Arial" panose="020B0604020202020204" pitchFamily="34" charset="0"/>
              </a:rPr>
              <a:t>SHAFT FOR WEAR AND BALANCE</a:t>
            </a:r>
          </a:p>
          <a:p>
            <a:pPr eaLnBrk="1" hangingPunct="1"/>
            <a:endParaRPr lang="en-US" altLang="en-US" sz="1800">
              <a:latin typeface="Arial" panose="020B0604020202020204" pitchFamily="34" charset="0"/>
            </a:endParaRPr>
          </a:p>
          <a:p>
            <a:pPr eaLnBrk="1" hangingPunct="1"/>
            <a:r>
              <a:rPr lang="en-US" altLang="en-US" sz="1800">
                <a:latin typeface="Arial" panose="020B0604020202020204" pitchFamily="34" charset="0"/>
              </a:rPr>
              <a:t>BEARINGS FOR PROPER LUBRICATION</a:t>
            </a:r>
          </a:p>
          <a:p>
            <a:pPr eaLnBrk="1" hangingPunct="1"/>
            <a:r>
              <a:rPr lang="en-US" altLang="en-US" sz="1800">
                <a:latin typeface="Arial" panose="020B0604020202020204" pitchFamily="34" charset="0"/>
              </a:rPr>
              <a:t>SHEAVES FOR WEAR,</a:t>
            </a:r>
          </a:p>
          <a:p>
            <a:pPr eaLnBrk="1" hangingPunct="1"/>
            <a:r>
              <a:rPr lang="en-US" altLang="en-US" sz="1800">
                <a:latin typeface="Arial" panose="020B0604020202020204" pitchFamily="34" charset="0"/>
              </a:rPr>
              <a:t>FAN WEEL FOR WEAR AND BUILDUP</a:t>
            </a:r>
          </a:p>
          <a:p>
            <a:pPr eaLnBrk="1" hangingPunct="1"/>
            <a:r>
              <a:rPr lang="en-US" altLang="en-US" sz="1800">
                <a:latin typeface="Arial" panose="020B0604020202020204" pitchFamily="34" charset="0"/>
              </a:rPr>
              <a:t>BELTS FOR WEAR AND TENSION</a:t>
            </a:r>
          </a:p>
          <a:p>
            <a:pPr eaLnBrk="1" hangingPunct="1"/>
            <a:r>
              <a:rPr lang="en-US" altLang="en-US" sz="1800">
                <a:latin typeface="Arial" panose="020B0604020202020204" pitchFamily="34" charset="0"/>
              </a:rPr>
              <a:t>BEARINGS FOR MOISTURE AND DUST</a:t>
            </a:r>
          </a:p>
          <a:p>
            <a:pPr eaLnBrk="1" hangingPunct="1"/>
            <a:r>
              <a:rPr lang="en-US" altLang="en-US" sz="1800">
                <a:latin typeface="Arial" panose="020B0604020202020204" pitchFamily="34" charset="0"/>
              </a:rPr>
              <a:t>MOTOR FOR PROPER OPERATION</a:t>
            </a:r>
          </a:p>
        </p:txBody>
      </p:sp>
      <p:sp>
        <p:nvSpPr>
          <p:cNvPr id="292869" name="Date Placeholder 1">
            <a:extLst>
              <a:ext uri="{FF2B5EF4-FFF2-40B4-BE49-F238E27FC236}">
                <a16:creationId xmlns:a16="http://schemas.microsoft.com/office/drawing/2014/main" id="{ACEE82C2-8235-438F-99FE-2DE4DC36DD0C}"/>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18E7BD8-3C4C-432B-B335-E882D14D9878}"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79266878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a:extLst>
              <a:ext uri="{FF2B5EF4-FFF2-40B4-BE49-F238E27FC236}">
                <a16:creationId xmlns:a16="http://schemas.microsoft.com/office/drawing/2014/main" id="{657BF23C-50C4-4154-A3F4-7DAC8A84007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64F2C95-8062-404E-978B-44FB63EAEDE0}" type="slidenum">
              <a:rPr lang="en-US" altLang="en-US"/>
              <a:pPr>
                <a:spcBef>
                  <a:spcPct val="0"/>
                </a:spcBef>
              </a:pPr>
              <a:t>142</a:t>
            </a:fld>
            <a:endParaRPr lang="en-US" altLang="en-US"/>
          </a:p>
        </p:txBody>
      </p:sp>
      <p:sp>
        <p:nvSpPr>
          <p:cNvPr id="294915" name="Rectangle 2">
            <a:extLst>
              <a:ext uri="{FF2B5EF4-FFF2-40B4-BE49-F238E27FC236}">
                <a16:creationId xmlns:a16="http://schemas.microsoft.com/office/drawing/2014/main" id="{1FC4D7A0-6CD9-4BC5-8AC6-B4D3338EE57F}"/>
              </a:ext>
            </a:extLst>
          </p:cNvPr>
          <p:cNvSpPr>
            <a:spLocks noGrp="1" noRot="1" noChangeAspect="1" noChangeArrowheads="1" noTextEdit="1"/>
          </p:cNvSpPr>
          <p:nvPr>
            <p:ph type="sldImg"/>
          </p:nvPr>
        </p:nvSpPr>
        <p:spPr>
          <a:ln/>
        </p:spPr>
      </p:sp>
      <p:sp>
        <p:nvSpPr>
          <p:cNvPr id="294916" name="Rectangle 3">
            <a:extLst>
              <a:ext uri="{FF2B5EF4-FFF2-40B4-BE49-F238E27FC236}">
                <a16:creationId xmlns:a16="http://schemas.microsoft.com/office/drawing/2014/main" id="{76E530A5-1854-4BBC-8EEB-CCCB735F53D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a:latin typeface="Arial" panose="020B0604020202020204" pitchFamily="34" charset="0"/>
              </a:rPr>
              <a:t>State law prohibits the use of diesel to flush lines.  NO longer allowed</a:t>
            </a:r>
          </a:p>
          <a:p>
            <a:pPr eaLnBrk="1" hangingPunct="1"/>
            <a:r>
              <a:rPr lang="en-US" altLang="en-US" sz="2400">
                <a:latin typeface="Arial" panose="020B0604020202020204" pitchFamily="34" charset="0"/>
              </a:rPr>
              <a:t>Use citrus peels, vegetable oils or organic ester-based formulations.</a:t>
            </a:r>
          </a:p>
        </p:txBody>
      </p:sp>
      <p:sp>
        <p:nvSpPr>
          <p:cNvPr id="294917" name="Date Placeholder 1">
            <a:extLst>
              <a:ext uri="{FF2B5EF4-FFF2-40B4-BE49-F238E27FC236}">
                <a16:creationId xmlns:a16="http://schemas.microsoft.com/office/drawing/2014/main" id="{9296D501-84A6-4B1E-84DF-C08A520DB22D}"/>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ED96B31-0C08-429E-8257-4E8ACE7A75DC}"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456021491"/>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a:extLst>
              <a:ext uri="{FF2B5EF4-FFF2-40B4-BE49-F238E27FC236}">
                <a16:creationId xmlns:a16="http://schemas.microsoft.com/office/drawing/2014/main" id="{EC450320-11D6-4990-B557-1B0565A716E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736C475-3131-4025-97FF-505AFA9CEB9C}" type="slidenum">
              <a:rPr lang="en-US" altLang="en-US"/>
              <a:pPr>
                <a:spcBef>
                  <a:spcPct val="0"/>
                </a:spcBef>
              </a:pPr>
              <a:t>143</a:t>
            </a:fld>
            <a:endParaRPr lang="en-US" altLang="en-US"/>
          </a:p>
        </p:txBody>
      </p:sp>
      <p:sp>
        <p:nvSpPr>
          <p:cNvPr id="296963" name="Rectangle 2">
            <a:extLst>
              <a:ext uri="{FF2B5EF4-FFF2-40B4-BE49-F238E27FC236}">
                <a16:creationId xmlns:a16="http://schemas.microsoft.com/office/drawing/2014/main" id="{236E818B-2D5C-43F7-BA11-C7B88741B4F8}"/>
              </a:ext>
            </a:extLst>
          </p:cNvPr>
          <p:cNvSpPr>
            <a:spLocks noGrp="1" noRot="1" noChangeAspect="1" noChangeArrowheads="1" noTextEdit="1"/>
          </p:cNvSpPr>
          <p:nvPr>
            <p:ph type="sldImg"/>
          </p:nvPr>
        </p:nvSpPr>
        <p:spPr>
          <a:ln/>
        </p:spPr>
      </p:sp>
      <p:sp>
        <p:nvSpPr>
          <p:cNvPr id="296964" name="Rectangle 3">
            <a:extLst>
              <a:ext uri="{FF2B5EF4-FFF2-40B4-BE49-F238E27FC236}">
                <a16:creationId xmlns:a16="http://schemas.microsoft.com/office/drawing/2014/main" id="{932C1217-8C10-428D-8E3B-38CEAE9AF87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600">
                <a:latin typeface="Arial" panose="020B0604020202020204" pitchFamily="34" charset="0"/>
              </a:rPr>
              <a:t>CONTROL GASEOUS EMISSION SOURCES</a:t>
            </a:r>
          </a:p>
          <a:p>
            <a:pPr eaLnBrk="1" hangingPunct="1"/>
            <a:endParaRPr lang="en-US" altLang="en-US" sz="1600">
              <a:latin typeface="Arial" panose="020B0604020202020204" pitchFamily="34" charset="0"/>
            </a:endParaRPr>
          </a:p>
          <a:p>
            <a:pPr eaLnBrk="1" hangingPunct="1"/>
            <a:r>
              <a:rPr lang="en-US" altLang="en-US" sz="1600">
                <a:latin typeface="Arial" panose="020B0604020202020204" pitchFamily="34" charset="0"/>
              </a:rPr>
              <a:t>RUNNING THE PLANT ‘TOO HOT’ CAN CAUSE GASEOUS EMISSIONFROM THE PROCESS…GASEOUS EMISSIONS CAN BE RELEASED AT THE BURN, ASPHALT AND FUEL STORAGE, HOT PRODUCT ELEVATOR, AND TRUCK LOADING.</a:t>
            </a:r>
          </a:p>
          <a:p>
            <a:pPr eaLnBrk="1" hangingPunct="1"/>
            <a:endParaRPr lang="en-US" altLang="en-US" sz="1600">
              <a:latin typeface="Arial" panose="020B0604020202020204" pitchFamily="34" charset="0"/>
            </a:endParaRPr>
          </a:p>
          <a:p>
            <a:pPr eaLnBrk="1" hangingPunct="1"/>
            <a:r>
              <a:rPr lang="en-US" altLang="en-US" sz="1600">
                <a:latin typeface="Arial" panose="020B0604020202020204" pitchFamily="34" charset="0"/>
              </a:rPr>
              <a:t>NOTE: IF LIMITATION FOR SULFUR CONTENT OF FUELS, NITROGEN OXIDE EMISSION, ANC CO CHECK DISTRICT REGULATIONS.</a:t>
            </a:r>
          </a:p>
          <a:p>
            <a:pPr eaLnBrk="1" hangingPunct="1"/>
            <a:endParaRPr lang="en-US" altLang="en-US" sz="1600">
              <a:latin typeface="Arial" panose="020B0604020202020204" pitchFamily="34" charset="0"/>
            </a:endParaRPr>
          </a:p>
          <a:p>
            <a:pPr eaLnBrk="1" hangingPunct="1"/>
            <a:r>
              <a:rPr lang="en-US" altLang="en-US" sz="1600">
                <a:latin typeface="Arial" panose="020B0604020202020204" pitchFamily="34" charset="0"/>
              </a:rPr>
              <a:t>ON TANKS THE COVERS SHOULD BE CLOSED.  VALVES SHOULD HAVE GOOD SEALS AND CLEAN.  FREQUENTLY CHECK FOR LEAKS</a:t>
            </a:r>
          </a:p>
        </p:txBody>
      </p:sp>
      <p:sp>
        <p:nvSpPr>
          <p:cNvPr id="296965" name="Date Placeholder 1">
            <a:extLst>
              <a:ext uri="{FF2B5EF4-FFF2-40B4-BE49-F238E27FC236}">
                <a16:creationId xmlns:a16="http://schemas.microsoft.com/office/drawing/2014/main" id="{DCD8AA11-821C-473C-8AE2-AED2204E66CB}"/>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32D9976-3738-4309-A043-748FEA7FFFC6}"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12502375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a:extLst>
              <a:ext uri="{FF2B5EF4-FFF2-40B4-BE49-F238E27FC236}">
                <a16:creationId xmlns:a16="http://schemas.microsoft.com/office/drawing/2014/main" id="{7DB6ADBF-CBCB-4B2C-B84D-630F1564598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2025">
              <a:defRPr sz="2000">
                <a:solidFill>
                  <a:schemeClr val="tx1"/>
                </a:solidFill>
                <a:latin typeface="Arial" panose="020B0604020202020204" pitchFamily="34" charset="0"/>
              </a:defRPr>
            </a:lvl1pPr>
            <a:lvl2pPr marL="776288" indent="-298450" defTabSz="962025">
              <a:defRPr sz="2000">
                <a:solidFill>
                  <a:schemeClr val="tx1"/>
                </a:solidFill>
                <a:latin typeface="Arial" panose="020B0604020202020204" pitchFamily="34" charset="0"/>
              </a:defRPr>
            </a:lvl2pPr>
            <a:lvl3pPr marL="1193800" indent="-238125" defTabSz="962025">
              <a:defRPr sz="2000">
                <a:solidFill>
                  <a:schemeClr val="tx1"/>
                </a:solidFill>
                <a:latin typeface="Arial" panose="020B0604020202020204" pitchFamily="34" charset="0"/>
              </a:defRPr>
            </a:lvl3pPr>
            <a:lvl4pPr marL="1671638" indent="-238125" defTabSz="962025">
              <a:defRPr sz="2000">
                <a:solidFill>
                  <a:schemeClr val="tx1"/>
                </a:solidFill>
                <a:latin typeface="Arial" panose="020B0604020202020204" pitchFamily="34" charset="0"/>
              </a:defRPr>
            </a:lvl4pPr>
            <a:lvl5pPr marL="2151063" indent="-238125" defTabSz="962025">
              <a:defRPr sz="2000">
                <a:solidFill>
                  <a:schemeClr val="tx1"/>
                </a:solidFill>
                <a:latin typeface="Arial" panose="020B0604020202020204" pitchFamily="34" charset="0"/>
              </a:defRPr>
            </a:lvl5pPr>
            <a:lvl6pPr marL="2608263" indent="-238125" defTabSz="962025" eaLnBrk="0" fontAlgn="base" hangingPunct="0">
              <a:spcBef>
                <a:spcPct val="0"/>
              </a:spcBef>
              <a:spcAft>
                <a:spcPct val="0"/>
              </a:spcAft>
              <a:defRPr sz="2000">
                <a:solidFill>
                  <a:schemeClr val="tx1"/>
                </a:solidFill>
                <a:latin typeface="Arial" panose="020B0604020202020204" pitchFamily="34" charset="0"/>
              </a:defRPr>
            </a:lvl6pPr>
            <a:lvl7pPr marL="3065463" indent="-238125" defTabSz="962025" eaLnBrk="0" fontAlgn="base" hangingPunct="0">
              <a:spcBef>
                <a:spcPct val="0"/>
              </a:spcBef>
              <a:spcAft>
                <a:spcPct val="0"/>
              </a:spcAft>
              <a:defRPr sz="2000">
                <a:solidFill>
                  <a:schemeClr val="tx1"/>
                </a:solidFill>
                <a:latin typeface="Arial" panose="020B0604020202020204" pitchFamily="34" charset="0"/>
              </a:defRPr>
            </a:lvl7pPr>
            <a:lvl8pPr marL="3522663" indent="-238125" defTabSz="962025" eaLnBrk="0" fontAlgn="base" hangingPunct="0">
              <a:spcBef>
                <a:spcPct val="0"/>
              </a:spcBef>
              <a:spcAft>
                <a:spcPct val="0"/>
              </a:spcAft>
              <a:defRPr sz="2000">
                <a:solidFill>
                  <a:schemeClr val="tx1"/>
                </a:solidFill>
                <a:latin typeface="Arial" panose="020B0604020202020204" pitchFamily="34" charset="0"/>
              </a:defRPr>
            </a:lvl8pPr>
            <a:lvl9pPr marL="3979863" indent="-238125" defTabSz="962025" eaLnBrk="0" fontAlgn="base" hangingPunct="0">
              <a:spcBef>
                <a:spcPct val="0"/>
              </a:spcBef>
              <a:spcAft>
                <a:spcPct val="0"/>
              </a:spcAft>
              <a:defRPr sz="2000">
                <a:solidFill>
                  <a:schemeClr val="tx1"/>
                </a:solidFill>
                <a:latin typeface="Arial" panose="020B0604020202020204" pitchFamily="34" charset="0"/>
              </a:defRPr>
            </a:lvl9pPr>
          </a:lstStyle>
          <a:p>
            <a:fld id="{DB52F00B-49F6-4D77-AF7D-0CD8E4019206}" type="slidenum">
              <a:rPr lang="en-US" altLang="en-US" sz="1300">
                <a:latin typeface="Times New Roman" panose="02020603050405020304" pitchFamily="18" charset="0"/>
              </a:rPr>
              <a:pPr/>
              <a:t>144</a:t>
            </a:fld>
            <a:endParaRPr lang="en-US" altLang="en-US" sz="1300">
              <a:latin typeface="Times New Roman" panose="02020603050405020304" pitchFamily="18" charset="0"/>
            </a:endParaRPr>
          </a:p>
        </p:txBody>
      </p:sp>
      <p:sp>
        <p:nvSpPr>
          <p:cNvPr id="299011" name="Rectangle 2">
            <a:extLst>
              <a:ext uri="{FF2B5EF4-FFF2-40B4-BE49-F238E27FC236}">
                <a16:creationId xmlns:a16="http://schemas.microsoft.com/office/drawing/2014/main" id="{973D33E0-6F09-47C2-970F-38EEC552A144}"/>
              </a:ext>
            </a:extLst>
          </p:cNvPr>
          <p:cNvSpPr>
            <a:spLocks noGrp="1" noRot="1" noChangeAspect="1" noChangeArrowheads="1" noTextEdit="1"/>
          </p:cNvSpPr>
          <p:nvPr>
            <p:ph type="sldImg"/>
          </p:nvPr>
        </p:nvSpPr>
        <p:spPr>
          <a:ln/>
        </p:spPr>
      </p:sp>
      <p:sp>
        <p:nvSpPr>
          <p:cNvPr id="299012" name="Rectangle 3">
            <a:extLst>
              <a:ext uri="{FF2B5EF4-FFF2-40B4-BE49-F238E27FC236}">
                <a16:creationId xmlns:a16="http://schemas.microsoft.com/office/drawing/2014/main" id="{F173B71C-7275-461B-AA3B-4BCAB4DDEA8D}"/>
              </a:ext>
            </a:extLst>
          </p:cNvPr>
          <p:cNvSpPr>
            <a:spLocks noGrp="1" noChangeArrowheads="1"/>
          </p:cNvSpPr>
          <p:nvPr>
            <p:ph type="body" idx="1"/>
          </p:nvPr>
        </p:nvSpPr>
        <p:spPr>
          <a:xfrm>
            <a:off x="261938" y="4448175"/>
            <a:ext cx="6813550" cy="42132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sz="1700" u="sng">
              <a:latin typeface="Arial" panose="020B0604020202020204" pitchFamily="34" charset="0"/>
            </a:endParaRPr>
          </a:p>
          <a:p>
            <a:endParaRPr lang="en-US" altLang="en-US" sz="1700" u="sng">
              <a:latin typeface="Arial" panose="020B0604020202020204" pitchFamily="34" charset="0"/>
            </a:endParaRPr>
          </a:p>
          <a:p>
            <a:r>
              <a:rPr lang="en-US" altLang="en-US" sz="1700" u="sng">
                <a:latin typeface="Arial" panose="020B0604020202020204" pitchFamily="34" charset="0"/>
              </a:rPr>
              <a:t>CONTROL OF GASEOUS EMISSION POINTS</a:t>
            </a:r>
          </a:p>
          <a:p>
            <a:endParaRPr lang="en-US" altLang="en-US" sz="1700">
              <a:latin typeface="Arial" panose="020B0604020202020204" pitchFamily="34" charset="0"/>
            </a:endParaRPr>
          </a:p>
          <a:p>
            <a:r>
              <a:rPr lang="en-US" altLang="en-US" sz="1700">
                <a:latin typeface="Arial" panose="020B0604020202020204" pitchFamily="34" charset="0"/>
              </a:rPr>
              <a:t>Running the plant ‘</a:t>
            </a:r>
            <a:r>
              <a:rPr lang="en-US" altLang="en-US" sz="1700">
                <a:solidFill>
                  <a:srgbClr val="FF0000"/>
                </a:solidFill>
                <a:latin typeface="Arial" panose="020B0604020202020204" pitchFamily="34" charset="0"/>
              </a:rPr>
              <a:t>TOO HOT</a:t>
            </a:r>
            <a:r>
              <a:rPr lang="en-US" altLang="en-US" sz="1700">
                <a:latin typeface="Arial" panose="020B0604020202020204" pitchFamily="34" charset="0"/>
              </a:rPr>
              <a:t>’ can cause gaseous emissions from the process:</a:t>
            </a:r>
          </a:p>
          <a:p>
            <a:r>
              <a:rPr lang="en-US" altLang="en-US" sz="1700">
                <a:latin typeface="Arial" panose="020B0604020202020204" pitchFamily="34" charset="0"/>
              </a:rPr>
              <a:t>		&gt;&gt; burner</a:t>
            </a:r>
          </a:p>
          <a:p>
            <a:r>
              <a:rPr lang="en-US" altLang="en-US" sz="1700">
                <a:latin typeface="Arial" panose="020B0604020202020204" pitchFamily="34" charset="0"/>
              </a:rPr>
              <a:t>		&gt;&gt; asphalt oil &amp; fuel storage tanks</a:t>
            </a:r>
          </a:p>
          <a:p>
            <a:pPr lvl="4"/>
            <a:r>
              <a:rPr lang="en-US" altLang="en-US" sz="1700">
                <a:latin typeface="Arial" panose="020B0604020202020204" pitchFamily="34" charset="0"/>
              </a:rPr>
              <a:t>&gt;&gt; hot product elevators</a:t>
            </a:r>
          </a:p>
          <a:p>
            <a:pPr lvl="4"/>
            <a:r>
              <a:rPr lang="en-US" altLang="en-US" sz="1700">
                <a:latin typeface="Arial" panose="020B0604020202020204" pitchFamily="34" charset="0"/>
              </a:rPr>
              <a:t>&gt;&gt; truck loadout</a:t>
            </a:r>
          </a:p>
        </p:txBody>
      </p:sp>
      <p:sp>
        <p:nvSpPr>
          <p:cNvPr id="299013" name="Header Placeholder 1">
            <a:extLst>
              <a:ext uri="{FF2B5EF4-FFF2-40B4-BE49-F238E27FC236}">
                <a16:creationId xmlns:a16="http://schemas.microsoft.com/office/drawing/2014/main" id="{7818BDCA-E878-431E-AA04-1290F27318D2}"/>
              </a:ext>
            </a:extLst>
          </p:cNvPr>
          <p:cNvSpPr>
            <a:spLocks noGrp="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2025">
              <a:defRPr sz="2000">
                <a:solidFill>
                  <a:schemeClr val="tx1"/>
                </a:solidFill>
                <a:latin typeface="Arial" panose="020B0604020202020204" pitchFamily="34" charset="0"/>
              </a:defRPr>
            </a:lvl1pPr>
            <a:lvl2pPr marL="742950" indent="-285750" defTabSz="962025">
              <a:defRPr sz="2000">
                <a:solidFill>
                  <a:schemeClr val="tx1"/>
                </a:solidFill>
                <a:latin typeface="Arial" panose="020B0604020202020204" pitchFamily="34" charset="0"/>
              </a:defRPr>
            </a:lvl2pPr>
            <a:lvl3pPr marL="1143000" indent="-228600" defTabSz="962025">
              <a:defRPr sz="2000">
                <a:solidFill>
                  <a:schemeClr val="tx1"/>
                </a:solidFill>
                <a:latin typeface="Arial" panose="020B0604020202020204" pitchFamily="34" charset="0"/>
              </a:defRPr>
            </a:lvl3pPr>
            <a:lvl4pPr marL="1600200" indent="-228600" defTabSz="962025">
              <a:defRPr sz="2000">
                <a:solidFill>
                  <a:schemeClr val="tx1"/>
                </a:solidFill>
                <a:latin typeface="Arial" panose="020B0604020202020204" pitchFamily="34" charset="0"/>
              </a:defRPr>
            </a:lvl4pPr>
            <a:lvl5pPr marL="2057400" indent="-228600" defTabSz="962025">
              <a:defRPr sz="2000">
                <a:solidFill>
                  <a:schemeClr val="tx1"/>
                </a:solidFill>
                <a:latin typeface="Arial" panose="020B0604020202020204" pitchFamily="34" charset="0"/>
              </a:defRPr>
            </a:lvl5pPr>
            <a:lvl6pPr marL="2514600" indent="-228600" defTabSz="962025"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62025"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62025"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62025" eaLnBrk="0" fontAlgn="base" hangingPunct="0">
              <a:spcBef>
                <a:spcPct val="0"/>
              </a:spcBef>
              <a:spcAft>
                <a:spcPct val="0"/>
              </a:spcAft>
              <a:defRPr sz="2000">
                <a:solidFill>
                  <a:schemeClr val="tx1"/>
                </a:solidFill>
                <a:latin typeface="Arial" panose="020B0604020202020204" pitchFamily="34" charset="0"/>
              </a:defRPr>
            </a:lvl9pPr>
          </a:lstStyle>
          <a:p>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26889708"/>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a:extLst>
              <a:ext uri="{FF2B5EF4-FFF2-40B4-BE49-F238E27FC236}">
                <a16:creationId xmlns:a16="http://schemas.microsoft.com/office/drawing/2014/main" id="{028AC4BC-D2A1-4046-B927-0B32A2E126C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66F0E90-C114-418F-ADE4-2DC882AE1293}" type="slidenum">
              <a:rPr lang="en-US" altLang="en-US"/>
              <a:pPr>
                <a:spcBef>
                  <a:spcPct val="0"/>
                </a:spcBef>
              </a:pPr>
              <a:t>145</a:t>
            </a:fld>
            <a:endParaRPr lang="en-US" altLang="en-US"/>
          </a:p>
        </p:txBody>
      </p:sp>
      <p:sp>
        <p:nvSpPr>
          <p:cNvPr id="301059" name="Rectangle 2">
            <a:extLst>
              <a:ext uri="{FF2B5EF4-FFF2-40B4-BE49-F238E27FC236}">
                <a16:creationId xmlns:a16="http://schemas.microsoft.com/office/drawing/2014/main" id="{2941B951-9958-42B7-9A08-888F367B4440}"/>
              </a:ext>
            </a:extLst>
          </p:cNvPr>
          <p:cNvSpPr>
            <a:spLocks noGrp="1" noRot="1" noChangeAspect="1" noChangeArrowheads="1" noTextEdit="1"/>
          </p:cNvSpPr>
          <p:nvPr>
            <p:ph type="sldImg"/>
          </p:nvPr>
        </p:nvSpPr>
        <p:spPr>
          <a:ln/>
        </p:spPr>
      </p:sp>
      <p:sp>
        <p:nvSpPr>
          <p:cNvPr id="301060" name="Rectangle 3">
            <a:extLst>
              <a:ext uri="{FF2B5EF4-FFF2-40B4-BE49-F238E27FC236}">
                <a16:creationId xmlns:a16="http://schemas.microsoft.com/office/drawing/2014/main" id="{26C3B0E2-9485-4900-9F5D-ECCA486D6DF1}"/>
              </a:ext>
            </a:extLst>
          </p:cNvPr>
          <p:cNvSpPr>
            <a:spLocks noGrp="1" noChangeArrowheads="1"/>
          </p:cNvSpPr>
          <p:nvPr>
            <p:ph type="body" idx="1"/>
          </p:nvPr>
        </p:nvSpPr>
        <p:spPr>
          <a:xfrm>
            <a:off x="261938" y="4448175"/>
            <a:ext cx="6553200" cy="42132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1400">
              <a:latin typeface="Arial" panose="020B0604020202020204" pitchFamily="34" charset="0"/>
            </a:endParaRPr>
          </a:p>
          <a:p>
            <a:pPr eaLnBrk="1" hangingPunct="1"/>
            <a:endParaRPr lang="en-US" altLang="en-US" sz="1400">
              <a:latin typeface="Arial" panose="020B0604020202020204" pitchFamily="34" charset="0"/>
            </a:endParaRPr>
          </a:p>
          <a:p>
            <a:r>
              <a:rPr lang="en-US" altLang="en-US" sz="1700" u="sng">
                <a:latin typeface="Arial" panose="020B0604020202020204" pitchFamily="34" charset="0"/>
              </a:rPr>
              <a:t>TRUCK LOADOUT GASEOUS EMISSIONS</a:t>
            </a:r>
          </a:p>
          <a:p>
            <a:endParaRPr lang="en-US" altLang="en-US" sz="1700" u="sng">
              <a:solidFill>
                <a:srgbClr val="FF0000"/>
              </a:solidFill>
              <a:latin typeface="Arial" panose="020B0604020202020204" pitchFamily="34" charset="0"/>
            </a:endParaRPr>
          </a:p>
          <a:p>
            <a:r>
              <a:rPr lang="en-US" altLang="en-US" sz="1700" u="sng">
                <a:solidFill>
                  <a:srgbClr val="FF0000"/>
                </a:solidFill>
                <a:latin typeface="Arial" panose="020B0604020202020204" pitchFamily="34" charset="0"/>
              </a:rPr>
              <a:t>CAN BE REDUCED </a:t>
            </a:r>
            <a:r>
              <a:rPr lang="en-US" altLang="en-US" sz="1700" u="sng">
                <a:latin typeface="Arial" panose="020B0604020202020204" pitchFamily="34" charset="0"/>
              </a:rPr>
              <a:t>by</a:t>
            </a:r>
            <a:r>
              <a:rPr lang="en-US" altLang="en-US" sz="1700">
                <a:latin typeface="Arial" panose="020B0604020202020204" pitchFamily="34" charset="0"/>
              </a:rPr>
              <a:t>:</a:t>
            </a:r>
          </a:p>
          <a:p>
            <a:endParaRPr lang="en-US" altLang="en-US" sz="1700">
              <a:latin typeface="Arial" panose="020B0604020202020204" pitchFamily="34" charset="0"/>
            </a:endParaRPr>
          </a:p>
          <a:p>
            <a:r>
              <a:rPr lang="en-US" altLang="en-US" sz="1700">
                <a:latin typeface="Arial" panose="020B0604020202020204" pitchFamily="34" charset="0"/>
              </a:rPr>
              <a:t>	&gt;&gt; minimizing drop heights (free-fall)</a:t>
            </a:r>
          </a:p>
          <a:p>
            <a:r>
              <a:rPr lang="en-US" altLang="en-US" sz="1700">
                <a:latin typeface="Arial" panose="020B0604020202020204" pitchFamily="34" charset="0"/>
              </a:rPr>
              <a:t>	&gt;&gt; capturing and ducting emissions to controls</a:t>
            </a:r>
          </a:p>
        </p:txBody>
      </p:sp>
      <p:sp>
        <p:nvSpPr>
          <p:cNvPr id="301061" name="Date Placeholder 1">
            <a:extLst>
              <a:ext uri="{FF2B5EF4-FFF2-40B4-BE49-F238E27FC236}">
                <a16:creationId xmlns:a16="http://schemas.microsoft.com/office/drawing/2014/main" id="{20D6B273-7EC1-4F2B-A657-94E7747F724B}"/>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12D72BA-012F-4903-88CF-39AFFCC18F2B}"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780454095"/>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7">
            <a:extLst>
              <a:ext uri="{FF2B5EF4-FFF2-40B4-BE49-F238E27FC236}">
                <a16:creationId xmlns:a16="http://schemas.microsoft.com/office/drawing/2014/main" id="{8411E70D-CAC6-42BA-BB71-2E4676D817F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2B190F4-E158-42E5-B96A-79C7095E097F}" type="slidenum">
              <a:rPr lang="en-US" altLang="en-US"/>
              <a:pPr>
                <a:spcBef>
                  <a:spcPct val="0"/>
                </a:spcBef>
              </a:pPr>
              <a:t>146</a:t>
            </a:fld>
            <a:endParaRPr lang="en-US" altLang="en-US"/>
          </a:p>
        </p:txBody>
      </p:sp>
      <p:sp>
        <p:nvSpPr>
          <p:cNvPr id="303107" name="Rectangle 2">
            <a:extLst>
              <a:ext uri="{FF2B5EF4-FFF2-40B4-BE49-F238E27FC236}">
                <a16:creationId xmlns:a16="http://schemas.microsoft.com/office/drawing/2014/main" id="{972F75DC-FC34-4845-BA15-D321BEAA1DA7}"/>
              </a:ext>
            </a:extLst>
          </p:cNvPr>
          <p:cNvSpPr>
            <a:spLocks noGrp="1" noRot="1" noChangeAspect="1" noChangeArrowheads="1" noTextEdit="1"/>
          </p:cNvSpPr>
          <p:nvPr>
            <p:ph type="sldImg"/>
          </p:nvPr>
        </p:nvSpPr>
        <p:spPr>
          <a:xfrm>
            <a:off x="874713" y="701675"/>
            <a:ext cx="5407025" cy="4056063"/>
          </a:xfrm>
          <a:ln/>
        </p:spPr>
      </p:sp>
      <p:sp>
        <p:nvSpPr>
          <p:cNvPr id="303108" name="Rectangle 3">
            <a:extLst>
              <a:ext uri="{FF2B5EF4-FFF2-40B4-BE49-F238E27FC236}">
                <a16:creationId xmlns:a16="http://schemas.microsoft.com/office/drawing/2014/main" id="{727ED0BB-E0D5-47D6-A82A-35E7450362C0}"/>
              </a:ext>
            </a:extLst>
          </p:cNvPr>
          <p:cNvSpPr>
            <a:spLocks noGrp="1" noChangeArrowheads="1"/>
          </p:cNvSpPr>
          <p:nvPr>
            <p:ph type="body" idx="1"/>
          </p:nvPr>
        </p:nvSpPr>
        <p:spPr>
          <a:xfrm>
            <a:off x="414338" y="5148263"/>
            <a:ext cx="6477000" cy="35131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303109" name="Date Placeholder 1">
            <a:extLst>
              <a:ext uri="{FF2B5EF4-FFF2-40B4-BE49-F238E27FC236}">
                <a16:creationId xmlns:a16="http://schemas.microsoft.com/office/drawing/2014/main" id="{5D640E92-C5EA-4D24-BA62-F1114B5AA2DB}"/>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67201E7-9CF9-4063-AAFB-6FC1F5CB6490}"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752464547"/>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a:extLst>
              <a:ext uri="{FF2B5EF4-FFF2-40B4-BE49-F238E27FC236}">
                <a16:creationId xmlns:a16="http://schemas.microsoft.com/office/drawing/2014/main" id="{D86B0186-01AF-4B85-9D6F-A3A3DD8C77B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DF75754-9301-42B4-9D43-A735673E3796}" type="slidenum">
              <a:rPr lang="en-US" altLang="en-US"/>
              <a:pPr>
                <a:spcBef>
                  <a:spcPct val="0"/>
                </a:spcBef>
              </a:pPr>
              <a:t>147</a:t>
            </a:fld>
            <a:endParaRPr lang="en-US" altLang="en-US"/>
          </a:p>
        </p:txBody>
      </p:sp>
      <p:sp>
        <p:nvSpPr>
          <p:cNvPr id="305155" name="Rectangle 2">
            <a:extLst>
              <a:ext uri="{FF2B5EF4-FFF2-40B4-BE49-F238E27FC236}">
                <a16:creationId xmlns:a16="http://schemas.microsoft.com/office/drawing/2014/main" id="{01E1713E-3F2F-41FE-9CC7-C348249767B1}"/>
              </a:ext>
            </a:extLst>
          </p:cNvPr>
          <p:cNvSpPr>
            <a:spLocks noGrp="1" noRot="1" noChangeAspect="1" noChangeArrowheads="1" noTextEdit="1"/>
          </p:cNvSpPr>
          <p:nvPr>
            <p:ph type="sldImg"/>
          </p:nvPr>
        </p:nvSpPr>
        <p:spPr>
          <a:ln/>
        </p:spPr>
      </p:sp>
      <p:sp>
        <p:nvSpPr>
          <p:cNvPr id="305156" name="Rectangle 3">
            <a:extLst>
              <a:ext uri="{FF2B5EF4-FFF2-40B4-BE49-F238E27FC236}">
                <a16:creationId xmlns:a16="http://schemas.microsoft.com/office/drawing/2014/main" id="{9C9C432E-AEF8-4234-8A98-5FB87749105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305157" name="Date Placeholder 1">
            <a:extLst>
              <a:ext uri="{FF2B5EF4-FFF2-40B4-BE49-F238E27FC236}">
                <a16:creationId xmlns:a16="http://schemas.microsoft.com/office/drawing/2014/main" id="{56962E63-3C41-4546-BAC5-DD1A2EF66D26}"/>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913C7BF-A6D9-415D-B37E-CD20CBAA9EEE}"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7138433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a:extLst>
              <a:ext uri="{FF2B5EF4-FFF2-40B4-BE49-F238E27FC236}">
                <a16:creationId xmlns:a16="http://schemas.microsoft.com/office/drawing/2014/main" id="{AB7EFFF8-4DDF-43C3-93AC-660297CD6E0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2025">
              <a:defRPr sz="2000">
                <a:solidFill>
                  <a:schemeClr val="tx1"/>
                </a:solidFill>
                <a:latin typeface="Arial" panose="020B0604020202020204" pitchFamily="34" charset="0"/>
              </a:defRPr>
            </a:lvl1pPr>
            <a:lvl2pPr marL="776288" indent="-298450" defTabSz="962025">
              <a:defRPr sz="2000">
                <a:solidFill>
                  <a:schemeClr val="tx1"/>
                </a:solidFill>
                <a:latin typeface="Arial" panose="020B0604020202020204" pitchFamily="34" charset="0"/>
              </a:defRPr>
            </a:lvl2pPr>
            <a:lvl3pPr marL="1193800" indent="-238125" defTabSz="962025">
              <a:defRPr sz="2000">
                <a:solidFill>
                  <a:schemeClr val="tx1"/>
                </a:solidFill>
                <a:latin typeface="Arial" panose="020B0604020202020204" pitchFamily="34" charset="0"/>
              </a:defRPr>
            </a:lvl3pPr>
            <a:lvl4pPr marL="1671638" indent="-238125" defTabSz="962025">
              <a:defRPr sz="2000">
                <a:solidFill>
                  <a:schemeClr val="tx1"/>
                </a:solidFill>
                <a:latin typeface="Arial" panose="020B0604020202020204" pitchFamily="34" charset="0"/>
              </a:defRPr>
            </a:lvl4pPr>
            <a:lvl5pPr marL="2151063" indent="-238125" defTabSz="962025">
              <a:defRPr sz="2000">
                <a:solidFill>
                  <a:schemeClr val="tx1"/>
                </a:solidFill>
                <a:latin typeface="Arial" panose="020B0604020202020204" pitchFamily="34" charset="0"/>
              </a:defRPr>
            </a:lvl5pPr>
            <a:lvl6pPr marL="2608263" indent="-238125" defTabSz="962025" eaLnBrk="0" fontAlgn="base" hangingPunct="0">
              <a:spcBef>
                <a:spcPct val="0"/>
              </a:spcBef>
              <a:spcAft>
                <a:spcPct val="0"/>
              </a:spcAft>
              <a:defRPr sz="2000">
                <a:solidFill>
                  <a:schemeClr val="tx1"/>
                </a:solidFill>
                <a:latin typeface="Arial" panose="020B0604020202020204" pitchFamily="34" charset="0"/>
              </a:defRPr>
            </a:lvl6pPr>
            <a:lvl7pPr marL="3065463" indent="-238125" defTabSz="962025" eaLnBrk="0" fontAlgn="base" hangingPunct="0">
              <a:spcBef>
                <a:spcPct val="0"/>
              </a:spcBef>
              <a:spcAft>
                <a:spcPct val="0"/>
              </a:spcAft>
              <a:defRPr sz="2000">
                <a:solidFill>
                  <a:schemeClr val="tx1"/>
                </a:solidFill>
                <a:latin typeface="Arial" panose="020B0604020202020204" pitchFamily="34" charset="0"/>
              </a:defRPr>
            </a:lvl7pPr>
            <a:lvl8pPr marL="3522663" indent="-238125" defTabSz="962025" eaLnBrk="0" fontAlgn="base" hangingPunct="0">
              <a:spcBef>
                <a:spcPct val="0"/>
              </a:spcBef>
              <a:spcAft>
                <a:spcPct val="0"/>
              </a:spcAft>
              <a:defRPr sz="2000">
                <a:solidFill>
                  <a:schemeClr val="tx1"/>
                </a:solidFill>
                <a:latin typeface="Arial" panose="020B0604020202020204" pitchFamily="34" charset="0"/>
              </a:defRPr>
            </a:lvl8pPr>
            <a:lvl9pPr marL="3979863" indent="-238125" defTabSz="962025" eaLnBrk="0" fontAlgn="base" hangingPunct="0">
              <a:spcBef>
                <a:spcPct val="0"/>
              </a:spcBef>
              <a:spcAft>
                <a:spcPct val="0"/>
              </a:spcAft>
              <a:defRPr sz="2000">
                <a:solidFill>
                  <a:schemeClr val="tx1"/>
                </a:solidFill>
                <a:latin typeface="Arial" panose="020B0604020202020204" pitchFamily="34" charset="0"/>
              </a:defRPr>
            </a:lvl9pPr>
          </a:lstStyle>
          <a:p>
            <a:fld id="{DC1AEDDD-98CE-43AF-86B2-08FB0FEC0A91}" type="slidenum">
              <a:rPr lang="en-US" altLang="en-US" sz="1300">
                <a:latin typeface="Times New Roman" panose="02020603050405020304" pitchFamily="18" charset="0"/>
              </a:rPr>
              <a:pPr/>
              <a:t>148</a:t>
            </a:fld>
            <a:endParaRPr lang="en-US" altLang="en-US" sz="1300">
              <a:latin typeface="Times New Roman" panose="02020603050405020304" pitchFamily="18" charset="0"/>
            </a:endParaRPr>
          </a:p>
        </p:txBody>
      </p:sp>
      <p:sp>
        <p:nvSpPr>
          <p:cNvPr id="307203" name="Rectangle 2">
            <a:extLst>
              <a:ext uri="{FF2B5EF4-FFF2-40B4-BE49-F238E27FC236}">
                <a16:creationId xmlns:a16="http://schemas.microsoft.com/office/drawing/2014/main" id="{3FFEDCA1-262E-430A-A40D-DA0A94345EE7}"/>
              </a:ext>
            </a:extLst>
          </p:cNvPr>
          <p:cNvSpPr>
            <a:spLocks noGrp="1" noRot="1" noChangeAspect="1" noChangeArrowheads="1" noTextEdit="1"/>
          </p:cNvSpPr>
          <p:nvPr>
            <p:ph type="sldImg"/>
          </p:nvPr>
        </p:nvSpPr>
        <p:spPr>
          <a:ln/>
        </p:spPr>
      </p:sp>
      <p:sp>
        <p:nvSpPr>
          <p:cNvPr id="307204" name="Rectangle 3">
            <a:extLst>
              <a:ext uri="{FF2B5EF4-FFF2-40B4-BE49-F238E27FC236}">
                <a16:creationId xmlns:a16="http://schemas.microsoft.com/office/drawing/2014/main" id="{2F19156D-8D6F-450D-A518-775F7A588F03}"/>
              </a:ext>
            </a:extLst>
          </p:cNvPr>
          <p:cNvSpPr>
            <a:spLocks noGrp="1" noChangeArrowheads="1"/>
          </p:cNvSpPr>
          <p:nvPr>
            <p:ph type="body" idx="1"/>
          </p:nvPr>
        </p:nvSpPr>
        <p:spPr>
          <a:xfrm>
            <a:off x="338138" y="4448175"/>
            <a:ext cx="6477000" cy="42132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a:p>
            <a:endParaRPr lang="en-US" altLang="en-US">
              <a:latin typeface="Arial" panose="020B0604020202020204" pitchFamily="34" charset="0"/>
            </a:endParaRPr>
          </a:p>
          <a:p>
            <a:r>
              <a:rPr lang="en-US" altLang="en-US" sz="2000">
                <a:latin typeface="Arial" panose="020B0604020202020204" pitchFamily="34" charset="0"/>
              </a:rPr>
              <a:t>LET’S TALK ABOUT </a:t>
            </a:r>
            <a:r>
              <a:rPr lang="en-US" altLang="en-US" sz="2000">
                <a:solidFill>
                  <a:srgbClr val="0070C0"/>
                </a:solidFill>
                <a:latin typeface="Arial" panose="020B0604020202020204" pitchFamily="34" charset="0"/>
              </a:rPr>
              <a:t>BLUE SMOKE </a:t>
            </a:r>
            <a:r>
              <a:rPr lang="en-US" altLang="en-US" sz="2000">
                <a:latin typeface="Arial" panose="020B0604020202020204" pitchFamily="34" charset="0"/>
              </a:rPr>
              <a:t>…</a:t>
            </a:r>
          </a:p>
          <a:p>
            <a:endParaRPr lang="en-US" altLang="en-US" sz="2000">
              <a:latin typeface="Arial" panose="020B0604020202020204" pitchFamily="34" charset="0"/>
            </a:endParaRPr>
          </a:p>
          <a:p>
            <a:r>
              <a:rPr lang="en-US" altLang="en-US" sz="2000">
                <a:latin typeface="Arial" panose="020B0604020202020204" pitchFamily="34" charset="0"/>
              </a:rPr>
              <a:t>	AND EMISSION POINTS </a:t>
            </a:r>
          </a:p>
        </p:txBody>
      </p:sp>
      <p:sp>
        <p:nvSpPr>
          <p:cNvPr id="307205" name="Header Placeholder 1">
            <a:extLst>
              <a:ext uri="{FF2B5EF4-FFF2-40B4-BE49-F238E27FC236}">
                <a16:creationId xmlns:a16="http://schemas.microsoft.com/office/drawing/2014/main" id="{03B07EB6-A481-43EE-9761-90198D61EF9F}"/>
              </a:ext>
            </a:extLst>
          </p:cNvPr>
          <p:cNvSpPr>
            <a:spLocks noGrp="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2025">
              <a:defRPr sz="2000">
                <a:solidFill>
                  <a:schemeClr val="tx1"/>
                </a:solidFill>
                <a:latin typeface="Arial" panose="020B0604020202020204" pitchFamily="34" charset="0"/>
              </a:defRPr>
            </a:lvl1pPr>
            <a:lvl2pPr marL="742950" indent="-285750" defTabSz="962025">
              <a:defRPr sz="2000">
                <a:solidFill>
                  <a:schemeClr val="tx1"/>
                </a:solidFill>
                <a:latin typeface="Arial" panose="020B0604020202020204" pitchFamily="34" charset="0"/>
              </a:defRPr>
            </a:lvl2pPr>
            <a:lvl3pPr marL="1143000" indent="-228600" defTabSz="962025">
              <a:defRPr sz="2000">
                <a:solidFill>
                  <a:schemeClr val="tx1"/>
                </a:solidFill>
                <a:latin typeface="Arial" panose="020B0604020202020204" pitchFamily="34" charset="0"/>
              </a:defRPr>
            </a:lvl3pPr>
            <a:lvl4pPr marL="1600200" indent="-228600" defTabSz="962025">
              <a:defRPr sz="2000">
                <a:solidFill>
                  <a:schemeClr val="tx1"/>
                </a:solidFill>
                <a:latin typeface="Arial" panose="020B0604020202020204" pitchFamily="34" charset="0"/>
              </a:defRPr>
            </a:lvl4pPr>
            <a:lvl5pPr marL="2057400" indent="-228600" defTabSz="962025">
              <a:defRPr sz="2000">
                <a:solidFill>
                  <a:schemeClr val="tx1"/>
                </a:solidFill>
                <a:latin typeface="Arial" panose="020B0604020202020204" pitchFamily="34" charset="0"/>
              </a:defRPr>
            </a:lvl5pPr>
            <a:lvl6pPr marL="2514600" indent="-228600" defTabSz="962025"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62025"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62025"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62025" eaLnBrk="0" fontAlgn="base" hangingPunct="0">
              <a:spcBef>
                <a:spcPct val="0"/>
              </a:spcBef>
              <a:spcAft>
                <a:spcPct val="0"/>
              </a:spcAft>
              <a:defRPr sz="2000">
                <a:solidFill>
                  <a:schemeClr val="tx1"/>
                </a:solidFill>
                <a:latin typeface="Arial" panose="020B0604020202020204" pitchFamily="34" charset="0"/>
              </a:defRPr>
            </a:lvl9pPr>
          </a:lstStyle>
          <a:p>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35596148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7">
            <a:extLst>
              <a:ext uri="{FF2B5EF4-FFF2-40B4-BE49-F238E27FC236}">
                <a16:creationId xmlns:a16="http://schemas.microsoft.com/office/drawing/2014/main" id="{3387480F-DB85-4291-9920-33110293CB6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7186E92-0A6D-4D8B-A9C4-19E965989E2A}" type="slidenum">
              <a:rPr lang="en-US" altLang="en-US"/>
              <a:pPr>
                <a:spcBef>
                  <a:spcPct val="0"/>
                </a:spcBef>
              </a:pPr>
              <a:t>149</a:t>
            </a:fld>
            <a:endParaRPr lang="en-US" altLang="en-US"/>
          </a:p>
        </p:txBody>
      </p:sp>
      <p:sp>
        <p:nvSpPr>
          <p:cNvPr id="309251" name="Rectangle 2">
            <a:extLst>
              <a:ext uri="{FF2B5EF4-FFF2-40B4-BE49-F238E27FC236}">
                <a16:creationId xmlns:a16="http://schemas.microsoft.com/office/drawing/2014/main" id="{3AB8F819-11EA-4463-BD0C-CECCB696637B}"/>
              </a:ext>
            </a:extLst>
          </p:cNvPr>
          <p:cNvSpPr>
            <a:spLocks noGrp="1" noRot="1" noChangeAspect="1" noChangeArrowheads="1" noTextEdit="1"/>
          </p:cNvSpPr>
          <p:nvPr>
            <p:ph type="sldImg"/>
          </p:nvPr>
        </p:nvSpPr>
        <p:spPr>
          <a:ln/>
        </p:spPr>
      </p:sp>
      <p:sp>
        <p:nvSpPr>
          <p:cNvPr id="309252" name="Rectangle 3">
            <a:extLst>
              <a:ext uri="{FF2B5EF4-FFF2-40B4-BE49-F238E27FC236}">
                <a16:creationId xmlns:a16="http://schemas.microsoft.com/office/drawing/2014/main" id="{1A2F92DD-0F13-407E-ADD2-049CF66F0020}"/>
              </a:ext>
            </a:extLst>
          </p:cNvPr>
          <p:cNvSpPr>
            <a:spLocks noGrp="1" noChangeArrowheads="1"/>
          </p:cNvSpPr>
          <p:nvPr>
            <p:ph type="body" idx="1"/>
          </p:nvPr>
        </p:nvSpPr>
        <p:spPr>
          <a:xfrm>
            <a:off x="338138" y="4448175"/>
            <a:ext cx="6030912" cy="45005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endParaRPr lang="en-US" altLang="en-US" sz="2000" u="sng">
              <a:latin typeface="Arial" panose="020B0604020202020204" pitchFamily="34" charset="0"/>
            </a:endParaRPr>
          </a:p>
          <a:p>
            <a:pPr algn="ctr" eaLnBrk="1" hangingPunct="1"/>
            <a:r>
              <a:rPr lang="en-US" altLang="en-US" sz="2000" u="sng">
                <a:latin typeface="Arial" panose="020B0604020202020204" pitchFamily="34" charset="0"/>
              </a:rPr>
              <a:t>Blue Smoke Emissions Points</a:t>
            </a:r>
          </a:p>
          <a:p>
            <a:pPr eaLnBrk="1" hangingPunct="1"/>
            <a:endParaRPr lang="en-US" altLang="en-US" sz="1800">
              <a:latin typeface="Arial" panose="020B0604020202020204" pitchFamily="34" charset="0"/>
            </a:endParaRPr>
          </a:p>
          <a:p>
            <a:pPr eaLnBrk="1" hangingPunct="1"/>
            <a:r>
              <a:rPr lang="en-US" altLang="en-US" sz="1800" b="1">
                <a:latin typeface="Arial" panose="020B0604020202020204" pitchFamily="34" charset="0"/>
              </a:rPr>
              <a:t>	&gt;&gt;  Drop points of HMA from pugmill</a:t>
            </a:r>
          </a:p>
          <a:p>
            <a:pPr eaLnBrk="1" hangingPunct="1"/>
            <a:r>
              <a:rPr lang="en-US" altLang="en-US" sz="1800" b="1">
                <a:latin typeface="Arial" panose="020B0604020202020204" pitchFamily="34" charset="0"/>
              </a:rPr>
              <a:t>	&gt;&gt;  On top of surge bins/silos</a:t>
            </a:r>
          </a:p>
          <a:p>
            <a:pPr eaLnBrk="1" hangingPunct="1"/>
            <a:r>
              <a:rPr lang="en-US" altLang="en-US" sz="1800" b="1">
                <a:latin typeface="Arial" panose="020B0604020202020204" pitchFamily="34" charset="0"/>
              </a:rPr>
              <a:t>	&gt;&gt;  At the base of surge bins/silos</a:t>
            </a:r>
          </a:p>
          <a:p>
            <a:pPr eaLnBrk="1" hangingPunct="1"/>
            <a:r>
              <a:rPr lang="en-US" altLang="en-US" sz="1800" b="1">
                <a:latin typeface="Arial" panose="020B0604020202020204" pitchFamily="34" charset="0"/>
              </a:rPr>
              <a:t>	&gt;&gt;  Drag slat conveyors</a:t>
            </a:r>
          </a:p>
          <a:p>
            <a:pPr eaLnBrk="1" hangingPunct="1"/>
            <a:r>
              <a:rPr lang="en-US" altLang="en-US" sz="1800" b="1">
                <a:latin typeface="Arial" panose="020B0604020202020204" pitchFamily="34" charset="0"/>
              </a:rPr>
              <a:t>	&gt;&gt;  Truck loadout</a:t>
            </a:r>
          </a:p>
          <a:p>
            <a:pPr eaLnBrk="1" hangingPunct="1"/>
            <a:endParaRPr lang="en-US" altLang="en-US" sz="1800" b="1">
              <a:latin typeface="Arial" panose="020B0604020202020204" pitchFamily="34" charset="0"/>
            </a:endParaRPr>
          </a:p>
          <a:p>
            <a:pPr eaLnBrk="1" hangingPunct="1"/>
            <a:r>
              <a:rPr lang="en-US" altLang="en-US" sz="1800" b="1">
                <a:solidFill>
                  <a:srgbClr val="FF0000"/>
                </a:solidFill>
                <a:latin typeface="Arial" panose="020B0604020202020204" pitchFamily="34" charset="0"/>
              </a:rPr>
              <a:t>	Challenge to capture and control</a:t>
            </a:r>
          </a:p>
          <a:p>
            <a:pPr eaLnBrk="1" hangingPunct="1"/>
            <a:r>
              <a:rPr lang="en-US" altLang="en-US" sz="1800" b="1">
                <a:solidFill>
                  <a:srgbClr val="FF0000"/>
                </a:solidFill>
                <a:latin typeface="Arial" panose="020B0604020202020204" pitchFamily="34" charset="0"/>
              </a:rPr>
              <a:t>	Primary reason for complaints</a:t>
            </a:r>
          </a:p>
          <a:p>
            <a:pPr eaLnBrk="1" hangingPunct="1"/>
            <a:r>
              <a:rPr lang="en-US" altLang="en-US" sz="1800" b="1">
                <a:solidFill>
                  <a:srgbClr val="FF0000"/>
                </a:solidFill>
                <a:latin typeface="Arial" panose="020B0604020202020204" pitchFamily="34" charset="0"/>
              </a:rPr>
              <a:t>	Perception !!</a:t>
            </a:r>
          </a:p>
          <a:p>
            <a:pPr eaLnBrk="1" hangingPunct="1"/>
            <a:endParaRPr lang="en-US" altLang="en-US">
              <a:latin typeface="Arial" panose="020B0604020202020204" pitchFamily="34" charset="0"/>
            </a:endParaRPr>
          </a:p>
        </p:txBody>
      </p:sp>
      <p:sp>
        <p:nvSpPr>
          <p:cNvPr id="309253" name="Date Placeholder 1">
            <a:extLst>
              <a:ext uri="{FF2B5EF4-FFF2-40B4-BE49-F238E27FC236}">
                <a16:creationId xmlns:a16="http://schemas.microsoft.com/office/drawing/2014/main" id="{6FF86B2A-5F9E-4883-912E-05C4B748D08F}"/>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6C0B02D-084F-4D5C-9C6F-A0941A678A04}"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451327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5885F46D-7AC2-445E-BF64-C3CB8C23A2E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C38CD41-85B4-4245-8167-B7D4683D5835}" type="slidenum">
              <a:rPr lang="en-US" altLang="en-US"/>
              <a:pPr>
                <a:spcBef>
                  <a:spcPct val="0"/>
                </a:spcBef>
              </a:pPr>
              <a:t>15</a:t>
            </a:fld>
            <a:endParaRPr lang="en-US" altLang="en-US"/>
          </a:p>
        </p:txBody>
      </p:sp>
      <p:sp>
        <p:nvSpPr>
          <p:cNvPr id="34819" name="Rectangle 2">
            <a:extLst>
              <a:ext uri="{FF2B5EF4-FFF2-40B4-BE49-F238E27FC236}">
                <a16:creationId xmlns:a16="http://schemas.microsoft.com/office/drawing/2014/main" id="{A148CE53-56B5-4821-A2A5-BFD6FD5B2CF2}"/>
              </a:ext>
            </a:extLst>
          </p:cNvPr>
          <p:cNvSpPr>
            <a:spLocks noGrp="1" noRot="1" noChangeAspect="1" noChangeArrowheads="1" noTextEdit="1"/>
          </p:cNvSpPr>
          <p:nvPr>
            <p:ph type="sldImg"/>
          </p:nvPr>
        </p:nvSpPr>
        <p:spPr>
          <a:ln/>
        </p:spPr>
      </p:sp>
      <p:sp>
        <p:nvSpPr>
          <p:cNvPr id="34820" name="Rectangle 3">
            <a:extLst>
              <a:ext uri="{FF2B5EF4-FFF2-40B4-BE49-F238E27FC236}">
                <a16:creationId xmlns:a16="http://schemas.microsoft.com/office/drawing/2014/main" id="{FCC3DDB4-4445-4650-9F68-14D452B1F98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000">
                <a:latin typeface="Arial" panose="020B0604020202020204" pitchFamily="34" charset="0"/>
              </a:rPr>
              <a:t>Bitumens consist of the least volatile group of hydrocarbons and is crude oil heated in a large furnace to about 650F and partially vaporized.  </a:t>
            </a:r>
          </a:p>
          <a:p>
            <a:pPr eaLnBrk="1" hangingPunct="1"/>
            <a:r>
              <a:rPr lang="en-US" altLang="en-US" sz="2000">
                <a:latin typeface="Arial" panose="020B0604020202020204" pitchFamily="34" charset="0"/>
              </a:rPr>
              <a:t>Then fed into a distillation tower where the lighter ends are driven off.</a:t>
            </a:r>
          </a:p>
          <a:p>
            <a:pPr eaLnBrk="1" hangingPunct="1"/>
            <a:r>
              <a:rPr lang="en-US" altLang="en-US" sz="2000">
                <a:latin typeface="Arial" panose="020B0604020202020204" pitchFamily="34" charset="0"/>
              </a:rPr>
              <a:t>The residue from the process is usually fed into a vacuum distillation unit where the heavier ends are driven off.  </a:t>
            </a:r>
          </a:p>
          <a:p>
            <a:pPr eaLnBrk="1" hangingPunct="1"/>
            <a:endParaRPr lang="en-US" altLang="en-US" sz="2000">
              <a:latin typeface="Arial" panose="020B0604020202020204" pitchFamily="34" charset="0"/>
            </a:endParaRPr>
          </a:p>
          <a:p>
            <a:pPr eaLnBrk="1" hangingPunct="1"/>
            <a:r>
              <a:rPr lang="en-US" altLang="en-US" sz="2000">
                <a:latin typeface="Arial" panose="020B0604020202020204" pitchFamily="34" charset="0"/>
              </a:rPr>
              <a:t>Additional desired prosperities can be obtained by blending crude oils before distillation or asphalt cements after distillation</a:t>
            </a:r>
          </a:p>
          <a:p>
            <a:pPr eaLnBrk="1" hangingPunct="1"/>
            <a:endParaRPr lang="en-US" altLang="en-US" sz="2000">
              <a:latin typeface="Arial" panose="020B0604020202020204" pitchFamily="34" charset="0"/>
            </a:endParaRPr>
          </a:p>
        </p:txBody>
      </p:sp>
      <p:sp>
        <p:nvSpPr>
          <p:cNvPr id="34821" name="Date Placeholder 1">
            <a:extLst>
              <a:ext uri="{FF2B5EF4-FFF2-40B4-BE49-F238E27FC236}">
                <a16:creationId xmlns:a16="http://schemas.microsoft.com/office/drawing/2014/main" id="{9DA30125-8B40-42CA-812A-B0D4DB99C930}"/>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DA5DC58-87F5-4898-AA83-2E0109AF8867}"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002446511"/>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a:extLst>
              <a:ext uri="{FF2B5EF4-FFF2-40B4-BE49-F238E27FC236}">
                <a16:creationId xmlns:a16="http://schemas.microsoft.com/office/drawing/2014/main" id="{414CB90B-84D2-4D46-BAC3-EE6E7FC993D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BEE5BB9-2CD0-41AE-8D27-87CABC755F41}" type="slidenum">
              <a:rPr lang="en-US" altLang="en-US"/>
              <a:pPr>
                <a:spcBef>
                  <a:spcPct val="0"/>
                </a:spcBef>
              </a:pPr>
              <a:t>150</a:t>
            </a:fld>
            <a:endParaRPr lang="en-US" altLang="en-US"/>
          </a:p>
        </p:txBody>
      </p:sp>
      <p:sp>
        <p:nvSpPr>
          <p:cNvPr id="311299" name="Rectangle 2">
            <a:extLst>
              <a:ext uri="{FF2B5EF4-FFF2-40B4-BE49-F238E27FC236}">
                <a16:creationId xmlns:a16="http://schemas.microsoft.com/office/drawing/2014/main" id="{EDAFC3E7-B821-441D-84DF-7FD4285341FE}"/>
              </a:ext>
            </a:extLst>
          </p:cNvPr>
          <p:cNvSpPr>
            <a:spLocks noGrp="1" noRot="1" noChangeAspect="1" noChangeArrowheads="1" noTextEdit="1"/>
          </p:cNvSpPr>
          <p:nvPr>
            <p:ph type="sldImg"/>
          </p:nvPr>
        </p:nvSpPr>
        <p:spPr>
          <a:ln/>
        </p:spPr>
      </p:sp>
      <p:sp>
        <p:nvSpPr>
          <p:cNvPr id="311300" name="Rectangle 3">
            <a:extLst>
              <a:ext uri="{FF2B5EF4-FFF2-40B4-BE49-F238E27FC236}">
                <a16:creationId xmlns:a16="http://schemas.microsoft.com/office/drawing/2014/main" id="{C013B017-4C53-408E-AB41-4733A6572DB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a:latin typeface="Arial" panose="020B0604020202020204" pitchFamily="34" charset="0"/>
              </a:rPr>
              <a:t>Control of blue smoke emissions is one of the most difficult challenges for HMA facility operators. However, emissions of blue smoke from the drop points of HMA at the base of the pugmill, on the top of surge bins, or at the base of surge bins can be reduced. The first challenge is to capture the emissions. The second is to process them.</a:t>
            </a:r>
          </a:p>
          <a:p>
            <a:pPr eaLnBrk="1" hangingPunct="1"/>
            <a:r>
              <a:rPr lang="en-US" altLang="en-US" sz="2400">
                <a:latin typeface="Arial" panose="020B0604020202020204" pitchFamily="34" charset="0"/>
              </a:rPr>
              <a:t>One way to process emissions is to re-circulate them from the top of the surge bins through the rotary dryer. Ducting is installed on the top of the surge bins with an induction fan to pull the emissions towards the dryer (Figure 303-46). </a:t>
            </a:r>
          </a:p>
          <a:p>
            <a:pPr eaLnBrk="1" hangingPunct="1"/>
            <a:endParaRPr lang="en-US" altLang="en-US" sz="2400">
              <a:latin typeface="Arial" panose="020B0604020202020204" pitchFamily="34" charset="0"/>
            </a:endParaRPr>
          </a:p>
        </p:txBody>
      </p:sp>
      <p:sp>
        <p:nvSpPr>
          <p:cNvPr id="311301" name="Date Placeholder 1">
            <a:extLst>
              <a:ext uri="{FF2B5EF4-FFF2-40B4-BE49-F238E27FC236}">
                <a16:creationId xmlns:a16="http://schemas.microsoft.com/office/drawing/2014/main" id="{4F0FFEB2-D01E-447E-88BC-5DB508A91893}"/>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E03FDE6-D6E4-42E8-84C0-7EBF844C92AA}"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550827609"/>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Slide Image Placeholder 1">
            <a:extLst>
              <a:ext uri="{FF2B5EF4-FFF2-40B4-BE49-F238E27FC236}">
                <a16:creationId xmlns:a16="http://schemas.microsoft.com/office/drawing/2014/main" id="{6694400C-9329-4B48-A9BD-CD693CE43DCC}"/>
              </a:ext>
            </a:extLst>
          </p:cNvPr>
          <p:cNvSpPr>
            <a:spLocks noGrp="1" noRot="1" noChangeAspect="1" noChangeArrowheads="1" noTextEdit="1"/>
          </p:cNvSpPr>
          <p:nvPr>
            <p:ph type="sldImg"/>
          </p:nvPr>
        </p:nvSpPr>
        <p:spPr>
          <a:ln/>
        </p:spPr>
      </p:sp>
      <p:sp>
        <p:nvSpPr>
          <p:cNvPr id="313347" name="Notes Placeholder 2">
            <a:extLst>
              <a:ext uri="{FF2B5EF4-FFF2-40B4-BE49-F238E27FC236}">
                <a16:creationId xmlns:a16="http://schemas.microsoft.com/office/drawing/2014/main" id="{3014CAA0-6972-42BD-A443-EAC68C00B08E}"/>
              </a:ext>
            </a:extLst>
          </p:cNvPr>
          <p:cNvSpPr>
            <a:spLocks noGrp="1" noChangeArrowheads="1"/>
          </p:cNvSpPr>
          <p:nvPr>
            <p:ph type="body" idx="1"/>
          </p:nvPr>
        </p:nvSpPr>
        <p:spPr>
          <a:xfrm>
            <a:off x="261938" y="4681538"/>
            <a:ext cx="6107112" cy="397986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sz="1800">
              <a:latin typeface="Arial" panose="020B0604020202020204" pitchFamily="34" charset="0"/>
            </a:endParaRPr>
          </a:p>
          <a:p>
            <a:endParaRPr lang="en-US" altLang="en-US" sz="1800">
              <a:latin typeface="Arial" panose="020B0604020202020204" pitchFamily="34" charset="0"/>
            </a:endParaRPr>
          </a:p>
          <a:p>
            <a:endParaRPr lang="en-US" altLang="en-US" sz="1800">
              <a:latin typeface="Arial" panose="020B0604020202020204" pitchFamily="34" charset="0"/>
            </a:endParaRPr>
          </a:p>
          <a:p>
            <a:r>
              <a:rPr lang="en-US" altLang="en-US" sz="1800">
                <a:solidFill>
                  <a:srgbClr val="FF0000"/>
                </a:solidFill>
                <a:latin typeface="Arial" panose="020B0604020202020204" pitchFamily="34" charset="0"/>
              </a:rPr>
              <a:t>Slot hood </a:t>
            </a:r>
            <a:r>
              <a:rPr lang="en-US" altLang="en-US" sz="1800">
                <a:latin typeface="Arial" panose="020B0604020202020204" pitchFamily="34" charset="0"/>
              </a:rPr>
              <a:t>and </a:t>
            </a:r>
            <a:r>
              <a:rPr lang="en-US" altLang="en-US" sz="1800">
                <a:solidFill>
                  <a:srgbClr val="FF0000"/>
                </a:solidFill>
                <a:latin typeface="Arial" panose="020B0604020202020204" pitchFamily="34" charset="0"/>
              </a:rPr>
              <a:t>ductwork assembly </a:t>
            </a:r>
            <a:r>
              <a:rPr lang="en-US" altLang="en-US" sz="1800">
                <a:latin typeface="Arial" panose="020B0604020202020204" pitchFamily="34" charset="0"/>
              </a:rPr>
              <a:t>used to capture </a:t>
            </a:r>
            <a:r>
              <a:rPr lang="en-US" altLang="en-US" sz="1800">
                <a:solidFill>
                  <a:srgbClr val="3333FF"/>
                </a:solidFill>
                <a:latin typeface="Arial" panose="020B0604020202020204" pitchFamily="34" charset="0"/>
              </a:rPr>
              <a:t>Blue Smoke</a:t>
            </a:r>
          </a:p>
          <a:p>
            <a:endParaRPr lang="en-US" altLang="en-US" sz="1800">
              <a:latin typeface="Arial" panose="020B0604020202020204" pitchFamily="34" charset="0"/>
            </a:endParaRPr>
          </a:p>
          <a:p>
            <a:r>
              <a:rPr lang="en-US" altLang="en-US" sz="1800">
                <a:latin typeface="Arial" panose="020B0604020202020204" pitchFamily="34" charset="0"/>
              </a:rPr>
              <a:t>		&gt;&gt;  </a:t>
            </a:r>
            <a:r>
              <a:rPr lang="en-US" altLang="en-US" sz="1800">
                <a:solidFill>
                  <a:srgbClr val="FF0000"/>
                </a:solidFill>
                <a:latin typeface="Arial" panose="020B0604020202020204" pitchFamily="34" charset="0"/>
              </a:rPr>
              <a:t>during truck loadout from pugmill</a:t>
            </a:r>
          </a:p>
        </p:txBody>
      </p:sp>
      <p:sp>
        <p:nvSpPr>
          <p:cNvPr id="313348" name="Date Placeholder 3">
            <a:extLst>
              <a:ext uri="{FF2B5EF4-FFF2-40B4-BE49-F238E27FC236}">
                <a16:creationId xmlns:a16="http://schemas.microsoft.com/office/drawing/2014/main" id="{72AD2BA4-335E-45FB-B1FA-12C43894AAD5}"/>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55643B77-E54C-481B-8C27-2CDA81FA6D53}" type="datetime3">
              <a:rPr lang="en-US" altLang="en-US" sz="1200" smtClean="0"/>
              <a:pPr/>
              <a:t>29 September 2023</a:t>
            </a:fld>
            <a:endParaRPr lang="en-US" altLang="en-US" sz="1200"/>
          </a:p>
        </p:txBody>
      </p:sp>
      <p:sp>
        <p:nvSpPr>
          <p:cNvPr id="313349" name="Slide Number Placeholder 4">
            <a:extLst>
              <a:ext uri="{FF2B5EF4-FFF2-40B4-BE49-F238E27FC236}">
                <a16:creationId xmlns:a16="http://schemas.microsoft.com/office/drawing/2014/main" id="{5F497175-53CB-4B98-ACB2-53495441EDA6}"/>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10E0E5D7-88B1-42E4-BB5A-13F2E33B0716}" type="slidenum">
              <a:rPr lang="en-US" altLang="en-US" sz="1200"/>
              <a:pPr/>
              <a:t>151</a:t>
            </a:fld>
            <a:endParaRPr lang="en-US" altLang="en-US" sz="1200"/>
          </a:p>
        </p:txBody>
      </p:sp>
    </p:spTree>
    <p:extLst>
      <p:ext uri="{BB962C8B-B14F-4D97-AF65-F5344CB8AC3E}">
        <p14:creationId xmlns:p14="http://schemas.microsoft.com/office/powerpoint/2010/main" val="2727417035"/>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a:extLst>
              <a:ext uri="{FF2B5EF4-FFF2-40B4-BE49-F238E27FC236}">
                <a16:creationId xmlns:a16="http://schemas.microsoft.com/office/drawing/2014/main" id="{C14A08B2-9431-404B-BB0D-13A9C763602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2025">
              <a:defRPr sz="2000">
                <a:solidFill>
                  <a:schemeClr val="tx1"/>
                </a:solidFill>
                <a:latin typeface="Arial" panose="020B0604020202020204" pitchFamily="34" charset="0"/>
              </a:defRPr>
            </a:lvl1pPr>
            <a:lvl2pPr marL="776288" indent="-298450" defTabSz="962025">
              <a:defRPr sz="2000">
                <a:solidFill>
                  <a:schemeClr val="tx1"/>
                </a:solidFill>
                <a:latin typeface="Arial" panose="020B0604020202020204" pitchFamily="34" charset="0"/>
              </a:defRPr>
            </a:lvl2pPr>
            <a:lvl3pPr marL="1193800" indent="-238125" defTabSz="962025">
              <a:defRPr sz="2000">
                <a:solidFill>
                  <a:schemeClr val="tx1"/>
                </a:solidFill>
                <a:latin typeface="Arial" panose="020B0604020202020204" pitchFamily="34" charset="0"/>
              </a:defRPr>
            </a:lvl3pPr>
            <a:lvl4pPr marL="1671638" indent="-238125" defTabSz="962025">
              <a:defRPr sz="2000">
                <a:solidFill>
                  <a:schemeClr val="tx1"/>
                </a:solidFill>
                <a:latin typeface="Arial" panose="020B0604020202020204" pitchFamily="34" charset="0"/>
              </a:defRPr>
            </a:lvl4pPr>
            <a:lvl5pPr marL="2151063" indent="-238125" defTabSz="962025">
              <a:defRPr sz="2000">
                <a:solidFill>
                  <a:schemeClr val="tx1"/>
                </a:solidFill>
                <a:latin typeface="Arial" panose="020B0604020202020204" pitchFamily="34" charset="0"/>
              </a:defRPr>
            </a:lvl5pPr>
            <a:lvl6pPr marL="2608263" indent="-238125" defTabSz="962025" eaLnBrk="0" fontAlgn="base" hangingPunct="0">
              <a:spcBef>
                <a:spcPct val="0"/>
              </a:spcBef>
              <a:spcAft>
                <a:spcPct val="0"/>
              </a:spcAft>
              <a:defRPr sz="2000">
                <a:solidFill>
                  <a:schemeClr val="tx1"/>
                </a:solidFill>
                <a:latin typeface="Arial" panose="020B0604020202020204" pitchFamily="34" charset="0"/>
              </a:defRPr>
            </a:lvl6pPr>
            <a:lvl7pPr marL="3065463" indent="-238125" defTabSz="962025" eaLnBrk="0" fontAlgn="base" hangingPunct="0">
              <a:spcBef>
                <a:spcPct val="0"/>
              </a:spcBef>
              <a:spcAft>
                <a:spcPct val="0"/>
              </a:spcAft>
              <a:defRPr sz="2000">
                <a:solidFill>
                  <a:schemeClr val="tx1"/>
                </a:solidFill>
                <a:latin typeface="Arial" panose="020B0604020202020204" pitchFamily="34" charset="0"/>
              </a:defRPr>
            </a:lvl7pPr>
            <a:lvl8pPr marL="3522663" indent="-238125" defTabSz="962025" eaLnBrk="0" fontAlgn="base" hangingPunct="0">
              <a:spcBef>
                <a:spcPct val="0"/>
              </a:spcBef>
              <a:spcAft>
                <a:spcPct val="0"/>
              </a:spcAft>
              <a:defRPr sz="2000">
                <a:solidFill>
                  <a:schemeClr val="tx1"/>
                </a:solidFill>
                <a:latin typeface="Arial" panose="020B0604020202020204" pitchFamily="34" charset="0"/>
              </a:defRPr>
            </a:lvl8pPr>
            <a:lvl9pPr marL="3979863" indent="-238125" defTabSz="962025" eaLnBrk="0" fontAlgn="base" hangingPunct="0">
              <a:spcBef>
                <a:spcPct val="0"/>
              </a:spcBef>
              <a:spcAft>
                <a:spcPct val="0"/>
              </a:spcAft>
              <a:defRPr sz="2000">
                <a:solidFill>
                  <a:schemeClr val="tx1"/>
                </a:solidFill>
                <a:latin typeface="Arial" panose="020B0604020202020204" pitchFamily="34" charset="0"/>
              </a:defRPr>
            </a:lvl9pPr>
          </a:lstStyle>
          <a:p>
            <a:fld id="{791849D1-2BE0-4B20-8848-6B4C01B55398}" type="slidenum">
              <a:rPr lang="en-US" altLang="en-US" sz="1300">
                <a:latin typeface="Times New Roman" panose="02020603050405020304" pitchFamily="18" charset="0"/>
              </a:rPr>
              <a:pPr/>
              <a:t>152</a:t>
            </a:fld>
            <a:endParaRPr lang="en-US" altLang="en-US" sz="1300">
              <a:latin typeface="Times New Roman" panose="02020603050405020304" pitchFamily="18" charset="0"/>
            </a:endParaRPr>
          </a:p>
        </p:txBody>
      </p:sp>
      <p:sp>
        <p:nvSpPr>
          <p:cNvPr id="315395" name="Rectangle 2">
            <a:extLst>
              <a:ext uri="{FF2B5EF4-FFF2-40B4-BE49-F238E27FC236}">
                <a16:creationId xmlns:a16="http://schemas.microsoft.com/office/drawing/2014/main" id="{7882719F-C815-42ED-BE66-0344A2404BD9}"/>
              </a:ext>
            </a:extLst>
          </p:cNvPr>
          <p:cNvSpPr>
            <a:spLocks noGrp="1" noRot="1" noChangeAspect="1" noChangeArrowheads="1" noTextEdit="1"/>
          </p:cNvSpPr>
          <p:nvPr>
            <p:ph type="sldImg"/>
          </p:nvPr>
        </p:nvSpPr>
        <p:spPr>
          <a:ln/>
        </p:spPr>
      </p:sp>
      <p:sp>
        <p:nvSpPr>
          <p:cNvPr id="315396" name="Rectangle 3">
            <a:extLst>
              <a:ext uri="{FF2B5EF4-FFF2-40B4-BE49-F238E27FC236}">
                <a16:creationId xmlns:a16="http://schemas.microsoft.com/office/drawing/2014/main" id="{8018A176-96BB-4672-A88A-AE7CACDBFECC}"/>
              </a:ext>
            </a:extLst>
          </p:cNvPr>
          <p:cNvSpPr>
            <a:spLocks noGrp="1" noChangeArrowheads="1"/>
          </p:cNvSpPr>
          <p:nvPr>
            <p:ph type="body" idx="1"/>
          </p:nvPr>
        </p:nvSpPr>
        <p:spPr>
          <a:xfrm>
            <a:off x="490538" y="4448175"/>
            <a:ext cx="6324600" cy="42132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sz="1800">
              <a:latin typeface="Arial" panose="020B0604020202020204" pitchFamily="34" charset="0"/>
            </a:endParaRPr>
          </a:p>
          <a:p>
            <a:endParaRPr lang="en-US" altLang="en-US" sz="1800">
              <a:latin typeface="Arial" panose="020B0604020202020204" pitchFamily="34" charset="0"/>
            </a:endParaRPr>
          </a:p>
          <a:p>
            <a:endParaRPr lang="en-US" altLang="en-US" sz="1800">
              <a:latin typeface="Arial" panose="020B0604020202020204" pitchFamily="34" charset="0"/>
            </a:endParaRPr>
          </a:p>
          <a:p>
            <a:r>
              <a:rPr lang="en-US" altLang="en-US" sz="1800">
                <a:solidFill>
                  <a:srgbClr val="FF0000"/>
                </a:solidFill>
                <a:latin typeface="Arial" panose="020B0604020202020204" pitchFamily="34" charset="0"/>
              </a:rPr>
              <a:t>Drop zone, vented periphery hood </a:t>
            </a:r>
            <a:r>
              <a:rPr lang="en-US" altLang="en-US" sz="1800">
                <a:latin typeface="Arial" panose="020B0604020202020204" pitchFamily="34" charset="0"/>
              </a:rPr>
              <a:t>and </a:t>
            </a:r>
            <a:r>
              <a:rPr lang="en-US" altLang="en-US" sz="1800">
                <a:solidFill>
                  <a:srgbClr val="FF0000"/>
                </a:solidFill>
                <a:latin typeface="Arial" panose="020B0604020202020204" pitchFamily="34" charset="0"/>
              </a:rPr>
              <a:t>ductwork assembly </a:t>
            </a:r>
            <a:r>
              <a:rPr lang="en-US" altLang="en-US" sz="1800">
                <a:latin typeface="Arial" panose="020B0604020202020204" pitchFamily="34" charset="0"/>
              </a:rPr>
              <a:t>used to capture </a:t>
            </a:r>
            <a:r>
              <a:rPr lang="en-US" altLang="en-US" sz="1800">
                <a:solidFill>
                  <a:srgbClr val="3333FF"/>
                </a:solidFill>
                <a:latin typeface="Arial" panose="020B0604020202020204" pitchFamily="34" charset="0"/>
              </a:rPr>
              <a:t>Blue Smoke</a:t>
            </a:r>
          </a:p>
          <a:p>
            <a:endParaRPr lang="en-US" altLang="en-US" sz="1800">
              <a:latin typeface="Arial" panose="020B0604020202020204" pitchFamily="34" charset="0"/>
            </a:endParaRPr>
          </a:p>
          <a:p>
            <a:r>
              <a:rPr lang="en-US" altLang="en-US" sz="1800">
                <a:latin typeface="Arial" panose="020B0604020202020204" pitchFamily="34" charset="0"/>
              </a:rPr>
              <a:t>	&gt;&gt;  </a:t>
            </a:r>
            <a:r>
              <a:rPr lang="en-US" altLang="en-US" sz="1800">
                <a:solidFill>
                  <a:srgbClr val="FF0000"/>
                </a:solidFill>
                <a:latin typeface="Arial" panose="020B0604020202020204" pitchFamily="34" charset="0"/>
              </a:rPr>
              <a:t>during truck loadout from continuous mix plant</a:t>
            </a:r>
          </a:p>
          <a:p>
            <a:endParaRPr lang="en-US" altLang="en-US" sz="1800">
              <a:latin typeface="Arial" panose="020B0604020202020204" pitchFamily="34" charset="0"/>
            </a:endParaRPr>
          </a:p>
        </p:txBody>
      </p:sp>
      <p:sp>
        <p:nvSpPr>
          <p:cNvPr id="315397" name="Header Placeholder 1">
            <a:extLst>
              <a:ext uri="{FF2B5EF4-FFF2-40B4-BE49-F238E27FC236}">
                <a16:creationId xmlns:a16="http://schemas.microsoft.com/office/drawing/2014/main" id="{2F13185B-EBE9-4730-A9D6-D64C6040390A}"/>
              </a:ext>
            </a:extLst>
          </p:cNvPr>
          <p:cNvSpPr>
            <a:spLocks noGrp="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2025">
              <a:defRPr sz="2000">
                <a:solidFill>
                  <a:schemeClr val="tx1"/>
                </a:solidFill>
                <a:latin typeface="Arial" panose="020B0604020202020204" pitchFamily="34" charset="0"/>
              </a:defRPr>
            </a:lvl1pPr>
            <a:lvl2pPr marL="742950" indent="-285750" defTabSz="962025">
              <a:defRPr sz="2000">
                <a:solidFill>
                  <a:schemeClr val="tx1"/>
                </a:solidFill>
                <a:latin typeface="Arial" panose="020B0604020202020204" pitchFamily="34" charset="0"/>
              </a:defRPr>
            </a:lvl2pPr>
            <a:lvl3pPr marL="1143000" indent="-228600" defTabSz="962025">
              <a:defRPr sz="2000">
                <a:solidFill>
                  <a:schemeClr val="tx1"/>
                </a:solidFill>
                <a:latin typeface="Arial" panose="020B0604020202020204" pitchFamily="34" charset="0"/>
              </a:defRPr>
            </a:lvl3pPr>
            <a:lvl4pPr marL="1600200" indent="-228600" defTabSz="962025">
              <a:defRPr sz="2000">
                <a:solidFill>
                  <a:schemeClr val="tx1"/>
                </a:solidFill>
                <a:latin typeface="Arial" panose="020B0604020202020204" pitchFamily="34" charset="0"/>
              </a:defRPr>
            </a:lvl4pPr>
            <a:lvl5pPr marL="2057400" indent="-228600" defTabSz="962025">
              <a:defRPr sz="2000">
                <a:solidFill>
                  <a:schemeClr val="tx1"/>
                </a:solidFill>
                <a:latin typeface="Arial" panose="020B0604020202020204" pitchFamily="34" charset="0"/>
              </a:defRPr>
            </a:lvl5pPr>
            <a:lvl6pPr marL="2514600" indent="-228600" defTabSz="962025"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62025"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62025"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62025" eaLnBrk="0" fontAlgn="base" hangingPunct="0">
              <a:spcBef>
                <a:spcPct val="0"/>
              </a:spcBef>
              <a:spcAft>
                <a:spcPct val="0"/>
              </a:spcAft>
              <a:defRPr sz="2000">
                <a:solidFill>
                  <a:schemeClr val="tx1"/>
                </a:solidFill>
                <a:latin typeface="Arial" panose="020B0604020202020204" pitchFamily="34" charset="0"/>
              </a:defRPr>
            </a:lvl9pPr>
          </a:lstStyle>
          <a:p>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00248977"/>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Slide Image Placeholder 1">
            <a:extLst>
              <a:ext uri="{FF2B5EF4-FFF2-40B4-BE49-F238E27FC236}">
                <a16:creationId xmlns:a16="http://schemas.microsoft.com/office/drawing/2014/main" id="{986C99D7-BE60-417F-93DD-951C8D2C9D10}"/>
              </a:ext>
            </a:extLst>
          </p:cNvPr>
          <p:cNvSpPr>
            <a:spLocks noGrp="1" noRot="1" noChangeAspect="1" noChangeArrowheads="1" noTextEdit="1"/>
          </p:cNvSpPr>
          <p:nvPr>
            <p:ph type="sldImg"/>
          </p:nvPr>
        </p:nvSpPr>
        <p:spPr>
          <a:ln/>
        </p:spPr>
      </p:sp>
      <p:sp>
        <p:nvSpPr>
          <p:cNvPr id="317443" name="Notes Placeholder 2">
            <a:extLst>
              <a:ext uri="{FF2B5EF4-FFF2-40B4-BE49-F238E27FC236}">
                <a16:creationId xmlns:a16="http://schemas.microsoft.com/office/drawing/2014/main" id="{5F039AEA-8F9A-4F92-A466-3A2E25F18C85}"/>
              </a:ext>
            </a:extLst>
          </p:cNvPr>
          <p:cNvSpPr>
            <a:spLocks noGrp="1" noChangeArrowheads="1"/>
          </p:cNvSpPr>
          <p:nvPr>
            <p:ph type="body" idx="1"/>
          </p:nvPr>
        </p:nvSpPr>
        <p:spPr>
          <a:xfrm>
            <a:off x="566738" y="4448175"/>
            <a:ext cx="6248400" cy="42132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sz="1800">
              <a:latin typeface="Arial" panose="020B0604020202020204" pitchFamily="34" charset="0"/>
            </a:endParaRPr>
          </a:p>
          <a:p>
            <a:endParaRPr lang="en-US" altLang="en-US" sz="1800">
              <a:latin typeface="Arial" panose="020B0604020202020204" pitchFamily="34" charset="0"/>
            </a:endParaRPr>
          </a:p>
          <a:p>
            <a:endParaRPr lang="en-US" altLang="en-US" sz="1800">
              <a:latin typeface="Arial" panose="020B0604020202020204" pitchFamily="34" charset="0"/>
            </a:endParaRPr>
          </a:p>
          <a:p>
            <a:r>
              <a:rPr lang="en-US" altLang="en-US" sz="1800">
                <a:solidFill>
                  <a:srgbClr val="FF0000"/>
                </a:solidFill>
                <a:latin typeface="Arial" panose="020B0604020202020204" pitchFamily="34" charset="0"/>
              </a:rPr>
              <a:t>Slot hood, ductwork assembly and control device </a:t>
            </a:r>
            <a:r>
              <a:rPr lang="en-US" altLang="en-US" sz="1800">
                <a:latin typeface="Arial" panose="020B0604020202020204" pitchFamily="34" charset="0"/>
              </a:rPr>
              <a:t>used to capture and remove </a:t>
            </a:r>
            <a:r>
              <a:rPr lang="en-US" altLang="en-US" sz="1800">
                <a:solidFill>
                  <a:srgbClr val="3333FF"/>
                </a:solidFill>
                <a:latin typeface="Arial" panose="020B0604020202020204" pitchFamily="34" charset="0"/>
              </a:rPr>
              <a:t>Blue Smoke</a:t>
            </a:r>
          </a:p>
          <a:p>
            <a:endParaRPr lang="en-US" altLang="en-US" sz="1800">
              <a:latin typeface="Arial" panose="020B0604020202020204" pitchFamily="34" charset="0"/>
            </a:endParaRPr>
          </a:p>
          <a:p>
            <a:r>
              <a:rPr lang="en-US" altLang="en-US" sz="1800">
                <a:latin typeface="Arial" panose="020B0604020202020204" pitchFamily="34" charset="0"/>
              </a:rPr>
              <a:t>	&gt;&gt;  </a:t>
            </a:r>
            <a:r>
              <a:rPr lang="en-US" altLang="en-US" sz="1800">
                <a:solidFill>
                  <a:srgbClr val="FF0000"/>
                </a:solidFill>
                <a:latin typeface="Arial" panose="020B0604020202020204" pitchFamily="34" charset="0"/>
              </a:rPr>
              <a:t>during truck loadout from continuous mix plant</a:t>
            </a:r>
          </a:p>
          <a:p>
            <a:endParaRPr lang="en-US" altLang="en-US" sz="1800">
              <a:latin typeface="Arial" panose="020B0604020202020204" pitchFamily="34" charset="0"/>
            </a:endParaRPr>
          </a:p>
        </p:txBody>
      </p:sp>
      <p:sp>
        <p:nvSpPr>
          <p:cNvPr id="317444" name="Date Placeholder 3">
            <a:extLst>
              <a:ext uri="{FF2B5EF4-FFF2-40B4-BE49-F238E27FC236}">
                <a16:creationId xmlns:a16="http://schemas.microsoft.com/office/drawing/2014/main" id="{60D2C289-86FE-48E9-A1B5-819BBD6A513C}"/>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98420AA9-3BF4-44A9-B223-594C76E93C3C}" type="datetime3">
              <a:rPr lang="en-US" altLang="en-US" sz="1200" smtClean="0"/>
              <a:pPr/>
              <a:t>29 September 2023</a:t>
            </a:fld>
            <a:endParaRPr lang="en-US" altLang="en-US" sz="1200"/>
          </a:p>
        </p:txBody>
      </p:sp>
      <p:sp>
        <p:nvSpPr>
          <p:cNvPr id="317445" name="Slide Number Placeholder 4">
            <a:extLst>
              <a:ext uri="{FF2B5EF4-FFF2-40B4-BE49-F238E27FC236}">
                <a16:creationId xmlns:a16="http://schemas.microsoft.com/office/drawing/2014/main" id="{9CDFEAD0-BD94-449E-9174-FF4B6EFE74F8}"/>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509A86A6-B49E-4DCF-BBB1-7A0D4AB4DCE1}" type="slidenum">
              <a:rPr lang="en-US" altLang="en-US" sz="1200"/>
              <a:pPr/>
              <a:t>153</a:t>
            </a:fld>
            <a:endParaRPr lang="en-US" altLang="en-US" sz="1200"/>
          </a:p>
        </p:txBody>
      </p:sp>
    </p:spTree>
    <p:extLst>
      <p:ext uri="{BB962C8B-B14F-4D97-AF65-F5344CB8AC3E}">
        <p14:creationId xmlns:p14="http://schemas.microsoft.com/office/powerpoint/2010/main" val="1127304127"/>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Slide Image Placeholder 1">
            <a:extLst>
              <a:ext uri="{FF2B5EF4-FFF2-40B4-BE49-F238E27FC236}">
                <a16:creationId xmlns:a16="http://schemas.microsoft.com/office/drawing/2014/main" id="{23505383-359F-4654-ABA1-5AD919F74154}"/>
              </a:ext>
            </a:extLst>
          </p:cNvPr>
          <p:cNvSpPr>
            <a:spLocks noGrp="1" noRot="1" noChangeAspect="1" noChangeArrowheads="1" noTextEdit="1"/>
          </p:cNvSpPr>
          <p:nvPr>
            <p:ph type="sldImg"/>
          </p:nvPr>
        </p:nvSpPr>
        <p:spPr>
          <a:ln/>
        </p:spPr>
      </p:sp>
      <p:sp>
        <p:nvSpPr>
          <p:cNvPr id="319491" name="Notes Placeholder 2">
            <a:extLst>
              <a:ext uri="{FF2B5EF4-FFF2-40B4-BE49-F238E27FC236}">
                <a16:creationId xmlns:a16="http://schemas.microsoft.com/office/drawing/2014/main" id="{C0441A21-8BE3-47C7-8685-4C26DA411EC0}"/>
              </a:ext>
            </a:extLst>
          </p:cNvPr>
          <p:cNvSpPr>
            <a:spLocks noGrp="1" noChangeArrowheads="1"/>
          </p:cNvSpPr>
          <p:nvPr>
            <p:ph type="body" idx="1"/>
          </p:nvPr>
        </p:nvSpPr>
        <p:spPr>
          <a:xfrm>
            <a:off x="414338" y="4448175"/>
            <a:ext cx="6661150" cy="42132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sz="2000">
              <a:latin typeface="Arial" panose="020B0604020202020204" pitchFamily="34" charset="0"/>
            </a:endParaRPr>
          </a:p>
          <a:p>
            <a:endParaRPr lang="en-US" altLang="en-US" sz="2000">
              <a:latin typeface="Arial" panose="020B0604020202020204" pitchFamily="34" charset="0"/>
            </a:endParaRPr>
          </a:p>
          <a:p>
            <a:endParaRPr lang="en-US" altLang="en-US" sz="2000">
              <a:latin typeface="Arial" panose="020B0604020202020204" pitchFamily="34" charset="0"/>
            </a:endParaRPr>
          </a:p>
          <a:p>
            <a:r>
              <a:rPr lang="en-US" altLang="en-US" sz="2000">
                <a:solidFill>
                  <a:srgbClr val="3333FF"/>
                </a:solidFill>
                <a:latin typeface="Arial" panose="020B0604020202020204" pitchFamily="34" charset="0"/>
              </a:rPr>
              <a:t>Blue Smoke</a:t>
            </a:r>
            <a:r>
              <a:rPr lang="en-US" altLang="en-US" sz="2000">
                <a:latin typeface="Arial" panose="020B0604020202020204" pitchFamily="34" charset="0"/>
              </a:rPr>
              <a:t> capture system</a:t>
            </a:r>
          </a:p>
          <a:p>
            <a:endParaRPr lang="en-US" altLang="en-US" sz="2000">
              <a:latin typeface="Arial" panose="020B0604020202020204" pitchFamily="34" charset="0"/>
            </a:endParaRPr>
          </a:p>
          <a:p>
            <a:r>
              <a:rPr lang="en-US" altLang="en-US" sz="2000">
                <a:latin typeface="Arial" panose="020B0604020202020204" pitchFamily="34" charset="0"/>
              </a:rPr>
              <a:t>		&gt;&gt;  atop </a:t>
            </a:r>
            <a:r>
              <a:rPr lang="en-US" altLang="en-US" sz="2000">
                <a:solidFill>
                  <a:srgbClr val="FF0000"/>
                </a:solidFill>
                <a:latin typeface="Arial" panose="020B0604020202020204" pitchFamily="34" charset="0"/>
              </a:rPr>
              <a:t>silos</a:t>
            </a:r>
            <a:r>
              <a:rPr lang="en-US" altLang="en-US" sz="2000">
                <a:latin typeface="Arial" panose="020B0604020202020204" pitchFamily="34" charset="0"/>
              </a:rPr>
              <a:t> and </a:t>
            </a:r>
            <a:r>
              <a:rPr lang="en-US" altLang="en-US" sz="2000">
                <a:solidFill>
                  <a:srgbClr val="FF0000"/>
                </a:solidFill>
                <a:latin typeface="Arial" panose="020B0604020202020204" pitchFamily="34" charset="0"/>
              </a:rPr>
              <a:t>drag slat conveyor</a:t>
            </a:r>
            <a:endParaRPr lang="en-US" altLang="en-US" sz="2000">
              <a:latin typeface="Arial" panose="020B0604020202020204" pitchFamily="34" charset="0"/>
            </a:endParaRPr>
          </a:p>
        </p:txBody>
      </p:sp>
      <p:sp>
        <p:nvSpPr>
          <p:cNvPr id="319492" name="Date Placeholder 3">
            <a:extLst>
              <a:ext uri="{FF2B5EF4-FFF2-40B4-BE49-F238E27FC236}">
                <a16:creationId xmlns:a16="http://schemas.microsoft.com/office/drawing/2014/main" id="{E6801C96-56E3-4DAF-ADBE-4AA86163ECFE}"/>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C081271B-CEA4-4796-A535-E75FADA98F62}" type="datetime3">
              <a:rPr lang="en-US" altLang="en-US" sz="1200" smtClean="0"/>
              <a:pPr/>
              <a:t>29 September 2023</a:t>
            </a:fld>
            <a:endParaRPr lang="en-US" altLang="en-US" sz="1200"/>
          </a:p>
        </p:txBody>
      </p:sp>
      <p:sp>
        <p:nvSpPr>
          <p:cNvPr id="319493" name="Slide Number Placeholder 4">
            <a:extLst>
              <a:ext uri="{FF2B5EF4-FFF2-40B4-BE49-F238E27FC236}">
                <a16:creationId xmlns:a16="http://schemas.microsoft.com/office/drawing/2014/main" id="{B9A1B515-7D83-4532-86A2-2F529E9E1AA6}"/>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8916EF99-3BCD-4571-93C9-011F31374D2A}" type="slidenum">
              <a:rPr lang="en-US" altLang="en-US" sz="1200"/>
              <a:pPr/>
              <a:t>154</a:t>
            </a:fld>
            <a:endParaRPr lang="en-US" altLang="en-US" sz="1200"/>
          </a:p>
        </p:txBody>
      </p:sp>
    </p:spTree>
    <p:extLst>
      <p:ext uri="{BB962C8B-B14F-4D97-AF65-F5344CB8AC3E}">
        <p14:creationId xmlns:p14="http://schemas.microsoft.com/office/powerpoint/2010/main" val="1807164431"/>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a:extLst>
              <a:ext uri="{FF2B5EF4-FFF2-40B4-BE49-F238E27FC236}">
                <a16:creationId xmlns:a16="http://schemas.microsoft.com/office/drawing/2014/main" id="{7390EA7A-1AA3-41A6-80FF-2E93E0CB190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2025">
              <a:defRPr sz="2000">
                <a:solidFill>
                  <a:schemeClr val="tx1"/>
                </a:solidFill>
                <a:latin typeface="Arial" panose="020B0604020202020204" pitchFamily="34" charset="0"/>
              </a:defRPr>
            </a:lvl1pPr>
            <a:lvl2pPr marL="776288" indent="-298450" defTabSz="962025">
              <a:defRPr sz="2000">
                <a:solidFill>
                  <a:schemeClr val="tx1"/>
                </a:solidFill>
                <a:latin typeface="Arial" panose="020B0604020202020204" pitchFamily="34" charset="0"/>
              </a:defRPr>
            </a:lvl2pPr>
            <a:lvl3pPr marL="1193800" indent="-238125" defTabSz="962025">
              <a:defRPr sz="2000">
                <a:solidFill>
                  <a:schemeClr val="tx1"/>
                </a:solidFill>
                <a:latin typeface="Arial" panose="020B0604020202020204" pitchFamily="34" charset="0"/>
              </a:defRPr>
            </a:lvl3pPr>
            <a:lvl4pPr marL="1671638" indent="-238125" defTabSz="962025">
              <a:defRPr sz="2000">
                <a:solidFill>
                  <a:schemeClr val="tx1"/>
                </a:solidFill>
                <a:latin typeface="Arial" panose="020B0604020202020204" pitchFamily="34" charset="0"/>
              </a:defRPr>
            </a:lvl4pPr>
            <a:lvl5pPr marL="2151063" indent="-238125" defTabSz="962025">
              <a:defRPr sz="2000">
                <a:solidFill>
                  <a:schemeClr val="tx1"/>
                </a:solidFill>
                <a:latin typeface="Arial" panose="020B0604020202020204" pitchFamily="34" charset="0"/>
              </a:defRPr>
            </a:lvl5pPr>
            <a:lvl6pPr marL="2608263" indent="-238125" defTabSz="962025" eaLnBrk="0" fontAlgn="base" hangingPunct="0">
              <a:spcBef>
                <a:spcPct val="0"/>
              </a:spcBef>
              <a:spcAft>
                <a:spcPct val="0"/>
              </a:spcAft>
              <a:defRPr sz="2000">
                <a:solidFill>
                  <a:schemeClr val="tx1"/>
                </a:solidFill>
                <a:latin typeface="Arial" panose="020B0604020202020204" pitchFamily="34" charset="0"/>
              </a:defRPr>
            </a:lvl6pPr>
            <a:lvl7pPr marL="3065463" indent="-238125" defTabSz="962025" eaLnBrk="0" fontAlgn="base" hangingPunct="0">
              <a:spcBef>
                <a:spcPct val="0"/>
              </a:spcBef>
              <a:spcAft>
                <a:spcPct val="0"/>
              </a:spcAft>
              <a:defRPr sz="2000">
                <a:solidFill>
                  <a:schemeClr val="tx1"/>
                </a:solidFill>
                <a:latin typeface="Arial" panose="020B0604020202020204" pitchFamily="34" charset="0"/>
              </a:defRPr>
            </a:lvl7pPr>
            <a:lvl8pPr marL="3522663" indent="-238125" defTabSz="962025" eaLnBrk="0" fontAlgn="base" hangingPunct="0">
              <a:spcBef>
                <a:spcPct val="0"/>
              </a:spcBef>
              <a:spcAft>
                <a:spcPct val="0"/>
              </a:spcAft>
              <a:defRPr sz="2000">
                <a:solidFill>
                  <a:schemeClr val="tx1"/>
                </a:solidFill>
                <a:latin typeface="Arial" panose="020B0604020202020204" pitchFamily="34" charset="0"/>
              </a:defRPr>
            </a:lvl8pPr>
            <a:lvl9pPr marL="3979863" indent="-238125" defTabSz="962025" eaLnBrk="0" fontAlgn="base" hangingPunct="0">
              <a:spcBef>
                <a:spcPct val="0"/>
              </a:spcBef>
              <a:spcAft>
                <a:spcPct val="0"/>
              </a:spcAft>
              <a:defRPr sz="2000">
                <a:solidFill>
                  <a:schemeClr val="tx1"/>
                </a:solidFill>
                <a:latin typeface="Arial" panose="020B0604020202020204" pitchFamily="34" charset="0"/>
              </a:defRPr>
            </a:lvl9pPr>
          </a:lstStyle>
          <a:p>
            <a:fld id="{7DDDB139-6EF7-45EE-890C-D619DCE73369}" type="slidenum">
              <a:rPr lang="en-US" altLang="en-US" sz="1300">
                <a:latin typeface="Times New Roman" panose="02020603050405020304" pitchFamily="18" charset="0"/>
              </a:rPr>
              <a:pPr/>
              <a:t>155</a:t>
            </a:fld>
            <a:endParaRPr lang="en-US" altLang="en-US" sz="1300">
              <a:latin typeface="Times New Roman" panose="02020603050405020304" pitchFamily="18" charset="0"/>
            </a:endParaRPr>
          </a:p>
        </p:txBody>
      </p:sp>
      <p:sp>
        <p:nvSpPr>
          <p:cNvPr id="321539" name="Rectangle 2">
            <a:extLst>
              <a:ext uri="{FF2B5EF4-FFF2-40B4-BE49-F238E27FC236}">
                <a16:creationId xmlns:a16="http://schemas.microsoft.com/office/drawing/2014/main" id="{E73C40D5-7F07-41A8-8672-289856C1DAF4}"/>
              </a:ext>
            </a:extLst>
          </p:cNvPr>
          <p:cNvSpPr>
            <a:spLocks noGrp="1" noRot="1" noChangeAspect="1" noChangeArrowheads="1" noTextEdit="1"/>
          </p:cNvSpPr>
          <p:nvPr>
            <p:ph type="sldImg"/>
          </p:nvPr>
        </p:nvSpPr>
        <p:spPr>
          <a:ln/>
        </p:spPr>
      </p:sp>
      <p:sp>
        <p:nvSpPr>
          <p:cNvPr id="321540" name="Rectangle 3">
            <a:extLst>
              <a:ext uri="{FF2B5EF4-FFF2-40B4-BE49-F238E27FC236}">
                <a16:creationId xmlns:a16="http://schemas.microsoft.com/office/drawing/2014/main" id="{5D5055CB-B4C0-48E7-851D-2B005812E30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321541" name="Header Placeholder 1">
            <a:extLst>
              <a:ext uri="{FF2B5EF4-FFF2-40B4-BE49-F238E27FC236}">
                <a16:creationId xmlns:a16="http://schemas.microsoft.com/office/drawing/2014/main" id="{07B99DF1-5EC2-48A4-91A9-C9BFB919B8C5}"/>
              </a:ext>
            </a:extLst>
          </p:cNvPr>
          <p:cNvSpPr>
            <a:spLocks noGrp="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2025">
              <a:defRPr sz="2000">
                <a:solidFill>
                  <a:schemeClr val="tx1"/>
                </a:solidFill>
                <a:latin typeface="Arial" panose="020B0604020202020204" pitchFamily="34" charset="0"/>
              </a:defRPr>
            </a:lvl1pPr>
            <a:lvl2pPr marL="742950" indent="-285750" defTabSz="962025">
              <a:defRPr sz="2000">
                <a:solidFill>
                  <a:schemeClr val="tx1"/>
                </a:solidFill>
                <a:latin typeface="Arial" panose="020B0604020202020204" pitchFamily="34" charset="0"/>
              </a:defRPr>
            </a:lvl2pPr>
            <a:lvl3pPr marL="1143000" indent="-228600" defTabSz="962025">
              <a:defRPr sz="2000">
                <a:solidFill>
                  <a:schemeClr val="tx1"/>
                </a:solidFill>
                <a:latin typeface="Arial" panose="020B0604020202020204" pitchFamily="34" charset="0"/>
              </a:defRPr>
            </a:lvl3pPr>
            <a:lvl4pPr marL="1600200" indent="-228600" defTabSz="962025">
              <a:defRPr sz="2000">
                <a:solidFill>
                  <a:schemeClr val="tx1"/>
                </a:solidFill>
                <a:latin typeface="Arial" panose="020B0604020202020204" pitchFamily="34" charset="0"/>
              </a:defRPr>
            </a:lvl4pPr>
            <a:lvl5pPr marL="2057400" indent="-228600" defTabSz="962025">
              <a:defRPr sz="2000">
                <a:solidFill>
                  <a:schemeClr val="tx1"/>
                </a:solidFill>
                <a:latin typeface="Arial" panose="020B0604020202020204" pitchFamily="34" charset="0"/>
              </a:defRPr>
            </a:lvl5pPr>
            <a:lvl6pPr marL="2514600" indent="-228600" defTabSz="962025"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62025"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62025"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62025" eaLnBrk="0" fontAlgn="base" hangingPunct="0">
              <a:spcBef>
                <a:spcPct val="0"/>
              </a:spcBef>
              <a:spcAft>
                <a:spcPct val="0"/>
              </a:spcAft>
              <a:defRPr sz="2000">
                <a:solidFill>
                  <a:schemeClr val="tx1"/>
                </a:solidFill>
                <a:latin typeface="Arial" panose="020B0604020202020204" pitchFamily="34" charset="0"/>
              </a:defRPr>
            </a:lvl9pPr>
          </a:lstStyle>
          <a:p>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28572586"/>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Slide Image Placeholder 1">
            <a:extLst>
              <a:ext uri="{FF2B5EF4-FFF2-40B4-BE49-F238E27FC236}">
                <a16:creationId xmlns:a16="http://schemas.microsoft.com/office/drawing/2014/main" id="{AE4E653C-A063-4FAA-BDD0-F4200145674F}"/>
              </a:ext>
            </a:extLst>
          </p:cNvPr>
          <p:cNvSpPr>
            <a:spLocks noGrp="1" noRot="1" noChangeAspect="1" noChangeArrowheads="1" noTextEdit="1"/>
          </p:cNvSpPr>
          <p:nvPr>
            <p:ph type="sldImg"/>
          </p:nvPr>
        </p:nvSpPr>
        <p:spPr>
          <a:ln/>
        </p:spPr>
      </p:sp>
      <p:sp>
        <p:nvSpPr>
          <p:cNvPr id="323587" name="Notes Placeholder 2">
            <a:extLst>
              <a:ext uri="{FF2B5EF4-FFF2-40B4-BE49-F238E27FC236}">
                <a16:creationId xmlns:a16="http://schemas.microsoft.com/office/drawing/2014/main" id="{F7F38322-C875-427C-AAD1-E35A4557538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dirty="0">
              <a:latin typeface="Arial" panose="020B0604020202020204" pitchFamily="34" charset="0"/>
            </a:endParaRPr>
          </a:p>
        </p:txBody>
      </p:sp>
      <p:sp>
        <p:nvSpPr>
          <p:cNvPr id="323588" name="Date Placeholder 3">
            <a:extLst>
              <a:ext uri="{FF2B5EF4-FFF2-40B4-BE49-F238E27FC236}">
                <a16:creationId xmlns:a16="http://schemas.microsoft.com/office/drawing/2014/main" id="{0FCCA44C-597F-4317-B6A5-BC430A0BBC62}"/>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239E1E79-A270-40E3-843B-EB9947D869D3}" type="datetime3">
              <a:rPr lang="en-US" altLang="en-US" sz="1200" smtClean="0"/>
              <a:pPr/>
              <a:t>29 September 2023</a:t>
            </a:fld>
            <a:endParaRPr lang="en-US" altLang="en-US" sz="1200"/>
          </a:p>
        </p:txBody>
      </p:sp>
      <p:sp>
        <p:nvSpPr>
          <p:cNvPr id="323589" name="Slide Number Placeholder 4">
            <a:extLst>
              <a:ext uri="{FF2B5EF4-FFF2-40B4-BE49-F238E27FC236}">
                <a16:creationId xmlns:a16="http://schemas.microsoft.com/office/drawing/2014/main" id="{4CCCB565-8D93-4F64-9287-F67DEEA4DE4D}"/>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DF3D8E8C-5F4C-4294-ADF3-8646FEAF39A1}" type="slidenum">
              <a:rPr lang="en-US" altLang="en-US" sz="1200"/>
              <a:pPr/>
              <a:t>156</a:t>
            </a:fld>
            <a:endParaRPr lang="en-US" altLang="en-US" sz="1200"/>
          </a:p>
        </p:txBody>
      </p:sp>
    </p:spTree>
    <p:extLst>
      <p:ext uri="{BB962C8B-B14F-4D97-AF65-F5344CB8AC3E}">
        <p14:creationId xmlns:p14="http://schemas.microsoft.com/office/powerpoint/2010/main" val="3311623506"/>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7">
            <a:extLst>
              <a:ext uri="{FF2B5EF4-FFF2-40B4-BE49-F238E27FC236}">
                <a16:creationId xmlns:a16="http://schemas.microsoft.com/office/drawing/2014/main" id="{C51BC930-09B3-479A-A8D7-FB165B29B1C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2025">
              <a:defRPr sz="2000">
                <a:solidFill>
                  <a:schemeClr val="tx1"/>
                </a:solidFill>
                <a:latin typeface="Arial" panose="020B0604020202020204" pitchFamily="34" charset="0"/>
              </a:defRPr>
            </a:lvl1pPr>
            <a:lvl2pPr marL="776288" indent="-298450" defTabSz="962025">
              <a:defRPr sz="2000">
                <a:solidFill>
                  <a:schemeClr val="tx1"/>
                </a:solidFill>
                <a:latin typeface="Arial" panose="020B0604020202020204" pitchFamily="34" charset="0"/>
              </a:defRPr>
            </a:lvl2pPr>
            <a:lvl3pPr marL="1193800" indent="-238125" defTabSz="962025">
              <a:defRPr sz="2000">
                <a:solidFill>
                  <a:schemeClr val="tx1"/>
                </a:solidFill>
                <a:latin typeface="Arial" panose="020B0604020202020204" pitchFamily="34" charset="0"/>
              </a:defRPr>
            </a:lvl3pPr>
            <a:lvl4pPr marL="1671638" indent="-238125" defTabSz="962025">
              <a:defRPr sz="2000">
                <a:solidFill>
                  <a:schemeClr val="tx1"/>
                </a:solidFill>
                <a:latin typeface="Arial" panose="020B0604020202020204" pitchFamily="34" charset="0"/>
              </a:defRPr>
            </a:lvl4pPr>
            <a:lvl5pPr marL="2151063" indent="-238125" defTabSz="962025">
              <a:defRPr sz="2000">
                <a:solidFill>
                  <a:schemeClr val="tx1"/>
                </a:solidFill>
                <a:latin typeface="Arial" panose="020B0604020202020204" pitchFamily="34" charset="0"/>
              </a:defRPr>
            </a:lvl5pPr>
            <a:lvl6pPr marL="2608263" indent="-238125" defTabSz="962025" eaLnBrk="0" fontAlgn="base" hangingPunct="0">
              <a:spcBef>
                <a:spcPct val="0"/>
              </a:spcBef>
              <a:spcAft>
                <a:spcPct val="0"/>
              </a:spcAft>
              <a:defRPr sz="2000">
                <a:solidFill>
                  <a:schemeClr val="tx1"/>
                </a:solidFill>
                <a:latin typeface="Arial" panose="020B0604020202020204" pitchFamily="34" charset="0"/>
              </a:defRPr>
            </a:lvl6pPr>
            <a:lvl7pPr marL="3065463" indent="-238125" defTabSz="962025" eaLnBrk="0" fontAlgn="base" hangingPunct="0">
              <a:spcBef>
                <a:spcPct val="0"/>
              </a:spcBef>
              <a:spcAft>
                <a:spcPct val="0"/>
              </a:spcAft>
              <a:defRPr sz="2000">
                <a:solidFill>
                  <a:schemeClr val="tx1"/>
                </a:solidFill>
                <a:latin typeface="Arial" panose="020B0604020202020204" pitchFamily="34" charset="0"/>
              </a:defRPr>
            </a:lvl7pPr>
            <a:lvl8pPr marL="3522663" indent="-238125" defTabSz="962025" eaLnBrk="0" fontAlgn="base" hangingPunct="0">
              <a:spcBef>
                <a:spcPct val="0"/>
              </a:spcBef>
              <a:spcAft>
                <a:spcPct val="0"/>
              </a:spcAft>
              <a:defRPr sz="2000">
                <a:solidFill>
                  <a:schemeClr val="tx1"/>
                </a:solidFill>
                <a:latin typeface="Arial" panose="020B0604020202020204" pitchFamily="34" charset="0"/>
              </a:defRPr>
            </a:lvl8pPr>
            <a:lvl9pPr marL="3979863" indent="-238125" defTabSz="962025" eaLnBrk="0" fontAlgn="base" hangingPunct="0">
              <a:spcBef>
                <a:spcPct val="0"/>
              </a:spcBef>
              <a:spcAft>
                <a:spcPct val="0"/>
              </a:spcAft>
              <a:defRPr sz="2000">
                <a:solidFill>
                  <a:schemeClr val="tx1"/>
                </a:solidFill>
                <a:latin typeface="Arial" panose="020B0604020202020204" pitchFamily="34" charset="0"/>
              </a:defRPr>
            </a:lvl9pPr>
          </a:lstStyle>
          <a:p>
            <a:fld id="{33B0FF51-9627-4D74-84E3-4EB4D066463F}" type="slidenum">
              <a:rPr lang="en-US" altLang="en-US" sz="1300">
                <a:latin typeface="Times New Roman" panose="02020603050405020304" pitchFamily="18" charset="0"/>
              </a:rPr>
              <a:pPr/>
              <a:t>157</a:t>
            </a:fld>
            <a:endParaRPr lang="en-US" altLang="en-US" sz="1300">
              <a:latin typeface="Times New Roman" panose="02020603050405020304" pitchFamily="18" charset="0"/>
            </a:endParaRPr>
          </a:p>
        </p:txBody>
      </p:sp>
      <p:sp>
        <p:nvSpPr>
          <p:cNvPr id="325635" name="Rectangle 2">
            <a:extLst>
              <a:ext uri="{FF2B5EF4-FFF2-40B4-BE49-F238E27FC236}">
                <a16:creationId xmlns:a16="http://schemas.microsoft.com/office/drawing/2014/main" id="{DD6AB059-B3A4-4753-AA3A-61BE19127F0E}"/>
              </a:ext>
            </a:extLst>
          </p:cNvPr>
          <p:cNvSpPr>
            <a:spLocks noGrp="1" noRot="1" noChangeAspect="1" noChangeArrowheads="1" noTextEdit="1"/>
          </p:cNvSpPr>
          <p:nvPr>
            <p:ph type="sldImg"/>
          </p:nvPr>
        </p:nvSpPr>
        <p:spPr>
          <a:xfrm>
            <a:off x="1176338" y="700088"/>
            <a:ext cx="4683125" cy="3511550"/>
          </a:xfrm>
          <a:ln/>
        </p:spPr>
      </p:sp>
      <p:sp>
        <p:nvSpPr>
          <p:cNvPr id="325636" name="Rectangle 3">
            <a:extLst>
              <a:ext uri="{FF2B5EF4-FFF2-40B4-BE49-F238E27FC236}">
                <a16:creationId xmlns:a16="http://schemas.microsoft.com/office/drawing/2014/main" id="{CE56D648-3315-441A-99DA-D8DE69C93CA4}"/>
              </a:ext>
            </a:extLst>
          </p:cNvPr>
          <p:cNvSpPr>
            <a:spLocks noGrp="1" noChangeArrowheads="1"/>
          </p:cNvSpPr>
          <p:nvPr>
            <p:ph type="body" idx="1"/>
          </p:nvPr>
        </p:nvSpPr>
        <p:spPr>
          <a:xfrm>
            <a:off x="185738" y="4448175"/>
            <a:ext cx="6889750" cy="45767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sz="1800">
              <a:latin typeface="Arial" panose="020B0604020202020204" pitchFamily="34" charset="0"/>
            </a:endParaRPr>
          </a:p>
          <a:p>
            <a:r>
              <a:rPr lang="en-US" altLang="en-US" sz="1800">
                <a:latin typeface="Arial" panose="020B0604020202020204" pitchFamily="34" charset="0"/>
              </a:rPr>
              <a:t>Fiberbed mist collectors operate similarly to a particulate baghouse.</a:t>
            </a:r>
          </a:p>
          <a:p>
            <a:r>
              <a:rPr lang="en-US" altLang="en-US" sz="1800">
                <a:latin typeface="Arial" panose="020B0604020202020204" pitchFamily="34" charset="0"/>
              </a:rPr>
              <a:t>Figure above depicts a fiberbed unit in an outdoor environment. A damper or a variable frequency drive is used to regulate airflow. The pressure drop across the collection filters is monitored. It generally ranges between 5 and 10 in WC during normal operation.</a:t>
            </a:r>
          </a:p>
          <a:p>
            <a:r>
              <a:rPr lang="en-US" altLang="en-US" sz="1800">
                <a:latin typeface="Arial" panose="020B0604020202020204" pitchFamily="34" charset="0"/>
              </a:rPr>
              <a:t>Filter replacement is required when the pressure drop reaches the specified maximum with the damper fully open. </a:t>
            </a:r>
            <a:r>
              <a:rPr lang="en-US" altLang="en-US" sz="1800">
                <a:solidFill>
                  <a:srgbClr val="FF0000"/>
                </a:solidFill>
                <a:latin typeface="Arial" panose="020B0604020202020204" pitchFamily="34" charset="0"/>
              </a:rPr>
              <a:t>Otherwise, airflow through the system will decrease</a:t>
            </a:r>
            <a:r>
              <a:rPr lang="en-US" altLang="en-US" sz="1800">
                <a:latin typeface="Arial" panose="020B0604020202020204" pitchFamily="34" charset="0"/>
              </a:rPr>
              <a:t>. Filtered air is exhausted to the atmosphere at the outlet of the fan.</a:t>
            </a:r>
          </a:p>
          <a:p>
            <a:r>
              <a:rPr lang="en-US" altLang="en-US" sz="1800">
                <a:latin typeface="Arial" panose="020B0604020202020204" pitchFamily="34" charset="0"/>
              </a:rPr>
              <a:t>Appropriate pressure drop ranges should be incorporated into permits since capture efficiencies could drop significantly without filter changeout.</a:t>
            </a:r>
          </a:p>
        </p:txBody>
      </p:sp>
      <p:sp>
        <p:nvSpPr>
          <p:cNvPr id="325637" name="Header Placeholder 1">
            <a:extLst>
              <a:ext uri="{FF2B5EF4-FFF2-40B4-BE49-F238E27FC236}">
                <a16:creationId xmlns:a16="http://schemas.microsoft.com/office/drawing/2014/main" id="{4FAC9FC7-187B-4B99-88A1-0F0C7139EDF5}"/>
              </a:ext>
            </a:extLst>
          </p:cNvPr>
          <p:cNvSpPr>
            <a:spLocks noGrp="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2025">
              <a:defRPr sz="2000">
                <a:solidFill>
                  <a:schemeClr val="tx1"/>
                </a:solidFill>
                <a:latin typeface="Arial" panose="020B0604020202020204" pitchFamily="34" charset="0"/>
              </a:defRPr>
            </a:lvl1pPr>
            <a:lvl2pPr marL="742950" indent="-285750" defTabSz="962025">
              <a:defRPr sz="2000">
                <a:solidFill>
                  <a:schemeClr val="tx1"/>
                </a:solidFill>
                <a:latin typeface="Arial" panose="020B0604020202020204" pitchFamily="34" charset="0"/>
              </a:defRPr>
            </a:lvl2pPr>
            <a:lvl3pPr marL="1143000" indent="-228600" defTabSz="962025">
              <a:defRPr sz="2000">
                <a:solidFill>
                  <a:schemeClr val="tx1"/>
                </a:solidFill>
                <a:latin typeface="Arial" panose="020B0604020202020204" pitchFamily="34" charset="0"/>
              </a:defRPr>
            </a:lvl3pPr>
            <a:lvl4pPr marL="1600200" indent="-228600" defTabSz="962025">
              <a:defRPr sz="2000">
                <a:solidFill>
                  <a:schemeClr val="tx1"/>
                </a:solidFill>
                <a:latin typeface="Arial" panose="020B0604020202020204" pitchFamily="34" charset="0"/>
              </a:defRPr>
            </a:lvl4pPr>
            <a:lvl5pPr marL="2057400" indent="-228600" defTabSz="962025">
              <a:defRPr sz="2000">
                <a:solidFill>
                  <a:schemeClr val="tx1"/>
                </a:solidFill>
                <a:latin typeface="Arial" panose="020B0604020202020204" pitchFamily="34" charset="0"/>
              </a:defRPr>
            </a:lvl5pPr>
            <a:lvl6pPr marL="2514600" indent="-228600" defTabSz="962025"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62025"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62025"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62025" eaLnBrk="0" fontAlgn="base" hangingPunct="0">
              <a:spcBef>
                <a:spcPct val="0"/>
              </a:spcBef>
              <a:spcAft>
                <a:spcPct val="0"/>
              </a:spcAft>
              <a:defRPr sz="2000">
                <a:solidFill>
                  <a:schemeClr val="tx1"/>
                </a:solidFill>
                <a:latin typeface="Arial" panose="020B0604020202020204" pitchFamily="34" charset="0"/>
              </a:defRPr>
            </a:lvl9pPr>
          </a:lstStyle>
          <a:p>
            <a:r>
              <a:rPr lang="en-US" altLang="en-US" sz="13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3756497"/>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Slide Image Placeholder 1">
            <a:extLst>
              <a:ext uri="{FF2B5EF4-FFF2-40B4-BE49-F238E27FC236}">
                <a16:creationId xmlns:a16="http://schemas.microsoft.com/office/drawing/2014/main" id="{882879F7-0400-43AD-95EE-7C43B2475CBE}"/>
              </a:ext>
            </a:extLst>
          </p:cNvPr>
          <p:cNvSpPr>
            <a:spLocks noGrp="1" noRot="1" noChangeAspect="1" noChangeArrowheads="1" noTextEdit="1"/>
          </p:cNvSpPr>
          <p:nvPr>
            <p:ph type="sldImg"/>
          </p:nvPr>
        </p:nvSpPr>
        <p:spPr>
          <a:xfrm>
            <a:off x="674688" y="400050"/>
            <a:ext cx="5607050" cy="4205288"/>
          </a:xfrm>
          <a:ln/>
        </p:spPr>
      </p:sp>
      <p:sp>
        <p:nvSpPr>
          <p:cNvPr id="327683" name="Notes Placeholder 2">
            <a:extLst>
              <a:ext uri="{FF2B5EF4-FFF2-40B4-BE49-F238E27FC236}">
                <a16:creationId xmlns:a16="http://schemas.microsoft.com/office/drawing/2014/main" id="{E3DE09DD-2BD7-4C10-8A32-B957A5FBAC04}"/>
              </a:ext>
            </a:extLst>
          </p:cNvPr>
          <p:cNvSpPr>
            <a:spLocks noGrp="1" noChangeArrowheads="1"/>
          </p:cNvSpPr>
          <p:nvPr>
            <p:ph type="body" idx="1"/>
          </p:nvPr>
        </p:nvSpPr>
        <p:spPr>
          <a:xfrm>
            <a:off x="414338" y="5148263"/>
            <a:ext cx="5954712" cy="35131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sz="2000">
              <a:latin typeface="Arial" panose="020B0604020202020204" pitchFamily="34" charset="0"/>
            </a:endParaRPr>
          </a:p>
          <a:p>
            <a:r>
              <a:rPr lang="en-US" altLang="en-US" sz="2000">
                <a:latin typeface="Arial" panose="020B0604020202020204" pitchFamily="34" charset="0"/>
              </a:rPr>
              <a:t>[ABOVE]</a:t>
            </a:r>
          </a:p>
          <a:p>
            <a:r>
              <a:rPr lang="en-US" altLang="en-US" sz="2000">
                <a:latin typeface="Arial" panose="020B0604020202020204" pitchFamily="34" charset="0"/>
              </a:rPr>
              <a:t>TRUCK LOAD-OUT </a:t>
            </a:r>
            <a:r>
              <a:rPr lang="en-US" altLang="en-US" sz="2000">
                <a:solidFill>
                  <a:srgbClr val="3333FF"/>
                </a:solidFill>
                <a:latin typeface="Arial" panose="020B0604020202020204" pitchFamily="34" charset="0"/>
              </a:rPr>
              <a:t>BLUE SMOKE </a:t>
            </a:r>
            <a:r>
              <a:rPr lang="en-US" altLang="en-US" sz="2000">
                <a:latin typeface="Arial" panose="020B0604020202020204" pitchFamily="34" charset="0"/>
              </a:rPr>
              <a:t>CAPTURE AND CONTROL SYSTEM.</a:t>
            </a:r>
          </a:p>
          <a:p>
            <a:endParaRPr lang="en-US" altLang="en-US" sz="2000">
              <a:latin typeface="Arial" panose="020B0604020202020204" pitchFamily="34" charset="0"/>
            </a:endParaRPr>
          </a:p>
          <a:p>
            <a:r>
              <a:rPr lang="en-US" altLang="en-US" sz="2000">
                <a:latin typeface="Arial" panose="020B0604020202020204" pitchFamily="34" charset="0"/>
              </a:rPr>
              <a:t>[BELOW]</a:t>
            </a:r>
          </a:p>
          <a:p>
            <a:r>
              <a:rPr lang="en-US" altLang="en-US" sz="2000">
                <a:latin typeface="Arial" panose="020B0604020202020204" pitchFamily="34" charset="0"/>
              </a:rPr>
              <a:t>FIBERBED FILTRATION CARTRIDGES</a:t>
            </a:r>
          </a:p>
          <a:p>
            <a:endParaRPr lang="en-US" altLang="en-US">
              <a:latin typeface="Arial" panose="020B0604020202020204" pitchFamily="34" charset="0"/>
            </a:endParaRPr>
          </a:p>
          <a:p>
            <a:endParaRPr lang="en-US" altLang="en-US">
              <a:latin typeface="Arial" panose="020B0604020202020204" pitchFamily="34" charset="0"/>
            </a:endParaRPr>
          </a:p>
          <a:p>
            <a:endParaRPr lang="en-US" altLang="en-US">
              <a:latin typeface="Arial" panose="020B0604020202020204" pitchFamily="34" charset="0"/>
            </a:endParaRPr>
          </a:p>
        </p:txBody>
      </p:sp>
      <p:sp>
        <p:nvSpPr>
          <p:cNvPr id="327684" name="Date Placeholder 3">
            <a:extLst>
              <a:ext uri="{FF2B5EF4-FFF2-40B4-BE49-F238E27FC236}">
                <a16:creationId xmlns:a16="http://schemas.microsoft.com/office/drawing/2014/main" id="{E62AB504-0C81-4D21-B76A-045A32E74066}"/>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FD6A7093-7700-4714-B303-E7BAFA2913FB}" type="datetime3">
              <a:rPr lang="en-US" altLang="en-US" sz="1200" smtClean="0"/>
              <a:pPr/>
              <a:t>29 September 2023</a:t>
            </a:fld>
            <a:endParaRPr lang="en-US" altLang="en-US" sz="1200"/>
          </a:p>
        </p:txBody>
      </p:sp>
      <p:sp>
        <p:nvSpPr>
          <p:cNvPr id="327685" name="Slide Number Placeholder 4">
            <a:extLst>
              <a:ext uri="{FF2B5EF4-FFF2-40B4-BE49-F238E27FC236}">
                <a16:creationId xmlns:a16="http://schemas.microsoft.com/office/drawing/2014/main" id="{7D2E61AF-5C94-4BA9-A374-2D99C5B162C3}"/>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19A68108-D700-4B08-8981-06DD4EB240FB}" type="slidenum">
              <a:rPr lang="en-US" altLang="en-US" sz="1200"/>
              <a:pPr/>
              <a:t>158</a:t>
            </a:fld>
            <a:endParaRPr lang="en-US" altLang="en-US" sz="1200"/>
          </a:p>
        </p:txBody>
      </p:sp>
    </p:spTree>
    <p:extLst>
      <p:ext uri="{BB962C8B-B14F-4D97-AF65-F5344CB8AC3E}">
        <p14:creationId xmlns:p14="http://schemas.microsoft.com/office/powerpoint/2010/main" val="566352411"/>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7">
            <a:extLst>
              <a:ext uri="{FF2B5EF4-FFF2-40B4-BE49-F238E27FC236}">
                <a16:creationId xmlns:a16="http://schemas.microsoft.com/office/drawing/2014/main" id="{A60EFFCB-2912-4CFA-837F-E194120333F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B3B07EE-6328-4DD1-A730-82BFE668A642}" type="slidenum">
              <a:rPr lang="en-US" altLang="en-US"/>
              <a:pPr>
                <a:spcBef>
                  <a:spcPct val="0"/>
                </a:spcBef>
              </a:pPr>
              <a:t>159</a:t>
            </a:fld>
            <a:endParaRPr lang="en-US" altLang="en-US"/>
          </a:p>
        </p:txBody>
      </p:sp>
      <p:sp>
        <p:nvSpPr>
          <p:cNvPr id="329731" name="Rectangle 2">
            <a:extLst>
              <a:ext uri="{FF2B5EF4-FFF2-40B4-BE49-F238E27FC236}">
                <a16:creationId xmlns:a16="http://schemas.microsoft.com/office/drawing/2014/main" id="{1C25EC71-5454-45ED-8D43-97C0B5317A4E}"/>
              </a:ext>
            </a:extLst>
          </p:cNvPr>
          <p:cNvSpPr>
            <a:spLocks noGrp="1" noRot="1" noChangeAspect="1" noChangeArrowheads="1" noTextEdit="1"/>
          </p:cNvSpPr>
          <p:nvPr>
            <p:ph type="sldImg"/>
          </p:nvPr>
        </p:nvSpPr>
        <p:spPr>
          <a:ln/>
        </p:spPr>
      </p:sp>
      <p:sp>
        <p:nvSpPr>
          <p:cNvPr id="329732" name="Rectangle 3">
            <a:extLst>
              <a:ext uri="{FF2B5EF4-FFF2-40B4-BE49-F238E27FC236}">
                <a16:creationId xmlns:a16="http://schemas.microsoft.com/office/drawing/2014/main" id="{1AABA659-FF9B-4F15-85AA-C7CA4FAC0D6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329733" name="Date Placeholder 1">
            <a:extLst>
              <a:ext uri="{FF2B5EF4-FFF2-40B4-BE49-F238E27FC236}">
                <a16:creationId xmlns:a16="http://schemas.microsoft.com/office/drawing/2014/main" id="{9831A715-2A96-4A0A-8825-B71D8AC1BD9D}"/>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5B78314-1F01-4ED1-84C8-9CB313020795}"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4402669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B07D7D9F-430F-44CC-9D3E-CB8F208D8E3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0DF974B-1216-40CE-BCB6-89AE0872A5D9}" type="slidenum">
              <a:rPr lang="en-US" altLang="en-US"/>
              <a:pPr>
                <a:spcBef>
                  <a:spcPct val="0"/>
                </a:spcBef>
              </a:pPr>
              <a:t>16</a:t>
            </a:fld>
            <a:endParaRPr lang="en-US" altLang="en-US"/>
          </a:p>
        </p:txBody>
      </p:sp>
      <p:sp>
        <p:nvSpPr>
          <p:cNvPr id="36867" name="Rectangle 2">
            <a:extLst>
              <a:ext uri="{FF2B5EF4-FFF2-40B4-BE49-F238E27FC236}">
                <a16:creationId xmlns:a16="http://schemas.microsoft.com/office/drawing/2014/main" id="{89D1B773-2823-4DA7-B41D-048777F49672}"/>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35EE0FC3-46B8-467A-BE5C-12ACB4603DA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80000"/>
              </a:lnSpc>
            </a:pPr>
            <a:r>
              <a:rPr lang="en-US" altLang="en-US" sz="1600">
                <a:latin typeface="Arial" panose="020B0604020202020204" pitchFamily="34" charset="0"/>
              </a:rPr>
              <a:t>Viscosity is a measure of a fluids resistance to flow and asphalt binder viscosity is typically measured at 140 because it approximates to max. </a:t>
            </a:r>
          </a:p>
          <a:p>
            <a:pPr eaLnBrk="1" hangingPunct="1">
              <a:lnSpc>
                <a:spcPct val="80000"/>
              </a:lnSpc>
            </a:pPr>
            <a:endParaRPr lang="en-US" altLang="en-US" sz="1600">
              <a:latin typeface="Arial" panose="020B0604020202020204" pitchFamily="34" charset="0"/>
            </a:endParaRPr>
          </a:p>
          <a:p>
            <a:pPr eaLnBrk="1" hangingPunct="1">
              <a:lnSpc>
                <a:spcPct val="80000"/>
              </a:lnSpc>
            </a:pPr>
            <a:r>
              <a:rPr lang="en-US" altLang="en-US" sz="1600">
                <a:latin typeface="Arial" panose="020B0604020202020204" pitchFamily="34" charset="0"/>
              </a:rPr>
              <a:t>HMA pavement surface temperature during the summer in the US.</a:t>
            </a:r>
          </a:p>
          <a:p>
            <a:pPr eaLnBrk="1" hangingPunct="1">
              <a:lnSpc>
                <a:spcPct val="80000"/>
              </a:lnSpc>
            </a:pPr>
            <a:endParaRPr lang="en-US" altLang="en-US" sz="1000">
              <a:latin typeface="Arial" panose="020B0604020202020204" pitchFamily="34" charset="0"/>
            </a:endParaRPr>
          </a:p>
          <a:p>
            <a:pPr eaLnBrk="1" hangingPunct="1">
              <a:lnSpc>
                <a:spcPct val="80000"/>
              </a:lnSpc>
            </a:pPr>
            <a:r>
              <a:rPr lang="en-US" altLang="en-US" sz="1600">
                <a:latin typeface="Arial" panose="020B0604020202020204" pitchFamily="34" charset="0"/>
              </a:rPr>
              <a:t>PG = Superpave performance grade testes specifically designed to address HMA performance for rutting fatigue cracking and thermal cracking based on climate.</a:t>
            </a:r>
          </a:p>
          <a:p>
            <a:pPr eaLnBrk="1" hangingPunct="1">
              <a:lnSpc>
                <a:spcPct val="80000"/>
              </a:lnSpc>
            </a:pPr>
            <a:r>
              <a:rPr lang="en-US" altLang="en-US" sz="1600">
                <a:latin typeface="Arial" panose="020B0604020202020204" pitchFamily="34" charset="0"/>
              </a:rPr>
              <a:t>  </a:t>
            </a:r>
          </a:p>
          <a:p>
            <a:pPr eaLnBrk="1" hangingPunct="1">
              <a:lnSpc>
                <a:spcPct val="80000"/>
              </a:lnSpc>
            </a:pPr>
            <a:r>
              <a:rPr lang="en-US" altLang="en-US" sz="1600">
                <a:latin typeface="Arial" panose="020B0604020202020204" pitchFamily="34" charset="0"/>
              </a:rPr>
              <a:t>WHAT IS WRONG WITH THIS PICTURE?  DO You think it is adequate secondary containment?</a:t>
            </a:r>
          </a:p>
          <a:p>
            <a:pPr eaLnBrk="1" hangingPunct="1">
              <a:lnSpc>
                <a:spcPct val="80000"/>
              </a:lnSpc>
            </a:pPr>
            <a:endParaRPr lang="en-US" altLang="en-US" sz="1600">
              <a:latin typeface="Arial" panose="020B0604020202020204" pitchFamily="34" charset="0"/>
            </a:endParaRPr>
          </a:p>
          <a:p>
            <a:pPr eaLnBrk="1" hangingPunct="1">
              <a:lnSpc>
                <a:spcPct val="80000"/>
              </a:lnSpc>
            </a:pPr>
            <a:r>
              <a:rPr lang="en-US" altLang="en-US" sz="1600">
                <a:latin typeface="Arial" panose="020B0604020202020204" pitchFamily="34" charset="0"/>
              </a:rPr>
              <a:t>Temporary AST (30 days to 1yr) must have date, phone number.  Most portable HMA plants are considered temporary storage.  </a:t>
            </a:r>
          </a:p>
          <a:p>
            <a:pPr eaLnBrk="1" hangingPunct="1">
              <a:lnSpc>
                <a:spcPct val="80000"/>
              </a:lnSpc>
            </a:pPr>
            <a:endParaRPr lang="en-US" altLang="en-US" sz="800">
              <a:latin typeface="Arial" panose="020B0604020202020204" pitchFamily="34" charset="0"/>
            </a:endParaRPr>
          </a:p>
        </p:txBody>
      </p:sp>
      <p:sp>
        <p:nvSpPr>
          <p:cNvPr id="36869" name="Date Placeholder 1">
            <a:extLst>
              <a:ext uri="{FF2B5EF4-FFF2-40B4-BE49-F238E27FC236}">
                <a16:creationId xmlns:a16="http://schemas.microsoft.com/office/drawing/2014/main" id="{F34292A4-171A-4A1A-B831-7739CDD59A1C}"/>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0573A5E-96A5-4422-AE7F-95F66302824A}"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84345645"/>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7">
            <a:extLst>
              <a:ext uri="{FF2B5EF4-FFF2-40B4-BE49-F238E27FC236}">
                <a16:creationId xmlns:a16="http://schemas.microsoft.com/office/drawing/2014/main" id="{5386D31E-506A-4909-95A9-43D8074FF79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598561B-031D-4959-87B7-B11285A034F8}" type="slidenum">
              <a:rPr lang="en-US" altLang="en-US"/>
              <a:pPr>
                <a:spcBef>
                  <a:spcPct val="0"/>
                </a:spcBef>
              </a:pPr>
              <a:t>160</a:t>
            </a:fld>
            <a:endParaRPr lang="en-US" altLang="en-US"/>
          </a:p>
        </p:txBody>
      </p:sp>
      <p:sp>
        <p:nvSpPr>
          <p:cNvPr id="331779" name="Rectangle 2">
            <a:extLst>
              <a:ext uri="{FF2B5EF4-FFF2-40B4-BE49-F238E27FC236}">
                <a16:creationId xmlns:a16="http://schemas.microsoft.com/office/drawing/2014/main" id="{31FE5173-863C-4454-9B98-E914BE4BBC40}"/>
              </a:ext>
            </a:extLst>
          </p:cNvPr>
          <p:cNvSpPr>
            <a:spLocks noGrp="1" noRot="1" noChangeAspect="1" noChangeArrowheads="1" noTextEdit="1"/>
          </p:cNvSpPr>
          <p:nvPr>
            <p:ph type="sldImg"/>
          </p:nvPr>
        </p:nvSpPr>
        <p:spPr>
          <a:ln/>
        </p:spPr>
      </p:sp>
      <p:sp>
        <p:nvSpPr>
          <p:cNvPr id="331780" name="Rectangle 3">
            <a:extLst>
              <a:ext uri="{FF2B5EF4-FFF2-40B4-BE49-F238E27FC236}">
                <a16:creationId xmlns:a16="http://schemas.microsoft.com/office/drawing/2014/main" id="{66F91AFF-2275-4F9F-AC0B-8CFB362A151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n the photographs below, emissions are drawn from the top of the surge bins as well as from the load-out area. The load-out area is shrouded to promote capture of emissions. An induction fan pulls emissions through an oil impingement pre-filter then into the electrically charged area where particulates are removed. The cleaned air is then released via stack emissions (Figure 303-48). </a:t>
            </a:r>
          </a:p>
        </p:txBody>
      </p:sp>
      <p:sp>
        <p:nvSpPr>
          <p:cNvPr id="331781" name="Date Placeholder 1">
            <a:extLst>
              <a:ext uri="{FF2B5EF4-FFF2-40B4-BE49-F238E27FC236}">
                <a16:creationId xmlns:a16="http://schemas.microsoft.com/office/drawing/2014/main" id="{7CFBAC5D-314A-476D-A60C-75E87275702D}"/>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5165902-DF85-43C5-B1D8-594FA366015C}"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752775842"/>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7">
            <a:extLst>
              <a:ext uri="{FF2B5EF4-FFF2-40B4-BE49-F238E27FC236}">
                <a16:creationId xmlns:a16="http://schemas.microsoft.com/office/drawing/2014/main" id="{33D386DF-D4F0-41B1-AF10-80EE5D5FAD0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1EE1D5A-73B0-473D-A997-B832AB4BCC2D}" type="slidenum">
              <a:rPr lang="en-US" altLang="en-US"/>
              <a:pPr>
                <a:spcBef>
                  <a:spcPct val="0"/>
                </a:spcBef>
              </a:pPr>
              <a:t>161</a:t>
            </a:fld>
            <a:endParaRPr lang="en-US" altLang="en-US"/>
          </a:p>
        </p:txBody>
      </p:sp>
      <p:sp>
        <p:nvSpPr>
          <p:cNvPr id="333827" name="Rectangle 2">
            <a:extLst>
              <a:ext uri="{FF2B5EF4-FFF2-40B4-BE49-F238E27FC236}">
                <a16:creationId xmlns:a16="http://schemas.microsoft.com/office/drawing/2014/main" id="{65E22816-A784-4BFE-B7EC-5851D2DB1558}"/>
              </a:ext>
            </a:extLst>
          </p:cNvPr>
          <p:cNvSpPr>
            <a:spLocks noGrp="1" noRot="1" noChangeAspect="1" noChangeArrowheads="1" noTextEdit="1"/>
          </p:cNvSpPr>
          <p:nvPr>
            <p:ph type="sldImg"/>
          </p:nvPr>
        </p:nvSpPr>
        <p:spPr>
          <a:ln/>
        </p:spPr>
      </p:sp>
      <p:sp>
        <p:nvSpPr>
          <p:cNvPr id="333828" name="Rectangle 3">
            <a:extLst>
              <a:ext uri="{FF2B5EF4-FFF2-40B4-BE49-F238E27FC236}">
                <a16:creationId xmlns:a16="http://schemas.microsoft.com/office/drawing/2014/main" id="{E594506D-3844-4782-9827-4AB18A299C0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sz="2000">
              <a:latin typeface="Arial" panose="020B0604020202020204" pitchFamily="34" charset="0"/>
            </a:endParaRPr>
          </a:p>
          <a:p>
            <a:pPr eaLnBrk="1" hangingPunct="1"/>
            <a:r>
              <a:rPr lang="en-US" altLang="en-US" sz="2000">
                <a:latin typeface="Arial" panose="020B0604020202020204" pitchFamily="34" charset="0"/>
              </a:rPr>
              <a:t>Side View of HMA Load-Out Zone Enclosure</a:t>
            </a:r>
          </a:p>
          <a:p>
            <a:pPr eaLnBrk="1" hangingPunct="1"/>
            <a:r>
              <a:rPr lang="en-US" altLang="en-US" sz="2000">
                <a:latin typeface="Arial" panose="020B0604020202020204" pitchFamily="34" charset="0"/>
              </a:rPr>
              <a:t> with ESP/Smog Hog for </a:t>
            </a:r>
            <a:r>
              <a:rPr lang="en-US" altLang="en-US" sz="2000">
                <a:solidFill>
                  <a:srgbClr val="3333FF"/>
                </a:solidFill>
                <a:latin typeface="Arial" panose="020B0604020202020204" pitchFamily="34" charset="0"/>
              </a:rPr>
              <a:t>Blue Smoke</a:t>
            </a:r>
          </a:p>
        </p:txBody>
      </p:sp>
      <p:sp>
        <p:nvSpPr>
          <p:cNvPr id="333829" name="Date Placeholder 1">
            <a:extLst>
              <a:ext uri="{FF2B5EF4-FFF2-40B4-BE49-F238E27FC236}">
                <a16:creationId xmlns:a16="http://schemas.microsoft.com/office/drawing/2014/main" id="{A5FDFB46-D3C2-4F0B-B540-A189097263FC}"/>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6609B46-B235-4D1D-8A85-75AFBA1571FE}"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649473636"/>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7">
            <a:extLst>
              <a:ext uri="{FF2B5EF4-FFF2-40B4-BE49-F238E27FC236}">
                <a16:creationId xmlns:a16="http://schemas.microsoft.com/office/drawing/2014/main" id="{9352BD35-D644-4A8D-9B5A-B0FB1BAA4CF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F3D1646-E567-4A31-BDF2-7DA776E7DF31}" type="slidenum">
              <a:rPr lang="en-US" altLang="en-US"/>
              <a:pPr>
                <a:spcBef>
                  <a:spcPct val="0"/>
                </a:spcBef>
              </a:pPr>
              <a:t>162</a:t>
            </a:fld>
            <a:endParaRPr lang="en-US" altLang="en-US"/>
          </a:p>
        </p:txBody>
      </p:sp>
      <p:sp>
        <p:nvSpPr>
          <p:cNvPr id="335875" name="Rectangle 2">
            <a:extLst>
              <a:ext uri="{FF2B5EF4-FFF2-40B4-BE49-F238E27FC236}">
                <a16:creationId xmlns:a16="http://schemas.microsoft.com/office/drawing/2014/main" id="{E28F3A5A-448E-4763-B6EC-9E3E7F1B41E1}"/>
              </a:ext>
            </a:extLst>
          </p:cNvPr>
          <p:cNvSpPr>
            <a:spLocks noGrp="1" noRot="1" noChangeAspect="1" noChangeArrowheads="1" noTextEdit="1"/>
          </p:cNvSpPr>
          <p:nvPr>
            <p:ph type="sldImg"/>
          </p:nvPr>
        </p:nvSpPr>
        <p:spPr>
          <a:ln/>
        </p:spPr>
      </p:sp>
      <p:sp>
        <p:nvSpPr>
          <p:cNvPr id="335876" name="Rectangle 3">
            <a:extLst>
              <a:ext uri="{FF2B5EF4-FFF2-40B4-BE49-F238E27FC236}">
                <a16:creationId xmlns:a16="http://schemas.microsoft.com/office/drawing/2014/main" id="{2718459C-C737-4D17-8E89-23886B66F2B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335877" name="Date Placeholder 1">
            <a:extLst>
              <a:ext uri="{FF2B5EF4-FFF2-40B4-BE49-F238E27FC236}">
                <a16:creationId xmlns:a16="http://schemas.microsoft.com/office/drawing/2014/main" id="{5E8AA509-EB8F-4263-B27A-A48885A82999}"/>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4B5CD0E-50A1-45E0-AABE-CBB45E6D2F23}"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12294061"/>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7">
            <a:extLst>
              <a:ext uri="{FF2B5EF4-FFF2-40B4-BE49-F238E27FC236}">
                <a16:creationId xmlns:a16="http://schemas.microsoft.com/office/drawing/2014/main" id="{74DD147D-A945-45AF-9812-EF1FE9B9F73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BFAB60F-A921-4FE7-8FE9-EBABF8B2BDA5}" type="slidenum">
              <a:rPr lang="en-US" altLang="en-US"/>
              <a:pPr>
                <a:spcBef>
                  <a:spcPct val="0"/>
                </a:spcBef>
              </a:pPr>
              <a:t>163</a:t>
            </a:fld>
            <a:endParaRPr lang="en-US" altLang="en-US"/>
          </a:p>
        </p:txBody>
      </p:sp>
      <p:sp>
        <p:nvSpPr>
          <p:cNvPr id="337923" name="Rectangle 2">
            <a:extLst>
              <a:ext uri="{FF2B5EF4-FFF2-40B4-BE49-F238E27FC236}">
                <a16:creationId xmlns:a16="http://schemas.microsoft.com/office/drawing/2014/main" id="{DBF1E2AB-C9BD-447D-870F-AB06067595EC}"/>
              </a:ext>
            </a:extLst>
          </p:cNvPr>
          <p:cNvSpPr>
            <a:spLocks noGrp="1" noRot="1" noChangeAspect="1" noChangeArrowheads="1" noTextEdit="1"/>
          </p:cNvSpPr>
          <p:nvPr>
            <p:ph type="sldImg"/>
          </p:nvPr>
        </p:nvSpPr>
        <p:spPr>
          <a:ln/>
        </p:spPr>
      </p:sp>
      <p:sp>
        <p:nvSpPr>
          <p:cNvPr id="337924" name="Rectangle 3">
            <a:extLst>
              <a:ext uri="{FF2B5EF4-FFF2-40B4-BE49-F238E27FC236}">
                <a16:creationId xmlns:a16="http://schemas.microsoft.com/office/drawing/2014/main" id="{9CB7963F-317E-40C7-B185-4B2B2231B57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337925" name="Date Placeholder 1">
            <a:extLst>
              <a:ext uri="{FF2B5EF4-FFF2-40B4-BE49-F238E27FC236}">
                <a16:creationId xmlns:a16="http://schemas.microsoft.com/office/drawing/2014/main" id="{D1FC455F-F903-46B0-8B4A-F5937C49F4FA}"/>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6C4710E-16FC-464C-A448-05A69D3834D2}"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4277066926"/>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7">
            <a:extLst>
              <a:ext uri="{FF2B5EF4-FFF2-40B4-BE49-F238E27FC236}">
                <a16:creationId xmlns:a16="http://schemas.microsoft.com/office/drawing/2014/main" id="{90187B31-8A73-4023-A305-F2B2396DBBC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B2DD681-DD43-4B9F-9E4C-6CC56AFBE6EF}" type="slidenum">
              <a:rPr lang="en-US" altLang="en-US"/>
              <a:pPr>
                <a:spcBef>
                  <a:spcPct val="0"/>
                </a:spcBef>
              </a:pPr>
              <a:t>164</a:t>
            </a:fld>
            <a:endParaRPr lang="en-US" altLang="en-US"/>
          </a:p>
        </p:txBody>
      </p:sp>
      <p:sp>
        <p:nvSpPr>
          <p:cNvPr id="339971" name="Rectangle 2">
            <a:extLst>
              <a:ext uri="{FF2B5EF4-FFF2-40B4-BE49-F238E27FC236}">
                <a16:creationId xmlns:a16="http://schemas.microsoft.com/office/drawing/2014/main" id="{38D6E1C1-90AD-49B2-8E92-2B284454AFBC}"/>
              </a:ext>
            </a:extLst>
          </p:cNvPr>
          <p:cNvSpPr>
            <a:spLocks noGrp="1" noRot="1" noChangeAspect="1" noChangeArrowheads="1" noTextEdit="1"/>
          </p:cNvSpPr>
          <p:nvPr>
            <p:ph type="sldImg"/>
          </p:nvPr>
        </p:nvSpPr>
        <p:spPr>
          <a:ln/>
        </p:spPr>
      </p:sp>
      <p:sp>
        <p:nvSpPr>
          <p:cNvPr id="339972" name="Rectangle 3">
            <a:extLst>
              <a:ext uri="{FF2B5EF4-FFF2-40B4-BE49-F238E27FC236}">
                <a16:creationId xmlns:a16="http://schemas.microsoft.com/office/drawing/2014/main" id="{C3E32B81-095C-4CD2-A1E4-9FB6658B1AC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000">
                <a:latin typeface="Arial" panose="020B0604020202020204" pitchFamily="34" charset="0"/>
              </a:rPr>
              <a:t>The hot mix asphalt industry is constantly trying to improve the quality, desirability, and safety of their products, limit costs (especially energy), and comply with environmental regulations.</a:t>
            </a:r>
            <a:r>
              <a:rPr lang="en-US" altLang="en-US" sz="1000">
                <a:latin typeface="Arial" panose="020B0604020202020204" pitchFamily="34" charset="0"/>
                <a:hlinkClick r:id="rId3" action="ppaction://hlinkfile"/>
              </a:rPr>
              <a:t>1</a:t>
            </a:r>
            <a:r>
              <a:rPr lang="en-US" altLang="en-US" sz="1000">
                <a:latin typeface="Arial" panose="020B0604020202020204" pitchFamily="34" charset="0"/>
              </a:rPr>
              <a:t> </a:t>
            </a:r>
          </a:p>
          <a:p>
            <a:pPr eaLnBrk="1" hangingPunct="1"/>
            <a:endParaRPr lang="en-US" altLang="en-US" sz="1000">
              <a:latin typeface="Arial" panose="020B0604020202020204" pitchFamily="34" charset="0"/>
            </a:endParaRPr>
          </a:p>
          <a:p>
            <a:pPr eaLnBrk="1" hangingPunct="1"/>
            <a:r>
              <a:rPr lang="en-US" altLang="en-US" sz="1000">
                <a:latin typeface="Arial" panose="020B0604020202020204" pitchFamily="34" charset="0"/>
              </a:rPr>
              <a:t>There are four areas where HMA facility technology has improved dramatically over the years:. These improvements generally result in energy savings and well as fewer detrimental environmental effects. </a:t>
            </a:r>
          </a:p>
          <a:p>
            <a:pPr eaLnBrk="1" hangingPunct="1"/>
            <a:r>
              <a:rPr lang="en-US" altLang="en-US" sz="1000">
                <a:latin typeface="Arial" panose="020B0604020202020204" pitchFamily="34" charset="0"/>
              </a:rPr>
              <a:t>Optional controls for burner design and operation include:</a:t>
            </a:r>
            <a:br>
              <a:rPr lang="en-US" altLang="en-US" sz="1000">
                <a:latin typeface="Arial" panose="020B0604020202020204" pitchFamily="34" charset="0"/>
              </a:rPr>
            </a:br>
            <a:r>
              <a:rPr lang="en-US" altLang="en-US" sz="1000">
                <a:latin typeface="Arial" panose="020B0604020202020204" pitchFamily="34" charset="0"/>
              </a:rPr>
              <a:t>     · Low NOx burners</a:t>
            </a:r>
            <a:br>
              <a:rPr lang="en-US" altLang="en-US" sz="1000">
                <a:latin typeface="Arial" panose="020B0604020202020204" pitchFamily="34" charset="0"/>
              </a:rPr>
            </a:br>
            <a:r>
              <a:rPr lang="en-US" altLang="en-US" sz="1000">
                <a:latin typeface="Arial" panose="020B0604020202020204" pitchFamily="34" charset="0"/>
              </a:rPr>
              <a:t>     · Ultra-low NOx burners</a:t>
            </a:r>
            <a:br>
              <a:rPr lang="en-US" altLang="en-US" sz="1000">
                <a:latin typeface="Arial" panose="020B0604020202020204" pitchFamily="34" charset="0"/>
              </a:rPr>
            </a:br>
            <a:r>
              <a:rPr lang="en-US" altLang="en-US" sz="1000">
                <a:latin typeface="Arial" panose="020B0604020202020204" pitchFamily="34" charset="0"/>
              </a:rPr>
              <a:t>     · Flue gas recirculation</a:t>
            </a:r>
            <a:br>
              <a:rPr lang="en-US" altLang="en-US" sz="1000">
                <a:latin typeface="Arial" panose="020B0604020202020204" pitchFamily="34" charset="0"/>
              </a:rPr>
            </a:br>
            <a:r>
              <a:rPr lang="en-US" altLang="en-US" sz="1000">
                <a:latin typeface="Arial" panose="020B0604020202020204" pitchFamily="34" charset="0"/>
              </a:rPr>
              <a:t>     · Oxygen controller system</a:t>
            </a:r>
            <a:br>
              <a:rPr lang="en-US" altLang="en-US" sz="1000">
                <a:latin typeface="Arial" panose="020B0604020202020204" pitchFamily="34" charset="0"/>
              </a:rPr>
            </a:br>
            <a:r>
              <a:rPr lang="en-US" altLang="en-US" sz="1000">
                <a:latin typeface="Arial" panose="020B0604020202020204" pitchFamily="34" charset="0"/>
              </a:rPr>
              <a:t>     · Water injection</a:t>
            </a:r>
            <a:br>
              <a:rPr lang="en-US" altLang="en-US" sz="1000">
                <a:latin typeface="Arial" panose="020B0604020202020204" pitchFamily="34" charset="0"/>
              </a:rPr>
            </a:br>
            <a:r>
              <a:rPr lang="en-US" altLang="en-US" sz="1000">
                <a:latin typeface="Arial" panose="020B0604020202020204" pitchFamily="34" charset="0"/>
              </a:rPr>
              <a:t>     · Afterburner</a:t>
            </a:r>
          </a:p>
          <a:p>
            <a:pPr eaLnBrk="1" hangingPunct="1"/>
            <a:r>
              <a:rPr lang="en-US" altLang="en-US" sz="1000">
                <a:latin typeface="Arial" panose="020B0604020202020204" pitchFamily="34" charset="0"/>
              </a:rPr>
              <a:t>Natural gas and liquid propane are cleaner burning than diesel, fuel oil, or any other optional fuels. Because of difficulties with transport and safety, less desirable optional fuels have been used at portable facilities. Now some portable facilities are developing the capability to use natural gas or propane.</a:t>
            </a:r>
          </a:p>
          <a:p>
            <a:pPr eaLnBrk="1" hangingPunct="1"/>
            <a:r>
              <a:rPr lang="en-US" altLang="en-US" sz="1000">
                <a:latin typeface="Arial" panose="020B0604020202020204" pitchFamily="34" charset="0"/>
              </a:rPr>
              <a:t>The largest potential source of air pollutants is the dryer/drum. many technological improvements over the years. The most recent examples of innovative drum designs include Astec Industries Inc.'s Double Barrel® Drum Mixer, the Turbo Double Barrel® Drum Mixer, and CMI Corporation's Triple-Drum™. </a:t>
            </a:r>
          </a:p>
        </p:txBody>
      </p:sp>
      <p:sp>
        <p:nvSpPr>
          <p:cNvPr id="339973" name="Date Placeholder 1">
            <a:extLst>
              <a:ext uri="{FF2B5EF4-FFF2-40B4-BE49-F238E27FC236}">
                <a16:creationId xmlns:a16="http://schemas.microsoft.com/office/drawing/2014/main" id="{FFB077CD-5293-4585-A501-54716C2BE9F7}"/>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00F01A3-C18B-4C1C-A332-896782EBBFBC}"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490687699"/>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7">
            <a:extLst>
              <a:ext uri="{FF2B5EF4-FFF2-40B4-BE49-F238E27FC236}">
                <a16:creationId xmlns:a16="http://schemas.microsoft.com/office/drawing/2014/main" id="{8B0AF3D1-99EE-4712-A795-E3A5262F9F1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D9841AD-C8A1-4D44-9198-FC5361B5BE03}" type="slidenum">
              <a:rPr lang="en-US" altLang="en-US"/>
              <a:pPr>
                <a:spcBef>
                  <a:spcPct val="0"/>
                </a:spcBef>
              </a:pPr>
              <a:t>165</a:t>
            </a:fld>
            <a:endParaRPr lang="en-US" altLang="en-US"/>
          </a:p>
        </p:txBody>
      </p:sp>
      <p:sp>
        <p:nvSpPr>
          <p:cNvPr id="342019" name="Rectangle 2">
            <a:extLst>
              <a:ext uri="{FF2B5EF4-FFF2-40B4-BE49-F238E27FC236}">
                <a16:creationId xmlns:a16="http://schemas.microsoft.com/office/drawing/2014/main" id="{1484E939-C8FB-4B0D-95F3-7C6ECCE753AF}"/>
              </a:ext>
            </a:extLst>
          </p:cNvPr>
          <p:cNvSpPr>
            <a:spLocks noGrp="1" noRot="1" noChangeAspect="1" noChangeArrowheads="1" noTextEdit="1"/>
          </p:cNvSpPr>
          <p:nvPr>
            <p:ph type="sldImg"/>
          </p:nvPr>
        </p:nvSpPr>
        <p:spPr>
          <a:ln/>
        </p:spPr>
      </p:sp>
      <p:sp>
        <p:nvSpPr>
          <p:cNvPr id="342020" name="Rectangle 3">
            <a:extLst>
              <a:ext uri="{FF2B5EF4-FFF2-40B4-BE49-F238E27FC236}">
                <a16:creationId xmlns:a16="http://schemas.microsoft.com/office/drawing/2014/main" id="{5542C524-7DC4-4F2A-AC74-9A15814B27E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600">
                <a:latin typeface="Arial" panose="020B0604020202020204" pitchFamily="34" charset="0"/>
              </a:rPr>
              <a:t>WE DISCUSSED THE TRIPLE DRUM CONCEPT EARLIER.  DURING INSPECTIONS.  ENSURE THE YOU FREQUENTLY CHECK THE BURNER.  </a:t>
            </a:r>
          </a:p>
          <a:p>
            <a:pPr eaLnBrk="1" hangingPunct="1"/>
            <a:endParaRPr lang="en-US" altLang="en-US" sz="1600">
              <a:latin typeface="Arial" panose="020B0604020202020204" pitchFamily="34" charset="0"/>
            </a:endParaRPr>
          </a:p>
          <a:p>
            <a:pPr eaLnBrk="1" hangingPunct="1"/>
            <a:r>
              <a:rPr lang="en-US" altLang="en-US" sz="1600">
                <a:latin typeface="Arial" panose="020B0604020202020204" pitchFamily="34" charset="0"/>
              </a:rPr>
              <a:t>MAKE SURE THE SHUT-OFF VLAVES DO NOT LEAK AND THEY OPERATE</a:t>
            </a:r>
          </a:p>
          <a:p>
            <a:pPr eaLnBrk="1" hangingPunct="1"/>
            <a:r>
              <a:rPr lang="en-US" altLang="en-US" sz="1600">
                <a:latin typeface="Arial" panose="020B0604020202020204" pitchFamily="34" charset="0"/>
              </a:rPr>
              <a:t>FUEL ATOMIZING PRESSURE IS ADEQUAT</a:t>
            </a:r>
          </a:p>
          <a:p>
            <a:pPr eaLnBrk="1" hangingPunct="1"/>
            <a:r>
              <a:rPr lang="en-US" altLang="en-US" sz="1600">
                <a:latin typeface="Arial" panose="020B0604020202020204" pitchFamily="34" charset="0"/>
              </a:rPr>
              <a:t>FUEL PRE-HEAT TEMPERATURE IS ADEQUATE</a:t>
            </a:r>
          </a:p>
          <a:p>
            <a:pPr eaLnBrk="1" hangingPunct="1"/>
            <a:r>
              <a:rPr lang="en-US" altLang="en-US" sz="1600">
                <a:latin typeface="Arial" panose="020B0604020202020204" pitchFamily="34" charset="0"/>
              </a:rPr>
              <a:t>AIR VANES FOR TIGHTNESS/OPERATION</a:t>
            </a:r>
          </a:p>
          <a:p>
            <a:pPr eaLnBrk="1" hangingPunct="1"/>
            <a:r>
              <a:rPr lang="en-US" altLang="en-US" sz="1600">
                <a:latin typeface="Arial" panose="020B0604020202020204" pitchFamily="34" charset="0"/>
              </a:rPr>
              <a:t>NOZZLES FOR WEAR AND CLOGGING</a:t>
            </a:r>
          </a:p>
          <a:p>
            <a:pPr eaLnBrk="1" hangingPunct="1"/>
            <a:r>
              <a:rPr lang="en-US" altLang="en-US" sz="1600">
                <a:latin typeface="Arial" panose="020B0604020202020204" pitchFamily="34" charset="0"/>
              </a:rPr>
              <a:t>AIR SUPPLY LINES FOR PLUGGING</a:t>
            </a:r>
          </a:p>
          <a:p>
            <a:pPr eaLnBrk="1" hangingPunct="1"/>
            <a:r>
              <a:rPr lang="en-US" altLang="en-US" sz="1600">
                <a:latin typeface="Arial" panose="020B0604020202020204" pitchFamily="34" charset="0"/>
              </a:rPr>
              <a:t>BURNER ADJUSTMENTS FOR OPERATION </a:t>
            </a:r>
          </a:p>
          <a:p>
            <a:pPr eaLnBrk="1" hangingPunct="1"/>
            <a:r>
              <a:rPr lang="en-US" altLang="en-US" sz="1600">
                <a:latin typeface="Arial" panose="020B0604020202020204" pitchFamily="34" charset="0"/>
              </a:rPr>
              <a:t>REFRACTORY FOR CRACKS AND HOLES AND THE DRUM</a:t>
            </a:r>
          </a:p>
        </p:txBody>
      </p:sp>
      <p:sp>
        <p:nvSpPr>
          <p:cNvPr id="342021" name="Date Placeholder 1">
            <a:extLst>
              <a:ext uri="{FF2B5EF4-FFF2-40B4-BE49-F238E27FC236}">
                <a16:creationId xmlns:a16="http://schemas.microsoft.com/office/drawing/2014/main" id="{E4A76B37-EE98-4FFD-96A2-A458E15FD846}"/>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E527ABA-B731-4880-B650-8C538A751421}"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566718607"/>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a:extLst>
              <a:ext uri="{FF2B5EF4-FFF2-40B4-BE49-F238E27FC236}">
                <a16:creationId xmlns:a16="http://schemas.microsoft.com/office/drawing/2014/main" id="{91851DB5-B902-4EDC-A4E5-B9FF4C92F01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8FD81E4-8D25-46EA-88C8-04247826B292}" type="slidenum">
              <a:rPr lang="en-US" altLang="en-US"/>
              <a:pPr>
                <a:spcBef>
                  <a:spcPct val="0"/>
                </a:spcBef>
              </a:pPr>
              <a:t>166</a:t>
            </a:fld>
            <a:endParaRPr lang="en-US" altLang="en-US"/>
          </a:p>
        </p:txBody>
      </p:sp>
      <p:sp>
        <p:nvSpPr>
          <p:cNvPr id="344067" name="Rectangle 2">
            <a:extLst>
              <a:ext uri="{FF2B5EF4-FFF2-40B4-BE49-F238E27FC236}">
                <a16:creationId xmlns:a16="http://schemas.microsoft.com/office/drawing/2014/main" id="{984C79FF-A7A7-4091-B9C2-368B8547625E}"/>
              </a:ext>
            </a:extLst>
          </p:cNvPr>
          <p:cNvSpPr>
            <a:spLocks noGrp="1" noRot="1" noChangeAspect="1" noChangeArrowheads="1" noTextEdit="1"/>
          </p:cNvSpPr>
          <p:nvPr>
            <p:ph type="sldImg"/>
          </p:nvPr>
        </p:nvSpPr>
        <p:spPr>
          <a:ln/>
        </p:spPr>
      </p:sp>
      <p:sp>
        <p:nvSpPr>
          <p:cNvPr id="344068" name="Rectangle 3">
            <a:extLst>
              <a:ext uri="{FF2B5EF4-FFF2-40B4-BE49-F238E27FC236}">
                <a16:creationId xmlns:a16="http://schemas.microsoft.com/office/drawing/2014/main" id="{5D95D25D-04E8-401C-8E5A-AAF82B64029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344069" name="Date Placeholder 1">
            <a:extLst>
              <a:ext uri="{FF2B5EF4-FFF2-40B4-BE49-F238E27FC236}">
                <a16:creationId xmlns:a16="http://schemas.microsoft.com/office/drawing/2014/main" id="{E33C8C7C-07C3-4126-9B52-E006D917268B}"/>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0859BF8-6EAB-4955-9BF6-662958A78147}"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25281788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a:extLst>
              <a:ext uri="{FF2B5EF4-FFF2-40B4-BE49-F238E27FC236}">
                <a16:creationId xmlns:a16="http://schemas.microsoft.com/office/drawing/2014/main" id="{C6FA0613-2265-4EBD-9FE1-1A534484516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CD40681-AFFA-48A2-A8FF-F389CC026534}" type="slidenum">
              <a:rPr lang="en-US" altLang="en-US"/>
              <a:pPr>
                <a:spcBef>
                  <a:spcPct val="0"/>
                </a:spcBef>
              </a:pPr>
              <a:t>167</a:t>
            </a:fld>
            <a:endParaRPr lang="en-US" altLang="en-US"/>
          </a:p>
        </p:txBody>
      </p:sp>
      <p:sp>
        <p:nvSpPr>
          <p:cNvPr id="346115" name="Rectangle 2">
            <a:extLst>
              <a:ext uri="{FF2B5EF4-FFF2-40B4-BE49-F238E27FC236}">
                <a16:creationId xmlns:a16="http://schemas.microsoft.com/office/drawing/2014/main" id="{BFFD956E-4FF0-4DCD-A389-CCCFAD55AAEC}"/>
              </a:ext>
            </a:extLst>
          </p:cNvPr>
          <p:cNvSpPr>
            <a:spLocks noGrp="1" noRot="1" noChangeAspect="1" noChangeArrowheads="1" noTextEdit="1"/>
          </p:cNvSpPr>
          <p:nvPr>
            <p:ph type="sldImg"/>
          </p:nvPr>
        </p:nvSpPr>
        <p:spPr>
          <a:ln/>
        </p:spPr>
      </p:sp>
      <p:sp>
        <p:nvSpPr>
          <p:cNvPr id="346116" name="Rectangle 3">
            <a:extLst>
              <a:ext uri="{FF2B5EF4-FFF2-40B4-BE49-F238E27FC236}">
                <a16:creationId xmlns:a16="http://schemas.microsoft.com/office/drawing/2014/main" id="{456F29AA-434E-4E62-9011-5B2228F62DA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346117" name="Date Placeholder 1">
            <a:extLst>
              <a:ext uri="{FF2B5EF4-FFF2-40B4-BE49-F238E27FC236}">
                <a16:creationId xmlns:a16="http://schemas.microsoft.com/office/drawing/2014/main" id="{80EA14BA-7008-4B9E-990F-8C546F191465}"/>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8289316-52DE-4D3F-A03C-B9D4BEFF3777}"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340598167"/>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7">
            <a:extLst>
              <a:ext uri="{FF2B5EF4-FFF2-40B4-BE49-F238E27FC236}">
                <a16:creationId xmlns:a16="http://schemas.microsoft.com/office/drawing/2014/main" id="{93975870-CA19-494B-8896-ABE2C2A939F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E18E351-67BC-4239-8C73-CB5BC93E9D75}" type="slidenum">
              <a:rPr lang="en-US" altLang="en-US"/>
              <a:pPr>
                <a:spcBef>
                  <a:spcPct val="0"/>
                </a:spcBef>
              </a:pPr>
              <a:t>168</a:t>
            </a:fld>
            <a:endParaRPr lang="en-US" altLang="en-US"/>
          </a:p>
        </p:txBody>
      </p:sp>
      <p:sp>
        <p:nvSpPr>
          <p:cNvPr id="348163" name="Rectangle 2">
            <a:extLst>
              <a:ext uri="{FF2B5EF4-FFF2-40B4-BE49-F238E27FC236}">
                <a16:creationId xmlns:a16="http://schemas.microsoft.com/office/drawing/2014/main" id="{A1506CAB-A9F9-4817-912E-8A4AF4306C06}"/>
              </a:ext>
            </a:extLst>
          </p:cNvPr>
          <p:cNvSpPr>
            <a:spLocks noGrp="1" noRot="1" noChangeAspect="1" noChangeArrowheads="1" noTextEdit="1"/>
          </p:cNvSpPr>
          <p:nvPr>
            <p:ph type="sldImg"/>
          </p:nvPr>
        </p:nvSpPr>
        <p:spPr>
          <a:ln/>
        </p:spPr>
      </p:sp>
      <p:sp>
        <p:nvSpPr>
          <p:cNvPr id="348164" name="Rectangle 3">
            <a:extLst>
              <a:ext uri="{FF2B5EF4-FFF2-40B4-BE49-F238E27FC236}">
                <a16:creationId xmlns:a16="http://schemas.microsoft.com/office/drawing/2014/main" id="{77797827-7EA3-4CC3-8328-35CC9EF4CCD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30188" indent="-230188" eaLnBrk="1" hangingPunct="1"/>
            <a:r>
              <a:rPr lang="en-US" altLang="en-US">
                <a:latin typeface="Arial" panose="020B0604020202020204" pitchFamily="34" charset="0"/>
              </a:rPr>
              <a:t>Permit conditions are specific to the district and the facility. However, the following elements may be included:</a:t>
            </a:r>
          </a:p>
          <a:p>
            <a:pPr marL="230188" indent="-230188" eaLnBrk="1" hangingPunct="1">
              <a:buFontTx/>
              <a:buAutoNum type="arabicParenR"/>
            </a:pPr>
            <a:r>
              <a:rPr lang="en-US" altLang="en-US">
                <a:latin typeface="Arial" panose="020B0604020202020204" pitchFamily="34" charset="0"/>
              </a:rPr>
              <a:t>Emissions Control</a:t>
            </a:r>
            <a:br>
              <a:rPr lang="en-US" altLang="en-US">
                <a:latin typeface="Arial" panose="020B0604020202020204" pitchFamily="34" charset="0"/>
              </a:rPr>
            </a:br>
            <a:r>
              <a:rPr lang="en-US" altLang="en-US">
                <a:latin typeface="Arial" panose="020B0604020202020204" pitchFamily="34" charset="0"/>
              </a:rPr>
              <a:t>     2) Fuel Type and Use </a:t>
            </a:r>
            <a:br>
              <a:rPr lang="en-US" altLang="en-US">
                <a:latin typeface="Arial" panose="020B0604020202020204" pitchFamily="34" charset="0"/>
              </a:rPr>
            </a:br>
            <a:r>
              <a:rPr lang="en-US" altLang="en-US">
                <a:latin typeface="Arial" panose="020B0604020202020204" pitchFamily="34" charset="0"/>
              </a:rPr>
              <a:t>     3) Visible Emission Limits / Nuisance Regulation</a:t>
            </a:r>
            <a:br>
              <a:rPr lang="en-US" altLang="en-US">
                <a:latin typeface="Arial" panose="020B0604020202020204" pitchFamily="34" charset="0"/>
              </a:rPr>
            </a:br>
            <a:r>
              <a:rPr lang="en-US" altLang="en-US">
                <a:latin typeface="Arial" panose="020B0604020202020204" pitchFamily="34" charset="0"/>
              </a:rPr>
              <a:t>     4) Notification of Breakdown </a:t>
            </a:r>
            <a:br>
              <a:rPr lang="en-US" altLang="en-US">
                <a:latin typeface="Arial" panose="020B0604020202020204" pitchFamily="34" charset="0"/>
              </a:rPr>
            </a:br>
            <a:r>
              <a:rPr lang="en-US" altLang="en-US">
                <a:latin typeface="Arial" panose="020B0604020202020204" pitchFamily="34" charset="0"/>
              </a:rPr>
              <a:t>     5) General Permit Requirements </a:t>
            </a:r>
          </a:p>
          <a:p>
            <a:pPr marL="230188" indent="-230188" eaLnBrk="1" hangingPunct="1">
              <a:buFontTx/>
              <a:buAutoNum type="arabicParenR"/>
            </a:pPr>
            <a:endParaRPr lang="en-US" altLang="en-US">
              <a:latin typeface="Arial" panose="020B0604020202020204" pitchFamily="34" charset="0"/>
            </a:endParaRPr>
          </a:p>
          <a:p>
            <a:pPr marL="230188" indent="-230188" eaLnBrk="1" hangingPunct="1"/>
            <a:r>
              <a:rPr lang="en-US" altLang="en-US">
                <a:latin typeface="Arial" panose="020B0604020202020204" pitchFamily="34" charset="0"/>
              </a:rPr>
              <a:t>The permit contains many elements to control emissions.  These elements include requirements that limit the operation.  ‘There are operating hour restrictions</a:t>
            </a:r>
          </a:p>
          <a:p>
            <a:pPr marL="230188" indent="-230188" eaLnBrk="1" hangingPunct="1"/>
            <a:r>
              <a:rPr lang="en-US" altLang="en-US">
                <a:latin typeface="Arial" panose="020B0604020202020204" pitchFamily="34" charset="0"/>
              </a:rPr>
              <a:t>Emission rate limitations that c daily, monthly, annual process rate limits</a:t>
            </a:r>
          </a:p>
          <a:p>
            <a:pPr marL="230188" indent="-230188" eaLnBrk="1" hangingPunct="1"/>
            <a:endParaRPr lang="en-US" altLang="en-US">
              <a:latin typeface="Arial" panose="020B0604020202020204" pitchFamily="34" charset="0"/>
            </a:endParaRPr>
          </a:p>
          <a:p>
            <a:pPr marL="230188" indent="-230188" eaLnBrk="1" hangingPunct="1"/>
            <a:r>
              <a:rPr lang="en-US" altLang="en-US">
                <a:latin typeface="Arial" panose="020B0604020202020204" pitchFamily="34" charset="0"/>
              </a:rPr>
              <a:t>A source test is done to verify emissions.  Hourly limits for particulate cannot be measured only through a source test.  Emissions are measure by the inspector using method 9 for VEE (the permit will specify specific opacity ratings. This permit specifies 5% opacity.  We will talk about that in a minute.  </a:t>
            </a:r>
          </a:p>
        </p:txBody>
      </p:sp>
      <p:sp>
        <p:nvSpPr>
          <p:cNvPr id="348165" name="Date Placeholder 1">
            <a:extLst>
              <a:ext uri="{FF2B5EF4-FFF2-40B4-BE49-F238E27FC236}">
                <a16:creationId xmlns:a16="http://schemas.microsoft.com/office/drawing/2014/main" id="{FC3F0404-2C05-495F-B995-7724B653922A}"/>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435D1E6-9F1C-4927-8D1F-B46B63BDBED6}"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390410990"/>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7">
            <a:extLst>
              <a:ext uri="{FF2B5EF4-FFF2-40B4-BE49-F238E27FC236}">
                <a16:creationId xmlns:a16="http://schemas.microsoft.com/office/drawing/2014/main" id="{475C2890-90BD-45F9-B26A-94F2597933B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C008B03-753C-49B1-834F-F4DAD403714C}" type="slidenum">
              <a:rPr lang="en-US" altLang="en-US"/>
              <a:pPr>
                <a:spcBef>
                  <a:spcPct val="0"/>
                </a:spcBef>
              </a:pPr>
              <a:t>169</a:t>
            </a:fld>
            <a:endParaRPr lang="en-US" altLang="en-US"/>
          </a:p>
        </p:txBody>
      </p:sp>
      <p:sp>
        <p:nvSpPr>
          <p:cNvPr id="350211" name="Rectangle 2">
            <a:extLst>
              <a:ext uri="{FF2B5EF4-FFF2-40B4-BE49-F238E27FC236}">
                <a16:creationId xmlns:a16="http://schemas.microsoft.com/office/drawing/2014/main" id="{E9779CA9-B899-4F01-B45E-A372B2179982}"/>
              </a:ext>
            </a:extLst>
          </p:cNvPr>
          <p:cNvSpPr>
            <a:spLocks noGrp="1" noRot="1" noChangeAspect="1" noChangeArrowheads="1" noTextEdit="1"/>
          </p:cNvSpPr>
          <p:nvPr>
            <p:ph type="sldImg"/>
          </p:nvPr>
        </p:nvSpPr>
        <p:spPr>
          <a:ln/>
        </p:spPr>
      </p:sp>
      <p:sp>
        <p:nvSpPr>
          <p:cNvPr id="350212" name="Rectangle 3">
            <a:extLst>
              <a:ext uri="{FF2B5EF4-FFF2-40B4-BE49-F238E27FC236}">
                <a16:creationId xmlns:a16="http://schemas.microsoft.com/office/drawing/2014/main" id="{018BBD8E-EAB8-4CC0-82A1-CA61339E32F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000">
                <a:latin typeface="Arial" panose="020B0604020202020204" pitchFamily="34" charset="0"/>
              </a:rPr>
              <a:t>AP-42 DEFINES BACT AS 93 %. NEW TECHNOLOGY IS SURPASSES AND CAN REACH 99%.</a:t>
            </a:r>
          </a:p>
          <a:p>
            <a:pPr eaLnBrk="1" hangingPunct="1"/>
            <a:r>
              <a:rPr lang="en-US" altLang="en-US" sz="1000">
                <a:latin typeface="Arial" panose="020B0604020202020204" pitchFamily="34" charset="0"/>
              </a:rPr>
              <a:t>HOT MIX BACT IS TRIGGERED FOR A NEW SOURCE OR ANY MODIFCATION THAT INCREASES EMISSIONS BY 2 POUNDS PER DAY…FOR EXAMPLE IF A FACILITY CHANGED TO MAKING RUBBERIZED ASPAHLT THE INCREASE IN EMISSIONS WITH THE SAME PROCESS RATE WOULD BE GREATER THAN 2 POUNDS PER DAY.  A AUTHORITY TO CONSTURCT TO MODIFY WOULD BE REQUIRED.</a:t>
            </a:r>
          </a:p>
          <a:p>
            <a:pPr eaLnBrk="1" hangingPunct="1"/>
            <a:endParaRPr lang="en-US" altLang="en-US" sz="1000">
              <a:latin typeface="Arial" panose="020B0604020202020204" pitchFamily="34" charset="0"/>
            </a:endParaRPr>
          </a:p>
          <a:p>
            <a:pPr eaLnBrk="1" hangingPunct="1"/>
            <a:r>
              <a:rPr lang="en-US" altLang="en-US" sz="1000">
                <a:latin typeface="Arial" panose="020B0604020202020204" pitchFamily="34" charset="0"/>
              </a:rPr>
              <a:t>BACT WOULD HAVE TO BE APPLIED.  TO REDUCE CO A NATURAL GAS OR LPG BURNER WOULD BE REQUIRED</a:t>
            </a:r>
          </a:p>
          <a:p>
            <a:pPr eaLnBrk="1" hangingPunct="1"/>
            <a:r>
              <a:rPr lang="en-US" altLang="en-US" sz="1000">
                <a:latin typeface="Arial" panose="020B0604020202020204" pitchFamily="34" charset="0"/>
              </a:rPr>
              <a:t>NOX BURNER OF 0.088 LBS PER/MM BTU MUST BE USED  COVERED WITH A LOW NOX BURNER USING NATURAL GAS OR LPG</a:t>
            </a:r>
          </a:p>
          <a:p>
            <a:pPr eaLnBrk="1" hangingPunct="1"/>
            <a:r>
              <a:rPr lang="en-US" altLang="en-US" sz="1000">
                <a:latin typeface="Arial" panose="020B0604020202020204" pitchFamily="34" charset="0"/>
              </a:rPr>
              <a:t>SELLECTIVE CATALYTIC REDUCTION (SCR) IS ACHIVING LOWER EMISSION RATES THAN TRADITIONAL LOW NOX BURNERS. </a:t>
            </a:r>
          </a:p>
          <a:p>
            <a:pPr eaLnBrk="1" hangingPunct="1"/>
            <a:endParaRPr lang="en-US" altLang="en-US" sz="1000">
              <a:latin typeface="Arial" panose="020B0604020202020204" pitchFamily="34" charset="0"/>
            </a:endParaRPr>
          </a:p>
          <a:p>
            <a:pPr eaLnBrk="1" hangingPunct="1"/>
            <a:r>
              <a:rPr lang="en-US" altLang="en-US" sz="1000">
                <a:latin typeface="Arial" panose="020B0604020202020204" pitchFamily="34" charset="0"/>
              </a:rPr>
              <a:t>PARTICULATES ARE CONTRULLED TO 99% WITH THE NEW ROTARY DRYERS AND BAGHOUSES MANUFACTURES ARE SELLING THESE UNIT WITH A GUARANTEE EFFICIENCY RATING.  CONTROL EQUIPMENT IS A FABRIC FILTER, WITH A CENTRAFRUGAL  SEPARATER (FANCY NAME FOR A NEW CYCLONE) AND FACITLY MUST CONDUCT SOURCE TEST.  ENCLOSED CONVEYORS, SILOS ENCLOSED, PUGMILL, HOT MIX SILOS AND LOAD OUT AND VENTED TO OIL MIST COLLECTOR AND OR VENTED BACK TO BURNER OR ESP OR FILTER PACKS ARE USED.</a:t>
            </a:r>
          </a:p>
          <a:p>
            <a:pPr eaLnBrk="1" hangingPunct="1"/>
            <a:endParaRPr lang="en-US" altLang="en-US" sz="1000">
              <a:latin typeface="Arial" panose="020B0604020202020204" pitchFamily="34" charset="0"/>
            </a:endParaRPr>
          </a:p>
          <a:p>
            <a:pPr eaLnBrk="1" hangingPunct="1"/>
            <a:endParaRPr lang="en-US" altLang="en-US" sz="1000">
              <a:latin typeface="Arial" panose="020B0604020202020204" pitchFamily="34" charset="0"/>
            </a:endParaRPr>
          </a:p>
        </p:txBody>
      </p:sp>
      <p:sp>
        <p:nvSpPr>
          <p:cNvPr id="350213" name="Date Placeholder 1">
            <a:extLst>
              <a:ext uri="{FF2B5EF4-FFF2-40B4-BE49-F238E27FC236}">
                <a16:creationId xmlns:a16="http://schemas.microsoft.com/office/drawing/2014/main" id="{C9119A76-E83C-404B-BE8E-183C55325872}"/>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8AA7BD4-DD41-4356-B219-1C3A5B08B489}"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2595784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81510EB1-7DB0-49EC-A537-20A426EFED4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951762A-A349-4013-B1A2-2637EA7D261B}" type="slidenum">
              <a:rPr lang="en-US" altLang="en-US"/>
              <a:pPr>
                <a:spcBef>
                  <a:spcPct val="0"/>
                </a:spcBef>
              </a:pPr>
              <a:t>17</a:t>
            </a:fld>
            <a:endParaRPr lang="en-US" altLang="en-US"/>
          </a:p>
        </p:txBody>
      </p:sp>
      <p:sp>
        <p:nvSpPr>
          <p:cNvPr id="38915" name="Rectangle 2">
            <a:extLst>
              <a:ext uri="{FF2B5EF4-FFF2-40B4-BE49-F238E27FC236}">
                <a16:creationId xmlns:a16="http://schemas.microsoft.com/office/drawing/2014/main" id="{83E8AD56-F0C7-437D-9254-B21521B178C3}"/>
              </a:ext>
            </a:extLst>
          </p:cNvPr>
          <p:cNvSpPr>
            <a:spLocks noGrp="1" noRot="1" noChangeAspect="1" noChangeArrowheads="1" noTextEdit="1"/>
          </p:cNvSpPr>
          <p:nvPr>
            <p:ph type="sldImg"/>
          </p:nvPr>
        </p:nvSpPr>
        <p:spPr>
          <a:ln/>
        </p:spPr>
      </p:sp>
      <p:sp>
        <p:nvSpPr>
          <p:cNvPr id="38916" name="Rectangle 3">
            <a:extLst>
              <a:ext uri="{FF2B5EF4-FFF2-40B4-BE49-F238E27FC236}">
                <a16:creationId xmlns:a16="http://schemas.microsoft.com/office/drawing/2014/main" id="{811CEEDC-1223-4367-A3D8-7073A131CE2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800" b="1">
                <a:latin typeface="Arial" panose="020B0604020202020204" pitchFamily="34" charset="0"/>
              </a:rPr>
              <a:t>Grading is performed on as supplied binders (AC grading) and aged residue samples (AR grading) at 140 F</a:t>
            </a:r>
          </a:p>
          <a:p>
            <a:pPr eaLnBrk="1" hangingPunct="1"/>
            <a:r>
              <a:rPr lang="en-US" altLang="en-US" sz="1800">
                <a:latin typeface="Arial" panose="020B0604020202020204" pitchFamily="34" charset="0"/>
              </a:rPr>
              <a:t>Viscosity is a measure of a fluids resistance to flow and asphalt binder viscosity is typically measured at 140 because it approximates to max. temperature in the environment.  Disadvantage it does not account for climate. Is suppose to simulate HMA pavement surface temperature during the summer in the US.</a:t>
            </a:r>
          </a:p>
          <a:p>
            <a:pPr eaLnBrk="1" hangingPunct="1"/>
            <a:r>
              <a:rPr lang="en-US" altLang="en-US" sz="1800">
                <a:latin typeface="Arial" panose="020B0604020202020204" pitchFamily="34" charset="0"/>
              </a:rPr>
              <a:t>The picture is an illustration of tar in its natural state from the labrea tar pits</a:t>
            </a:r>
          </a:p>
          <a:p>
            <a:pPr eaLnBrk="1" hangingPunct="1"/>
            <a:endParaRPr lang="en-US" altLang="en-US" sz="1800">
              <a:latin typeface="Arial" panose="020B0604020202020204" pitchFamily="34" charset="0"/>
            </a:endParaRPr>
          </a:p>
          <a:p>
            <a:pPr eaLnBrk="1" hangingPunct="1"/>
            <a:r>
              <a:rPr lang="en-US" altLang="en-US" sz="1800">
                <a:latin typeface="Arial" panose="020B0604020202020204" pitchFamily="34" charset="0"/>
              </a:rPr>
              <a:t>HANDOUT PAPER FROM WASHING EDU</a:t>
            </a:r>
          </a:p>
        </p:txBody>
      </p:sp>
      <p:sp>
        <p:nvSpPr>
          <p:cNvPr id="38917" name="Date Placeholder 1">
            <a:extLst>
              <a:ext uri="{FF2B5EF4-FFF2-40B4-BE49-F238E27FC236}">
                <a16:creationId xmlns:a16="http://schemas.microsoft.com/office/drawing/2014/main" id="{F0600CA3-5F2F-402E-9EE3-052F18B94900}"/>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3FE54C1-0065-4475-8BDF-2A23186BD9A7}"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98546691"/>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7">
            <a:extLst>
              <a:ext uri="{FF2B5EF4-FFF2-40B4-BE49-F238E27FC236}">
                <a16:creationId xmlns:a16="http://schemas.microsoft.com/office/drawing/2014/main" id="{2FCEF96A-0318-43DB-B620-4686311F8B8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C129E45-BD6F-45EC-83AF-A347433F1945}" type="slidenum">
              <a:rPr lang="en-US" altLang="en-US"/>
              <a:pPr>
                <a:spcBef>
                  <a:spcPct val="0"/>
                </a:spcBef>
              </a:pPr>
              <a:t>170</a:t>
            </a:fld>
            <a:endParaRPr lang="en-US" altLang="en-US"/>
          </a:p>
        </p:txBody>
      </p:sp>
      <p:sp>
        <p:nvSpPr>
          <p:cNvPr id="352259" name="Rectangle 2">
            <a:extLst>
              <a:ext uri="{FF2B5EF4-FFF2-40B4-BE49-F238E27FC236}">
                <a16:creationId xmlns:a16="http://schemas.microsoft.com/office/drawing/2014/main" id="{EA007E17-4243-4F7B-AE09-62BB5D497EB1}"/>
              </a:ext>
            </a:extLst>
          </p:cNvPr>
          <p:cNvSpPr>
            <a:spLocks noGrp="1" noRot="1" noChangeAspect="1" noChangeArrowheads="1" noTextEdit="1"/>
          </p:cNvSpPr>
          <p:nvPr>
            <p:ph type="sldImg"/>
          </p:nvPr>
        </p:nvSpPr>
        <p:spPr>
          <a:ln/>
        </p:spPr>
      </p:sp>
      <p:sp>
        <p:nvSpPr>
          <p:cNvPr id="352260" name="Rectangle 3">
            <a:extLst>
              <a:ext uri="{FF2B5EF4-FFF2-40B4-BE49-F238E27FC236}">
                <a16:creationId xmlns:a16="http://schemas.microsoft.com/office/drawing/2014/main" id="{875056ED-279C-44AF-A50C-31762C68483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a:latin typeface="Arial" panose="020B0604020202020204" pitchFamily="34" charset="0"/>
              </a:rPr>
              <a:t>Don’t forget notification of breakdown and general permit conditions that were discussed during our aggregate discussion</a:t>
            </a:r>
          </a:p>
          <a:p>
            <a:pPr eaLnBrk="1" hangingPunct="1"/>
            <a:endParaRPr lang="en-US" altLang="en-US" sz="2400">
              <a:latin typeface="Arial" panose="020B0604020202020204" pitchFamily="34" charset="0"/>
            </a:endParaRPr>
          </a:p>
          <a:p>
            <a:pPr eaLnBrk="1" hangingPunct="1"/>
            <a:r>
              <a:rPr lang="en-US" altLang="en-US" sz="2400">
                <a:latin typeface="Arial" panose="020B0604020202020204" pitchFamily="34" charset="0"/>
              </a:rPr>
              <a:t>WHAT IS WRONG IN THIS PICTURE?  THERE ARE TWO THINGS HAPPENING.  ONE THE TANK IS COATED WITH RESIDUE (A SOURCE OF RELEASE) TWO THE LID IS OPEN.</a:t>
            </a:r>
          </a:p>
        </p:txBody>
      </p:sp>
      <p:sp>
        <p:nvSpPr>
          <p:cNvPr id="352261" name="Date Placeholder 1">
            <a:extLst>
              <a:ext uri="{FF2B5EF4-FFF2-40B4-BE49-F238E27FC236}">
                <a16:creationId xmlns:a16="http://schemas.microsoft.com/office/drawing/2014/main" id="{F19D30A1-93D0-4982-A436-A0F08993AA89}"/>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0CA1AF0-7656-4742-8C24-0B9042ADA508}"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580241049"/>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Slide Image Placeholder 1">
            <a:extLst>
              <a:ext uri="{FF2B5EF4-FFF2-40B4-BE49-F238E27FC236}">
                <a16:creationId xmlns:a16="http://schemas.microsoft.com/office/drawing/2014/main" id="{128BEA82-E150-45D2-B291-5231E61706C3}"/>
              </a:ext>
            </a:extLst>
          </p:cNvPr>
          <p:cNvSpPr>
            <a:spLocks noGrp="1" noRot="1" noChangeAspect="1" noChangeArrowheads="1" noTextEdit="1"/>
          </p:cNvSpPr>
          <p:nvPr>
            <p:ph type="sldImg"/>
          </p:nvPr>
        </p:nvSpPr>
        <p:spPr>
          <a:ln/>
        </p:spPr>
      </p:sp>
      <p:sp>
        <p:nvSpPr>
          <p:cNvPr id="354307" name="Notes Placeholder 2">
            <a:extLst>
              <a:ext uri="{FF2B5EF4-FFF2-40B4-BE49-F238E27FC236}">
                <a16:creationId xmlns:a16="http://schemas.microsoft.com/office/drawing/2014/main" id="{40AA00A2-487A-484B-9862-EF9D4CB2CE5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354308" name="Date Placeholder 3">
            <a:extLst>
              <a:ext uri="{FF2B5EF4-FFF2-40B4-BE49-F238E27FC236}">
                <a16:creationId xmlns:a16="http://schemas.microsoft.com/office/drawing/2014/main" id="{AC85DD1A-E090-486B-931D-067241F8CD6F}"/>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4D78FAB2-591E-4616-8034-E0461983C59F}" type="datetime3">
              <a:rPr lang="en-US" altLang="en-US" sz="1200" smtClean="0"/>
              <a:pPr/>
              <a:t>29 September 2023</a:t>
            </a:fld>
            <a:endParaRPr lang="en-US" altLang="en-US" sz="1200"/>
          </a:p>
        </p:txBody>
      </p:sp>
      <p:sp>
        <p:nvSpPr>
          <p:cNvPr id="354309" name="Slide Number Placeholder 4">
            <a:extLst>
              <a:ext uri="{FF2B5EF4-FFF2-40B4-BE49-F238E27FC236}">
                <a16:creationId xmlns:a16="http://schemas.microsoft.com/office/drawing/2014/main" id="{6732A780-B6CC-4402-A6F9-96F0E4044392}"/>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BCF68FE8-0BC6-4F2B-84EE-DE527DF80344}" type="slidenum">
              <a:rPr lang="en-US" altLang="en-US" sz="1200"/>
              <a:pPr/>
              <a:t>171</a:t>
            </a:fld>
            <a:endParaRPr lang="en-US" altLang="en-US" sz="1200"/>
          </a:p>
        </p:txBody>
      </p:sp>
    </p:spTree>
    <p:extLst>
      <p:ext uri="{BB962C8B-B14F-4D97-AF65-F5344CB8AC3E}">
        <p14:creationId xmlns:p14="http://schemas.microsoft.com/office/powerpoint/2010/main" val="733637019"/>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a:extLst>
              <a:ext uri="{FF2B5EF4-FFF2-40B4-BE49-F238E27FC236}">
                <a16:creationId xmlns:a16="http://schemas.microsoft.com/office/drawing/2014/main" id="{E0AAD693-A99C-4F6E-9D69-ADD8EDAE73C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BA4DEB3-E725-4F7A-A534-59DBBC2214DC}" type="slidenum">
              <a:rPr lang="en-US" altLang="en-US"/>
              <a:pPr>
                <a:spcBef>
                  <a:spcPct val="0"/>
                </a:spcBef>
              </a:pPr>
              <a:t>172</a:t>
            </a:fld>
            <a:endParaRPr lang="en-US" altLang="en-US"/>
          </a:p>
        </p:txBody>
      </p:sp>
      <p:sp>
        <p:nvSpPr>
          <p:cNvPr id="356355" name="Rectangle 2">
            <a:extLst>
              <a:ext uri="{FF2B5EF4-FFF2-40B4-BE49-F238E27FC236}">
                <a16:creationId xmlns:a16="http://schemas.microsoft.com/office/drawing/2014/main" id="{0FAE6869-0CC0-40A0-B1C7-AEB0A4A190EA}"/>
              </a:ext>
            </a:extLst>
          </p:cNvPr>
          <p:cNvSpPr>
            <a:spLocks noGrp="1" noRot="1" noChangeAspect="1" noChangeArrowheads="1" noTextEdit="1"/>
          </p:cNvSpPr>
          <p:nvPr>
            <p:ph type="sldImg"/>
          </p:nvPr>
        </p:nvSpPr>
        <p:spPr>
          <a:ln/>
        </p:spPr>
      </p:sp>
      <p:sp>
        <p:nvSpPr>
          <p:cNvPr id="356356" name="Rectangle 3">
            <a:extLst>
              <a:ext uri="{FF2B5EF4-FFF2-40B4-BE49-F238E27FC236}">
                <a16:creationId xmlns:a16="http://schemas.microsoft.com/office/drawing/2014/main" id="{EC0828CA-F492-41C0-843B-DF3211E21F7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Certified by manufacturer</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Annual calibration</a:t>
            </a:r>
          </a:p>
        </p:txBody>
      </p:sp>
      <p:sp>
        <p:nvSpPr>
          <p:cNvPr id="356357" name="Date Placeholder 1">
            <a:extLst>
              <a:ext uri="{FF2B5EF4-FFF2-40B4-BE49-F238E27FC236}">
                <a16:creationId xmlns:a16="http://schemas.microsoft.com/office/drawing/2014/main" id="{66C4A769-3F4A-471E-A66E-0722080DBA1D}"/>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33D2E3F-0AE9-4005-8E31-570670C18493}"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786478685"/>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7">
            <a:extLst>
              <a:ext uri="{FF2B5EF4-FFF2-40B4-BE49-F238E27FC236}">
                <a16:creationId xmlns:a16="http://schemas.microsoft.com/office/drawing/2014/main" id="{58AE06D5-F93E-42AC-AE84-04D90B28A4D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4BC487E-5962-45B9-A148-4578215C3889}" type="slidenum">
              <a:rPr lang="en-US" altLang="en-US"/>
              <a:pPr>
                <a:spcBef>
                  <a:spcPct val="0"/>
                </a:spcBef>
              </a:pPr>
              <a:t>173</a:t>
            </a:fld>
            <a:endParaRPr lang="en-US" altLang="en-US"/>
          </a:p>
        </p:txBody>
      </p:sp>
      <p:sp>
        <p:nvSpPr>
          <p:cNvPr id="358403" name="Rectangle 2">
            <a:extLst>
              <a:ext uri="{FF2B5EF4-FFF2-40B4-BE49-F238E27FC236}">
                <a16:creationId xmlns:a16="http://schemas.microsoft.com/office/drawing/2014/main" id="{0CDD0434-FB7C-4F38-A53E-8C4321DD2962}"/>
              </a:ext>
            </a:extLst>
          </p:cNvPr>
          <p:cNvSpPr>
            <a:spLocks noGrp="1" noRot="1" noChangeAspect="1" noChangeArrowheads="1" noTextEdit="1"/>
          </p:cNvSpPr>
          <p:nvPr>
            <p:ph type="sldImg"/>
          </p:nvPr>
        </p:nvSpPr>
        <p:spPr>
          <a:ln/>
        </p:spPr>
      </p:sp>
      <p:sp>
        <p:nvSpPr>
          <p:cNvPr id="358404" name="Rectangle 3">
            <a:extLst>
              <a:ext uri="{FF2B5EF4-FFF2-40B4-BE49-F238E27FC236}">
                <a16:creationId xmlns:a16="http://schemas.microsoft.com/office/drawing/2014/main" id="{16FE4ED7-1B44-48AB-BA2E-C22A0D7121C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90000"/>
              </a:lnSpc>
            </a:pPr>
            <a:r>
              <a:rPr lang="en-US" altLang="en-US" sz="1000">
                <a:latin typeface="Arial" panose="020B0604020202020204" pitchFamily="34" charset="0"/>
              </a:rPr>
              <a:t>Click on picture to reveal short description…follow text. Close when done.  </a:t>
            </a:r>
          </a:p>
          <a:p>
            <a:pPr eaLnBrk="1" hangingPunct="1">
              <a:lnSpc>
                <a:spcPct val="90000"/>
              </a:lnSpc>
            </a:pPr>
            <a:r>
              <a:rPr lang="en-US" altLang="en-US" sz="1000">
                <a:latin typeface="Arial" panose="020B0604020202020204" pitchFamily="34" charset="0"/>
              </a:rPr>
              <a:t>Source tests must follow approved test methods and safety regulations. Test methods must be approved either by the </a:t>
            </a:r>
            <a:r>
              <a:rPr lang="en-US" altLang="en-US" sz="1000">
                <a:latin typeface="Arial" panose="020B0604020202020204" pitchFamily="34" charset="0"/>
                <a:hlinkClick r:id="rId3"/>
              </a:rPr>
              <a:t>CARB</a:t>
            </a:r>
            <a:r>
              <a:rPr lang="en-US" altLang="en-US" sz="1000">
                <a:latin typeface="Arial" panose="020B0604020202020204" pitchFamily="34" charset="0"/>
              </a:rPr>
              <a:t> or the </a:t>
            </a:r>
            <a:r>
              <a:rPr lang="en-US" altLang="en-US" sz="1000">
                <a:latin typeface="Arial" panose="020B0604020202020204" pitchFamily="34" charset="0"/>
                <a:hlinkClick r:id="rId4"/>
              </a:rPr>
              <a:t>U.S. EPA</a:t>
            </a:r>
            <a:r>
              <a:rPr lang="en-US" altLang="en-US" sz="1000">
                <a:latin typeface="Arial" panose="020B0604020202020204" pitchFamily="34" charset="0"/>
              </a:rPr>
              <a:t> . Table 403-B shows the test methods mentioned in the fictitious permit.</a:t>
            </a:r>
            <a:endParaRPr lang="en-US" altLang="en-US" sz="1000" b="1">
              <a:latin typeface="Arial" panose="020B0604020202020204" pitchFamily="34" charset="0"/>
            </a:endParaRPr>
          </a:p>
          <a:p>
            <a:pPr eaLnBrk="1" hangingPunct="1">
              <a:lnSpc>
                <a:spcPct val="90000"/>
              </a:lnSpc>
            </a:pPr>
            <a:r>
              <a:rPr lang="en-US" altLang="en-US" sz="1000" b="1">
                <a:latin typeface="Arial" panose="020B0604020202020204" pitchFamily="34" charset="0"/>
              </a:rPr>
              <a:t>Table 403-B Source Test MethodsNumberTitleCARB </a:t>
            </a:r>
          </a:p>
          <a:p>
            <a:pPr eaLnBrk="1" hangingPunct="1">
              <a:lnSpc>
                <a:spcPct val="90000"/>
              </a:lnSpc>
            </a:pPr>
            <a:r>
              <a:rPr lang="en-US" altLang="en-US" sz="1000" b="1">
                <a:latin typeface="Arial" panose="020B0604020202020204" pitchFamily="34" charset="0"/>
              </a:rPr>
              <a:t>Method 1Sample and Velocity Traverses for Stationary Sources</a:t>
            </a:r>
          </a:p>
          <a:p>
            <a:pPr eaLnBrk="1" hangingPunct="1">
              <a:lnSpc>
                <a:spcPct val="90000"/>
              </a:lnSpc>
            </a:pPr>
            <a:r>
              <a:rPr lang="en-US" altLang="en-US" sz="1000" b="1">
                <a:latin typeface="Arial" panose="020B0604020202020204" pitchFamily="34" charset="0"/>
              </a:rPr>
              <a:t>CARB Method 2Determination of Stack Gas Velocity and Volumetric Flow Rate (Type S Pitot Tube)</a:t>
            </a:r>
          </a:p>
          <a:p>
            <a:pPr eaLnBrk="1" hangingPunct="1">
              <a:lnSpc>
                <a:spcPct val="90000"/>
              </a:lnSpc>
            </a:pPr>
            <a:r>
              <a:rPr lang="en-US" altLang="en-US" sz="1000" b="1">
                <a:latin typeface="Arial" panose="020B0604020202020204" pitchFamily="34" charset="0"/>
              </a:rPr>
              <a:t>CARB Method 2A  Direct Measurement of Gas Volume Through Pipes and Small Ducts</a:t>
            </a:r>
          </a:p>
          <a:p>
            <a:pPr eaLnBrk="1" hangingPunct="1">
              <a:lnSpc>
                <a:spcPct val="90000"/>
              </a:lnSpc>
            </a:pPr>
            <a:r>
              <a:rPr lang="en-US" altLang="en-US" sz="1000" b="1">
                <a:latin typeface="Arial" panose="020B0604020202020204" pitchFamily="34" charset="0"/>
              </a:rPr>
              <a:t>CARB Method 3  Gas Analysis for Carbon Dioxide, Oxygen, Excess Air, and Dry Molecular Weight</a:t>
            </a:r>
          </a:p>
          <a:p>
            <a:pPr eaLnBrk="1" hangingPunct="1">
              <a:lnSpc>
                <a:spcPct val="90000"/>
              </a:lnSpc>
            </a:pPr>
            <a:r>
              <a:rPr lang="en-US" altLang="en-US" sz="1000" b="1">
                <a:latin typeface="Arial" panose="020B0604020202020204" pitchFamily="34" charset="0"/>
              </a:rPr>
              <a:t>CARB Method 4 Determination of Moisture Content in Stack Gas</a:t>
            </a:r>
          </a:p>
          <a:p>
            <a:pPr eaLnBrk="1" hangingPunct="1">
              <a:lnSpc>
                <a:spcPct val="90000"/>
              </a:lnSpc>
            </a:pPr>
            <a:r>
              <a:rPr lang="en-US" altLang="en-US" sz="1000" b="1">
                <a:latin typeface="Arial" panose="020B0604020202020204" pitchFamily="34" charset="0"/>
              </a:rPr>
              <a:t>EPA Method 3Gas Analysis for the Determination of Dry Molecular Weight</a:t>
            </a:r>
          </a:p>
          <a:p>
            <a:pPr eaLnBrk="1" hangingPunct="1">
              <a:lnSpc>
                <a:spcPct val="90000"/>
              </a:lnSpc>
            </a:pPr>
            <a:r>
              <a:rPr lang="en-US" altLang="en-US" sz="1000" b="1">
                <a:latin typeface="Arial" panose="020B0604020202020204" pitchFamily="34" charset="0"/>
              </a:rPr>
              <a:t>EPA Method 3A Determination of Oxygen and Carbon Dioxide Concentrations in Emissions from Stationary Sources (Instrumental Analyzer Procedure)</a:t>
            </a:r>
          </a:p>
          <a:p>
            <a:pPr eaLnBrk="1" hangingPunct="1">
              <a:lnSpc>
                <a:spcPct val="90000"/>
              </a:lnSpc>
            </a:pPr>
            <a:r>
              <a:rPr lang="en-US" altLang="en-US" sz="1000" b="1">
                <a:latin typeface="Arial" panose="020B0604020202020204" pitchFamily="34" charset="0"/>
              </a:rPr>
              <a:t>EPA Method 5 Determination of Particulate Matter Emissions from Stationary Sources</a:t>
            </a:r>
          </a:p>
          <a:p>
            <a:pPr eaLnBrk="1" hangingPunct="1">
              <a:lnSpc>
                <a:spcPct val="90000"/>
              </a:lnSpc>
            </a:pPr>
            <a:r>
              <a:rPr lang="en-US" altLang="en-US" sz="1000" b="1">
                <a:latin typeface="Arial" panose="020B0604020202020204" pitchFamily="34" charset="0"/>
              </a:rPr>
              <a:t>EPA Method 7EDetermination of Nitrogen Oxides Emissionsfrom Stationary Sources (Instrumental Analyzer Procedure)</a:t>
            </a:r>
          </a:p>
          <a:p>
            <a:pPr eaLnBrk="1" hangingPunct="1">
              <a:lnSpc>
                <a:spcPct val="90000"/>
              </a:lnSpc>
            </a:pPr>
            <a:r>
              <a:rPr lang="en-US" altLang="en-US" sz="1000" b="1">
                <a:latin typeface="Arial" panose="020B0604020202020204" pitchFamily="34" charset="0"/>
              </a:rPr>
              <a:t>EPA Method 10 Determination of Carbon Monoxide Emissionsfrom Stationary Sources</a:t>
            </a:r>
          </a:p>
          <a:p>
            <a:pPr eaLnBrk="1" hangingPunct="1">
              <a:lnSpc>
                <a:spcPct val="90000"/>
              </a:lnSpc>
            </a:pPr>
            <a:r>
              <a:rPr lang="en-US" altLang="en-US" sz="1000" b="1">
                <a:latin typeface="Arial" panose="020B0604020202020204" pitchFamily="34" charset="0"/>
              </a:rPr>
              <a:t>EPA Method 19Determination of Sulfur Dioxide Removal Efficiency and Particulate Matter, Sulfur Dioxide, and Nitrogen Oxide Emission Rates</a:t>
            </a:r>
          </a:p>
          <a:p>
            <a:pPr eaLnBrk="1" hangingPunct="1">
              <a:lnSpc>
                <a:spcPct val="90000"/>
              </a:lnSpc>
            </a:pPr>
            <a:r>
              <a:rPr lang="en-US" altLang="en-US" sz="1000" b="1">
                <a:latin typeface="Arial" panose="020B0604020202020204" pitchFamily="34" charset="0"/>
              </a:rPr>
              <a:t>EPA Method 202 Determination of Condensible Particulate Emissions from Stationary Sources</a:t>
            </a:r>
          </a:p>
        </p:txBody>
      </p:sp>
      <p:sp>
        <p:nvSpPr>
          <p:cNvPr id="358405" name="Date Placeholder 1">
            <a:extLst>
              <a:ext uri="{FF2B5EF4-FFF2-40B4-BE49-F238E27FC236}">
                <a16:creationId xmlns:a16="http://schemas.microsoft.com/office/drawing/2014/main" id="{C23D6632-605E-49D2-9303-C68C3A3F6E52}"/>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7C78AE0-59A6-4144-B2EF-3640687FB022}"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990372129"/>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7">
            <a:extLst>
              <a:ext uri="{FF2B5EF4-FFF2-40B4-BE49-F238E27FC236}">
                <a16:creationId xmlns:a16="http://schemas.microsoft.com/office/drawing/2014/main" id="{6A89B511-8E85-4444-9624-298D585263A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00FD6D3-2CCC-4AD7-AD12-036A56F2F44A}" type="slidenum">
              <a:rPr lang="en-US" altLang="en-US"/>
              <a:pPr>
                <a:spcBef>
                  <a:spcPct val="0"/>
                </a:spcBef>
              </a:pPr>
              <a:t>174</a:t>
            </a:fld>
            <a:endParaRPr lang="en-US" altLang="en-US"/>
          </a:p>
        </p:txBody>
      </p:sp>
      <p:sp>
        <p:nvSpPr>
          <p:cNvPr id="360451" name="Rectangle 2">
            <a:extLst>
              <a:ext uri="{FF2B5EF4-FFF2-40B4-BE49-F238E27FC236}">
                <a16:creationId xmlns:a16="http://schemas.microsoft.com/office/drawing/2014/main" id="{F5728A06-3C62-482A-A1D6-0798D1C4622E}"/>
              </a:ext>
            </a:extLst>
          </p:cNvPr>
          <p:cNvSpPr>
            <a:spLocks noGrp="1" noRot="1" noChangeAspect="1" noChangeArrowheads="1" noTextEdit="1"/>
          </p:cNvSpPr>
          <p:nvPr>
            <p:ph type="sldImg"/>
          </p:nvPr>
        </p:nvSpPr>
        <p:spPr>
          <a:ln/>
        </p:spPr>
      </p:sp>
      <p:sp>
        <p:nvSpPr>
          <p:cNvPr id="360452" name="Rectangle 3">
            <a:extLst>
              <a:ext uri="{FF2B5EF4-FFF2-40B4-BE49-F238E27FC236}">
                <a16:creationId xmlns:a16="http://schemas.microsoft.com/office/drawing/2014/main" id="{6758E61E-1F8F-4DF4-B20D-F5112591269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360453" name="Date Placeholder 1">
            <a:extLst>
              <a:ext uri="{FF2B5EF4-FFF2-40B4-BE49-F238E27FC236}">
                <a16:creationId xmlns:a16="http://schemas.microsoft.com/office/drawing/2014/main" id="{10F28173-3C7C-4538-BB94-F7D06130F4E8}"/>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F10B588-717D-4099-A51D-B4EBA7DAB01B}"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4140988799"/>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Slide Image Placeholder 1">
            <a:extLst>
              <a:ext uri="{FF2B5EF4-FFF2-40B4-BE49-F238E27FC236}">
                <a16:creationId xmlns:a16="http://schemas.microsoft.com/office/drawing/2014/main" id="{A6DD804B-273E-4E52-B85C-9195A88230E5}"/>
              </a:ext>
            </a:extLst>
          </p:cNvPr>
          <p:cNvSpPr>
            <a:spLocks noGrp="1" noRot="1" noChangeAspect="1" noChangeArrowheads="1" noTextEdit="1"/>
          </p:cNvSpPr>
          <p:nvPr>
            <p:ph type="sldImg"/>
          </p:nvPr>
        </p:nvSpPr>
        <p:spPr>
          <a:ln/>
        </p:spPr>
      </p:sp>
      <p:sp>
        <p:nvSpPr>
          <p:cNvPr id="362499" name="Notes Placeholder 2">
            <a:extLst>
              <a:ext uri="{FF2B5EF4-FFF2-40B4-BE49-F238E27FC236}">
                <a16:creationId xmlns:a16="http://schemas.microsoft.com/office/drawing/2014/main" id="{3284643C-5E89-416E-A8C8-62956513BC2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362500" name="Date Placeholder 3">
            <a:extLst>
              <a:ext uri="{FF2B5EF4-FFF2-40B4-BE49-F238E27FC236}">
                <a16:creationId xmlns:a16="http://schemas.microsoft.com/office/drawing/2014/main" id="{423C0FF0-2C4F-4334-A559-74407684B460}"/>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AD3FC641-BA3E-404A-A3E2-E7C175F76B94}" type="datetime3">
              <a:rPr lang="en-US" altLang="en-US" sz="1200" smtClean="0"/>
              <a:pPr/>
              <a:t>29 September 2023</a:t>
            </a:fld>
            <a:endParaRPr lang="en-US" altLang="en-US" sz="1200"/>
          </a:p>
        </p:txBody>
      </p:sp>
      <p:sp>
        <p:nvSpPr>
          <p:cNvPr id="362501" name="Slide Number Placeholder 4">
            <a:extLst>
              <a:ext uri="{FF2B5EF4-FFF2-40B4-BE49-F238E27FC236}">
                <a16:creationId xmlns:a16="http://schemas.microsoft.com/office/drawing/2014/main" id="{FC790071-318C-4FFE-8CE2-20470B2A6640}"/>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7FAD797C-2FBF-4B7F-B9F1-95711FA6E253}" type="slidenum">
              <a:rPr lang="en-US" altLang="en-US" sz="1200"/>
              <a:pPr/>
              <a:t>175</a:t>
            </a:fld>
            <a:endParaRPr lang="en-US" altLang="en-US" sz="1200"/>
          </a:p>
        </p:txBody>
      </p:sp>
    </p:spTree>
    <p:extLst>
      <p:ext uri="{BB962C8B-B14F-4D97-AF65-F5344CB8AC3E}">
        <p14:creationId xmlns:p14="http://schemas.microsoft.com/office/powerpoint/2010/main" val="1251342228"/>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7">
            <a:extLst>
              <a:ext uri="{FF2B5EF4-FFF2-40B4-BE49-F238E27FC236}">
                <a16:creationId xmlns:a16="http://schemas.microsoft.com/office/drawing/2014/main" id="{BAFCA52B-EEE7-4366-B02D-D5125D15CB8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4885025-7847-48AA-95F7-D475BFE74B1D}" type="slidenum">
              <a:rPr lang="en-US" altLang="en-US"/>
              <a:pPr>
                <a:spcBef>
                  <a:spcPct val="0"/>
                </a:spcBef>
              </a:pPr>
              <a:t>176</a:t>
            </a:fld>
            <a:endParaRPr lang="en-US" altLang="en-US"/>
          </a:p>
        </p:txBody>
      </p:sp>
      <p:sp>
        <p:nvSpPr>
          <p:cNvPr id="364547" name="Rectangle 2">
            <a:extLst>
              <a:ext uri="{FF2B5EF4-FFF2-40B4-BE49-F238E27FC236}">
                <a16:creationId xmlns:a16="http://schemas.microsoft.com/office/drawing/2014/main" id="{EB47401C-480D-49A2-B302-F51B34F84B36}"/>
              </a:ext>
            </a:extLst>
          </p:cNvPr>
          <p:cNvSpPr>
            <a:spLocks noGrp="1" noRot="1" noChangeAspect="1" noChangeArrowheads="1" noTextEdit="1"/>
          </p:cNvSpPr>
          <p:nvPr>
            <p:ph type="sldImg"/>
          </p:nvPr>
        </p:nvSpPr>
        <p:spPr>
          <a:ln/>
        </p:spPr>
      </p:sp>
      <p:sp>
        <p:nvSpPr>
          <p:cNvPr id="364548" name="Rectangle 3">
            <a:extLst>
              <a:ext uri="{FF2B5EF4-FFF2-40B4-BE49-F238E27FC236}">
                <a16:creationId xmlns:a16="http://schemas.microsoft.com/office/drawing/2014/main" id="{035DC2BF-1A24-4F0B-ABD4-DA8073204E3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30188" indent="-230188" eaLnBrk="1" hangingPunct="1"/>
            <a:r>
              <a:rPr lang="en-US" altLang="en-US" sz="1800">
                <a:latin typeface="Arial" panose="020B0604020202020204" pitchFamily="34" charset="0"/>
              </a:rPr>
              <a:t>Permit conditions describe equipment and conditions of operation to be in compliance with emission limits.</a:t>
            </a:r>
          </a:p>
          <a:p>
            <a:pPr marL="230188" indent="-230188" eaLnBrk="1" hangingPunct="1"/>
            <a:r>
              <a:rPr lang="en-US" altLang="en-US" sz="1800">
                <a:latin typeface="Arial" panose="020B0604020202020204" pitchFamily="34" charset="0"/>
              </a:rPr>
              <a:t>SC rule 1157</a:t>
            </a:r>
          </a:p>
        </p:txBody>
      </p:sp>
      <p:sp>
        <p:nvSpPr>
          <p:cNvPr id="364549" name="Date Placeholder 1">
            <a:extLst>
              <a:ext uri="{FF2B5EF4-FFF2-40B4-BE49-F238E27FC236}">
                <a16:creationId xmlns:a16="http://schemas.microsoft.com/office/drawing/2014/main" id="{DCB07040-266F-4CA8-BE79-BE8769882CE1}"/>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BB0CD21-8B72-4AD7-ACD5-69F61F445E01}"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41035682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092C6415-2864-4232-AA0C-26982922EC0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651C04A-5521-4DA2-8FDB-CA4CEBE339FB}" type="slidenum">
              <a:rPr lang="en-US" altLang="en-US"/>
              <a:pPr>
                <a:spcBef>
                  <a:spcPct val="0"/>
                </a:spcBef>
              </a:pPr>
              <a:t>18</a:t>
            </a:fld>
            <a:endParaRPr lang="en-US" altLang="en-US"/>
          </a:p>
        </p:txBody>
      </p:sp>
      <p:sp>
        <p:nvSpPr>
          <p:cNvPr id="40963" name="Rectangle 2">
            <a:extLst>
              <a:ext uri="{FF2B5EF4-FFF2-40B4-BE49-F238E27FC236}">
                <a16:creationId xmlns:a16="http://schemas.microsoft.com/office/drawing/2014/main" id="{65FB5267-FEF3-4651-BCF9-39AC0F98192C}"/>
              </a:ext>
            </a:extLst>
          </p:cNvPr>
          <p:cNvSpPr>
            <a:spLocks noGrp="1" noRot="1" noChangeAspect="1" noChangeArrowheads="1" noTextEdit="1"/>
          </p:cNvSpPr>
          <p:nvPr>
            <p:ph type="sldImg"/>
          </p:nvPr>
        </p:nvSpPr>
        <p:spPr>
          <a:xfrm>
            <a:off x="1158875" y="690563"/>
            <a:ext cx="4683125" cy="3511550"/>
          </a:xfrm>
          <a:ln/>
        </p:spPr>
      </p:sp>
      <p:sp>
        <p:nvSpPr>
          <p:cNvPr id="40964" name="Rectangle 3">
            <a:extLst>
              <a:ext uri="{FF2B5EF4-FFF2-40B4-BE49-F238E27FC236}">
                <a16:creationId xmlns:a16="http://schemas.microsoft.com/office/drawing/2014/main" id="{4B6E63EE-FA75-46DC-9010-16BECCAB727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000">
                <a:latin typeface="Arial" panose="020B0604020202020204" pitchFamily="34" charset="0"/>
              </a:rPr>
              <a:t>Laboratory test developed in the 1980s </a:t>
            </a:r>
          </a:p>
          <a:p>
            <a:pPr eaLnBrk="1" hangingPunct="1"/>
            <a:r>
              <a:rPr lang="en-US" altLang="en-US" sz="2000">
                <a:latin typeface="Arial" panose="020B0604020202020204" pitchFamily="34" charset="0"/>
              </a:rPr>
              <a:t>PG = Superpave performance grade testes specifically designed to address HMA performance for rutting fatigue cracking and thermal cracking based on climate. </a:t>
            </a:r>
          </a:p>
          <a:p>
            <a:pPr eaLnBrk="1" hangingPunct="1"/>
            <a:r>
              <a:rPr lang="en-US" altLang="en-US" sz="2000">
                <a:latin typeface="Arial" panose="020B0604020202020204" pitchFamily="34" charset="0"/>
              </a:rPr>
              <a:t>Asphalt binders are more stringent due to Superpave specification.  Some refineries have reevaluated their commitment to asphalt production to de-emphasize or renew their efforts to produce high-quality binders</a:t>
            </a:r>
          </a:p>
          <a:p>
            <a:pPr eaLnBrk="1" hangingPunct="1"/>
            <a:endParaRPr lang="en-US" altLang="en-US" sz="1000">
              <a:latin typeface="Arial" panose="020B0604020202020204" pitchFamily="34" charset="0"/>
            </a:endParaRPr>
          </a:p>
          <a:p>
            <a:pPr eaLnBrk="1" hangingPunct="1"/>
            <a:r>
              <a:rPr lang="en-US" altLang="en-US" sz="2000">
                <a:latin typeface="Arial" panose="020B0604020202020204" pitchFamily="34" charset="0"/>
              </a:rPr>
              <a:t> </a:t>
            </a:r>
          </a:p>
          <a:p>
            <a:pPr eaLnBrk="1" hangingPunct="1"/>
            <a:endParaRPr lang="en-US" altLang="en-US" sz="1000">
              <a:latin typeface="Arial" panose="020B0604020202020204" pitchFamily="34" charset="0"/>
            </a:endParaRPr>
          </a:p>
        </p:txBody>
      </p:sp>
      <p:sp>
        <p:nvSpPr>
          <p:cNvPr id="40965" name="Date Placeholder 1">
            <a:extLst>
              <a:ext uri="{FF2B5EF4-FFF2-40B4-BE49-F238E27FC236}">
                <a16:creationId xmlns:a16="http://schemas.microsoft.com/office/drawing/2014/main" id="{5C85A81D-2AC4-4E03-8B01-AC29B11DE110}"/>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FB4B152-BC3A-412B-A3A9-D31FB8F9C85B}"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5156142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id="{AF7F7B7D-3D16-4C76-BBA3-196D2419A58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094DABE-8152-44E6-AD1E-906E4FC30FD2}" type="slidenum">
              <a:rPr lang="en-US" altLang="en-US"/>
              <a:pPr>
                <a:spcBef>
                  <a:spcPct val="0"/>
                </a:spcBef>
              </a:pPr>
              <a:t>19</a:t>
            </a:fld>
            <a:endParaRPr lang="en-US" altLang="en-US"/>
          </a:p>
        </p:txBody>
      </p:sp>
      <p:sp>
        <p:nvSpPr>
          <p:cNvPr id="43011" name="Rectangle 2">
            <a:extLst>
              <a:ext uri="{FF2B5EF4-FFF2-40B4-BE49-F238E27FC236}">
                <a16:creationId xmlns:a16="http://schemas.microsoft.com/office/drawing/2014/main" id="{819131DA-92EE-45E8-BEFD-89D014CB0765}"/>
              </a:ext>
            </a:extLst>
          </p:cNvPr>
          <p:cNvSpPr>
            <a:spLocks noGrp="1" noRot="1" noChangeAspect="1" noChangeArrowheads="1" noTextEdit="1"/>
          </p:cNvSpPr>
          <p:nvPr>
            <p:ph type="sldImg"/>
          </p:nvPr>
        </p:nvSpPr>
        <p:spPr>
          <a:ln/>
        </p:spPr>
      </p:sp>
      <p:sp>
        <p:nvSpPr>
          <p:cNvPr id="43012" name="Rectangle 3">
            <a:extLst>
              <a:ext uri="{FF2B5EF4-FFF2-40B4-BE49-F238E27FC236}">
                <a16:creationId xmlns:a16="http://schemas.microsoft.com/office/drawing/2014/main" id="{38666A3D-8C38-40D7-B3B8-E2DD96A9FE4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80000"/>
              </a:lnSpc>
            </a:pPr>
            <a:r>
              <a:rPr lang="en-US" altLang="en-US" sz="1000">
                <a:latin typeface="Arial" panose="020B0604020202020204" pitchFamily="34" charset="0"/>
              </a:rPr>
              <a:t>SOFENING BINDERS BECAUSE FLOW IS DESIRED FOR HANDLING BUT STRENGTH IS DESIRED IN USE</a:t>
            </a:r>
          </a:p>
          <a:p>
            <a:pPr eaLnBrk="1" hangingPunct="1">
              <a:lnSpc>
                <a:spcPct val="80000"/>
              </a:lnSpc>
            </a:pPr>
            <a:r>
              <a:rPr lang="en-US" altLang="en-US" sz="1000">
                <a:latin typeface="Arial" panose="020B0604020202020204" pitchFamily="34" charset="0"/>
              </a:rPr>
              <a:t>Basically, asphalt chemistry can be described as a microstructure as a dispersed polar fluid.  A continuous three-dimensional association of polar molecules or asphaltenes in a fluid of non-polar or low-polarity molecule.  All of the molecules are capable of forming dipolar intermolecular bonds of varying strength.  The result is a material that behaves 1.  elastically through the effects of polar molecule networks and 2. viscously because the various parts of the polar molecule network can move relative to one another due to their dispersion in the fluid non-polar molecules.</a:t>
            </a:r>
          </a:p>
          <a:p>
            <a:pPr eaLnBrk="1" hangingPunct="1">
              <a:lnSpc>
                <a:spcPct val="80000"/>
              </a:lnSpc>
            </a:pPr>
            <a:r>
              <a:rPr lang="en-US" altLang="en-US" sz="1000">
                <a:latin typeface="Arial" panose="020B0604020202020204" pitchFamily="34" charset="0"/>
              </a:rPr>
              <a:t>THEREFORE SOFTNESS IS DUE TO TEMPERATURE…</a:t>
            </a:r>
          </a:p>
          <a:p>
            <a:pPr eaLnBrk="1" hangingPunct="1">
              <a:lnSpc>
                <a:spcPct val="80000"/>
              </a:lnSpc>
            </a:pPr>
            <a:r>
              <a:rPr lang="en-US" altLang="en-US" sz="1000">
                <a:latin typeface="Arial" panose="020B0604020202020204" pitchFamily="34" charset="0"/>
              </a:rPr>
              <a:t>Higher temp results in oxidation…more brittle binder </a:t>
            </a:r>
          </a:p>
          <a:p>
            <a:pPr eaLnBrk="1" hangingPunct="1">
              <a:lnSpc>
                <a:spcPct val="80000"/>
              </a:lnSpc>
            </a:pPr>
            <a:endParaRPr lang="en-US" altLang="en-US" sz="1000">
              <a:latin typeface="Arial" panose="020B0604020202020204" pitchFamily="34" charset="0"/>
            </a:endParaRPr>
          </a:p>
          <a:p>
            <a:pPr eaLnBrk="1" hangingPunct="1">
              <a:lnSpc>
                <a:spcPct val="80000"/>
              </a:lnSpc>
            </a:pPr>
            <a:r>
              <a:rPr lang="en-US" altLang="en-US" sz="1000">
                <a:latin typeface="Arial" panose="020B0604020202020204" pitchFamily="34" charset="0"/>
              </a:rPr>
              <a:t>see MSDS for temp, mixing and storage temp</a:t>
            </a:r>
          </a:p>
          <a:p>
            <a:pPr eaLnBrk="1" hangingPunct="1">
              <a:lnSpc>
                <a:spcPct val="80000"/>
              </a:lnSpc>
            </a:pPr>
            <a:endParaRPr lang="en-US" altLang="en-US" sz="1000">
              <a:latin typeface="Arial" panose="020B0604020202020204" pitchFamily="34" charset="0"/>
            </a:endParaRPr>
          </a:p>
          <a:p>
            <a:pPr eaLnBrk="1" hangingPunct="1">
              <a:lnSpc>
                <a:spcPct val="80000"/>
              </a:lnSpc>
            </a:pPr>
            <a:r>
              <a:rPr lang="en-US" altLang="en-US" sz="1600">
                <a:latin typeface="Arial" panose="020B0604020202020204" pitchFamily="34" charset="0"/>
              </a:rPr>
              <a:t>SOFENING BINDERS BECAUSE FLOW IS DERSIRED FOR HANDLING BUT STRENGTH IS DESIRED IN USE</a:t>
            </a:r>
          </a:p>
          <a:p>
            <a:pPr eaLnBrk="1" hangingPunct="1">
              <a:lnSpc>
                <a:spcPct val="80000"/>
              </a:lnSpc>
            </a:pPr>
            <a:r>
              <a:rPr lang="en-US" altLang="en-US" sz="1600">
                <a:latin typeface="Arial" panose="020B0604020202020204" pitchFamily="34" charset="0"/>
              </a:rPr>
              <a:t>THEREFORE SOFTNESS IS DUE TO TEMPERATURE…</a:t>
            </a:r>
          </a:p>
          <a:p>
            <a:pPr eaLnBrk="1" hangingPunct="1">
              <a:lnSpc>
                <a:spcPct val="80000"/>
              </a:lnSpc>
            </a:pPr>
            <a:r>
              <a:rPr lang="en-US" altLang="en-US" sz="1600">
                <a:latin typeface="Arial" panose="020B0604020202020204" pitchFamily="34" charset="0"/>
              </a:rPr>
              <a:t>Higher temp results in oxidation…more brittle binder </a:t>
            </a:r>
          </a:p>
          <a:p>
            <a:pPr eaLnBrk="1" hangingPunct="1">
              <a:lnSpc>
                <a:spcPct val="80000"/>
              </a:lnSpc>
            </a:pPr>
            <a:endParaRPr lang="en-US" altLang="en-US" sz="1600">
              <a:latin typeface="Arial" panose="020B0604020202020204" pitchFamily="34" charset="0"/>
            </a:endParaRPr>
          </a:p>
          <a:p>
            <a:pPr eaLnBrk="1" hangingPunct="1">
              <a:lnSpc>
                <a:spcPct val="80000"/>
              </a:lnSpc>
            </a:pPr>
            <a:r>
              <a:rPr lang="en-US" altLang="en-US" sz="1600">
                <a:latin typeface="Arial" panose="020B0604020202020204" pitchFamily="34" charset="0"/>
              </a:rPr>
              <a:t>see MSDS for temp, mixing and storage temp</a:t>
            </a:r>
          </a:p>
          <a:p>
            <a:pPr eaLnBrk="1" hangingPunct="1">
              <a:lnSpc>
                <a:spcPct val="80000"/>
              </a:lnSpc>
            </a:pPr>
            <a:endParaRPr lang="en-US" altLang="en-US" sz="1600">
              <a:latin typeface="Arial" panose="020B0604020202020204" pitchFamily="34" charset="0"/>
            </a:endParaRPr>
          </a:p>
          <a:p>
            <a:pPr eaLnBrk="1" hangingPunct="1">
              <a:lnSpc>
                <a:spcPct val="80000"/>
              </a:lnSpc>
            </a:pPr>
            <a:endParaRPr lang="en-US" altLang="en-US" sz="1600">
              <a:latin typeface="Arial" panose="020B0604020202020204" pitchFamily="34" charset="0"/>
            </a:endParaRPr>
          </a:p>
        </p:txBody>
      </p:sp>
      <p:sp>
        <p:nvSpPr>
          <p:cNvPr id="43013" name="Date Placeholder 1">
            <a:extLst>
              <a:ext uri="{FF2B5EF4-FFF2-40B4-BE49-F238E27FC236}">
                <a16:creationId xmlns:a16="http://schemas.microsoft.com/office/drawing/2014/main" id="{F806C482-36A7-4E09-87FE-424ED77C8CD7}"/>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052D769-B917-4457-82EF-BA3CD6CA6854}"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632316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40959A55-60F6-4FE7-90C2-67DE93AD5CE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A002257-37C0-4523-BE67-DF4A02345755}" type="slidenum">
              <a:rPr lang="en-US" altLang="en-US"/>
              <a:pPr>
                <a:spcBef>
                  <a:spcPct val="0"/>
                </a:spcBef>
              </a:pPr>
              <a:t>2</a:t>
            </a:fld>
            <a:endParaRPr lang="en-US" altLang="en-US"/>
          </a:p>
        </p:txBody>
      </p:sp>
      <p:sp>
        <p:nvSpPr>
          <p:cNvPr id="8195" name="Rectangle 2">
            <a:extLst>
              <a:ext uri="{FF2B5EF4-FFF2-40B4-BE49-F238E27FC236}">
                <a16:creationId xmlns:a16="http://schemas.microsoft.com/office/drawing/2014/main" id="{E405CD01-EBBB-4DD8-9D87-4C6B377B9D05}"/>
              </a:ext>
            </a:extLst>
          </p:cNvPr>
          <p:cNvSpPr>
            <a:spLocks noGrp="1" noRot="1" noChangeAspect="1" noChangeArrowheads="1" noTextEdit="1"/>
          </p:cNvSpPr>
          <p:nvPr>
            <p:ph type="sldImg"/>
          </p:nvPr>
        </p:nvSpPr>
        <p:spPr>
          <a:ln/>
        </p:spPr>
      </p:sp>
      <p:sp>
        <p:nvSpPr>
          <p:cNvPr id="8196" name="Rectangle 3">
            <a:extLst>
              <a:ext uri="{FF2B5EF4-FFF2-40B4-BE49-F238E27FC236}">
                <a16:creationId xmlns:a16="http://schemas.microsoft.com/office/drawing/2014/main" id="{9A3D3BDF-E2BB-4C39-9F02-610C6B4E3BB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Discuss outline</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Background:  FIRST RECORDE USE OF ASPHAL BY HUMANS WAS BY THE Sumerians around 3,000 B.C. STATURES FROM THAT TIME PERIOD USED ASPHALT AS A BINDING SUBSTANCE INLAYING SHELLS, STONES OR PEARLS.</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ANCIENT ASPHAL WAS USED TO PRESERVE MUMMIES, WATERPROOFING AND CEMENTING (THE BRICKS OF BABYLONIA.</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1500 AD THE INCAS USED A COMPOSITION SIMILAR TO MODERN BITUMINOUS MACADAM TO PAVE PARTS OF THEIR HIGHWAY SYSTEM</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1830 IT WAS USED FOR FOOT PATHS, 1850S ASPHALT ROADWAYS.  THE FIRST IN THE US WERE IN 1870s.  THE SOURCE WAS IN TRINIDAD NEAR THE COAST OF VENEZUELA</a:t>
            </a:r>
          </a:p>
          <a:p>
            <a:pPr eaLnBrk="1" hangingPunct="1"/>
            <a:endParaRPr lang="en-US" altLang="en-US">
              <a:latin typeface="Arial" panose="020B0604020202020204" pitchFamily="34" charset="0"/>
            </a:endParaRPr>
          </a:p>
        </p:txBody>
      </p:sp>
      <p:sp>
        <p:nvSpPr>
          <p:cNvPr id="8197" name="Date Placeholder 1">
            <a:extLst>
              <a:ext uri="{FF2B5EF4-FFF2-40B4-BE49-F238E27FC236}">
                <a16:creationId xmlns:a16="http://schemas.microsoft.com/office/drawing/2014/main" id="{9219EF15-D0C8-4C7C-8499-CC5ACF88A36E}"/>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6499E1B-C866-4088-B472-2D82A799CB6A}"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7872866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a:extLst>
              <a:ext uri="{FF2B5EF4-FFF2-40B4-BE49-F238E27FC236}">
                <a16:creationId xmlns:a16="http://schemas.microsoft.com/office/drawing/2014/main" id="{10BDB82B-7774-40BF-A7A9-B92946FFC44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039CCA3-50CD-42D0-9AA3-4BCD5E6E8DF0}" type="slidenum">
              <a:rPr lang="en-US" altLang="en-US"/>
              <a:pPr>
                <a:spcBef>
                  <a:spcPct val="0"/>
                </a:spcBef>
              </a:pPr>
              <a:t>20</a:t>
            </a:fld>
            <a:endParaRPr lang="en-US" altLang="en-US"/>
          </a:p>
        </p:txBody>
      </p:sp>
      <p:sp>
        <p:nvSpPr>
          <p:cNvPr id="45059" name="Rectangle 2">
            <a:extLst>
              <a:ext uri="{FF2B5EF4-FFF2-40B4-BE49-F238E27FC236}">
                <a16:creationId xmlns:a16="http://schemas.microsoft.com/office/drawing/2014/main" id="{CC376A45-2F9E-4777-9363-795F9A006A4C}"/>
              </a:ext>
            </a:extLst>
          </p:cNvPr>
          <p:cNvSpPr>
            <a:spLocks noGrp="1" noRot="1" noChangeAspect="1" noChangeArrowheads="1" noTextEdit="1"/>
          </p:cNvSpPr>
          <p:nvPr>
            <p:ph type="sldImg"/>
          </p:nvPr>
        </p:nvSpPr>
        <p:spPr>
          <a:ln/>
        </p:spPr>
      </p:sp>
      <p:sp>
        <p:nvSpPr>
          <p:cNvPr id="45060" name="Rectangle 3">
            <a:extLst>
              <a:ext uri="{FF2B5EF4-FFF2-40B4-BE49-F238E27FC236}">
                <a16:creationId xmlns:a16="http://schemas.microsoft.com/office/drawing/2014/main" id="{A1893B86-9632-4D4B-BA1F-CC14FA73943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000">
                <a:latin typeface="Arial" panose="020B0604020202020204" pitchFamily="34" charset="0"/>
              </a:rPr>
              <a:t>Some asphalt cements require modification in order to meet specifications.  Asphalt cement modification has been practiced for over 50 years but has received added attention in the past decade or so.  The added attention can be attributed to the following factors (Roberts et al., 1996):</a:t>
            </a:r>
          </a:p>
          <a:p>
            <a:pPr eaLnBrk="1" hangingPunct="1"/>
            <a:r>
              <a:rPr lang="en-US" altLang="en-US" sz="1000" i="1">
                <a:latin typeface="Arial" panose="020B0604020202020204" pitchFamily="34" charset="0"/>
              </a:rPr>
              <a:t>Increased demand on HMA pavements</a:t>
            </a:r>
            <a:r>
              <a:rPr lang="en-US" altLang="en-US" sz="1000">
                <a:latin typeface="Arial" panose="020B0604020202020204" pitchFamily="34" charset="0"/>
              </a:rPr>
              <a:t>.  Traffic volume, loads and tire pressures have increased substantially in recent years, which can cause increased rutting and cracking.  Many modifiers can improve the asphalt binder's stiffness at normal service temperatures to increase </a:t>
            </a:r>
            <a:r>
              <a:rPr lang="en-US" altLang="en-US" sz="1000">
                <a:latin typeface="Arial" panose="020B0604020202020204" pitchFamily="34" charset="0"/>
                <a:hlinkClick r:id="rId3"/>
              </a:rPr>
              <a:t>rut</a:t>
            </a:r>
            <a:r>
              <a:rPr lang="en-US" altLang="en-US" sz="1000">
                <a:latin typeface="Arial" panose="020B0604020202020204" pitchFamily="34" charset="0"/>
              </a:rPr>
              <a:t> resistance, while decreasing its stiffness at low temperatures to improve its resistance to </a:t>
            </a:r>
            <a:r>
              <a:rPr lang="en-US" altLang="en-US" sz="1000">
                <a:latin typeface="Arial" panose="020B0604020202020204" pitchFamily="34" charset="0"/>
                <a:hlinkClick r:id="rId4"/>
              </a:rPr>
              <a:t>thermal cracking</a:t>
            </a:r>
            <a:r>
              <a:rPr lang="en-US" altLang="en-US" sz="1000">
                <a:latin typeface="Arial" panose="020B0604020202020204" pitchFamily="34" charset="0"/>
              </a:rPr>
              <a:t>. </a:t>
            </a:r>
          </a:p>
          <a:p>
            <a:pPr eaLnBrk="1" hangingPunct="1"/>
            <a:r>
              <a:rPr lang="en-US" altLang="en-US" sz="1000" i="1">
                <a:latin typeface="Arial" panose="020B0604020202020204" pitchFamily="34" charset="0"/>
              </a:rPr>
              <a:t>Superpave asphalt binder specifications</a:t>
            </a:r>
            <a:r>
              <a:rPr lang="en-US" altLang="en-US" sz="1000">
                <a:latin typeface="Arial" panose="020B0604020202020204" pitchFamily="34" charset="0"/>
              </a:rPr>
              <a:t>.  </a:t>
            </a:r>
            <a:r>
              <a:rPr lang="en-US" altLang="en-US" sz="1000">
                <a:latin typeface="Arial" panose="020B0604020202020204" pitchFamily="34" charset="0"/>
                <a:hlinkClick r:id="rId5"/>
              </a:rPr>
              <a:t>Superpave asphalt binder specifications</a:t>
            </a:r>
            <a:r>
              <a:rPr lang="en-US" altLang="en-US" sz="1000">
                <a:latin typeface="Arial" panose="020B0604020202020204" pitchFamily="34" charset="0"/>
              </a:rPr>
              <a:t> developed in the 1990s require asphalt binders to meet stiffness requirements at both high and low temperatures.  In regions with extreme climatic conditions this is not possible without asphalt binder modification. </a:t>
            </a:r>
          </a:p>
          <a:p>
            <a:pPr eaLnBrk="1" hangingPunct="1"/>
            <a:r>
              <a:rPr lang="en-US" altLang="en-US" sz="1000" i="1">
                <a:latin typeface="Arial" panose="020B0604020202020204" pitchFamily="34" charset="0"/>
              </a:rPr>
              <a:t>Environmental and economic issues</a:t>
            </a:r>
            <a:r>
              <a:rPr lang="en-US" altLang="en-US" sz="1000">
                <a:latin typeface="Arial" panose="020B0604020202020204" pitchFamily="34" charset="0"/>
              </a:rPr>
              <a:t>.  It is both environmentally and economically sound to recycle waste and industrial byproducts (such as tires, roofing shingles, glass and ash) in order to gain added benefit.  Thus, when they can benefit the final product without creating an environmental liability they are often used as additives in HMA. </a:t>
            </a:r>
          </a:p>
          <a:p>
            <a:pPr eaLnBrk="1" hangingPunct="1"/>
            <a:r>
              <a:rPr lang="en-US" altLang="en-US" sz="1000" i="1">
                <a:latin typeface="Arial" panose="020B0604020202020204" pitchFamily="34" charset="0"/>
              </a:rPr>
              <a:t>Public agency willingness to fund higher-cost asphalt additives</a:t>
            </a:r>
            <a:r>
              <a:rPr lang="en-US" altLang="en-US" sz="1000">
                <a:latin typeface="Arial" panose="020B0604020202020204" pitchFamily="34" charset="0"/>
              </a:rPr>
              <a:t>.  Modified asphalt cement is usually higher in initial cost than unmodified asphalt cement, but it should provide a longer service life with less maintenance. </a:t>
            </a:r>
          </a:p>
          <a:p>
            <a:pPr eaLnBrk="1" hangingPunct="1"/>
            <a:r>
              <a:rPr lang="en-US" altLang="en-US" sz="1000">
                <a:latin typeface="Arial" panose="020B0604020202020204" pitchFamily="34" charset="0"/>
              </a:rPr>
              <a:t>There are numerous binder additives available on the market today.  The benefits of modified asphalt cement can only be realized by a judicious selection of the modifier(s); not all modifiers are appropriate for all applications. </a:t>
            </a:r>
          </a:p>
        </p:txBody>
      </p:sp>
      <p:sp>
        <p:nvSpPr>
          <p:cNvPr id="45061" name="Date Placeholder 1">
            <a:extLst>
              <a:ext uri="{FF2B5EF4-FFF2-40B4-BE49-F238E27FC236}">
                <a16:creationId xmlns:a16="http://schemas.microsoft.com/office/drawing/2014/main" id="{B67D9110-424A-4567-A20C-101AE25DA749}"/>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79CF342-3024-4F4A-B439-ED9C05E1D6D4}"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3312818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7EACBEBF-D865-4792-91E6-2CFE3447A6E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02DAC53-D1A9-451C-A35F-2B0E148F2585}" type="slidenum">
              <a:rPr lang="en-US" altLang="en-US"/>
              <a:pPr>
                <a:spcBef>
                  <a:spcPct val="0"/>
                </a:spcBef>
              </a:pPr>
              <a:t>21</a:t>
            </a:fld>
            <a:endParaRPr lang="en-US" altLang="en-US"/>
          </a:p>
        </p:txBody>
      </p:sp>
      <p:sp>
        <p:nvSpPr>
          <p:cNvPr id="47107" name="Rectangle 2">
            <a:extLst>
              <a:ext uri="{FF2B5EF4-FFF2-40B4-BE49-F238E27FC236}">
                <a16:creationId xmlns:a16="http://schemas.microsoft.com/office/drawing/2014/main" id="{13EC29E5-5B07-493B-8DD0-8DC2EE03F1F7}"/>
              </a:ext>
            </a:extLst>
          </p:cNvPr>
          <p:cNvSpPr>
            <a:spLocks noGrp="1" noRot="1" noChangeAspect="1" noChangeArrowheads="1" noTextEdit="1"/>
          </p:cNvSpPr>
          <p:nvPr>
            <p:ph type="sldImg"/>
          </p:nvPr>
        </p:nvSpPr>
        <p:spPr>
          <a:ln/>
        </p:spPr>
      </p:sp>
      <p:sp>
        <p:nvSpPr>
          <p:cNvPr id="47108" name="Rectangle 3">
            <a:extLst>
              <a:ext uri="{FF2B5EF4-FFF2-40B4-BE49-F238E27FC236}">
                <a16:creationId xmlns:a16="http://schemas.microsoft.com/office/drawing/2014/main" id="{25937E25-F87E-4ADD-A624-8F1381B677D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90000"/>
              </a:lnSpc>
            </a:pPr>
            <a:r>
              <a:rPr lang="en-US" altLang="en-US" sz="1600">
                <a:latin typeface="Arial" panose="020B0604020202020204" pitchFamily="34" charset="0"/>
              </a:rPr>
              <a:t>In general, asphalt cement should be modified to achieve the following types of improvements (Roberts et al., 1996):</a:t>
            </a:r>
          </a:p>
          <a:p>
            <a:pPr eaLnBrk="1" hangingPunct="1">
              <a:lnSpc>
                <a:spcPct val="90000"/>
              </a:lnSpc>
            </a:pPr>
            <a:r>
              <a:rPr lang="en-US" altLang="en-US" sz="1600" i="1">
                <a:latin typeface="Arial" panose="020B0604020202020204" pitchFamily="34" charset="0"/>
              </a:rPr>
              <a:t>Lower stiffness (or viscosity) at the high temperatures associated with construction</a:t>
            </a:r>
            <a:r>
              <a:rPr lang="en-US" altLang="en-US" sz="1600">
                <a:latin typeface="Arial" panose="020B0604020202020204" pitchFamily="34" charset="0"/>
              </a:rPr>
              <a:t>.  This facilitates pumping of the liquid asphalt binder as well as mixing and compaction of HMA. </a:t>
            </a:r>
          </a:p>
          <a:p>
            <a:pPr eaLnBrk="1" hangingPunct="1">
              <a:lnSpc>
                <a:spcPct val="90000"/>
              </a:lnSpc>
            </a:pPr>
            <a:r>
              <a:rPr lang="en-US" altLang="en-US" sz="1600" i="1">
                <a:latin typeface="Arial" panose="020B0604020202020204" pitchFamily="34" charset="0"/>
              </a:rPr>
              <a:t>Higher stiffness at high service temperatures</a:t>
            </a:r>
            <a:r>
              <a:rPr lang="en-US" altLang="en-US" sz="1600">
                <a:latin typeface="Arial" panose="020B0604020202020204" pitchFamily="34" charset="0"/>
              </a:rPr>
              <a:t>.  This will reduce rutting and shoving. </a:t>
            </a:r>
          </a:p>
          <a:p>
            <a:pPr eaLnBrk="1" hangingPunct="1">
              <a:lnSpc>
                <a:spcPct val="90000"/>
              </a:lnSpc>
            </a:pPr>
            <a:r>
              <a:rPr lang="en-US" altLang="en-US" sz="1600" i="1">
                <a:latin typeface="Arial" panose="020B0604020202020204" pitchFamily="34" charset="0"/>
              </a:rPr>
              <a:t>Lower stiffness and faster relaxation properties at low service temperatures</a:t>
            </a:r>
            <a:r>
              <a:rPr lang="en-US" altLang="en-US" sz="1600">
                <a:latin typeface="Arial" panose="020B0604020202020204" pitchFamily="34" charset="0"/>
              </a:rPr>
              <a:t>.  This will reduce thermal cracking. </a:t>
            </a:r>
          </a:p>
          <a:p>
            <a:pPr eaLnBrk="1" hangingPunct="1">
              <a:lnSpc>
                <a:spcPct val="90000"/>
              </a:lnSpc>
            </a:pPr>
            <a:endParaRPr lang="en-US" altLang="en-US" sz="1600">
              <a:latin typeface="Arial" panose="020B0604020202020204" pitchFamily="34" charset="0"/>
            </a:endParaRPr>
          </a:p>
          <a:p>
            <a:pPr eaLnBrk="1" hangingPunct="1">
              <a:lnSpc>
                <a:spcPct val="90000"/>
              </a:lnSpc>
            </a:pPr>
            <a:r>
              <a:rPr lang="en-US" altLang="en-US" sz="1600">
                <a:latin typeface="Arial" panose="020B0604020202020204" pitchFamily="34" charset="0"/>
              </a:rPr>
              <a:t>Asphalt is a complex chemical substance.  Asphalts chemical microstructure is most influenced by its physical behaviors.  </a:t>
            </a:r>
          </a:p>
          <a:p>
            <a:pPr eaLnBrk="1" hangingPunct="1">
              <a:lnSpc>
                <a:spcPct val="90000"/>
              </a:lnSpc>
            </a:pPr>
            <a:r>
              <a:rPr lang="en-US" altLang="en-US">
                <a:latin typeface="Arial" panose="020B0604020202020204" pitchFamily="34" charset="0"/>
              </a:rPr>
              <a:t>In general, asphalt cement should be modified to achieve the following types of improvements (Roberts et al., 1996):</a:t>
            </a:r>
          </a:p>
          <a:p>
            <a:pPr eaLnBrk="1" hangingPunct="1">
              <a:lnSpc>
                <a:spcPct val="90000"/>
              </a:lnSpc>
            </a:pPr>
            <a:r>
              <a:rPr lang="en-US" altLang="en-US" i="1">
                <a:latin typeface="Arial" panose="020B0604020202020204" pitchFamily="34" charset="0"/>
              </a:rPr>
              <a:t>Lower stiffness (or viscosity) at the high temperatures associated with construction</a:t>
            </a:r>
            <a:r>
              <a:rPr lang="en-US" altLang="en-US">
                <a:latin typeface="Arial" panose="020B0604020202020204" pitchFamily="34" charset="0"/>
              </a:rPr>
              <a:t>.  This facilitates pumping of the liquid asphalt binder as well as mixing and compaction of HMA. </a:t>
            </a:r>
          </a:p>
          <a:p>
            <a:pPr eaLnBrk="1" hangingPunct="1">
              <a:lnSpc>
                <a:spcPct val="90000"/>
              </a:lnSpc>
            </a:pPr>
            <a:endParaRPr lang="en-US" altLang="en-US">
              <a:latin typeface="Arial" panose="020B0604020202020204" pitchFamily="34" charset="0"/>
            </a:endParaRPr>
          </a:p>
        </p:txBody>
      </p:sp>
      <p:sp>
        <p:nvSpPr>
          <p:cNvPr id="47109" name="Date Placeholder 1">
            <a:extLst>
              <a:ext uri="{FF2B5EF4-FFF2-40B4-BE49-F238E27FC236}">
                <a16:creationId xmlns:a16="http://schemas.microsoft.com/office/drawing/2014/main" id="{B46520C3-98D1-42ED-869E-93BD45174708}"/>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A0A7ADA-D8CC-46F0-B40E-89AFFD3336CA}"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793637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a:extLst>
              <a:ext uri="{FF2B5EF4-FFF2-40B4-BE49-F238E27FC236}">
                <a16:creationId xmlns:a16="http://schemas.microsoft.com/office/drawing/2014/main" id="{5581C8CC-FFAD-48C4-812B-0CA035EE63B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2B56A00-866B-4AE8-A874-C8107091F40E}" type="slidenum">
              <a:rPr lang="en-US" altLang="en-US"/>
              <a:pPr>
                <a:spcBef>
                  <a:spcPct val="0"/>
                </a:spcBef>
              </a:pPr>
              <a:t>22</a:t>
            </a:fld>
            <a:endParaRPr lang="en-US" altLang="en-US"/>
          </a:p>
        </p:txBody>
      </p:sp>
      <p:sp>
        <p:nvSpPr>
          <p:cNvPr id="49155" name="Rectangle 2">
            <a:extLst>
              <a:ext uri="{FF2B5EF4-FFF2-40B4-BE49-F238E27FC236}">
                <a16:creationId xmlns:a16="http://schemas.microsoft.com/office/drawing/2014/main" id="{34F149FC-68D6-44B8-A5F3-F06543226019}"/>
              </a:ext>
            </a:extLst>
          </p:cNvPr>
          <p:cNvSpPr>
            <a:spLocks noGrp="1" noRot="1" noChangeAspect="1" noChangeArrowheads="1" noTextEdit="1"/>
          </p:cNvSpPr>
          <p:nvPr>
            <p:ph type="sldImg"/>
          </p:nvPr>
        </p:nvSpPr>
        <p:spPr>
          <a:ln/>
        </p:spPr>
      </p:sp>
      <p:sp>
        <p:nvSpPr>
          <p:cNvPr id="49156" name="Rectangle 3">
            <a:extLst>
              <a:ext uri="{FF2B5EF4-FFF2-40B4-BE49-F238E27FC236}">
                <a16:creationId xmlns:a16="http://schemas.microsoft.com/office/drawing/2014/main" id="{CC627CB2-3D4A-4B20-AAEC-2351173634B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000">
                <a:latin typeface="Arial" panose="020B0604020202020204" pitchFamily="34" charset="0"/>
              </a:rPr>
              <a:t>Basically dust added with binder to clean, dry, hot aggregate.  Filler prevents stripping of the binder from the agg. Over time</a:t>
            </a:r>
          </a:p>
          <a:p>
            <a:pPr eaLnBrk="1" hangingPunct="1"/>
            <a:r>
              <a:rPr lang="en-US" altLang="en-US" sz="2000">
                <a:latin typeface="Arial" panose="020B0604020202020204" pitchFamily="34" charset="0"/>
              </a:rPr>
              <a:t>Asphalt adheres to aggregate because the polar molecules with the asphalt are attracted to the polar molecule on the aggregate surface or dust.  Certain polar attractions are known to be disrupted by water (a polar molecule)  the polar molecules with asphalt will vary in their ability to adhere to any on particular type of aggregate.  </a:t>
            </a:r>
          </a:p>
          <a:p>
            <a:pPr eaLnBrk="1" hangingPunct="1"/>
            <a:endParaRPr lang="en-US" altLang="en-US" sz="2000">
              <a:latin typeface="Arial" panose="020B0604020202020204" pitchFamily="34" charset="0"/>
            </a:endParaRPr>
          </a:p>
        </p:txBody>
      </p:sp>
      <p:sp>
        <p:nvSpPr>
          <p:cNvPr id="49157" name="Date Placeholder 1">
            <a:extLst>
              <a:ext uri="{FF2B5EF4-FFF2-40B4-BE49-F238E27FC236}">
                <a16:creationId xmlns:a16="http://schemas.microsoft.com/office/drawing/2014/main" id="{A9C2EB68-AA8B-4DED-B954-2A66A4AF4D23}"/>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895F4AB-D029-448A-85B1-98435CAEA534}"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4698334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ACDCB7A5-1581-4596-A438-E56B66D3CDC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B5F3057-9A4A-4533-BC5E-160658775A49}" type="slidenum">
              <a:rPr lang="en-US" altLang="en-US"/>
              <a:pPr>
                <a:spcBef>
                  <a:spcPct val="0"/>
                </a:spcBef>
              </a:pPr>
              <a:t>23</a:t>
            </a:fld>
            <a:endParaRPr lang="en-US" altLang="en-US"/>
          </a:p>
        </p:txBody>
      </p:sp>
      <p:sp>
        <p:nvSpPr>
          <p:cNvPr id="51203" name="Rectangle 2">
            <a:extLst>
              <a:ext uri="{FF2B5EF4-FFF2-40B4-BE49-F238E27FC236}">
                <a16:creationId xmlns:a16="http://schemas.microsoft.com/office/drawing/2014/main" id="{BFFBFBFB-0B91-428F-8B48-82941A694231}"/>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D8F0F4C3-DD01-4229-B2D2-43ADE12AFA5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51205" name="Date Placeholder 1">
            <a:extLst>
              <a:ext uri="{FF2B5EF4-FFF2-40B4-BE49-F238E27FC236}">
                <a16:creationId xmlns:a16="http://schemas.microsoft.com/office/drawing/2014/main" id="{AA0B20AC-C73E-4AB7-ACCE-6D294DF2887C}"/>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410113-934A-44F4-93EA-80AA1D17265C}"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4033295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a:extLst>
              <a:ext uri="{FF2B5EF4-FFF2-40B4-BE49-F238E27FC236}">
                <a16:creationId xmlns:a16="http://schemas.microsoft.com/office/drawing/2014/main" id="{D9615398-8768-4F5E-9C88-885B8213D73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60E1FA9-F751-40D5-85A4-AC8166C39DDB}" type="slidenum">
              <a:rPr lang="en-US" altLang="en-US"/>
              <a:pPr>
                <a:spcBef>
                  <a:spcPct val="0"/>
                </a:spcBef>
              </a:pPr>
              <a:t>24</a:t>
            </a:fld>
            <a:endParaRPr lang="en-US" altLang="en-US"/>
          </a:p>
        </p:txBody>
      </p:sp>
      <p:sp>
        <p:nvSpPr>
          <p:cNvPr id="53251" name="Rectangle 2">
            <a:extLst>
              <a:ext uri="{FF2B5EF4-FFF2-40B4-BE49-F238E27FC236}">
                <a16:creationId xmlns:a16="http://schemas.microsoft.com/office/drawing/2014/main" id="{15D5A44D-73F5-4328-8ED1-A59A069603C1}"/>
              </a:ext>
            </a:extLst>
          </p:cNvPr>
          <p:cNvSpPr>
            <a:spLocks noGrp="1" noRot="1" noChangeAspect="1" noChangeArrowheads="1" noTextEdit="1"/>
          </p:cNvSpPr>
          <p:nvPr>
            <p:ph type="sldImg"/>
          </p:nvPr>
        </p:nvSpPr>
        <p:spPr>
          <a:ln/>
        </p:spPr>
      </p:sp>
      <p:sp>
        <p:nvSpPr>
          <p:cNvPr id="53252" name="Rectangle 3">
            <a:extLst>
              <a:ext uri="{FF2B5EF4-FFF2-40B4-BE49-F238E27FC236}">
                <a16:creationId xmlns:a16="http://schemas.microsoft.com/office/drawing/2014/main" id="{F8E2D36C-CA72-40AC-AE13-B60ACF346B7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53253" name="Date Placeholder 1">
            <a:extLst>
              <a:ext uri="{FF2B5EF4-FFF2-40B4-BE49-F238E27FC236}">
                <a16:creationId xmlns:a16="http://schemas.microsoft.com/office/drawing/2014/main" id="{A82EFCF2-3295-41C3-975B-80E64399FE50}"/>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CE8A267-2598-4364-B6C8-AA869DD98D55}"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2489474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a:extLst>
              <a:ext uri="{FF2B5EF4-FFF2-40B4-BE49-F238E27FC236}">
                <a16:creationId xmlns:a16="http://schemas.microsoft.com/office/drawing/2014/main" id="{E06FC16A-F29A-49AD-B552-6041E02F8F2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37212B8-A479-493A-A1B0-96669E9724B1}" type="slidenum">
              <a:rPr lang="en-US" altLang="en-US"/>
              <a:pPr>
                <a:spcBef>
                  <a:spcPct val="0"/>
                </a:spcBef>
              </a:pPr>
              <a:t>25</a:t>
            </a:fld>
            <a:endParaRPr lang="en-US" altLang="en-US"/>
          </a:p>
        </p:txBody>
      </p:sp>
      <p:sp>
        <p:nvSpPr>
          <p:cNvPr id="55299" name="Rectangle 2">
            <a:extLst>
              <a:ext uri="{FF2B5EF4-FFF2-40B4-BE49-F238E27FC236}">
                <a16:creationId xmlns:a16="http://schemas.microsoft.com/office/drawing/2014/main" id="{711EA683-04BC-4C70-9A7B-37F8D0D52502}"/>
              </a:ext>
            </a:extLst>
          </p:cNvPr>
          <p:cNvSpPr>
            <a:spLocks noGrp="1" noRot="1" noChangeAspect="1" noChangeArrowheads="1" noTextEdit="1"/>
          </p:cNvSpPr>
          <p:nvPr>
            <p:ph type="sldImg"/>
          </p:nvPr>
        </p:nvSpPr>
        <p:spPr>
          <a:ln/>
        </p:spPr>
      </p:sp>
      <p:sp>
        <p:nvSpPr>
          <p:cNvPr id="55300" name="Rectangle 3">
            <a:extLst>
              <a:ext uri="{FF2B5EF4-FFF2-40B4-BE49-F238E27FC236}">
                <a16:creationId xmlns:a16="http://schemas.microsoft.com/office/drawing/2014/main" id="{55FC33F9-8B5F-4EEA-88DC-029908F6CE9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90000"/>
              </a:lnSpc>
            </a:pPr>
            <a:r>
              <a:rPr lang="en-US" altLang="en-US" sz="1800">
                <a:latin typeface="Arial" panose="020B0604020202020204" pitchFamily="34" charset="0"/>
              </a:rPr>
              <a:t>Is an anti-stripping agent designed to reduces cracks during freeze thaw cycles at higher elevation </a:t>
            </a:r>
          </a:p>
          <a:p>
            <a:pPr eaLnBrk="1" hangingPunct="1">
              <a:lnSpc>
                <a:spcPct val="90000"/>
              </a:lnSpc>
            </a:pPr>
            <a:endParaRPr lang="en-US" altLang="en-US" sz="1800">
              <a:latin typeface="Arial" panose="020B0604020202020204" pitchFamily="34" charset="0"/>
            </a:endParaRPr>
          </a:p>
          <a:p>
            <a:pPr eaLnBrk="1" hangingPunct="1">
              <a:lnSpc>
                <a:spcPct val="90000"/>
              </a:lnSpc>
            </a:pPr>
            <a:r>
              <a:rPr lang="en-US" altLang="en-US" sz="1800">
                <a:latin typeface="Arial" panose="020B0604020202020204" pitchFamily="34" charset="0"/>
              </a:rPr>
              <a:t>Moisture damage.  Since it is a polar molecule, water is readily accepted by the polar asphalt molecules.  Water cause stripping and/or can decrease asphalt viscosity.  It typically acts like a solvent in asphalt and results in reduced strength and increased rutting.  When taken io the extreme, this same property can be used to produce asphalt emulsions.  Interestingly, from a chemical point-of-view water should have a greater effect on polder asphalt.  Oxidation causes aged asphalts to contain more polar molecules.  The more polar molecules an asphalt contains, the more readily it will accept water.  However, the oxidation aging effects probably counteract any moisture-related aging effects.</a:t>
            </a:r>
          </a:p>
          <a:p>
            <a:pPr eaLnBrk="1" hangingPunct="1">
              <a:lnSpc>
                <a:spcPct val="90000"/>
              </a:lnSpc>
            </a:pPr>
            <a:endParaRPr lang="en-US" altLang="en-US" sz="1800">
              <a:latin typeface="Arial" panose="020B0604020202020204" pitchFamily="34" charset="0"/>
            </a:endParaRPr>
          </a:p>
        </p:txBody>
      </p:sp>
      <p:sp>
        <p:nvSpPr>
          <p:cNvPr id="55301" name="Date Placeholder 1">
            <a:extLst>
              <a:ext uri="{FF2B5EF4-FFF2-40B4-BE49-F238E27FC236}">
                <a16:creationId xmlns:a16="http://schemas.microsoft.com/office/drawing/2014/main" id="{589B61CF-ACDC-4A45-9084-E5ADBF279E40}"/>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3E81867-B56F-4D4A-8A7E-846854DAF735}"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4941964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2800EC5F-5FD5-4C3D-88A3-40D5BA9E123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CAEF149-5232-4DD3-8326-78AB96585295}" type="slidenum">
              <a:rPr lang="en-US" altLang="en-US"/>
              <a:pPr>
                <a:spcBef>
                  <a:spcPct val="0"/>
                </a:spcBef>
              </a:pPr>
              <a:t>26</a:t>
            </a:fld>
            <a:endParaRPr lang="en-US" altLang="en-US"/>
          </a:p>
        </p:txBody>
      </p:sp>
      <p:sp>
        <p:nvSpPr>
          <p:cNvPr id="57347" name="Rectangle 2">
            <a:extLst>
              <a:ext uri="{FF2B5EF4-FFF2-40B4-BE49-F238E27FC236}">
                <a16:creationId xmlns:a16="http://schemas.microsoft.com/office/drawing/2014/main" id="{9A2DEB18-E66D-4A38-92BD-DFD96BB87484}"/>
              </a:ext>
            </a:extLst>
          </p:cNvPr>
          <p:cNvSpPr>
            <a:spLocks noGrp="1" noRot="1" noChangeAspect="1" noChangeArrowheads="1" noTextEdit="1"/>
          </p:cNvSpPr>
          <p:nvPr>
            <p:ph type="sldImg"/>
          </p:nvPr>
        </p:nvSpPr>
        <p:spPr>
          <a:ln/>
        </p:spPr>
      </p:sp>
      <p:sp>
        <p:nvSpPr>
          <p:cNvPr id="57348" name="Rectangle 3">
            <a:extLst>
              <a:ext uri="{FF2B5EF4-FFF2-40B4-BE49-F238E27FC236}">
                <a16:creationId xmlns:a16="http://schemas.microsoft.com/office/drawing/2014/main" id="{BA1B9884-D16F-47C0-BB5C-7A905133732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80000"/>
              </a:lnSpc>
            </a:pPr>
            <a:r>
              <a:rPr lang="en-US" altLang="en-US" sz="1400" b="1">
                <a:latin typeface="Arial" panose="020B0604020202020204" pitchFamily="34" charset="0"/>
              </a:rPr>
              <a:t>HMA with anti-stripping agents are   stored at lower temperatures than conventional binder</a:t>
            </a:r>
          </a:p>
          <a:p>
            <a:pPr eaLnBrk="1" hangingPunct="1">
              <a:lnSpc>
                <a:spcPct val="80000"/>
              </a:lnSpc>
            </a:pPr>
            <a:endParaRPr lang="en-US" altLang="en-US" sz="1400">
              <a:latin typeface="Arial" panose="020B0604020202020204" pitchFamily="34" charset="0"/>
            </a:endParaRPr>
          </a:p>
          <a:p>
            <a:pPr eaLnBrk="1" hangingPunct="1">
              <a:lnSpc>
                <a:spcPct val="80000"/>
              </a:lnSpc>
            </a:pPr>
            <a:r>
              <a:rPr lang="en-US" altLang="en-US" sz="1600" b="1">
                <a:latin typeface="Arial" panose="020B0604020202020204" pitchFamily="34" charset="0"/>
              </a:rPr>
              <a:t>Increased adhesion between the asphalt binder and aggregate in the presence of moisture.  </a:t>
            </a:r>
          </a:p>
          <a:p>
            <a:pPr eaLnBrk="1" hangingPunct="1">
              <a:lnSpc>
                <a:spcPct val="80000"/>
              </a:lnSpc>
            </a:pPr>
            <a:endParaRPr lang="en-US" altLang="en-US" sz="1600" b="1">
              <a:latin typeface="Arial" panose="020B0604020202020204" pitchFamily="34" charset="0"/>
            </a:endParaRPr>
          </a:p>
          <a:p>
            <a:pPr eaLnBrk="1" hangingPunct="1">
              <a:lnSpc>
                <a:spcPct val="80000"/>
              </a:lnSpc>
            </a:pPr>
            <a:r>
              <a:rPr lang="en-US" altLang="en-US" sz="1600" b="1">
                <a:latin typeface="Arial" panose="020B0604020202020204" pitchFamily="34" charset="0"/>
              </a:rPr>
              <a:t>Reduce the likelihood of stripping.  </a:t>
            </a:r>
          </a:p>
          <a:p>
            <a:pPr eaLnBrk="1" hangingPunct="1">
              <a:lnSpc>
                <a:spcPct val="80000"/>
              </a:lnSpc>
            </a:pPr>
            <a:endParaRPr lang="en-US" altLang="en-US" sz="1600" b="1">
              <a:latin typeface="Arial" panose="020B0604020202020204" pitchFamily="34" charset="0"/>
            </a:endParaRPr>
          </a:p>
          <a:p>
            <a:pPr eaLnBrk="1" hangingPunct="1">
              <a:lnSpc>
                <a:spcPct val="80000"/>
              </a:lnSpc>
            </a:pPr>
            <a:r>
              <a:rPr lang="en-US" altLang="en-US" sz="1600" b="1">
                <a:latin typeface="Arial" panose="020B0604020202020204" pitchFamily="34" charset="0"/>
              </a:rPr>
              <a:t>2 aggregate samples from the same source after they have been coated with asphalt binder.  </a:t>
            </a:r>
          </a:p>
          <a:p>
            <a:pPr eaLnBrk="1" hangingPunct="1">
              <a:lnSpc>
                <a:spcPct val="80000"/>
              </a:lnSpc>
            </a:pPr>
            <a:r>
              <a:rPr lang="en-US" altLang="en-US" sz="1600" b="1">
                <a:latin typeface="Arial" panose="020B0604020202020204" pitchFamily="34" charset="0"/>
              </a:rPr>
              <a:t>The asphalt binder on left contain no anti-stripping modifier results in almost no aggregate-asphalt binder adhesion.  </a:t>
            </a:r>
          </a:p>
          <a:p>
            <a:pPr eaLnBrk="1" hangingPunct="1">
              <a:lnSpc>
                <a:spcPct val="80000"/>
              </a:lnSpc>
            </a:pPr>
            <a:endParaRPr lang="en-US" altLang="en-US" sz="1600" b="1">
              <a:latin typeface="Arial" panose="020B0604020202020204" pitchFamily="34" charset="0"/>
            </a:endParaRPr>
          </a:p>
          <a:p>
            <a:pPr eaLnBrk="1" hangingPunct="1">
              <a:lnSpc>
                <a:spcPct val="80000"/>
              </a:lnSpc>
            </a:pPr>
            <a:r>
              <a:rPr lang="en-US" altLang="en-US" sz="1600" b="1">
                <a:latin typeface="Arial" panose="020B0604020202020204" pitchFamily="34" charset="0"/>
              </a:rPr>
              <a:t>The asphalt binder used with the sample on the right contains 0.5% (by weight of asphalt binder) an anti-stripping modifier, which results in good aggregate-asphalt binder adhesion. </a:t>
            </a:r>
          </a:p>
        </p:txBody>
      </p:sp>
      <p:sp>
        <p:nvSpPr>
          <p:cNvPr id="57349" name="Date Placeholder 1">
            <a:extLst>
              <a:ext uri="{FF2B5EF4-FFF2-40B4-BE49-F238E27FC236}">
                <a16:creationId xmlns:a16="http://schemas.microsoft.com/office/drawing/2014/main" id="{30C82C91-EEA4-4BF4-AF88-07A4D8A7B7C1}"/>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63AEFEC-B7EB-471B-8D9E-4A987190272B}"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0556630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a:extLst>
              <a:ext uri="{FF2B5EF4-FFF2-40B4-BE49-F238E27FC236}">
                <a16:creationId xmlns:a16="http://schemas.microsoft.com/office/drawing/2014/main" id="{9B172546-826C-4118-AD69-B59A2380E1B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EB41AEB-1B7A-480C-95FE-F24E7C6DA77D}" type="slidenum">
              <a:rPr lang="en-US" altLang="en-US"/>
              <a:pPr>
                <a:spcBef>
                  <a:spcPct val="0"/>
                </a:spcBef>
              </a:pPr>
              <a:t>27</a:t>
            </a:fld>
            <a:endParaRPr lang="en-US" altLang="en-US"/>
          </a:p>
        </p:txBody>
      </p:sp>
      <p:sp>
        <p:nvSpPr>
          <p:cNvPr id="59395" name="Rectangle 2">
            <a:extLst>
              <a:ext uri="{FF2B5EF4-FFF2-40B4-BE49-F238E27FC236}">
                <a16:creationId xmlns:a16="http://schemas.microsoft.com/office/drawing/2014/main" id="{93CEB049-60B9-4AA1-A192-1C8B7CDDAA2C}"/>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0B3BC3C7-0459-4BC1-A4F5-84AAB5B01E1F}"/>
              </a:ext>
            </a:extLst>
          </p:cNvPr>
          <p:cNvSpPr>
            <a:spLocks noGrp="1" noChangeArrowheads="1"/>
          </p:cNvSpPr>
          <p:nvPr>
            <p:ph type="body" idx="1"/>
          </p:nvPr>
        </p:nvSpPr>
        <p:spPr>
          <a:xfrm>
            <a:off x="338138" y="4448175"/>
            <a:ext cx="6553200" cy="42132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90000"/>
              </a:lnSpc>
            </a:pPr>
            <a:endParaRPr lang="en-US" altLang="en-US" sz="900">
              <a:latin typeface="Arial" panose="020B0604020202020204" pitchFamily="34" charset="0"/>
            </a:endParaRPr>
          </a:p>
          <a:p>
            <a:pPr eaLnBrk="1" hangingPunct="1">
              <a:lnSpc>
                <a:spcPct val="90000"/>
              </a:lnSpc>
            </a:pPr>
            <a:r>
              <a:rPr lang="en-US" altLang="en-US" sz="2000">
                <a:latin typeface="Arial" panose="020B0604020202020204" pitchFamily="34" charset="0"/>
              </a:rPr>
              <a:t>View of a </a:t>
            </a:r>
            <a:r>
              <a:rPr lang="en-US" altLang="en-US" sz="2000">
                <a:solidFill>
                  <a:srgbClr val="FF0000"/>
                </a:solidFill>
                <a:latin typeface="Arial" panose="020B0604020202020204" pitchFamily="34" charset="0"/>
              </a:rPr>
              <a:t>transportable</a:t>
            </a:r>
            <a:r>
              <a:rPr lang="en-US" altLang="en-US" sz="2000">
                <a:latin typeface="Arial" panose="020B0604020202020204" pitchFamily="34" charset="0"/>
              </a:rPr>
              <a:t> HMA unit. </a:t>
            </a:r>
          </a:p>
          <a:p>
            <a:pPr eaLnBrk="1" hangingPunct="1">
              <a:lnSpc>
                <a:spcPct val="90000"/>
              </a:lnSpc>
            </a:pPr>
            <a:endParaRPr lang="en-US" altLang="en-US" sz="2000">
              <a:latin typeface="Arial" panose="020B0604020202020204" pitchFamily="34" charset="0"/>
            </a:endParaRPr>
          </a:p>
          <a:p>
            <a:pPr eaLnBrk="1" hangingPunct="1">
              <a:lnSpc>
                <a:spcPct val="90000"/>
              </a:lnSpc>
            </a:pPr>
            <a:r>
              <a:rPr lang="en-US" altLang="en-US" sz="2000">
                <a:latin typeface="Arial" panose="020B0604020202020204" pitchFamily="34" charset="0"/>
              </a:rPr>
              <a:t>The customer brings in the unit when working on contracts for CALTRANS and moves to another location when the contract is finished.</a:t>
            </a:r>
          </a:p>
          <a:p>
            <a:pPr eaLnBrk="1" hangingPunct="1">
              <a:lnSpc>
                <a:spcPct val="90000"/>
              </a:lnSpc>
            </a:pPr>
            <a:r>
              <a:rPr lang="en-US" altLang="en-US" sz="2000">
                <a:latin typeface="Arial" panose="020B0604020202020204" pitchFamily="34" charset="0"/>
              </a:rPr>
              <a:t> </a:t>
            </a:r>
          </a:p>
          <a:p>
            <a:pPr eaLnBrk="1" hangingPunct="1">
              <a:lnSpc>
                <a:spcPct val="90000"/>
              </a:lnSpc>
            </a:pPr>
            <a:r>
              <a:rPr lang="en-US" altLang="en-US" sz="2000">
                <a:latin typeface="Arial" panose="020B0604020202020204" pitchFamily="34" charset="0"/>
              </a:rPr>
              <a:t>This operation is often run at night and numerous nuisance complaints have been reported.</a:t>
            </a:r>
          </a:p>
          <a:p>
            <a:pPr eaLnBrk="1" hangingPunct="1">
              <a:lnSpc>
                <a:spcPct val="90000"/>
              </a:lnSpc>
            </a:pPr>
            <a:endParaRPr lang="en-US" altLang="en-US" sz="2000">
              <a:latin typeface="Arial" panose="020B0604020202020204" pitchFamily="34" charset="0"/>
            </a:endParaRPr>
          </a:p>
          <a:p>
            <a:pPr eaLnBrk="1" hangingPunct="1">
              <a:lnSpc>
                <a:spcPct val="90000"/>
              </a:lnSpc>
            </a:pPr>
            <a:r>
              <a:rPr lang="en-US" altLang="en-US" sz="2000">
                <a:solidFill>
                  <a:srgbClr val="FF0000"/>
                </a:solidFill>
                <a:latin typeface="Arial" panose="020B0604020202020204" pitchFamily="34" charset="0"/>
              </a:rPr>
              <a:t>Name why nuisance might be an issue with type of operation.</a:t>
            </a:r>
          </a:p>
        </p:txBody>
      </p:sp>
      <p:sp>
        <p:nvSpPr>
          <p:cNvPr id="59397" name="Date Placeholder 1">
            <a:extLst>
              <a:ext uri="{FF2B5EF4-FFF2-40B4-BE49-F238E27FC236}">
                <a16:creationId xmlns:a16="http://schemas.microsoft.com/office/drawing/2014/main" id="{140FD152-DC37-4B1B-B1D3-3E246CB7AE6A}"/>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3D63796-0256-4D8A-AF46-2948886EECFC}"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2546036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F3591156-5000-43CE-9961-A7E94C0176D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3262315-3648-4595-A7CD-8846A7C1408A}" type="slidenum">
              <a:rPr lang="en-US" altLang="en-US"/>
              <a:pPr>
                <a:spcBef>
                  <a:spcPct val="0"/>
                </a:spcBef>
              </a:pPr>
              <a:t>28</a:t>
            </a:fld>
            <a:endParaRPr lang="en-US" altLang="en-US"/>
          </a:p>
        </p:txBody>
      </p:sp>
      <p:sp>
        <p:nvSpPr>
          <p:cNvPr id="61443" name="Rectangle 2">
            <a:extLst>
              <a:ext uri="{FF2B5EF4-FFF2-40B4-BE49-F238E27FC236}">
                <a16:creationId xmlns:a16="http://schemas.microsoft.com/office/drawing/2014/main" id="{3C1DB287-A409-4E63-8C7C-81163A1DB15E}"/>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24EE4074-B5A5-4A31-9074-F86ABDB70B7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30188" indent="-230188" eaLnBrk="1" hangingPunct="1"/>
            <a:endParaRPr lang="en-US" altLang="en-US" sz="1800">
              <a:latin typeface="Arial" panose="020B0604020202020204" pitchFamily="34" charset="0"/>
            </a:endParaRPr>
          </a:p>
          <a:p>
            <a:pPr marL="230188" indent="-230188" eaLnBrk="1" hangingPunct="1"/>
            <a:r>
              <a:rPr lang="en-US" altLang="en-US" sz="1800">
                <a:latin typeface="Arial" panose="020B0604020202020204" pitchFamily="34" charset="0"/>
              </a:rPr>
              <a:t>Rubber is a polymer.  PMAC provides better </a:t>
            </a:r>
          </a:p>
          <a:p>
            <a:pPr marL="230188" indent="-230188" eaLnBrk="1" hangingPunct="1">
              <a:buFontTx/>
              <a:buAutoNum type="arabicPeriod"/>
            </a:pPr>
            <a:r>
              <a:rPr lang="en-US" altLang="en-US" sz="1800">
                <a:latin typeface="Arial" panose="020B0604020202020204" pitchFamily="34" charset="0"/>
              </a:rPr>
              <a:t>rut resistance in high temperature, </a:t>
            </a:r>
          </a:p>
          <a:p>
            <a:pPr marL="230188" indent="-230188" eaLnBrk="1" hangingPunct="1">
              <a:buFontTx/>
              <a:buAutoNum type="arabicPeriod"/>
            </a:pPr>
            <a:r>
              <a:rPr lang="en-US" altLang="en-US" sz="1800">
                <a:latin typeface="Arial" panose="020B0604020202020204" pitchFamily="34" charset="0"/>
              </a:rPr>
              <a:t>protects from thermal cracking in low temp, costly…</a:t>
            </a:r>
          </a:p>
          <a:p>
            <a:pPr marL="230188" indent="-230188" eaLnBrk="1" hangingPunct="1"/>
            <a:endParaRPr lang="en-US" altLang="en-US" sz="1800">
              <a:latin typeface="Arial" panose="020B0604020202020204" pitchFamily="34" charset="0"/>
            </a:endParaRPr>
          </a:p>
          <a:p>
            <a:pPr marL="230188" indent="-230188" eaLnBrk="1" hangingPunct="1"/>
            <a:r>
              <a:rPr lang="en-US" altLang="en-US" sz="1800">
                <a:latin typeface="Arial" panose="020B0604020202020204" pitchFamily="34" charset="0"/>
              </a:rPr>
              <a:t>styrene butadiene styrene (SBS) or styrene butadiene rubberized latex (SBR) have not been researched and there are no emission estimates in AP-42</a:t>
            </a:r>
          </a:p>
        </p:txBody>
      </p:sp>
      <p:sp>
        <p:nvSpPr>
          <p:cNvPr id="61445" name="Date Placeholder 1">
            <a:extLst>
              <a:ext uri="{FF2B5EF4-FFF2-40B4-BE49-F238E27FC236}">
                <a16:creationId xmlns:a16="http://schemas.microsoft.com/office/drawing/2014/main" id="{080B0E62-3AD4-439B-A729-0D66EE096F90}"/>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8CA3C88-EC4C-42EE-BE8F-983489EEE96F}"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099817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EB90A415-FD07-4B3D-B967-F4355B01C68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D82A126-6D33-4489-ACB0-FBEB0E0EC77F}" type="slidenum">
              <a:rPr lang="en-US" altLang="en-US"/>
              <a:pPr>
                <a:spcBef>
                  <a:spcPct val="0"/>
                </a:spcBef>
              </a:pPr>
              <a:t>29</a:t>
            </a:fld>
            <a:endParaRPr lang="en-US" altLang="en-US"/>
          </a:p>
        </p:txBody>
      </p:sp>
      <p:sp>
        <p:nvSpPr>
          <p:cNvPr id="63491" name="Rectangle 2">
            <a:extLst>
              <a:ext uri="{FF2B5EF4-FFF2-40B4-BE49-F238E27FC236}">
                <a16:creationId xmlns:a16="http://schemas.microsoft.com/office/drawing/2014/main" id="{42FF28E4-516C-44B1-A6AF-72A148A9A80C}"/>
              </a:ext>
            </a:extLst>
          </p:cNvPr>
          <p:cNvSpPr>
            <a:spLocks noGrp="1" noRot="1" noChangeAspect="1" noChangeArrowheads="1" noTextEdit="1"/>
          </p:cNvSpPr>
          <p:nvPr>
            <p:ph type="sldImg"/>
          </p:nvPr>
        </p:nvSpPr>
        <p:spPr>
          <a:ln/>
        </p:spPr>
      </p:sp>
      <p:sp>
        <p:nvSpPr>
          <p:cNvPr id="63492" name="Rectangle 3">
            <a:extLst>
              <a:ext uri="{FF2B5EF4-FFF2-40B4-BE49-F238E27FC236}">
                <a16:creationId xmlns:a16="http://schemas.microsoft.com/office/drawing/2014/main" id="{D67E0915-927A-49D5-B3B0-94F85A4F84E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800">
                <a:latin typeface="Arial" panose="020B0604020202020204" pitchFamily="34" charset="0"/>
              </a:rPr>
              <a:t>Cal Trans and the Highway Patrol like this stuff!!!</a:t>
            </a:r>
          </a:p>
          <a:p>
            <a:pPr eaLnBrk="1" hangingPunct="1"/>
            <a:r>
              <a:rPr lang="en-US" altLang="en-US" sz="1800">
                <a:latin typeface="Arial" panose="020B0604020202020204" pitchFamily="34" charset="0"/>
              </a:rPr>
              <a:t>Improve pavement </a:t>
            </a:r>
          </a:p>
          <a:p>
            <a:pPr eaLnBrk="1" hangingPunct="1"/>
            <a:r>
              <a:rPr lang="en-US" altLang="en-US" sz="1800">
                <a:latin typeface="Arial" panose="020B0604020202020204" pitchFamily="34" charset="0"/>
              </a:rPr>
              <a:t>durability, </a:t>
            </a:r>
          </a:p>
          <a:p>
            <a:pPr eaLnBrk="1" hangingPunct="1"/>
            <a:r>
              <a:rPr lang="en-US" altLang="en-US" sz="1800">
                <a:latin typeface="Arial" panose="020B0604020202020204" pitchFamily="34" charset="0"/>
              </a:rPr>
              <a:t>reduce noise, </a:t>
            </a:r>
          </a:p>
          <a:p>
            <a:pPr eaLnBrk="1" hangingPunct="1"/>
            <a:r>
              <a:rPr lang="en-US" altLang="en-US" sz="1800">
                <a:latin typeface="Arial" panose="020B0604020202020204" pitchFamily="34" charset="0"/>
              </a:rPr>
              <a:t>reduce temperature susceptibility, reduce cost</a:t>
            </a:r>
          </a:p>
          <a:p>
            <a:pPr eaLnBrk="1" hangingPunct="1"/>
            <a:r>
              <a:rPr lang="en-US" altLang="en-US" sz="1800">
                <a:latin typeface="Arial" panose="020B0604020202020204" pitchFamily="34" charset="0"/>
              </a:rPr>
              <a:t>Less water on roads during rains/less accident/fatalities </a:t>
            </a:r>
          </a:p>
          <a:p>
            <a:pPr eaLnBrk="1" hangingPunct="1"/>
            <a:endParaRPr lang="en-US" altLang="en-US" sz="1800">
              <a:latin typeface="Arial" panose="020B0604020202020204" pitchFamily="34" charset="0"/>
            </a:endParaRPr>
          </a:p>
          <a:p>
            <a:pPr eaLnBrk="1" hangingPunct="1"/>
            <a:r>
              <a:rPr lang="en-US" altLang="en-US" sz="1800">
                <a:latin typeface="Arial" panose="020B0604020202020204" pitchFamily="34" charset="0"/>
              </a:rPr>
              <a:t>And reduces scrap tire stockpiles</a:t>
            </a:r>
          </a:p>
          <a:p>
            <a:pPr eaLnBrk="1" hangingPunct="1"/>
            <a:r>
              <a:rPr lang="en-US" altLang="en-US" sz="1800">
                <a:latin typeface="Arial" panose="020B0604020202020204" pitchFamily="34" charset="0"/>
              </a:rPr>
              <a:t>Major landfill problem</a:t>
            </a:r>
          </a:p>
          <a:p>
            <a:pPr eaLnBrk="1" hangingPunct="1"/>
            <a:endParaRPr lang="en-US" altLang="en-US">
              <a:latin typeface="Arial" panose="020B0604020202020204" pitchFamily="34" charset="0"/>
            </a:endParaRPr>
          </a:p>
          <a:p>
            <a:pPr eaLnBrk="1" hangingPunct="1"/>
            <a:endParaRPr lang="en-US" altLang="en-US" sz="1800">
              <a:latin typeface="Arial" panose="020B0604020202020204" pitchFamily="34" charset="0"/>
            </a:endParaRPr>
          </a:p>
          <a:p>
            <a:pPr eaLnBrk="1" hangingPunct="1"/>
            <a:endParaRPr lang="en-US" altLang="en-US">
              <a:latin typeface="Arial" panose="020B0604020202020204" pitchFamily="34" charset="0"/>
            </a:endParaRPr>
          </a:p>
        </p:txBody>
      </p:sp>
      <p:sp>
        <p:nvSpPr>
          <p:cNvPr id="63493" name="Date Placeholder 1">
            <a:extLst>
              <a:ext uri="{FF2B5EF4-FFF2-40B4-BE49-F238E27FC236}">
                <a16:creationId xmlns:a16="http://schemas.microsoft.com/office/drawing/2014/main" id="{53728D5F-E890-4708-BCBF-2E23AF821B59}"/>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2EACEB1-D7EC-4DFD-A473-0397F4ED3564}"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903264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703A0A5E-2FC5-4E28-9C11-92C9ABCCB9F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F19C55C-972F-4E25-B877-5A69EE733B42}" type="slidenum">
              <a:rPr lang="en-US" altLang="en-US"/>
              <a:pPr>
                <a:spcBef>
                  <a:spcPct val="0"/>
                </a:spcBef>
              </a:pPr>
              <a:t>3</a:t>
            </a:fld>
            <a:endParaRPr lang="en-US" altLang="en-US"/>
          </a:p>
        </p:txBody>
      </p:sp>
      <p:sp>
        <p:nvSpPr>
          <p:cNvPr id="10243" name="Rectangle 2">
            <a:extLst>
              <a:ext uri="{FF2B5EF4-FFF2-40B4-BE49-F238E27FC236}">
                <a16:creationId xmlns:a16="http://schemas.microsoft.com/office/drawing/2014/main" id="{773226D1-C252-4328-B9FD-0D07BCF1C814}"/>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6A936123-D98A-4994-BF8B-26259F4891F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a:latin typeface="Arial" panose="020B0604020202020204" pitchFamily="34" charset="0"/>
              </a:rPr>
              <a:t>DEFINITION OF HOT MIX ASPHALT </a:t>
            </a:r>
          </a:p>
          <a:p>
            <a:pPr eaLnBrk="1" hangingPunct="1"/>
            <a:r>
              <a:rPr lang="en-US" altLang="en-US" sz="2400">
                <a:latin typeface="Arial" panose="020B0604020202020204" pitchFamily="34" charset="0"/>
              </a:rPr>
              <a:t>40 CFR…MEANS ANY FACILITY, USED TO MANUFACTURE HOT MIX ASPHALT BY HEATING AND DRYING AGGREGATE AND MIXING WITH ASPHALT CEMENTS.</a:t>
            </a:r>
          </a:p>
          <a:p>
            <a:pPr eaLnBrk="1" hangingPunct="1"/>
            <a:r>
              <a:rPr lang="en-US" altLang="en-US" sz="2400">
                <a:latin typeface="Arial" panose="020B0604020202020204" pitchFamily="34" charset="0"/>
              </a:rPr>
              <a:t>RHM=recycled hot mix</a:t>
            </a:r>
          </a:p>
          <a:p>
            <a:pPr eaLnBrk="1" hangingPunct="1"/>
            <a:r>
              <a:rPr lang="en-US" altLang="en-US" sz="2400">
                <a:latin typeface="Arial" panose="020B0604020202020204" pitchFamily="34" charset="0"/>
              </a:rPr>
              <a:t>RAP=reclaimed asphalt pavement</a:t>
            </a:r>
          </a:p>
          <a:p>
            <a:pPr eaLnBrk="1" hangingPunct="1"/>
            <a:endParaRPr lang="en-US" altLang="en-US" sz="2400">
              <a:latin typeface="Arial" panose="020B0604020202020204" pitchFamily="34" charset="0"/>
            </a:endParaRPr>
          </a:p>
          <a:p>
            <a:pPr eaLnBrk="1" hangingPunct="1"/>
            <a:endParaRPr lang="en-US" altLang="en-US" sz="2400">
              <a:latin typeface="Arial" panose="020B0604020202020204" pitchFamily="34" charset="0"/>
            </a:endParaRPr>
          </a:p>
        </p:txBody>
      </p:sp>
      <p:sp>
        <p:nvSpPr>
          <p:cNvPr id="10245" name="Date Placeholder 1">
            <a:extLst>
              <a:ext uri="{FF2B5EF4-FFF2-40B4-BE49-F238E27FC236}">
                <a16:creationId xmlns:a16="http://schemas.microsoft.com/office/drawing/2014/main" id="{7F34369E-9B4B-4425-B255-4B9334314C25}"/>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92B1508-4A01-4139-BC94-610E3F3868FA}"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0390115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a:extLst>
              <a:ext uri="{FF2B5EF4-FFF2-40B4-BE49-F238E27FC236}">
                <a16:creationId xmlns:a16="http://schemas.microsoft.com/office/drawing/2014/main" id="{759A4C79-1B67-41E8-A8DE-8EFA7BFE2D7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4A19568-0042-43C3-935B-5C5B3C3D432D}" type="slidenum">
              <a:rPr lang="en-US" altLang="en-US"/>
              <a:pPr>
                <a:spcBef>
                  <a:spcPct val="0"/>
                </a:spcBef>
              </a:pPr>
              <a:t>30</a:t>
            </a:fld>
            <a:endParaRPr lang="en-US" altLang="en-US"/>
          </a:p>
        </p:txBody>
      </p:sp>
      <p:sp>
        <p:nvSpPr>
          <p:cNvPr id="65539" name="Rectangle 2">
            <a:extLst>
              <a:ext uri="{FF2B5EF4-FFF2-40B4-BE49-F238E27FC236}">
                <a16:creationId xmlns:a16="http://schemas.microsoft.com/office/drawing/2014/main" id="{BE9022FE-4EB6-4E34-9EDC-8A89FFA91D2C}"/>
              </a:ext>
            </a:extLst>
          </p:cNvPr>
          <p:cNvSpPr>
            <a:spLocks noGrp="1" noRot="1" noChangeAspect="1" noChangeArrowheads="1" noTextEdit="1"/>
          </p:cNvSpPr>
          <p:nvPr>
            <p:ph type="sldImg"/>
          </p:nvPr>
        </p:nvSpPr>
        <p:spPr>
          <a:ln/>
        </p:spPr>
      </p:sp>
      <p:sp>
        <p:nvSpPr>
          <p:cNvPr id="65540" name="Rectangle 3">
            <a:extLst>
              <a:ext uri="{FF2B5EF4-FFF2-40B4-BE49-F238E27FC236}">
                <a16:creationId xmlns:a16="http://schemas.microsoft.com/office/drawing/2014/main" id="{CA74B019-B5CE-404A-B558-C6C501D9BFA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65541" name="Date Placeholder 1">
            <a:extLst>
              <a:ext uri="{FF2B5EF4-FFF2-40B4-BE49-F238E27FC236}">
                <a16:creationId xmlns:a16="http://schemas.microsoft.com/office/drawing/2014/main" id="{34CF8DBB-019B-4F9B-A824-56C535194B92}"/>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CB45286-6E63-4DA6-BF6A-BB2E6973C4FE}"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556760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a:extLst>
              <a:ext uri="{FF2B5EF4-FFF2-40B4-BE49-F238E27FC236}">
                <a16:creationId xmlns:a16="http://schemas.microsoft.com/office/drawing/2014/main" id="{FF6E6A91-2FBD-4E6C-84CF-5BE1DFC0E08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EF3565C-4C8E-4BF2-B466-EB24A028A2A1}" type="slidenum">
              <a:rPr lang="en-US" altLang="en-US"/>
              <a:pPr>
                <a:spcBef>
                  <a:spcPct val="0"/>
                </a:spcBef>
              </a:pPr>
              <a:t>31</a:t>
            </a:fld>
            <a:endParaRPr lang="en-US" altLang="en-US"/>
          </a:p>
        </p:txBody>
      </p:sp>
      <p:sp>
        <p:nvSpPr>
          <p:cNvPr id="67587" name="Rectangle 2">
            <a:extLst>
              <a:ext uri="{FF2B5EF4-FFF2-40B4-BE49-F238E27FC236}">
                <a16:creationId xmlns:a16="http://schemas.microsoft.com/office/drawing/2014/main" id="{ED8D7B91-3E67-4758-BFCC-C55BB8D1C76D}"/>
              </a:ext>
            </a:extLst>
          </p:cNvPr>
          <p:cNvSpPr>
            <a:spLocks noGrp="1" noRot="1" noChangeAspect="1" noChangeArrowheads="1" noTextEdit="1"/>
          </p:cNvSpPr>
          <p:nvPr>
            <p:ph type="sldImg"/>
          </p:nvPr>
        </p:nvSpPr>
        <p:spPr>
          <a:xfrm>
            <a:off x="1027113" y="701675"/>
            <a:ext cx="5000625" cy="3751263"/>
          </a:xfrm>
          <a:ln/>
        </p:spPr>
      </p:sp>
      <p:sp>
        <p:nvSpPr>
          <p:cNvPr id="67588" name="Rectangle 3">
            <a:extLst>
              <a:ext uri="{FF2B5EF4-FFF2-40B4-BE49-F238E27FC236}">
                <a16:creationId xmlns:a16="http://schemas.microsoft.com/office/drawing/2014/main" id="{519A194E-8233-4079-81F6-CB180FADAF1D}"/>
              </a:ext>
            </a:extLst>
          </p:cNvPr>
          <p:cNvSpPr>
            <a:spLocks noGrp="1" noChangeArrowheads="1"/>
          </p:cNvSpPr>
          <p:nvPr>
            <p:ph type="body" idx="1"/>
          </p:nvPr>
        </p:nvSpPr>
        <p:spPr>
          <a:xfrm>
            <a:off x="185738" y="4833938"/>
            <a:ext cx="6781800" cy="4191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000">
                <a:latin typeface="Arial" panose="020B0604020202020204" pitchFamily="34" charset="0"/>
              </a:rPr>
              <a:t>Last longer than Conventional or Rubber</a:t>
            </a:r>
          </a:p>
          <a:p>
            <a:pPr eaLnBrk="1" hangingPunct="1"/>
            <a:endParaRPr lang="en-US" altLang="en-US" sz="2000">
              <a:latin typeface="Arial" panose="020B0604020202020204" pitchFamily="34" charset="0"/>
            </a:endParaRPr>
          </a:p>
          <a:p>
            <a:pPr eaLnBrk="1" hangingPunct="1"/>
            <a:r>
              <a:rPr lang="en-US" altLang="en-US" sz="2000">
                <a:latin typeface="Arial" panose="020B0604020202020204" pitchFamily="34" charset="0"/>
              </a:rPr>
              <a:t>Reclaimed asphalt pavement (RAP) is added to HMA and called Recycled Hot Mix (RHM).</a:t>
            </a:r>
          </a:p>
          <a:p>
            <a:pPr eaLnBrk="1" hangingPunct="1"/>
            <a:r>
              <a:rPr lang="en-US" altLang="en-US" sz="2000">
                <a:latin typeface="Arial" panose="020B0604020202020204" pitchFamily="34" charset="0"/>
              </a:rPr>
              <a:t>RAP is 10 to 30 % of mix.</a:t>
            </a:r>
          </a:p>
          <a:p>
            <a:pPr eaLnBrk="1" hangingPunct="1"/>
            <a:r>
              <a:rPr lang="en-US" altLang="en-US" sz="2000">
                <a:solidFill>
                  <a:srgbClr val="FF0000"/>
                </a:solidFill>
                <a:latin typeface="Arial" panose="020B0604020202020204" pitchFamily="34" charset="0"/>
              </a:rPr>
              <a:t>CALTRANS allows </a:t>
            </a:r>
            <a:r>
              <a:rPr lang="en-US" altLang="en-US" sz="2000">
                <a:latin typeface="Arial" panose="020B0604020202020204" pitchFamily="34" charset="0"/>
              </a:rPr>
              <a:t>for up to </a:t>
            </a:r>
            <a:r>
              <a:rPr lang="en-US" altLang="en-US" sz="2000">
                <a:solidFill>
                  <a:srgbClr val="FF0000"/>
                </a:solidFill>
                <a:latin typeface="Arial" panose="020B0604020202020204" pitchFamily="34" charset="0"/>
              </a:rPr>
              <a:t>15% </a:t>
            </a:r>
            <a:r>
              <a:rPr lang="en-US" altLang="en-US" sz="2000">
                <a:latin typeface="Arial" panose="020B0604020202020204" pitchFamily="34" charset="0"/>
              </a:rPr>
              <a:t>in the recipe</a:t>
            </a:r>
          </a:p>
          <a:p>
            <a:pPr eaLnBrk="1" hangingPunct="1"/>
            <a:r>
              <a:rPr lang="en-US" altLang="en-US" sz="2000">
                <a:latin typeface="Arial" panose="020B0604020202020204" pitchFamily="34" charset="0"/>
              </a:rPr>
              <a:t>AP42 states up to 50% RAP can be added without changing emissions.</a:t>
            </a:r>
          </a:p>
          <a:p>
            <a:pPr eaLnBrk="1" hangingPunct="1"/>
            <a:endParaRPr lang="en-US" altLang="en-US" sz="2000">
              <a:latin typeface="Arial" panose="020B0604020202020204" pitchFamily="34" charset="0"/>
            </a:endParaRPr>
          </a:p>
          <a:p>
            <a:pPr eaLnBrk="1" hangingPunct="1"/>
            <a:r>
              <a:rPr lang="en-US" altLang="en-US" sz="2000">
                <a:solidFill>
                  <a:srgbClr val="FF0000"/>
                </a:solidFill>
                <a:latin typeface="Arial" panose="020B0604020202020204" pitchFamily="34" charset="0"/>
              </a:rPr>
              <a:t>Sometimes limited in use due to generation of blue smoke.</a:t>
            </a:r>
          </a:p>
        </p:txBody>
      </p:sp>
      <p:sp>
        <p:nvSpPr>
          <p:cNvPr id="67589" name="Date Placeholder 1">
            <a:extLst>
              <a:ext uri="{FF2B5EF4-FFF2-40B4-BE49-F238E27FC236}">
                <a16:creationId xmlns:a16="http://schemas.microsoft.com/office/drawing/2014/main" id="{C528CCD2-90AC-4551-93A1-AE5EE8C4A4E3}"/>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93785C2-7F83-4E12-AEF6-8FF5230A7253}"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9414520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a:extLst>
              <a:ext uri="{FF2B5EF4-FFF2-40B4-BE49-F238E27FC236}">
                <a16:creationId xmlns:a16="http://schemas.microsoft.com/office/drawing/2014/main" id="{98B74A3F-2639-4ABC-80CC-1994867675A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CE3C1F1-002F-4238-AF4A-BB60C7E9878C}" type="slidenum">
              <a:rPr lang="en-US" altLang="en-US"/>
              <a:pPr>
                <a:spcBef>
                  <a:spcPct val="0"/>
                </a:spcBef>
              </a:pPr>
              <a:t>32</a:t>
            </a:fld>
            <a:endParaRPr lang="en-US" altLang="en-US"/>
          </a:p>
        </p:txBody>
      </p:sp>
      <p:sp>
        <p:nvSpPr>
          <p:cNvPr id="69635" name="Rectangle 2">
            <a:extLst>
              <a:ext uri="{FF2B5EF4-FFF2-40B4-BE49-F238E27FC236}">
                <a16:creationId xmlns:a16="http://schemas.microsoft.com/office/drawing/2014/main" id="{F75628BA-A7E3-43B5-AA4F-85669D926AE7}"/>
              </a:ext>
            </a:extLst>
          </p:cNvPr>
          <p:cNvSpPr>
            <a:spLocks noGrp="1" noRot="1" noChangeAspect="1" noChangeArrowheads="1" noTextEdit="1"/>
          </p:cNvSpPr>
          <p:nvPr>
            <p:ph type="sldImg"/>
          </p:nvPr>
        </p:nvSpPr>
        <p:spPr>
          <a:ln/>
        </p:spPr>
      </p:sp>
      <p:sp>
        <p:nvSpPr>
          <p:cNvPr id="69636" name="Rectangle 3">
            <a:extLst>
              <a:ext uri="{FF2B5EF4-FFF2-40B4-BE49-F238E27FC236}">
                <a16:creationId xmlns:a16="http://schemas.microsoft.com/office/drawing/2014/main" id="{C98B3F9E-8143-45D7-A69F-1EA71654FD9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90000"/>
              </a:lnSpc>
            </a:pPr>
            <a:r>
              <a:rPr lang="en-US" altLang="en-US" sz="2000">
                <a:latin typeface="Arial" panose="020B0604020202020204" pitchFamily="34" charset="0"/>
              </a:rPr>
              <a:t>The aggregate is SUPER heated from virgin aggregate.  Typical temp is 500 F</a:t>
            </a:r>
          </a:p>
          <a:p>
            <a:pPr eaLnBrk="1" hangingPunct="1">
              <a:lnSpc>
                <a:spcPct val="90000"/>
              </a:lnSpc>
            </a:pPr>
            <a:r>
              <a:rPr lang="en-US" altLang="en-US" sz="2000">
                <a:latin typeface="Arial" panose="020B0604020202020204" pitchFamily="34" charset="0"/>
              </a:rPr>
              <a:t>Convection heating of fluid</a:t>
            </a:r>
          </a:p>
          <a:p>
            <a:pPr eaLnBrk="1" hangingPunct="1">
              <a:lnSpc>
                <a:spcPct val="90000"/>
              </a:lnSpc>
            </a:pPr>
            <a:r>
              <a:rPr lang="en-US" altLang="en-US" sz="2000">
                <a:latin typeface="Arial" panose="020B0604020202020204" pitchFamily="34" charset="0"/>
              </a:rPr>
              <a:t>Rotary dryer. Super heater.</a:t>
            </a:r>
          </a:p>
          <a:p>
            <a:pPr eaLnBrk="1" hangingPunct="1">
              <a:lnSpc>
                <a:spcPct val="90000"/>
              </a:lnSpc>
            </a:pPr>
            <a:r>
              <a:rPr lang="en-US" altLang="en-US">
                <a:latin typeface="Arial" panose="020B0604020202020204" pitchFamily="34" charset="0"/>
              </a:rPr>
              <a:t>Hot recycling is so named because RAP is used as an aggregate in HMA (hot mix asphalt).  In hot recycling, old HMA pavement is removed, broken down into aggregate-sized chunks (see Figure 2.16) and then incorporated into new HMA as an aggregate.  There are two basic methods for accomplishing this: conventional recycled hot mix (RHM) and hot in-place recycling.  </a:t>
            </a:r>
          </a:p>
          <a:p>
            <a:pPr eaLnBrk="1" hangingPunct="1">
              <a:lnSpc>
                <a:spcPct val="90000"/>
              </a:lnSpc>
            </a:pPr>
            <a:r>
              <a:rPr lang="en-US" altLang="en-US">
                <a:latin typeface="Arial" panose="020B0604020202020204" pitchFamily="34" charset="0"/>
              </a:rPr>
              <a:t> </a:t>
            </a:r>
            <a:endParaRPr lang="en-US" altLang="en-US" b="1">
              <a:latin typeface="Arial" panose="020B0604020202020204" pitchFamily="34" charset="0"/>
            </a:endParaRPr>
          </a:p>
          <a:p>
            <a:pPr eaLnBrk="1" hangingPunct="1">
              <a:lnSpc>
                <a:spcPct val="90000"/>
              </a:lnSpc>
            </a:pPr>
            <a:r>
              <a:rPr lang="en-US" altLang="en-US" b="1">
                <a:latin typeface="Arial" panose="020B0604020202020204" pitchFamily="34" charset="0"/>
              </a:rPr>
              <a:t>4.1.1  Recycled Hot Mix (RHM)</a:t>
            </a:r>
          </a:p>
          <a:p>
            <a:pPr eaLnBrk="1" hangingPunct="1">
              <a:lnSpc>
                <a:spcPct val="90000"/>
              </a:lnSpc>
            </a:pPr>
            <a:r>
              <a:rPr lang="en-US" altLang="en-US">
                <a:latin typeface="Arial" panose="020B0604020202020204" pitchFamily="34" charset="0"/>
              </a:rPr>
              <a:t>Recycled hot mix (RHM) is the most common way of using RAP.  Basically, new HMA is produced at a </a:t>
            </a:r>
            <a:r>
              <a:rPr lang="en-US" altLang="en-US">
                <a:latin typeface="Arial" panose="020B0604020202020204" pitchFamily="34" charset="0"/>
                <a:hlinkClick r:id="rId3"/>
              </a:rPr>
              <a:t>batch</a:t>
            </a:r>
            <a:r>
              <a:rPr lang="en-US" altLang="en-US">
                <a:latin typeface="Arial" panose="020B0604020202020204" pitchFamily="34" charset="0"/>
              </a:rPr>
              <a:t> or </a:t>
            </a:r>
            <a:r>
              <a:rPr lang="en-US" altLang="en-US">
                <a:latin typeface="Arial" panose="020B0604020202020204" pitchFamily="34" charset="0"/>
                <a:hlinkClick r:id="rId4"/>
              </a:rPr>
              <a:t>drum</a:t>
            </a:r>
            <a:r>
              <a:rPr lang="en-US" altLang="en-US">
                <a:latin typeface="Arial" panose="020B0604020202020204" pitchFamily="34" charset="0"/>
              </a:rPr>
              <a:t> plant to which a predetermined percentage of RAP is added.  RAP addition is typically 10 to 30 percent by weight although additions as high as 80 percent by weight have been done and additions as high as 90 to 100 percent by weight are feasible (FHWA, 2001c).  There is ample evidence that HMA which incorporates RAP performs as well as HMA without RAP.  Figure 2.17 shows two dense-graded HMA cores, one with RAP and one without.</a:t>
            </a:r>
            <a:endParaRPr lang="en-US" altLang="en-US" b="1">
              <a:latin typeface="Arial" panose="020B0604020202020204" pitchFamily="34" charset="0"/>
            </a:endParaRPr>
          </a:p>
        </p:txBody>
      </p:sp>
      <p:sp>
        <p:nvSpPr>
          <p:cNvPr id="69637" name="Date Placeholder 1">
            <a:extLst>
              <a:ext uri="{FF2B5EF4-FFF2-40B4-BE49-F238E27FC236}">
                <a16:creationId xmlns:a16="http://schemas.microsoft.com/office/drawing/2014/main" id="{1E458CD5-A807-4410-BF91-45FC32B53606}"/>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64684A0-8041-4094-9C49-F1692C92B071}"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5781796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a:extLst>
              <a:ext uri="{FF2B5EF4-FFF2-40B4-BE49-F238E27FC236}">
                <a16:creationId xmlns:a16="http://schemas.microsoft.com/office/drawing/2014/main" id="{833BB295-E59F-4CC0-B561-1DC99189598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9BBE81B-0430-4987-BDD0-827D6A59C801}" type="slidenum">
              <a:rPr lang="en-US" altLang="en-US"/>
              <a:pPr>
                <a:spcBef>
                  <a:spcPct val="0"/>
                </a:spcBef>
              </a:pPr>
              <a:t>33</a:t>
            </a:fld>
            <a:endParaRPr lang="en-US" altLang="en-US"/>
          </a:p>
        </p:txBody>
      </p:sp>
      <p:sp>
        <p:nvSpPr>
          <p:cNvPr id="71683" name="Rectangle 2">
            <a:extLst>
              <a:ext uri="{FF2B5EF4-FFF2-40B4-BE49-F238E27FC236}">
                <a16:creationId xmlns:a16="http://schemas.microsoft.com/office/drawing/2014/main" id="{A1979F92-BC84-4D1F-9368-AFEE4AAAFBE3}"/>
              </a:ext>
            </a:extLst>
          </p:cNvPr>
          <p:cNvSpPr>
            <a:spLocks noGrp="1" noRot="1" noChangeAspect="1" noChangeArrowheads="1" noTextEdit="1"/>
          </p:cNvSpPr>
          <p:nvPr>
            <p:ph type="sldImg"/>
          </p:nvPr>
        </p:nvSpPr>
        <p:spPr>
          <a:ln/>
        </p:spPr>
      </p:sp>
      <p:sp>
        <p:nvSpPr>
          <p:cNvPr id="71684" name="Rectangle 3">
            <a:extLst>
              <a:ext uri="{FF2B5EF4-FFF2-40B4-BE49-F238E27FC236}">
                <a16:creationId xmlns:a16="http://schemas.microsoft.com/office/drawing/2014/main" id="{AA63E236-48CD-4924-BFC8-1F4F35BF4EE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71685" name="Date Placeholder 1">
            <a:extLst>
              <a:ext uri="{FF2B5EF4-FFF2-40B4-BE49-F238E27FC236}">
                <a16:creationId xmlns:a16="http://schemas.microsoft.com/office/drawing/2014/main" id="{ED8FE9EC-AD18-4D37-BCA2-EA3B986C1782}"/>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11FF192-844D-4F17-9776-C2F5622FD29B}"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9571806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a:extLst>
              <a:ext uri="{FF2B5EF4-FFF2-40B4-BE49-F238E27FC236}">
                <a16:creationId xmlns:a16="http://schemas.microsoft.com/office/drawing/2014/main" id="{A7A68791-294D-42C9-8960-0F31EE45A5D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B52408E-AA96-47DB-A578-25F5EB295EA9}" type="slidenum">
              <a:rPr lang="en-US" altLang="en-US"/>
              <a:pPr>
                <a:spcBef>
                  <a:spcPct val="0"/>
                </a:spcBef>
              </a:pPr>
              <a:t>34</a:t>
            </a:fld>
            <a:endParaRPr lang="en-US" altLang="en-US"/>
          </a:p>
        </p:txBody>
      </p:sp>
      <p:sp>
        <p:nvSpPr>
          <p:cNvPr id="73731" name="Rectangle 2">
            <a:extLst>
              <a:ext uri="{FF2B5EF4-FFF2-40B4-BE49-F238E27FC236}">
                <a16:creationId xmlns:a16="http://schemas.microsoft.com/office/drawing/2014/main" id="{01578922-975B-45FA-9CF0-88AD55305B16}"/>
              </a:ext>
            </a:extLst>
          </p:cNvPr>
          <p:cNvSpPr>
            <a:spLocks noGrp="1" noRot="1" noChangeAspect="1" noChangeArrowheads="1" noTextEdit="1"/>
          </p:cNvSpPr>
          <p:nvPr>
            <p:ph type="sldImg"/>
          </p:nvPr>
        </p:nvSpPr>
        <p:spPr>
          <a:ln/>
        </p:spPr>
      </p:sp>
      <p:sp>
        <p:nvSpPr>
          <p:cNvPr id="73732" name="Rectangle 3">
            <a:extLst>
              <a:ext uri="{FF2B5EF4-FFF2-40B4-BE49-F238E27FC236}">
                <a16:creationId xmlns:a16="http://schemas.microsoft.com/office/drawing/2014/main" id="{6FB1BA5A-5381-4875-8320-8258F3D80AC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600" b="1">
                <a:latin typeface="Arial" panose="020B0604020202020204" pitchFamily="34" charset="0"/>
              </a:rPr>
              <a:t>EXERCISE 1</a:t>
            </a:r>
          </a:p>
          <a:p>
            <a:pPr eaLnBrk="1" hangingPunct="1"/>
            <a:endParaRPr lang="en-US" altLang="en-US" sz="1600" b="1">
              <a:latin typeface="Arial" panose="020B0604020202020204" pitchFamily="34" charset="0"/>
            </a:endParaRPr>
          </a:p>
          <a:p>
            <a:pPr eaLnBrk="1" hangingPunct="1"/>
            <a:r>
              <a:rPr lang="en-US" altLang="en-US" sz="1600">
                <a:latin typeface="Arial" panose="020B0604020202020204" pitchFamily="34" charset="0"/>
              </a:rPr>
              <a:t>Hand out the article form HMA association</a:t>
            </a:r>
          </a:p>
          <a:p>
            <a:pPr eaLnBrk="1" hangingPunct="1"/>
            <a:endParaRPr lang="en-US" altLang="en-US" sz="1600">
              <a:latin typeface="Arial" panose="020B0604020202020204" pitchFamily="34" charset="0"/>
            </a:endParaRPr>
          </a:p>
          <a:p>
            <a:pPr eaLnBrk="1" hangingPunct="1"/>
            <a:r>
              <a:rPr lang="en-US" altLang="en-US" sz="1600">
                <a:latin typeface="Arial" panose="020B0604020202020204" pitchFamily="34" charset="0"/>
              </a:rPr>
              <a:t>Lower temperature means lower emissions</a:t>
            </a:r>
          </a:p>
        </p:txBody>
      </p:sp>
      <p:sp>
        <p:nvSpPr>
          <p:cNvPr id="73733" name="Date Placeholder 1">
            <a:extLst>
              <a:ext uri="{FF2B5EF4-FFF2-40B4-BE49-F238E27FC236}">
                <a16:creationId xmlns:a16="http://schemas.microsoft.com/office/drawing/2014/main" id="{3D9DFD85-AAC7-4EA8-A8B9-33ABE9D0FBD7}"/>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4B98F40-6A05-4DCE-9F71-95175534EEF0}"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5814290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E97EAACE-20CA-413D-B894-CCA5186F684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78C82B9-8F7B-4448-9290-51088BC80C76}" type="slidenum">
              <a:rPr lang="en-US" altLang="en-US"/>
              <a:pPr>
                <a:spcBef>
                  <a:spcPct val="0"/>
                </a:spcBef>
              </a:pPr>
              <a:t>35</a:t>
            </a:fld>
            <a:endParaRPr lang="en-US" altLang="en-US"/>
          </a:p>
        </p:txBody>
      </p:sp>
      <p:sp>
        <p:nvSpPr>
          <p:cNvPr id="75779" name="Rectangle 2">
            <a:extLst>
              <a:ext uri="{FF2B5EF4-FFF2-40B4-BE49-F238E27FC236}">
                <a16:creationId xmlns:a16="http://schemas.microsoft.com/office/drawing/2014/main" id="{4EA1F0DC-5AB7-4590-B1BF-17827B039B1F}"/>
              </a:ext>
            </a:extLst>
          </p:cNvPr>
          <p:cNvSpPr>
            <a:spLocks noGrp="1" noRot="1" noChangeAspect="1" noChangeArrowheads="1" noTextEdit="1"/>
          </p:cNvSpPr>
          <p:nvPr>
            <p:ph type="sldImg"/>
          </p:nvPr>
        </p:nvSpPr>
        <p:spPr>
          <a:ln/>
        </p:spPr>
      </p:sp>
      <p:sp>
        <p:nvSpPr>
          <p:cNvPr id="75780" name="Rectangle 3">
            <a:extLst>
              <a:ext uri="{FF2B5EF4-FFF2-40B4-BE49-F238E27FC236}">
                <a16:creationId xmlns:a16="http://schemas.microsoft.com/office/drawing/2014/main" id="{97F12A89-AED0-4F90-B6E9-F26A7D4A3C1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75781" name="Date Placeholder 1">
            <a:extLst>
              <a:ext uri="{FF2B5EF4-FFF2-40B4-BE49-F238E27FC236}">
                <a16:creationId xmlns:a16="http://schemas.microsoft.com/office/drawing/2014/main" id="{90B7DB40-BEC9-4725-90E4-644E809CDCCE}"/>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78CBE3D-DFA4-4720-9850-C19A0E5CB781}"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0323774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a:extLst>
              <a:ext uri="{FF2B5EF4-FFF2-40B4-BE49-F238E27FC236}">
                <a16:creationId xmlns:a16="http://schemas.microsoft.com/office/drawing/2014/main" id="{4A70DBD4-69A1-443B-BE6D-531AF20F5CE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C6EBDBD-93FF-46CC-8135-30AB5399D979}" type="slidenum">
              <a:rPr lang="en-US" altLang="en-US"/>
              <a:pPr>
                <a:spcBef>
                  <a:spcPct val="0"/>
                </a:spcBef>
              </a:pPr>
              <a:t>36</a:t>
            </a:fld>
            <a:endParaRPr lang="en-US" altLang="en-US"/>
          </a:p>
        </p:txBody>
      </p:sp>
      <p:sp>
        <p:nvSpPr>
          <p:cNvPr id="77827" name="Rectangle 2">
            <a:extLst>
              <a:ext uri="{FF2B5EF4-FFF2-40B4-BE49-F238E27FC236}">
                <a16:creationId xmlns:a16="http://schemas.microsoft.com/office/drawing/2014/main" id="{7840E48C-4128-455A-A3A0-9E6EEEC39604}"/>
              </a:ext>
            </a:extLst>
          </p:cNvPr>
          <p:cNvSpPr>
            <a:spLocks noGrp="1" noRot="1" noChangeAspect="1" noChangeArrowheads="1" noTextEdit="1"/>
          </p:cNvSpPr>
          <p:nvPr>
            <p:ph type="sldImg"/>
          </p:nvPr>
        </p:nvSpPr>
        <p:spPr>
          <a:ln/>
        </p:spPr>
      </p:sp>
      <p:sp>
        <p:nvSpPr>
          <p:cNvPr id="77828" name="Rectangle 3">
            <a:extLst>
              <a:ext uri="{FF2B5EF4-FFF2-40B4-BE49-F238E27FC236}">
                <a16:creationId xmlns:a16="http://schemas.microsoft.com/office/drawing/2014/main" id="{9A381775-7175-41E1-8AEA-0310633D481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77829" name="Date Placeholder 1">
            <a:extLst>
              <a:ext uri="{FF2B5EF4-FFF2-40B4-BE49-F238E27FC236}">
                <a16:creationId xmlns:a16="http://schemas.microsoft.com/office/drawing/2014/main" id="{C085DB68-6EBD-4F7A-A106-641D7AFCDF80}"/>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2C315E8-D8EA-41DE-ADE8-543009976C56}"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5635341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a:extLst>
              <a:ext uri="{FF2B5EF4-FFF2-40B4-BE49-F238E27FC236}">
                <a16:creationId xmlns:a16="http://schemas.microsoft.com/office/drawing/2014/main" id="{E709896D-7F8F-4FAC-B98F-D3A068D27CB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447A0EA-285F-4646-BBD1-0671274214D7}" type="slidenum">
              <a:rPr lang="en-US" altLang="en-US"/>
              <a:pPr>
                <a:spcBef>
                  <a:spcPct val="0"/>
                </a:spcBef>
              </a:pPr>
              <a:t>37</a:t>
            </a:fld>
            <a:endParaRPr lang="en-US" altLang="en-US"/>
          </a:p>
        </p:txBody>
      </p:sp>
      <p:sp>
        <p:nvSpPr>
          <p:cNvPr id="79875" name="Rectangle 2">
            <a:extLst>
              <a:ext uri="{FF2B5EF4-FFF2-40B4-BE49-F238E27FC236}">
                <a16:creationId xmlns:a16="http://schemas.microsoft.com/office/drawing/2014/main" id="{A678C5AD-9912-4E70-9083-4786F9D41CE1}"/>
              </a:ext>
            </a:extLst>
          </p:cNvPr>
          <p:cNvSpPr>
            <a:spLocks noGrp="1" noRot="1" noChangeAspect="1" noChangeArrowheads="1" noTextEdit="1"/>
          </p:cNvSpPr>
          <p:nvPr>
            <p:ph type="sldImg"/>
          </p:nvPr>
        </p:nvSpPr>
        <p:spPr>
          <a:ln/>
        </p:spPr>
      </p:sp>
      <p:sp>
        <p:nvSpPr>
          <p:cNvPr id="79876" name="Rectangle 3">
            <a:extLst>
              <a:ext uri="{FF2B5EF4-FFF2-40B4-BE49-F238E27FC236}">
                <a16:creationId xmlns:a16="http://schemas.microsoft.com/office/drawing/2014/main" id="{8F03681B-BDEE-4728-A446-9E3B7B04889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79877" name="Date Placeholder 1">
            <a:extLst>
              <a:ext uri="{FF2B5EF4-FFF2-40B4-BE49-F238E27FC236}">
                <a16:creationId xmlns:a16="http://schemas.microsoft.com/office/drawing/2014/main" id="{EC4E704E-5D49-4126-B3DC-5703852DC086}"/>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6608752-B7DD-42FB-BBA7-AF31635920A9}"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325146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a:extLst>
              <a:ext uri="{FF2B5EF4-FFF2-40B4-BE49-F238E27FC236}">
                <a16:creationId xmlns:a16="http://schemas.microsoft.com/office/drawing/2014/main" id="{D225F596-3CF5-4AF9-9CD5-0018F7CAA29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0C831CC-1225-4137-B933-A13CBBB5C43C}" type="slidenum">
              <a:rPr lang="en-US" altLang="en-US"/>
              <a:pPr>
                <a:spcBef>
                  <a:spcPct val="0"/>
                </a:spcBef>
              </a:pPr>
              <a:t>38</a:t>
            </a:fld>
            <a:endParaRPr lang="en-US" altLang="en-US"/>
          </a:p>
        </p:txBody>
      </p:sp>
      <p:sp>
        <p:nvSpPr>
          <p:cNvPr id="81923" name="Rectangle 2">
            <a:extLst>
              <a:ext uri="{FF2B5EF4-FFF2-40B4-BE49-F238E27FC236}">
                <a16:creationId xmlns:a16="http://schemas.microsoft.com/office/drawing/2014/main" id="{749729C9-6076-4FEF-9C4A-5DB5E0A7F2F8}"/>
              </a:ext>
            </a:extLst>
          </p:cNvPr>
          <p:cNvSpPr>
            <a:spLocks noGrp="1" noRot="1" noChangeAspect="1" noChangeArrowheads="1" noTextEdit="1"/>
          </p:cNvSpPr>
          <p:nvPr>
            <p:ph type="sldImg"/>
          </p:nvPr>
        </p:nvSpPr>
        <p:spPr>
          <a:ln/>
        </p:spPr>
      </p:sp>
      <p:sp>
        <p:nvSpPr>
          <p:cNvPr id="81924" name="Rectangle 3">
            <a:extLst>
              <a:ext uri="{FF2B5EF4-FFF2-40B4-BE49-F238E27FC236}">
                <a16:creationId xmlns:a16="http://schemas.microsoft.com/office/drawing/2014/main" id="{0C9594FD-1042-42D9-BFAB-C31118B7573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81925" name="Date Placeholder 1">
            <a:extLst>
              <a:ext uri="{FF2B5EF4-FFF2-40B4-BE49-F238E27FC236}">
                <a16:creationId xmlns:a16="http://schemas.microsoft.com/office/drawing/2014/main" id="{4F246761-32F9-4A95-A69B-D7668443EBCC}"/>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8C810E9-B115-4D6B-8578-3EC51DDEBC36}"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637204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a:extLst>
              <a:ext uri="{FF2B5EF4-FFF2-40B4-BE49-F238E27FC236}">
                <a16:creationId xmlns:a16="http://schemas.microsoft.com/office/drawing/2014/main" id="{43CB9B00-DF97-4989-918E-8A1F0F578DC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0147A6A-D888-458A-A593-0D9FE44D8373}" type="slidenum">
              <a:rPr lang="en-US" altLang="en-US"/>
              <a:pPr>
                <a:spcBef>
                  <a:spcPct val="0"/>
                </a:spcBef>
              </a:pPr>
              <a:t>39</a:t>
            </a:fld>
            <a:endParaRPr lang="en-US" altLang="en-US"/>
          </a:p>
        </p:txBody>
      </p:sp>
      <p:sp>
        <p:nvSpPr>
          <p:cNvPr id="83971" name="Rectangle 2">
            <a:extLst>
              <a:ext uri="{FF2B5EF4-FFF2-40B4-BE49-F238E27FC236}">
                <a16:creationId xmlns:a16="http://schemas.microsoft.com/office/drawing/2014/main" id="{DA5A4252-2EEF-4173-9B5A-10A1A0B248E4}"/>
              </a:ext>
            </a:extLst>
          </p:cNvPr>
          <p:cNvSpPr>
            <a:spLocks noGrp="1" noRot="1" noChangeAspect="1" noChangeArrowheads="1" noTextEdit="1"/>
          </p:cNvSpPr>
          <p:nvPr>
            <p:ph type="sldImg"/>
          </p:nvPr>
        </p:nvSpPr>
        <p:spPr>
          <a:ln/>
        </p:spPr>
      </p:sp>
      <p:sp>
        <p:nvSpPr>
          <p:cNvPr id="83972" name="Rectangle 3">
            <a:extLst>
              <a:ext uri="{FF2B5EF4-FFF2-40B4-BE49-F238E27FC236}">
                <a16:creationId xmlns:a16="http://schemas.microsoft.com/office/drawing/2014/main" id="{E75F5070-6AD4-49D1-96BF-6F1D4CFAD89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Aggregate is sorted by size </a:t>
            </a:r>
          </a:p>
          <a:p>
            <a:pPr eaLnBrk="1" hangingPunct="1"/>
            <a:r>
              <a:rPr lang="en-US" altLang="en-US">
                <a:latin typeface="Arial" panose="020B0604020202020204" pitchFamily="34" charset="0"/>
              </a:rPr>
              <a:t>and stored in piles or in cold storage bins prior to entering the dryer.  </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What areas are important to check…?Check to ensure the feed systems are working properly and that the dust suppression systems work.</a:t>
            </a:r>
          </a:p>
          <a:p>
            <a:pPr eaLnBrk="1" hangingPunct="1"/>
            <a:endParaRPr lang="en-US" altLang="en-US">
              <a:latin typeface="Arial" panose="020B0604020202020204" pitchFamily="34" charset="0"/>
            </a:endParaRPr>
          </a:p>
        </p:txBody>
      </p:sp>
      <p:sp>
        <p:nvSpPr>
          <p:cNvPr id="83973" name="Date Placeholder 1">
            <a:extLst>
              <a:ext uri="{FF2B5EF4-FFF2-40B4-BE49-F238E27FC236}">
                <a16:creationId xmlns:a16="http://schemas.microsoft.com/office/drawing/2014/main" id="{874C7FA2-2CA3-47A6-AF39-67CAE3BA5C31}"/>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AB9A78B-3334-4B07-9B78-BF50C4B5E33C}"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385394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E248C19D-8D48-4DDC-8D84-32698A9FB51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998479C-2A14-472F-B57F-373EC78C0EF4}" type="slidenum">
              <a:rPr lang="en-US" altLang="en-US"/>
              <a:pPr>
                <a:spcBef>
                  <a:spcPct val="0"/>
                </a:spcBef>
              </a:pPr>
              <a:t>4</a:t>
            </a:fld>
            <a:endParaRPr lang="en-US" altLang="en-US"/>
          </a:p>
        </p:txBody>
      </p:sp>
      <p:sp>
        <p:nvSpPr>
          <p:cNvPr id="12291" name="Rectangle 2">
            <a:extLst>
              <a:ext uri="{FF2B5EF4-FFF2-40B4-BE49-F238E27FC236}">
                <a16:creationId xmlns:a16="http://schemas.microsoft.com/office/drawing/2014/main" id="{4A0F9EBA-9F65-4C91-B4CF-B254B257F618}"/>
              </a:ext>
            </a:extLst>
          </p:cNvPr>
          <p:cNvSpPr>
            <a:spLocks noGrp="1" noRot="1" noChangeAspect="1" noChangeArrowheads="1" noTextEdit="1"/>
          </p:cNvSpPr>
          <p:nvPr>
            <p:ph type="sldImg"/>
          </p:nvPr>
        </p:nvSpPr>
        <p:spPr>
          <a:ln/>
        </p:spPr>
      </p:sp>
      <p:sp>
        <p:nvSpPr>
          <p:cNvPr id="12292" name="Rectangle 3">
            <a:extLst>
              <a:ext uri="{FF2B5EF4-FFF2-40B4-BE49-F238E27FC236}">
                <a16:creationId xmlns:a16="http://schemas.microsoft.com/office/drawing/2014/main" id="{24DA6A81-B898-44F6-A834-C374B89F7C9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a:latin typeface="Arial" panose="020B0604020202020204" pitchFamily="34" charset="0"/>
              </a:rPr>
              <a:t>Differences between drum dryer has a Pugmill</a:t>
            </a:r>
          </a:p>
          <a:p>
            <a:pPr eaLnBrk="1" hangingPunct="1"/>
            <a:r>
              <a:rPr lang="en-US" altLang="en-US" sz="2400">
                <a:latin typeface="Arial" panose="020B0604020202020204" pitchFamily="34" charset="0"/>
              </a:rPr>
              <a:t>Drum Mix—aggregate and asphalt combined in drum/Mixer </a:t>
            </a:r>
          </a:p>
        </p:txBody>
      </p:sp>
      <p:sp>
        <p:nvSpPr>
          <p:cNvPr id="12293" name="Date Placeholder 1">
            <a:extLst>
              <a:ext uri="{FF2B5EF4-FFF2-40B4-BE49-F238E27FC236}">
                <a16:creationId xmlns:a16="http://schemas.microsoft.com/office/drawing/2014/main" id="{6D281E9B-DB5B-425B-91FC-B4F5151B41A3}"/>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5B05899-AD62-4BB6-ADA0-EC7FBF32E66B}"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3376224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a:extLst>
              <a:ext uri="{FF2B5EF4-FFF2-40B4-BE49-F238E27FC236}">
                <a16:creationId xmlns:a16="http://schemas.microsoft.com/office/drawing/2014/main" id="{AA5CA3CD-D71D-45B1-9159-3177678F146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149B0C1-4EA8-4DD7-90F5-ED48B668F888}" type="slidenum">
              <a:rPr lang="en-US" altLang="en-US"/>
              <a:pPr>
                <a:spcBef>
                  <a:spcPct val="0"/>
                </a:spcBef>
              </a:pPr>
              <a:t>40</a:t>
            </a:fld>
            <a:endParaRPr lang="en-US" altLang="en-US"/>
          </a:p>
        </p:txBody>
      </p:sp>
      <p:sp>
        <p:nvSpPr>
          <p:cNvPr id="86019" name="Rectangle 2">
            <a:extLst>
              <a:ext uri="{FF2B5EF4-FFF2-40B4-BE49-F238E27FC236}">
                <a16:creationId xmlns:a16="http://schemas.microsoft.com/office/drawing/2014/main" id="{29F8248B-DCD3-4E93-A90C-6FD4A04F7F03}"/>
              </a:ext>
            </a:extLst>
          </p:cNvPr>
          <p:cNvSpPr>
            <a:spLocks noGrp="1" noRot="1" noChangeAspect="1" noChangeArrowheads="1" noTextEdit="1"/>
          </p:cNvSpPr>
          <p:nvPr>
            <p:ph type="sldImg"/>
          </p:nvPr>
        </p:nvSpPr>
        <p:spPr>
          <a:ln/>
        </p:spPr>
      </p:sp>
      <p:sp>
        <p:nvSpPr>
          <p:cNvPr id="86020" name="Rectangle 3">
            <a:extLst>
              <a:ext uri="{FF2B5EF4-FFF2-40B4-BE49-F238E27FC236}">
                <a16:creationId xmlns:a16="http://schemas.microsoft.com/office/drawing/2014/main" id="{1EA4A7E7-56C3-45F4-B67C-ADEEE9D7E7C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86021" name="Date Placeholder 1">
            <a:extLst>
              <a:ext uri="{FF2B5EF4-FFF2-40B4-BE49-F238E27FC236}">
                <a16:creationId xmlns:a16="http://schemas.microsoft.com/office/drawing/2014/main" id="{F3789F5E-242C-4244-BCF6-77CDB41A4AAE}"/>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C1FD329-03A7-486C-A6E3-4DE24CC8F052}"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7350528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a:extLst>
              <a:ext uri="{FF2B5EF4-FFF2-40B4-BE49-F238E27FC236}">
                <a16:creationId xmlns:a16="http://schemas.microsoft.com/office/drawing/2014/main" id="{3F7023EA-71F8-4532-B6CE-C6EAEFBEBE7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39F8398-6F8A-49AD-8368-1F00A235D239}" type="slidenum">
              <a:rPr lang="en-US" altLang="en-US"/>
              <a:pPr>
                <a:spcBef>
                  <a:spcPct val="0"/>
                </a:spcBef>
              </a:pPr>
              <a:t>41</a:t>
            </a:fld>
            <a:endParaRPr lang="en-US" altLang="en-US"/>
          </a:p>
        </p:txBody>
      </p:sp>
      <p:sp>
        <p:nvSpPr>
          <p:cNvPr id="88067" name="Rectangle 2">
            <a:extLst>
              <a:ext uri="{FF2B5EF4-FFF2-40B4-BE49-F238E27FC236}">
                <a16:creationId xmlns:a16="http://schemas.microsoft.com/office/drawing/2014/main" id="{6E36D389-20CD-4622-A270-56B1F8F3A04B}"/>
              </a:ext>
            </a:extLst>
          </p:cNvPr>
          <p:cNvSpPr>
            <a:spLocks noGrp="1" noRot="1" noChangeAspect="1" noChangeArrowheads="1" noTextEdit="1"/>
          </p:cNvSpPr>
          <p:nvPr>
            <p:ph type="sldImg"/>
          </p:nvPr>
        </p:nvSpPr>
        <p:spPr>
          <a:ln/>
        </p:spPr>
      </p:sp>
      <p:sp>
        <p:nvSpPr>
          <p:cNvPr id="88068" name="Rectangle 3">
            <a:extLst>
              <a:ext uri="{FF2B5EF4-FFF2-40B4-BE49-F238E27FC236}">
                <a16:creationId xmlns:a16="http://schemas.microsoft.com/office/drawing/2014/main" id="{F44B6B65-48AF-4969-8727-4792FE14EE8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600">
                <a:latin typeface="Arial" panose="020B0604020202020204" pitchFamily="34" charset="0"/>
              </a:rPr>
              <a:t>Cold aggregate storage bins (cold bins) are directly connected to the hot mix asphalt plant via conveyor (Figure 303-7). </a:t>
            </a:r>
          </a:p>
          <a:p>
            <a:pPr eaLnBrk="1" hangingPunct="1"/>
            <a:r>
              <a:rPr lang="en-US" altLang="en-US" sz="1600">
                <a:latin typeface="Arial" panose="020B0604020202020204" pitchFamily="34" charset="0"/>
              </a:rPr>
              <a:t>Each bin holds rocks of a specific size, e.g., 3/8 inch, 1/2 inch, 3/4 inch. </a:t>
            </a:r>
          </a:p>
          <a:p>
            <a:pPr eaLnBrk="1" hangingPunct="1"/>
            <a:r>
              <a:rPr lang="en-US" altLang="en-US" sz="1600">
                <a:latin typeface="Arial" panose="020B0604020202020204" pitchFamily="34" charset="0"/>
              </a:rPr>
              <a:t>feeder below each bin. </a:t>
            </a:r>
          </a:p>
          <a:p>
            <a:pPr eaLnBrk="1" hangingPunct="1"/>
            <a:r>
              <a:rPr lang="en-US" altLang="en-US" sz="1600">
                <a:latin typeface="Arial" panose="020B0604020202020204" pitchFamily="34" charset="0"/>
              </a:rPr>
              <a:t>fed onto the conveyor in measured amounts </a:t>
            </a:r>
          </a:p>
          <a:p>
            <a:pPr eaLnBrk="1" hangingPunct="1"/>
            <a:r>
              <a:rPr lang="en-US" altLang="en-US" sz="1600">
                <a:latin typeface="Arial" panose="020B0604020202020204" pitchFamily="34" charset="0"/>
              </a:rPr>
              <a:t>dependent on the specifications of the hot mix asphalt. </a:t>
            </a:r>
            <a:r>
              <a:rPr lang="en-US" altLang="en-US" sz="1800">
                <a:solidFill>
                  <a:srgbClr val="FF0000"/>
                </a:solidFill>
                <a:latin typeface="Arial" panose="020B0604020202020204" pitchFamily="34" charset="0"/>
              </a:rPr>
              <a:t>Crucial part of COUNTINOUS MIX Facility</a:t>
            </a:r>
            <a:r>
              <a:rPr lang="en-US" altLang="en-US" sz="1800">
                <a:latin typeface="Arial" panose="020B0604020202020204" pitchFamily="34" charset="0"/>
              </a:rPr>
              <a:t>.</a:t>
            </a:r>
          </a:p>
          <a:p>
            <a:pPr eaLnBrk="1" hangingPunct="1"/>
            <a:r>
              <a:rPr lang="en-US" altLang="en-US" sz="1800">
                <a:solidFill>
                  <a:srgbClr val="3333FF"/>
                </a:solidFill>
                <a:latin typeface="Arial" panose="020B0604020202020204" pitchFamily="34" charset="0"/>
              </a:rPr>
              <a:t>Batch</a:t>
            </a:r>
          </a:p>
          <a:p>
            <a:pPr eaLnBrk="1" hangingPunct="1"/>
            <a:r>
              <a:rPr lang="en-US" altLang="en-US" sz="1600">
                <a:latin typeface="Arial" panose="020B0604020202020204" pitchFamily="34" charset="0"/>
              </a:rPr>
              <a:t>aggregate delivered to rotary dryer. A</a:t>
            </a:r>
          </a:p>
          <a:p>
            <a:pPr eaLnBrk="1" hangingPunct="1"/>
            <a:r>
              <a:rPr lang="en-US" altLang="en-US" sz="1600">
                <a:latin typeface="Arial" panose="020B0604020202020204" pitchFamily="34" charset="0"/>
              </a:rPr>
              <a:t>Aggregate separated again before mixing with asphalt binder, in pugmill not critical that the proportions be exact at this point in the process. </a:t>
            </a:r>
          </a:p>
        </p:txBody>
      </p:sp>
      <p:sp>
        <p:nvSpPr>
          <p:cNvPr id="88069" name="Date Placeholder 1">
            <a:extLst>
              <a:ext uri="{FF2B5EF4-FFF2-40B4-BE49-F238E27FC236}">
                <a16:creationId xmlns:a16="http://schemas.microsoft.com/office/drawing/2014/main" id="{5BB38DC3-B30F-41A4-B098-3CEDA8988ABF}"/>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D8EB465-9457-4C69-B54B-84F3D7050D4A}"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3939944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a:extLst>
              <a:ext uri="{FF2B5EF4-FFF2-40B4-BE49-F238E27FC236}">
                <a16:creationId xmlns:a16="http://schemas.microsoft.com/office/drawing/2014/main" id="{E6D3B101-420D-4E9C-9FB9-1C8E5EB458F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AC34D76-FB7F-46B6-BEC4-4C48500B6C42}" type="slidenum">
              <a:rPr lang="en-US" altLang="en-US"/>
              <a:pPr>
                <a:spcBef>
                  <a:spcPct val="0"/>
                </a:spcBef>
              </a:pPr>
              <a:t>42</a:t>
            </a:fld>
            <a:endParaRPr lang="en-US" altLang="en-US"/>
          </a:p>
        </p:txBody>
      </p:sp>
      <p:sp>
        <p:nvSpPr>
          <p:cNvPr id="90115" name="Rectangle 3">
            <a:extLst>
              <a:ext uri="{FF2B5EF4-FFF2-40B4-BE49-F238E27FC236}">
                <a16:creationId xmlns:a16="http://schemas.microsoft.com/office/drawing/2014/main" id="{8C56150A-3FD8-48FD-B15C-B7C96E377701}"/>
              </a:ext>
            </a:extLst>
          </p:cNvPr>
          <p:cNvSpPr>
            <a:spLocks noGrp="1" noChangeArrowheads="1"/>
          </p:cNvSpPr>
          <p:nvPr>
            <p:ph type="body" idx="1"/>
          </p:nvPr>
        </p:nvSpPr>
        <p:spPr>
          <a:xfrm>
            <a:off x="261938" y="5291138"/>
            <a:ext cx="6629400" cy="36020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1600">
              <a:latin typeface="Arial" panose="020B0604020202020204" pitchFamily="34" charset="0"/>
            </a:endParaRPr>
          </a:p>
          <a:p>
            <a:pPr eaLnBrk="1" hangingPunct="1"/>
            <a:endParaRPr lang="en-US" altLang="en-US" sz="1600">
              <a:latin typeface="Arial" panose="020B0604020202020204" pitchFamily="34" charset="0"/>
            </a:endParaRPr>
          </a:p>
          <a:p>
            <a:pPr eaLnBrk="1" hangingPunct="1"/>
            <a:r>
              <a:rPr lang="en-US" altLang="en-US" sz="1600">
                <a:latin typeface="Arial" panose="020B0604020202020204" pitchFamily="34" charset="0"/>
              </a:rPr>
              <a:t>Large ROTARY DRYER</a:t>
            </a:r>
          </a:p>
        </p:txBody>
      </p:sp>
      <p:sp>
        <p:nvSpPr>
          <p:cNvPr id="90116" name="Date Placeholder 1">
            <a:extLst>
              <a:ext uri="{FF2B5EF4-FFF2-40B4-BE49-F238E27FC236}">
                <a16:creationId xmlns:a16="http://schemas.microsoft.com/office/drawing/2014/main" id="{A3FCAC33-11BC-4BA2-8DAE-C1B8A084526B}"/>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D3BC133-9D90-4482-9C99-F41F97442F45}" type="datetime3">
              <a:rPr lang="en-US" altLang="en-US" smtClean="0"/>
              <a:pPr>
                <a:spcBef>
                  <a:spcPct val="0"/>
                </a:spcBef>
              </a:pPr>
              <a:t>29 September 2023</a:t>
            </a:fld>
            <a:endParaRPr lang="en-US" altLang="en-US"/>
          </a:p>
        </p:txBody>
      </p:sp>
      <p:pic>
        <p:nvPicPr>
          <p:cNvPr id="90117" name="Picture 3">
            <a:extLst>
              <a:ext uri="{FF2B5EF4-FFF2-40B4-BE49-F238E27FC236}">
                <a16:creationId xmlns:a16="http://schemas.microsoft.com/office/drawing/2014/main" id="{16B2715A-9BB7-474B-B6B9-3F4E3EA10B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1538" y="1255713"/>
            <a:ext cx="5181600" cy="356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81497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a:extLst>
              <a:ext uri="{FF2B5EF4-FFF2-40B4-BE49-F238E27FC236}">
                <a16:creationId xmlns:a16="http://schemas.microsoft.com/office/drawing/2014/main" id="{FE3365B2-7934-4645-8002-B8F47949948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699F4D5-7E98-4EAF-8B86-4BD542AB535F}" type="slidenum">
              <a:rPr lang="en-US" altLang="en-US"/>
              <a:pPr>
                <a:spcBef>
                  <a:spcPct val="0"/>
                </a:spcBef>
              </a:pPr>
              <a:t>43</a:t>
            </a:fld>
            <a:endParaRPr lang="en-US" altLang="en-US"/>
          </a:p>
        </p:txBody>
      </p:sp>
      <p:sp>
        <p:nvSpPr>
          <p:cNvPr id="92163" name="Rectangle 2">
            <a:extLst>
              <a:ext uri="{FF2B5EF4-FFF2-40B4-BE49-F238E27FC236}">
                <a16:creationId xmlns:a16="http://schemas.microsoft.com/office/drawing/2014/main" id="{F7FC5D82-7BC4-4D16-9632-74623E6D9ADC}"/>
              </a:ext>
            </a:extLst>
          </p:cNvPr>
          <p:cNvSpPr>
            <a:spLocks noGrp="1" noRot="1" noChangeAspect="1" noChangeArrowheads="1" noTextEdit="1"/>
          </p:cNvSpPr>
          <p:nvPr>
            <p:ph type="sldImg"/>
          </p:nvPr>
        </p:nvSpPr>
        <p:spPr>
          <a:ln/>
        </p:spPr>
      </p:sp>
      <p:sp>
        <p:nvSpPr>
          <p:cNvPr id="92164" name="Rectangle 3">
            <a:extLst>
              <a:ext uri="{FF2B5EF4-FFF2-40B4-BE49-F238E27FC236}">
                <a16:creationId xmlns:a16="http://schemas.microsoft.com/office/drawing/2014/main" id="{CC6F97E5-DB2C-4B4C-B671-C4E761F6DCC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a:latin typeface="Arial" panose="020B0604020202020204" pitchFamily="34" charset="0"/>
              </a:rPr>
              <a:t>Rotary dryer counter flow design </a:t>
            </a:r>
          </a:p>
          <a:p>
            <a:pPr eaLnBrk="1" hangingPunct="1"/>
            <a:endParaRPr lang="en-US" altLang="en-US" sz="2400">
              <a:latin typeface="Arial" panose="020B0604020202020204" pitchFamily="34" charset="0"/>
            </a:endParaRPr>
          </a:p>
          <a:p>
            <a:pPr eaLnBrk="1" hangingPunct="1"/>
            <a:r>
              <a:rPr lang="en-US" altLang="en-US" sz="2400">
                <a:latin typeface="Arial" panose="020B0604020202020204" pitchFamily="34" charset="0"/>
              </a:rPr>
              <a:t>flame at bottom of the dryer so aggregate is exposed to higher temperatures as moving down the dryer. </a:t>
            </a:r>
          </a:p>
          <a:p>
            <a:pPr eaLnBrk="1" hangingPunct="1"/>
            <a:endParaRPr lang="en-US" altLang="en-US" sz="2400">
              <a:latin typeface="Arial" panose="020B0604020202020204" pitchFamily="34" charset="0"/>
            </a:endParaRPr>
          </a:p>
          <a:p>
            <a:pPr eaLnBrk="1" hangingPunct="1"/>
            <a:r>
              <a:rPr lang="en-US" altLang="en-US" sz="2400">
                <a:latin typeface="Arial" panose="020B0604020202020204" pitchFamily="34" charset="0"/>
              </a:rPr>
              <a:t>flights designed to keep aggregate out of flame so flame is not quenched</a:t>
            </a:r>
          </a:p>
        </p:txBody>
      </p:sp>
      <p:sp>
        <p:nvSpPr>
          <p:cNvPr id="92165" name="Date Placeholder 1">
            <a:extLst>
              <a:ext uri="{FF2B5EF4-FFF2-40B4-BE49-F238E27FC236}">
                <a16:creationId xmlns:a16="http://schemas.microsoft.com/office/drawing/2014/main" id="{5F042635-046E-474D-B410-A94F1BC6C09D}"/>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A484D4A-0F80-40B7-A7C5-A0C33BA48B2D}"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33638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a:extLst>
              <a:ext uri="{FF2B5EF4-FFF2-40B4-BE49-F238E27FC236}">
                <a16:creationId xmlns:a16="http://schemas.microsoft.com/office/drawing/2014/main" id="{35C626A0-8426-4CB9-94FB-38084D061FD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E65DDAD-6E40-4946-AA36-4F2C287544EB}" type="slidenum">
              <a:rPr lang="en-US" altLang="en-US"/>
              <a:pPr>
                <a:spcBef>
                  <a:spcPct val="0"/>
                </a:spcBef>
              </a:pPr>
              <a:t>44</a:t>
            </a:fld>
            <a:endParaRPr lang="en-US" altLang="en-US"/>
          </a:p>
        </p:txBody>
      </p:sp>
      <p:sp>
        <p:nvSpPr>
          <p:cNvPr id="94211" name="Rectangle 2">
            <a:extLst>
              <a:ext uri="{FF2B5EF4-FFF2-40B4-BE49-F238E27FC236}">
                <a16:creationId xmlns:a16="http://schemas.microsoft.com/office/drawing/2014/main" id="{E3DD9290-B108-4CC3-864E-AFF7E47E07A1}"/>
              </a:ext>
            </a:extLst>
          </p:cNvPr>
          <p:cNvSpPr>
            <a:spLocks noGrp="1" noRot="1" noChangeAspect="1" noChangeArrowheads="1" noTextEdit="1"/>
          </p:cNvSpPr>
          <p:nvPr>
            <p:ph type="sldImg"/>
          </p:nvPr>
        </p:nvSpPr>
        <p:spPr>
          <a:ln/>
        </p:spPr>
      </p:sp>
      <p:sp>
        <p:nvSpPr>
          <p:cNvPr id="94212" name="Rectangle 3">
            <a:extLst>
              <a:ext uri="{FF2B5EF4-FFF2-40B4-BE49-F238E27FC236}">
                <a16:creationId xmlns:a16="http://schemas.microsoft.com/office/drawing/2014/main" id="{F04645B4-4407-49FF-8499-1FE64B4F461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90000"/>
              </a:lnSpc>
            </a:pPr>
            <a:r>
              <a:rPr lang="en-US" altLang="en-US">
                <a:latin typeface="Arial" panose="020B0604020202020204" pitchFamily="34" charset="0"/>
              </a:rPr>
              <a:t>Forced Draft….Atomize and combine fuel and air to provide an air fuel mixture that produces a flame.  Products of combustion are heat, water, carbon dioxide.  But because air is approximately 78% Nitrogen, oxides of nitrogen are formed.</a:t>
            </a:r>
          </a:p>
          <a:p>
            <a:pPr eaLnBrk="1" hangingPunct="1">
              <a:lnSpc>
                <a:spcPct val="90000"/>
              </a:lnSpc>
            </a:pPr>
            <a:r>
              <a:rPr lang="en-US" altLang="en-US">
                <a:latin typeface="Arial" panose="020B0604020202020204" pitchFamily="34" charset="0"/>
              </a:rPr>
              <a:t>The choice of the fuel burned affects the amount of sulfur oxides (SOx) and nitrogen oxides (NOx) that will be produced. Because natural gas contains minimal fuel-bound sulfur and nitrogen, it is the cleanest burning fuel. Fuel oil has higher sulfur and nitrogen content. Natural gas or propane is used for the majority of facilities </a:t>
            </a:r>
          </a:p>
          <a:p>
            <a:pPr eaLnBrk="1" hangingPunct="1">
              <a:lnSpc>
                <a:spcPct val="90000"/>
              </a:lnSpc>
            </a:pPr>
            <a:r>
              <a:rPr lang="en-US" altLang="en-US">
                <a:latin typeface="Arial" panose="020B0604020202020204" pitchFamily="34" charset="0"/>
              </a:rPr>
              <a:t>Because combustion is an incomplete process other air pollutants produced are CO, VOCs, Sox, and particulate mater. </a:t>
            </a:r>
          </a:p>
          <a:p>
            <a:pPr eaLnBrk="1" hangingPunct="1">
              <a:lnSpc>
                <a:spcPct val="90000"/>
              </a:lnSpc>
            </a:pPr>
            <a:r>
              <a:rPr lang="en-US" altLang="en-US">
                <a:latin typeface="Arial" panose="020B0604020202020204" pitchFamily="34" charset="0"/>
              </a:rPr>
              <a:t>Time, temperature and turbulence are the keys to optimizing combustion.</a:t>
            </a:r>
          </a:p>
          <a:p>
            <a:pPr eaLnBrk="1" hangingPunct="1">
              <a:lnSpc>
                <a:spcPct val="90000"/>
              </a:lnSpc>
            </a:pPr>
            <a:r>
              <a:rPr lang="en-US" altLang="en-US">
                <a:latin typeface="Arial" panose="020B0604020202020204" pitchFamily="34" charset="0"/>
              </a:rPr>
              <a:t>HMA PLANTS USUALLY HAVE TWO FANS, THE BURNER BLOWER AND THE EXHAUST FAN.  </a:t>
            </a:r>
          </a:p>
          <a:p>
            <a:pPr eaLnBrk="1" hangingPunct="1">
              <a:lnSpc>
                <a:spcPct val="90000"/>
              </a:lnSpc>
            </a:pPr>
            <a:endParaRPr lang="en-US" altLang="en-US">
              <a:latin typeface="Arial" panose="020B0604020202020204" pitchFamily="34" charset="0"/>
            </a:endParaRPr>
          </a:p>
          <a:p>
            <a:pPr eaLnBrk="1" hangingPunct="1">
              <a:lnSpc>
                <a:spcPct val="90000"/>
              </a:lnSpc>
            </a:pPr>
            <a:r>
              <a:rPr lang="en-US" altLang="en-US">
                <a:latin typeface="Arial" panose="020B0604020202020204" pitchFamily="34" charset="0"/>
              </a:rPr>
              <a:t>BOTH OF THESE FANS MUST OPERATE EFFICIENTLY TO ENSURE PROPER COMBUSTION AND AIR FLOW IN THE HMA PROCESS.</a:t>
            </a:r>
          </a:p>
          <a:p>
            <a:pPr eaLnBrk="1" hangingPunct="1">
              <a:lnSpc>
                <a:spcPct val="90000"/>
              </a:lnSpc>
            </a:pPr>
            <a:endParaRPr lang="en-US" altLang="en-US">
              <a:latin typeface="Arial" panose="020B0604020202020204" pitchFamily="34" charset="0"/>
            </a:endParaRPr>
          </a:p>
          <a:p>
            <a:pPr eaLnBrk="1" hangingPunct="1">
              <a:lnSpc>
                <a:spcPct val="90000"/>
              </a:lnSpc>
            </a:pPr>
            <a:r>
              <a:rPr lang="en-US" altLang="en-US">
                <a:latin typeface="Arial" panose="020B0604020202020204" pitchFamily="34" charset="0"/>
              </a:rPr>
              <a:t>BURNER BLOWER PROVED AIR AND BURNS FUEL.  THE EXHAUST FAN PROVIDES ARI FOR COMUSTION AND REMOVES EXHAUST GASES, EXCESS AIR AND STEM FROM THE DRYER.  </a:t>
            </a:r>
          </a:p>
          <a:p>
            <a:pPr eaLnBrk="1" hangingPunct="1">
              <a:lnSpc>
                <a:spcPct val="90000"/>
              </a:lnSpc>
            </a:pPr>
            <a:endParaRPr lang="en-US" altLang="en-US">
              <a:latin typeface="Arial" panose="020B0604020202020204" pitchFamily="34" charset="0"/>
            </a:endParaRPr>
          </a:p>
          <a:p>
            <a:pPr eaLnBrk="1" hangingPunct="1">
              <a:lnSpc>
                <a:spcPct val="90000"/>
              </a:lnSpc>
            </a:pPr>
            <a:endParaRPr lang="en-US" altLang="en-US">
              <a:latin typeface="Arial" panose="020B0604020202020204" pitchFamily="34" charset="0"/>
            </a:endParaRPr>
          </a:p>
          <a:p>
            <a:pPr eaLnBrk="1" hangingPunct="1">
              <a:lnSpc>
                <a:spcPct val="90000"/>
              </a:lnSpc>
            </a:pPr>
            <a:endParaRPr lang="en-US" altLang="en-US">
              <a:latin typeface="Arial" panose="020B0604020202020204" pitchFamily="34" charset="0"/>
            </a:endParaRPr>
          </a:p>
          <a:p>
            <a:pPr eaLnBrk="1" hangingPunct="1">
              <a:lnSpc>
                <a:spcPct val="90000"/>
              </a:lnSpc>
            </a:pPr>
            <a:endParaRPr lang="en-US" altLang="en-US">
              <a:latin typeface="Arial" panose="020B0604020202020204" pitchFamily="34" charset="0"/>
            </a:endParaRPr>
          </a:p>
        </p:txBody>
      </p:sp>
      <p:sp>
        <p:nvSpPr>
          <p:cNvPr id="94213" name="Date Placeholder 1">
            <a:extLst>
              <a:ext uri="{FF2B5EF4-FFF2-40B4-BE49-F238E27FC236}">
                <a16:creationId xmlns:a16="http://schemas.microsoft.com/office/drawing/2014/main" id="{C8C58846-CCFF-4A9B-9DF5-9663D32C3DCA}"/>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920CF06-6B04-4EC8-9B67-3993283D7BB5}"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7449035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a:extLst>
              <a:ext uri="{FF2B5EF4-FFF2-40B4-BE49-F238E27FC236}">
                <a16:creationId xmlns:a16="http://schemas.microsoft.com/office/drawing/2014/main" id="{3275AEB3-AC1E-4C26-9755-0A971D8A2F5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7CC6ACD-AB89-46E8-BD77-961524FCC2D7}" type="slidenum">
              <a:rPr lang="en-US" altLang="en-US"/>
              <a:pPr>
                <a:spcBef>
                  <a:spcPct val="0"/>
                </a:spcBef>
              </a:pPr>
              <a:t>45</a:t>
            </a:fld>
            <a:endParaRPr lang="en-US" altLang="en-US"/>
          </a:p>
        </p:txBody>
      </p:sp>
      <p:sp>
        <p:nvSpPr>
          <p:cNvPr id="96259" name="Rectangle 2">
            <a:extLst>
              <a:ext uri="{FF2B5EF4-FFF2-40B4-BE49-F238E27FC236}">
                <a16:creationId xmlns:a16="http://schemas.microsoft.com/office/drawing/2014/main" id="{450D1CEB-5A2C-4A19-80D6-87BFD48CAA11}"/>
              </a:ext>
            </a:extLst>
          </p:cNvPr>
          <p:cNvSpPr>
            <a:spLocks noGrp="1" noRot="1" noChangeAspect="1" noChangeArrowheads="1" noTextEdit="1"/>
          </p:cNvSpPr>
          <p:nvPr>
            <p:ph type="sldImg"/>
          </p:nvPr>
        </p:nvSpPr>
        <p:spPr>
          <a:ln/>
        </p:spPr>
      </p:sp>
      <p:sp>
        <p:nvSpPr>
          <p:cNvPr id="96260" name="Rectangle 3">
            <a:extLst>
              <a:ext uri="{FF2B5EF4-FFF2-40B4-BE49-F238E27FC236}">
                <a16:creationId xmlns:a16="http://schemas.microsoft.com/office/drawing/2014/main" id="{27724235-191D-4192-A30A-BEEFDDB7F0D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80000"/>
              </a:lnSpc>
            </a:pPr>
            <a:r>
              <a:rPr lang="en-US" altLang="en-US" sz="1800">
                <a:latin typeface="Arial" panose="020B0604020202020204" pitchFamily="34" charset="0"/>
              </a:rPr>
              <a:t>BATCH DESIGN:  Rotary dryers use a counterflow design  In the counterflow design, the burner is positioned at the exit end, the lower end, so aggregate is subjected to progressively hotter flames as it moves from the entry to the exit. This assures the aggregate achieves the desired temperature and moisture content. The flights near the burner end are designed to keep the aggregate out of the direct flame. Quenching the flame results in the release of unburned fuel. </a:t>
            </a:r>
          </a:p>
          <a:p>
            <a:pPr eaLnBrk="1" hangingPunct="1">
              <a:lnSpc>
                <a:spcPct val="80000"/>
              </a:lnSpc>
            </a:pPr>
            <a:r>
              <a:rPr lang="en-US" altLang="en-US" sz="1000" b="1">
                <a:latin typeface="Arial" panose="020B0604020202020204" pitchFamily="34" charset="0"/>
              </a:rPr>
              <a:t>Air Pollution Issues</a:t>
            </a:r>
            <a:br>
              <a:rPr lang="en-US" altLang="en-US" sz="1000">
                <a:latin typeface="Arial" panose="020B0604020202020204" pitchFamily="34" charset="0"/>
              </a:rPr>
            </a:br>
            <a:r>
              <a:rPr lang="en-US" altLang="en-US" sz="1000">
                <a:latin typeface="Arial" panose="020B0604020202020204" pitchFamily="34" charset="0"/>
              </a:rPr>
              <a:t>There are fewer problems with blue smoke production and with exit temperature of exhaust gases. Because the asphalt binder is in the drum, however, it is more susceptible to producing blue smoke than if it is introduced in a separate container. </a:t>
            </a:r>
          </a:p>
          <a:p>
            <a:pPr eaLnBrk="1" hangingPunct="1">
              <a:lnSpc>
                <a:spcPct val="80000"/>
              </a:lnSpc>
            </a:pPr>
            <a:r>
              <a:rPr lang="en-US" altLang="en-US" sz="1000">
                <a:latin typeface="Arial" panose="020B0604020202020204" pitchFamily="34" charset="0"/>
              </a:rPr>
              <a:t>Accessibility of the embedded burner is a major issue. Maintenance is difficult. Poor burner operation can result in increased emissions.</a:t>
            </a:r>
            <a:endParaRPr lang="en-US" altLang="en-US" sz="1000" b="1">
              <a:latin typeface="Arial" panose="020B0604020202020204" pitchFamily="34" charset="0"/>
            </a:endParaRPr>
          </a:p>
          <a:p>
            <a:pPr eaLnBrk="1" hangingPunct="1">
              <a:lnSpc>
                <a:spcPct val="80000"/>
              </a:lnSpc>
            </a:pPr>
            <a:r>
              <a:rPr lang="en-US" altLang="en-US" sz="1000" b="1">
                <a:latin typeface="Arial" panose="020B0604020202020204" pitchFamily="34" charset="0"/>
              </a:rPr>
              <a:t>Control Methods</a:t>
            </a:r>
            <a:br>
              <a:rPr lang="en-US" altLang="en-US" sz="1000">
                <a:latin typeface="Arial" panose="020B0604020202020204" pitchFamily="34" charset="0"/>
              </a:rPr>
            </a:br>
            <a:r>
              <a:rPr lang="en-US" altLang="en-US" sz="1000">
                <a:latin typeface="Arial" panose="020B0604020202020204" pitchFamily="34" charset="0"/>
              </a:rPr>
              <a:t>Ducting from the higher, entrance end of the drum (the end opposite the burner) transports pollutants to the air pollution control equipment. Lower exhaust gas temperatures create fewer problems with baghouse operation (For details, see Subsection 307.2).</a:t>
            </a:r>
          </a:p>
          <a:p>
            <a:pPr eaLnBrk="1" hangingPunct="1">
              <a:lnSpc>
                <a:spcPct val="80000"/>
              </a:lnSpc>
            </a:pPr>
            <a:r>
              <a:rPr lang="en-US" altLang="en-US" sz="1000">
                <a:latin typeface="Arial" panose="020B0604020202020204" pitchFamily="34" charset="0"/>
              </a:rPr>
              <a:t>If problems persist with maintenance of the embedded burner or blue smoke, abandon the design for a newer one.</a:t>
            </a:r>
          </a:p>
        </p:txBody>
      </p:sp>
      <p:sp>
        <p:nvSpPr>
          <p:cNvPr id="96261" name="Date Placeholder 1">
            <a:extLst>
              <a:ext uri="{FF2B5EF4-FFF2-40B4-BE49-F238E27FC236}">
                <a16:creationId xmlns:a16="http://schemas.microsoft.com/office/drawing/2014/main" id="{0D057615-5E8B-4C4D-80E7-923B83460E3F}"/>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EF34923-5E7F-4ADA-8E76-DE0876F8379D}"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1748133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a:extLst>
              <a:ext uri="{FF2B5EF4-FFF2-40B4-BE49-F238E27FC236}">
                <a16:creationId xmlns:a16="http://schemas.microsoft.com/office/drawing/2014/main" id="{D52DF4E2-56E9-4841-BD04-2153649C88D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13A1499-F10C-4F17-8B6F-2DB4EB25D912}" type="slidenum">
              <a:rPr lang="en-US" altLang="en-US"/>
              <a:pPr>
                <a:spcBef>
                  <a:spcPct val="0"/>
                </a:spcBef>
              </a:pPr>
              <a:t>46</a:t>
            </a:fld>
            <a:endParaRPr lang="en-US" altLang="en-US"/>
          </a:p>
        </p:txBody>
      </p:sp>
      <p:sp>
        <p:nvSpPr>
          <p:cNvPr id="98307" name="Rectangle 2">
            <a:extLst>
              <a:ext uri="{FF2B5EF4-FFF2-40B4-BE49-F238E27FC236}">
                <a16:creationId xmlns:a16="http://schemas.microsoft.com/office/drawing/2014/main" id="{1252E655-ED90-4F7C-9B7D-BA5ADEFFE35F}"/>
              </a:ext>
            </a:extLst>
          </p:cNvPr>
          <p:cNvSpPr>
            <a:spLocks noGrp="1" noRot="1" noChangeAspect="1" noChangeArrowheads="1" noTextEdit="1"/>
          </p:cNvSpPr>
          <p:nvPr>
            <p:ph type="sldImg"/>
          </p:nvPr>
        </p:nvSpPr>
        <p:spPr>
          <a:ln/>
        </p:spPr>
      </p:sp>
      <p:sp>
        <p:nvSpPr>
          <p:cNvPr id="98308" name="Rectangle 3">
            <a:extLst>
              <a:ext uri="{FF2B5EF4-FFF2-40B4-BE49-F238E27FC236}">
                <a16:creationId xmlns:a16="http://schemas.microsoft.com/office/drawing/2014/main" id="{60D9F2F4-2A0E-4B9A-8384-556D788272B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98309" name="Date Placeholder 1">
            <a:extLst>
              <a:ext uri="{FF2B5EF4-FFF2-40B4-BE49-F238E27FC236}">
                <a16:creationId xmlns:a16="http://schemas.microsoft.com/office/drawing/2014/main" id="{183637DD-1A41-4A44-9A31-E2A7FF6DAB60}"/>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BA45380-06D8-4D75-A319-6711E33C0729}"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5546726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a:extLst>
              <a:ext uri="{FF2B5EF4-FFF2-40B4-BE49-F238E27FC236}">
                <a16:creationId xmlns:a16="http://schemas.microsoft.com/office/drawing/2014/main" id="{0FA521A7-3A38-434B-BB1C-F288F409532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FE54036-9BC0-4AA7-BE03-8654B3D473B4}" type="slidenum">
              <a:rPr lang="en-US" altLang="en-US"/>
              <a:pPr>
                <a:spcBef>
                  <a:spcPct val="0"/>
                </a:spcBef>
              </a:pPr>
              <a:t>47</a:t>
            </a:fld>
            <a:endParaRPr lang="en-US" altLang="en-US"/>
          </a:p>
        </p:txBody>
      </p:sp>
      <p:sp>
        <p:nvSpPr>
          <p:cNvPr id="100355" name="Rectangle 2">
            <a:extLst>
              <a:ext uri="{FF2B5EF4-FFF2-40B4-BE49-F238E27FC236}">
                <a16:creationId xmlns:a16="http://schemas.microsoft.com/office/drawing/2014/main" id="{E52F5C58-93C8-49FC-8D01-CC081E3F6ED9}"/>
              </a:ext>
            </a:extLst>
          </p:cNvPr>
          <p:cNvSpPr>
            <a:spLocks noGrp="1" noRot="1" noChangeAspect="1" noChangeArrowheads="1" noTextEdit="1"/>
          </p:cNvSpPr>
          <p:nvPr>
            <p:ph type="sldImg"/>
          </p:nvPr>
        </p:nvSpPr>
        <p:spPr>
          <a:ln/>
        </p:spPr>
      </p:sp>
      <p:sp>
        <p:nvSpPr>
          <p:cNvPr id="100356" name="Rectangle 3">
            <a:extLst>
              <a:ext uri="{FF2B5EF4-FFF2-40B4-BE49-F238E27FC236}">
                <a16:creationId xmlns:a16="http://schemas.microsoft.com/office/drawing/2014/main" id="{AA47EEF2-751B-4679-96E8-7AD96938962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100357" name="Date Placeholder 1">
            <a:extLst>
              <a:ext uri="{FF2B5EF4-FFF2-40B4-BE49-F238E27FC236}">
                <a16:creationId xmlns:a16="http://schemas.microsoft.com/office/drawing/2014/main" id="{41AA73BA-DABC-4719-BD89-6004C0EE1E9D}"/>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A0D4FB1-E011-461B-AE20-70F3C8160A01}"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5480078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a:extLst>
              <a:ext uri="{FF2B5EF4-FFF2-40B4-BE49-F238E27FC236}">
                <a16:creationId xmlns:a16="http://schemas.microsoft.com/office/drawing/2014/main" id="{4AFB3C0A-1A61-454C-8452-CE791E8B511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1DB0A5E-D26A-434A-8BD8-A17926BF2875}" type="slidenum">
              <a:rPr lang="en-US" altLang="en-US"/>
              <a:pPr>
                <a:spcBef>
                  <a:spcPct val="0"/>
                </a:spcBef>
              </a:pPr>
              <a:t>48</a:t>
            </a:fld>
            <a:endParaRPr lang="en-US" altLang="en-US"/>
          </a:p>
        </p:txBody>
      </p:sp>
      <p:sp>
        <p:nvSpPr>
          <p:cNvPr id="102403" name="Rectangle 2">
            <a:extLst>
              <a:ext uri="{FF2B5EF4-FFF2-40B4-BE49-F238E27FC236}">
                <a16:creationId xmlns:a16="http://schemas.microsoft.com/office/drawing/2014/main" id="{6C50489F-B7E5-4CA0-A3FE-8A5E4444B863}"/>
              </a:ext>
            </a:extLst>
          </p:cNvPr>
          <p:cNvSpPr>
            <a:spLocks noGrp="1" noRot="1" noChangeAspect="1" noChangeArrowheads="1" noTextEdit="1"/>
          </p:cNvSpPr>
          <p:nvPr>
            <p:ph type="sldImg"/>
          </p:nvPr>
        </p:nvSpPr>
        <p:spPr>
          <a:ln/>
        </p:spPr>
      </p:sp>
      <p:sp>
        <p:nvSpPr>
          <p:cNvPr id="102404" name="Rectangle 3">
            <a:extLst>
              <a:ext uri="{FF2B5EF4-FFF2-40B4-BE49-F238E27FC236}">
                <a16:creationId xmlns:a16="http://schemas.microsoft.com/office/drawing/2014/main" id="{424794CD-023E-4184-A7BD-9EB00486FB1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102405" name="Date Placeholder 1">
            <a:extLst>
              <a:ext uri="{FF2B5EF4-FFF2-40B4-BE49-F238E27FC236}">
                <a16:creationId xmlns:a16="http://schemas.microsoft.com/office/drawing/2014/main" id="{6E5E17DD-2491-4EB2-A155-7472B4ADD68A}"/>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0E09398-69F3-40D5-83E8-A69E4F8FA49B}"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5419846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a:extLst>
              <a:ext uri="{FF2B5EF4-FFF2-40B4-BE49-F238E27FC236}">
                <a16:creationId xmlns:a16="http://schemas.microsoft.com/office/drawing/2014/main" id="{BB3E85F1-8C77-4A74-8CEB-BEBC2590D610}"/>
              </a:ext>
            </a:extLst>
          </p:cNvPr>
          <p:cNvSpPr>
            <a:spLocks noGrp="1" noRot="1" noChangeAspect="1" noChangeArrowheads="1" noTextEdit="1"/>
          </p:cNvSpPr>
          <p:nvPr>
            <p:ph type="sldImg"/>
          </p:nvPr>
        </p:nvSpPr>
        <p:spPr>
          <a:ln/>
        </p:spPr>
      </p:sp>
      <p:sp>
        <p:nvSpPr>
          <p:cNvPr id="104451" name="Notes Placeholder 2">
            <a:extLst>
              <a:ext uri="{FF2B5EF4-FFF2-40B4-BE49-F238E27FC236}">
                <a16:creationId xmlns:a16="http://schemas.microsoft.com/office/drawing/2014/main" id="{39ADD18C-DFCF-4250-A068-426DA068DCE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104452" name="Date Placeholder 3">
            <a:extLst>
              <a:ext uri="{FF2B5EF4-FFF2-40B4-BE49-F238E27FC236}">
                <a16:creationId xmlns:a16="http://schemas.microsoft.com/office/drawing/2014/main" id="{35852F6A-6991-466E-8AAF-A45E4B307DE7}"/>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0B34945F-C2AA-4D16-BAFA-8F5206A6D540}" type="datetime3">
              <a:rPr lang="en-US" altLang="en-US" sz="1200" smtClean="0"/>
              <a:pPr/>
              <a:t>29 September 2023</a:t>
            </a:fld>
            <a:endParaRPr lang="en-US" altLang="en-US" sz="1200"/>
          </a:p>
        </p:txBody>
      </p:sp>
      <p:sp>
        <p:nvSpPr>
          <p:cNvPr id="104453" name="Slide Number Placeholder 4">
            <a:extLst>
              <a:ext uri="{FF2B5EF4-FFF2-40B4-BE49-F238E27FC236}">
                <a16:creationId xmlns:a16="http://schemas.microsoft.com/office/drawing/2014/main" id="{ECBB7103-B685-4AB2-BB9A-B0B449D290C7}"/>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36F02B5B-11B0-4C3C-B687-C39ACD816945}" type="slidenum">
              <a:rPr lang="en-US" altLang="en-US" sz="1200"/>
              <a:pPr/>
              <a:t>49</a:t>
            </a:fld>
            <a:endParaRPr lang="en-US" altLang="en-US" sz="1200"/>
          </a:p>
        </p:txBody>
      </p:sp>
    </p:spTree>
    <p:extLst>
      <p:ext uri="{BB962C8B-B14F-4D97-AF65-F5344CB8AC3E}">
        <p14:creationId xmlns:p14="http://schemas.microsoft.com/office/powerpoint/2010/main" val="2456759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96B4C62C-1AB5-436E-8D33-024878B6BD0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FAA4CF7-3110-4D03-AC49-B83EF460FB28}" type="slidenum">
              <a:rPr lang="en-US" altLang="en-US"/>
              <a:pPr>
                <a:spcBef>
                  <a:spcPct val="0"/>
                </a:spcBef>
              </a:pPr>
              <a:t>5</a:t>
            </a:fld>
            <a:endParaRPr lang="en-US" altLang="en-US"/>
          </a:p>
        </p:txBody>
      </p:sp>
      <p:sp>
        <p:nvSpPr>
          <p:cNvPr id="14339" name="Rectangle 2">
            <a:extLst>
              <a:ext uri="{FF2B5EF4-FFF2-40B4-BE49-F238E27FC236}">
                <a16:creationId xmlns:a16="http://schemas.microsoft.com/office/drawing/2014/main" id="{12FAE702-0EE1-44E2-8119-AFF225D3B8A4}"/>
              </a:ext>
            </a:extLst>
          </p:cNvPr>
          <p:cNvSpPr>
            <a:spLocks noGrp="1" noRot="1" noChangeAspect="1" noChangeArrowheads="1" noTextEdit="1"/>
          </p:cNvSpPr>
          <p:nvPr>
            <p:ph type="sldImg"/>
          </p:nvPr>
        </p:nvSpPr>
        <p:spPr>
          <a:ln/>
        </p:spPr>
      </p:sp>
      <p:sp>
        <p:nvSpPr>
          <p:cNvPr id="14340" name="Rectangle 3">
            <a:extLst>
              <a:ext uri="{FF2B5EF4-FFF2-40B4-BE49-F238E27FC236}">
                <a16:creationId xmlns:a16="http://schemas.microsoft.com/office/drawing/2014/main" id="{5029E671-6AE5-4508-84E5-BCBD8B26379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000">
                <a:latin typeface="Arial" panose="020B0604020202020204" pitchFamily="34" charset="0"/>
              </a:rPr>
              <a:t>NSPS FOR HMA JUNE 1973.  </a:t>
            </a:r>
          </a:p>
          <a:p>
            <a:pPr eaLnBrk="1" hangingPunct="1"/>
            <a:r>
              <a:rPr lang="en-US" altLang="en-US" sz="2000">
                <a:latin typeface="Arial" panose="020B0604020202020204" pitchFamily="34" charset="0"/>
              </a:rPr>
              <a:t>UNDER 40 CFR PART 60 SUBPART I STANDARDS FOR HOT MIX ASPHALT FACIITES. </a:t>
            </a:r>
          </a:p>
          <a:p>
            <a:pPr eaLnBrk="1" hangingPunct="1"/>
            <a:endParaRPr lang="en-US" altLang="en-US" sz="2000">
              <a:latin typeface="Arial" panose="020B0604020202020204" pitchFamily="34" charset="0"/>
            </a:endParaRPr>
          </a:p>
          <a:p>
            <a:pPr eaLnBrk="1" hangingPunct="1"/>
            <a:r>
              <a:rPr lang="en-US" altLang="en-US" sz="2000">
                <a:latin typeface="Arial" panose="020B0604020202020204" pitchFamily="34" charset="0"/>
              </a:rPr>
              <a:t>NEW OR MODIFIED SOURCES</a:t>
            </a:r>
          </a:p>
          <a:p>
            <a:pPr eaLnBrk="1" hangingPunct="1"/>
            <a:endParaRPr lang="en-US" altLang="en-US" sz="2000">
              <a:latin typeface="Arial" panose="020B0604020202020204" pitchFamily="34" charset="0"/>
            </a:endParaRPr>
          </a:p>
          <a:p>
            <a:pPr eaLnBrk="1" hangingPunct="1"/>
            <a:r>
              <a:rPr lang="en-US" altLang="en-US" sz="2000">
                <a:latin typeface="Arial" panose="020B0604020202020204" pitchFamily="34" charset="0"/>
              </a:rPr>
              <a:t>UNDER NSPS NO PM GREATER THAN .04 GR/DSCF (DEMONSTRATE THROUGH A SOURCE TEST) OR 20 PERCENT.  LOCAL DISTRICTS MAYBE MORE STRINGENT.  </a:t>
            </a:r>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14341" name="Date Placeholder 1">
            <a:extLst>
              <a:ext uri="{FF2B5EF4-FFF2-40B4-BE49-F238E27FC236}">
                <a16:creationId xmlns:a16="http://schemas.microsoft.com/office/drawing/2014/main" id="{0BCF3BAC-BD3B-41D0-BAEC-0AD77169D86D}"/>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89FC9B3-CCBC-4C92-8705-9711C6EE96E5}"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7999813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a:extLst>
              <a:ext uri="{FF2B5EF4-FFF2-40B4-BE49-F238E27FC236}">
                <a16:creationId xmlns:a16="http://schemas.microsoft.com/office/drawing/2014/main" id="{C8501288-1D79-43E0-AE3E-53610D129B6C}"/>
              </a:ext>
            </a:extLst>
          </p:cNvPr>
          <p:cNvSpPr>
            <a:spLocks noGrp="1" noRot="1" noChangeAspect="1" noChangeArrowheads="1" noTextEdit="1"/>
          </p:cNvSpPr>
          <p:nvPr>
            <p:ph type="sldImg"/>
          </p:nvPr>
        </p:nvSpPr>
        <p:spPr>
          <a:ln/>
        </p:spPr>
      </p:sp>
      <p:sp>
        <p:nvSpPr>
          <p:cNvPr id="106499" name="Notes Placeholder 2">
            <a:extLst>
              <a:ext uri="{FF2B5EF4-FFF2-40B4-BE49-F238E27FC236}">
                <a16:creationId xmlns:a16="http://schemas.microsoft.com/office/drawing/2014/main" id="{DB7E56BC-0C8D-4106-81B1-6A6906BE6B8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106500" name="Date Placeholder 3">
            <a:extLst>
              <a:ext uri="{FF2B5EF4-FFF2-40B4-BE49-F238E27FC236}">
                <a16:creationId xmlns:a16="http://schemas.microsoft.com/office/drawing/2014/main" id="{719AEA65-0279-4C2E-A0C8-8C96A34B63BD}"/>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375E6F53-B537-4430-A83E-C1DF8FFF3FBF}" type="datetime3">
              <a:rPr lang="en-US" altLang="en-US" sz="1200" smtClean="0"/>
              <a:pPr/>
              <a:t>29 September 2023</a:t>
            </a:fld>
            <a:endParaRPr lang="en-US" altLang="en-US" sz="1200"/>
          </a:p>
        </p:txBody>
      </p:sp>
      <p:sp>
        <p:nvSpPr>
          <p:cNvPr id="106501" name="Slide Number Placeholder 4">
            <a:extLst>
              <a:ext uri="{FF2B5EF4-FFF2-40B4-BE49-F238E27FC236}">
                <a16:creationId xmlns:a16="http://schemas.microsoft.com/office/drawing/2014/main" id="{1B1AEC5D-68D2-404F-8DA4-F8D7E11961EA}"/>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82C3549B-E0F0-455B-A195-7362FE83C7F0}" type="slidenum">
              <a:rPr lang="en-US" altLang="en-US" sz="1200"/>
              <a:pPr/>
              <a:t>50</a:t>
            </a:fld>
            <a:endParaRPr lang="en-US" altLang="en-US" sz="1200"/>
          </a:p>
        </p:txBody>
      </p:sp>
    </p:spTree>
    <p:extLst>
      <p:ext uri="{BB962C8B-B14F-4D97-AF65-F5344CB8AC3E}">
        <p14:creationId xmlns:p14="http://schemas.microsoft.com/office/powerpoint/2010/main" val="233358552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a:extLst>
              <a:ext uri="{FF2B5EF4-FFF2-40B4-BE49-F238E27FC236}">
                <a16:creationId xmlns:a16="http://schemas.microsoft.com/office/drawing/2014/main" id="{860A985D-1052-4847-AE07-BEECB1CD998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14F8296-2DAE-46D0-A51B-C581072C1C1C}" type="slidenum">
              <a:rPr lang="en-US" altLang="en-US"/>
              <a:pPr>
                <a:spcBef>
                  <a:spcPct val="0"/>
                </a:spcBef>
              </a:pPr>
              <a:t>51</a:t>
            </a:fld>
            <a:endParaRPr lang="en-US" altLang="en-US"/>
          </a:p>
        </p:txBody>
      </p:sp>
      <p:sp>
        <p:nvSpPr>
          <p:cNvPr id="108547" name="Rectangle 2">
            <a:extLst>
              <a:ext uri="{FF2B5EF4-FFF2-40B4-BE49-F238E27FC236}">
                <a16:creationId xmlns:a16="http://schemas.microsoft.com/office/drawing/2014/main" id="{9D76F425-86FB-4B67-A19C-1F7AC860C9C8}"/>
              </a:ext>
            </a:extLst>
          </p:cNvPr>
          <p:cNvSpPr>
            <a:spLocks noGrp="1" noRot="1" noChangeAspect="1" noChangeArrowheads="1" noTextEdit="1"/>
          </p:cNvSpPr>
          <p:nvPr>
            <p:ph type="sldImg"/>
          </p:nvPr>
        </p:nvSpPr>
        <p:spPr>
          <a:ln/>
        </p:spPr>
      </p:sp>
      <p:sp>
        <p:nvSpPr>
          <p:cNvPr id="108548" name="Rectangle 3">
            <a:extLst>
              <a:ext uri="{FF2B5EF4-FFF2-40B4-BE49-F238E27FC236}">
                <a16:creationId xmlns:a16="http://schemas.microsoft.com/office/drawing/2014/main" id="{C994ADA9-9F48-4590-A885-8C433895514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Batch Mix View of Pug mill and discharge shoot into trucks.  Note blue smoke. </a:t>
            </a:r>
          </a:p>
        </p:txBody>
      </p:sp>
      <p:sp>
        <p:nvSpPr>
          <p:cNvPr id="108549" name="Date Placeholder 1">
            <a:extLst>
              <a:ext uri="{FF2B5EF4-FFF2-40B4-BE49-F238E27FC236}">
                <a16:creationId xmlns:a16="http://schemas.microsoft.com/office/drawing/2014/main" id="{72192C7A-88BF-4D6E-95CA-833BAC261C91}"/>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E4FD891-FECE-4772-9F93-43C9ECFC31BB}"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31036834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a:extLst>
              <a:ext uri="{FF2B5EF4-FFF2-40B4-BE49-F238E27FC236}">
                <a16:creationId xmlns:a16="http://schemas.microsoft.com/office/drawing/2014/main" id="{068B8A0D-5245-44BD-9838-16392BDB0603}"/>
              </a:ext>
            </a:extLst>
          </p:cNvPr>
          <p:cNvSpPr>
            <a:spLocks noGrp="1" noRot="1" noChangeAspect="1" noChangeArrowheads="1" noTextEdit="1"/>
          </p:cNvSpPr>
          <p:nvPr>
            <p:ph type="sldImg"/>
          </p:nvPr>
        </p:nvSpPr>
        <p:spPr>
          <a:ln/>
        </p:spPr>
      </p:sp>
      <p:sp>
        <p:nvSpPr>
          <p:cNvPr id="110595" name="Notes Placeholder 2">
            <a:extLst>
              <a:ext uri="{FF2B5EF4-FFF2-40B4-BE49-F238E27FC236}">
                <a16:creationId xmlns:a16="http://schemas.microsoft.com/office/drawing/2014/main" id="{05C46950-A01B-4052-9154-FBA9DB0DA0D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110596" name="Date Placeholder 3">
            <a:extLst>
              <a:ext uri="{FF2B5EF4-FFF2-40B4-BE49-F238E27FC236}">
                <a16:creationId xmlns:a16="http://schemas.microsoft.com/office/drawing/2014/main" id="{4FF6F95D-E6EE-42D0-BCF9-125293DA7572}"/>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DF513865-3912-445D-AC57-0FB80D29ED90}" type="datetime3">
              <a:rPr lang="en-US" altLang="en-US" sz="1200" smtClean="0"/>
              <a:pPr/>
              <a:t>29 September 2023</a:t>
            </a:fld>
            <a:endParaRPr lang="en-US" altLang="en-US" sz="1200"/>
          </a:p>
        </p:txBody>
      </p:sp>
      <p:sp>
        <p:nvSpPr>
          <p:cNvPr id="110597" name="Slide Number Placeholder 4">
            <a:extLst>
              <a:ext uri="{FF2B5EF4-FFF2-40B4-BE49-F238E27FC236}">
                <a16:creationId xmlns:a16="http://schemas.microsoft.com/office/drawing/2014/main" id="{57AFF970-4BD6-4C7A-9CF0-3D9790BC75F7}"/>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E9FC7CBE-0FC3-4AF7-8D05-71E0DD34ECDC}" type="slidenum">
              <a:rPr lang="en-US" altLang="en-US" sz="1200"/>
              <a:pPr/>
              <a:t>52</a:t>
            </a:fld>
            <a:endParaRPr lang="en-US" altLang="en-US" sz="1200"/>
          </a:p>
        </p:txBody>
      </p:sp>
    </p:spTree>
    <p:extLst>
      <p:ext uri="{BB962C8B-B14F-4D97-AF65-F5344CB8AC3E}">
        <p14:creationId xmlns:p14="http://schemas.microsoft.com/office/powerpoint/2010/main" val="26959389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386CD109-D4C3-4787-B91A-54EC92076EC8}"/>
              </a:ext>
            </a:extLst>
          </p:cNvPr>
          <p:cNvSpPr>
            <a:spLocks noGrp="1" noRot="1" noChangeAspect="1" noChangeArrowheads="1" noTextEdit="1"/>
          </p:cNvSpPr>
          <p:nvPr>
            <p:ph type="sldImg"/>
          </p:nvPr>
        </p:nvSpPr>
        <p:spPr>
          <a:ln/>
        </p:spPr>
      </p:sp>
      <p:sp>
        <p:nvSpPr>
          <p:cNvPr id="112643" name="Notes Placeholder 2">
            <a:extLst>
              <a:ext uri="{FF2B5EF4-FFF2-40B4-BE49-F238E27FC236}">
                <a16:creationId xmlns:a16="http://schemas.microsoft.com/office/drawing/2014/main" id="{047585D2-E409-4A2D-984E-219A340D319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112644" name="Date Placeholder 3">
            <a:extLst>
              <a:ext uri="{FF2B5EF4-FFF2-40B4-BE49-F238E27FC236}">
                <a16:creationId xmlns:a16="http://schemas.microsoft.com/office/drawing/2014/main" id="{E04528D0-2338-4760-AF1B-54974B3D9A20}"/>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0A87333E-5FE8-4E40-9898-C693D509F2C4}" type="datetime3">
              <a:rPr lang="en-US" altLang="en-US" sz="1200" smtClean="0"/>
              <a:pPr/>
              <a:t>29 September 2023</a:t>
            </a:fld>
            <a:endParaRPr lang="en-US" altLang="en-US" sz="1200"/>
          </a:p>
        </p:txBody>
      </p:sp>
      <p:sp>
        <p:nvSpPr>
          <p:cNvPr id="112645" name="Slide Number Placeholder 4">
            <a:extLst>
              <a:ext uri="{FF2B5EF4-FFF2-40B4-BE49-F238E27FC236}">
                <a16:creationId xmlns:a16="http://schemas.microsoft.com/office/drawing/2014/main" id="{381BDDD9-27B2-4DEC-B0F2-5B4F916F9EEC}"/>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B684AE7F-D580-44F1-9C24-68B0A2B726E8}" type="slidenum">
              <a:rPr lang="en-US" altLang="en-US" sz="1200"/>
              <a:pPr/>
              <a:t>53</a:t>
            </a:fld>
            <a:endParaRPr lang="en-US" altLang="en-US" sz="1200"/>
          </a:p>
        </p:txBody>
      </p:sp>
    </p:spTree>
    <p:extLst>
      <p:ext uri="{BB962C8B-B14F-4D97-AF65-F5344CB8AC3E}">
        <p14:creationId xmlns:p14="http://schemas.microsoft.com/office/powerpoint/2010/main" val="426295543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a:extLst>
              <a:ext uri="{FF2B5EF4-FFF2-40B4-BE49-F238E27FC236}">
                <a16:creationId xmlns:a16="http://schemas.microsoft.com/office/drawing/2014/main" id="{FF0CDF09-BD9C-4BF0-BD21-79B698914C1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E5AE3DC-D00C-4DE0-A030-54A205D3A5E6}" type="slidenum">
              <a:rPr lang="en-US" altLang="en-US"/>
              <a:pPr>
                <a:spcBef>
                  <a:spcPct val="0"/>
                </a:spcBef>
              </a:pPr>
              <a:t>54</a:t>
            </a:fld>
            <a:endParaRPr lang="en-US" altLang="en-US"/>
          </a:p>
        </p:txBody>
      </p:sp>
      <p:sp>
        <p:nvSpPr>
          <p:cNvPr id="114691" name="Rectangle 2">
            <a:extLst>
              <a:ext uri="{FF2B5EF4-FFF2-40B4-BE49-F238E27FC236}">
                <a16:creationId xmlns:a16="http://schemas.microsoft.com/office/drawing/2014/main" id="{50FE0A52-305B-4834-9A00-EF989646FDFB}"/>
              </a:ext>
            </a:extLst>
          </p:cNvPr>
          <p:cNvSpPr>
            <a:spLocks noGrp="1" noRot="1" noChangeAspect="1" noChangeArrowheads="1" noTextEdit="1"/>
          </p:cNvSpPr>
          <p:nvPr>
            <p:ph type="sldImg"/>
          </p:nvPr>
        </p:nvSpPr>
        <p:spPr>
          <a:ln/>
        </p:spPr>
      </p:sp>
      <p:sp>
        <p:nvSpPr>
          <p:cNvPr id="114692" name="Rectangle 3">
            <a:extLst>
              <a:ext uri="{FF2B5EF4-FFF2-40B4-BE49-F238E27FC236}">
                <a16:creationId xmlns:a16="http://schemas.microsoft.com/office/drawing/2014/main" id="{05837BD7-2A52-45E3-BAA3-5CFAA14DB7D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114693" name="Date Placeholder 1">
            <a:extLst>
              <a:ext uri="{FF2B5EF4-FFF2-40B4-BE49-F238E27FC236}">
                <a16:creationId xmlns:a16="http://schemas.microsoft.com/office/drawing/2014/main" id="{BB6F65ED-2377-4180-802B-DB3763F40221}"/>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C5B3B88-442A-45B1-A9AD-968DACBF6435}"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47318912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a:extLst>
              <a:ext uri="{FF2B5EF4-FFF2-40B4-BE49-F238E27FC236}">
                <a16:creationId xmlns:a16="http://schemas.microsoft.com/office/drawing/2014/main" id="{C5963278-F599-4ABD-8961-A1FEAF6B410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FEC711D-4B27-482B-9112-72985D0333C5}" type="slidenum">
              <a:rPr lang="en-US" altLang="en-US"/>
              <a:pPr>
                <a:spcBef>
                  <a:spcPct val="0"/>
                </a:spcBef>
              </a:pPr>
              <a:t>55</a:t>
            </a:fld>
            <a:endParaRPr lang="en-US" altLang="en-US"/>
          </a:p>
        </p:txBody>
      </p:sp>
      <p:sp>
        <p:nvSpPr>
          <p:cNvPr id="116739" name="Rectangle 2">
            <a:extLst>
              <a:ext uri="{FF2B5EF4-FFF2-40B4-BE49-F238E27FC236}">
                <a16:creationId xmlns:a16="http://schemas.microsoft.com/office/drawing/2014/main" id="{E9D3E7E6-37D7-41D6-870B-F32B90420D49}"/>
              </a:ext>
            </a:extLst>
          </p:cNvPr>
          <p:cNvSpPr>
            <a:spLocks noGrp="1" noRot="1" noChangeAspect="1" noChangeArrowheads="1" noTextEdit="1"/>
          </p:cNvSpPr>
          <p:nvPr>
            <p:ph type="sldImg"/>
          </p:nvPr>
        </p:nvSpPr>
        <p:spPr>
          <a:ln/>
        </p:spPr>
      </p:sp>
      <p:sp>
        <p:nvSpPr>
          <p:cNvPr id="116740" name="Rectangle 3">
            <a:extLst>
              <a:ext uri="{FF2B5EF4-FFF2-40B4-BE49-F238E27FC236}">
                <a16:creationId xmlns:a16="http://schemas.microsoft.com/office/drawing/2014/main" id="{59357EF4-6913-4519-AFE6-4B009A99010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a:latin typeface="Arial" panose="020B0604020202020204" pitchFamily="34" charset="0"/>
              </a:rPr>
              <a:t>Utilizes a burner that applies heat directly to the aggregate as it tumbles.</a:t>
            </a:r>
          </a:p>
          <a:p>
            <a:pPr eaLnBrk="1" hangingPunct="1"/>
            <a:r>
              <a:rPr lang="en-US" altLang="en-US" sz="2400">
                <a:latin typeface="Arial" panose="020B0604020202020204" pitchFamily="34" charset="0"/>
              </a:rPr>
              <a:t>Aggregate must be preheated before it and is mixed with the binder at the end of the drum.  This system is a batch operation, but operates on the same principles as a continuous mix drum.</a:t>
            </a:r>
          </a:p>
          <a:p>
            <a:pPr eaLnBrk="1" hangingPunct="1"/>
            <a:r>
              <a:rPr lang="en-US" altLang="en-US" sz="2400">
                <a:latin typeface="Arial" panose="020B0604020202020204" pitchFamily="34" charset="0"/>
              </a:rPr>
              <a:t>It usually lined with a brick refractory.  The aggregate is heated to reduce the moisture content.</a:t>
            </a:r>
          </a:p>
          <a:p>
            <a:pPr eaLnBrk="1" hangingPunct="1"/>
            <a:endParaRPr lang="en-US" altLang="en-US" sz="2400">
              <a:latin typeface="Arial" panose="020B0604020202020204" pitchFamily="34" charset="0"/>
            </a:endParaRPr>
          </a:p>
          <a:p>
            <a:pPr eaLnBrk="1" hangingPunct="1"/>
            <a:endParaRPr lang="en-US" altLang="en-US" sz="2400">
              <a:latin typeface="Arial" panose="020B0604020202020204" pitchFamily="34" charset="0"/>
            </a:endParaRPr>
          </a:p>
        </p:txBody>
      </p:sp>
      <p:sp>
        <p:nvSpPr>
          <p:cNvPr id="116741" name="Date Placeholder 1">
            <a:extLst>
              <a:ext uri="{FF2B5EF4-FFF2-40B4-BE49-F238E27FC236}">
                <a16:creationId xmlns:a16="http://schemas.microsoft.com/office/drawing/2014/main" id="{646AC19D-7315-47E9-BFB3-FB1C1E7A7894}"/>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C058474-6FA2-4EA1-9A78-B3270761E309}"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44410303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a:extLst>
              <a:ext uri="{FF2B5EF4-FFF2-40B4-BE49-F238E27FC236}">
                <a16:creationId xmlns:a16="http://schemas.microsoft.com/office/drawing/2014/main" id="{017C5403-0473-4AAE-86DE-6EC0DD410B17}"/>
              </a:ext>
            </a:extLst>
          </p:cNvPr>
          <p:cNvSpPr>
            <a:spLocks noGrp="1" noRot="1" noChangeAspect="1" noChangeArrowheads="1" noTextEdit="1"/>
          </p:cNvSpPr>
          <p:nvPr>
            <p:ph type="sldImg"/>
          </p:nvPr>
        </p:nvSpPr>
        <p:spPr>
          <a:ln/>
        </p:spPr>
      </p:sp>
      <p:sp>
        <p:nvSpPr>
          <p:cNvPr id="118787" name="Notes Placeholder 2">
            <a:extLst>
              <a:ext uri="{FF2B5EF4-FFF2-40B4-BE49-F238E27FC236}">
                <a16:creationId xmlns:a16="http://schemas.microsoft.com/office/drawing/2014/main" id="{5E1E9344-42B9-4C76-8770-2CE6CED4142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118788" name="Date Placeholder 3">
            <a:extLst>
              <a:ext uri="{FF2B5EF4-FFF2-40B4-BE49-F238E27FC236}">
                <a16:creationId xmlns:a16="http://schemas.microsoft.com/office/drawing/2014/main" id="{F9C4FCE6-557E-4579-B213-03C24DA2A7D7}"/>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D5626286-6366-452B-83A7-2B12D6B0692B}" type="datetime3">
              <a:rPr lang="en-US" altLang="en-US" sz="1200" smtClean="0"/>
              <a:pPr/>
              <a:t>29 September 2023</a:t>
            </a:fld>
            <a:endParaRPr lang="en-US" altLang="en-US" sz="1200"/>
          </a:p>
        </p:txBody>
      </p:sp>
      <p:sp>
        <p:nvSpPr>
          <p:cNvPr id="118789" name="Slide Number Placeholder 4">
            <a:extLst>
              <a:ext uri="{FF2B5EF4-FFF2-40B4-BE49-F238E27FC236}">
                <a16:creationId xmlns:a16="http://schemas.microsoft.com/office/drawing/2014/main" id="{CC3E6958-CDDE-4F6B-A996-91F0148D0CA3}"/>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F41719BE-0755-4A15-BB50-8A8534F51E6C}" type="slidenum">
              <a:rPr lang="en-US" altLang="en-US" sz="1200"/>
              <a:pPr/>
              <a:t>56</a:t>
            </a:fld>
            <a:endParaRPr lang="en-US" altLang="en-US" sz="1200"/>
          </a:p>
        </p:txBody>
      </p:sp>
    </p:spTree>
    <p:extLst>
      <p:ext uri="{BB962C8B-B14F-4D97-AF65-F5344CB8AC3E}">
        <p14:creationId xmlns:p14="http://schemas.microsoft.com/office/powerpoint/2010/main" val="18958678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a:extLst>
              <a:ext uri="{FF2B5EF4-FFF2-40B4-BE49-F238E27FC236}">
                <a16:creationId xmlns:a16="http://schemas.microsoft.com/office/drawing/2014/main" id="{A11E78E8-0B0A-4642-A7F8-81F8DD7C8874}"/>
              </a:ext>
            </a:extLst>
          </p:cNvPr>
          <p:cNvSpPr>
            <a:spLocks noGrp="1" noRot="1" noChangeAspect="1" noChangeArrowheads="1" noTextEdit="1"/>
          </p:cNvSpPr>
          <p:nvPr>
            <p:ph type="sldImg"/>
          </p:nvPr>
        </p:nvSpPr>
        <p:spPr>
          <a:ln/>
        </p:spPr>
      </p:sp>
      <p:sp>
        <p:nvSpPr>
          <p:cNvPr id="120835" name="Notes Placeholder 2">
            <a:extLst>
              <a:ext uri="{FF2B5EF4-FFF2-40B4-BE49-F238E27FC236}">
                <a16:creationId xmlns:a16="http://schemas.microsoft.com/office/drawing/2014/main" id="{2DE03FD0-AF05-48AF-80A8-AAD954BF88F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120836" name="Date Placeholder 3">
            <a:extLst>
              <a:ext uri="{FF2B5EF4-FFF2-40B4-BE49-F238E27FC236}">
                <a16:creationId xmlns:a16="http://schemas.microsoft.com/office/drawing/2014/main" id="{7DD215B3-966F-4D7E-A486-76650E69269E}"/>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DA1E338D-FD73-4C4A-98FD-F1F0F8B8790E}" type="datetime3">
              <a:rPr lang="en-US" altLang="en-US" sz="1200" smtClean="0"/>
              <a:pPr/>
              <a:t>29 September 2023</a:t>
            </a:fld>
            <a:endParaRPr lang="en-US" altLang="en-US" sz="1200"/>
          </a:p>
        </p:txBody>
      </p:sp>
      <p:sp>
        <p:nvSpPr>
          <p:cNvPr id="120837" name="Slide Number Placeholder 4">
            <a:extLst>
              <a:ext uri="{FF2B5EF4-FFF2-40B4-BE49-F238E27FC236}">
                <a16:creationId xmlns:a16="http://schemas.microsoft.com/office/drawing/2014/main" id="{7560F04C-508A-48EC-828C-6C88B3D39B9D}"/>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C3FA8589-390F-4287-8D55-97432CEC890B}" type="slidenum">
              <a:rPr lang="en-US" altLang="en-US" sz="1200"/>
              <a:pPr/>
              <a:t>57</a:t>
            </a:fld>
            <a:endParaRPr lang="en-US" altLang="en-US" sz="1200"/>
          </a:p>
        </p:txBody>
      </p:sp>
    </p:spTree>
    <p:extLst>
      <p:ext uri="{BB962C8B-B14F-4D97-AF65-F5344CB8AC3E}">
        <p14:creationId xmlns:p14="http://schemas.microsoft.com/office/powerpoint/2010/main" val="18522860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a:extLst>
              <a:ext uri="{FF2B5EF4-FFF2-40B4-BE49-F238E27FC236}">
                <a16:creationId xmlns:a16="http://schemas.microsoft.com/office/drawing/2014/main" id="{C4C00FF9-74BE-478C-9B20-AB011628A31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0D96842-68C0-4B5C-80B4-B4D5FA46595F}" type="slidenum">
              <a:rPr lang="en-US" altLang="en-US"/>
              <a:pPr>
                <a:spcBef>
                  <a:spcPct val="0"/>
                </a:spcBef>
              </a:pPr>
              <a:t>58</a:t>
            </a:fld>
            <a:endParaRPr lang="en-US" altLang="en-US"/>
          </a:p>
        </p:txBody>
      </p:sp>
      <p:sp>
        <p:nvSpPr>
          <p:cNvPr id="122883" name="Rectangle 2">
            <a:extLst>
              <a:ext uri="{FF2B5EF4-FFF2-40B4-BE49-F238E27FC236}">
                <a16:creationId xmlns:a16="http://schemas.microsoft.com/office/drawing/2014/main" id="{F3879662-7BDA-4E8D-91FF-F698484B66AE}"/>
              </a:ext>
            </a:extLst>
          </p:cNvPr>
          <p:cNvSpPr>
            <a:spLocks noGrp="1" noRot="1" noChangeAspect="1" noChangeArrowheads="1" noTextEdit="1"/>
          </p:cNvSpPr>
          <p:nvPr>
            <p:ph type="sldImg"/>
          </p:nvPr>
        </p:nvSpPr>
        <p:spPr>
          <a:ln/>
        </p:spPr>
      </p:sp>
      <p:sp>
        <p:nvSpPr>
          <p:cNvPr id="122884" name="Rectangle 3">
            <a:extLst>
              <a:ext uri="{FF2B5EF4-FFF2-40B4-BE49-F238E27FC236}">
                <a16:creationId xmlns:a16="http://schemas.microsoft.com/office/drawing/2014/main" id="{CD0E21CF-3D87-464F-9E59-6BD54AB5DF8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On of the differences between a batch operation and continuous mix is the view on the horizon.  Batch mix operation tend to be horizontal because the mixing is done in a pugmill.  where continuous mix the mixing is done in the drum and will tend to be vertical on the horizon…due to the HMA storage tanks.  </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HMA storage tanks at a continuous mix will be insulated.</a:t>
            </a:r>
          </a:p>
        </p:txBody>
      </p:sp>
      <p:sp>
        <p:nvSpPr>
          <p:cNvPr id="122885" name="Date Placeholder 1">
            <a:extLst>
              <a:ext uri="{FF2B5EF4-FFF2-40B4-BE49-F238E27FC236}">
                <a16:creationId xmlns:a16="http://schemas.microsoft.com/office/drawing/2014/main" id="{D4105C36-A751-41CF-9F8F-C45162E6937E}"/>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2D153D5-996A-43C6-A88A-D87281366758}"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70694614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a:extLst>
              <a:ext uri="{FF2B5EF4-FFF2-40B4-BE49-F238E27FC236}">
                <a16:creationId xmlns:a16="http://schemas.microsoft.com/office/drawing/2014/main" id="{C080B835-3C4D-4359-A268-AFA37ABD131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20165B2-601C-4C65-9149-65631F549F5F}" type="slidenum">
              <a:rPr lang="en-US" altLang="en-US"/>
              <a:pPr>
                <a:spcBef>
                  <a:spcPct val="0"/>
                </a:spcBef>
              </a:pPr>
              <a:t>59</a:t>
            </a:fld>
            <a:endParaRPr lang="en-US" altLang="en-US"/>
          </a:p>
        </p:txBody>
      </p:sp>
      <p:sp>
        <p:nvSpPr>
          <p:cNvPr id="124931" name="Rectangle 2">
            <a:extLst>
              <a:ext uri="{FF2B5EF4-FFF2-40B4-BE49-F238E27FC236}">
                <a16:creationId xmlns:a16="http://schemas.microsoft.com/office/drawing/2014/main" id="{C52E3DDA-A88B-4FAD-8A21-D1151D2B1FBB}"/>
              </a:ext>
            </a:extLst>
          </p:cNvPr>
          <p:cNvSpPr>
            <a:spLocks noGrp="1" noRot="1" noChangeAspect="1" noChangeArrowheads="1" noTextEdit="1"/>
          </p:cNvSpPr>
          <p:nvPr>
            <p:ph type="sldImg"/>
          </p:nvPr>
        </p:nvSpPr>
        <p:spPr>
          <a:ln/>
        </p:spPr>
      </p:sp>
      <p:sp>
        <p:nvSpPr>
          <p:cNvPr id="124932" name="Rectangle 3">
            <a:extLst>
              <a:ext uri="{FF2B5EF4-FFF2-40B4-BE49-F238E27FC236}">
                <a16:creationId xmlns:a16="http://schemas.microsoft.com/office/drawing/2014/main" id="{C9AFA56A-AA4E-4DC7-B9BF-5DB68FE790E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124933" name="Date Placeholder 1">
            <a:extLst>
              <a:ext uri="{FF2B5EF4-FFF2-40B4-BE49-F238E27FC236}">
                <a16:creationId xmlns:a16="http://schemas.microsoft.com/office/drawing/2014/main" id="{8D40AE63-549A-46A4-945E-020DF6886D24}"/>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6AB99A3-68A9-4812-8CFF-FE2804DD1B25}"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3040816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1F8C7569-C1CF-4D72-9769-8B57D402398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4FC72B7-1359-481E-9F15-3668EAE44CA4}" type="slidenum">
              <a:rPr lang="en-US" altLang="en-US"/>
              <a:pPr>
                <a:spcBef>
                  <a:spcPct val="0"/>
                </a:spcBef>
              </a:pPr>
              <a:t>6</a:t>
            </a:fld>
            <a:endParaRPr lang="en-US" altLang="en-US"/>
          </a:p>
        </p:txBody>
      </p:sp>
      <p:sp>
        <p:nvSpPr>
          <p:cNvPr id="16387" name="Rectangle 2">
            <a:extLst>
              <a:ext uri="{FF2B5EF4-FFF2-40B4-BE49-F238E27FC236}">
                <a16:creationId xmlns:a16="http://schemas.microsoft.com/office/drawing/2014/main" id="{CEF92DA3-5E4A-49A3-8A5F-D0FF950D7C54}"/>
              </a:ext>
            </a:extLst>
          </p:cNvPr>
          <p:cNvSpPr>
            <a:spLocks noGrp="1" noRot="1" noChangeAspect="1" noChangeArrowheads="1" noTextEdit="1"/>
          </p:cNvSpPr>
          <p:nvPr>
            <p:ph type="sldImg"/>
          </p:nvPr>
        </p:nvSpPr>
        <p:spPr>
          <a:ln/>
        </p:spPr>
      </p:sp>
      <p:sp>
        <p:nvSpPr>
          <p:cNvPr id="16388" name="Rectangle 3">
            <a:extLst>
              <a:ext uri="{FF2B5EF4-FFF2-40B4-BE49-F238E27FC236}">
                <a16:creationId xmlns:a16="http://schemas.microsoft.com/office/drawing/2014/main" id="{803C66E8-FAFD-48FB-8E4E-03CD8A203BC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CO INCOMPLETE COMBUSTION</a:t>
            </a:r>
          </a:p>
          <a:p>
            <a:pPr eaLnBrk="1" hangingPunct="1"/>
            <a:r>
              <a:rPr lang="en-US" altLang="en-US">
                <a:latin typeface="Arial" panose="020B0604020202020204" pitchFamily="34" charset="0"/>
              </a:rPr>
              <a:t>NOX FUEL AND AIR NITROGEN</a:t>
            </a:r>
          </a:p>
          <a:p>
            <a:pPr eaLnBrk="1" hangingPunct="1"/>
            <a:r>
              <a:rPr lang="en-US" altLang="en-US">
                <a:latin typeface="Arial" panose="020B0604020202020204" pitchFamily="34" charset="0"/>
              </a:rPr>
              <a:t>SULFUR FOUND IN FUELS</a:t>
            </a:r>
          </a:p>
          <a:p>
            <a:pPr eaLnBrk="1" hangingPunct="1"/>
            <a:r>
              <a:rPr lang="en-US" altLang="en-US">
                <a:latin typeface="Arial" panose="020B0604020202020204" pitchFamily="34" charset="0"/>
              </a:rPr>
              <a:t>VOC ASPHALT AND FUEL</a:t>
            </a:r>
          </a:p>
          <a:p>
            <a:pPr eaLnBrk="1" hangingPunct="1"/>
            <a:r>
              <a:rPr lang="en-US" altLang="en-US">
                <a:latin typeface="Arial" panose="020B0604020202020204" pitchFamily="34" charset="0"/>
              </a:rPr>
              <a:t>Pm FROM AGGREGATE</a:t>
            </a:r>
          </a:p>
        </p:txBody>
      </p:sp>
      <p:sp>
        <p:nvSpPr>
          <p:cNvPr id="16389" name="Date Placeholder 1">
            <a:extLst>
              <a:ext uri="{FF2B5EF4-FFF2-40B4-BE49-F238E27FC236}">
                <a16:creationId xmlns:a16="http://schemas.microsoft.com/office/drawing/2014/main" id="{0E57A1B2-0569-4F93-BC5D-652465C99FBC}"/>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D6FD039-55E1-4DB3-A15E-E9991036DA7D}"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92509799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a:extLst>
              <a:ext uri="{FF2B5EF4-FFF2-40B4-BE49-F238E27FC236}">
                <a16:creationId xmlns:a16="http://schemas.microsoft.com/office/drawing/2014/main" id="{5E64F541-EBAB-414B-A196-452718818CC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640A1E9-52AD-46CE-8BC3-BFF2B5775B25}" type="slidenum">
              <a:rPr lang="en-US" altLang="en-US"/>
              <a:pPr>
                <a:spcBef>
                  <a:spcPct val="0"/>
                </a:spcBef>
              </a:pPr>
              <a:t>60</a:t>
            </a:fld>
            <a:endParaRPr lang="en-US" altLang="en-US"/>
          </a:p>
        </p:txBody>
      </p:sp>
      <p:sp>
        <p:nvSpPr>
          <p:cNvPr id="126979" name="Rectangle 2">
            <a:extLst>
              <a:ext uri="{FF2B5EF4-FFF2-40B4-BE49-F238E27FC236}">
                <a16:creationId xmlns:a16="http://schemas.microsoft.com/office/drawing/2014/main" id="{1DA83F0A-0C56-4F49-A4BF-6631035DEB80}"/>
              </a:ext>
            </a:extLst>
          </p:cNvPr>
          <p:cNvSpPr>
            <a:spLocks noGrp="1" noRot="1" noChangeAspect="1" noChangeArrowheads="1" noTextEdit="1"/>
          </p:cNvSpPr>
          <p:nvPr>
            <p:ph type="sldImg"/>
          </p:nvPr>
        </p:nvSpPr>
        <p:spPr>
          <a:ln/>
        </p:spPr>
      </p:sp>
      <p:sp>
        <p:nvSpPr>
          <p:cNvPr id="126980" name="Rectangle 3">
            <a:extLst>
              <a:ext uri="{FF2B5EF4-FFF2-40B4-BE49-F238E27FC236}">
                <a16:creationId xmlns:a16="http://schemas.microsoft.com/office/drawing/2014/main" id="{879FB634-F468-4604-8439-64155E2F865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000">
                <a:latin typeface="Arial" panose="020B0604020202020204" pitchFamily="34" charset="0"/>
              </a:rPr>
              <a:t>KEY POINTS</a:t>
            </a:r>
          </a:p>
          <a:p>
            <a:pPr eaLnBrk="1" hangingPunct="1"/>
            <a:r>
              <a:rPr lang="en-US" altLang="en-US" sz="2000">
                <a:latin typeface="Arial" panose="020B0604020202020204" pitchFamily="34" charset="0"/>
              </a:rPr>
              <a:t>HORIZONTAL  VS VERTICAL</a:t>
            </a:r>
          </a:p>
          <a:p>
            <a:pPr eaLnBrk="1" hangingPunct="1"/>
            <a:endParaRPr lang="en-US" altLang="en-US" sz="2000">
              <a:latin typeface="Arial" panose="020B0604020202020204" pitchFamily="34" charset="0"/>
            </a:endParaRPr>
          </a:p>
          <a:p>
            <a:pPr eaLnBrk="1" hangingPunct="1"/>
            <a:r>
              <a:rPr lang="en-US" altLang="en-US" sz="2000">
                <a:latin typeface="Arial" panose="020B0604020202020204" pitchFamily="34" charset="0"/>
              </a:rPr>
              <a:t>MOST R BATCH </a:t>
            </a:r>
          </a:p>
        </p:txBody>
      </p:sp>
      <p:sp>
        <p:nvSpPr>
          <p:cNvPr id="126981" name="Date Placeholder 1">
            <a:extLst>
              <a:ext uri="{FF2B5EF4-FFF2-40B4-BE49-F238E27FC236}">
                <a16:creationId xmlns:a16="http://schemas.microsoft.com/office/drawing/2014/main" id="{46B9D0D6-D093-4FB1-B222-415479621F2F}"/>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61BC24A-4C02-44C7-A221-DF193191B2D7}"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97707864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a:extLst>
              <a:ext uri="{FF2B5EF4-FFF2-40B4-BE49-F238E27FC236}">
                <a16:creationId xmlns:a16="http://schemas.microsoft.com/office/drawing/2014/main" id="{FE64EB55-414C-45DE-96F9-E2152C38FB9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79E3841-7495-485E-B36B-A470B6509EEC}" type="slidenum">
              <a:rPr lang="en-US" altLang="en-US"/>
              <a:pPr>
                <a:spcBef>
                  <a:spcPct val="0"/>
                </a:spcBef>
              </a:pPr>
              <a:t>61</a:t>
            </a:fld>
            <a:endParaRPr lang="en-US" altLang="en-US"/>
          </a:p>
        </p:txBody>
      </p:sp>
      <p:sp>
        <p:nvSpPr>
          <p:cNvPr id="129027" name="Rectangle 2">
            <a:extLst>
              <a:ext uri="{FF2B5EF4-FFF2-40B4-BE49-F238E27FC236}">
                <a16:creationId xmlns:a16="http://schemas.microsoft.com/office/drawing/2014/main" id="{10F3AD04-F932-47F7-B4D4-32CC615E96B6}"/>
              </a:ext>
            </a:extLst>
          </p:cNvPr>
          <p:cNvSpPr>
            <a:spLocks noGrp="1" noRot="1" noChangeAspect="1" noChangeArrowheads="1" noTextEdit="1"/>
          </p:cNvSpPr>
          <p:nvPr>
            <p:ph type="sldImg"/>
          </p:nvPr>
        </p:nvSpPr>
        <p:spPr>
          <a:ln/>
        </p:spPr>
      </p:sp>
      <p:sp>
        <p:nvSpPr>
          <p:cNvPr id="129028" name="Rectangle 3">
            <a:extLst>
              <a:ext uri="{FF2B5EF4-FFF2-40B4-BE49-F238E27FC236}">
                <a16:creationId xmlns:a16="http://schemas.microsoft.com/office/drawing/2014/main" id="{D5904311-7E7D-46A1-8750-BA950E31531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129029" name="Date Placeholder 1">
            <a:extLst>
              <a:ext uri="{FF2B5EF4-FFF2-40B4-BE49-F238E27FC236}">
                <a16:creationId xmlns:a16="http://schemas.microsoft.com/office/drawing/2014/main" id="{BEB0BA81-7B66-412E-8004-96624A8DCFC3}"/>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2904BC6-BD1F-41CA-B2EB-651A4D094600}"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07144228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a:extLst>
              <a:ext uri="{FF2B5EF4-FFF2-40B4-BE49-F238E27FC236}">
                <a16:creationId xmlns:a16="http://schemas.microsoft.com/office/drawing/2014/main" id="{6AF2157B-86EF-49AF-A930-9C4998A94C8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4AA7A43-1A96-4C00-9AA7-C76796C8C069}" type="slidenum">
              <a:rPr lang="en-US" altLang="en-US"/>
              <a:pPr>
                <a:spcBef>
                  <a:spcPct val="0"/>
                </a:spcBef>
              </a:pPr>
              <a:t>62</a:t>
            </a:fld>
            <a:endParaRPr lang="en-US" altLang="en-US"/>
          </a:p>
        </p:txBody>
      </p:sp>
      <p:sp>
        <p:nvSpPr>
          <p:cNvPr id="131075" name="Rectangle 2">
            <a:extLst>
              <a:ext uri="{FF2B5EF4-FFF2-40B4-BE49-F238E27FC236}">
                <a16:creationId xmlns:a16="http://schemas.microsoft.com/office/drawing/2014/main" id="{D4408209-067B-403F-B9A4-6B5602B59E9C}"/>
              </a:ext>
            </a:extLst>
          </p:cNvPr>
          <p:cNvSpPr>
            <a:spLocks noGrp="1" noRot="1" noChangeAspect="1" noChangeArrowheads="1" noTextEdit="1"/>
          </p:cNvSpPr>
          <p:nvPr>
            <p:ph type="sldImg"/>
          </p:nvPr>
        </p:nvSpPr>
        <p:spPr>
          <a:ln/>
        </p:spPr>
      </p:sp>
      <p:sp>
        <p:nvSpPr>
          <p:cNvPr id="131076" name="Rectangle 3">
            <a:extLst>
              <a:ext uri="{FF2B5EF4-FFF2-40B4-BE49-F238E27FC236}">
                <a16:creationId xmlns:a16="http://schemas.microsoft.com/office/drawing/2014/main" id="{399D7F0F-9B92-4E0B-BF37-D7BF6CCCC5B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400">
                <a:latin typeface="Arial" panose="020B0604020202020204" pitchFamily="34" charset="0"/>
              </a:rPr>
              <a:t>One of the differences between a batch operation and continous mix is the view on the horizon.  Batch mix operation tend to be horizonatal because the mixing is done in a pugmill.  Where continous mix the mixing is done in the drum and will tend to be vertical on the horizon…due to the HMA storage tanks,</a:t>
            </a:r>
          </a:p>
          <a:p>
            <a:pPr eaLnBrk="1" hangingPunct="1"/>
            <a:endParaRPr lang="en-US" altLang="en-US" sz="1400">
              <a:latin typeface="Arial" panose="020B0604020202020204" pitchFamily="34" charset="0"/>
            </a:endParaRPr>
          </a:p>
          <a:p>
            <a:pPr eaLnBrk="1" hangingPunct="1"/>
            <a:r>
              <a:rPr lang="en-US" altLang="en-US" sz="1400">
                <a:latin typeface="Arial" panose="020B0604020202020204" pitchFamily="34" charset="0"/>
              </a:rPr>
              <a:t>HMA storage tankds at a contious mix will be insulated silos and HMA can be stored for up to 7 days in the silos.</a:t>
            </a:r>
          </a:p>
          <a:p>
            <a:pPr eaLnBrk="1" hangingPunct="1"/>
            <a:endParaRPr lang="en-US" altLang="en-US" sz="1400">
              <a:latin typeface="Arial" panose="020B0604020202020204" pitchFamily="34" charset="0"/>
            </a:endParaRPr>
          </a:p>
          <a:p>
            <a:pPr eaLnBrk="1" hangingPunct="1"/>
            <a:r>
              <a:rPr lang="en-US" altLang="en-US" sz="1400">
                <a:latin typeface="Arial" panose="020B0604020202020204" pitchFamily="34" charset="0"/>
              </a:rPr>
              <a:t>Typical storage of HMA at a batch operation is no more than 48 hours.  The silos are not insulated.</a:t>
            </a:r>
          </a:p>
        </p:txBody>
      </p:sp>
      <p:sp>
        <p:nvSpPr>
          <p:cNvPr id="131077" name="Date Placeholder 1">
            <a:extLst>
              <a:ext uri="{FF2B5EF4-FFF2-40B4-BE49-F238E27FC236}">
                <a16:creationId xmlns:a16="http://schemas.microsoft.com/office/drawing/2014/main" id="{4B6F0BED-D5B4-403B-B5C1-31C138CBAA2A}"/>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41C58E5-1231-4DBB-83F7-DB088F4372D1}"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56250430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a:extLst>
              <a:ext uri="{FF2B5EF4-FFF2-40B4-BE49-F238E27FC236}">
                <a16:creationId xmlns:a16="http://schemas.microsoft.com/office/drawing/2014/main" id="{A5197B40-F3F0-455D-A603-8C4EB093005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C52C81E-ABCF-495E-BA01-F9235A342AEB}" type="slidenum">
              <a:rPr lang="en-US" altLang="en-US"/>
              <a:pPr>
                <a:spcBef>
                  <a:spcPct val="0"/>
                </a:spcBef>
              </a:pPr>
              <a:t>63</a:t>
            </a:fld>
            <a:endParaRPr lang="en-US" altLang="en-US"/>
          </a:p>
        </p:txBody>
      </p:sp>
      <p:sp>
        <p:nvSpPr>
          <p:cNvPr id="133123" name="Rectangle 2">
            <a:extLst>
              <a:ext uri="{FF2B5EF4-FFF2-40B4-BE49-F238E27FC236}">
                <a16:creationId xmlns:a16="http://schemas.microsoft.com/office/drawing/2014/main" id="{21ED732C-965E-4DF8-8CDB-43E7ED7FEC14}"/>
              </a:ext>
            </a:extLst>
          </p:cNvPr>
          <p:cNvSpPr>
            <a:spLocks noGrp="1" noRot="1" noChangeAspect="1" noChangeArrowheads="1" noTextEdit="1"/>
          </p:cNvSpPr>
          <p:nvPr>
            <p:ph type="sldImg"/>
          </p:nvPr>
        </p:nvSpPr>
        <p:spPr>
          <a:ln/>
        </p:spPr>
      </p:sp>
      <p:sp>
        <p:nvSpPr>
          <p:cNvPr id="133124" name="Rectangle 3">
            <a:extLst>
              <a:ext uri="{FF2B5EF4-FFF2-40B4-BE49-F238E27FC236}">
                <a16:creationId xmlns:a16="http://schemas.microsoft.com/office/drawing/2014/main" id="{18F730FF-935D-4C26-AF0F-A49A6C30A02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Not having to lift the hot aggregate, asphalt binder, and filler up a batch tower allows for more compact HMA production. There are a variety of designs for equipment to dry and heat aggregate and then coat it with asphalt binder and filler to make HMA. Six different designs will be discussed in this subsection: </a:t>
            </a:r>
            <a:br>
              <a:rPr lang="en-US" altLang="en-US">
                <a:latin typeface="Arial" panose="020B0604020202020204" pitchFamily="34" charset="0"/>
              </a:rPr>
            </a:br>
            <a:r>
              <a:rPr lang="en-US" altLang="en-US">
                <a:latin typeface="Arial" panose="020B0604020202020204" pitchFamily="34" charset="0"/>
              </a:rPr>
              <a:t>     · Parallel Flow Drum Mixer</a:t>
            </a:r>
            <a:br>
              <a:rPr lang="en-US" altLang="en-US">
                <a:latin typeface="Arial" panose="020B0604020202020204" pitchFamily="34" charset="0"/>
              </a:rPr>
            </a:br>
            <a:r>
              <a:rPr lang="en-US" altLang="en-US">
                <a:latin typeface="Arial" panose="020B0604020202020204" pitchFamily="34" charset="0"/>
              </a:rPr>
              <a:t>     · Parallel Flow Dryer and Coater</a:t>
            </a:r>
            <a:br>
              <a:rPr lang="en-US" altLang="en-US">
                <a:latin typeface="Arial" panose="020B0604020202020204" pitchFamily="34" charset="0"/>
              </a:rPr>
            </a:br>
            <a:r>
              <a:rPr lang="en-US" altLang="en-US">
                <a:latin typeface="Arial" panose="020B0604020202020204" pitchFamily="34" charset="0"/>
              </a:rPr>
              <a:t>     · Counterflow Drum Mixer with Embedded Burner</a:t>
            </a:r>
            <a:br>
              <a:rPr lang="en-US" altLang="en-US">
                <a:latin typeface="Arial" panose="020B0604020202020204" pitchFamily="34" charset="0"/>
              </a:rPr>
            </a:br>
            <a:r>
              <a:rPr lang="en-US" altLang="en-US">
                <a:latin typeface="Arial" panose="020B0604020202020204" pitchFamily="34" charset="0"/>
              </a:rPr>
              <a:t>     · Counterflow Dryer and Coater</a:t>
            </a:r>
            <a:br>
              <a:rPr lang="en-US" altLang="en-US">
                <a:latin typeface="Arial" panose="020B0604020202020204" pitchFamily="34" charset="0"/>
              </a:rPr>
            </a:br>
            <a:r>
              <a:rPr lang="en-US" altLang="en-US">
                <a:latin typeface="Arial" panose="020B0604020202020204" pitchFamily="34" charset="0"/>
              </a:rPr>
              <a:t>     · Double Barrel Drum Mixer</a:t>
            </a:r>
            <a:br>
              <a:rPr lang="en-US" altLang="en-US">
                <a:latin typeface="Arial" panose="020B0604020202020204" pitchFamily="34" charset="0"/>
              </a:rPr>
            </a:br>
            <a:r>
              <a:rPr lang="en-US" altLang="en-US">
                <a:latin typeface="Arial" panose="020B0604020202020204" pitchFamily="34" charset="0"/>
              </a:rPr>
              <a:t>     · Triple-Drum™ Mixer </a:t>
            </a:r>
          </a:p>
          <a:p>
            <a:pPr eaLnBrk="1" hangingPunct="1"/>
            <a:r>
              <a:rPr lang="en-US" altLang="en-US">
                <a:latin typeface="Arial" panose="020B0604020202020204" pitchFamily="34" charset="0"/>
              </a:rPr>
              <a:t>Regardless of design, most drum mixers have two zones: a primary zone for aggregate drying and heating zone, and a secondary zone for mixing hot aggregate with binder and filler to make HMA </a:t>
            </a:r>
          </a:p>
        </p:txBody>
      </p:sp>
      <p:sp>
        <p:nvSpPr>
          <p:cNvPr id="133125" name="Date Placeholder 1">
            <a:extLst>
              <a:ext uri="{FF2B5EF4-FFF2-40B4-BE49-F238E27FC236}">
                <a16:creationId xmlns:a16="http://schemas.microsoft.com/office/drawing/2014/main" id="{9BBEEC1B-EBE6-496F-A652-82E2C818566B}"/>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1C4DAFA-3DF1-42B6-8BB1-88283532290E}"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43904091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a:extLst>
              <a:ext uri="{FF2B5EF4-FFF2-40B4-BE49-F238E27FC236}">
                <a16:creationId xmlns:a16="http://schemas.microsoft.com/office/drawing/2014/main" id="{2AAA3C60-86FA-48E5-8A8D-CAB1D0B4254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87874DC-2072-40D5-B33D-DF88C0C625D8}" type="slidenum">
              <a:rPr lang="en-US" altLang="en-US"/>
              <a:pPr>
                <a:spcBef>
                  <a:spcPct val="0"/>
                </a:spcBef>
              </a:pPr>
              <a:t>64</a:t>
            </a:fld>
            <a:endParaRPr lang="en-US" altLang="en-US"/>
          </a:p>
        </p:txBody>
      </p:sp>
      <p:sp>
        <p:nvSpPr>
          <p:cNvPr id="135171" name="Rectangle 2">
            <a:extLst>
              <a:ext uri="{FF2B5EF4-FFF2-40B4-BE49-F238E27FC236}">
                <a16:creationId xmlns:a16="http://schemas.microsoft.com/office/drawing/2014/main" id="{AD14F169-EBC2-4F9E-9608-2AF470D2358B}"/>
              </a:ext>
            </a:extLst>
          </p:cNvPr>
          <p:cNvSpPr>
            <a:spLocks noGrp="1" noRot="1" noChangeAspect="1" noChangeArrowheads="1" noTextEdit="1"/>
          </p:cNvSpPr>
          <p:nvPr>
            <p:ph type="sldImg"/>
          </p:nvPr>
        </p:nvSpPr>
        <p:spPr>
          <a:ln/>
        </p:spPr>
      </p:sp>
      <p:sp>
        <p:nvSpPr>
          <p:cNvPr id="135172" name="Rectangle 3">
            <a:extLst>
              <a:ext uri="{FF2B5EF4-FFF2-40B4-BE49-F238E27FC236}">
                <a16:creationId xmlns:a16="http://schemas.microsoft.com/office/drawing/2014/main" id="{89003BC0-B0BB-4CCB-B1C1-A87667FB5C5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2. Continuous Mix </a:t>
            </a:r>
          </a:p>
          <a:p>
            <a:pPr eaLnBrk="1" hangingPunct="1"/>
            <a:r>
              <a:rPr lang="en-US" altLang="en-US">
                <a:latin typeface="Arial" panose="020B0604020202020204" pitchFamily="34" charset="0"/>
              </a:rPr>
              <a:t> WATER FROM COMBUSTION AND AGGREGATE MAY BE 1 TO 3 % BY WEIGHT THAT IS WHY THE binder is added in a separate drum than the burner flame, there are fewer problems with blue smoke production than with the previously mentioned designs. There are fewer problems with exit temperature of exhaust gases. The aggregate can be dried and heated for the entire length of the dryer before binder is added, increasing the effectiveness of the dryer.</a:t>
            </a:r>
            <a:endParaRPr lang="en-US" altLang="en-US" b="1">
              <a:latin typeface="Arial" panose="020B0604020202020204" pitchFamily="34" charset="0"/>
            </a:endParaRPr>
          </a:p>
          <a:p>
            <a:pPr eaLnBrk="1" hangingPunct="1"/>
            <a:r>
              <a:rPr lang="en-US" altLang="en-US" b="1">
                <a:latin typeface="Arial" panose="020B0604020202020204" pitchFamily="34" charset="0"/>
              </a:rPr>
              <a:t>Control Measures</a:t>
            </a:r>
            <a:br>
              <a:rPr lang="en-US" altLang="en-US">
                <a:latin typeface="Arial" panose="020B0604020202020204" pitchFamily="34" charset="0"/>
              </a:rPr>
            </a:br>
            <a:r>
              <a:rPr lang="en-US" altLang="en-US">
                <a:latin typeface="Arial" panose="020B0604020202020204" pitchFamily="34" charset="0"/>
              </a:rPr>
              <a:t>Ducting from the higher, entrance end of the drum (the end opposite the burner) transports pollutants to the air pollution control equipment. Lower exhaust gas temperatures create fewer problems with baghouse operation (For details, see Subsection 307.2).</a:t>
            </a:r>
          </a:p>
          <a:p>
            <a:pPr eaLnBrk="1" hangingPunct="1"/>
            <a:r>
              <a:rPr lang="en-US" altLang="en-US">
                <a:latin typeface="Arial" panose="020B0604020202020204" pitchFamily="34" charset="0"/>
              </a:rPr>
              <a:t>Proper operation and maintenance of the equipment, especially the burner, minimizes air pollution problems with these components.</a:t>
            </a:r>
          </a:p>
        </p:txBody>
      </p:sp>
      <p:sp>
        <p:nvSpPr>
          <p:cNvPr id="135173" name="Date Placeholder 1">
            <a:extLst>
              <a:ext uri="{FF2B5EF4-FFF2-40B4-BE49-F238E27FC236}">
                <a16:creationId xmlns:a16="http://schemas.microsoft.com/office/drawing/2014/main" id="{583619B7-A8B9-4C5B-8952-2FDD07517BD1}"/>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5341C5B-DEBC-4643-91D2-3FFF03018631}"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7030510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a:extLst>
              <a:ext uri="{FF2B5EF4-FFF2-40B4-BE49-F238E27FC236}">
                <a16:creationId xmlns:a16="http://schemas.microsoft.com/office/drawing/2014/main" id="{97E8E0AE-B07C-432D-888C-A796302DAA0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5CA6886-BC84-4EB0-B64D-52230BD91721}" type="slidenum">
              <a:rPr lang="en-US" altLang="en-US"/>
              <a:pPr>
                <a:spcBef>
                  <a:spcPct val="0"/>
                </a:spcBef>
              </a:pPr>
              <a:t>65</a:t>
            </a:fld>
            <a:endParaRPr lang="en-US" altLang="en-US"/>
          </a:p>
        </p:txBody>
      </p:sp>
      <p:sp>
        <p:nvSpPr>
          <p:cNvPr id="137219" name="Rectangle 2">
            <a:extLst>
              <a:ext uri="{FF2B5EF4-FFF2-40B4-BE49-F238E27FC236}">
                <a16:creationId xmlns:a16="http://schemas.microsoft.com/office/drawing/2014/main" id="{89FBA251-94BE-44A2-92F3-313AB017FDEB}"/>
              </a:ext>
            </a:extLst>
          </p:cNvPr>
          <p:cNvSpPr>
            <a:spLocks noGrp="1" noRot="1" noChangeAspect="1" noChangeArrowheads="1" noTextEdit="1"/>
          </p:cNvSpPr>
          <p:nvPr>
            <p:ph type="sldImg"/>
          </p:nvPr>
        </p:nvSpPr>
        <p:spPr>
          <a:ln/>
        </p:spPr>
      </p:sp>
      <p:sp>
        <p:nvSpPr>
          <p:cNvPr id="137220" name="Rectangle 3">
            <a:extLst>
              <a:ext uri="{FF2B5EF4-FFF2-40B4-BE49-F238E27FC236}">
                <a16:creationId xmlns:a16="http://schemas.microsoft.com/office/drawing/2014/main" id="{314AD75C-7B3D-4EC1-ABA9-DA408BC401D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30188" indent="-230188" eaLnBrk="1" hangingPunct="1">
              <a:buFontTx/>
              <a:buAutoNum type="arabicPeriod"/>
            </a:pPr>
            <a:r>
              <a:rPr lang="en-US" altLang="en-US" sz="2000">
                <a:latin typeface="Arial" panose="020B0604020202020204" pitchFamily="34" charset="0"/>
              </a:rPr>
              <a:t>TYPE CONINTOUS </a:t>
            </a:r>
          </a:p>
          <a:p>
            <a:pPr marL="230188" indent="-230188" eaLnBrk="1" hangingPunct="1">
              <a:buFontTx/>
              <a:buAutoNum type="arabicPeriod"/>
            </a:pPr>
            <a:r>
              <a:rPr lang="en-US" altLang="en-US" sz="2000">
                <a:latin typeface="Arial" panose="020B0604020202020204" pitchFamily="34" charset="0"/>
              </a:rPr>
              <a:t>HOT LIQUID ASPHALT AND BINDER INJECTED DISTANCE PROPORTIOAN TO BLUE SOME EIMISSIONS FROM FLAME FARTHER AWAY THE LESS CHANCE FOR BLUE SMOKE FORMATION </a:t>
            </a:r>
            <a:r>
              <a:rPr lang="en-US" altLang="en-US">
                <a:latin typeface="Arial" panose="020B0604020202020204" pitchFamily="34" charset="0"/>
              </a:rPr>
              <a:t>T</a:t>
            </a:r>
          </a:p>
          <a:p>
            <a:pPr marL="230188" indent="-230188" eaLnBrk="1" hangingPunct="1"/>
            <a:r>
              <a:rPr lang="en-US" altLang="en-US">
                <a:latin typeface="Arial" panose="020B0604020202020204" pitchFamily="34" charset="0"/>
              </a:rPr>
              <a:t>aggregate is dried and heated in the first section of the drum as it tumbles through the flame</a:t>
            </a:r>
          </a:p>
          <a:p>
            <a:pPr marL="230188" indent="-230188" eaLnBrk="1" hangingPunct="1"/>
            <a:r>
              <a:rPr lang="en-US" altLang="en-US">
                <a:latin typeface="Arial" panose="020B0604020202020204" pitchFamily="34" charset="0"/>
              </a:rPr>
              <a:t>. Hot liquid asphalt binder and filler are injected into the last section of the drum. They are mixed with the aggregate until the aggregate is evenly coated with binder. HMA exits the lower end of the drum (Figure 304-5). </a:t>
            </a:r>
          </a:p>
          <a:p>
            <a:pPr marL="230188" indent="-230188" eaLnBrk="1" hangingPunct="1"/>
            <a:r>
              <a:rPr lang="en-US" altLang="en-US">
                <a:latin typeface="Arial" panose="020B0604020202020204" pitchFamily="34" charset="0"/>
              </a:rPr>
              <a:t>The aggregate is dried and heated in the first section of the drum as it tumbles through the flame of the burner. Hot liquid asphalt binder and filler are injected into the last section of the drum. They are mixed with the aggregate until the aggregate is evenly coated with binder. HMA exits the lower end of the drum (Figure 304-5). </a:t>
            </a:r>
          </a:p>
        </p:txBody>
      </p:sp>
      <p:sp>
        <p:nvSpPr>
          <p:cNvPr id="137221" name="Date Placeholder 1">
            <a:extLst>
              <a:ext uri="{FF2B5EF4-FFF2-40B4-BE49-F238E27FC236}">
                <a16:creationId xmlns:a16="http://schemas.microsoft.com/office/drawing/2014/main" id="{1CFFA473-CA8B-483C-BF3B-ED9F3469E56B}"/>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2103208-57C9-43BD-A3C7-45EDB4E4521C}"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17118024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a:extLst>
              <a:ext uri="{FF2B5EF4-FFF2-40B4-BE49-F238E27FC236}">
                <a16:creationId xmlns:a16="http://schemas.microsoft.com/office/drawing/2014/main" id="{D55809D4-5577-4EF3-9ACE-4DB384FDD8F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707D4F4-C598-47AB-B3EB-7DB2AA570338}" type="slidenum">
              <a:rPr lang="en-US" altLang="en-US"/>
              <a:pPr>
                <a:spcBef>
                  <a:spcPct val="0"/>
                </a:spcBef>
              </a:pPr>
              <a:t>66</a:t>
            </a:fld>
            <a:endParaRPr lang="en-US" altLang="en-US"/>
          </a:p>
        </p:txBody>
      </p:sp>
      <p:sp>
        <p:nvSpPr>
          <p:cNvPr id="139267" name="Rectangle 2">
            <a:extLst>
              <a:ext uri="{FF2B5EF4-FFF2-40B4-BE49-F238E27FC236}">
                <a16:creationId xmlns:a16="http://schemas.microsoft.com/office/drawing/2014/main" id="{41F36ED1-F8CA-45ED-9C1B-DEA7B45CCA59}"/>
              </a:ext>
            </a:extLst>
          </p:cNvPr>
          <p:cNvSpPr>
            <a:spLocks noGrp="1" noRot="1" noChangeAspect="1" noChangeArrowheads="1" noTextEdit="1"/>
          </p:cNvSpPr>
          <p:nvPr>
            <p:ph type="sldImg"/>
          </p:nvPr>
        </p:nvSpPr>
        <p:spPr>
          <a:ln/>
        </p:spPr>
      </p:sp>
      <p:sp>
        <p:nvSpPr>
          <p:cNvPr id="139268" name="Rectangle 3">
            <a:extLst>
              <a:ext uri="{FF2B5EF4-FFF2-40B4-BE49-F238E27FC236}">
                <a16:creationId xmlns:a16="http://schemas.microsoft.com/office/drawing/2014/main" id="{F62F44DC-9AC6-4ABD-A698-EE6265F2219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80000"/>
              </a:lnSpc>
            </a:pPr>
            <a:r>
              <a:rPr lang="en-US" altLang="en-US" sz="1000">
                <a:latin typeface="Arial" panose="020B0604020202020204" pitchFamily="34" charset="0"/>
              </a:rPr>
              <a:t>3 </a:t>
            </a:r>
            <a:r>
              <a:rPr lang="en-US" altLang="en-US" sz="1800">
                <a:latin typeface="Arial" panose="020B0604020202020204" pitchFamily="34" charset="0"/>
              </a:rPr>
              <a:t>MECHANICAL PUG MILL ENERGY &amp; HEAT EFFIC.  MIXING DRYER FLAME DOES NOT COME IN CONTACT WITH LIQUID ASPHALT AND GASES ARE RECIRCULATED BACK TO BURNER.  LOWER EMISSIONS AND HEAT IS  OIL NEVER COMES IN CONTACT WITH FLAME LITTLE OR NO BLUE SMOKE. </a:t>
            </a:r>
            <a:r>
              <a:rPr lang="en-US" altLang="en-US" sz="1000">
                <a:latin typeface="Arial" panose="020B0604020202020204" pitchFamily="34" charset="0"/>
              </a:rPr>
              <a:t>Continuous batch he Double Barrel® uses the counterflow system to heat and dry aggregate in the inner drum. Hot aggregate then passes into the outer drum where it is mixed with asphalt binder and filler. Paddles are mounted on the outside of the inner drum. As the inner drum turns the paddles mix the components into HMA in the outer drum (Figure  THE HOT FLUE GASES are recirculated back into the drum</a:t>
            </a:r>
          </a:p>
          <a:p>
            <a:pPr eaLnBrk="1" hangingPunct="1">
              <a:lnSpc>
                <a:spcPct val="80000"/>
              </a:lnSpc>
            </a:pPr>
            <a:endParaRPr lang="en-US" altLang="en-US" sz="1000">
              <a:latin typeface="Arial" panose="020B0604020202020204" pitchFamily="34" charset="0"/>
            </a:endParaRPr>
          </a:p>
          <a:p>
            <a:pPr eaLnBrk="1" hangingPunct="1">
              <a:lnSpc>
                <a:spcPct val="80000"/>
              </a:lnSpc>
            </a:pPr>
            <a:r>
              <a:rPr lang="en-US" altLang="en-US" sz="1000">
                <a:latin typeface="Arial" panose="020B0604020202020204" pitchFamily="34" charset="0"/>
              </a:rPr>
              <a:t>There are fewer problems with blue smoke production and with exit temperature of exhaust gases than with the previously mentioned designs. Additionally, gases from the outer drum are drawn into the inner drum for more complete burning prior to ducting to the control equipment.</a:t>
            </a:r>
            <a:endParaRPr lang="en-US" altLang="en-US" sz="1000" b="1">
              <a:latin typeface="Arial" panose="020B0604020202020204" pitchFamily="34" charset="0"/>
            </a:endParaRPr>
          </a:p>
          <a:p>
            <a:pPr eaLnBrk="1" hangingPunct="1">
              <a:lnSpc>
                <a:spcPct val="80000"/>
              </a:lnSpc>
            </a:pPr>
            <a:r>
              <a:rPr lang="en-US" altLang="en-US" sz="1000" b="1">
                <a:latin typeface="Arial" panose="020B0604020202020204" pitchFamily="34" charset="0"/>
              </a:rPr>
              <a:t>Control Methods</a:t>
            </a:r>
            <a:br>
              <a:rPr lang="en-US" altLang="en-US" sz="1000">
                <a:latin typeface="Arial" panose="020B0604020202020204" pitchFamily="34" charset="0"/>
              </a:rPr>
            </a:br>
            <a:r>
              <a:rPr lang="en-US" altLang="en-US" sz="1000">
                <a:latin typeface="Arial" panose="020B0604020202020204" pitchFamily="34" charset="0"/>
              </a:rPr>
              <a:t>Ducting from the higher, entrance end of the drum (the end opposite the burner) transports pollutants to the air pollution control equipment. Lower exhaust gas temperatures create fewer problems with baghouse operation (For details, see Subsection 307.2).</a:t>
            </a:r>
          </a:p>
          <a:p>
            <a:pPr eaLnBrk="1" hangingPunct="1">
              <a:lnSpc>
                <a:spcPct val="80000"/>
              </a:lnSpc>
            </a:pPr>
            <a:r>
              <a:rPr lang="en-US" altLang="en-US" sz="1000">
                <a:latin typeface="Arial" panose="020B0604020202020204" pitchFamily="34" charset="0"/>
              </a:rPr>
              <a:t>The design of the Double Barrel® appears to effectively address issues of air pollution and energy efficiency. This design appears to be an improvement over other drum mixer and dryer/coater designs because asphalt binder is not exposed to excess heat.</a:t>
            </a:r>
          </a:p>
        </p:txBody>
      </p:sp>
      <p:sp>
        <p:nvSpPr>
          <p:cNvPr id="139269" name="Date Placeholder 1">
            <a:extLst>
              <a:ext uri="{FF2B5EF4-FFF2-40B4-BE49-F238E27FC236}">
                <a16:creationId xmlns:a16="http://schemas.microsoft.com/office/drawing/2014/main" id="{86ACD432-45B9-4B19-9225-D10EAC522A65}"/>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ABC96E6-137B-48F9-BCC0-0C5BFC3935CD}"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02890315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a:extLst>
              <a:ext uri="{FF2B5EF4-FFF2-40B4-BE49-F238E27FC236}">
                <a16:creationId xmlns:a16="http://schemas.microsoft.com/office/drawing/2014/main" id="{CA23D86B-2C1F-4687-83FE-BC1A066A5A41}"/>
              </a:ext>
            </a:extLst>
          </p:cNvPr>
          <p:cNvSpPr>
            <a:spLocks noGrp="1" noRot="1" noChangeAspect="1" noChangeArrowheads="1" noTextEdit="1"/>
          </p:cNvSpPr>
          <p:nvPr>
            <p:ph type="sldImg"/>
          </p:nvPr>
        </p:nvSpPr>
        <p:spPr>
          <a:ln/>
        </p:spPr>
      </p:sp>
      <p:sp>
        <p:nvSpPr>
          <p:cNvPr id="141315" name="Notes Placeholder 2">
            <a:extLst>
              <a:ext uri="{FF2B5EF4-FFF2-40B4-BE49-F238E27FC236}">
                <a16:creationId xmlns:a16="http://schemas.microsoft.com/office/drawing/2014/main" id="{3575BCD9-1687-41BF-B9FA-AB8492B1A66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141316" name="Date Placeholder 3">
            <a:extLst>
              <a:ext uri="{FF2B5EF4-FFF2-40B4-BE49-F238E27FC236}">
                <a16:creationId xmlns:a16="http://schemas.microsoft.com/office/drawing/2014/main" id="{52FB2339-ABB1-484F-BCFE-028710755B8E}"/>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6881FCEE-30A7-4AF6-9BE8-EC7AF1172F8C}" type="datetime3">
              <a:rPr lang="en-US" altLang="en-US" sz="1200" smtClean="0"/>
              <a:pPr/>
              <a:t>29 September 2023</a:t>
            </a:fld>
            <a:endParaRPr lang="en-US" altLang="en-US" sz="1200"/>
          </a:p>
        </p:txBody>
      </p:sp>
      <p:sp>
        <p:nvSpPr>
          <p:cNvPr id="141317" name="Slide Number Placeholder 4">
            <a:extLst>
              <a:ext uri="{FF2B5EF4-FFF2-40B4-BE49-F238E27FC236}">
                <a16:creationId xmlns:a16="http://schemas.microsoft.com/office/drawing/2014/main" id="{E5F7A954-0ABB-411C-9760-2219F530ADB8}"/>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435C4A6E-C9A0-4738-9789-1F320BFBE900}" type="slidenum">
              <a:rPr lang="en-US" altLang="en-US" sz="1200"/>
              <a:pPr/>
              <a:t>67</a:t>
            </a:fld>
            <a:endParaRPr lang="en-US" altLang="en-US" sz="1200"/>
          </a:p>
        </p:txBody>
      </p:sp>
    </p:spTree>
    <p:extLst>
      <p:ext uri="{BB962C8B-B14F-4D97-AF65-F5344CB8AC3E}">
        <p14:creationId xmlns:p14="http://schemas.microsoft.com/office/powerpoint/2010/main" val="381646781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a:extLst>
              <a:ext uri="{FF2B5EF4-FFF2-40B4-BE49-F238E27FC236}">
                <a16:creationId xmlns:a16="http://schemas.microsoft.com/office/drawing/2014/main" id="{E39CDD37-7F20-4AE9-9471-08F45E5C3235}"/>
              </a:ext>
            </a:extLst>
          </p:cNvPr>
          <p:cNvSpPr>
            <a:spLocks noGrp="1" noRot="1" noChangeAspect="1" noChangeArrowheads="1" noTextEdit="1"/>
          </p:cNvSpPr>
          <p:nvPr>
            <p:ph type="sldImg"/>
          </p:nvPr>
        </p:nvSpPr>
        <p:spPr>
          <a:ln/>
        </p:spPr>
      </p:sp>
      <p:sp>
        <p:nvSpPr>
          <p:cNvPr id="143363" name="Notes Placeholder 2">
            <a:extLst>
              <a:ext uri="{FF2B5EF4-FFF2-40B4-BE49-F238E27FC236}">
                <a16:creationId xmlns:a16="http://schemas.microsoft.com/office/drawing/2014/main" id="{EA2CE41B-DC15-4A9D-839A-59AE122AC3E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143364" name="Date Placeholder 3">
            <a:extLst>
              <a:ext uri="{FF2B5EF4-FFF2-40B4-BE49-F238E27FC236}">
                <a16:creationId xmlns:a16="http://schemas.microsoft.com/office/drawing/2014/main" id="{564303F4-5640-40B0-9FBF-DCD97504923E}"/>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6002301D-C496-49CB-AD9F-783A8A9385DE}" type="datetime3">
              <a:rPr lang="en-US" altLang="en-US" sz="1200" smtClean="0"/>
              <a:pPr/>
              <a:t>29 September 2023</a:t>
            </a:fld>
            <a:endParaRPr lang="en-US" altLang="en-US" sz="1200"/>
          </a:p>
        </p:txBody>
      </p:sp>
      <p:sp>
        <p:nvSpPr>
          <p:cNvPr id="143365" name="Slide Number Placeholder 4">
            <a:extLst>
              <a:ext uri="{FF2B5EF4-FFF2-40B4-BE49-F238E27FC236}">
                <a16:creationId xmlns:a16="http://schemas.microsoft.com/office/drawing/2014/main" id="{82446EC0-672B-4F8B-9F41-95B861ACA60B}"/>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AFAF67DF-425D-42AC-8D8B-15CBC319CD74}" type="slidenum">
              <a:rPr lang="en-US" altLang="en-US" sz="1200"/>
              <a:pPr/>
              <a:t>68</a:t>
            </a:fld>
            <a:endParaRPr lang="en-US" altLang="en-US" sz="1200"/>
          </a:p>
        </p:txBody>
      </p:sp>
    </p:spTree>
    <p:extLst>
      <p:ext uri="{BB962C8B-B14F-4D97-AF65-F5344CB8AC3E}">
        <p14:creationId xmlns:p14="http://schemas.microsoft.com/office/powerpoint/2010/main" val="424874308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a:extLst>
              <a:ext uri="{FF2B5EF4-FFF2-40B4-BE49-F238E27FC236}">
                <a16:creationId xmlns:a16="http://schemas.microsoft.com/office/drawing/2014/main" id="{1A0233C5-BF73-4BE2-B84A-D4114F61D2A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FA0963-3A1F-46BB-A2A6-3332F5F083BF}" type="slidenum">
              <a:rPr lang="en-US" altLang="en-US"/>
              <a:pPr>
                <a:spcBef>
                  <a:spcPct val="0"/>
                </a:spcBef>
              </a:pPr>
              <a:t>69</a:t>
            </a:fld>
            <a:endParaRPr lang="en-US" altLang="en-US"/>
          </a:p>
        </p:txBody>
      </p:sp>
      <p:sp>
        <p:nvSpPr>
          <p:cNvPr id="145411" name="Rectangle 2">
            <a:extLst>
              <a:ext uri="{FF2B5EF4-FFF2-40B4-BE49-F238E27FC236}">
                <a16:creationId xmlns:a16="http://schemas.microsoft.com/office/drawing/2014/main" id="{0A52B372-D35F-4E95-82DC-EB23CA7CEB56}"/>
              </a:ext>
            </a:extLst>
          </p:cNvPr>
          <p:cNvSpPr>
            <a:spLocks noGrp="1" noRot="1" noChangeAspect="1" noChangeArrowheads="1" noTextEdit="1"/>
          </p:cNvSpPr>
          <p:nvPr>
            <p:ph type="sldImg"/>
          </p:nvPr>
        </p:nvSpPr>
        <p:spPr>
          <a:ln/>
        </p:spPr>
      </p:sp>
      <p:sp>
        <p:nvSpPr>
          <p:cNvPr id="145412" name="Rectangle 3">
            <a:extLst>
              <a:ext uri="{FF2B5EF4-FFF2-40B4-BE49-F238E27FC236}">
                <a16:creationId xmlns:a16="http://schemas.microsoft.com/office/drawing/2014/main" id="{FDA5BB3E-DA07-4620-8E4C-F6C93B21FAA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30188" indent="-230188" eaLnBrk="1" hangingPunct="1">
              <a:lnSpc>
                <a:spcPct val="90000"/>
              </a:lnSpc>
            </a:pPr>
            <a:r>
              <a:rPr lang="en-US" altLang="en-US" sz="2000">
                <a:latin typeface="Arial" panose="020B0604020202020204" pitchFamily="34" charset="0"/>
              </a:rPr>
              <a:t>SPECIFALLY DESIGNED TO MEET THE AIR POLLUTION CONTROL REQUIREMENTS WHEN PROCESSING RECYCLED ASPHALT </a:t>
            </a:r>
            <a:endParaRPr lang="en-US" altLang="en-US" sz="1000">
              <a:latin typeface="Arial" panose="020B0604020202020204" pitchFamily="34" charset="0"/>
            </a:endParaRPr>
          </a:p>
          <a:p>
            <a:pPr marL="230188" indent="-230188" eaLnBrk="1" hangingPunct="1">
              <a:lnSpc>
                <a:spcPct val="90000"/>
              </a:lnSpc>
            </a:pPr>
            <a:endParaRPr lang="en-US" altLang="en-US" sz="1000">
              <a:latin typeface="Arial" panose="020B0604020202020204" pitchFamily="34" charset="0"/>
            </a:endParaRPr>
          </a:p>
          <a:p>
            <a:pPr marL="230188" indent="-230188" eaLnBrk="1" hangingPunct="1">
              <a:lnSpc>
                <a:spcPct val="90000"/>
              </a:lnSpc>
            </a:pPr>
            <a:r>
              <a:rPr lang="en-US" altLang="en-US" sz="1600">
                <a:latin typeface="Arial" panose="020B0604020202020204" pitchFamily="34" charset="0"/>
              </a:rPr>
              <a:t>CONVECTION…THING OF THREE TYPES OF HEAT </a:t>
            </a:r>
          </a:p>
          <a:p>
            <a:pPr marL="230188" indent="-230188" eaLnBrk="1" hangingPunct="1">
              <a:lnSpc>
                <a:spcPct val="90000"/>
              </a:lnSpc>
              <a:buFontTx/>
              <a:buAutoNum type="arabicPeriod"/>
            </a:pPr>
            <a:r>
              <a:rPr lang="en-US" altLang="en-US" sz="1600">
                <a:latin typeface="Arial" panose="020B0604020202020204" pitchFamily="34" charset="0"/>
              </a:rPr>
              <a:t>RADIATION. W/O MEDIUM  IN A VACUUM  AN EXAMPLE IS A TRIPLE PAIN WINDOW YOU CAN STILL FEEL THE HEAT FRO THE SUN RADIATION.</a:t>
            </a:r>
          </a:p>
          <a:p>
            <a:pPr marL="230188" indent="-230188" eaLnBrk="1" hangingPunct="1">
              <a:lnSpc>
                <a:spcPct val="90000"/>
              </a:lnSpc>
              <a:buFontTx/>
              <a:buAutoNum type="arabicPeriod"/>
            </a:pPr>
            <a:r>
              <a:rPr lang="en-US" altLang="en-US" sz="1600">
                <a:latin typeface="Arial" panose="020B0604020202020204" pitchFamily="34" charset="0"/>
              </a:rPr>
              <a:t>CONCECTION…HEAT TRANSFER THROUGH A MOVING FLUID (HOT AIR IN THIS CASE IS THE FLUID) HEAT TRANSFER FROM ON PLACE TO ANOTHER DUE TO MOVEMENT OF THE OBJECT THROUGH THE FLUID.  INTHIS CASE THE AGGREGATE MOVING THROUGH THE HOT AIR CREATED BY THE FLAME.  HOT AIR IS BEING CARRED FROM THE TOP OF THE FLAME.</a:t>
            </a:r>
          </a:p>
          <a:p>
            <a:pPr marL="230188" indent="-230188" eaLnBrk="1" hangingPunct="1">
              <a:lnSpc>
                <a:spcPct val="90000"/>
              </a:lnSpc>
              <a:buFontTx/>
              <a:buAutoNum type="arabicPeriod"/>
            </a:pPr>
            <a:r>
              <a:rPr lang="en-US" altLang="en-US" sz="1600">
                <a:latin typeface="Arial" panose="020B0604020202020204" pitchFamily="34" charset="0"/>
              </a:rPr>
              <a:t>CONDUCTION…PHYSICAL CONTACT WITH THE FLAME.  IN THE TRIPPLE DRUM PROCESS ALL THREE TYPES OF HEAT TRANSFER ARE HAPPENING AT ONCE.</a:t>
            </a:r>
          </a:p>
        </p:txBody>
      </p:sp>
      <p:sp>
        <p:nvSpPr>
          <p:cNvPr id="145413" name="Date Placeholder 1">
            <a:extLst>
              <a:ext uri="{FF2B5EF4-FFF2-40B4-BE49-F238E27FC236}">
                <a16:creationId xmlns:a16="http://schemas.microsoft.com/office/drawing/2014/main" id="{FCCC7435-47E8-4246-8977-63AB121D9CE4}"/>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C220D54-A1BF-4C14-91E8-9EBB5A062669}"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248831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BE0BF5D1-CF64-44A2-BE58-0E9D5B18511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CA13E2E-5E37-411F-A063-74D1B29A40F6}" type="slidenum">
              <a:rPr lang="en-US" altLang="en-US"/>
              <a:pPr>
                <a:spcBef>
                  <a:spcPct val="0"/>
                </a:spcBef>
              </a:pPr>
              <a:t>7</a:t>
            </a:fld>
            <a:endParaRPr lang="en-US" altLang="en-US"/>
          </a:p>
        </p:txBody>
      </p:sp>
      <p:sp>
        <p:nvSpPr>
          <p:cNvPr id="18435" name="Rectangle 2">
            <a:extLst>
              <a:ext uri="{FF2B5EF4-FFF2-40B4-BE49-F238E27FC236}">
                <a16:creationId xmlns:a16="http://schemas.microsoft.com/office/drawing/2014/main" id="{EB177BB5-84F2-4EEA-AA18-061F53B5B83F}"/>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3BB0BE84-0BAE-49CB-833C-F4FB6F8720A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a:latin typeface="Arial" panose="020B0604020202020204" pitchFamily="34" charset="0"/>
              </a:rPr>
              <a:t>PM is all particulate matter in the HMA inventory.  </a:t>
            </a:r>
          </a:p>
          <a:p>
            <a:pPr eaLnBrk="1" hangingPunct="1"/>
            <a:endParaRPr lang="en-US" altLang="en-US" sz="2400">
              <a:latin typeface="Arial" panose="020B0604020202020204" pitchFamily="34" charset="0"/>
            </a:endParaRPr>
          </a:p>
          <a:p>
            <a:pPr eaLnBrk="1" hangingPunct="1"/>
            <a:endParaRPr lang="en-US" altLang="en-US" sz="2400">
              <a:latin typeface="Arial" panose="020B0604020202020204" pitchFamily="34" charset="0"/>
            </a:endParaRPr>
          </a:p>
        </p:txBody>
      </p:sp>
      <p:sp>
        <p:nvSpPr>
          <p:cNvPr id="18437" name="Date Placeholder 1">
            <a:extLst>
              <a:ext uri="{FF2B5EF4-FFF2-40B4-BE49-F238E27FC236}">
                <a16:creationId xmlns:a16="http://schemas.microsoft.com/office/drawing/2014/main" id="{428E806F-5FE1-4515-BF32-486E57F1CA47}"/>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D808732-B6D6-42AC-B015-B5D533CE3F8D}"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71061858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a:extLst>
              <a:ext uri="{FF2B5EF4-FFF2-40B4-BE49-F238E27FC236}">
                <a16:creationId xmlns:a16="http://schemas.microsoft.com/office/drawing/2014/main" id="{44E4B0BD-C691-4148-999A-28940AE0220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7B0C942-FD5F-41D2-8A18-33299448A9CA}" type="slidenum">
              <a:rPr lang="en-US" altLang="en-US"/>
              <a:pPr>
                <a:spcBef>
                  <a:spcPct val="0"/>
                </a:spcBef>
              </a:pPr>
              <a:t>70</a:t>
            </a:fld>
            <a:endParaRPr lang="en-US" altLang="en-US"/>
          </a:p>
        </p:txBody>
      </p:sp>
      <p:sp>
        <p:nvSpPr>
          <p:cNvPr id="147459" name="Rectangle 2">
            <a:extLst>
              <a:ext uri="{FF2B5EF4-FFF2-40B4-BE49-F238E27FC236}">
                <a16:creationId xmlns:a16="http://schemas.microsoft.com/office/drawing/2014/main" id="{4261E150-050D-44C2-AAB8-698C46F425FB}"/>
              </a:ext>
            </a:extLst>
          </p:cNvPr>
          <p:cNvSpPr>
            <a:spLocks noGrp="1" noRot="1" noChangeAspect="1" noChangeArrowheads="1" noTextEdit="1"/>
          </p:cNvSpPr>
          <p:nvPr>
            <p:ph type="sldImg"/>
          </p:nvPr>
        </p:nvSpPr>
        <p:spPr>
          <a:ln/>
        </p:spPr>
      </p:sp>
      <p:sp>
        <p:nvSpPr>
          <p:cNvPr id="147460" name="Rectangle 3">
            <a:extLst>
              <a:ext uri="{FF2B5EF4-FFF2-40B4-BE49-F238E27FC236}">
                <a16:creationId xmlns:a16="http://schemas.microsoft.com/office/drawing/2014/main" id="{FBBAAC53-F194-405D-BAA0-8336D89B55D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90000"/>
              </a:lnSpc>
            </a:pPr>
            <a:r>
              <a:rPr lang="en-US" altLang="en-US" sz="1400">
                <a:latin typeface="Arial" panose="020B0604020202020204" pitchFamily="34" charset="0"/>
              </a:rPr>
              <a:t>Triple-Drum™ Mixer is a design owned by the CMI Corporation. The Triple-Drum™ Mixer uses the counterflow system with an embedded burner to heat and dry aggregate in three zones and mix it with asphalt binder in the fourth zone (Figure 304-10). Cold, wet aggregate enters the higher end of the drum. The first zone veils the aggregate for drying and heating by convection. The second zone directs the aggregate to the outside of the drum in preparation for entering the third zone as it continues to heat by convection and conduction. The third zone is an expanded area of the drum that surrounds the housing for the burner and flame where the aggregate is further heated by radiation and conduction from the burner housing. This design prevents aggregate from quenching the flame (other uses will be discussed later in regard to adding reclaimed asphalt pavement). It also decreases heat loss from the shell into the atmosphere. Hot aggregate then passes into the fourth zone where it is mixed with hot asphalt binder. Hot mix asphalt exits the lower end of the drum (Figure 304-11). </a:t>
            </a:r>
          </a:p>
          <a:p>
            <a:pPr eaLnBrk="1" hangingPunct="1">
              <a:lnSpc>
                <a:spcPct val="90000"/>
              </a:lnSpc>
            </a:pPr>
            <a:endParaRPr lang="en-US" altLang="en-US" sz="1400">
              <a:latin typeface="Arial" panose="020B0604020202020204" pitchFamily="34" charset="0"/>
            </a:endParaRPr>
          </a:p>
          <a:p>
            <a:pPr eaLnBrk="1" hangingPunct="1">
              <a:lnSpc>
                <a:spcPct val="90000"/>
              </a:lnSpc>
            </a:pPr>
            <a:r>
              <a:rPr lang="en-US" altLang="en-US" sz="1400">
                <a:latin typeface="Arial" panose="020B0604020202020204" pitchFamily="34" charset="0"/>
              </a:rPr>
              <a:t>Ducting from the higher, entrance end of the drum (the end opposite the burner) transports pollutants to the air pollution control equipment. Lower exhaust gas temperatures create fewer problems with baghouse operation (For details, see Subsection 307.2).</a:t>
            </a:r>
          </a:p>
          <a:p>
            <a:pPr eaLnBrk="1" hangingPunct="1">
              <a:lnSpc>
                <a:spcPct val="90000"/>
              </a:lnSpc>
            </a:pPr>
            <a:r>
              <a:rPr lang="en-US" altLang="en-US" sz="1400">
                <a:latin typeface="Arial" panose="020B0604020202020204" pitchFamily="34" charset="0"/>
              </a:rPr>
              <a:t>CMI claims that, when operated per manufacturer's recommendations, emissions of particulate from the exhaust stack of a HMA facility are 0.01 grain/DSCF or less when a Triple-Drum™ Mixer is used in conjunction with the CMI Roto-Aire baghouse. The U.S. EPA New Source Performance Standard is 0.04 grain/DSCF.</a:t>
            </a:r>
            <a:r>
              <a:rPr lang="en-US" altLang="en-US" sz="1400">
                <a:latin typeface="Arial" panose="020B0604020202020204" pitchFamily="34" charset="0"/>
                <a:hlinkClick r:id="rId3" action="ppaction://hlinkfile"/>
              </a:rPr>
              <a:t>3</a:t>
            </a:r>
            <a:r>
              <a:rPr lang="en-US" altLang="en-US" sz="1400">
                <a:latin typeface="Arial" panose="020B0604020202020204" pitchFamily="34" charset="0"/>
              </a:rPr>
              <a:t> </a:t>
            </a:r>
          </a:p>
          <a:p>
            <a:pPr eaLnBrk="1" hangingPunct="1">
              <a:lnSpc>
                <a:spcPct val="90000"/>
              </a:lnSpc>
            </a:pPr>
            <a:endParaRPr lang="en-US" altLang="en-US" sz="1400">
              <a:latin typeface="Arial" panose="020B0604020202020204" pitchFamily="34" charset="0"/>
            </a:endParaRPr>
          </a:p>
        </p:txBody>
      </p:sp>
      <p:sp>
        <p:nvSpPr>
          <p:cNvPr id="147461" name="Date Placeholder 1">
            <a:extLst>
              <a:ext uri="{FF2B5EF4-FFF2-40B4-BE49-F238E27FC236}">
                <a16:creationId xmlns:a16="http://schemas.microsoft.com/office/drawing/2014/main" id="{E3C3A1E1-D6F2-4541-88A1-29A71E2ED226}"/>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259AB65-883B-4A08-8F36-E16F82C4C317}"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59883773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a:extLst>
              <a:ext uri="{FF2B5EF4-FFF2-40B4-BE49-F238E27FC236}">
                <a16:creationId xmlns:a16="http://schemas.microsoft.com/office/drawing/2014/main" id="{EAA52A9C-F6D7-44CC-8678-D29BD023E9D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E04EFA4-92C9-423F-B3DA-3F608F779856}" type="slidenum">
              <a:rPr lang="en-US" altLang="en-US"/>
              <a:pPr>
                <a:spcBef>
                  <a:spcPct val="0"/>
                </a:spcBef>
              </a:pPr>
              <a:t>71</a:t>
            </a:fld>
            <a:endParaRPr lang="en-US" altLang="en-US"/>
          </a:p>
        </p:txBody>
      </p:sp>
      <p:sp>
        <p:nvSpPr>
          <p:cNvPr id="149507" name="Rectangle 2">
            <a:extLst>
              <a:ext uri="{FF2B5EF4-FFF2-40B4-BE49-F238E27FC236}">
                <a16:creationId xmlns:a16="http://schemas.microsoft.com/office/drawing/2014/main" id="{FC3AC4E9-FF2C-4ABC-9546-20A0BA4E8D6F}"/>
              </a:ext>
            </a:extLst>
          </p:cNvPr>
          <p:cNvSpPr>
            <a:spLocks noGrp="1" noRot="1" noChangeAspect="1" noChangeArrowheads="1" noTextEdit="1"/>
          </p:cNvSpPr>
          <p:nvPr>
            <p:ph type="sldImg"/>
          </p:nvPr>
        </p:nvSpPr>
        <p:spPr>
          <a:ln/>
        </p:spPr>
      </p:sp>
      <p:sp>
        <p:nvSpPr>
          <p:cNvPr id="149508" name="Rectangle 3">
            <a:extLst>
              <a:ext uri="{FF2B5EF4-FFF2-40B4-BE49-F238E27FC236}">
                <a16:creationId xmlns:a16="http://schemas.microsoft.com/office/drawing/2014/main" id="{19EEAC2E-CD74-4001-924C-7FE82DD16CF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90000"/>
              </a:lnSpc>
            </a:pPr>
            <a:r>
              <a:rPr lang="en-US" altLang="en-US" sz="1800">
                <a:latin typeface="Arial" panose="020B0604020202020204" pitchFamily="34" charset="0"/>
              </a:rPr>
              <a:t>Asphalt binder is transferred from trucks to heated storage tanks.  Hot oil is circulated through coils in the tank.</a:t>
            </a:r>
          </a:p>
          <a:p>
            <a:pPr eaLnBrk="1" hangingPunct="1">
              <a:lnSpc>
                <a:spcPct val="90000"/>
              </a:lnSpc>
            </a:pPr>
            <a:r>
              <a:rPr lang="en-US" altLang="en-US" sz="1800">
                <a:latin typeface="Arial" panose="020B0604020202020204" pitchFamily="34" charset="0"/>
              </a:rPr>
              <a:t>Asphalt binder is transferred from trucks to heated storage tanks.  Hot oil is circulated through coils in the tank.</a:t>
            </a:r>
          </a:p>
          <a:p>
            <a:pPr eaLnBrk="1" hangingPunct="1">
              <a:lnSpc>
                <a:spcPct val="90000"/>
              </a:lnSpc>
            </a:pPr>
            <a:endParaRPr lang="en-US" altLang="en-US" sz="1800">
              <a:latin typeface="Arial" panose="020B0604020202020204" pitchFamily="34" charset="0"/>
            </a:endParaRPr>
          </a:p>
          <a:p>
            <a:pPr eaLnBrk="1" hangingPunct="1">
              <a:lnSpc>
                <a:spcPct val="90000"/>
              </a:lnSpc>
            </a:pPr>
            <a:r>
              <a:rPr lang="en-US" altLang="en-US" sz="1800">
                <a:latin typeface="Arial" panose="020B0604020202020204" pitchFamily="34" charset="0"/>
              </a:rPr>
              <a:t>Tanks are individually labeled, and are equipped with secondary containment.   Typically the secondary containment area can hold 110 % of the volume of the largest AST. Precipitation must be removed as needed to ensure adequate containment capacity.  The liner must be free of crack and tears </a:t>
            </a:r>
          </a:p>
          <a:p>
            <a:pPr eaLnBrk="1" hangingPunct="1">
              <a:lnSpc>
                <a:spcPct val="90000"/>
              </a:lnSpc>
            </a:pPr>
            <a:r>
              <a:rPr lang="en-US" altLang="en-US" sz="1800">
                <a:latin typeface="Arial" panose="020B0604020202020204" pitchFamily="34" charset="0"/>
              </a:rPr>
              <a:t>Tanks should be in good shape with no rust.  Pipes and valves are not are free of cracks and leaks.</a:t>
            </a:r>
          </a:p>
          <a:p>
            <a:pPr eaLnBrk="1" hangingPunct="1">
              <a:lnSpc>
                <a:spcPct val="90000"/>
              </a:lnSpc>
            </a:pPr>
            <a:endParaRPr lang="en-US" altLang="en-US" sz="1800">
              <a:latin typeface="Arial" panose="020B0604020202020204" pitchFamily="34" charset="0"/>
            </a:endParaRPr>
          </a:p>
        </p:txBody>
      </p:sp>
      <p:sp>
        <p:nvSpPr>
          <p:cNvPr id="149509" name="Date Placeholder 1">
            <a:extLst>
              <a:ext uri="{FF2B5EF4-FFF2-40B4-BE49-F238E27FC236}">
                <a16:creationId xmlns:a16="http://schemas.microsoft.com/office/drawing/2014/main" id="{F50933F1-2476-41B3-9E4C-47104AA39901}"/>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D7C380C-0E4D-4AE1-9B85-B6772AF03700}"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4860989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a:extLst>
              <a:ext uri="{FF2B5EF4-FFF2-40B4-BE49-F238E27FC236}">
                <a16:creationId xmlns:a16="http://schemas.microsoft.com/office/drawing/2014/main" id="{BA84A0CD-5CB3-4B0B-B74F-A19FDD3EDA30}"/>
              </a:ext>
            </a:extLst>
          </p:cNvPr>
          <p:cNvSpPr>
            <a:spLocks noGrp="1" noRot="1" noChangeAspect="1" noChangeArrowheads="1" noTextEdit="1"/>
          </p:cNvSpPr>
          <p:nvPr>
            <p:ph type="sldImg"/>
          </p:nvPr>
        </p:nvSpPr>
        <p:spPr>
          <a:ln/>
        </p:spPr>
      </p:sp>
      <p:sp>
        <p:nvSpPr>
          <p:cNvPr id="151555" name="Notes Placeholder 2">
            <a:extLst>
              <a:ext uri="{FF2B5EF4-FFF2-40B4-BE49-F238E27FC236}">
                <a16:creationId xmlns:a16="http://schemas.microsoft.com/office/drawing/2014/main" id="{49B9C893-4B9D-40C4-9414-59008A2B11D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151556" name="Date Placeholder 3">
            <a:extLst>
              <a:ext uri="{FF2B5EF4-FFF2-40B4-BE49-F238E27FC236}">
                <a16:creationId xmlns:a16="http://schemas.microsoft.com/office/drawing/2014/main" id="{E0555CF3-99FC-4B78-9D9C-FB93C3DD9494}"/>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9C74E961-2EBD-48D5-92F8-625D52249CA1}" type="datetime3">
              <a:rPr lang="en-US" altLang="en-US" sz="1200" smtClean="0"/>
              <a:pPr/>
              <a:t>29 September 2023</a:t>
            </a:fld>
            <a:endParaRPr lang="en-US" altLang="en-US" sz="1200"/>
          </a:p>
        </p:txBody>
      </p:sp>
      <p:sp>
        <p:nvSpPr>
          <p:cNvPr id="151557" name="Slide Number Placeholder 4">
            <a:extLst>
              <a:ext uri="{FF2B5EF4-FFF2-40B4-BE49-F238E27FC236}">
                <a16:creationId xmlns:a16="http://schemas.microsoft.com/office/drawing/2014/main" id="{E64C1CE0-1B43-41F9-B77A-3A53114DA81B}"/>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41342CBB-DA85-4556-BAD3-C1BF6F3948F8}" type="slidenum">
              <a:rPr lang="en-US" altLang="en-US" sz="1200"/>
              <a:pPr/>
              <a:t>72</a:t>
            </a:fld>
            <a:endParaRPr lang="en-US" altLang="en-US" sz="1200"/>
          </a:p>
        </p:txBody>
      </p:sp>
    </p:spTree>
    <p:extLst>
      <p:ext uri="{BB962C8B-B14F-4D97-AF65-F5344CB8AC3E}">
        <p14:creationId xmlns:p14="http://schemas.microsoft.com/office/powerpoint/2010/main" val="321554456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a:extLst>
              <a:ext uri="{FF2B5EF4-FFF2-40B4-BE49-F238E27FC236}">
                <a16:creationId xmlns:a16="http://schemas.microsoft.com/office/drawing/2014/main" id="{FB0B0014-FC9A-480C-AF73-91F3C75AB14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F140328-D468-4492-9327-B561CB6AE397}" type="slidenum">
              <a:rPr lang="en-US" altLang="en-US"/>
              <a:pPr>
                <a:spcBef>
                  <a:spcPct val="0"/>
                </a:spcBef>
              </a:pPr>
              <a:t>73</a:t>
            </a:fld>
            <a:endParaRPr lang="en-US" altLang="en-US"/>
          </a:p>
        </p:txBody>
      </p:sp>
      <p:sp>
        <p:nvSpPr>
          <p:cNvPr id="153603" name="Rectangle 2">
            <a:extLst>
              <a:ext uri="{FF2B5EF4-FFF2-40B4-BE49-F238E27FC236}">
                <a16:creationId xmlns:a16="http://schemas.microsoft.com/office/drawing/2014/main" id="{333DCC63-AD84-4749-B919-5C1165F984A4}"/>
              </a:ext>
            </a:extLst>
          </p:cNvPr>
          <p:cNvSpPr>
            <a:spLocks noGrp="1" noRot="1" noChangeAspect="1" noChangeArrowheads="1" noTextEdit="1"/>
          </p:cNvSpPr>
          <p:nvPr>
            <p:ph type="sldImg"/>
          </p:nvPr>
        </p:nvSpPr>
        <p:spPr>
          <a:ln/>
        </p:spPr>
      </p:sp>
      <p:sp>
        <p:nvSpPr>
          <p:cNvPr id="153604" name="Rectangle 3">
            <a:extLst>
              <a:ext uri="{FF2B5EF4-FFF2-40B4-BE49-F238E27FC236}">
                <a16:creationId xmlns:a16="http://schemas.microsoft.com/office/drawing/2014/main" id="{6A30AC1B-CC7A-4D5E-9734-F2F5AC9A2ED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Or at older facilities the storage tanks may be underground storage for HMA.</a:t>
            </a:r>
          </a:p>
        </p:txBody>
      </p:sp>
      <p:sp>
        <p:nvSpPr>
          <p:cNvPr id="153605" name="Date Placeholder 1">
            <a:extLst>
              <a:ext uri="{FF2B5EF4-FFF2-40B4-BE49-F238E27FC236}">
                <a16:creationId xmlns:a16="http://schemas.microsoft.com/office/drawing/2014/main" id="{40019FEA-6D64-420D-B56B-7AA15F65CAA7}"/>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067742C-9401-4218-B190-686B2508ABB5}"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33341280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a:extLst>
              <a:ext uri="{FF2B5EF4-FFF2-40B4-BE49-F238E27FC236}">
                <a16:creationId xmlns:a16="http://schemas.microsoft.com/office/drawing/2014/main" id="{51C14BF3-0482-4373-B099-8744EDC8EA1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5DB5959-46E7-49FF-8F08-71436B3B9B49}" type="slidenum">
              <a:rPr lang="en-US" altLang="en-US"/>
              <a:pPr>
                <a:spcBef>
                  <a:spcPct val="0"/>
                </a:spcBef>
              </a:pPr>
              <a:t>74</a:t>
            </a:fld>
            <a:endParaRPr lang="en-US" altLang="en-US"/>
          </a:p>
        </p:txBody>
      </p:sp>
      <p:sp>
        <p:nvSpPr>
          <p:cNvPr id="155651" name="Rectangle 2">
            <a:extLst>
              <a:ext uri="{FF2B5EF4-FFF2-40B4-BE49-F238E27FC236}">
                <a16:creationId xmlns:a16="http://schemas.microsoft.com/office/drawing/2014/main" id="{31370A92-CCF7-411C-B6BA-131D5216C37B}"/>
              </a:ext>
            </a:extLst>
          </p:cNvPr>
          <p:cNvSpPr>
            <a:spLocks noGrp="1" noRot="1" noChangeAspect="1" noChangeArrowheads="1" noTextEdit="1"/>
          </p:cNvSpPr>
          <p:nvPr>
            <p:ph type="sldImg"/>
          </p:nvPr>
        </p:nvSpPr>
        <p:spPr>
          <a:ln/>
        </p:spPr>
      </p:sp>
      <p:sp>
        <p:nvSpPr>
          <p:cNvPr id="155652" name="Rectangle 3">
            <a:extLst>
              <a:ext uri="{FF2B5EF4-FFF2-40B4-BE49-F238E27FC236}">
                <a16:creationId xmlns:a16="http://schemas.microsoft.com/office/drawing/2014/main" id="{72B75C75-E52E-4DF1-87D6-3C71CD3F734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155653" name="Date Placeholder 1">
            <a:extLst>
              <a:ext uri="{FF2B5EF4-FFF2-40B4-BE49-F238E27FC236}">
                <a16:creationId xmlns:a16="http://schemas.microsoft.com/office/drawing/2014/main" id="{38FA4A79-9132-4254-8800-9E271F05C963}"/>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E3F9A9B-7414-41A6-A7B9-1CD05715623E}"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51523993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a:extLst>
              <a:ext uri="{FF2B5EF4-FFF2-40B4-BE49-F238E27FC236}">
                <a16:creationId xmlns:a16="http://schemas.microsoft.com/office/drawing/2014/main" id="{76FDC8D0-0AB5-495D-8BB9-969C628282F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2833C37-0F3C-4611-A41D-B93DB08D3E76}" type="slidenum">
              <a:rPr lang="en-US" altLang="en-US"/>
              <a:pPr>
                <a:spcBef>
                  <a:spcPct val="0"/>
                </a:spcBef>
              </a:pPr>
              <a:t>75</a:t>
            </a:fld>
            <a:endParaRPr lang="en-US" altLang="en-US"/>
          </a:p>
        </p:txBody>
      </p:sp>
      <p:sp>
        <p:nvSpPr>
          <p:cNvPr id="157699" name="Rectangle 2">
            <a:extLst>
              <a:ext uri="{FF2B5EF4-FFF2-40B4-BE49-F238E27FC236}">
                <a16:creationId xmlns:a16="http://schemas.microsoft.com/office/drawing/2014/main" id="{475CAE65-5937-499F-97A1-D461FD514868}"/>
              </a:ext>
            </a:extLst>
          </p:cNvPr>
          <p:cNvSpPr>
            <a:spLocks noGrp="1" noRot="1" noChangeAspect="1" noChangeArrowheads="1" noTextEdit="1"/>
          </p:cNvSpPr>
          <p:nvPr>
            <p:ph type="sldImg"/>
          </p:nvPr>
        </p:nvSpPr>
        <p:spPr>
          <a:ln/>
        </p:spPr>
      </p:sp>
      <p:sp>
        <p:nvSpPr>
          <p:cNvPr id="157700" name="Rectangle 3">
            <a:extLst>
              <a:ext uri="{FF2B5EF4-FFF2-40B4-BE49-F238E27FC236}">
                <a16:creationId xmlns:a16="http://schemas.microsoft.com/office/drawing/2014/main" id="{35400D22-2566-4535-9C7D-190C7649E59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b="1">
                <a:latin typeface="Arial" panose="020B0604020202020204" pitchFamily="34" charset="0"/>
              </a:rPr>
              <a:t>Wind-blown dust</a:t>
            </a:r>
          </a:p>
          <a:p>
            <a:pPr lvl="1" eaLnBrk="1" hangingPunct="1"/>
            <a:r>
              <a:rPr lang="en-US" altLang="en-US" b="1">
                <a:latin typeface="Arial" panose="020B0604020202020204" pitchFamily="34" charset="0"/>
              </a:rPr>
              <a:t>Nuisance</a:t>
            </a:r>
          </a:p>
          <a:p>
            <a:pPr lvl="1" eaLnBrk="1" hangingPunct="1"/>
            <a:r>
              <a:rPr lang="en-US" altLang="en-US" b="1">
                <a:latin typeface="Arial" panose="020B0604020202020204" pitchFamily="34" charset="0"/>
              </a:rPr>
              <a:t>Opacity</a:t>
            </a:r>
          </a:p>
          <a:p>
            <a:pPr eaLnBrk="1" hangingPunct="1"/>
            <a:r>
              <a:rPr lang="en-US" altLang="en-US" b="1">
                <a:latin typeface="Arial" panose="020B0604020202020204" pitchFamily="34" charset="0"/>
              </a:rPr>
              <a:t>Fugitive dust</a:t>
            </a:r>
          </a:p>
          <a:p>
            <a:pPr lvl="1" eaLnBrk="1" hangingPunct="1"/>
            <a:r>
              <a:rPr lang="en-US" altLang="en-US" b="1">
                <a:latin typeface="Arial" panose="020B0604020202020204" pitchFamily="34" charset="0"/>
              </a:rPr>
              <a:t>Transfer of aggregate</a:t>
            </a:r>
          </a:p>
          <a:p>
            <a:pPr eaLnBrk="1" hangingPunct="1"/>
            <a:r>
              <a:rPr lang="en-US" altLang="en-US" b="1">
                <a:latin typeface="Arial" panose="020B0604020202020204" pitchFamily="34" charset="0"/>
              </a:rPr>
              <a:t>Common Control methods</a:t>
            </a:r>
          </a:p>
          <a:p>
            <a:pPr lvl="1" eaLnBrk="1" hangingPunct="1"/>
            <a:r>
              <a:rPr lang="en-US" altLang="en-US" b="1">
                <a:latin typeface="Arial" panose="020B0604020202020204" pitchFamily="34" charset="0"/>
              </a:rPr>
              <a:t>Wetting,</a:t>
            </a:r>
          </a:p>
          <a:p>
            <a:pPr lvl="1" eaLnBrk="1" hangingPunct="1"/>
            <a:r>
              <a:rPr lang="en-US" altLang="en-US" b="1">
                <a:latin typeface="Arial" panose="020B0604020202020204" pitchFamily="34" charset="0"/>
              </a:rPr>
              <a:t>Applying a crusting agent</a:t>
            </a:r>
          </a:p>
          <a:p>
            <a:pPr lvl="1" eaLnBrk="1" hangingPunct="1"/>
            <a:r>
              <a:rPr lang="en-US" altLang="en-US" b="1">
                <a:latin typeface="Arial" panose="020B0604020202020204" pitchFamily="34" charset="0"/>
              </a:rPr>
              <a:t>Enclosed storage</a:t>
            </a:r>
          </a:p>
          <a:p>
            <a:pPr lvl="1" eaLnBrk="1" hangingPunct="1"/>
            <a:r>
              <a:rPr lang="en-US" altLang="en-US" b="1">
                <a:latin typeface="Arial" panose="020B0604020202020204" pitchFamily="34" charset="0"/>
              </a:rPr>
              <a:t>Windbreaks </a:t>
            </a:r>
          </a:p>
          <a:p>
            <a:pPr eaLnBrk="1" hangingPunct="1"/>
            <a:r>
              <a:rPr lang="en-US" altLang="en-US" sz="2400">
                <a:latin typeface="Arial" panose="020B0604020202020204" pitchFamily="34" charset="0"/>
              </a:rPr>
              <a:t>Crusting agents can cause chemical reactions.  Depending on the quality of the product a crusting agent may not be used.</a:t>
            </a:r>
          </a:p>
        </p:txBody>
      </p:sp>
      <p:sp>
        <p:nvSpPr>
          <p:cNvPr id="157701" name="Date Placeholder 1">
            <a:extLst>
              <a:ext uri="{FF2B5EF4-FFF2-40B4-BE49-F238E27FC236}">
                <a16:creationId xmlns:a16="http://schemas.microsoft.com/office/drawing/2014/main" id="{6176F2DC-6D65-472B-BE74-F73808DB4B06}"/>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4D36EEE-2A97-4737-A1D7-DE498E070E4B}"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46816932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a:extLst>
              <a:ext uri="{FF2B5EF4-FFF2-40B4-BE49-F238E27FC236}">
                <a16:creationId xmlns:a16="http://schemas.microsoft.com/office/drawing/2014/main" id="{20E64370-86E2-4050-BE05-C0B353470A1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477ADEE-DAB9-4B1A-AFD4-E32251516C13}" type="slidenum">
              <a:rPr lang="en-US" altLang="en-US"/>
              <a:pPr>
                <a:spcBef>
                  <a:spcPct val="0"/>
                </a:spcBef>
              </a:pPr>
              <a:t>76</a:t>
            </a:fld>
            <a:endParaRPr lang="en-US" altLang="en-US"/>
          </a:p>
        </p:txBody>
      </p:sp>
      <p:sp>
        <p:nvSpPr>
          <p:cNvPr id="159747" name="Rectangle 2">
            <a:extLst>
              <a:ext uri="{FF2B5EF4-FFF2-40B4-BE49-F238E27FC236}">
                <a16:creationId xmlns:a16="http://schemas.microsoft.com/office/drawing/2014/main" id="{95C1691B-24C6-4A44-B775-11F18F90834A}"/>
              </a:ext>
            </a:extLst>
          </p:cNvPr>
          <p:cNvSpPr>
            <a:spLocks noGrp="1" noRot="1" noChangeAspect="1" noChangeArrowheads="1" noTextEdit="1"/>
          </p:cNvSpPr>
          <p:nvPr>
            <p:ph type="sldImg"/>
          </p:nvPr>
        </p:nvSpPr>
        <p:spPr>
          <a:ln/>
        </p:spPr>
      </p:sp>
      <p:sp>
        <p:nvSpPr>
          <p:cNvPr id="159748" name="Rectangle 3">
            <a:extLst>
              <a:ext uri="{FF2B5EF4-FFF2-40B4-BE49-F238E27FC236}">
                <a16:creationId xmlns:a16="http://schemas.microsoft.com/office/drawing/2014/main" id="{55FA0F8F-93F4-42FE-8818-54E2606B83A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a:latin typeface="Arial" panose="020B0604020202020204" pitchFamily="34" charset="0"/>
              </a:rPr>
              <a:t>Ductwork from feeders and conveyor below bins to control emissions such as a baghouse.  </a:t>
            </a:r>
          </a:p>
        </p:txBody>
      </p:sp>
      <p:sp>
        <p:nvSpPr>
          <p:cNvPr id="159749" name="Date Placeholder 1">
            <a:extLst>
              <a:ext uri="{FF2B5EF4-FFF2-40B4-BE49-F238E27FC236}">
                <a16:creationId xmlns:a16="http://schemas.microsoft.com/office/drawing/2014/main" id="{0226C791-8D50-4F99-A4C0-A643F5377E08}"/>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1EA7E48-0930-47A1-A623-8A33047111BF}"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24219443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a:extLst>
              <a:ext uri="{FF2B5EF4-FFF2-40B4-BE49-F238E27FC236}">
                <a16:creationId xmlns:a16="http://schemas.microsoft.com/office/drawing/2014/main" id="{B5584B7E-3BA5-46E4-8A4D-3D70B7CE1B7F}"/>
              </a:ext>
            </a:extLst>
          </p:cNvPr>
          <p:cNvSpPr>
            <a:spLocks noGrp="1" noRot="1" noChangeAspect="1" noChangeArrowheads="1" noTextEdit="1"/>
          </p:cNvSpPr>
          <p:nvPr>
            <p:ph type="sldImg"/>
          </p:nvPr>
        </p:nvSpPr>
        <p:spPr>
          <a:ln/>
        </p:spPr>
      </p:sp>
      <p:sp>
        <p:nvSpPr>
          <p:cNvPr id="161795" name="Notes Placeholder 2">
            <a:extLst>
              <a:ext uri="{FF2B5EF4-FFF2-40B4-BE49-F238E27FC236}">
                <a16:creationId xmlns:a16="http://schemas.microsoft.com/office/drawing/2014/main" id="{FEA065DF-106C-4ECB-B781-8DD2F680085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161796" name="Date Placeholder 3">
            <a:extLst>
              <a:ext uri="{FF2B5EF4-FFF2-40B4-BE49-F238E27FC236}">
                <a16:creationId xmlns:a16="http://schemas.microsoft.com/office/drawing/2014/main" id="{40DD1D57-A005-4DDA-9B66-43BEBE095292}"/>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DCD92E86-7627-4E6D-A907-C5DAC0C0791C}" type="datetime3">
              <a:rPr lang="en-US" altLang="en-US" sz="1200" smtClean="0"/>
              <a:pPr/>
              <a:t>29 September 2023</a:t>
            </a:fld>
            <a:endParaRPr lang="en-US" altLang="en-US" sz="1200"/>
          </a:p>
        </p:txBody>
      </p:sp>
      <p:sp>
        <p:nvSpPr>
          <p:cNvPr id="161797" name="Slide Number Placeholder 4">
            <a:extLst>
              <a:ext uri="{FF2B5EF4-FFF2-40B4-BE49-F238E27FC236}">
                <a16:creationId xmlns:a16="http://schemas.microsoft.com/office/drawing/2014/main" id="{D6F1B652-3A24-4DD2-B406-E77C7CD5C46C}"/>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C46F942B-065E-48BC-9E8C-0F0C808883A6}" type="slidenum">
              <a:rPr lang="en-US" altLang="en-US" sz="1200"/>
              <a:pPr/>
              <a:t>77</a:t>
            </a:fld>
            <a:endParaRPr lang="en-US" altLang="en-US" sz="1200"/>
          </a:p>
        </p:txBody>
      </p:sp>
    </p:spTree>
    <p:extLst>
      <p:ext uri="{BB962C8B-B14F-4D97-AF65-F5344CB8AC3E}">
        <p14:creationId xmlns:p14="http://schemas.microsoft.com/office/powerpoint/2010/main" val="203343132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a:extLst>
              <a:ext uri="{FF2B5EF4-FFF2-40B4-BE49-F238E27FC236}">
                <a16:creationId xmlns:a16="http://schemas.microsoft.com/office/drawing/2014/main" id="{7EDA7A6C-111B-4C9A-ACBF-5DFC7F8A5673}"/>
              </a:ext>
            </a:extLst>
          </p:cNvPr>
          <p:cNvSpPr>
            <a:spLocks noGrp="1" noRot="1" noChangeAspect="1" noChangeArrowheads="1" noTextEdit="1"/>
          </p:cNvSpPr>
          <p:nvPr>
            <p:ph type="sldImg"/>
          </p:nvPr>
        </p:nvSpPr>
        <p:spPr>
          <a:ln/>
        </p:spPr>
      </p:sp>
      <p:sp>
        <p:nvSpPr>
          <p:cNvPr id="163843" name="Notes Placeholder 2">
            <a:extLst>
              <a:ext uri="{FF2B5EF4-FFF2-40B4-BE49-F238E27FC236}">
                <a16:creationId xmlns:a16="http://schemas.microsoft.com/office/drawing/2014/main" id="{DB91EB16-05B6-4776-B9A0-598B3FEA250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163844" name="Date Placeholder 3">
            <a:extLst>
              <a:ext uri="{FF2B5EF4-FFF2-40B4-BE49-F238E27FC236}">
                <a16:creationId xmlns:a16="http://schemas.microsoft.com/office/drawing/2014/main" id="{332309B4-E14A-4C72-8C23-1EBFC37CDC91}"/>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F8ABA6A7-D412-401E-BB1C-96A0E3E90063}" type="datetime3">
              <a:rPr lang="en-US" altLang="en-US" sz="1200" smtClean="0"/>
              <a:pPr/>
              <a:t>29 September 2023</a:t>
            </a:fld>
            <a:endParaRPr lang="en-US" altLang="en-US" sz="1200"/>
          </a:p>
        </p:txBody>
      </p:sp>
      <p:sp>
        <p:nvSpPr>
          <p:cNvPr id="163845" name="Slide Number Placeholder 4">
            <a:extLst>
              <a:ext uri="{FF2B5EF4-FFF2-40B4-BE49-F238E27FC236}">
                <a16:creationId xmlns:a16="http://schemas.microsoft.com/office/drawing/2014/main" id="{57C81AE5-3D89-438D-9B61-595FA114638F}"/>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050D5684-5928-4B88-8EA1-BA3513B5EC01}" type="slidenum">
              <a:rPr lang="en-US" altLang="en-US" sz="1200"/>
              <a:pPr/>
              <a:t>78</a:t>
            </a:fld>
            <a:endParaRPr lang="en-US" altLang="en-US" sz="1200"/>
          </a:p>
        </p:txBody>
      </p:sp>
    </p:spTree>
    <p:extLst>
      <p:ext uri="{BB962C8B-B14F-4D97-AF65-F5344CB8AC3E}">
        <p14:creationId xmlns:p14="http://schemas.microsoft.com/office/powerpoint/2010/main" val="165861183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a:extLst>
              <a:ext uri="{FF2B5EF4-FFF2-40B4-BE49-F238E27FC236}">
                <a16:creationId xmlns:a16="http://schemas.microsoft.com/office/drawing/2014/main" id="{5505295D-1D09-4056-A977-DB723D69340B}"/>
              </a:ext>
            </a:extLst>
          </p:cNvPr>
          <p:cNvSpPr>
            <a:spLocks noGrp="1" noRot="1" noChangeAspect="1" noChangeArrowheads="1" noTextEdit="1"/>
          </p:cNvSpPr>
          <p:nvPr>
            <p:ph type="sldImg"/>
          </p:nvPr>
        </p:nvSpPr>
        <p:spPr>
          <a:ln/>
        </p:spPr>
      </p:sp>
      <p:sp>
        <p:nvSpPr>
          <p:cNvPr id="165891" name="Notes Placeholder 2">
            <a:extLst>
              <a:ext uri="{FF2B5EF4-FFF2-40B4-BE49-F238E27FC236}">
                <a16:creationId xmlns:a16="http://schemas.microsoft.com/office/drawing/2014/main" id="{EFC4ADD6-97D3-4D6C-8E58-03A9BECCB86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165892" name="Date Placeholder 3">
            <a:extLst>
              <a:ext uri="{FF2B5EF4-FFF2-40B4-BE49-F238E27FC236}">
                <a16:creationId xmlns:a16="http://schemas.microsoft.com/office/drawing/2014/main" id="{0A101563-1C4A-4154-8E7E-30396513B19E}"/>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35DFAF2D-29F8-4F6A-9A3B-B36494412C64}" type="datetime3">
              <a:rPr lang="en-US" altLang="en-US" sz="1200" smtClean="0"/>
              <a:pPr/>
              <a:t>29 September 2023</a:t>
            </a:fld>
            <a:endParaRPr lang="en-US" altLang="en-US" sz="1200"/>
          </a:p>
        </p:txBody>
      </p:sp>
      <p:sp>
        <p:nvSpPr>
          <p:cNvPr id="165893" name="Slide Number Placeholder 4">
            <a:extLst>
              <a:ext uri="{FF2B5EF4-FFF2-40B4-BE49-F238E27FC236}">
                <a16:creationId xmlns:a16="http://schemas.microsoft.com/office/drawing/2014/main" id="{092F90FE-4611-42FB-8A77-760E4700A7A6}"/>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15D0EFCB-24E3-4208-AA0B-02ECC767E1DC}" type="slidenum">
              <a:rPr lang="en-US" altLang="en-US" sz="1200"/>
              <a:pPr/>
              <a:t>79</a:t>
            </a:fld>
            <a:endParaRPr lang="en-US" altLang="en-US" sz="1200"/>
          </a:p>
        </p:txBody>
      </p:sp>
    </p:spTree>
    <p:extLst>
      <p:ext uri="{BB962C8B-B14F-4D97-AF65-F5344CB8AC3E}">
        <p14:creationId xmlns:p14="http://schemas.microsoft.com/office/powerpoint/2010/main" val="10851136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D03EACDA-FA12-4F20-9FEF-2CE20FE568D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BC1E5BA-21B5-4107-95EF-A93243CE20B7}" type="slidenum">
              <a:rPr lang="en-US" altLang="en-US"/>
              <a:pPr>
                <a:spcBef>
                  <a:spcPct val="0"/>
                </a:spcBef>
              </a:pPr>
              <a:t>8</a:t>
            </a:fld>
            <a:endParaRPr lang="en-US" altLang="en-US"/>
          </a:p>
        </p:txBody>
      </p:sp>
      <p:sp>
        <p:nvSpPr>
          <p:cNvPr id="20483" name="Rectangle 2">
            <a:extLst>
              <a:ext uri="{FF2B5EF4-FFF2-40B4-BE49-F238E27FC236}">
                <a16:creationId xmlns:a16="http://schemas.microsoft.com/office/drawing/2014/main" id="{C828810A-A210-476D-BFD7-E5CFAED3FBEC}"/>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88295CB5-4823-4BC8-B037-B49940D1860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000">
                <a:latin typeface="Arial" panose="020B0604020202020204" pitchFamily="34" charset="0"/>
              </a:rPr>
              <a:t>25 tons of 1 criteria pollutants or combination of…</a:t>
            </a:r>
          </a:p>
        </p:txBody>
      </p:sp>
      <p:sp>
        <p:nvSpPr>
          <p:cNvPr id="20485" name="Date Placeholder 1">
            <a:extLst>
              <a:ext uri="{FF2B5EF4-FFF2-40B4-BE49-F238E27FC236}">
                <a16:creationId xmlns:a16="http://schemas.microsoft.com/office/drawing/2014/main" id="{07777B15-9FCB-41F8-80BF-535469CA91E3}"/>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590F6BD-2129-41E2-832C-3292DC43822B}"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28540351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a:extLst>
              <a:ext uri="{FF2B5EF4-FFF2-40B4-BE49-F238E27FC236}">
                <a16:creationId xmlns:a16="http://schemas.microsoft.com/office/drawing/2014/main" id="{85BDFE17-EB0F-442D-9208-DFECB4BAF746}"/>
              </a:ext>
            </a:extLst>
          </p:cNvPr>
          <p:cNvSpPr>
            <a:spLocks noGrp="1" noRot="1" noChangeAspect="1" noChangeArrowheads="1" noTextEdit="1"/>
          </p:cNvSpPr>
          <p:nvPr>
            <p:ph type="sldImg"/>
          </p:nvPr>
        </p:nvSpPr>
        <p:spPr>
          <a:ln/>
        </p:spPr>
      </p:sp>
      <p:sp>
        <p:nvSpPr>
          <p:cNvPr id="167939" name="Notes Placeholder 2">
            <a:extLst>
              <a:ext uri="{FF2B5EF4-FFF2-40B4-BE49-F238E27FC236}">
                <a16:creationId xmlns:a16="http://schemas.microsoft.com/office/drawing/2014/main" id="{BD41F701-2D0D-450B-B66A-CD40B3D5F93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167940" name="Date Placeholder 3">
            <a:extLst>
              <a:ext uri="{FF2B5EF4-FFF2-40B4-BE49-F238E27FC236}">
                <a16:creationId xmlns:a16="http://schemas.microsoft.com/office/drawing/2014/main" id="{0887C777-30C3-404A-AC04-AB33F5CD7292}"/>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B5BA39D6-55E3-4D0A-935B-66247B13F133}" type="datetime3">
              <a:rPr lang="en-US" altLang="en-US" sz="1200" smtClean="0"/>
              <a:pPr/>
              <a:t>29 September 2023</a:t>
            </a:fld>
            <a:endParaRPr lang="en-US" altLang="en-US" sz="1200"/>
          </a:p>
        </p:txBody>
      </p:sp>
      <p:sp>
        <p:nvSpPr>
          <p:cNvPr id="167941" name="Slide Number Placeholder 4">
            <a:extLst>
              <a:ext uri="{FF2B5EF4-FFF2-40B4-BE49-F238E27FC236}">
                <a16:creationId xmlns:a16="http://schemas.microsoft.com/office/drawing/2014/main" id="{3CC100E7-00C3-47A1-8237-75CDF76CDBD5}"/>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0B567B75-4731-4391-903A-CF05535F930E}" type="slidenum">
              <a:rPr lang="en-US" altLang="en-US" sz="1200"/>
              <a:pPr/>
              <a:t>80</a:t>
            </a:fld>
            <a:endParaRPr lang="en-US" altLang="en-US" sz="1200"/>
          </a:p>
        </p:txBody>
      </p:sp>
    </p:spTree>
    <p:extLst>
      <p:ext uri="{BB962C8B-B14F-4D97-AF65-F5344CB8AC3E}">
        <p14:creationId xmlns:p14="http://schemas.microsoft.com/office/powerpoint/2010/main" val="356124581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a:extLst>
              <a:ext uri="{FF2B5EF4-FFF2-40B4-BE49-F238E27FC236}">
                <a16:creationId xmlns:a16="http://schemas.microsoft.com/office/drawing/2014/main" id="{58F824C3-E92B-4C31-97E0-FF36302557B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4F854AE-FEDE-41C9-8093-21FC6E5644D6}" type="slidenum">
              <a:rPr lang="en-US" altLang="en-US"/>
              <a:pPr>
                <a:spcBef>
                  <a:spcPct val="0"/>
                </a:spcBef>
              </a:pPr>
              <a:t>81</a:t>
            </a:fld>
            <a:endParaRPr lang="en-US" altLang="en-US"/>
          </a:p>
        </p:txBody>
      </p:sp>
      <p:sp>
        <p:nvSpPr>
          <p:cNvPr id="169987" name="Rectangle 2">
            <a:extLst>
              <a:ext uri="{FF2B5EF4-FFF2-40B4-BE49-F238E27FC236}">
                <a16:creationId xmlns:a16="http://schemas.microsoft.com/office/drawing/2014/main" id="{EFE3C700-6FBC-450E-8A44-2C11FB6B1F5A}"/>
              </a:ext>
            </a:extLst>
          </p:cNvPr>
          <p:cNvSpPr>
            <a:spLocks noGrp="1" noRot="1" noChangeAspect="1" noChangeArrowheads="1" noTextEdit="1"/>
          </p:cNvSpPr>
          <p:nvPr>
            <p:ph type="sldImg"/>
          </p:nvPr>
        </p:nvSpPr>
        <p:spPr>
          <a:xfrm>
            <a:off x="939800" y="701675"/>
            <a:ext cx="5203825" cy="3903663"/>
          </a:xfrm>
          <a:ln/>
        </p:spPr>
      </p:sp>
      <p:sp>
        <p:nvSpPr>
          <p:cNvPr id="169988" name="Rectangle 3">
            <a:extLst>
              <a:ext uri="{FF2B5EF4-FFF2-40B4-BE49-F238E27FC236}">
                <a16:creationId xmlns:a16="http://schemas.microsoft.com/office/drawing/2014/main" id="{F569B410-D592-494A-8856-4F5A165D2C2B}"/>
              </a:ext>
            </a:extLst>
          </p:cNvPr>
          <p:cNvSpPr>
            <a:spLocks noGrp="1" noChangeArrowheads="1"/>
          </p:cNvSpPr>
          <p:nvPr>
            <p:ph type="body" idx="1"/>
          </p:nvPr>
        </p:nvSpPr>
        <p:spPr>
          <a:xfrm>
            <a:off x="338138" y="4448175"/>
            <a:ext cx="6477000" cy="42719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2000">
              <a:latin typeface="Arial" panose="020B0604020202020204" pitchFamily="34" charset="0"/>
            </a:endParaRPr>
          </a:p>
          <a:p>
            <a:pPr eaLnBrk="1" hangingPunct="1"/>
            <a:r>
              <a:rPr lang="en-US" altLang="en-US" sz="2000">
                <a:latin typeface="Arial" panose="020B0604020202020204" pitchFamily="34" charset="0"/>
              </a:rPr>
              <a:t>Hot dry aggregate exits the rotary dryer into an </a:t>
            </a:r>
            <a:r>
              <a:rPr lang="en-US" altLang="en-US" sz="2000" u="sng">
                <a:solidFill>
                  <a:srgbClr val="FF0000"/>
                </a:solidFill>
                <a:latin typeface="Arial" panose="020B0604020202020204" pitchFamily="34" charset="0"/>
              </a:rPr>
              <a:t>enclosed</a:t>
            </a:r>
            <a:r>
              <a:rPr lang="en-US" altLang="en-US" sz="2000">
                <a:latin typeface="Arial" panose="020B0604020202020204" pitchFamily="34" charset="0"/>
              </a:rPr>
              <a:t> elevator that transports it to the top of the batch tower.  Tiered vibrating screens segregate the hot aggregate </a:t>
            </a:r>
            <a:r>
              <a:rPr lang="en-US" altLang="en-US" sz="2000">
                <a:solidFill>
                  <a:srgbClr val="FF0000"/>
                </a:solidFill>
                <a:latin typeface="Arial" panose="020B0604020202020204" pitchFamily="34" charset="0"/>
              </a:rPr>
              <a:t>by size</a:t>
            </a:r>
            <a:r>
              <a:rPr lang="en-US" altLang="en-US" sz="2000">
                <a:latin typeface="Arial" panose="020B0604020202020204" pitchFamily="34" charset="0"/>
              </a:rPr>
              <a:t>.  Hot bins store the segregated aggregate. </a:t>
            </a:r>
          </a:p>
          <a:p>
            <a:pPr eaLnBrk="1" hangingPunct="1"/>
            <a:endParaRPr lang="en-US" altLang="en-US" sz="2000">
              <a:latin typeface="Arial" panose="020B0604020202020204" pitchFamily="34" charset="0"/>
            </a:endParaRPr>
          </a:p>
          <a:p>
            <a:pPr eaLnBrk="1" hangingPunct="1"/>
            <a:r>
              <a:rPr lang="en-US" altLang="en-US" sz="2000">
                <a:latin typeface="Arial" panose="020B0604020202020204" pitchFamily="34" charset="0"/>
              </a:rPr>
              <a:t>When the appropriate mix is decided upon, hot aggregate is dropped from specific bins onto weigh hoppers and released into the pugmill for mixing with the hot liquid asphalt binder and filler. </a:t>
            </a:r>
          </a:p>
        </p:txBody>
      </p:sp>
      <p:sp>
        <p:nvSpPr>
          <p:cNvPr id="169989" name="Date Placeholder 1">
            <a:extLst>
              <a:ext uri="{FF2B5EF4-FFF2-40B4-BE49-F238E27FC236}">
                <a16:creationId xmlns:a16="http://schemas.microsoft.com/office/drawing/2014/main" id="{83F6B9C2-7507-47FE-AAEC-2708C7A7AE19}"/>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97629BC-D438-4AA4-B40A-D348F5353E0D}"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16135858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a:extLst>
              <a:ext uri="{FF2B5EF4-FFF2-40B4-BE49-F238E27FC236}">
                <a16:creationId xmlns:a16="http://schemas.microsoft.com/office/drawing/2014/main" id="{FD9260D6-E1CE-4906-9E2A-1F0F19BF83D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13CC92D-EF1F-48CD-A2DB-49847D48A47D}" type="slidenum">
              <a:rPr lang="en-US" altLang="en-US"/>
              <a:pPr>
                <a:spcBef>
                  <a:spcPct val="0"/>
                </a:spcBef>
              </a:pPr>
              <a:t>82</a:t>
            </a:fld>
            <a:endParaRPr lang="en-US" altLang="en-US"/>
          </a:p>
        </p:txBody>
      </p:sp>
      <p:sp>
        <p:nvSpPr>
          <p:cNvPr id="172035" name="Rectangle 2">
            <a:extLst>
              <a:ext uri="{FF2B5EF4-FFF2-40B4-BE49-F238E27FC236}">
                <a16:creationId xmlns:a16="http://schemas.microsoft.com/office/drawing/2014/main" id="{77E1B556-CDF0-485B-8495-BF4A930874F3}"/>
              </a:ext>
            </a:extLst>
          </p:cNvPr>
          <p:cNvSpPr>
            <a:spLocks noGrp="1" noRot="1" noChangeAspect="1" noChangeArrowheads="1" noTextEdit="1"/>
          </p:cNvSpPr>
          <p:nvPr>
            <p:ph type="sldImg"/>
          </p:nvPr>
        </p:nvSpPr>
        <p:spPr>
          <a:ln/>
        </p:spPr>
      </p:sp>
      <p:sp>
        <p:nvSpPr>
          <p:cNvPr id="172036" name="Rectangle 3">
            <a:extLst>
              <a:ext uri="{FF2B5EF4-FFF2-40B4-BE49-F238E27FC236}">
                <a16:creationId xmlns:a16="http://schemas.microsoft.com/office/drawing/2014/main" id="{92CEA46D-8497-4DDD-985C-882B9912F0F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80000"/>
              </a:lnSpc>
            </a:pPr>
            <a:r>
              <a:rPr lang="en-US" altLang="en-US" sz="1400">
                <a:latin typeface="Arial" panose="020B0604020202020204" pitchFamily="34" charset="0"/>
              </a:rPr>
              <a:t>There is the potential for significant aggregate dust emissions from the hot aggregate elevator, vibrating screens, and hot aggregate bins. There are also emissions of other criteria pollutants, organic hazardous substances, (AP-42 Table 11.1-9), and hazardous metals (AP-42 Table 11.1-11). </a:t>
            </a:r>
          </a:p>
          <a:p>
            <a:pPr eaLnBrk="1" hangingPunct="1">
              <a:lnSpc>
                <a:spcPct val="80000"/>
              </a:lnSpc>
            </a:pPr>
            <a:r>
              <a:rPr lang="en-US" altLang="en-US" sz="1400">
                <a:latin typeface="Arial" panose="020B0604020202020204" pitchFamily="34" charset="0"/>
              </a:rPr>
              <a:t>At times too much…so discarded hot aggregate is dropped to the ground, a combined vapor plume ( i.e., a plume containing water vapor and air pollutants) may release fugitive dust briefly into the air (Figure 303-24). If discarded hot aggregate is transferred to a holding bin, there will be fugitive dust emissions when the aggregate is loaded into a haul truck.</a:t>
            </a:r>
          </a:p>
          <a:p>
            <a:pPr eaLnBrk="1" hangingPunct="1">
              <a:lnSpc>
                <a:spcPct val="80000"/>
              </a:lnSpc>
            </a:pPr>
            <a:endParaRPr lang="en-US" altLang="en-US" sz="1400">
              <a:latin typeface="Arial" panose="020B0604020202020204" pitchFamily="34" charset="0"/>
            </a:endParaRPr>
          </a:p>
          <a:p>
            <a:pPr eaLnBrk="1" hangingPunct="1">
              <a:lnSpc>
                <a:spcPct val="80000"/>
              </a:lnSpc>
            </a:pPr>
            <a:r>
              <a:rPr lang="en-US" altLang="en-US" sz="1400">
                <a:latin typeface="Arial" panose="020B0604020202020204" pitchFamily="34" charset="0"/>
              </a:rPr>
              <a:t>IDEALLY DISCHARGES SHOULD BE MADE WHERE?  </a:t>
            </a:r>
          </a:p>
          <a:p>
            <a:pPr eaLnBrk="1" hangingPunct="1">
              <a:lnSpc>
                <a:spcPct val="80000"/>
              </a:lnSpc>
            </a:pPr>
            <a:r>
              <a:rPr lang="en-US" altLang="en-US" sz="1400">
                <a:latin typeface="Arial" panose="020B0604020202020204" pitchFamily="34" charset="0"/>
              </a:rPr>
              <a:t>ANSWER IN A TRANSPROT DEVICE AND NOT ONTO THE GROUND.  </a:t>
            </a:r>
          </a:p>
          <a:p>
            <a:pPr eaLnBrk="1" hangingPunct="1">
              <a:lnSpc>
                <a:spcPct val="80000"/>
              </a:lnSpc>
            </a:pPr>
            <a:endParaRPr lang="en-US" altLang="en-US" sz="1400">
              <a:latin typeface="Arial" panose="020B0604020202020204" pitchFamily="34" charset="0"/>
            </a:endParaRPr>
          </a:p>
          <a:p>
            <a:pPr eaLnBrk="1" hangingPunct="1">
              <a:lnSpc>
                <a:spcPct val="80000"/>
              </a:lnSpc>
            </a:pPr>
            <a:r>
              <a:rPr lang="en-US" altLang="en-US" sz="1400">
                <a:latin typeface="Arial" panose="020B0604020202020204" pitchFamily="34" charset="0"/>
              </a:rPr>
              <a:t>DISCHARDED SHOOTS SHOULD BE INCLOSED AND SEALED IN GOOD WORKING CONDITION.  AND ARE DESIGNED TO MINIZE DROP HEIGHT.  A SHROUD AND A WATER SPRAY SHOULD BE INSTALLED TO MINIZIAE EXCESS DUST EMISSIONS. </a:t>
            </a:r>
          </a:p>
          <a:p>
            <a:pPr eaLnBrk="1" hangingPunct="1">
              <a:lnSpc>
                <a:spcPct val="80000"/>
              </a:lnSpc>
            </a:pPr>
            <a:r>
              <a:rPr lang="en-US" altLang="en-US" sz="1400">
                <a:latin typeface="Arial" panose="020B0604020202020204" pitchFamily="34" charset="0"/>
              </a:rPr>
              <a:t> </a:t>
            </a:r>
          </a:p>
        </p:txBody>
      </p:sp>
      <p:sp>
        <p:nvSpPr>
          <p:cNvPr id="172037" name="Date Placeholder 1">
            <a:extLst>
              <a:ext uri="{FF2B5EF4-FFF2-40B4-BE49-F238E27FC236}">
                <a16:creationId xmlns:a16="http://schemas.microsoft.com/office/drawing/2014/main" id="{D21AF57C-F471-42D7-B016-F88CC6E07918}"/>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E6B9682-A700-413B-B385-328F269C2EEF}"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8822884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a:extLst>
              <a:ext uri="{FF2B5EF4-FFF2-40B4-BE49-F238E27FC236}">
                <a16:creationId xmlns:a16="http://schemas.microsoft.com/office/drawing/2014/main" id="{DA3437AE-FAF8-4B04-BDD7-64BD4F4964B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54C0327-8C92-4352-95BE-7BBC84481757}" type="slidenum">
              <a:rPr lang="en-US" altLang="en-US"/>
              <a:pPr>
                <a:spcBef>
                  <a:spcPct val="0"/>
                </a:spcBef>
              </a:pPr>
              <a:t>83</a:t>
            </a:fld>
            <a:endParaRPr lang="en-US" altLang="en-US"/>
          </a:p>
        </p:txBody>
      </p:sp>
      <p:sp>
        <p:nvSpPr>
          <p:cNvPr id="174083" name="Rectangle 2">
            <a:extLst>
              <a:ext uri="{FF2B5EF4-FFF2-40B4-BE49-F238E27FC236}">
                <a16:creationId xmlns:a16="http://schemas.microsoft.com/office/drawing/2014/main" id="{A0EA82B3-859F-473E-8ADE-3F5AE56F0193}"/>
              </a:ext>
            </a:extLst>
          </p:cNvPr>
          <p:cNvSpPr>
            <a:spLocks noGrp="1" noRot="1" noChangeAspect="1" noChangeArrowheads="1" noTextEdit="1"/>
          </p:cNvSpPr>
          <p:nvPr>
            <p:ph type="sldImg"/>
          </p:nvPr>
        </p:nvSpPr>
        <p:spPr>
          <a:ln/>
        </p:spPr>
      </p:sp>
      <p:sp>
        <p:nvSpPr>
          <p:cNvPr id="174084" name="Rectangle 3">
            <a:extLst>
              <a:ext uri="{FF2B5EF4-FFF2-40B4-BE49-F238E27FC236}">
                <a16:creationId xmlns:a16="http://schemas.microsoft.com/office/drawing/2014/main" id="{64562AFF-14E9-4923-B7EB-547B5023199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90000"/>
              </a:lnSpc>
            </a:pPr>
            <a:r>
              <a:rPr lang="en-US" altLang="en-US">
                <a:latin typeface="Arial" panose="020B0604020202020204" pitchFamily="34" charset="0"/>
              </a:rPr>
              <a:t>It is important to control the gase as well as particulates from the process.  NOx control (flue gas rec.) and fuel economy.  No different from gas exhaust recir. Valve in our cars</a:t>
            </a:r>
          </a:p>
          <a:p>
            <a:pPr eaLnBrk="1" hangingPunct="1">
              <a:lnSpc>
                <a:spcPct val="90000"/>
              </a:lnSpc>
            </a:pPr>
            <a:r>
              <a:rPr lang="en-US" altLang="en-US" sz="2000">
                <a:latin typeface="Arial" panose="020B0604020202020204" pitchFamily="34" charset="0"/>
              </a:rPr>
              <a:t>Fuel gas recirculation (FRG) involves returning flue gases to the burner.  Recycled flue gas contains a large amount of combustion products which act as inert gases during combustion of the air/fuel mixture LESS FUEL IS REQUIRED  due to recycled flue gas.</a:t>
            </a:r>
          </a:p>
          <a:p>
            <a:pPr eaLnBrk="1" hangingPunct="1">
              <a:lnSpc>
                <a:spcPct val="90000"/>
              </a:lnSpc>
            </a:pPr>
            <a:endParaRPr lang="en-US" altLang="en-US" sz="2000">
              <a:latin typeface="Arial" panose="020B0604020202020204" pitchFamily="34" charset="0"/>
            </a:endParaRPr>
          </a:p>
          <a:p>
            <a:pPr eaLnBrk="1" hangingPunct="1">
              <a:lnSpc>
                <a:spcPct val="90000"/>
              </a:lnSpc>
            </a:pPr>
            <a:r>
              <a:rPr lang="en-US" altLang="en-US" sz="2000">
                <a:latin typeface="Arial" panose="020B0604020202020204" pitchFamily="34" charset="0"/>
              </a:rPr>
              <a:t>NOx is reduced 2 ways </a:t>
            </a:r>
          </a:p>
          <a:p>
            <a:pPr eaLnBrk="1" hangingPunct="1">
              <a:lnSpc>
                <a:spcPct val="90000"/>
              </a:lnSpc>
            </a:pPr>
            <a:r>
              <a:rPr lang="en-US" altLang="en-US" sz="2000">
                <a:latin typeface="Arial" panose="020B0604020202020204" pitchFamily="34" charset="0"/>
              </a:rPr>
              <a:t>1. add air to the combustion zone</a:t>
            </a:r>
          </a:p>
          <a:p>
            <a:pPr eaLnBrk="1" hangingPunct="1">
              <a:lnSpc>
                <a:spcPct val="90000"/>
              </a:lnSpc>
            </a:pPr>
            <a:r>
              <a:rPr lang="en-US" altLang="en-US" sz="2000">
                <a:latin typeface="Arial" panose="020B0604020202020204" pitchFamily="34" charset="0"/>
              </a:rPr>
              <a:t>2. Lower oxygen concentration is lower in flame </a:t>
            </a:r>
          </a:p>
          <a:p>
            <a:pPr eaLnBrk="1" hangingPunct="1">
              <a:lnSpc>
                <a:spcPct val="90000"/>
              </a:lnSpc>
            </a:pPr>
            <a:r>
              <a:rPr lang="en-US" altLang="en-US" sz="2000">
                <a:latin typeface="Arial" panose="020B0604020202020204" pitchFamily="34" charset="0"/>
              </a:rPr>
              <a:t>Can result in a 70% reduction of NOx</a:t>
            </a:r>
          </a:p>
          <a:p>
            <a:pPr eaLnBrk="1" hangingPunct="1">
              <a:lnSpc>
                <a:spcPct val="90000"/>
              </a:lnSpc>
            </a:pPr>
            <a:endParaRPr lang="en-US" altLang="en-US">
              <a:latin typeface="Arial" panose="020B0604020202020204" pitchFamily="34" charset="0"/>
            </a:endParaRPr>
          </a:p>
          <a:p>
            <a:pPr eaLnBrk="1" hangingPunct="1">
              <a:lnSpc>
                <a:spcPct val="90000"/>
              </a:lnSpc>
            </a:pPr>
            <a:endParaRPr lang="en-US" altLang="en-US">
              <a:latin typeface="Arial" panose="020B0604020202020204" pitchFamily="34" charset="0"/>
            </a:endParaRPr>
          </a:p>
        </p:txBody>
      </p:sp>
      <p:sp>
        <p:nvSpPr>
          <p:cNvPr id="174085" name="Date Placeholder 1">
            <a:extLst>
              <a:ext uri="{FF2B5EF4-FFF2-40B4-BE49-F238E27FC236}">
                <a16:creationId xmlns:a16="http://schemas.microsoft.com/office/drawing/2014/main" id="{4BB7421D-E7A2-41D9-BFF1-0D43449154C1}"/>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C399D6A-19F1-458A-B0C4-1336C3C55D1D}"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96665391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a:extLst>
              <a:ext uri="{FF2B5EF4-FFF2-40B4-BE49-F238E27FC236}">
                <a16:creationId xmlns:a16="http://schemas.microsoft.com/office/drawing/2014/main" id="{CE57A348-569E-453F-849E-5B0ED3FC6FD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386A938-B9E4-4C79-8D7C-1D326B0A98E4}" type="slidenum">
              <a:rPr lang="en-US" altLang="en-US"/>
              <a:pPr>
                <a:spcBef>
                  <a:spcPct val="0"/>
                </a:spcBef>
              </a:pPr>
              <a:t>84</a:t>
            </a:fld>
            <a:endParaRPr lang="en-US" altLang="en-US"/>
          </a:p>
        </p:txBody>
      </p:sp>
      <p:sp>
        <p:nvSpPr>
          <p:cNvPr id="176131" name="Rectangle 2">
            <a:extLst>
              <a:ext uri="{FF2B5EF4-FFF2-40B4-BE49-F238E27FC236}">
                <a16:creationId xmlns:a16="http://schemas.microsoft.com/office/drawing/2014/main" id="{35065D55-8194-4A85-AC7F-E4775DB5A294}"/>
              </a:ext>
            </a:extLst>
          </p:cNvPr>
          <p:cNvSpPr>
            <a:spLocks noGrp="1" noRot="1" noChangeAspect="1" noChangeArrowheads="1" noTextEdit="1"/>
          </p:cNvSpPr>
          <p:nvPr>
            <p:ph type="sldImg"/>
          </p:nvPr>
        </p:nvSpPr>
        <p:spPr>
          <a:ln/>
        </p:spPr>
      </p:sp>
      <p:sp>
        <p:nvSpPr>
          <p:cNvPr id="176132" name="Rectangle 3">
            <a:extLst>
              <a:ext uri="{FF2B5EF4-FFF2-40B4-BE49-F238E27FC236}">
                <a16:creationId xmlns:a16="http://schemas.microsoft.com/office/drawing/2014/main" id="{D8E68926-9A43-40AE-A984-BC0419A8E99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a:latin typeface="Arial" panose="020B0604020202020204" pitchFamily="34" charset="0"/>
              </a:rPr>
              <a:t>Dust and products of combustion are usually drawn into a primary control device (either a knockout box or cyclone) and then a secondary (either a baghouse or wet scrubber)</a:t>
            </a:r>
          </a:p>
          <a:p>
            <a:pPr eaLnBrk="1" hangingPunct="1"/>
            <a:endParaRPr lang="en-US" altLang="en-US">
              <a:latin typeface="Arial" panose="020B0604020202020204" pitchFamily="34" charset="0"/>
            </a:endParaRPr>
          </a:p>
        </p:txBody>
      </p:sp>
      <p:sp>
        <p:nvSpPr>
          <p:cNvPr id="176133" name="Date Placeholder 1">
            <a:extLst>
              <a:ext uri="{FF2B5EF4-FFF2-40B4-BE49-F238E27FC236}">
                <a16:creationId xmlns:a16="http://schemas.microsoft.com/office/drawing/2014/main" id="{472D07CE-B543-4D8B-AA75-5277803D99A3}"/>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E47F8A2-9F0D-42C6-AEF4-ACCDE9D2BA98}"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27608475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a:extLst>
              <a:ext uri="{FF2B5EF4-FFF2-40B4-BE49-F238E27FC236}">
                <a16:creationId xmlns:a16="http://schemas.microsoft.com/office/drawing/2014/main" id="{CEE2B432-FB51-4BA0-ACDA-FC937895A73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ED12540-F291-49F2-B3D8-96CB54916B28}" type="slidenum">
              <a:rPr lang="en-US" altLang="en-US"/>
              <a:pPr>
                <a:spcBef>
                  <a:spcPct val="0"/>
                </a:spcBef>
              </a:pPr>
              <a:t>85</a:t>
            </a:fld>
            <a:endParaRPr lang="en-US" altLang="en-US"/>
          </a:p>
        </p:txBody>
      </p:sp>
      <p:sp>
        <p:nvSpPr>
          <p:cNvPr id="178179" name="Rectangle 2">
            <a:extLst>
              <a:ext uri="{FF2B5EF4-FFF2-40B4-BE49-F238E27FC236}">
                <a16:creationId xmlns:a16="http://schemas.microsoft.com/office/drawing/2014/main" id="{3556B7C0-9498-4934-A160-61F9C8012BB9}"/>
              </a:ext>
            </a:extLst>
          </p:cNvPr>
          <p:cNvSpPr>
            <a:spLocks noGrp="1" noRot="1" noChangeAspect="1" noChangeArrowheads="1" noTextEdit="1"/>
          </p:cNvSpPr>
          <p:nvPr>
            <p:ph type="sldImg"/>
          </p:nvPr>
        </p:nvSpPr>
        <p:spPr>
          <a:ln/>
        </p:spPr>
      </p:sp>
      <p:sp>
        <p:nvSpPr>
          <p:cNvPr id="178180" name="Rectangle 3">
            <a:extLst>
              <a:ext uri="{FF2B5EF4-FFF2-40B4-BE49-F238E27FC236}">
                <a16:creationId xmlns:a16="http://schemas.microsoft.com/office/drawing/2014/main" id="{442F316F-5059-406A-81B5-8C2D9740DE6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lnSpc>
                <a:spcPct val="80000"/>
              </a:lnSpc>
            </a:pPr>
            <a:r>
              <a:rPr lang="en-US" altLang="en-US" sz="1400">
                <a:latin typeface="Arial" panose="020B0604020202020204" pitchFamily="34" charset="0"/>
              </a:rPr>
              <a:t>99 % do but need a permit due to small size less than 2 mil BTUs during inspection check the burner rating Used to keep tank hot. Primarily the storage tank and in the jacketed piping. fuel is usually natural gas, although propane and fuel oil</a:t>
            </a:r>
          </a:p>
          <a:p>
            <a:pPr eaLnBrk="1" hangingPunct="1">
              <a:lnSpc>
                <a:spcPct val="80000"/>
              </a:lnSpc>
            </a:pPr>
            <a:r>
              <a:rPr lang="en-US" altLang="en-US" sz="1400">
                <a:latin typeface="Arial" panose="020B0604020202020204" pitchFamily="34" charset="0"/>
              </a:rPr>
              <a:t>Emissions consist of the products of combustion, e.g., water, carbon dioxide, carbon monoxide, oxides of nitrogen, sulfur dioxide, volatile organic compounds, and particulate matter. Hazardous organic pollutants may also be emitted (AP-42 Table 11.1-13).</a:t>
            </a:r>
          </a:p>
          <a:p>
            <a:pPr eaLnBrk="1" hangingPunct="1">
              <a:lnSpc>
                <a:spcPct val="80000"/>
              </a:lnSpc>
            </a:pPr>
            <a:r>
              <a:rPr lang="en-US" altLang="en-US" sz="1400">
                <a:latin typeface="Arial" panose="020B0604020202020204" pitchFamily="34" charset="0"/>
              </a:rPr>
              <a:t>Operators have an incentive to maintain to maximize thermal efficiency. The higher the efficiency, the less fuel burned. Visible emissions may be seen at the stack if the burner is not operating correctly.</a:t>
            </a:r>
            <a:endParaRPr lang="en-US" altLang="en-US" sz="1400" b="1">
              <a:latin typeface="Arial" panose="020B0604020202020204" pitchFamily="34" charset="0"/>
            </a:endParaRPr>
          </a:p>
          <a:p>
            <a:pPr eaLnBrk="1" hangingPunct="1">
              <a:lnSpc>
                <a:spcPct val="80000"/>
              </a:lnSpc>
            </a:pPr>
            <a:r>
              <a:rPr lang="en-US" altLang="en-US" sz="1400" b="1">
                <a:latin typeface="Arial" panose="020B0604020202020204" pitchFamily="34" charset="0"/>
              </a:rPr>
              <a:t>303.5.3 Control Methods</a:t>
            </a:r>
            <a:endParaRPr lang="en-US" altLang="en-US" sz="1400">
              <a:latin typeface="Arial" panose="020B0604020202020204" pitchFamily="34" charset="0"/>
            </a:endParaRPr>
          </a:p>
          <a:p>
            <a:pPr eaLnBrk="1" hangingPunct="1">
              <a:lnSpc>
                <a:spcPct val="80000"/>
              </a:lnSpc>
            </a:pPr>
            <a:r>
              <a:rPr lang="en-US" altLang="en-US" sz="1400">
                <a:latin typeface="Arial" panose="020B0604020202020204" pitchFamily="34" charset="0"/>
              </a:rPr>
              <a:t>The burner for the hot oil heater is much smaller than the burner for the rotary dryer. Also, the rotary dryer burner involves direct heating of product, whereas the hot oil heater burner involves indirect heating. Because both these factors decrease potential emissions, the hot oil heater burner may be equipment that is exempt from permitting. There may be restrictions on the type of fuel that can be burned in the hot oil heater. Of course, visible emissions are always subject to the opacity rule. </a:t>
            </a:r>
          </a:p>
          <a:p>
            <a:pPr eaLnBrk="1" hangingPunct="1">
              <a:lnSpc>
                <a:spcPct val="80000"/>
              </a:lnSpc>
            </a:pPr>
            <a:r>
              <a:rPr lang="en-US" altLang="en-US" sz="1400">
                <a:latin typeface="Arial" panose="020B0604020202020204" pitchFamily="34" charset="0"/>
              </a:rPr>
              <a:t>Expansion tank allows for thermal expansion of the oil.</a:t>
            </a:r>
          </a:p>
          <a:p>
            <a:pPr eaLnBrk="1" hangingPunct="1">
              <a:lnSpc>
                <a:spcPct val="80000"/>
              </a:lnSpc>
            </a:pPr>
            <a:r>
              <a:rPr lang="en-US" altLang="en-US" sz="1400">
                <a:latin typeface="Arial" panose="020B0604020202020204" pitchFamily="34" charset="0"/>
              </a:rPr>
              <a:t>Fuel is usually natural gas.</a:t>
            </a:r>
          </a:p>
        </p:txBody>
      </p:sp>
      <p:sp>
        <p:nvSpPr>
          <p:cNvPr id="178181" name="Date Placeholder 1">
            <a:extLst>
              <a:ext uri="{FF2B5EF4-FFF2-40B4-BE49-F238E27FC236}">
                <a16:creationId xmlns:a16="http://schemas.microsoft.com/office/drawing/2014/main" id="{2D29CC67-9076-4E37-9178-C9AC24A22A5E}"/>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F1F1D0B-4370-425A-9705-1609AFD3372B}"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06829661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a:extLst>
              <a:ext uri="{FF2B5EF4-FFF2-40B4-BE49-F238E27FC236}">
                <a16:creationId xmlns:a16="http://schemas.microsoft.com/office/drawing/2014/main" id="{402A8B2F-2071-427D-A1B4-B90F160AA13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AE02908-8333-47D9-B46F-1113C0131556}" type="slidenum">
              <a:rPr lang="en-US" altLang="en-US"/>
              <a:pPr>
                <a:spcBef>
                  <a:spcPct val="0"/>
                </a:spcBef>
              </a:pPr>
              <a:t>86</a:t>
            </a:fld>
            <a:endParaRPr lang="en-US" altLang="en-US"/>
          </a:p>
        </p:txBody>
      </p:sp>
      <p:sp>
        <p:nvSpPr>
          <p:cNvPr id="180227" name="Rectangle 2">
            <a:extLst>
              <a:ext uri="{FF2B5EF4-FFF2-40B4-BE49-F238E27FC236}">
                <a16:creationId xmlns:a16="http://schemas.microsoft.com/office/drawing/2014/main" id="{C6CEF735-3DD1-49F2-B29A-6BC5E9774EEB}"/>
              </a:ext>
            </a:extLst>
          </p:cNvPr>
          <p:cNvSpPr>
            <a:spLocks noGrp="1" noRot="1" noChangeAspect="1" noChangeArrowheads="1" noTextEdit="1"/>
          </p:cNvSpPr>
          <p:nvPr>
            <p:ph type="sldImg"/>
          </p:nvPr>
        </p:nvSpPr>
        <p:spPr>
          <a:ln/>
        </p:spPr>
      </p:sp>
      <p:sp>
        <p:nvSpPr>
          <p:cNvPr id="180228" name="Rectangle 3">
            <a:extLst>
              <a:ext uri="{FF2B5EF4-FFF2-40B4-BE49-F238E27FC236}">
                <a16:creationId xmlns:a16="http://schemas.microsoft.com/office/drawing/2014/main" id="{4466A08A-F936-4D84-8448-78D7D83A618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a:latin typeface="Arial" panose="020B0604020202020204" pitchFamily="34" charset="0"/>
              </a:rPr>
              <a:t>Temperatures of the coils are heated to keep the binder at 325 F</a:t>
            </a:r>
          </a:p>
          <a:p>
            <a:pPr eaLnBrk="1" hangingPunct="1"/>
            <a:r>
              <a:rPr lang="en-US" altLang="en-US" sz="2400">
                <a:latin typeface="Arial" panose="020B0604020202020204" pitchFamily="34" charset="0"/>
              </a:rPr>
              <a:t>There is a sampling valve that can be used to collect a sample to verify the composition of the binder.</a:t>
            </a:r>
          </a:p>
        </p:txBody>
      </p:sp>
      <p:sp>
        <p:nvSpPr>
          <p:cNvPr id="180229" name="Date Placeholder 1">
            <a:extLst>
              <a:ext uri="{FF2B5EF4-FFF2-40B4-BE49-F238E27FC236}">
                <a16:creationId xmlns:a16="http://schemas.microsoft.com/office/drawing/2014/main" id="{1B00FB84-24FB-4B9B-8E9E-8A518F5F7F64}"/>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DF027D2-56B3-42D5-A9F5-AA35269D1031}"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13503337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a:extLst>
              <a:ext uri="{FF2B5EF4-FFF2-40B4-BE49-F238E27FC236}">
                <a16:creationId xmlns:a16="http://schemas.microsoft.com/office/drawing/2014/main" id="{1118BF45-8D34-41C4-9D75-5500D40948D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25D60B8-0DE3-4B8B-857F-60EC8D156BBB}" type="slidenum">
              <a:rPr lang="en-US" altLang="en-US"/>
              <a:pPr>
                <a:spcBef>
                  <a:spcPct val="0"/>
                </a:spcBef>
              </a:pPr>
              <a:t>87</a:t>
            </a:fld>
            <a:endParaRPr lang="en-US" altLang="en-US"/>
          </a:p>
        </p:txBody>
      </p:sp>
      <p:sp>
        <p:nvSpPr>
          <p:cNvPr id="182275" name="Rectangle 2">
            <a:extLst>
              <a:ext uri="{FF2B5EF4-FFF2-40B4-BE49-F238E27FC236}">
                <a16:creationId xmlns:a16="http://schemas.microsoft.com/office/drawing/2014/main" id="{C8C4FF81-933C-4291-A642-B7A8D69A3918}"/>
              </a:ext>
            </a:extLst>
          </p:cNvPr>
          <p:cNvSpPr>
            <a:spLocks noGrp="1" noRot="1" noChangeAspect="1" noChangeArrowheads="1" noTextEdit="1"/>
          </p:cNvSpPr>
          <p:nvPr>
            <p:ph type="sldImg"/>
          </p:nvPr>
        </p:nvSpPr>
        <p:spPr>
          <a:ln/>
        </p:spPr>
      </p:sp>
      <p:sp>
        <p:nvSpPr>
          <p:cNvPr id="182276" name="Rectangle 3">
            <a:extLst>
              <a:ext uri="{FF2B5EF4-FFF2-40B4-BE49-F238E27FC236}">
                <a16:creationId xmlns:a16="http://schemas.microsoft.com/office/drawing/2014/main" id="{5548F108-A73B-4C6B-AD36-C9DD9F32656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182277" name="Date Placeholder 1">
            <a:extLst>
              <a:ext uri="{FF2B5EF4-FFF2-40B4-BE49-F238E27FC236}">
                <a16:creationId xmlns:a16="http://schemas.microsoft.com/office/drawing/2014/main" id="{B0032B08-BF1A-4D6A-B863-111D078A4FB5}"/>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C0E87E4-AC98-4DEF-B4E4-7CB224934859}"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412398806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a:extLst>
              <a:ext uri="{FF2B5EF4-FFF2-40B4-BE49-F238E27FC236}">
                <a16:creationId xmlns:a16="http://schemas.microsoft.com/office/drawing/2014/main" id="{D49369A9-A589-4197-B6D3-542C08E5300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900923B-2F7D-4E96-9E8A-DF53BF5DCB53}" type="slidenum">
              <a:rPr lang="en-US" altLang="en-US"/>
              <a:pPr>
                <a:spcBef>
                  <a:spcPct val="0"/>
                </a:spcBef>
              </a:pPr>
              <a:t>88</a:t>
            </a:fld>
            <a:endParaRPr lang="en-US" altLang="en-US"/>
          </a:p>
        </p:txBody>
      </p:sp>
      <p:sp>
        <p:nvSpPr>
          <p:cNvPr id="184323" name="Rectangle 2">
            <a:extLst>
              <a:ext uri="{FF2B5EF4-FFF2-40B4-BE49-F238E27FC236}">
                <a16:creationId xmlns:a16="http://schemas.microsoft.com/office/drawing/2014/main" id="{347EE251-B2D1-4B2A-A466-1E8F8A0DA9B4}"/>
              </a:ext>
            </a:extLst>
          </p:cNvPr>
          <p:cNvSpPr>
            <a:spLocks noGrp="1" noRot="1" noChangeAspect="1" noChangeArrowheads="1" noTextEdit="1"/>
          </p:cNvSpPr>
          <p:nvPr>
            <p:ph type="sldImg"/>
          </p:nvPr>
        </p:nvSpPr>
        <p:spPr>
          <a:ln/>
        </p:spPr>
      </p:sp>
      <p:sp>
        <p:nvSpPr>
          <p:cNvPr id="184324" name="Rectangle 3">
            <a:extLst>
              <a:ext uri="{FF2B5EF4-FFF2-40B4-BE49-F238E27FC236}">
                <a16:creationId xmlns:a16="http://schemas.microsoft.com/office/drawing/2014/main" id="{2112244D-C68C-49E7-9AE0-F1F07064760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a:latin typeface="Arial" panose="020B0604020202020204" pitchFamily="34" charset="0"/>
              </a:rPr>
              <a:t>Vapors coming from a transportable tank used to heat rubber prior to mixing with bitumen, aggregate and binder to make rubberized asphalt for based on Cal Trans Recipe.</a:t>
            </a:r>
          </a:p>
        </p:txBody>
      </p:sp>
      <p:sp>
        <p:nvSpPr>
          <p:cNvPr id="184325" name="Date Placeholder 1">
            <a:extLst>
              <a:ext uri="{FF2B5EF4-FFF2-40B4-BE49-F238E27FC236}">
                <a16:creationId xmlns:a16="http://schemas.microsoft.com/office/drawing/2014/main" id="{DE5FFDB8-ABB4-47FE-8791-D53EEBC5602F}"/>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820EBF7-FDD5-47EF-9543-FBA2EAE4B2DD}"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96199137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a:extLst>
              <a:ext uri="{FF2B5EF4-FFF2-40B4-BE49-F238E27FC236}">
                <a16:creationId xmlns:a16="http://schemas.microsoft.com/office/drawing/2014/main" id="{3B7EA23E-9C5D-4100-A6E6-C0308D8E8D6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429B201-59A4-497D-96BD-7769F4F28471}" type="slidenum">
              <a:rPr lang="en-US" altLang="en-US"/>
              <a:pPr>
                <a:spcBef>
                  <a:spcPct val="0"/>
                </a:spcBef>
              </a:pPr>
              <a:t>89</a:t>
            </a:fld>
            <a:endParaRPr lang="en-US" altLang="en-US"/>
          </a:p>
        </p:txBody>
      </p:sp>
      <p:sp>
        <p:nvSpPr>
          <p:cNvPr id="186371" name="Rectangle 2">
            <a:extLst>
              <a:ext uri="{FF2B5EF4-FFF2-40B4-BE49-F238E27FC236}">
                <a16:creationId xmlns:a16="http://schemas.microsoft.com/office/drawing/2014/main" id="{1B1E15FB-DB6B-401A-A68B-16832F910781}"/>
              </a:ext>
            </a:extLst>
          </p:cNvPr>
          <p:cNvSpPr>
            <a:spLocks noGrp="1" noRot="1" noChangeAspect="1" noChangeArrowheads="1" noTextEdit="1"/>
          </p:cNvSpPr>
          <p:nvPr>
            <p:ph type="sldImg"/>
          </p:nvPr>
        </p:nvSpPr>
        <p:spPr>
          <a:ln/>
        </p:spPr>
      </p:sp>
      <p:sp>
        <p:nvSpPr>
          <p:cNvPr id="186372" name="Rectangle 3">
            <a:extLst>
              <a:ext uri="{FF2B5EF4-FFF2-40B4-BE49-F238E27FC236}">
                <a16:creationId xmlns:a16="http://schemas.microsoft.com/office/drawing/2014/main" id="{AB703B84-9748-423E-AFEA-3505FD51963A}"/>
              </a:ext>
            </a:extLst>
          </p:cNvPr>
          <p:cNvSpPr>
            <a:spLocks noGrp="1" noChangeArrowheads="1"/>
          </p:cNvSpPr>
          <p:nvPr>
            <p:ph type="body" idx="1"/>
          </p:nvPr>
        </p:nvSpPr>
        <p:spPr>
          <a:xfrm>
            <a:off x="338138" y="4448175"/>
            <a:ext cx="6737350" cy="45005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1600">
              <a:latin typeface="Arial" panose="020B0604020202020204" pitchFamily="34" charset="0"/>
            </a:endParaRPr>
          </a:p>
          <a:p>
            <a:r>
              <a:rPr lang="en-US" altLang="en-US" sz="1800">
                <a:latin typeface="Arial" panose="020B0604020202020204" pitchFamily="34" charset="0"/>
              </a:rPr>
              <a:t>Slide shows a vent condenser on an asphalt storage tank.</a:t>
            </a:r>
          </a:p>
          <a:p>
            <a:endParaRPr lang="en-US" altLang="en-US" sz="1600">
              <a:latin typeface="Arial" panose="020B0604020202020204" pitchFamily="34" charset="0"/>
            </a:endParaRPr>
          </a:p>
          <a:p>
            <a:r>
              <a:rPr lang="en-US" altLang="en-US" sz="1800">
                <a:latin typeface="Arial" panose="020B0604020202020204" pitchFamily="34" charset="0"/>
              </a:rPr>
              <a:t>Vent condensers can be used to control blue smoke emissions from asphalt storage tanks. The vent condenser itself consists of a number of tubes with external fins. Ambient air circulates through the fins, cooling the tubes and the gases passing through them. Hydrocarbons in the gas stream condense and drain back down into the tank. Purified air is released into the atmosphere through the vent.</a:t>
            </a:r>
          </a:p>
          <a:p>
            <a:pPr eaLnBrk="1" hangingPunct="1"/>
            <a:endParaRPr lang="en-US" altLang="en-US" sz="2400">
              <a:latin typeface="Arial" panose="020B0604020202020204" pitchFamily="34" charset="0"/>
            </a:endParaRPr>
          </a:p>
          <a:p>
            <a:pPr eaLnBrk="1" hangingPunct="1"/>
            <a:endParaRPr lang="en-US" altLang="en-US">
              <a:latin typeface="Arial" panose="020B0604020202020204" pitchFamily="34" charset="0"/>
            </a:endParaRPr>
          </a:p>
        </p:txBody>
      </p:sp>
      <p:sp>
        <p:nvSpPr>
          <p:cNvPr id="186373" name="Date Placeholder 1">
            <a:extLst>
              <a:ext uri="{FF2B5EF4-FFF2-40B4-BE49-F238E27FC236}">
                <a16:creationId xmlns:a16="http://schemas.microsoft.com/office/drawing/2014/main" id="{36A9DDED-09A4-4760-8A5C-C09E479E817F}"/>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F13D77F-09EB-4C50-99D5-62B26B04B296}"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3496035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F2AA4970-D2F5-4FB3-BBE9-8D67520BB9E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6F77A88-0F8B-49CF-AC3E-62E193A24C17}" type="slidenum">
              <a:rPr lang="en-US" altLang="en-US"/>
              <a:pPr>
                <a:spcBef>
                  <a:spcPct val="0"/>
                </a:spcBef>
              </a:pPr>
              <a:t>9</a:t>
            </a:fld>
            <a:endParaRPr lang="en-US" altLang="en-US"/>
          </a:p>
        </p:txBody>
      </p:sp>
      <p:sp>
        <p:nvSpPr>
          <p:cNvPr id="22531" name="Rectangle 2">
            <a:extLst>
              <a:ext uri="{FF2B5EF4-FFF2-40B4-BE49-F238E27FC236}">
                <a16:creationId xmlns:a16="http://schemas.microsoft.com/office/drawing/2014/main" id="{E7704F5E-7F1E-46C7-88A1-66B513C483A3}"/>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8BF82D24-AB13-44DF-BE6F-77D537BABAC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a:latin typeface="Lucida Sans" panose="020B0602030504020204" pitchFamily="34" charset="0"/>
              </a:rPr>
              <a:t>Cutback and emulsified asphalt are considered area sources when applied at job sites.  </a:t>
            </a:r>
          </a:p>
          <a:p>
            <a:pPr eaLnBrk="1" hangingPunct="1"/>
            <a:endParaRPr lang="en-US" altLang="en-US" sz="2400">
              <a:latin typeface="Lucida Sans" panose="020B0602030504020204" pitchFamily="34" charset="0"/>
            </a:endParaRPr>
          </a:p>
          <a:p>
            <a:pPr eaLnBrk="1" hangingPunct="1"/>
            <a:r>
              <a:rPr lang="en-US" altLang="en-US" sz="2400">
                <a:latin typeface="Lucida Sans" panose="020B0602030504020204" pitchFamily="34" charset="0"/>
              </a:rPr>
              <a:t>BLUE SMOKE…ORGANIC GAS MEETS ATMOSPHERIC WATER AND PARTICULATES TO CREATE BLUE SMOKE</a:t>
            </a:r>
          </a:p>
        </p:txBody>
      </p:sp>
      <p:sp>
        <p:nvSpPr>
          <p:cNvPr id="22533" name="Date Placeholder 1">
            <a:extLst>
              <a:ext uri="{FF2B5EF4-FFF2-40B4-BE49-F238E27FC236}">
                <a16:creationId xmlns:a16="http://schemas.microsoft.com/office/drawing/2014/main" id="{BE171016-B206-4819-8699-DF82E05ACC18}"/>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2369F50-7FCD-4BAB-80B5-70ED3255EEB0}"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402715712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a:extLst>
              <a:ext uri="{FF2B5EF4-FFF2-40B4-BE49-F238E27FC236}">
                <a16:creationId xmlns:a16="http://schemas.microsoft.com/office/drawing/2014/main" id="{A09DADC9-3B98-48B6-BAC1-B63650C1004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7932F9B-925F-4913-9379-2F3FE9F64531}" type="slidenum">
              <a:rPr lang="en-US" altLang="en-US"/>
              <a:pPr>
                <a:spcBef>
                  <a:spcPct val="0"/>
                </a:spcBef>
              </a:pPr>
              <a:t>90</a:t>
            </a:fld>
            <a:endParaRPr lang="en-US" altLang="en-US"/>
          </a:p>
        </p:txBody>
      </p:sp>
      <p:sp>
        <p:nvSpPr>
          <p:cNvPr id="188419" name="Rectangle 2">
            <a:extLst>
              <a:ext uri="{FF2B5EF4-FFF2-40B4-BE49-F238E27FC236}">
                <a16:creationId xmlns:a16="http://schemas.microsoft.com/office/drawing/2014/main" id="{4BA2DA7D-F237-4576-AD77-765EB0BF9F53}"/>
              </a:ext>
            </a:extLst>
          </p:cNvPr>
          <p:cNvSpPr>
            <a:spLocks noGrp="1" noRot="1" noChangeAspect="1" noChangeArrowheads="1" noTextEdit="1"/>
          </p:cNvSpPr>
          <p:nvPr>
            <p:ph type="sldImg"/>
          </p:nvPr>
        </p:nvSpPr>
        <p:spPr>
          <a:ln/>
        </p:spPr>
      </p:sp>
      <p:sp>
        <p:nvSpPr>
          <p:cNvPr id="188420" name="Rectangle 3">
            <a:extLst>
              <a:ext uri="{FF2B5EF4-FFF2-40B4-BE49-F238E27FC236}">
                <a16:creationId xmlns:a16="http://schemas.microsoft.com/office/drawing/2014/main" id="{B5FD0109-B9D5-4A71-9B93-EE4425990E4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000">
                <a:latin typeface="Arial" panose="020B0604020202020204" pitchFamily="34" charset="0"/>
              </a:rPr>
              <a:t>The dust silo is used to store dust from the baghouse that is mixed as filler into the hot mix.  The dust is transferred from the baghouse through the screw conveyor.</a:t>
            </a:r>
          </a:p>
          <a:p>
            <a:pPr eaLnBrk="1" hangingPunct="1"/>
            <a:r>
              <a:rPr lang="en-US" altLang="en-US" sz="2000">
                <a:latin typeface="Arial" panose="020B0604020202020204" pitchFamily="34" charset="0"/>
              </a:rPr>
              <a:t>Check to make sure that dust is not emitting from the pneumatic systems which should be fine unless there are leaks in the duck work or valves.</a:t>
            </a:r>
          </a:p>
          <a:p>
            <a:pPr eaLnBrk="1" hangingPunct="1"/>
            <a:r>
              <a:rPr lang="en-US" altLang="en-US" sz="1000">
                <a:latin typeface="Arial" panose="020B0604020202020204" pitchFamily="34" charset="0"/>
              </a:rPr>
              <a:t>A vent at the top of the dust silo allows displaced air to escape as dust pours in. Usually, there is a small baghouse on top of the dust silo to prevent visible dust emissions.  </a:t>
            </a:r>
            <a:r>
              <a:rPr lang="en-US" altLang="en-US" sz="1000" b="1">
                <a:latin typeface="Arial" panose="020B0604020202020204" pitchFamily="34" charset="0"/>
              </a:rPr>
              <a:t>Compliance assurance monitoring calls for as much focus as much on the control device as on production. pressure gauge at ground level and 10 to 20 % spare set of bags be available onsite for all the baghouse</a:t>
            </a:r>
          </a:p>
        </p:txBody>
      </p:sp>
      <p:sp>
        <p:nvSpPr>
          <p:cNvPr id="188421" name="Date Placeholder 1">
            <a:extLst>
              <a:ext uri="{FF2B5EF4-FFF2-40B4-BE49-F238E27FC236}">
                <a16:creationId xmlns:a16="http://schemas.microsoft.com/office/drawing/2014/main" id="{D4E9A98E-A605-439B-9E82-B133CA0AF693}"/>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E562A53-9300-460D-A092-FB9B83BAF2DF}"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331374140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a:extLst>
              <a:ext uri="{FF2B5EF4-FFF2-40B4-BE49-F238E27FC236}">
                <a16:creationId xmlns:a16="http://schemas.microsoft.com/office/drawing/2014/main" id="{795BC78E-90DA-4A97-ADBE-C2030D1ADFB2}"/>
              </a:ext>
            </a:extLst>
          </p:cNvPr>
          <p:cNvSpPr>
            <a:spLocks noGrp="1" noRot="1" noChangeAspect="1" noChangeArrowheads="1" noTextEdit="1"/>
          </p:cNvSpPr>
          <p:nvPr>
            <p:ph type="sldImg"/>
          </p:nvPr>
        </p:nvSpPr>
        <p:spPr>
          <a:ln/>
        </p:spPr>
      </p:sp>
      <p:sp>
        <p:nvSpPr>
          <p:cNvPr id="190467" name="Notes Placeholder 2">
            <a:extLst>
              <a:ext uri="{FF2B5EF4-FFF2-40B4-BE49-F238E27FC236}">
                <a16:creationId xmlns:a16="http://schemas.microsoft.com/office/drawing/2014/main" id="{C90D1550-8F90-41C8-8170-CB5C890BD04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tLang="en-US">
              <a:latin typeface="Arial" panose="020B0604020202020204" pitchFamily="34" charset="0"/>
            </a:endParaRPr>
          </a:p>
        </p:txBody>
      </p:sp>
      <p:sp>
        <p:nvSpPr>
          <p:cNvPr id="190468" name="Date Placeholder 3">
            <a:extLst>
              <a:ext uri="{FF2B5EF4-FFF2-40B4-BE49-F238E27FC236}">
                <a16:creationId xmlns:a16="http://schemas.microsoft.com/office/drawing/2014/main" id="{F2B3634C-D1C2-48B6-A940-360CD1470328}"/>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6C4416E6-3B93-4DE9-A1F2-F6B57B2F95F3}" type="datetime3">
              <a:rPr lang="en-US" altLang="en-US" sz="1200" smtClean="0"/>
              <a:pPr/>
              <a:t>29 September 2023</a:t>
            </a:fld>
            <a:endParaRPr lang="en-US" altLang="en-US" sz="1200"/>
          </a:p>
        </p:txBody>
      </p:sp>
      <p:sp>
        <p:nvSpPr>
          <p:cNvPr id="190469" name="Slide Number Placeholder 4">
            <a:extLst>
              <a:ext uri="{FF2B5EF4-FFF2-40B4-BE49-F238E27FC236}">
                <a16:creationId xmlns:a16="http://schemas.microsoft.com/office/drawing/2014/main" id="{BC68A9D1-52AD-4E37-8827-42580B278663}"/>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defRPr sz="2000">
                <a:solidFill>
                  <a:schemeClr val="tx1"/>
                </a:solidFill>
                <a:latin typeface="Arial" panose="020B0604020202020204" pitchFamily="34" charset="0"/>
              </a:defRPr>
            </a:lvl1pPr>
            <a:lvl2pPr marL="742950" indent="-285750" defTabSz="938213">
              <a:defRPr sz="2000">
                <a:solidFill>
                  <a:schemeClr val="tx1"/>
                </a:solidFill>
                <a:latin typeface="Arial" panose="020B0604020202020204" pitchFamily="34" charset="0"/>
              </a:defRPr>
            </a:lvl2pPr>
            <a:lvl3pPr marL="1143000" indent="-228600" defTabSz="938213">
              <a:defRPr sz="2000">
                <a:solidFill>
                  <a:schemeClr val="tx1"/>
                </a:solidFill>
                <a:latin typeface="Arial" panose="020B0604020202020204" pitchFamily="34" charset="0"/>
              </a:defRPr>
            </a:lvl3pPr>
            <a:lvl4pPr marL="1600200" indent="-228600" defTabSz="938213">
              <a:defRPr sz="2000">
                <a:solidFill>
                  <a:schemeClr val="tx1"/>
                </a:solidFill>
                <a:latin typeface="Arial" panose="020B0604020202020204" pitchFamily="34" charset="0"/>
              </a:defRPr>
            </a:lvl4pPr>
            <a:lvl5pPr marL="2057400" indent="-228600" defTabSz="938213">
              <a:defRPr sz="2000">
                <a:solidFill>
                  <a:schemeClr val="tx1"/>
                </a:solidFill>
                <a:latin typeface="Arial" panose="020B0604020202020204" pitchFamily="34" charset="0"/>
              </a:defRPr>
            </a:lvl5pPr>
            <a:lvl6pPr marL="2514600" indent="-228600" defTabSz="938213"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938213"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938213"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938213" eaLnBrk="0" fontAlgn="base" hangingPunct="0">
              <a:spcBef>
                <a:spcPct val="0"/>
              </a:spcBef>
              <a:spcAft>
                <a:spcPct val="0"/>
              </a:spcAft>
              <a:defRPr sz="2000">
                <a:solidFill>
                  <a:schemeClr val="tx1"/>
                </a:solidFill>
                <a:latin typeface="Arial" panose="020B0604020202020204" pitchFamily="34" charset="0"/>
              </a:defRPr>
            </a:lvl9pPr>
          </a:lstStyle>
          <a:p>
            <a:fld id="{61FEBAB6-C7FD-4FB4-BACE-606A4D781F87}" type="slidenum">
              <a:rPr lang="en-US" altLang="en-US" sz="1200"/>
              <a:pPr/>
              <a:t>91</a:t>
            </a:fld>
            <a:endParaRPr lang="en-US" altLang="en-US" sz="1200"/>
          </a:p>
        </p:txBody>
      </p:sp>
    </p:spTree>
    <p:extLst>
      <p:ext uri="{BB962C8B-B14F-4D97-AF65-F5344CB8AC3E}">
        <p14:creationId xmlns:p14="http://schemas.microsoft.com/office/powerpoint/2010/main" val="39623087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a:extLst>
              <a:ext uri="{FF2B5EF4-FFF2-40B4-BE49-F238E27FC236}">
                <a16:creationId xmlns:a16="http://schemas.microsoft.com/office/drawing/2014/main" id="{C4B46E76-4160-4D41-BB4E-02D10E89B0E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AA3CEE7-07C0-4A88-A6ED-E31B7AF15AEC}" type="slidenum">
              <a:rPr lang="en-US" altLang="en-US"/>
              <a:pPr>
                <a:spcBef>
                  <a:spcPct val="0"/>
                </a:spcBef>
              </a:pPr>
              <a:t>92</a:t>
            </a:fld>
            <a:endParaRPr lang="en-US" altLang="en-US"/>
          </a:p>
        </p:txBody>
      </p:sp>
      <p:sp>
        <p:nvSpPr>
          <p:cNvPr id="192515" name="Rectangle 2">
            <a:extLst>
              <a:ext uri="{FF2B5EF4-FFF2-40B4-BE49-F238E27FC236}">
                <a16:creationId xmlns:a16="http://schemas.microsoft.com/office/drawing/2014/main" id="{FFD7B3BB-4CE1-4464-B512-FE92BE1CD59E}"/>
              </a:ext>
            </a:extLst>
          </p:cNvPr>
          <p:cNvSpPr>
            <a:spLocks noGrp="1" noRot="1" noChangeAspect="1" noChangeArrowheads="1" noTextEdit="1"/>
          </p:cNvSpPr>
          <p:nvPr>
            <p:ph type="sldImg"/>
          </p:nvPr>
        </p:nvSpPr>
        <p:spPr>
          <a:ln/>
        </p:spPr>
      </p:sp>
      <p:sp>
        <p:nvSpPr>
          <p:cNvPr id="192516" name="Rectangle 3">
            <a:extLst>
              <a:ext uri="{FF2B5EF4-FFF2-40B4-BE49-F238E27FC236}">
                <a16:creationId xmlns:a16="http://schemas.microsoft.com/office/drawing/2014/main" id="{A2A88B7B-D3FA-45D8-90F9-CA82F274AF6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1600">
                <a:latin typeface="Arial" panose="020B0604020202020204" pitchFamily="34" charset="0"/>
              </a:rPr>
              <a:t>HMA PLANTS USUALLY HAVE TWO FANS, THE BURNER BLOWER AND THE EXHAUST FAN.  </a:t>
            </a:r>
          </a:p>
          <a:p>
            <a:pPr eaLnBrk="1" hangingPunct="1"/>
            <a:endParaRPr lang="en-US" altLang="en-US" sz="1600">
              <a:latin typeface="Arial" panose="020B0604020202020204" pitchFamily="34" charset="0"/>
            </a:endParaRPr>
          </a:p>
          <a:p>
            <a:pPr eaLnBrk="1" hangingPunct="1"/>
            <a:r>
              <a:rPr lang="en-US" altLang="en-US" sz="1600">
                <a:latin typeface="Arial" panose="020B0604020202020204" pitchFamily="34" charset="0"/>
              </a:rPr>
              <a:t>BOTH OF THESE FANS MUST OPERATE EFFICIENTLY TO ENSURE PROPER COMBUSTION AND AIR FLOW IN THE HMA PROCESS.</a:t>
            </a:r>
          </a:p>
          <a:p>
            <a:pPr eaLnBrk="1" hangingPunct="1"/>
            <a:endParaRPr lang="en-US" altLang="en-US" sz="1600">
              <a:latin typeface="Arial" panose="020B0604020202020204" pitchFamily="34" charset="0"/>
            </a:endParaRPr>
          </a:p>
          <a:p>
            <a:pPr eaLnBrk="1" hangingPunct="1"/>
            <a:r>
              <a:rPr lang="en-US" altLang="en-US" sz="1600">
                <a:latin typeface="Arial" panose="020B0604020202020204" pitchFamily="34" charset="0"/>
              </a:rPr>
              <a:t>BURNER BLOWER PROVED AIR AND BURNS FUEL.  THE EXHAUST FAN PROVIDES ARI FOR COMUSTION AND REMOVES EXHAUST GASES, EXCESS AIR AND STEM FROM THE DRYER.  </a:t>
            </a:r>
          </a:p>
        </p:txBody>
      </p:sp>
      <p:sp>
        <p:nvSpPr>
          <p:cNvPr id="192517" name="Date Placeholder 1">
            <a:extLst>
              <a:ext uri="{FF2B5EF4-FFF2-40B4-BE49-F238E27FC236}">
                <a16:creationId xmlns:a16="http://schemas.microsoft.com/office/drawing/2014/main" id="{E49FEBAA-AAB5-4949-8077-B2F1E397F6F9}"/>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7017AD4-20F7-4F58-8CE8-B503D22DBE95}"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97252368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a:extLst>
              <a:ext uri="{FF2B5EF4-FFF2-40B4-BE49-F238E27FC236}">
                <a16:creationId xmlns:a16="http://schemas.microsoft.com/office/drawing/2014/main" id="{BA7F966E-8694-400C-A41F-4E9A7B091AD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AE2F0D3-0011-4CC6-9452-1392A37E6BBE}" type="slidenum">
              <a:rPr lang="en-US" altLang="en-US"/>
              <a:pPr>
                <a:spcBef>
                  <a:spcPct val="0"/>
                </a:spcBef>
              </a:pPr>
              <a:t>93</a:t>
            </a:fld>
            <a:endParaRPr lang="en-US" altLang="en-US"/>
          </a:p>
        </p:txBody>
      </p:sp>
      <p:sp>
        <p:nvSpPr>
          <p:cNvPr id="194563" name="Rectangle 2">
            <a:extLst>
              <a:ext uri="{FF2B5EF4-FFF2-40B4-BE49-F238E27FC236}">
                <a16:creationId xmlns:a16="http://schemas.microsoft.com/office/drawing/2014/main" id="{64CDE1B7-19C9-4C76-9517-05DC69DC2FF9}"/>
              </a:ext>
            </a:extLst>
          </p:cNvPr>
          <p:cNvSpPr>
            <a:spLocks noGrp="1" noRot="1" noChangeAspect="1" noChangeArrowheads="1" noTextEdit="1"/>
          </p:cNvSpPr>
          <p:nvPr>
            <p:ph type="sldImg"/>
          </p:nvPr>
        </p:nvSpPr>
        <p:spPr>
          <a:ln/>
        </p:spPr>
      </p:sp>
      <p:sp>
        <p:nvSpPr>
          <p:cNvPr id="194564" name="Rectangle 3">
            <a:extLst>
              <a:ext uri="{FF2B5EF4-FFF2-40B4-BE49-F238E27FC236}">
                <a16:creationId xmlns:a16="http://schemas.microsoft.com/office/drawing/2014/main" id="{CA91952A-F764-4021-B77B-241A3CF4BFC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latin typeface="Arial" panose="020B0604020202020204" pitchFamily="34" charset="0"/>
            </a:endParaRPr>
          </a:p>
        </p:txBody>
      </p:sp>
      <p:sp>
        <p:nvSpPr>
          <p:cNvPr id="194565" name="Date Placeholder 1">
            <a:extLst>
              <a:ext uri="{FF2B5EF4-FFF2-40B4-BE49-F238E27FC236}">
                <a16:creationId xmlns:a16="http://schemas.microsoft.com/office/drawing/2014/main" id="{C5906F74-5FB7-492D-89D4-EC8DCA7F3A6E}"/>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0C69AF5-E7AF-4174-9368-50B92C86457E}"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69735819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a:extLst>
              <a:ext uri="{FF2B5EF4-FFF2-40B4-BE49-F238E27FC236}">
                <a16:creationId xmlns:a16="http://schemas.microsoft.com/office/drawing/2014/main" id="{C7A77795-BE07-40D1-A6F9-E74C7E1D905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2593390-22FE-4CC3-A0B8-227089571E3D}" type="slidenum">
              <a:rPr lang="en-US" altLang="en-US"/>
              <a:pPr>
                <a:spcBef>
                  <a:spcPct val="0"/>
                </a:spcBef>
              </a:pPr>
              <a:t>94</a:t>
            </a:fld>
            <a:endParaRPr lang="en-US" altLang="en-US"/>
          </a:p>
        </p:txBody>
      </p:sp>
      <p:sp>
        <p:nvSpPr>
          <p:cNvPr id="196611" name="Rectangle 2">
            <a:extLst>
              <a:ext uri="{FF2B5EF4-FFF2-40B4-BE49-F238E27FC236}">
                <a16:creationId xmlns:a16="http://schemas.microsoft.com/office/drawing/2014/main" id="{B8191DE9-AFBB-4D8E-98DC-5221CA05170F}"/>
              </a:ext>
            </a:extLst>
          </p:cNvPr>
          <p:cNvSpPr>
            <a:spLocks noGrp="1" noRot="1" noChangeAspect="1" noChangeArrowheads="1" noTextEdit="1"/>
          </p:cNvSpPr>
          <p:nvPr>
            <p:ph type="sldImg"/>
          </p:nvPr>
        </p:nvSpPr>
        <p:spPr>
          <a:ln/>
        </p:spPr>
      </p:sp>
      <p:sp>
        <p:nvSpPr>
          <p:cNvPr id="196612" name="Rectangle 3">
            <a:extLst>
              <a:ext uri="{FF2B5EF4-FFF2-40B4-BE49-F238E27FC236}">
                <a16:creationId xmlns:a16="http://schemas.microsoft.com/office/drawing/2014/main" id="{76A57233-249E-4A26-BCD8-4D6601FE739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a:latin typeface="Arial" panose="020B0604020202020204" pitchFamily="34" charset="0"/>
              </a:rPr>
              <a:t>Run through figures to demonstrate types of draft air and leaks in chapter 307.1</a:t>
            </a:r>
          </a:p>
        </p:txBody>
      </p:sp>
      <p:sp>
        <p:nvSpPr>
          <p:cNvPr id="196613" name="Date Placeholder 1">
            <a:extLst>
              <a:ext uri="{FF2B5EF4-FFF2-40B4-BE49-F238E27FC236}">
                <a16:creationId xmlns:a16="http://schemas.microsoft.com/office/drawing/2014/main" id="{6EAD68C6-0AFF-4F6E-8EE5-0BD236D60E64}"/>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291171B-1F35-4360-8291-FBA841EEC2CC}"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4342203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a:extLst>
              <a:ext uri="{FF2B5EF4-FFF2-40B4-BE49-F238E27FC236}">
                <a16:creationId xmlns:a16="http://schemas.microsoft.com/office/drawing/2014/main" id="{B1983313-3C02-4563-828E-360344A79E3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CD9677-59A5-4A29-90D8-1CE13770A418}" type="slidenum">
              <a:rPr lang="en-US" altLang="en-US"/>
              <a:pPr>
                <a:spcBef>
                  <a:spcPct val="0"/>
                </a:spcBef>
              </a:pPr>
              <a:t>95</a:t>
            </a:fld>
            <a:endParaRPr lang="en-US" altLang="en-US"/>
          </a:p>
        </p:txBody>
      </p:sp>
      <p:sp>
        <p:nvSpPr>
          <p:cNvPr id="198659" name="Rectangle 2">
            <a:extLst>
              <a:ext uri="{FF2B5EF4-FFF2-40B4-BE49-F238E27FC236}">
                <a16:creationId xmlns:a16="http://schemas.microsoft.com/office/drawing/2014/main" id="{1DCD4509-92DE-4464-A805-ADD0B544DF38}"/>
              </a:ext>
            </a:extLst>
          </p:cNvPr>
          <p:cNvSpPr>
            <a:spLocks noGrp="1" noRot="1" noChangeAspect="1" noChangeArrowheads="1" noTextEdit="1"/>
          </p:cNvSpPr>
          <p:nvPr>
            <p:ph type="sldImg"/>
          </p:nvPr>
        </p:nvSpPr>
        <p:spPr>
          <a:ln/>
        </p:spPr>
      </p:sp>
      <p:sp>
        <p:nvSpPr>
          <p:cNvPr id="198660" name="Rectangle 3">
            <a:extLst>
              <a:ext uri="{FF2B5EF4-FFF2-40B4-BE49-F238E27FC236}">
                <a16:creationId xmlns:a16="http://schemas.microsoft.com/office/drawing/2014/main" id="{F8CB45B2-3888-4F81-8099-96F5E6412FD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z="2400" b="1">
                <a:latin typeface="Arial" panose="020B0604020202020204" pitchFamily="34" charset="0"/>
              </a:rPr>
              <a:t>Natural draft….Negative pressure created by stack height and the</a:t>
            </a:r>
          </a:p>
          <a:p>
            <a:pPr eaLnBrk="1" hangingPunct="1"/>
            <a:endParaRPr lang="en-US" altLang="en-US" sz="2400" b="1">
              <a:latin typeface="Arial" panose="020B0604020202020204" pitchFamily="34" charset="0"/>
            </a:endParaRPr>
          </a:p>
          <a:p>
            <a:pPr eaLnBrk="1" hangingPunct="1"/>
            <a:r>
              <a:rPr lang="en-US" altLang="en-US" sz="2400" b="1">
                <a:latin typeface="Arial" panose="020B0604020202020204" pitchFamily="34" charset="0"/>
              </a:rPr>
              <a:t>Balanced Draft forced draft fan negative pressure prevents leaks</a:t>
            </a:r>
          </a:p>
          <a:p>
            <a:pPr eaLnBrk="1" hangingPunct="1"/>
            <a:endParaRPr lang="en-US" altLang="en-US" sz="2400" b="1">
              <a:latin typeface="Arial" panose="020B0604020202020204" pitchFamily="34" charset="0"/>
            </a:endParaRPr>
          </a:p>
        </p:txBody>
      </p:sp>
      <p:sp>
        <p:nvSpPr>
          <p:cNvPr id="198661" name="Date Placeholder 1">
            <a:extLst>
              <a:ext uri="{FF2B5EF4-FFF2-40B4-BE49-F238E27FC236}">
                <a16:creationId xmlns:a16="http://schemas.microsoft.com/office/drawing/2014/main" id="{57ECB029-F751-4578-8604-E89605EE89C2}"/>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F95C12D-2553-4924-A741-FA576C726BFE}"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59071323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a:extLst>
              <a:ext uri="{FF2B5EF4-FFF2-40B4-BE49-F238E27FC236}">
                <a16:creationId xmlns:a16="http://schemas.microsoft.com/office/drawing/2014/main" id="{E9A689D0-94FE-4984-A9DF-F6DD509F093F}"/>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C3BA9A9-8D4B-4573-8870-64C89612B40E}" type="slidenum">
              <a:rPr lang="en-US" altLang="en-US"/>
              <a:pPr>
                <a:spcBef>
                  <a:spcPct val="0"/>
                </a:spcBef>
              </a:pPr>
              <a:t>96</a:t>
            </a:fld>
            <a:endParaRPr lang="en-US" altLang="en-US"/>
          </a:p>
        </p:txBody>
      </p:sp>
      <p:sp>
        <p:nvSpPr>
          <p:cNvPr id="200707" name="Rectangle 2">
            <a:extLst>
              <a:ext uri="{FF2B5EF4-FFF2-40B4-BE49-F238E27FC236}">
                <a16:creationId xmlns:a16="http://schemas.microsoft.com/office/drawing/2014/main" id="{F71A32F2-C086-4D1C-8B07-49C357E45B34}"/>
              </a:ext>
            </a:extLst>
          </p:cNvPr>
          <p:cNvSpPr>
            <a:spLocks noGrp="1" noRot="1" noChangeAspect="1" noChangeArrowheads="1" noTextEdit="1"/>
          </p:cNvSpPr>
          <p:nvPr>
            <p:ph type="sldImg"/>
          </p:nvPr>
        </p:nvSpPr>
        <p:spPr>
          <a:ln/>
        </p:spPr>
      </p:sp>
      <p:sp>
        <p:nvSpPr>
          <p:cNvPr id="200708" name="Rectangle 3">
            <a:extLst>
              <a:ext uri="{FF2B5EF4-FFF2-40B4-BE49-F238E27FC236}">
                <a16:creationId xmlns:a16="http://schemas.microsoft.com/office/drawing/2014/main" id="{DDEAFD9E-A9A8-46D2-94B6-EC9BD47C7D9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Because burners atomize fuel in air and ignite the mixture, the draft air provided by a burner blower is forced air. Blower air provides oxygen for combustion and movement of the products of combustion away from the blower. If air is not pulled through the dryer/drum (induced draft), the blower will push it until the positive pressure forces air out the exit opening. </a:t>
            </a:r>
          </a:p>
          <a:p>
            <a:pPr eaLnBrk="1" hangingPunct="1"/>
            <a:r>
              <a:rPr lang="en-US" altLang="en-US">
                <a:latin typeface="Arial" panose="020B0604020202020204" pitchFamily="34" charset="0"/>
              </a:rPr>
              <a:t>Another example of forced air is a fan is pushing air into a baghouse. This forced draft in the baghouse results in positive pressure. The air in the baghouse will have greater pressure than the ambient air. There will be pressure pushing out on the structure of the baghouse. Positive pressure does not require special structural changes to a baghouse.</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Visible emissions are more likely to occur through leaks in ducting systems with forced draft than those with induced draft. This is because the increased air pressure is pushing air through the system and some escapes through the leaks (Figure 307-7). </a:t>
            </a:r>
          </a:p>
        </p:txBody>
      </p:sp>
      <p:sp>
        <p:nvSpPr>
          <p:cNvPr id="200709" name="Date Placeholder 1">
            <a:extLst>
              <a:ext uri="{FF2B5EF4-FFF2-40B4-BE49-F238E27FC236}">
                <a16:creationId xmlns:a16="http://schemas.microsoft.com/office/drawing/2014/main" id="{3613672D-1DC1-4244-A327-35D455EBBC59}"/>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35B181A-80AE-42A1-B71C-B8BFB4ABEE41}"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5635865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a:extLst>
              <a:ext uri="{FF2B5EF4-FFF2-40B4-BE49-F238E27FC236}">
                <a16:creationId xmlns:a16="http://schemas.microsoft.com/office/drawing/2014/main" id="{C5ECD7A4-1442-436F-BA11-A4C8137B027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F425419-D7DE-4AE9-8C96-C0154AC339A1}" type="slidenum">
              <a:rPr lang="en-US" altLang="en-US"/>
              <a:pPr>
                <a:spcBef>
                  <a:spcPct val="0"/>
                </a:spcBef>
              </a:pPr>
              <a:t>97</a:t>
            </a:fld>
            <a:endParaRPr lang="en-US" altLang="en-US"/>
          </a:p>
        </p:txBody>
      </p:sp>
      <p:sp>
        <p:nvSpPr>
          <p:cNvPr id="202755" name="Rectangle 2">
            <a:extLst>
              <a:ext uri="{FF2B5EF4-FFF2-40B4-BE49-F238E27FC236}">
                <a16:creationId xmlns:a16="http://schemas.microsoft.com/office/drawing/2014/main" id="{01D50E95-BF62-42EC-B050-9888EE3C5E14}"/>
              </a:ext>
            </a:extLst>
          </p:cNvPr>
          <p:cNvSpPr>
            <a:spLocks noGrp="1" noRot="1" noChangeAspect="1" noChangeArrowheads="1" noTextEdit="1"/>
          </p:cNvSpPr>
          <p:nvPr>
            <p:ph type="sldImg"/>
          </p:nvPr>
        </p:nvSpPr>
        <p:spPr>
          <a:ln/>
        </p:spPr>
      </p:sp>
      <p:sp>
        <p:nvSpPr>
          <p:cNvPr id="202756" name="Rectangle 3">
            <a:extLst>
              <a:ext uri="{FF2B5EF4-FFF2-40B4-BE49-F238E27FC236}">
                <a16:creationId xmlns:a16="http://schemas.microsoft.com/office/drawing/2014/main" id="{515D5CB0-B803-4E4F-A5FE-7649F3C47AA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It is possible to create an induced draft in a dryer/drum. The burner blower provides forced air initially. Often, an exhaust fan located at the base of the exhaust stack draws air through the dryer/drum and the control equipment. </a:t>
            </a:r>
          </a:p>
          <a:p>
            <a:pPr eaLnBrk="1" hangingPunct="1"/>
            <a:r>
              <a:rPr lang="en-US" altLang="en-US">
                <a:latin typeface="Arial" panose="020B0604020202020204" pitchFamily="34" charset="0"/>
              </a:rPr>
              <a:t>In this situation, a baghouse will have induced draft as well. A fan is pulling air into a baghouse, creating an induced draft in the baghouse. The walls of the baghouse need to be reinforced to prevent collapse of the building structure because of decreased air pressure inside.</a:t>
            </a:r>
          </a:p>
          <a:p>
            <a:pPr eaLnBrk="1" hangingPunct="1"/>
            <a:r>
              <a:rPr lang="en-US" altLang="en-US">
                <a:latin typeface="Arial" panose="020B0604020202020204" pitchFamily="34" charset="0"/>
              </a:rPr>
              <a:t>If a fan is positioned, instead, between the dryer/drum and the dust control equipment, the exhaust fan that acts as an induction fan to draw gases from the dryer/drum will act as a forced draft fan to push the same gases into the dust control equipment. A fan located in the gas stream that is constantly bombarded with particles is subject to much more wear and tear than a blower that only pushes air. </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Visible emissions are more likely to occur through leaks in ducting systems with forced draft than those with induced draft. This is because the increased air pressure is pushing air through the system and some escapes through the leaks (Figure 307-7). </a:t>
            </a:r>
          </a:p>
        </p:txBody>
      </p:sp>
      <p:sp>
        <p:nvSpPr>
          <p:cNvPr id="202757" name="Date Placeholder 1">
            <a:extLst>
              <a:ext uri="{FF2B5EF4-FFF2-40B4-BE49-F238E27FC236}">
                <a16:creationId xmlns:a16="http://schemas.microsoft.com/office/drawing/2014/main" id="{AEEC420A-24DD-4C1F-A6E6-A3A74E4558F4}"/>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E51A2FE-A563-4FC8-87BC-4BB0D526AEA5}"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47387510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a:extLst>
              <a:ext uri="{FF2B5EF4-FFF2-40B4-BE49-F238E27FC236}">
                <a16:creationId xmlns:a16="http://schemas.microsoft.com/office/drawing/2014/main" id="{0128EF33-9A67-4CA6-B55B-5B90376038E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D6147A9-0EDD-4857-A3DF-358415269B88}" type="slidenum">
              <a:rPr lang="en-US" altLang="en-US"/>
              <a:pPr>
                <a:spcBef>
                  <a:spcPct val="0"/>
                </a:spcBef>
              </a:pPr>
              <a:t>98</a:t>
            </a:fld>
            <a:endParaRPr lang="en-US" altLang="en-US"/>
          </a:p>
        </p:txBody>
      </p:sp>
      <p:sp>
        <p:nvSpPr>
          <p:cNvPr id="204803" name="Rectangle 2">
            <a:extLst>
              <a:ext uri="{FF2B5EF4-FFF2-40B4-BE49-F238E27FC236}">
                <a16:creationId xmlns:a16="http://schemas.microsoft.com/office/drawing/2014/main" id="{0A12B384-2742-4428-8A23-F9BCE89BF8AB}"/>
              </a:ext>
            </a:extLst>
          </p:cNvPr>
          <p:cNvSpPr>
            <a:spLocks noGrp="1" noRot="1" noChangeAspect="1" noChangeArrowheads="1" noTextEdit="1"/>
          </p:cNvSpPr>
          <p:nvPr>
            <p:ph type="sldImg"/>
          </p:nvPr>
        </p:nvSpPr>
        <p:spPr>
          <a:ln/>
        </p:spPr>
      </p:sp>
      <p:sp>
        <p:nvSpPr>
          <p:cNvPr id="204804" name="Rectangle 3">
            <a:extLst>
              <a:ext uri="{FF2B5EF4-FFF2-40B4-BE49-F238E27FC236}">
                <a16:creationId xmlns:a16="http://schemas.microsoft.com/office/drawing/2014/main" id="{C71D1B23-ED35-48B0-AECD-EFB0B3A2D91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In a balanced draft system, a forced draft fan is used to push (or blow) combustion air into the combustion chamber and an induced draft fan and a natural draft stack are used to pull the combustion gases through the combustion chamber and exit from the stack. The draft is balanced so that the combustion chamber is maintained at a slightly negative pressure. This negative pressure prevents emissions from leaking from the combustion chamber (Figure 307-6).</a:t>
            </a:r>
            <a:r>
              <a:rPr lang="en-US" altLang="en-US">
                <a:latin typeface="Arial" panose="020B0604020202020204" pitchFamily="34" charset="0"/>
                <a:hlinkClick r:id="rId3" action="ppaction://hlinkfile"/>
              </a:rPr>
              <a:t>1</a:t>
            </a:r>
            <a:r>
              <a:rPr lang="en-US" altLang="en-US">
                <a:latin typeface="Arial" panose="020B0604020202020204" pitchFamily="34" charset="0"/>
              </a:rPr>
              <a:t> </a:t>
            </a:r>
          </a:p>
        </p:txBody>
      </p:sp>
      <p:sp>
        <p:nvSpPr>
          <p:cNvPr id="204805" name="Date Placeholder 1">
            <a:extLst>
              <a:ext uri="{FF2B5EF4-FFF2-40B4-BE49-F238E27FC236}">
                <a16:creationId xmlns:a16="http://schemas.microsoft.com/office/drawing/2014/main" id="{CD573157-02D5-4C2C-97B0-5D2842E87F2E}"/>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45FFD1E-F52B-40CF-B5C4-E3937E3E2DD1}"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167361899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a:extLst>
              <a:ext uri="{FF2B5EF4-FFF2-40B4-BE49-F238E27FC236}">
                <a16:creationId xmlns:a16="http://schemas.microsoft.com/office/drawing/2014/main" id="{22DED6BF-ED8A-47F8-AB91-FEB8B4127BC4}"/>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1766082-A35D-44A8-9B66-D9FB6B164A86}" type="slidenum">
              <a:rPr lang="en-US" altLang="en-US"/>
              <a:pPr>
                <a:spcBef>
                  <a:spcPct val="0"/>
                </a:spcBef>
              </a:pPr>
              <a:t>99</a:t>
            </a:fld>
            <a:endParaRPr lang="en-US" altLang="en-US"/>
          </a:p>
        </p:txBody>
      </p:sp>
      <p:sp>
        <p:nvSpPr>
          <p:cNvPr id="206851" name="Rectangle 2">
            <a:extLst>
              <a:ext uri="{FF2B5EF4-FFF2-40B4-BE49-F238E27FC236}">
                <a16:creationId xmlns:a16="http://schemas.microsoft.com/office/drawing/2014/main" id="{520F579F-E996-46FE-8698-FEBFF72B2204}"/>
              </a:ext>
            </a:extLst>
          </p:cNvPr>
          <p:cNvSpPr>
            <a:spLocks noGrp="1" noRot="1" noChangeAspect="1" noChangeArrowheads="1" noTextEdit="1"/>
          </p:cNvSpPr>
          <p:nvPr>
            <p:ph type="sldImg"/>
          </p:nvPr>
        </p:nvSpPr>
        <p:spPr>
          <a:ln/>
        </p:spPr>
      </p:sp>
      <p:sp>
        <p:nvSpPr>
          <p:cNvPr id="206852" name="Rectangle 3">
            <a:extLst>
              <a:ext uri="{FF2B5EF4-FFF2-40B4-BE49-F238E27FC236}">
                <a16:creationId xmlns:a16="http://schemas.microsoft.com/office/drawing/2014/main" id="{E3A4C912-EB8D-4743-B2E8-7BB347C11E1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a:latin typeface="Arial" panose="020B0604020202020204" pitchFamily="34" charset="0"/>
              </a:rPr>
              <a:t>The rotary dryer produces the largest amount of ducted emissions in a batch plant. Emissions consist of large amounts of aggregate dust and products of combustion, e.g., water, carbon dioxide, carbon monoxide, oxides of nitrogen, sulfur dioxide, volatile organic compounds, and particulate matter (AP-42 Tables 11.1-1,2,5,6). of hazardous substances (</a:t>
            </a:r>
            <a:r>
              <a:rPr lang="en-US" altLang="en-US">
                <a:latin typeface="Arial" panose="020B0604020202020204" pitchFamily="34" charset="0"/>
                <a:hlinkClick r:id="rId3" action="ppaction://hlinkfile"/>
              </a:rPr>
              <a:t>AP-42</a:t>
            </a:r>
            <a:r>
              <a:rPr lang="en-US" altLang="en-US">
                <a:latin typeface="Arial" panose="020B0604020202020204" pitchFamily="34" charset="0"/>
              </a:rPr>
              <a:t> Tables 11.1-9, 11). Note in the Tables that the products of combustion vary depending on the type of fuel burned.</a:t>
            </a:r>
          </a:p>
          <a:p>
            <a:pPr eaLnBrk="1" hangingPunct="1"/>
            <a:r>
              <a:rPr lang="en-US" altLang="en-US">
                <a:latin typeface="Arial" panose="020B0604020202020204" pitchFamily="34" charset="0"/>
              </a:rPr>
              <a:t>If there are leaks in the dryer or associated ducting, there may be visible emissions. Below is an example of a leak from an incompletely repaired section of a rotary dryer.</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A phenomenon termed "puff back" may be seen at the rotary dryer. Visible emissions may be emitted from the dryer. This is actually not a problem with the burner but with the primary air pollution control equipment. This phenomenon will be discussed in detail in Subsection 307.1, Primary Air Pollution Control Equipment. </a:t>
            </a:r>
          </a:p>
        </p:txBody>
      </p:sp>
      <p:sp>
        <p:nvSpPr>
          <p:cNvPr id="206853" name="Date Placeholder 1">
            <a:extLst>
              <a:ext uri="{FF2B5EF4-FFF2-40B4-BE49-F238E27FC236}">
                <a16:creationId xmlns:a16="http://schemas.microsoft.com/office/drawing/2014/main" id="{E0149A3D-BC6A-4730-A922-13E3DCBAF8DA}"/>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8213">
              <a:spcBef>
                <a:spcPct val="30000"/>
              </a:spcBef>
              <a:defRPr sz="1200">
                <a:solidFill>
                  <a:schemeClr val="tx1"/>
                </a:solidFill>
                <a:latin typeface="Arial" panose="020B0604020202020204" pitchFamily="34" charset="0"/>
              </a:defRPr>
            </a:lvl1pPr>
            <a:lvl2pPr marL="747713" indent="-287338" defTabSz="938213">
              <a:spcBef>
                <a:spcPct val="30000"/>
              </a:spcBef>
              <a:defRPr sz="1200">
                <a:solidFill>
                  <a:schemeClr val="tx1"/>
                </a:solidFill>
                <a:latin typeface="Arial" panose="020B0604020202020204" pitchFamily="34" charset="0"/>
              </a:defRPr>
            </a:lvl2pPr>
            <a:lvl3pPr marL="1150938" indent="-230188" defTabSz="938213">
              <a:spcBef>
                <a:spcPct val="30000"/>
              </a:spcBef>
              <a:defRPr sz="1200">
                <a:solidFill>
                  <a:schemeClr val="tx1"/>
                </a:solidFill>
                <a:latin typeface="Arial" panose="020B0604020202020204" pitchFamily="34" charset="0"/>
              </a:defRPr>
            </a:lvl3pPr>
            <a:lvl4pPr marL="1612900" indent="-230188" defTabSz="938213">
              <a:spcBef>
                <a:spcPct val="30000"/>
              </a:spcBef>
              <a:defRPr sz="1200">
                <a:solidFill>
                  <a:schemeClr val="tx1"/>
                </a:solidFill>
                <a:latin typeface="Arial" panose="020B0604020202020204" pitchFamily="34" charset="0"/>
              </a:defRPr>
            </a:lvl4pPr>
            <a:lvl5pPr marL="2073275" indent="-230188" defTabSz="938213">
              <a:spcBef>
                <a:spcPct val="30000"/>
              </a:spcBef>
              <a:defRPr sz="1200">
                <a:solidFill>
                  <a:schemeClr val="tx1"/>
                </a:solidFill>
                <a:latin typeface="Arial" panose="020B0604020202020204" pitchFamily="34" charset="0"/>
              </a:defRPr>
            </a:lvl5pPr>
            <a:lvl6pPr marL="2530475" indent="-230188" defTabSz="938213" eaLnBrk="0" fontAlgn="base" hangingPunct="0">
              <a:spcBef>
                <a:spcPct val="30000"/>
              </a:spcBef>
              <a:spcAft>
                <a:spcPct val="0"/>
              </a:spcAft>
              <a:defRPr sz="1200">
                <a:solidFill>
                  <a:schemeClr val="tx1"/>
                </a:solidFill>
                <a:latin typeface="Arial" panose="020B0604020202020204" pitchFamily="34" charset="0"/>
              </a:defRPr>
            </a:lvl6pPr>
            <a:lvl7pPr marL="2987675" indent="-230188" defTabSz="938213" eaLnBrk="0" fontAlgn="base" hangingPunct="0">
              <a:spcBef>
                <a:spcPct val="30000"/>
              </a:spcBef>
              <a:spcAft>
                <a:spcPct val="0"/>
              </a:spcAft>
              <a:defRPr sz="1200">
                <a:solidFill>
                  <a:schemeClr val="tx1"/>
                </a:solidFill>
                <a:latin typeface="Arial" panose="020B0604020202020204" pitchFamily="34" charset="0"/>
              </a:defRPr>
            </a:lvl7pPr>
            <a:lvl8pPr marL="3444875" indent="-230188" defTabSz="938213" eaLnBrk="0" fontAlgn="base" hangingPunct="0">
              <a:spcBef>
                <a:spcPct val="30000"/>
              </a:spcBef>
              <a:spcAft>
                <a:spcPct val="0"/>
              </a:spcAft>
              <a:defRPr sz="1200">
                <a:solidFill>
                  <a:schemeClr val="tx1"/>
                </a:solidFill>
                <a:latin typeface="Arial" panose="020B0604020202020204" pitchFamily="34" charset="0"/>
              </a:defRPr>
            </a:lvl8pPr>
            <a:lvl9pPr marL="3902075" indent="-230188" defTabSz="9382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8347E87-A8F7-4EC9-8F82-60BA4C39BAF9}" type="datetime3">
              <a:rPr lang="en-US" altLang="en-US" smtClean="0"/>
              <a:pPr>
                <a:spcBef>
                  <a:spcPct val="0"/>
                </a:spcBef>
              </a:pPr>
              <a:t>29 September 2023</a:t>
            </a:fld>
            <a:endParaRPr lang="en-US" altLang="en-US"/>
          </a:p>
        </p:txBody>
      </p:sp>
    </p:spTree>
    <p:extLst>
      <p:ext uri="{BB962C8B-B14F-4D97-AF65-F5344CB8AC3E}">
        <p14:creationId xmlns:p14="http://schemas.microsoft.com/office/powerpoint/2010/main" val="2892011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83605183-BC5D-475F-A226-331EE38DAC5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ECC08732-065E-46D0-B40A-170F6D89C77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EA4230D-FFA4-4C6B-BB16-236A204B2CE7}"/>
              </a:ext>
            </a:extLst>
          </p:cNvPr>
          <p:cNvSpPr>
            <a:spLocks noGrp="1" noChangeArrowheads="1"/>
          </p:cNvSpPr>
          <p:nvPr>
            <p:ph type="sldNum" sz="quarter" idx="12"/>
          </p:nvPr>
        </p:nvSpPr>
        <p:spPr>
          <a:ln/>
        </p:spPr>
        <p:txBody>
          <a:bodyPr/>
          <a:lstStyle>
            <a:lvl1pPr>
              <a:defRPr/>
            </a:lvl1pPr>
          </a:lstStyle>
          <a:p>
            <a:pPr>
              <a:defRPr/>
            </a:pPr>
            <a:fld id="{F63D30BB-2A89-476B-9F3F-699CE8E0FFC7}" type="slidenum">
              <a:rPr lang="en-US" altLang="en-US"/>
              <a:pPr>
                <a:defRPr/>
              </a:pPr>
              <a:t>‹#›</a:t>
            </a:fld>
            <a:endParaRPr lang="en-US" altLang="en-US"/>
          </a:p>
        </p:txBody>
      </p:sp>
    </p:spTree>
    <p:extLst>
      <p:ext uri="{BB962C8B-B14F-4D97-AF65-F5344CB8AC3E}">
        <p14:creationId xmlns:p14="http://schemas.microsoft.com/office/powerpoint/2010/main" val="3655394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E219C24-7A5B-4906-B5E0-559266DFFF9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1940146-B778-41F8-894A-4AB194AFC14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30DA1D3-F0FB-4E19-813A-3BEB77FEEDD1}"/>
              </a:ext>
            </a:extLst>
          </p:cNvPr>
          <p:cNvSpPr>
            <a:spLocks noGrp="1" noChangeArrowheads="1"/>
          </p:cNvSpPr>
          <p:nvPr>
            <p:ph type="sldNum" sz="quarter" idx="12"/>
          </p:nvPr>
        </p:nvSpPr>
        <p:spPr>
          <a:ln/>
        </p:spPr>
        <p:txBody>
          <a:bodyPr/>
          <a:lstStyle>
            <a:lvl1pPr>
              <a:defRPr/>
            </a:lvl1pPr>
          </a:lstStyle>
          <a:p>
            <a:pPr>
              <a:defRPr/>
            </a:pPr>
            <a:fld id="{BB90C7C7-9E42-4FC8-802B-9C595CBC1587}" type="slidenum">
              <a:rPr lang="en-US" altLang="en-US"/>
              <a:pPr>
                <a:defRPr/>
              </a:pPr>
              <a:t>‹#›</a:t>
            </a:fld>
            <a:endParaRPr lang="en-US" altLang="en-US"/>
          </a:p>
        </p:txBody>
      </p:sp>
    </p:spTree>
    <p:extLst>
      <p:ext uri="{BB962C8B-B14F-4D97-AF65-F5344CB8AC3E}">
        <p14:creationId xmlns:p14="http://schemas.microsoft.com/office/powerpoint/2010/main" val="37246229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42B608C-3C88-4BC9-B925-C26BB2DAF98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DBC6F19-2892-447C-B762-DEA1B10BFC8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5523BEE-0F2D-4A3C-843A-24B0EC420037}"/>
              </a:ext>
            </a:extLst>
          </p:cNvPr>
          <p:cNvSpPr>
            <a:spLocks noGrp="1" noChangeArrowheads="1"/>
          </p:cNvSpPr>
          <p:nvPr>
            <p:ph type="sldNum" sz="quarter" idx="12"/>
          </p:nvPr>
        </p:nvSpPr>
        <p:spPr>
          <a:ln/>
        </p:spPr>
        <p:txBody>
          <a:bodyPr/>
          <a:lstStyle>
            <a:lvl1pPr>
              <a:defRPr/>
            </a:lvl1pPr>
          </a:lstStyle>
          <a:p>
            <a:pPr>
              <a:defRPr/>
            </a:pPr>
            <a:fld id="{6720D46F-A646-4415-ACC3-FAE75AD7C587}" type="slidenum">
              <a:rPr lang="en-US" altLang="en-US"/>
              <a:pPr>
                <a:defRPr/>
              </a:pPr>
              <a:t>‹#›</a:t>
            </a:fld>
            <a:endParaRPr lang="en-US" altLang="en-US"/>
          </a:p>
        </p:txBody>
      </p:sp>
    </p:spTree>
    <p:extLst>
      <p:ext uri="{BB962C8B-B14F-4D97-AF65-F5344CB8AC3E}">
        <p14:creationId xmlns:p14="http://schemas.microsoft.com/office/powerpoint/2010/main" val="40932221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40F3982-8749-4805-83EA-A925E5FB5F8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D1CBE087-4960-4794-BFD7-3945D1375D0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E98D9D4E-022D-450C-ACFD-0FA601034BC4}"/>
              </a:ext>
            </a:extLst>
          </p:cNvPr>
          <p:cNvSpPr>
            <a:spLocks noGrp="1" noChangeArrowheads="1"/>
          </p:cNvSpPr>
          <p:nvPr>
            <p:ph type="sldNum" sz="quarter" idx="12"/>
          </p:nvPr>
        </p:nvSpPr>
        <p:spPr>
          <a:ln/>
        </p:spPr>
        <p:txBody>
          <a:bodyPr/>
          <a:lstStyle>
            <a:lvl1pPr>
              <a:defRPr/>
            </a:lvl1pPr>
          </a:lstStyle>
          <a:p>
            <a:pPr>
              <a:defRPr/>
            </a:pPr>
            <a:fld id="{F7460EB7-9D30-4A0C-B040-A22091B11AC0}" type="slidenum">
              <a:rPr lang="en-US" altLang="en-US"/>
              <a:pPr>
                <a:defRPr/>
              </a:pPr>
              <a:t>‹#›</a:t>
            </a:fld>
            <a:endParaRPr lang="en-US" altLang="en-US"/>
          </a:p>
        </p:txBody>
      </p:sp>
    </p:spTree>
    <p:extLst>
      <p:ext uri="{BB962C8B-B14F-4D97-AF65-F5344CB8AC3E}">
        <p14:creationId xmlns:p14="http://schemas.microsoft.com/office/powerpoint/2010/main" val="36310798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9B2B6D03-7326-4485-B5A5-15FE5348E5E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940326A-A277-44FF-8875-A3E60A26D6D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7C15A511-224E-44C5-ABD7-11ADF1A1D2B8}"/>
              </a:ext>
            </a:extLst>
          </p:cNvPr>
          <p:cNvSpPr>
            <a:spLocks noGrp="1" noChangeArrowheads="1"/>
          </p:cNvSpPr>
          <p:nvPr>
            <p:ph type="sldNum" sz="quarter" idx="12"/>
          </p:nvPr>
        </p:nvSpPr>
        <p:spPr>
          <a:ln/>
        </p:spPr>
        <p:txBody>
          <a:bodyPr/>
          <a:lstStyle>
            <a:lvl1pPr>
              <a:defRPr/>
            </a:lvl1pPr>
          </a:lstStyle>
          <a:p>
            <a:pPr>
              <a:defRPr/>
            </a:pPr>
            <a:fld id="{6A42667B-074C-430C-9B4E-B1E1CD1B3ECD}" type="slidenum">
              <a:rPr lang="en-US" altLang="en-US"/>
              <a:pPr>
                <a:defRPr/>
              </a:pPr>
              <a:t>‹#›</a:t>
            </a:fld>
            <a:endParaRPr lang="en-US" altLang="en-US"/>
          </a:p>
        </p:txBody>
      </p:sp>
    </p:spTree>
    <p:extLst>
      <p:ext uri="{BB962C8B-B14F-4D97-AF65-F5344CB8AC3E}">
        <p14:creationId xmlns:p14="http://schemas.microsoft.com/office/powerpoint/2010/main" val="17077430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83A6B3A7-82CF-4F78-ABD8-3E2FF4255945}"/>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A4535E80-E4A6-45CC-AB7A-B2BDEE2C2EB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76549EDE-58D9-4F95-B258-C1C22B12397C}"/>
              </a:ext>
            </a:extLst>
          </p:cNvPr>
          <p:cNvSpPr>
            <a:spLocks noGrp="1" noChangeArrowheads="1"/>
          </p:cNvSpPr>
          <p:nvPr>
            <p:ph type="sldNum" sz="quarter" idx="12"/>
          </p:nvPr>
        </p:nvSpPr>
        <p:spPr>
          <a:ln/>
        </p:spPr>
        <p:txBody>
          <a:bodyPr/>
          <a:lstStyle>
            <a:lvl1pPr>
              <a:defRPr/>
            </a:lvl1pPr>
          </a:lstStyle>
          <a:p>
            <a:pPr>
              <a:defRPr/>
            </a:pPr>
            <a:fld id="{4C79E420-69FE-4C38-A5CB-F14F9A3749AC}" type="slidenum">
              <a:rPr lang="en-US" altLang="en-US"/>
              <a:pPr>
                <a:defRPr/>
              </a:pPr>
              <a:t>‹#›</a:t>
            </a:fld>
            <a:endParaRPr lang="en-US" altLang="en-US"/>
          </a:p>
        </p:txBody>
      </p:sp>
    </p:spTree>
    <p:extLst>
      <p:ext uri="{BB962C8B-B14F-4D97-AF65-F5344CB8AC3E}">
        <p14:creationId xmlns:p14="http://schemas.microsoft.com/office/powerpoint/2010/main" val="20480913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AndTx" preserve="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57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a:extLst>
              <a:ext uri="{FF2B5EF4-FFF2-40B4-BE49-F238E27FC236}">
                <a16:creationId xmlns:a16="http://schemas.microsoft.com/office/drawing/2014/main" id="{0A8014CA-6E7F-4482-A898-483B35F0BDF5}"/>
              </a:ext>
            </a:extLst>
          </p:cNvPr>
          <p:cNvSpPr>
            <a:spLocks noGrp="1" noChangeArrowheads="1"/>
          </p:cNvSpPr>
          <p:nvPr>
            <p:ph type="dt" sz="half" idx="10"/>
          </p:nvPr>
        </p:nvSpPr>
        <p:spPr>
          <a:ln/>
        </p:spPr>
        <p:txBody>
          <a:bodyPr/>
          <a:lstStyle>
            <a:lvl1pPr>
              <a:defRPr/>
            </a:lvl1pPr>
          </a:lstStyle>
          <a:p>
            <a:pPr>
              <a:defRPr/>
            </a:pPr>
            <a:endParaRPr lang="en-US"/>
          </a:p>
        </p:txBody>
      </p:sp>
      <p:sp>
        <p:nvSpPr>
          <p:cNvPr id="7" name="Rectangle 5">
            <a:extLst>
              <a:ext uri="{FF2B5EF4-FFF2-40B4-BE49-F238E27FC236}">
                <a16:creationId xmlns:a16="http://schemas.microsoft.com/office/drawing/2014/main" id="{4D7762FF-D1A2-4AE8-A2CB-5BC05C5E60F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Rectangle 6">
            <a:extLst>
              <a:ext uri="{FF2B5EF4-FFF2-40B4-BE49-F238E27FC236}">
                <a16:creationId xmlns:a16="http://schemas.microsoft.com/office/drawing/2014/main" id="{15B5C4F3-DF78-49F2-9B1F-CD2A29DD0044}"/>
              </a:ext>
            </a:extLst>
          </p:cNvPr>
          <p:cNvSpPr>
            <a:spLocks noGrp="1" noChangeArrowheads="1"/>
          </p:cNvSpPr>
          <p:nvPr>
            <p:ph type="sldNum" sz="quarter" idx="12"/>
          </p:nvPr>
        </p:nvSpPr>
        <p:spPr>
          <a:ln/>
        </p:spPr>
        <p:txBody>
          <a:bodyPr/>
          <a:lstStyle>
            <a:lvl1pPr>
              <a:defRPr/>
            </a:lvl1pPr>
          </a:lstStyle>
          <a:p>
            <a:pPr>
              <a:defRPr/>
            </a:pPr>
            <a:fld id="{6F558842-F807-4E3A-8A41-F2016C556EF6}" type="slidenum">
              <a:rPr lang="en-US" altLang="en-US"/>
              <a:pPr>
                <a:defRPr/>
              </a:pPr>
              <a:t>‹#›</a:t>
            </a:fld>
            <a:endParaRPr lang="en-US" altLang="en-US"/>
          </a:p>
        </p:txBody>
      </p:sp>
    </p:spTree>
    <p:extLst>
      <p:ext uri="{BB962C8B-B14F-4D97-AF65-F5344CB8AC3E}">
        <p14:creationId xmlns:p14="http://schemas.microsoft.com/office/powerpoint/2010/main" val="5168649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8229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7200" y="3938588"/>
            <a:ext cx="8229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9C36DB5-6426-49A4-AE5B-E931BBA8779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83E15AC9-886F-4ECD-9743-E70D68AC1B9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DACAF9A-66DE-4A58-BF9F-0AF3F5BF7ABF}"/>
              </a:ext>
            </a:extLst>
          </p:cNvPr>
          <p:cNvSpPr>
            <a:spLocks noGrp="1" noChangeArrowheads="1"/>
          </p:cNvSpPr>
          <p:nvPr>
            <p:ph type="sldNum" sz="quarter" idx="12"/>
          </p:nvPr>
        </p:nvSpPr>
        <p:spPr>
          <a:ln/>
        </p:spPr>
        <p:txBody>
          <a:bodyPr/>
          <a:lstStyle>
            <a:lvl1pPr>
              <a:defRPr/>
            </a:lvl1pPr>
          </a:lstStyle>
          <a:p>
            <a:pPr>
              <a:defRPr/>
            </a:pPr>
            <a:fld id="{9CC9BC01-AD74-405D-AA9B-27430CC1918A}" type="slidenum">
              <a:rPr lang="en-US" altLang="en-US"/>
              <a:pPr>
                <a:defRPr/>
              </a:pPr>
              <a:t>‹#›</a:t>
            </a:fld>
            <a:endParaRPr lang="en-US" altLang="en-US"/>
          </a:p>
        </p:txBody>
      </p:sp>
    </p:spTree>
    <p:extLst>
      <p:ext uri="{BB962C8B-B14F-4D97-AF65-F5344CB8AC3E}">
        <p14:creationId xmlns:p14="http://schemas.microsoft.com/office/powerpoint/2010/main" val="1884468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a:extLst>
              <a:ext uri="{FF2B5EF4-FFF2-40B4-BE49-F238E27FC236}">
                <a16:creationId xmlns:a16="http://schemas.microsoft.com/office/drawing/2014/main" id="{9557D318-92C0-4F50-A678-385E9D741771}"/>
              </a:ext>
            </a:extLst>
          </p:cNvPr>
          <p:cNvSpPr>
            <a:spLocks noGrp="1" noChangeArrowheads="1"/>
          </p:cNvSpPr>
          <p:nvPr>
            <p:ph type="dt" sz="half" idx="10"/>
          </p:nvPr>
        </p:nvSpPr>
        <p:spPr>
          <a:ln/>
        </p:spPr>
        <p:txBody>
          <a:bodyPr/>
          <a:lstStyle>
            <a:lvl1pPr>
              <a:defRPr/>
            </a:lvl1pPr>
          </a:lstStyle>
          <a:p>
            <a:pPr>
              <a:defRPr/>
            </a:pPr>
            <a:endParaRPr lang="en-US"/>
          </a:p>
        </p:txBody>
      </p:sp>
      <p:sp>
        <p:nvSpPr>
          <p:cNvPr id="7" name="Rectangle 5">
            <a:extLst>
              <a:ext uri="{FF2B5EF4-FFF2-40B4-BE49-F238E27FC236}">
                <a16:creationId xmlns:a16="http://schemas.microsoft.com/office/drawing/2014/main" id="{E6C247EF-5601-43D9-8B12-C26C21DC01F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Rectangle 6">
            <a:extLst>
              <a:ext uri="{FF2B5EF4-FFF2-40B4-BE49-F238E27FC236}">
                <a16:creationId xmlns:a16="http://schemas.microsoft.com/office/drawing/2014/main" id="{7B159049-53B0-4D91-81C7-AFAA73CD4602}"/>
              </a:ext>
            </a:extLst>
          </p:cNvPr>
          <p:cNvSpPr>
            <a:spLocks noGrp="1" noChangeArrowheads="1"/>
          </p:cNvSpPr>
          <p:nvPr>
            <p:ph type="sldNum" sz="quarter" idx="12"/>
          </p:nvPr>
        </p:nvSpPr>
        <p:spPr>
          <a:ln/>
        </p:spPr>
        <p:txBody>
          <a:bodyPr/>
          <a:lstStyle>
            <a:lvl1pPr>
              <a:defRPr/>
            </a:lvl1pPr>
          </a:lstStyle>
          <a:p>
            <a:pPr>
              <a:defRPr/>
            </a:pPr>
            <a:fld id="{2A69D08C-627B-4689-BCAE-AC45DB903EBD}" type="slidenum">
              <a:rPr lang="en-US" altLang="en-US"/>
              <a:pPr>
                <a:defRPr/>
              </a:pPr>
              <a:t>‹#›</a:t>
            </a:fld>
            <a:endParaRPr lang="en-US" altLang="en-US"/>
          </a:p>
        </p:txBody>
      </p:sp>
    </p:spTree>
    <p:extLst>
      <p:ext uri="{BB962C8B-B14F-4D97-AF65-F5344CB8AC3E}">
        <p14:creationId xmlns:p14="http://schemas.microsoft.com/office/powerpoint/2010/main" val="9936440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1E243D84-3748-43AE-BF36-1811EF921FD9}"/>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088918A1-931C-4408-8C74-FCD73566AB2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7C14FEB8-6BF5-4048-9EF5-96A145FD8C77}"/>
              </a:ext>
            </a:extLst>
          </p:cNvPr>
          <p:cNvSpPr>
            <a:spLocks noGrp="1" noChangeArrowheads="1"/>
          </p:cNvSpPr>
          <p:nvPr>
            <p:ph type="sldNum" sz="quarter" idx="12"/>
          </p:nvPr>
        </p:nvSpPr>
        <p:spPr>
          <a:ln/>
        </p:spPr>
        <p:txBody>
          <a:bodyPr/>
          <a:lstStyle>
            <a:lvl1pPr>
              <a:defRPr/>
            </a:lvl1pPr>
          </a:lstStyle>
          <a:p>
            <a:pPr>
              <a:defRPr/>
            </a:pPr>
            <a:fld id="{8E1BCB09-48EB-418B-B704-57E0FE7A9542}" type="slidenum">
              <a:rPr lang="en-US" altLang="en-US"/>
              <a:pPr>
                <a:defRPr/>
              </a:pPr>
              <a:t>‹#›</a:t>
            </a:fld>
            <a:endParaRPr lang="en-US" altLang="en-US"/>
          </a:p>
        </p:txBody>
      </p:sp>
    </p:spTree>
    <p:extLst>
      <p:ext uri="{BB962C8B-B14F-4D97-AF65-F5344CB8AC3E}">
        <p14:creationId xmlns:p14="http://schemas.microsoft.com/office/powerpoint/2010/main" val="32430854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a:p>
        </p:txBody>
      </p:sp>
      <p:sp>
        <p:nvSpPr>
          <p:cNvPr id="5" name="Rectangle 4">
            <a:extLst>
              <a:ext uri="{FF2B5EF4-FFF2-40B4-BE49-F238E27FC236}">
                <a16:creationId xmlns:a16="http://schemas.microsoft.com/office/drawing/2014/main" id="{17AB4609-D7C5-4B52-9A6A-C7C762629DC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76CFBF76-D8B1-407E-B2A6-2B8134D33EE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B6A00D72-534D-4A05-96DA-78C8B2B40F89}"/>
              </a:ext>
            </a:extLst>
          </p:cNvPr>
          <p:cNvSpPr>
            <a:spLocks noGrp="1" noChangeArrowheads="1"/>
          </p:cNvSpPr>
          <p:nvPr>
            <p:ph type="sldNum" sz="quarter" idx="12"/>
          </p:nvPr>
        </p:nvSpPr>
        <p:spPr>
          <a:ln/>
        </p:spPr>
        <p:txBody>
          <a:bodyPr/>
          <a:lstStyle>
            <a:lvl1pPr>
              <a:defRPr/>
            </a:lvl1pPr>
          </a:lstStyle>
          <a:p>
            <a:pPr>
              <a:defRPr/>
            </a:pPr>
            <a:fld id="{7B34348B-E723-450B-AC41-A06EF54F37C0}" type="slidenum">
              <a:rPr lang="en-US" altLang="en-US"/>
              <a:pPr>
                <a:defRPr/>
              </a:pPr>
              <a:t>‹#›</a:t>
            </a:fld>
            <a:endParaRPr lang="en-US" altLang="en-US"/>
          </a:p>
        </p:txBody>
      </p:sp>
    </p:spTree>
    <p:extLst>
      <p:ext uri="{BB962C8B-B14F-4D97-AF65-F5344CB8AC3E}">
        <p14:creationId xmlns:p14="http://schemas.microsoft.com/office/powerpoint/2010/main" val="3997315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B424F4F-DF5C-4DC1-9308-C8FDF678757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450CAB3-DFF3-4206-BBFC-15BDBEF53CF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A614EDA-E2C2-4C02-9258-A3EFA3EE97C4}"/>
              </a:ext>
            </a:extLst>
          </p:cNvPr>
          <p:cNvSpPr>
            <a:spLocks noGrp="1" noChangeArrowheads="1"/>
          </p:cNvSpPr>
          <p:nvPr>
            <p:ph type="sldNum" sz="quarter" idx="12"/>
          </p:nvPr>
        </p:nvSpPr>
        <p:spPr>
          <a:ln/>
        </p:spPr>
        <p:txBody>
          <a:bodyPr/>
          <a:lstStyle>
            <a:lvl1pPr>
              <a:defRPr/>
            </a:lvl1pPr>
          </a:lstStyle>
          <a:p>
            <a:pPr>
              <a:defRPr/>
            </a:pPr>
            <a:fld id="{DE99B896-2F2C-4164-9FE5-47B86674D105}" type="slidenum">
              <a:rPr lang="en-US" altLang="en-US"/>
              <a:pPr>
                <a:defRPr/>
              </a:pPr>
              <a:t>‹#›</a:t>
            </a:fld>
            <a:endParaRPr lang="en-US" altLang="en-US"/>
          </a:p>
        </p:txBody>
      </p:sp>
    </p:spTree>
    <p:extLst>
      <p:ext uri="{BB962C8B-B14F-4D97-AF65-F5344CB8AC3E}">
        <p14:creationId xmlns:p14="http://schemas.microsoft.com/office/powerpoint/2010/main" val="19190752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a:extLst>
              <a:ext uri="{FF2B5EF4-FFF2-40B4-BE49-F238E27FC236}">
                <a16:creationId xmlns:a16="http://schemas.microsoft.com/office/drawing/2014/main" id="{2A591077-5047-4925-B1DE-5DA8FAD2CB09}"/>
              </a:ext>
            </a:extLst>
          </p:cNvPr>
          <p:cNvSpPr>
            <a:spLocks noGrp="1" noChangeArrowheads="1"/>
          </p:cNvSpPr>
          <p:nvPr>
            <p:ph type="dt" sz="half" idx="10"/>
          </p:nvPr>
        </p:nvSpPr>
        <p:spPr>
          <a:ln/>
        </p:spPr>
        <p:txBody>
          <a:bodyPr/>
          <a:lstStyle>
            <a:lvl1pPr>
              <a:defRPr/>
            </a:lvl1pPr>
          </a:lstStyle>
          <a:p>
            <a:pPr>
              <a:defRPr/>
            </a:pPr>
            <a:endParaRPr lang="en-US"/>
          </a:p>
        </p:txBody>
      </p:sp>
      <p:sp>
        <p:nvSpPr>
          <p:cNvPr id="7" name="Rectangle 5">
            <a:extLst>
              <a:ext uri="{FF2B5EF4-FFF2-40B4-BE49-F238E27FC236}">
                <a16:creationId xmlns:a16="http://schemas.microsoft.com/office/drawing/2014/main" id="{FE251961-D16F-4BD9-94C9-BF342CCCFC2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Rectangle 6">
            <a:extLst>
              <a:ext uri="{FF2B5EF4-FFF2-40B4-BE49-F238E27FC236}">
                <a16:creationId xmlns:a16="http://schemas.microsoft.com/office/drawing/2014/main" id="{01E787B8-65EA-4760-A5BE-FCBC8D999F1F}"/>
              </a:ext>
            </a:extLst>
          </p:cNvPr>
          <p:cNvSpPr>
            <a:spLocks noGrp="1" noChangeArrowheads="1"/>
          </p:cNvSpPr>
          <p:nvPr>
            <p:ph type="sldNum" sz="quarter" idx="12"/>
          </p:nvPr>
        </p:nvSpPr>
        <p:spPr>
          <a:ln/>
        </p:spPr>
        <p:txBody>
          <a:bodyPr/>
          <a:lstStyle>
            <a:lvl1pPr>
              <a:defRPr/>
            </a:lvl1pPr>
          </a:lstStyle>
          <a:p>
            <a:pPr>
              <a:defRPr/>
            </a:pPr>
            <a:fld id="{04680707-92C4-4639-81DD-2347C0ADD8A0}" type="slidenum">
              <a:rPr lang="en-US" altLang="en-US"/>
              <a:pPr>
                <a:defRPr/>
              </a:pPr>
              <a:t>‹#›</a:t>
            </a:fld>
            <a:endParaRPr lang="en-US" altLang="en-US"/>
          </a:p>
        </p:txBody>
      </p:sp>
    </p:spTree>
    <p:extLst>
      <p:ext uri="{BB962C8B-B14F-4D97-AF65-F5344CB8AC3E}">
        <p14:creationId xmlns:p14="http://schemas.microsoft.com/office/powerpoint/2010/main" val="2955742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D07C2B21-84B1-4B19-B120-57A6AAA5FB4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E4A147B-4113-47BA-AB47-E288F614097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3E7ACB4-C107-4941-8C8D-23ED83956185}"/>
              </a:ext>
            </a:extLst>
          </p:cNvPr>
          <p:cNvSpPr>
            <a:spLocks noGrp="1" noChangeArrowheads="1"/>
          </p:cNvSpPr>
          <p:nvPr>
            <p:ph type="sldNum" sz="quarter" idx="12"/>
          </p:nvPr>
        </p:nvSpPr>
        <p:spPr>
          <a:ln/>
        </p:spPr>
        <p:txBody>
          <a:bodyPr/>
          <a:lstStyle>
            <a:lvl1pPr>
              <a:defRPr/>
            </a:lvl1pPr>
          </a:lstStyle>
          <a:p>
            <a:pPr>
              <a:defRPr/>
            </a:pPr>
            <a:fld id="{041FC82A-92FF-4AE4-8072-F0D77190CEFE}" type="slidenum">
              <a:rPr lang="en-US" altLang="en-US"/>
              <a:pPr>
                <a:defRPr/>
              </a:pPr>
              <a:t>‹#›</a:t>
            </a:fld>
            <a:endParaRPr lang="en-US" altLang="en-US"/>
          </a:p>
        </p:txBody>
      </p:sp>
    </p:spTree>
    <p:extLst>
      <p:ext uri="{BB962C8B-B14F-4D97-AF65-F5344CB8AC3E}">
        <p14:creationId xmlns:p14="http://schemas.microsoft.com/office/powerpoint/2010/main" val="668674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C3BAE43-6C1A-4447-8601-58A77118B468}"/>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490ACFBC-66EE-4C77-9A47-0F3FC5F44D3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AB92A6B5-B552-453C-8759-1D76D65495C8}"/>
              </a:ext>
            </a:extLst>
          </p:cNvPr>
          <p:cNvSpPr>
            <a:spLocks noGrp="1" noChangeArrowheads="1"/>
          </p:cNvSpPr>
          <p:nvPr>
            <p:ph type="sldNum" sz="quarter" idx="12"/>
          </p:nvPr>
        </p:nvSpPr>
        <p:spPr>
          <a:ln/>
        </p:spPr>
        <p:txBody>
          <a:bodyPr/>
          <a:lstStyle>
            <a:lvl1pPr>
              <a:defRPr/>
            </a:lvl1pPr>
          </a:lstStyle>
          <a:p>
            <a:pPr>
              <a:defRPr/>
            </a:pPr>
            <a:fld id="{742DF75D-20B9-43C4-9A41-CDB52C3542B5}" type="slidenum">
              <a:rPr lang="en-US" altLang="en-US"/>
              <a:pPr>
                <a:defRPr/>
              </a:pPr>
              <a:t>‹#›</a:t>
            </a:fld>
            <a:endParaRPr lang="en-US" altLang="en-US"/>
          </a:p>
        </p:txBody>
      </p:sp>
    </p:spTree>
    <p:extLst>
      <p:ext uri="{BB962C8B-B14F-4D97-AF65-F5344CB8AC3E}">
        <p14:creationId xmlns:p14="http://schemas.microsoft.com/office/powerpoint/2010/main" val="2245680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519C9D38-9BD0-42D7-8D9A-35C77AEAE205}"/>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70CB00AC-7470-49CF-B9CB-74BA79C8992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04923419-63CD-436C-9F45-5988B268FEA9}"/>
              </a:ext>
            </a:extLst>
          </p:cNvPr>
          <p:cNvSpPr>
            <a:spLocks noGrp="1" noChangeArrowheads="1"/>
          </p:cNvSpPr>
          <p:nvPr>
            <p:ph type="sldNum" sz="quarter" idx="12"/>
          </p:nvPr>
        </p:nvSpPr>
        <p:spPr>
          <a:ln/>
        </p:spPr>
        <p:txBody>
          <a:bodyPr/>
          <a:lstStyle>
            <a:lvl1pPr>
              <a:defRPr/>
            </a:lvl1pPr>
          </a:lstStyle>
          <a:p>
            <a:pPr>
              <a:defRPr/>
            </a:pPr>
            <a:fld id="{8EE50425-5AB7-404B-BBE7-8309A3DF4800}" type="slidenum">
              <a:rPr lang="en-US" altLang="en-US"/>
              <a:pPr>
                <a:defRPr/>
              </a:pPr>
              <a:t>‹#›</a:t>
            </a:fld>
            <a:endParaRPr lang="en-US" altLang="en-US"/>
          </a:p>
        </p:txBody>
      </p:sp>
    </p:spTree>
    <p:extLst>
      <p:ext uri="{BB962C8B-B14F-4D97-AF65-F5344CB8AC3E}">
        <p14:creationId xmlns:p14="http://schemas.microsoft.com/office/powerpoint/2010/main" val="2456480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3F858D8-AA3E-40B8-985A-B7CD663F1B9E}"/>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518872D4-5C89-43A0-BCBE-3E83E438D95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9B821FBF-7D1F-4392-AF54-E49E6EE7D800}"/>
              </a:ext>
            </a:extLst>
          </p:cNvPr>
          <p:cNvSpPr>
            <a:spLocks noGrp="1" noChangeArrowheads="1"/>
          </p:cNvSpPr>
          <p:nvPr>
            <p:ph type="sldNum" sz="quarter" idx="12"/>
          </p:nvPr>
        </p:nvSpPr>
        <p:spPr>
          <a:ln/>
        </p:spPr>
        <p:txBody>
          <a:bodyPr/>
          <a:lstStyle>
            <a:lvl1pPr>
              <a:defRPr/>
            </a:lvl1pPr>
          </a:lstStyle>
          <a:p>
            <a:pPr>
              <a:defRPr/>
            </a:pPr>
            <a:fld id="{9B0D9283-EEDF-4A4E-97E3-087BA9ED8971}" type="slidenum">
              <a:rPr lang="en-US" altLang="en-US"/>
              <a:pPr>
                <a:defRPr/>
              </a:pPr>
              <a:t>‹#›</a:t>
            </a:fld>
            <a:endParaRPr lang="en-US" altLang="en-US"/>
          </a:p>
        </p:txBody>
      </p:sp>
    </p:spTree>
    <p:extLst>
      <p:ext uri="{BB962C8B-B14F-4D97-AF65-F5344CB8AC3E}">
        <p14:creationId xmlns:p14="http://schemas.microsoft.com/office/powerpoint/2010/main" val="1058899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5EE9AF2E-E4F9-467A-B7E1-1FDB467AA7F1}"/>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299C3DF0-F19F-48AF-B732-8FAA6DEFDA6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B5281DB9-6710-444D-8CDC-B7E17D077A5E}"/>
              </a:ext>
            </a:extLst>
          </p:cNvPr>
          <p:cNvSpPr>
            <a:spLocks noGrp="1" noChangeArrowheads="1"/>
          </p:cNvSpPr>
          <p:nvPr>
            <p:ph type="sldNum" sz="quarter" idx="12"/>
          </p:nvPr>
        </p:nvSpPr>
        <p:spPr>
          <a:ln/>
        </p:spPr>
        <p:txBody>
          <a:bodyPr/>
          <a:lstStyle>
            <a:lvl1pPr>
              <a:defRPr/>
            </a:lvl1pPr>
          </a:lstStyle>
          <a:p>
            <a:pPr>
              <a:defRPr/>
            </a:pPr>
            <a:fld id="{3BBA13B3-4779-442F-965F-E67FC4BBBB2C}" type="slidenum">
              <a:rPr lang="en-US" altLang="en-US"/>
              <a:pPr>
                <a:defRPr/>
              </a:pPr>
              <a:t>‹#›</a:t>
            </a:fld>
            <a:endParaRPr lang="en-US" altLang="en-US"/>
          </a:p>
        </p:txBody>
      </p:sp>
    </p:spTree>
    <p:extLst>
      <p:ext uri="{BB962C8B-B14F-4D97-AF65-F5344CB8AC3E}">
        <p14:creationId xmlns:p14="http://schemas.microsoft.com/office/powerpoint/2010/main" val="27833719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CB9FC4B5-6D2D-4630-9E76-544FD41FC4E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BF992DE1-8CDE-48BF-A59D-964C1AF3A70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A9C622D-8B46-4191-A7DB-B5AAC0F850A8}"/>
              </a:ext>
            </a:extLst>
          </p:cNvPr>
          <p:cNvSpPr>
            <a:spLocks noGrp="1" noChangeArrowheads="1"/>
          </p:cNvSpPr>
          <p:nvPr>
            <p:ph type="sldNum" sz="quarter" idx="12"/>
          </p:nvPr>
        </p:nvSpPr>
        <p:spPr>
          <a:ln/>
        </p:spPr>
        <p:txBody>
          <a:bodyPr/>
          <a:lstStyle>
            <a:lvl1pPr>
              <a:defRPr/>
            </a:lvl1pPr>
          </a:lstStyle>
          <a:p>
            <a:pPr>
              <a:defRPr/>
            </a:pPr>
            <a:fld id="{9FADEDB0-F06D-43C7-A425-217CD4F1CB75}" type="slidenum">
              <a:rPr lang="en-US" altLang="en-US"/>
              <a:pPr>
                <a:defRPr/>
              </a:pPr>
              <a:t>‹#›</a:t>
            </a:fld>
            <a:endParaRPr lang="en-US" altLang="en-US"/>
          </a:p>
        </p:txBody>
      </p:sp>
    </p:spTree>
    <p:extLst>
      <p:ext uri="{BB962C8B-B14F-4D97-AF65-F5344CB8AC3E}">
        <p14:creationId xmlns:p14="http://schemas.microsoft.com/office/powerpoint/2010/main" val="3843405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58D7668-4E84-42E1-A8B3-7F81274BD4C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9BDC8B8B-F486-4DFD-A305-67A1F9212B4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51ED792-3013-46CF-8DB6-2E4528B76C05}"/>
              </a:ext>
            </a:extLst>
          </p:cNvPr>
          <p:cNvSpPr>
            <a:spLocks noGrp="1" noChangeArrowheads="1"/>
          </p:cNvSpPr>
          <p:nvPr>
            <p:ph type="sldNum" sz="quarter" idx="12"/>
          </p:nvPr>
        </p:nvSpPr>
        <p:spPr>
          <a:ln/>
        </p:spPr>
        <p:txBody>
          <a:bodyPr/>
          <a:lstStyle>
            <a:lvl1pPr>
              <a:defRPr/>
            </a:lvl1pPr>
          </a:lstStyle>
          <a:p>
            <a:pPr>
              <a:defRPr/>
            </a:pPr>
            <a:fld id="{C3C53398-93AA-46BB-9814-560F099FFE1B}" type="slidenum">
              <a:rPr lang="en-US" altLang="en-US"/>
              <a:pPr>
                <a:defRPr/>
              </a:pPr>
              <a:t>‹#›</a:t>
            </a:fld>
            <a:endParaRPr lang="en-US" altLang="en-US"/>
          </a:p>
        </p:txBody>
      </p:sp>
    </p:spTree>
    <p:extLst>
      <p:ext uri="{BB962C8B-B14F-4D97-AF65-F5344CB8AC3E}">
        <p14:creationId xmlns:p14="http://schemas.microsoft.com/office/powerpoint/2010/main" val="979638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j0428622">
            <a:extLst>
              <a:ext uri="{FF2B5EF4-FFF2-40B4-BE49-F238E27FC236}">
                <a16:creationId xmlns:a16="http://schemas.microsoft.com/office/drawing/2014/main" id="{6041198F-504F-4DA7-BB32-30B4C281E088}"/>
              </a:ext>
            </a:extLst>
          </p:cNvPr>
          <p:cNvPicPr>
            <a:picLocks noChangeAspect="1" noChangeArrowheads="1"/>
          </p:cNvPicPr>
          <p:nvPr userDrawn="1"/>
        </p:nvPicPr>
        <p:blipFill>
          <a:blip r:embed="rId22">
            <a:lum bright="44000" contrast="-6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2119B2D1-D45C-4B0D-B8F7-69A137388E00}"/>
              </a:ext>
            </a:extLst>
          </p:cNvPr>
          <p:cNvSpPr>
            <a:spLocks noGrp="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3">
            <a:extLst>
              <a:ext uri="{FF2B5EF4-FFF2-40B4-BE49-F238E27FC236}">
                <a16:creationId xmlns:a16="http://schemas.microsoft.com/office/drawing/2014/main" id="{C1A3C346-8892-450B-9FC8-670C2A91D7EC}"/>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 name="Rectangle 4">
            <a:extLst>
              <a:ext uri="{FF2B5EF4-FFF2-40B4-BE49-F238E27FC236}">
                <a16:creationId xmlns:a16="http://schemas.microsoft.com/office/drawing/2014/main" id="{B5B67280-4CB9-428F-9A74-5F3BF84080C1}"/>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en-US"/>
          </a:p>
        </p:txBody>
      </p:sp>
      <p:sp>
        <p:nvSpPr>
          <p:cNvPr id="1029" name="Rectangle 5">
            <a:extLst>
              <a:ext uri="{FF2B5EF4-FFF2-40B4-BE49-F238E27FC236}">
                <a16:creationId xmlns:a16="http://schemas.microsoft.com/office/drawing/2014/main" id="{FFB89703-263F-4935-BE10-397CFAF9AA62}"/>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1030" name="Rectangle 6">
            <a:extLst>
              <a:ext uri="{FF2B5EF4-FFF2-40B4-BE49-F238E27FC236}">
                <a16:creationId xmlns:a16="http://schemas.microsoft.com/office/drawing/2014/main" id="{18C04838-4DFE-4B30-BF30-65F514F15EB2}"/>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3628EE9D-7B6D-4258-ADF4-3BE43CBD75E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Lst>
  <p:txStyles>
    <p:titleStyle>
      <a:lvl1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Lucida Sans"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Lucida Sans"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Lucida Sans"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Lucida Sans"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Lucida Sans"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Lucida Sans"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Lucida Sans"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Lucida Sans" pitchFamily="34" charset="0"/>
        </a:defRPr>
      </a:lvl9pPr>
    </p:titleStyle>
    <p:bodyStyle>
      <a:lvl1pPr marL="342900" indent="-342900" algn="l" rtl="0" eaLnBrk="0" fontAlgn="base" hangingPunct="0">
        <a:spcBef>
          <a:spcPct val="20000"/>
        </a:spcBef>
        <a:spcAft>
          <a:spcPct val="0"/>
        </a:spcAft>
        <a:buBlip>
          <a:blip r:embed="rId23"/>
        </a:buBlip>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0000"/>
        </a:buClr>
        <a:buFont typeface="Wingdings" panose="05000000000000000000" pitchFamily="2" charset="2"/>
        <a:buChar char="ü"/>
        <a:defRPr sz="2800">
          <a:solidFill>
            <a:schemeClr val="tx1"/>
          </a:solidFill>
          <a:latin typeface="+mn-lt"/>
        </a:defRPr>
      </a:lvl2pPr>
      <a:lvl3pPr marL="1143000" indent="-228600" algn="l" rtl="0" eaLnBrk="0" fontAlgn="base" hangingPunct="0">
        <a:spcBef>
          <a:spcPct val="20000"/>
        </a:spcBef>
        <a:spcAft>
          <a:spcPct val="0"/>
        </a:spcAft>
        <a:buClr>
          <a:srgbClr val="FF0000"/>
        </a:buClr>
        <a:buChar char="•"/>
        <a:defRPr sz="2400">
          <a:solidFill>
            <a:schemeClr val="tx1"/>
          </a:solidFill>
          <a:latin typeface="+mn-lt"/>
        </a:defRPr>
      </a:lvl3pPr>
      <a:lvl4pPr marL="1600200" indent="-228600" algn="l" rtl="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mn-lt"/>
        </a:defRPr>
      </a:lvl5pPr>
      <a:lvl6pPr marL="2514600" indent="-228600" algn="l" rtl="0" fontAlgn="base">
        <a:spcBef>
          <a:spcPct val="20000"/>
        </a:spcBef>
        <a:spcAft>
          <a:spcPct val="0"/>
        </a:spcAft>
        <a:buClr>
          <a:srgbClr val="FF0000"/>
        </a:buClr>
        <a:buFont typeface="Arial" charset="0"/>
        <a:buChar char="»"/>
        <a:defRPr sz="2000">
          <a:solidFill>
            <a:schemeClr val="tx1"/>
          </a:solidFill>
          <a:latin typeface="+mn-lt"/>
        </a:defRPr>
      </a:lvl6pPr>
      <a:lvl7pPr marL="2971800" indent="-228600" algn="l" rtl="0" fontAlgn="base">
        <a:spcBef>
          <a:spcPct val="20000"/>
        </a:spcBef>
        <a:spcAft>
          <a:spcPct val="0"/>
        </a:spcAft>
        <a:buClr>
          <a:srgbClr val="FF0000"/>
        </a:buClr>
        <a:buFont typeface="Arial" charset="0"/>
        <a:buChar char="»"/>
        <a:defRPr sz="2000">
          <a:solidFill>
            <a:schemeClr val="tx1"/>
          </a:solidFill>
          <a:latin typeface="+mn-lt"/>
        </a:defRPr>
      </a:lvl7pPr>
      <a:lvl8pPr marL="3429000" indent="-228600" algn="l" rtl="0" fontAlgn="base">
        <a:spcBef>
          <a:spcPct val="20000"/>
        </a:spcBef>
        <a:spcAft>
          <a:spcPct val="0"/>
        </a:spcAft>
        <a:buClr>
          <a:srgbClr val="FF0000"/>
        </a:buClr>
        <a:buFont typeface="Arial" charset="0"/>
        <a:buChar char="»"/>
        <a:defRPr sz="2000">
          <a:solidFill>
            <a:schemeClr val="tx1"/>
          </a:solidFill>
          <a:latin typeface="+mn-lt"/>
        </a:defRPr>
      </a:lvl8pPr>
      <a:lvl9pPr marL="3886200" indent="-228600" algn="l" rtl="0" fontAlgn="base">
        <a:spcBef>
          <a:spcPct val="20000"/>
        </a:spcBef>
        <a:spcAft>
          <a:spcPct val="0"/>
        </a:spcAft>
        <a:buClr>
          <a:srgbClr val="FF0000"/>
        </a:buClr>
        <a:buFont typeface="Arial"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0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2.xml"/><Relationship Id="rId1" Type="http://schemas.openxmlformats.org/officeDocument/2006/relationships/video" Target="file:///C:\Documents%20and%20Settings\astacy\Desktop\hot%20mix\HMA_07presentation\ann_cyclone2.wmv" TargetMode="External"/><Relationship Id="rId4" Type="http://schemas.openxmlformats.org/officeDocument/2006/relationships/image" Target="../media/image94.png"/></Relationships>
</file>

<file path=ppt/slides/_rels/slide10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09.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2.xml"/><Relationship Id="rId1" Type="http://schemas.openxmlformats.org/officeDocument/2006/relationships/video" Target="file:///C:\Documents%20and%20Settings\astacy\Desktop\hot%20mix\HMA_07presentation\ann_knockout_box.wmv" TargetMode="External"/><Relationship Id="rId4" Type="http://schemas.openxmlformats.org/officeDocument/2006/relationships/image" Target="../media/image99.png"/></Relationships>
</file>

<file path=ppt/slides/_rels/slide11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4.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14.xml"/><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2.xml"/><Relationship Id="rId1" Type="http://schemas.openxmlformats.org/officeDocument/2006/relationships/video" Target="file:///C:\Documents%20and%20Settings\astacy\Desktop\hot%20mix\HMA_07presentation\ann_baghouse2.wmv" TargetMode="External"/><Relationship Id="rId4" Type="http://schemas.openxmlformats.org/officeDocument/2006/relationships/image" Target="../media/image103.png"/></Relationships>
</file>

<file path=ppt/slides/_rels/slide1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6.xml"/><Relationship Id="rId1" Type="http://schemas.openxmlformats.org/officeDocument/2006/relationships/slideLayout" Target="../slideLayouts/slideLayout1.xml"/><Relationship Id="rId4" Type="http://schemas.openxmlformats.org/officeDocument/2006/relationships/image" Target="../media/image104.png"/></Relationships>
</file>

<file path=ppt/slides/_rels/slide117.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image" Target="../media/image12.jpeg"/><Relationship Id="rId4" Type="http://schemas.openxmlformats.org/officeDocument/2006/relationships/image" Target="../media/image11.jpeg"/></Relationships>
</file>

<file path=ppt/slides/_rels/slide12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2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111.jpe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C://Documents%20and%20Settings/astacy/Desktop/hot%20mix/HMA_07presentation/Asphalt-flash.wmv"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3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3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35.xml"/><Relationship Id="rId1" Type="http://schemas.openxmlformats.org/officeDocument/2006/relationships/slideLayout" Target="../slideLayouts/slideLayout6.xml"/><Relationship Id="rId6" Type="http://schemas.openxmlformats.org/officeDocument/2006/relationships/image" Target="../media/image117.png"/><Relationship Id="rId5" Type="http://schemas.openxmlformats.org/officeDocument/2006/relationships/image" Target="../media/image116.jpeg"/><Relationship Id="rId4" Type="http://schemas.openxmlformats.org/officeDocument/2006/relationships/image" Target="../media/image115.jpeg"/></Relationships>
</file>

<file path=ppt/slides/_rels/slide136.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15.jpeg"/></Relationships>
</file>

<file path=ppt/slides/_rels/slide140.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41.xml"/><Relationship Id="rId1" Type="http://schemas.openxmlformats.org/officeDocument/2006/relationships/slideLayout" Target="../slideLayouts/slideLayout16.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2.xml"/><Relationship Id="rId1" Type="http://schemas.openxmlformats.org/officeDocument/2006/relationships/video" Target="file:///C:\246%20HMA\Updated%20Power%20Point\MOV09592.MPG" TargetMode="External"/><Relationship Id="rId4" Type="http://schemas.openxmlformats.org/officeDocument/2006/relationships/image" Target="../media/image123.png"/></Relationships>
</file>

<file path=ppt/slides/_rels/slide145.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146.xml"/><Relationship Id="rId1" Type="http://schemas.openxmlformats.org/officeDocument/2006/relationships/slideLayout" Target="../slideLayouts/slideLayout13.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48.xml"/><Relationship Id="rId1" Type="http://schemas.openxmlformats.org/officeDocument/2006/relationships/slideLayout" Target="../slideLayouts/slideLayout2.xml"/><Relationship Id="rId6" Type="http://schemas.openxmlformats.org/officeDocument/2006/relationships/image" Target="../media/image129.jpeg"/><Relationship Id="rId5" Type="http://schemas.openxmlformats.org/officeDocument/2006/relationships/image" Target="../media/image128.jpeg"/><Relationship Id="rId4" Type="http://schemas.openxmlformats.org/officeDocument/2006/relationships/image" Target="../media/image127.jpeg"/></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50.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50.xml"/><Relationship Id="rId1" Type="http://schemas.openxmlformats.org/officeDocument/2006/relationships/slideLayout" Target="../slideLayouts/slideLayout20.xml"/><Relationship Id="rId5" Type="http://schemas.openxmlformats.org/officeDocument/2006/relationships/image" Target="../media/image132.png"/><Relationship Id="rId4" Type="http://schemas.openxmlformats.org/officeDocument/2006/relationships/image" Target="../media/image131.png"/></Relationships>
</file>

<file path=ppt/slides/_rels/slide151.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151.xml"/><Relationship Id="rId1" Type="http://schemas.openxmlformats.org/officeDocument/2006/relationships/slideLayout" Target="../slideLayouts/slideLayout18.xml"/></Relationships>
</file>

<file path=ppt/slides/_rels/slide152.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152.xml"/><Relationship Id="rId1" Type="http://schemas.openxmlformats.org/officeDocument/2006/relationships/slideLayout" Target="../slideLayouts/slideLayout2.xml"/><Relationship Id="rId5" Type="http://schemas.openxmlformats.org/officeDocument/2006/relationships/image" Target="../media/image136.jpeg"/><Relationship Id="rId4" Type="http://schemas.openxmlformats.org/officeDocument/2006/relationships/image" Target="../media/image135.jpeg"/></Relationships>
</file>

<file path=ppt/slides/_rels/slide153.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153.xml"/><Relationship Id="rId1" Type="http://schemas.openxmlformats.org/officeDocument/2006/relationships/slideLayout" Target="../slideLayouts/slideLayout2.xml"/><Relationship Id="rId6" Type="http://schemas.openxmlformats.org/officeDocument/2006/relationships/image" Target="../media/image140.jpeg"/><Relationship Id="rId5" Type="http://schemas.openxmlformats.org/officeDocument/2006/relationships/image" Target="../media/image139.jpeg"/><Relationship Id="rId4" Type="http://schemas.openxmlformats.org/officeDocument/2006/relationships/image" Target="../media/image138.jpeg"/></Relationships>
</file>

<file path=ppt/slides/_rels/slide154.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154.xml"/><Relationship Id="rId1" Type="http://schemas.openxmlformats.org/officeDocument/2006/relationships/slideLayout" Target="../slideLayouts/slideLayout2.xml"/><Relationship Id="rId4" Type="http://schemas.openxmlformats.org/officeDocument/2006/relationships/image" Target="../media/image142.jpeg"/></Relationships>
</file>

<file path=ppt/slides/_rels/slide155.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155.xml"/><Relationship Id="rId1" Type="http://schemas.openxmlformats.org/officeDocument/2006/relationships/slideLayout" Target="../slideLayouts/slideLayout18.xml"/><Relationship Id="rId5" Type="http://schemas.openxmlformats.org/officeDocument/2006/relationships/image" Target="../media/image145.jpeg"/><Relationship Id="rId4" Type="http://schemas.openxmlformats.org/officeDocument/2006/relationships/image" Target="../media/image144.jpeg"/></Relationships>
</file>

<file path=ppt/slides/_rels/slide156.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156.xml"/><Relationship Id="rId1" Type="http://schemas.openxmlformats.org/officeDocument/2006/relationships/slideLayout" Target="../slideLayouts/slideLayout18.xml"/></Relationships>
</file>

<file path=ppt/slides/_rels/slide157.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157.xml"/><Relationship Id="rId1" Type="http://schemas.openxmlformats.org/officeDocument/2006/relationships/slideLayout" Target="../slideLayouts/slideLayout4.xml"/><Relationship Id="rId4" Type="http://schemas.openxmlformats.org/officeDocument/2006/relationships/image" Target="../media/image148.png"/></Relationships>
</file>

<file path=ppt/slides/_rels/slide158.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158.xml"/><Relationship Id="rId1" Type="http://schemas.openxmlformats.org/officeDocument/2006/relationships/slideLayout" Target="../slideLayouts/slideLayout4.xml"/><Relationship Id="rId6" Type="http://schemas.openxmlformats.org/officeDocument/2006/relationships/image" Target="../media/image152.jpeg"/><Relationship Id="rId5" Type="http://schemas.openxmlformats.org/officeDocument/2006/relationships/image" Target="../media/image151.jpeg"/><Relationship Id="rId4" Type="http://schemas.openxmlformats.org/officeDocument/2006/relationships/image" Target="../media/image150.jpeg"/></Relationships>
</file>

<file path=ppt/slides/_rels/slide159.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60.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2.xml"/><Relationship Id="rId1" Type="http://schemas.openxmlformats.org/officeDocument/2006/relationships/video" Target="file:///C:\Documents%20and%20Settings\astacy\Desktop\hot%20mix\movingsourcemovie\Hotmix_v2.wmv" TargetMode="External"/><Relationship Id="rId4" Type="http://schemas.openxmlformats.org/officeDocument/2006/relationships/image" Target="../media/image159.png"/></Relationships>
</file>

<file path=ppt/slides/_rels/slide168.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168.xml"/><Relationship Id="rId1" Type="http://schemas.openxmlformats.org/officeDocument/2006/relationships/slideLayout" Target="../slideLayouts/slideLayout13.xml"/></Relationships>
</file>

<file path=ppt/slides/_rels/slide169.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169.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notesSlide" Target="../notesSlides/notesSlide170.xml"/><Relationship Id="rId1" Type="http://schemas.openxmlformats.org/officeDocument/2006/relationships/slideLayout" Target="../slideLayouts/slideLayout15.xml"/><Relationship Id="rId4" Type="http://schemas.openxmlformats.org/officeDocument/2006/relationships/image" Target="../media/image163.jpeg"/></Relationships>
</file>

<file path=ppt/slides/_rels/slide171.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171.xml"/><Relationship Id="rId1" Type="http://schemas.openxmlformats.org/officeDocument/2006/relationships/slideLayout" Target="../slideLayouts/slideLayout15.xml"/><Relationship Id="rId4" Type="http://schemas.openxmlformats.org/officeDocument/2006/relationships/image" Target="../media/image165.jpeg"/></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hyperlink" Target="C://Documents%20and%20Settings/astacy/Desktop/hot%20mix/HMA_07presentation/pg_source_test.htm" TargetMode="External"/><Relationship Id="rId2" Type="http://schemas.openxmlformats.org/officeDocument/2006/relationships/notesSlide" Target="../notesSlides/notesSlide173.xml"/><Relationship Id="rId1" Type="http://schemas.openxmlformats.org/officeDocument/2006/relationships/slideLayout" Target="../slideLayouts/slideLayout2.xml"/><Relationship Id="rId4" Type="http://schemas.openxmlformats.org/officeDocument/2006/relationships/image" Target="../media/image166.jpeg"/></Relationships>
</file>

<file path=ppt/slides/_rels/slide17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7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7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76.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17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ideo" Target="file:///C:\Documents%20and%20Settings\jbearden\Desktop\new%20246\ann_recipe_hma.wmv" TargetMode="Externa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ideo" Target="file:///C:\Documents%20and%20Settings\jbearden\Desktop\new%20246\ann_recipe_rac.wmv" TargetMode="External"/><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ideo" Target="file:///C:\Documents%20and%20Settings\jbearden\Desktop\new%20246\ann_recipe_rap.wmv" TargetMode="Externa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C://Documents%20and%20Settings/astacy/Desktop/hot%20mix/HMA_07presentation/ann_batch_flow_04.wmv"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43.png"/></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8.xml"/><Relationship Id="rId1" Type="http://schemas.openxmlformats.org/officeDocument/2006/relationships/video" Target="file:///C:\Documents%20and%20Settings\jbearden\Desktop\new%20246\ann_batch_flow_04.wmv" TargetMode="External"/><Relationship Id="rId5" Type="http://schemas.openxmlformats.org/officeDocument/2006/relationships/image" Target="../media/image2.png"/><Relationship Id="rId4" Type="http://schemas.openxmlformats.org/officeDocument/2006/relationships/image" Target="../media/image45.png"/></Relationships>
</file>

<file path=ppt/slides/_rels/slide4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1.xml"/><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7.xml"/><Relationship Id="rId1" Type="http://schemas.openxmlformats.org/officeDocument/2006/relationships/slideLayout" Target="../slideLayouts/slideLayout4.xml"/><Relationship Id="rId4" Type="http://schemas.openxmlformats.org/officeDocument/2006/relationships/image" Target="../media/image54.jpeg"/></Relationships>
</file>

<file path=ppt/slides/_rels/slide58.xml.rels><?xml version="1.0" encoding="UTF-8" standalone="yes"?>
<Relationships xmlns="http://schemas.openxmlformats.org/package/2006/relationships"><Relationship Id="rId3" Type="http://schemas.openxmlformats.org/officeDocument/2006/relationships/hyperlink" Target="C://Documents%20and%20Settings/astacy/Desktop/hot%20mix/ann_cont_flow_04.wmv"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5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8.xml"/><Relationship Id="rId1" Type="http://schemas.openxmlformats.org/officeDocument/2006/relationships/video" Target="file:///C:\Documents%20and%20Settings\jbearden\Desktop\new%20246\ann_cont_flow_04.wmv" TargetMode="External"/><Relationship Id="rId5" Type="http://schemas.openxmlformats.org/officeDocument/2006/relationships/image" Target="../media/image2.png"/><Relationship Id="rId4" Type="http://schemas.openxmlformats.org/officeDocument/2006/relationships/image" Target="../media/image57.png"/></Relationships>
</file>

<file path=ppt/slides/_rels/slide6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2.xml"/><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73.xml"/><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7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6.xml"/><Relationship Id="rId1" Type="http://schemas.openxmlformats.org/officeDocument/2006/relationships/slideLayout" Target="../slideLayouts/slideLayout4.xml"/><Relationship Id="rId4" Type="http://schemas.openxmlformats.org/officeDocument/2006/relationships/image" Target="../media/image72.png"/></Relationships>
</file>

<file path=ppt/slides/_rels/slide7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7.xml"/><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80.xml"/><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8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81.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8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9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2.xml.rels><?xml version="1.0" encoding="UTF-8" standalone="yes"?>
<Relationships xmlns="http://schemas.openxmlformats.org/package/2006/relationships"><Relationship Id="rId3" Type="http://schemas.openxmlformats.org/officeDocument/2006/relationships/hyperlink" Target="http://www.animationfactory.com/en/search/close-up.mc?&amp;oid=4939878&amp;s=76&amp;sc=76&amp;st=130&amp;q=wind&amp;spage=4&amp;hoid=6cf0a7a02f88e7884243160559e0f904" TargetMode="External"/><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87.gif"/></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2.xml"/><Relationship Id="rId1" Type="http://schemas.openxmlformats.org/officeDocument/2006/relationships/video" Target="file:///C:\Documents%20and%20Settings\astacy\Desktop\hot%20mix\HMA_07presentation\ann_draft_forced.wmv" TargetMode="External"/><Relationship Id="rId4" Type="http://schemas.openxmlformats.org/officeDocument/2006/relationships/image" Target="../media/image88.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2.xml"/><Relationship Id="rId1" Type="http://schemas.openxmlformats.org/officeDocument/2006/relationships/video" Target="file:///C:\Documents%20and%20Settings\astacy\Desktop\hot%20mix\HMA_07presentation\ann_draft_induced.wmv" TargetMode="External"/><Relationship Id="rId4" Type="http://schemas.openxmlformats.org/officeDocument/2006/relationships/image" Target="../media/image89.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2.xml"/><Relationship Id="rId1" Type="http://schemas.openxmlformats.org/officeDocument/2006/relationships/video" Target="file:///C:\Documents%20and%20Settings\astacy\Desktop\hot%20mix\HMA_07presentation\ann_draft_natural.wmv" TargetMode="External"/><Relationship Id="rId4" Type="http://schemas.openxmlformats.org/officeDocument/2006/relationships/image" Target="../media/image90.png"/></Relationships>
</file>

<file path=ppt/slides/_rels/slide9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9.xml"/><Relationship Id="rId1" Type="http://schemas.openxmlformats.org/officeDocument/2006/relationships/slideLayout" Target="../slideLayouts/slideLayout4.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87F31921-4F97-46CC-821C-3DA45C3BC69F}"/>
              </a:ext>
            </a:extLst>
          </p:cNvPr>
          <p:cNvSpPr>
            <a:spLocks noGrp="1" noChangeArrowheads="1"/>
          </p:cNvSpPr>
          <p:nvPr>
            <p:ph type="ctrTitle"/>
          </p:nvPr>
        </p:nvSpPr>
        <p:spPr>
          <a:xfrm>
            <a:off x="838200" y="2819400"/>
            <a:ext cx="7772400" cy="1470025"/>
          </a:xfrm>
        </p:spPr>
        <p:txBody>
          <a:bodyPr/>
          <a:lstStyle/>
          <a:p>
            <a:pPr eaLnBrk="1" hangingPunct="1">
              <a:defRPr/>
            </a:pPr>
            <a:r>
              <a:rPr lang="en-US" sz="4800"/>
              <a:t>Hot Mix Asphalt (HMA)</a:t>
            </a:r>
            <a:br>
              <a:rPr lang="en-US" sz="4800"/>
            </a:br>
            <a:r>
              <a:rPr lang="en-US" sz="4800"/>
              <a:t>Facilities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7378" name="Rectangle 2">
            <a:extLst>
              <a:ext uri="{FF2B5EF4-FFF2-40B4-BE49-F238E27FC236}">
                <a16:creationId xmlns:a16="http://schemas.microsoft.com/office/drawing/2014/main" id="{2AE6E283-72EF-4773-BC62-F623C7B344D4}"/>
              </a:ext>
            </a:extLst>
          </p:cNvPr>
          <p:cNvSpPr>
            <a:spLocks noGrp="1" noChangeArrowheads="1"/>
          </p:cNvSpPr>
          <p:nvPr>
            <p:ph type="title"/>
          </p:nvPr>
        </p:nvSpPr>
        <p:spPr>
          <a:xfrm>
            <a:off x="441702" y="160337"/>
            <a:ext cx="8229600" cy="1143000"/>
          </a:xfrm>
        </p:spPr>
        <p:txBody>
          <a:bodyPr/>
          <a:lstStyle/>
          <a:p>
            <a:pPr eaLnBrk="1" hangingPunct="1">
              <a:defRPr/>
            </a:pPr>
            <a:r>
              <a:rPr lang="en-US" sz="3600" dirty="0"/>
              <a:t>Emissions</a:t>
            </a:r>
          </a:p>
        </p:txBody>
      </p:sp>
      <p:sp>
        <p:nvSpPr>
          <p:cNvPr id="23555" name="Rectangle 3">
            <a:extLst>
              <a:ext uri="{FF2B5EF4-FFF2-40B4-BE49-F238E27FC236}">
                <a16:creationId xmlns:a16="http://schemas.microsoft.com/office/drawing/2014/main" id="{38848538-38CD-4ADE-999E-E5FD6D920E86}"/>
              </a:ext>
            </a:extLst>
          </p:cNvPr>
          <p:cNvSpPr>
            <a:spLocks noGrp="1" noChangeArrowheads="1"/>
          </p:cNvSpPr>
          <p:nvPr>
            <p:ph type="body" idx="1"/>
          </p:nvPr>
        </p:nvSpPr>
        <p:spPr>
          <a:xfrm>
            <a:off x="457200" y="1600200"/>
            <a:ext cx="3733800" cy="4525963"/>
          </a:xfrm>
        </p:spPr>
        <p:txBody>
          <a:bodyPr/>
          <a:lstStyle/>
          <a:p>
            <a:pPr eaLnBrk="1" hangingPunct="1">
              <a:lnSpc>
                <a:spcPct val="90000"/>
              </a:lnSpc>
              <a:buFontTx/>
              <a:buNone/>
            </a:pPr>
            <a:r>
              <a:rPr lang="en-US" altLang="en-US" sz="2800" b="1" u="sng" dirty="0"/>
              <a:t>Criteria and Precursor Pollutants (cont.)</a:t>
            </a:r>
            <a:endParaRPr lang="en-US" altLang="en-US" sz="2400" b="1" dirty="0"/>
          </a:p>
          <a:p>
            <a:pPr eaLnBrk="1" hangingPunct="1">
              <a:lnSpc>
                <a:spcPct val="90000"/>
              </a:lnSpc>
            </a:pPr>
            <a:r>
              <a:rPr lang="en-US" altLang="en-US" sz="2400" b="1" dirty="0"/>
              <a:t>PM, CO, NOx, VOCs, and </a:t>
            </a:r>
            <a:r>
              <a:rPr lang="en-US" altLang="en-US" sz="2400" b="1" dirty="0" err="1"/>
              <a:t>SOx</a:t>
            </a:r>
            <a:r>
              <a:rPr lang="en-US" altLang="en-US" sz="2400" b="1" dirty="0"/>
              <a:t> from fuel combustion and storage of asphalt binder and HMA </a:t>
            </a:r>
          </a:p>
          <a:p>
            <a:pPr eaLnBrk="1" hangingPunct="1">
              <a:lnSpc>
                <a:spcPct val="90000"/>
              </a:lnSpc>
              <a:buFontTx/>
              <a:buNone/>
            </a:pPr>
            <a:endParaRPr lang="en-US" altLang="en-US" sz="2400" b="1" dirty="0"/>
          </a:p>
          <a:p>
            <a:pPr eaLnBrk="1" hangingPunct="1">
              <a:lnSpc>
                <a:spcPct val="90000"/>
              </a:lnSpc>
            </a:pPr>
            <a:r>
              <a:rPr lang="en-US" altLang="en-US" sz="2400" b="1" dirty="0"/>
              <a:t>Blue Smoke (VOCs) from production and loading</a:t>
            </a:r>
          </a:p>
        </p:txBody>
      </p:sp>
      <p:pic>
        <p:nvPicPr>
          <p:cNvPr id="23556" name="Picture 4" descr="A picture of an asphalt truck being loaded at a Truck Load Out of a Hot Mix Asphalt Plant&#10;&#10;" title="Emissions during Truck Loading">
            <a:extLst>
              <a:ext uri="{FF2B5EF4-FFF2-40B4-BE49-F238E27FC236}">
                <a16:creationId xmlns:a16="http://schemas.microsoft.com/office/drawing/2014/main" id="{CDF2CC93-E91A-4C89-82AC-4F2026E766B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6190" t="14607"/>
          <a:stretch>
            <a:fillRect/>
          </a:stretch>
        </p:blipFill>
        <p:spPr bwMode="auto">
          <a:xfrm>
            <a:off x="4191000" y="1170858"/>
            <a:ext cx="4953000" cy="567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7874" name="Picture 6" descr="A closeup picture of the repaired area of a rotary dryer where a rectangular section of the metal was cut and then welded back, but it is not properly sealed and there is a leak" title="Closeup View of a Leak in Rotary Dryer">
            <a:extLst>
              <a:ext uri="{FF2B5EF4-FFF2-40B4-BE49-F238E27FC236}">
                <a16:creationId xmlns:a16="http://schemas.microsoft.com/office/drawing/2014/main" id="{9AD8A15D-D416-4421-B508-FF0AF978CF4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a:noFill/>
        </p:spPr>
      </p:pic>
      <p:sp>
        <p:nvSpPr>
          <p:cNvPr id="207875" name="Oval 7">
            <a:extLst>
              <a:ext uri="{FF2B5EF4-FFF2-40B4-BE49-F238E27FC236}">
                <a16:creationId xmlns:a16="http://schemas.microsoft.com/office/drawing/2014/main" id="{790F7CDC-892D-4115-B5AE-C07DCFA6BF6F}"/>
              </a:ext>
            </a:extLst>
          </p:cNvPr>
          <p:cNvSpPr>
            <a:spLocks noChangeArrowheads="1"/>
          </p:cNvSpPr>
          <p:nvPr/>
        </p:nvSpPr>
        <p:spPr bwMode="auto">
          <a:xfrm>
            <a:off x="2895600" y="3200400"/>
            <a:ext cx="5867400" cy="3657600"/>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a:extLst>
              <a:ext uri="{FF2B5EF4-FFF2-40B4-BE49-F238E27FC236}">
                <a16:creationId xmlns:a16="http://schemas.microsoft.com/office/drawing/2014/main" id="{454E17F2-FC07-4F33-A811-2A555386360F}"/>
              </a:ext>
            </a:extLst>
          </p:cNvPr>
          <p:cNvSpPr>
            <a:spLocks noGrp="1" noChangeArrowheads="1"/>
          </p:cNvSpPr>
          <p:nvPr>
            <p:ph type="title"/>
          </p:nvPr>
        </p:nvSpPr>
        <p:spPr/>
        <p:txBody>
          <a:bodyPr/>
          <a:lstStyle/>
          <a:p>
            <a:pPr eaLnBrk="1" hangingPunct="1">
              <a:defRPr/>
            </a:pPr>
            <a:r>
              <a:rPr lang="en-US" sz="4000" dirty="0"/>
              <a:t>Control</a:t>
            </a:r>
            <a:br>
              <a:rPr lang="en-US" sz="4000" dirty="0"/>
            </a:br>
            <a:r>
              <a:rPr lang="en-US" sz="4000" dirty="0"/>
              <a:t>Drum/Dryer Emission</a:t>
            </a:r>
          </a:p>
        </p:txBody>
      </p:sp>
      <p:sp>
        <p:nvSpPr>
          <p:cNvPr id="209923" name="Rectangle 3">
            <a:extLst>
              <a:ext uri="{FF2B5EF4-FFF2-40B4-BE49-F238E27FC236}">
                <a16:creationId xmlns:a16="http://schemas.microsoft.com/office/drawing/2014/main" id="{4E5AA5D2-F34A-4409-8191-A50AD2676EA0}"/>
              </a:ext>
            </a:extLst>
          </p:cNvPr>
          <p:cNvSpPr>
            <a:spLocks noGrp="1" noChangeArrowheads="1"/>
          </p:cNvSpPr>
          <p:nvPr>
            <p:ph type="body" idx="1"/>
          </p:nvPr>
        </p:nvSpPr>
        <p:spPr>
          <a:xfrm>
            <a:off x="457200" y="1905000"/>
            <a:ext cx="8229600" cy="4525963"/>
          </a:xfrm>
        </p:spPr>
        <p:txBody>
          <a:bodyPr/>
          <a:lstStyle/>
          <a:p>
            <a:pPr eaLnBrk="1" hangingPunct="1">
              <a:lnSpc>
                <a:spcPct val="90000"/>
              </a:lnSpc>
            </a:pPr>
            <a:r>
              <a:rPr lang="en-US" altLang="en-US" b="1"/>
              <a:t>Drum/Dryer produce large amounts of PM</a:t>
            </a:r>
          </a:p>
          <a:p>
            <a:pPr eaLnBrk="1" hangingPunct="1">
              <a:lnSpc>
                <a:spcPct val="90000"/>
              </a:lnSpc>
            </a:pPr>
            <a:r>
              <a:rPr lang="en-US" altLang="en-US" b="1"/>
              <a:t>Two control devices</a:t>
            </a:r>
          </a:p>
          <a:p>
            <a:pPr lvl="1" eaLnBrk="1" hangingPunct="1">
              <a:lnSpc>
                <a:spcPct val="90000"/>
              </a:lnSpc>
            </a:pPr>
            <a:r>
              <a:rPr lang="en-US" altLang="en-US" b="1"/>
              <a:t>Primary for large particles and </a:t>
            </a:r>
          </a:p>
          <a:p>
            <a:pPr lvl="1" eaLnBrk="1" hangingPunct="1">
              <a:lnSpc>
                <a:spcPct val="90000"/>
              </a:lnSpc>
            </a:pPr>
            <a:r>
              <a:rPr lang="en-US" altLang="en-US" b="1"/>
              <a:t>Secondary for small particles</a:t>
            </a:r>
          </a:p>
          <a:p>
            <a:pPr eaLnBrk="1" hangingPunct="1">
              <a:lnSpc>
                <a:spcPct val="90000"/>
              </a:lnSpc>
            </a:pPr>
            <a:r>
              <a:rPr lang="en-US" altLang="en-US" b="1"/>
              <a:t>Combined efficiency is 99% or greater</a:t>
            </a:r>
          </a:p>
          <a:p>
            <a:pPr eaLnBrk="1" hangingPunct="1">
              <a:lnSpc>
                <a:spcPct val="90000"/>
              </a:lnSpc>
            </a:pPr>
            <a:r>
              <a:rPr lang="en-US" altLang="en-US" b="1"/>
              <a:t>Ask for manufacturer or facility guarantee</a:t>
            </a:r>
          </a:p>
          <a:p>
            <a:pPr eaLnBrk="1" hangingPunct="1">
              <a:lnSpc>
                <a:spcPct val="90000"/>
              </a:lnSpc>
              <a:buFontTx/>
              <a:buNone/>
            </a:pPr>
            <a:endParaRPr lang="en-US" altLang="en-US" b="1"/>
          </a:p>
          <a:p>
            <a:pPr lvl="1" eaLnBrk="1" hangingPunct="1">
              <a:lnSpc>
                <a:spcPct val="90000"/>
              </a:lnSpc>
            </a:pPr>
            <a:endParaRPr lang="en-US" altLang="en-US"/>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8722" name="Rectangle 2">
            <a:extLst>
              <a:ext uri="{FF2B5EF4-FFF2-40B4-BE49-F238E27FC236}">
                <a16:creationId xmlns:a16="http://schemas.microsoft.com/office/drawing/2014/main" id="{33150525-2915-4C1E-9EE4-CB7819420551}"/>
              </a:ext>
            </a:extLst>
          </p:cNvPr>
          <p:cNvSpPr>
            <a:spLocks noGrp="1" noChangeArrowheads="1"/>
          </p:cNvSpPr>
          <p:nvPr>
            <p:ph type="title"/>
          </p:nvPr>
        </p:nvSpPr>
        <p:spPr>
          <a:xfrm>
            <a:off x="0" y="0"/>
            <a:ext cx="6705600" cy="1143000"/>
          </a:xfrm>
        </p:spPr>
        <p:txBody>
          <a:bodyPr/>
          <a:lstStyle/>
          <a:p>
            <a:pPr eaLnBrk="1" hangingPunct="1">
              <a:defRPr/>
            </a:pPr>
            <a:r>
              <a:rPr lang="en-US" sz="4000" dirty="0"/>
              <a:t>Primary Controls</a:t>
            </a:r>
            <a:br>
              <a:rPr lang="en-US" sz="4000" dirty="0"/>
            </a:br>
            <a:r>
              <a:rPr lang="en-US" sz="4000" dirty="0"/>
              <a:t>Cyclone</a:t>
            </a:r>
          </a:p>
        </p:txBody>
      </p:sp>
      <p:pic>
        <p:nvPicPr>
          <p:cNvPr id="211971" name="Picture 3" descr="A picture of ductwork and a cyclone used as a primary control venting a rotary dryer and the cyclone vented to a baghouse and on the left is a hot mix conveyor and a hot bin storage tank and truck load out" title="Primary Controls Cyclone">
            <a:extLst>
              <a:ext uri="{FF2B5EF4-FFF2-40B4-BE49-F238E27FC236}">
                <a16:creationId xmlns:a16="http://schemas.microsoft.com/office/drawing/2014/main" id="{DA2CE963-9090-421B-8B1B-906A1D85216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609600" y="1295400"/>
            <a:ext cx="7924800" cy="5286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Straight Arrow Connector 3">
            <a:extLst>
              <a:ext uri="{FF2B5EF4-FFF2-40B4-BE49-F238E27FC236}">
                <a16:creationId xmlns:a16="http://schemas.microsoft.com/office/drawing/2014/main" id="{D8A008DF-AF01-4F6E-A4CB-25A621F126D3}"/>
              </a:ext>
            </a:extLst>
          </p:cNvPr>
          <p:cNvCxnSpPr>
            <a:cxnSpLocks/>
          </p:cNvCxnSpPr>
          <p:nvPr/>
        </p:nvCxnSpPr>
        <p:spPr>
          <a:xfrm>
            <a:off x="4343400" y="1143000"/>
            <a:ext cx="990600" cy="213360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2">
            <a:extLst>
              <a:ext uri="{FF2B5EF4-FFF2-40B4-BE49-F238E27FC236}">
                <a16:creationId xmlns:a16="http://schemas.microsoft.com/office/drawing/2014/main" id="{C56BE21D-C31A-4961-9969-B76104FFBF14}"/>
              </a:ext>
            </a:extLst>
          </p:cNvPr>
          <p:cNvSpPr>
            <a:spLocks noGrp="1" noChangeArrowheads="1"/>
          </p:cNvSpPr>
          <p:nvPr>
            <p:ph type="title"/>
          </p:nvPr>
        </p:nvSpPr>
        <p:spPr/>
        <p:txBody>
          <a:bodyPr/>
          <a:lstStyle/>
          <a:p>
            <a:pPr eaLnBrk="1" hangingPunct="1">
              <a:defRPr/>
            </a:pPr>
            <a:r>
              <a:rPr lang="en-US" sz="4000" dirty="0"/>
              <a:t>Primary Control</a:t>
            </a:r>
            <a:br>
              <a:rPr lang="en-US" sz="4000" dirty="0"/>
            </a:br>
            <a:r>
              <a:rPr lang="en-US" sz="4000" dirty="0"/>
              <a:t>Cyclone</a:t>
            </a:r>
          </a:p>
        </p:txBody>
      </p:sp>
      <p:pic>
        <p:nvPicPr>
          <p:cNvPr id="345094" name="ann_cyclone2.wmv" descr="A schematic drawing of a cyclone where dirty air enters tangentionally on the right side and moves down in a circular motion and clean air exits the plenum that extends from the bottom of the cyclone to the top.  The dust collected on the sides of the cyclone due to gravitational force drops down the bottom of the cyclone." title="Primary Control Cyclone">
            <a:hlinkClick r:id="" action="ppaction://media"/>
            <a:extLst>
              <a:ext uri="{FF2B5EF4-FFF2-40B4-BE49-F238E27FC236}">
                <a16:creationId xmlns:a16="http://schemas.microsoft.com/office/drawing/2014/main" id="{1CC42857-DD8C-41BA-A2F6-5D82EE3BD845}"/>
              </a:ext>
            </a:extLst>
          </p:cNvPr>
          <p:cNvPicPr>
            <a:picLocks noGrp="1" noRot="1" noChangeAspect="1" noChangeArrowheads="1"/>
          </p:cNvPicPr>
          <p:nvPr>
            <p:ph idx="1"/>
            <a:videoFile r:link="rId1"/>
          </p:nvPr>
        </p:nvPicPr>
        <p:blipFill>
          <a:blip r:embed="rId4">
            <a:extLst>
              <a:ext uri="{28A0092B-C50C-407E-A947-70E740481C1C}">
                <a14:useLocalDpi xmlns:a14="http://schemas.microsoft.com/office/drawing/2010/main" val="0"/>
              </a:ext>
            </a:extLst>
          </a:blip>
          <a:srcRect/>
          <a:stretch>
            <a:fillRect/>
          </a:stretch>
        </p:blipFill>
        <p:spPr>
          <a:xfrm>
            <a:off x="1554163" y="1600200"/>
            <a:ext cx="6034087"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4509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45094"/>
                                        </p:tgtEl>
                                      </p:cBhvr>
                                    </p:cmd>
                                  </p:childTnLst>
                                </p:cTn>
                              </p:par>
                            </p:childTnLst>
                          </p:cTn>
                        </p:par>
                      </p:childTnLst>
                    </p:cTn>
                  </p:par>
                </p:childTnLst>
              </p:cTn>
              <p:nextCondLst>
                <p:cond evt="onClick" delay="0">
                  <p:tgtEl>
                    <p:spTgt spid="345094"/>
                  </p:tgtEl>
                </p:cond>
              </p:nextCondLst>
            </p:seq>
            <p:video>
              <p:cMediaNode>
                <p:cTn id="7" fill="hold" display="0">
                  <p:stCondLst>
                    <p:cond delay="indefinite"/>
                  </p:stCondLst>
                  <p:endCondLst>
                    <p:cond evt="onNext" delay="0">
                      <p:tgtEl>
                        <p:sldTgt/>
                      </p:tgtEl>
                    </p:cond>
                    <p:cond evt="onPrev" delay="0">
                      <p:tgtEl>
                        <p:sldTgt/>
                      </p:tgtEl>
                    </p:cond>
                  </p:endCondLst>
                </p:cTn>
                <p:tgtEl>
                  <p:spTgt spid="345094"/>
                </p:tgtEl>
              </p:cMediaNode>
            </p:video>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66" name="Picture 4" descr="A picture of a HMA Plant with wet scrubber showing a cyclone, gas liquid scrubber, separator, blower, ductwork and exhaust stack" title="Primary Control Wet Scrubber">
            <a:extLst>
              <a:ext uri="{FF2B5EF4-FFF2-40B4-BE49-F238E27FC236}">
                <a16:creationId xmlns:a16="http://schemas.microsoft.com/office/drawing/2014/main" id="{BCF21CEA-DC6C-497B-8EB5-96773F9A762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448800" cy="6858000"/>
          </a:xfrm>
        </p:spPr>
      </p:pic>
      <p:sp>
        <p:nvSpPr>
          <p:cNvPr id="166914" name="Rectangle 2">
            <a:extLst>
              <a:ext uri="{FF2B5EF4-FFF2-40B4-BE49-F238E27FC236}">
                <a16:creationId xmlns:a16="http://schemas.microsoft.com/office/drawing/2014/main" id="{75DAD2C7-77FF-44E2-A610-780A225AA1F1}"/>
              </a:ext>
            </a:extLst>
          </p:cNvPr>
          <p:cNvSpPr>
            <a:spLocks noGrp="1" noChangeArrowheads="1"/>
          </p:cNvSpPr>
          <p:nvPr>
            <p:ph type="title"/>
          </p:nvPr>
        </p:nvSpPr>
        <p:spPr>
          <a:xfrm>
            <a:off x="-838200" y="304800"/>
            <a:ext cx="7162800" cy="1143000"/>
          </a:xfrm>
        </p:spPr>
        <p:txBody>
          <a:bodyPr/>
          <a:lstStyle/>
          <a:p>
            <a:pPr eaLnBrk="1" hangingPunct="1">
              <a:defRPr/>
            </a:pPr>
            <a:r>
              <a:rPr lang="en-US" sz="4000" dirty="0">
                <a:solidFill>
                  <a:schemeClr val="bg1"/>
                </a:solidFill>
              </a:rPr>
              <a:t>Primary Control</a:t>
            </a:r>
            <a:br>
              <a:rPr lang="en-US" sz="4000" dirty="0">
                <a:solidFill>
                  <a:schemeClr val="bg1"/>
                </a:solidFill>
              </a:rPr>
            </a:br>
            <a:r>
              <a:rPr lang="en-US" sz="4000" dirty="0">
                <a:solidFill>
                  <a:schemeClr val="bg1"/>
                </a:solidFill>
              </a:rPr>
              <a:t>Wet Scrubber</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5140" name="Rectangle 4">
            <a:extLst>
              <a:ext uri="{FF2B5EF4-FFF2-40B4-BE49-F238E27FC236}">
                <a16:creationId xmlns:a16="http://schemas.microsoft.com/office/drawing/2014/main" id="{1D6D38C1-258E-47E0-913E-75CE52DC5D3E}"/>
              </a:ext>
            </a:extLst>
          </p:cNvPr>
          <p:cNvSpPr>
            <a:spLocks noGrp="1" noChangeArrowheads="1"/>
          </p:cNvSpPr>
          <p:nvPr>
            <p:ph type="title"/>
          </p:nvPr>
        </p:nvSpPr>
        <p:spPr/>
        <p:txBody>
          <a:bodyPr/>
          <a:lstStyle/>
          <a:p>
            <a:pPr eaLnBrk="1" hangingPunct="1">
              <a:defRPr/>
            </a:pPr>
            <a:endParaRPr lang="en-US" dirty="0"/>
          </a:p>
        </p:txBody>
      </p:sp>
      <p:pic>
        <p:nvPicPr>
          <p:cNvPr id="218115" name="Picture 6" descr="A picture of a hot mix conveyor, hot bins, rotary dryer, scrubber and exhaust stack&#10;&#10;" title="Wet Scrubber">
            <a:extLst>
              <a:ext uri="{FF2B5EF4-FFF2-40B4-BE49-F238E27FC236}">
                <a16:creationId xmlns:a16="http://schemas.microsoft.com/office/drawing/2014/main" id="{A9619F0E-FDA5-40EB-A5B8-381DF080669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10100" r="20319" b="20869"/>
          <a:stretch>
            <a:fillRect/>
          </a:stretch>
        </p:blipFill>
        <p:spPr>
          <a:xfrm>
            <a:off x="0" y="0"/>
            <a:ext cx="9296400" cy="7485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8116" name="Text Box 7">
            <a:extLst>
              <a:ext uri="{FF2B5EF4-FFF2-40B4-BE49-F238E27FC236}">
                <a16:creationId xmlns:a16="http://schemas.microsoft.com/office/drawing/2014/main" id="{A664C44D-98D7-4778-BA22-3BEE172E63CC}"/>
              </a:ext>
            </a:extLst>
          </p:cNvPr>
          <p:cNvSpPr txBox="1">
            <a:spLocks noChangeArrowheads="1"/>
          </p:cNvSpPr>
          <p:nvPr/>
        </p:nvSpPr>
        <p:spPr bwMode="auto">
          <a:xfrm>
            <a:off x="1752600" y="533400"/>
            <a:ext cx="41592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4400" b="1">
                <a:latin typeface="Arial" panose="020B0604020202020204" pitchFamily="34" charset="0"/>
              </a:rPr>
              <a:t>Wet Scrubber?</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5074" name="Rectangle 2">
            <a:extLst>
              <a:ext uri="{FF2B5EF4-FFF2-40B4-BE49-F238E27FC236}">
                <a16:creationId xmlns:a16="http://schemas.microsoft.com/office/drawing/2014/main" id="{D5C673DD-4392-48B8-8922-06C4988C43AD}"/>
              </a:ext>
            </a:extLst>
          </p:cNvPr>
          <p:cNvSpPr>
            <a:spLocks noGrp="1" noChangeArrowheads="1"/>
          </p:cNvSpPr>
          <p:nvPr>
            <p:ph type="title"/>
          </p:nvPr>
        </p:nvSpPr>
        <p:spPr/>
        <p:txBody>
          <a:bodyPr/>
          <a:lstStyle/>
          <a:p>
            <a:pPr eaLnBrk="1" hangingPunct="1">
              <a:defRPr/>
            </a:pPr>
            <a:r>
              <a:rPr lang="en-US" sz="4000" dirty="0"/>
              <a:t>Process/Control</a:t>
            </a:r>
            <a:br>
              <a:rPr lang="en-US" sz="4000" dirty="0"/>
            </a:br>
            <a:r>
              <a:rPr lang="en-US" sz="4000" dirty="0"/>
              <a:t>Wet Scrubber</a:t>
            </a:r>
          </a:p>
        </p:txBody>
      </p:sp>
      <p:sp>
        <p:nvSpPr>
          <p:cNvPr id="220163" name="Rectangle 3">
            <a:extLst>
              <a:ext uri="{FF2B5EF4-FFF2-40B4-BE49-F238E27FC236}">
                <a16:creationId xmlns:a16="http://schemas.microsoft.com/office/drawing/2014/main" id="{EF562F59-FD5A-4084-A60F-D22C0ECA16D6}"/>
              </a:ext>
            </a:extLst>
          </p:cNvPr>
          <p:cNvSpPr>
            <a:spLocks noGrp="1" noChangeArrowheads="1"/>
          </p:cNvSpPr>
          <p:nvPr>
            <p:ph type="body" idx="1"/>
          </p:nvPr>
        </p:nvSpPr>
        <p:spPr>
          <a:xfrm>
            <a:off x="381000" y="1981200"/>
            <a:ext cx="8229600" cy="4525963"/>
          </a:xfrm>
        </p:spPr>
        <p:txBody>
          <a:bodyPr/>
          <a:lstStyle/>
          <a:p>
            <a:pPr eaLnBrk="1" hangingPunct="1"/>
            <a:r>
              <a:rPr lang="en-US" altLang="en-US"/>
              <a:t>Used to control stack emissions</a:t>
            </a:r>
          </a:p>
          <a:p>
            <a:pPr lvl="1" eaLnBrk="1" hangingPunct="1"/>
            <a:r>
              <a:rPr lang="en-US" altLang="en-US"/>
              <a:t>Must meet the emission requirements specified in Subpart OOO </a:t>
            </a:r>
          </a:p>
          <a:p>
            <a:pPr lvl="1" eaLnBrk="1" hangingPunct="1"/>
            <a:r>
              <a:rPr lang="en-US" altLang="en-US"/>
              <a:t>Continuous emissions pressure monitor </a:t>
            </a:r>
          </a:p>
          <a:p>
            <a:pPr lvl="2" eaLnBrk="1" hangingPunct="1"/>
            <a:r>
              <a:rPr lang="en-US" altLang="en-US" u="sng"/>
              <a:t>+</a:t>
            </a:r>
            <a:r>
              <a:rPr lang="en-US" altLang="en-US"/>
              <a:t> 250 pascals </a:t>
            </a:r>
            <a:r>
              <a:rPr lang="en-US" altLang="en-US" u="sng"/>
              <a:t>+</a:t>
            </a:r>
            <a:r>
              <a:rPr lang="en-US" altLang="en-US"/>
              <a:t> 1inch water gauge pressure</a:t>
            </a:r>
          </a:p>
          <a:p>
            <a:pPr lvl="1" eaLnBrk="1" hangingPunct="1"/>
            <a:r>
              <a:rPr lang="en-US" altLang="en-US"/>
              <a:t>Continuous measurement of scrubbing liquid flow rate to scrubber</a:t>
            </a:r>
          </a:p>
          <a:p>
            <a:pPr lvl="2" eaLnBrk="1" hangingPunct="1">
              <a:buFontTx/>
              <a:buNone/>
            </a:pPr>
            <a:endParaRPr lang="en-US" altLang="en-US" u="sng"/>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a:extLst>
              <a:ext uri="{FF2B5EF4-FFF2-40B4-BE49-F238E27FC236}">
                <a16:creationId xmlns:a16="http://schemas.microsoft.com/office/drawing/2014/main" id="{14938F46-2ECC-435F-8427-9A27ACABD3FC}"/>
              </a:ext>
            </a:extLst>
          </p:cNvPr>
          <p:cNvSpPr>
            <a:spLocks noGrp="1" noChangeArrowheads="1"/>
          </p:cNvSpPr>
          <p:nvPr>
            <p:ph type="body" idx="1"/>
          </p:nvPr>
        </p:nvSpPr>
        <p:spPr>
          <a:xfrm>
            <a:off x="457200" y="2286000"/>
            <a:ext cx="8288338" cy="4346575"/>
          </a:xfrm>
        </p:spPr>
        <p:txBody>
          <a:bodyPr/>
          <a:lstStyle/>
          <a:p>
            <a:pPr eaLnBrk="1" hangingPunct="1"/>
            <a:r>
              <a:rPr lang="en-US" altLang="en-US"/>
              <a:t>General description </a:t>
            </a:r>
          </a:p>
          <a:p>
            <a:pPr lvl="1" eaLnBrk="1" hangingPunct="1"/>
            <a:r>
              <a:rPr lang="en-US" altLang="en-US" sz="3200"/>
              <a:t>Particles get trapped in liquids</a:t>
            </a:r>
          </a:p>
          <a:p>
            <a:pPr lvl="2" eaLnBrk="1" hangingPunct="1"/>
            <a:r>
              <a:rPr lang="en-US" altLang="en-US" sz="3200"/>
              <a:t>Inertial impaction and diffusion</a:t>
            </a:r>
          </a:p>
          <a:p>
            <a:pPr lvl="1" eaLnBrk="1" hangingPunct="1"/>
            <a:r>
              <a:rPr lang="en-US" altLang="en-US" sz="3200"/>
              <a:t>Liquids must contact particles and dirty liquids must be removed from exhaust gas</a:t>
            </a:r>
          </a:p>
          <a:p>
            <a:pPr lvl="1" eaLnBrk="1" hangingPunct="1">
              <a:buFont typeface="Wingdings" panose="05000000000000000000" pitchFamily="2" charset="2"/>
              <a:buNone/>
            </a:pPr>
            <a:endParaRPr lang="en-US" altLang="en-US" sz="3200"/>
          </a:p>
        </p:txBody>
      </p:sp>
      <p:sp>
        <p:nvSpPr>
          <p:cNvPr id="1157123" name="Rectangle 3">
            <a:extLst>
              <a:ext uri="{FF2B5EF4-FFF2-40B4-BE49-F238E27FC236}">
                <a16:creationId xmlns:a16="http://schemas.microsoft.com/office/drawing/2014/main" id="{B2A9FFA7-949A-4C15-BA9D-19E32DC7668F}"/>
              </a:ext>
            </a:extLst>
          </p:cNvPr>
          <p:cNvSpPr>
            <a:spLocks noGrp="1" noChangeArrowheads="1"/>
          </p:cNvSpPr>
          <p:nvPr>
            <p:ph type="title"/>
          </p:nvPr>
        </p:nvSpPr>
        <p:spPr/>
        <p:txBody>
          <a:bodyPr/>
          <a:lstStyle/>
          <a:p>
            <a:pPr eaLnBrk="1" hangingPunct="1">
              <a:defRPr/>
            </a:pPr>
            <a:r>
              <a:rPr lang="en-US" sz="4000" dirty="0"/>
              <a:t>Control Techniques</a:t>
            </a:r>
            <a:br>
              <a:rPr lang="en-US" sz="4000" dirty="0"/>
            </a:br>
            <a:r>
              <a:rPr lang="en-US" sz="4000" dirty="0"/>
              <a:t>Wet Scrubber</a:t>
            </a:r>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9" name="Rectangle 3">
            <a:extLst>
              <a:ext uri="{FF2B5EF4-FFF2-40B4-BE49-F238E27FC236}">
                <a16:creationId xmlns:a16="http://schemas.microsoft.com/office/drawing/2014/main" id="{6613E062-D97B-4181-9F19-3E54DEDDC200}"/>
              </a:ext>
            </a:extLst>
          </p:cNvPr>
          <p:cNvSpPr>
            <a:spLocks noGrp="1" noChangeArrowheads="1"/>
          </p:cNvSpPr>
          <p:nvPr>
            <p:ph type="body" idx="1"/>
          </p:nvPr>
        </p:nvSpPr>
        <p:spPr/>
        <p:txBody>
          <a:bodyPr/>
          <a:lstStyle/>
          <a:p>
            <a:pPr eaLnBrk="1" hangingPunct="1">
              <a:lnSpc>
                <a:spcPct val="90000"/>
              </a:lnSpc>
            </a:pPr>
            <a:r>
              <a:rPr lang="en-US" altLang="en-US" dirty="0"/>
              <a:t>Initial quench – use clean water</a:t>
            </a:r>
          </a:p>
          <a:p>
            <a:pPr eaLnBrk="1" hangingPunct="1">
              <a:lnSpc>
                <a:spcPct val="90000"/>
              </a:lnSpc>
              <a:buFontTx/>
              <a:buNone/>
            </a:pPr>
            <a:endParaRPr lang="en-US" altLang="en-US" sz="2400" dirty="0"/>
          </a:p>
          <a:p>
            <a:pPr eaLnBrk="1" hangingPunct="1">
              <a:lnSpc>
                <a:spcPct val="90000"/>
              </a:lnSpc>
            </a:pPr>
            <a:r>
              <a:rPr lang="en-US" altLang="en-US" dirty="0"/>
              <a:t>Water drops and particles must contact (impact)</a:t>
            </a:r>
          </a:p>
          <a:p>
            <a:pPr lvl="1" eaLnBrk="1" hangingPunct="1">
              <a:lnSpc>
                <a:spcPct val="90000"/>
              </a:lnSpc>
            </a:pPr>
            <a:r>
              <a:rPr lang="en-US" altLang="en-US" dirty="0"/>
              <a:t>Requires water flow and mixing energy</a:t>
            </a:r>
          </a:p>
          <a:p>
            <a:pPr lvl="1" eaLnBrk="1" hangingPunct="1">
              <a:lnSpc>
                <a:spcPct val="90000"/>
              </a:lnSpc>
              <a:buFont typeface="Wingdings" panose="05000000000000000000" pitchFamily="2" charset="2"/>
              <a:buNone/>
            </a:pPr>
            <a:endParaRPr lang="en-US" altLang="en-US" sz="2400" dirty="0"/>
          </a:p>
          <a:p>
            <a:pPr eaLnBrk="1" hangingPunct="1">
              <a:lnSpc>
                <a:spcPct val="90000"/>
              </a:lnSpc>
            </a:pPr>
            <a:r>
              <a:rPr lang="en-US" altLang="en-US" dirty="0"/>
              <a:t>Dirty water collection</a:t>
            </a:r>
          </a:p>
          <a:p>
            <a:pPr eaLnBrk="1" hangingPunct="1">
              <a:lnSpc>
                <a:spcPct val="90000"/>
              </a:lnSpc>
              <a:buFontTx/>
              <a:buNone/>
            </a:pPr>
            <a:endParaRPr lang="en-US" altLang="en-US" sz="2400" dirty="0"/>
          </a:p>
          <a:p>
            <a:pPr eaLnBrk="1" hangingPunct="1">
              <a:lnSpc>
                <a:spcPct val="90000"/>
              </a:lnSpc>
            </a:pPr>
            <a:r>
              <a:rPr lang="en-US" altLang="en-US" dirty="0"/>
              <a:t>Water treatment &amp; recirculation</a:t>
            </a:r>
          </a:p>
        </p:txBody>
      </p:sp>
      <p:sp>
        <p:nvSpPr>
          <p:cNvPr id="3" name="Title 2">
            <a:extLst>
              <a:ext uri="{FF2B5EF4-FFF2-40B4-BE49-F238E27FC236}">
                <a16:creationId xmlns:a16="http://schemas.microsoft.com/office/drawing/2014/main" id="{B794B938-9A4C-4C44-8312-390E4169B931}"/>
              </a:ext>
            </a:extLst>
          </p:cNvPr>
          <p:cNvSpPr>
            <a:spLocks noGrp="1"/>
          </p:cNvSpPr>
          <p:nvPr>
            <p:ph type="title"/>
          </p:nvPr>
        </p:nvSpPr>
        <p:spPr/>
        <p:txBody>
          <a:bodyPr/>
          <a:lstStyle/>
          <a:p>
            <a:r>
              <a:rPr lang="en-US" dirty="0"/>
              <a:t>Particle Scrubbers</a:t>
            </a:r>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9170" name="Rectangle 2">
            <a:extLst>
              <a:ext uri="{FF2B5EF4-FFF2-40B4-BE49-F238E27FC236}">
                <a16:creationId xmlns:a16="http://schemas.microsoft.com/office/drawing/2014/main" id="{4E12A1FB-4125-460E-AA19-46F204328787}"/>
              </a:ext>
            </a:extLst>
          </p:cNvPr>
          <p:cNvSpPr>
            <a:spLocks noGrp="1" noChangeArrowheads="1"/>
          </p:cNvSpPr>
          <p:nvPr>
            <p:ph type="title"/>
          </p:nvPr>
        </p:nvSpPr>
        <p:spPr>
          <a:xfrm>
            <a:off x="0" y="609600"/>
            <a:ext cx="3124200" cy="1905000"/>
          </a:xfrm>
          <a:solidFill>
            <a:schemeClr val="bg1"/>
          </a:solidFill>
          <a:ln w="57150">
            <a:solidFill>
              <a:schemeClr val="bg1"/>
            </a:solidFill>
            <a:miter lim="800000"/>
            <a:headEnd/>
            <a:tailEnd/>
          </a:ln>
        </p:spPr>
        <p:txBody>
          <a:bodyPr/>
          <a:lstStyle/>
          <a:p>
            <a:pPr algn="l" eaLnBrk="1" hangingPunct="1">
              <a:defRPr/>
            </a:pPr>
            <a:r>
              <a:rPr lang="en-US" sz="3400" dirty="0"/>
              <a:t>Wet Scrubber Operation</a:t>
            </a:r>
          </a:p>
        </p:txBody>
      </p:sp>
      <p:sp>
        <p:nvSpPr>
          <p:cNvPr id="226307" name="Rectangle 3">
            <a:extLst>
              <a:ext uri="{FF2B5EF4-FFF2-40B4-BE49-F238E27FC236}">
                <a16:creationId xmlns:a16="http://schemas.microsoft.com/office/drawing/2014/main" id="{BC2ABC1A-C24E-4179-916F-9D96E6C7DF14}"/>
              </a:ext>
            </a:extLst>
          </p:cNvPr>
          <p:cNvSpPr>
            <a:spLocks noGrp="1" noChangeArrowheads="1"/>
          </p:cNvSpPr>
          <p:nvPr>
            <p:ph type="body" sz="half" idx="1"/>
          </p:nvPr>
        </p:nvSpPr>
        <p:spPr>
          <a:xfrm>
            <a:off x="419100" y="2897188"/>
            <a:ext cx="3025775" cy="3683000"/>
          </a:xfrm>
        </p:spPr>
        <p:txBody>
          <a:bodyPr/>
          <a:lstStyle/>
          <a:p>
            <a:pPr eaLnBrk="1" hangingPunct="1"/>
            <a:r>
              <a:rPr lang="en-US" altLang="en-US" sz="2800"/>
              <a:t>Particles collected by impaction</a:t>
            </a:r>
          </a:p>
          <a:p>
            <a:pPr eaLnBrk="1" hangingPunct="1"/>
            <a:r>
              <a:rPr lang="en-US" altLang="en-US" sz="2800"/>
              <a:t>Gasses collected by diffusion &amp; absorption</a:t>
            </a:r>
          </a:p>
        </p:txBody>
      </p:sp>
      <p:pic>
        <p:nvPicPr>
          <p:cNvPr id="226308" name="Picture 4" descr="A schematic drawing of a wet scrubber showing the dirty air entering the scrubber on the top left and after going through a water spray area to quench the temperature enters a venturi scrubber section and then enters a packed bed scrubber and passes through different cyclone separator and packed bed scrubber configurations and then mist eliminators before clean air exits the top.  The waste water is drained from the bottom of the packed bed scrubber and sent to water treatment and/or recycled&#10;&#10;" title="Wet Scrubber Operation">
            <a:extLst>
              <a:ext uri="{FF2B5EF4-FFF2-40B4-BE49-F238E27FC236}">
                <a16:creationId xmlns:a16="http://schemas.microsoft.com/office/drawing/2014/main" id="{7136E58D-4478-40C6-983E-EB53F030A8EC}"/>
              </a:ext>
            </a:extLst>
          </p:cNvPr>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3352800" y="1104900"/>
            <a:ext cx="5332413" cy="54768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59173" name="Rectangle 5">
            <a:extLst>
              <a:ext uri="{FF2B5EF4-FFF2-40B4-BE49-F238E27FC236}">
                <a16:creationId xmlns:a16="http://schemas.microsoft.com/office/drawing/2014/main" id="{ADBDD1FF-F8C4-4E72-A76C-D66090788247}"/>
              </a:ext>
            </a:extLst>
          </p:cNvPr>
          <p:cNvSpPr>
            <a:spLocks noChangeArrowheads="1"/>
          </p:cNvSpPr>
          <p:nvPr/>
        </p:nvSpPr>
        <p:spPr bwMode="auto">
          <a:xfrm>
            <a:off x="3581400" y="5372100"/>
            <a:ext cx="1924050" cy="895350"/>
          </a:xfrm>
          <a:prstGeom prst="rect">
            <a:avLst/>
          </a:prstGeom>
          <a:solidFill>
            <a:schemeClr val="bg1"/>
          </a:solidFill>
          <a:ln w="3175">
            <a:solidFill>
              <a:schemeClr val="bg1"/>
            </a:solidFill>
            <a:miter lim="800000"/>
            <a:headEnd/>
            <a:tailEnd/>
          </a:ln>
          <a:effectLst>
            <a:outerShdw dist="71842" dir="2700000" algn="ctr" rotWithShape="0">
              <a:srgbClr val="000000"/>
            </a:outerShdw>
          </a:effectLst>
        </p:spPr>
        <p:txBody>
          <a:bodyPr lIns="96838" tIns="47625" rIns="96838" bIns="47625" anchor="ctr"/>
          <a:lstStyle/>
          <a:p>
            <a:pPr eaLnBrk="1" hangingPunct="1">
              <a:defRPr/>
            </a:pPr>
            <a:r>
              <a:rPr lang="en-US" sz="2400" b="1">
                <a:solidFill>
                  <a:schemeClr val="accent2"/>
                </a:solidFill>
                <a:effectLst>
                  <a:outerShdw blurRad="38100" dist="38100" dir="2700000" algn="tl">
                    <a:srgbClr val="C0C0C0"/>
                  </a:outerShdw>
                </a:effectLst>
                <a:latin typeface="Lucida Sans" pitchFamily="34" charset="0"/>
              </a:rPr>
              <a:t>Venturi Scrubber</a:t>
            </a:r>
          </a:p>
        </p:txBody>
      </p:sp>
      <p:sp>
        <p:nvSpPr>
          <p:cNvPr id="1159174" name="Line 6">
            <a:extLst>
              <a:ext uri="{FF2B5EF4-FFF2-40B4-BE49-F238E27FC236}">
                <a16:creationId xmlns:a16="http://schemas.microsoft.com/office/drawing/2014/main" id="{F619D045-075A-4BCE-85E1-17FB6794761C}"/>
              </a:ext>
            </a:extLst>
          </p:cNvPr>
          <p:cNvSpPr>
            <a:spLocks noChangeShapeType="1"/>
          </p:cNvSpPr>
          <p:nvPr/>
        </p:nvSpPr>
        <p:spPr bwMode="auto">
          <a:xfrm flipV="1">
            <a:off x="4806950" y="3455988"/>
            <a:ext cx="476250" cy="1731962"/>
          </a:xfrm>
          <a:prstGeom prst="line">
            <a:avLst/>
          </a:prstGeom>
          <a:noFill/>
          <a:ln w="57150">
            <a:solidFill>
              <a:srgbClr val="CC0000"/>
            </a:solidFill>
            <a:round/>
            <a:headEnd/>
            <a:tailEnd type="triangle" w="med" len="med"/>
          </a:ln>
          <a:effectLst>
            <a:outerShdw dist="52363" dir="4557825"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159175" name="Rectangle 7">
            <a:extLst>
              <a:ext uri="{FF2B5EF4-FFF2-40B4-BE49-F238E27FC236}">
                <a16:creationId xmlns:a16="http://schemas.microsoft.com/office/drawing/2014/main" id="{97C55251-2F0C-40E5-907E-D1A1761FC428}"/>
              </a:ext>
            </a:extLst>
          </p:cNvPr>
          <p:cNvSpPr>
            <a:spLocks noChangeArrowheads="1"/>
          </p:cNvSpPr>
          <p:nvPr/>
        </p:nvSpPr>
        <p:spPr bwMode="auto">
          <a:xfrm>
            <a:off x="4267200" y="304800"/>
            <a:ext cx="3962400" cy="762000"/>
          </a:xfrm>
          <a:prstGeom prst="rect">
            <a:avLst/>
          </a:prstGeom>
          <a:solidFill>
            <a:schemeClr val="bg1"/>
          </a:solidFill>
          <a:ln w="57150">
            <a:solidFill>
              <a:schemeClr val="bg1"/>
            </a:solidFill>
            <a:miter lim="800000"/>
            <a:headEnd/>
            <a:tailEnd/>
          </a:ln>
          <a:effectLst>
            <a:outerShdw dist="71842" dir="2700000" algn="ctr" rotWithShape="0">
              <a:srgbClr val="000000"/>
            </a:outerShdw>
          </a:effectLst>
        </p:spPr>
        <p:txBody>
          <a:bodyPr lIns="96838" tIns="47625" rIns="96838" bIns="47625" anchor="ctr"/>
          <a:lstStyle/>
          <a:p>
            <a:pPr eaLnBrk="1" hangingPunct="1">
              <a:defRPr/>
            </a:pPr>
            <a:r>
              <a:rPr lang="en-US" sz="2400" b="1">
                <a:solidFill>
                  <a:schemeClr val="accent2"/>
                </a:solidFill>
                <a:effectLst>
                  <a:outerShdw blurRad="38100" dist="38100" dir="2700000" algn="tl">
                    <a:srgbClr val="C0C0C0"/>
                  </a:outerShdw>
                </a:effectLst>
                <a:latin typeface="Lucida Sans" pitchFamily="34" charset="0"/>
              </a:rPr>
              <a:t>Packed Bed Scrubber</a:t>
            </a:r>
          </a:p>
        </p:txBody>
      </p:sp>
      <p:sp>
        <p:nvSpPr>
          <p:cNvPr id="1159176" name="Line 8">
            <a:extLst>
              <a:ext uri="{FF2B5EF4-FFF2-40B4-BE49-F238E27FC236}">
                <a16:creationId xmlns:a16="http://schemas.microsoft.com/office/drawing/2014/main" id="{B39D6387-3749-47C2-A918-61082AC3071F}"/>
              </a:ext>
            </a:extLst>
          </p:cNvPr>
          <p:cNvSpPr>
            <a:spLocks noChangeShapeType="1"/>
          </p:cNvSpPr>
          <p:nvPr/>
        </p:nvSpPr>
        <p:spPr bwMode="auto">
          <a:xfrm>
            <a:off x="5867400" y="1066800"/>
            <a:ext cx="590550" cy="2630488"/>
          </a:xfrm>
          <a:prstGeom prst="line">
            <a:avLst/>
          </a:prstGeom>
          <a:noFill/>
          <a:ln w="57150">
            <a:solidFill>
              <a:srgbClr val="CC0000"/>
            </a:solidFill>
            <a:round/>
            <a:headEnd/>
            <a:tailEnd type="triangle" w="med" len="med"/>
          </a:ln>
          <a:effectLst>
            <a:outerShdw dist="52363" dir="4557825" algn="ctr" rotWithShape="0">
              <a:srgbClr val="000000"/>
            </a:outerShdw>
          </a:effectLst>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59174"/>
                                        </p:tgtEl>
                                        <p:attrNameLst>
                                          <p:attrName>style.visibility</p:attrName>
                                        </p:attrNameLst>
                                      </p:cBhvr>
                                      <p:to>
                                        <p:strVal val="visible"/>
                                      </p:to>
                                    </p:set>
                                    <p:anim calcmode="lin" valueType="num">
                                      <p:cBhvr additive="base">
                                        <p:cTn id="7" dur="500" fill="hold"/>
                                        <p:tgtEl>
                                          <p:spTgt spid="1159174"/>
                                        </p:tgtEl>
                                        <p:attrNameLst>
                                          <p:attrName>ppt_x</p:attrName>
                                        </p:attrNameLst>
                                      </p:cBhvr>
                                      <p:tavLst>
                                        <p:tav tm="0">
                                          <p:val>
                                            <p:strVal val="#ppt_x"/>
                                          </p:val>
                                        </p:tav>
                                        <p:tav tm="100000">
                                          <p:val>
                                            <p:strVal val="#ppt_x"/>
                                          </p:val>
                                        </p:tav>
                                      </p:tavLst>
                                    </p:anim>
                                    <p:anim calcmode="lin" valueType="num">
                                      <p:cBhvr additive="base">
                                        <p:cTn id="8" dur="500" fill="hold"/>
                                        <p:tgtEl>
                                          <p:spTgt spid="11591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nodeType="clickEffect">
                                  <p:stCondLst>
                                    <p:cond delay="0"/>
                                  </p:stCondLst>
                                  <p:childTnLst>
                                    <p:set>
                                      <p:cBhvr>
                                        <p:cTn id="12" dur="1" fill="hold">
                                          <p:stCondLst>
                                            <p:cond delay="0"/>
                                          </p:stCondLst>
                                        </p:cTn>
                                        <p:tgtEl>
                                          <p:spTgt spid="1159176"/>
                                        </p:tgtEl>
                                        <p:attrNameLst>
                                          <p:attrName>style.visibility</p:attrName>
                                        </p:attrNameLst>
                                      </p:cBhvr>
                                      <p:to>
                                        <p:strVal val="visible"/>
                                      </p:to>
                                    </p:set>
                                    <p:anim calcmode="lin" valueType="num">
                                      <p:cBhvr additive="base">
                                        <p:cTn id="13" dur="500" fill="hold"/>
                                        <p:tgtEl>
                                          <p:spTgt spid="1159176"/>
                                        </p:tgtEl>
                                        <p:attrNameLst>
                                          <p:attrName>ppt_x</p:attrName>
                                        </p:attrNameLst>
                                      </p:cBhvr>
                                      <p:tavLst>
                                        <p:tav tm="0">
                                          <p:val>
                                            <p:strVal val="#ppt_x"/>
                                          </p:val>
                                        </p:tav>
                                        <p:tav tm="100000">
                                          <p:val>
                                            <p:strVal val="#ppt_x"/>
                                          </p:val>
                                        </p:tav>
                                      </p:tavLst>
                                    </p:anim>
                                    <p:anim calcmode="lin" valueType="num">
                                      <p:cBhvr additive="base">
                                        <p:cTn id="14" dur="500" fill="hold"/>
                                        <p:tgtEl>
                                          <p:spTgt spid="115917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3026" name="Rectangle 2">
            <a:extLst>
              <a:ext uri="{FF2B5EF4-FFF2-40B4-BE49-F238E27FC236}">
                <a16:creationId xmlns:a16="http://schemas.microsoft.com/office/drawing/2014/main" id="{BE451007-3E10-4136-A733-DF8CC9DB26A9}"/>
              </a:ext>
            </a:extLst>
          </p:cNvPr>
          <p:cNvSpPr>
            <a:spLocks noGrp="1" noChangeArrowheads="1"/>
          </p:cNvSpPr>
          <p:nvPr>
            <p:ph type="body" idx="1"/>
          </p:nvPr>
        </p:nvSpPr>
        <p:spPr>
          <a:xfrm>
            <a:off x="228600" y="1600200"/>
            <a:ext cx="8610600" cy="4724400"/>
          </a:xfrm>
        </p:spPr>
        <p:txBody>
          <a:bodyPr/>
          <a:lstStyle/>
          <a:p>
            <a:pPr eaLnBrk="1" hangingPunct="1">
              <a:buFontTx/>
              <a:buNone/>
              <a:defRPr/>
            </a:pPr>
            <a:r>
              <a:rPr lang="en-US" sz="3600" b="1" u="sng">
                <a:solidFill>
                  <a:srgbClr val="3333CC"/>
                </a:solidFill>
                <a:effectLst>
                  <a:outerShdw blurRad="38100" dist="38100" dir="2700000" algn="tl">
                    <a:srgbClr val="C0C0C0"/>
                  </a:outerShdw>
                </a:effectLst>
              </a:rPr>
              <a:t>Hot Mix Facilities are Regulated Under Subpart OOO</a:t>
            </a:r>
            <a:endParaRPr lang="en-US" sz="2800" b="1" u="sng">
              <a:solidFill>
                <a:srgbClr val="3333CC"/>
              </a:solidFill>
              <a:effectLst>
                <a:outerShdw blurRad="38100" dist="38100" dir="2700000" algn="tl">
                  <a:srgbClr val="C0C0C0"/>
                </a:outerShdw>
              </a:effectLst>
            </a:endParaRPr>
          </a:p>
          <a:p>
            <a:pPr lvl="1" eaLnBrk="1" hangingPunct="1">
              <a:defRPr/>
            </a:pPr>
            <a:r>
              <a:rPr lang="en-US" b="1">
                <a:effectLst>
                  <a:outerShdw blurRad="38100" dist="38100" dir="2700000" algn="tl">
                    <a:srgbClr val="C0C0C0"/>
                  </a:outerShdw>
                </a:effectLst>
              </a:rPr>
              <a:t>How much aggregate is processed </a:t>
            </a:r>
          </a:p>
          <a:p>
            <a:pPr lvl="1" eaLnBrk="1" hangingPunct="1">
              <a:defRPr/>
            </a:pPr>
            <a:r>
              <a:rPr lang="en-US" b="1">
                <a:effectLst>
                  <a:outerShdw blurRad="38100" dist="38100" dir="2700000" algn="tl">
                    <a:srgbClr val="C0C0C0"/>
                  </a:outerShdw>
                </a:effectLst>
              </a:rPr>
              <a:t>Moisture content of the processed material</a:t>
            </a:r>
          </a:p>
          <a:p>
            <a:pPr lvl="1" eaLnBrk="1" hangingPunct="1">
              <a:defRPr/>
            </a:pPr>
            <a:r>
              <a:rPr lang="en-US" b="1">
                <a:effectLst>
                  <a:outerShdw blurRad="38100" dist="38100" dir="2700000" algn="tl">
                    <a:srgbClr val="C0C0C0"/>
                  </a:outerShdw>
                </a:effectLst>
              </a:rPr>
              <a:t>Control efficiency of the air pollution control equipment </a:t>
            </a:r>
          </a:p>
          <a:p>
            <a:pPr lvl="1" eaLnBrk="1" hangingPunct="1">
              <a:defRPr/>
            </a:pPr>
            <a:r>
              <a:rPr lang="en-US" b="1">
                <a:effectLst>
                  <a:outerShdw blurRad="38100" dist="38100" dir="2700000" algn="tl">
                    <a:srgbClr val="C0C0C0"/>
                  </a:outerShdw>
                </a:effectLst>
              </a:rPr>
              <a:t>Opacity</a:t>
            </a:r>
          </a:p>
          <a:p>
            <a:pPr lvl="1" eaLnBrk="1" hangingPunct="1">
              <a:buFont typeface="Wingdings" panose="05000000000000000000" pitchFamily="2" charset="2"/>
              <a:buNone/>
              <a:defRPr/>
            </a:pPr>
            <a:r>
              <a:rPr lang="en-US" b="1">
                <a:effectLst>
                  <a:outerShdw blurRad="38100" dist="38100" dir="2700000" algn="tl">
                    <a:srgbClr val="C0C0C0"/>
                  </a:outerShdw>
                </a:effectLst>
              </a:rPr>
              <a:t> 			</a:t>
            </a:r>
            <a:endParaRPr lang="en-US" sz="3200" b="1">
              <a:effectLst>
                <a:outerShdw blurRad="38100" dist="38100" dir="2700000" algn="tl">
                  <a:srgbClr val="C0C0C0"/>
                </a:outerShdw>
              </a:effectLst>
            </a:endParaRPr>
          </a:p>
        </p:txBody>
      </p:sp>
      <p:sp>
        <p:nvSpPr>
          <p:cNvPr id="1153027" name="Rectangle 3">
            <a:extLst>
              <a:ext uri="{FF2B5EF4-FFF2-40B4-BE49-F238E27FC236}">
                <a16:creationId xmlns:a16="http://schemas.microsoft.com/office/drawing/2014/main" id="{6B18A1D4-A820-4A38-ACEE-336B82002243}"/>
              </a:ext>
            </a:extLst>
          </p:cNvPr>
          <p:cNvSpPr>
            <a:spLocks noGrp="1" noChangeArrowheads="1"/>
          </p:cNvSpPr>
          <p:nvPr>
            <p:ph type="title"/>
          </p:nvPr>
        </p:nvSpPr>
        <p:spPr>
          <a:xfrm>
            <a:off x="457200" y="533400"/>
            <a:ext cx="8229600" cy="762000"/>
          </a:xfrm>
        </p:spPr>
        <p:txBody>
          <a:bodyPr/>
          <a:lstStyle/>
          <a:p>
            <a:pPr eaLnBrk="1" hangingPunct="1">
              <a:defRPr/>
            </a:pPr>
            <a:r>
              <a:rPr lang="en-US"/>
              <a:t>Process/Control </a:t>
            </a:r>
            <a:br>
              <a:rPr lang="en-US" sz="4000"/>
            </a:br>
            <a:endParaRPr lang="en-US" sz="400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7188" name="Rectangle 4">
            <a:extLst>
              <a:ext uri="{FF2B5EF4-FFF2-40B4-BE49-F238E27FC236}">
                <a16:creationId xmlns:a16="http://schemas.microsoft.com/office/drawing/2014/main" id="{7FF3F132-AAAA-44DB-9E3D-2E8DAF176FD6}"/>
              </a:ext>
            </a:extLst>
          </p:cNvPr>
          <p:cNvSpPr>
            <a:spLocks noGrp="1" noChangeArrowheads="1"/>
          </p:cNvSpPr>
          <p:nvPr>
            <p:ph type="title"/>
          </p:nvPr>
        </p:nvSpPr>
        <p:spPr/>
        <p:txBody>
          <a:bodyPr/>
          <a:lstStyle/>
          <a:p>
            <a:pPr eaLnBrk="1" hangingPunct="1">
              <a:defRPr/>
            </a:pPr>
            <a:endParaRPr lang="en-US" dirty="0"/>
          </a:p>
        </p:txBody>
      </p:sp>
      <p:pic>
        <p:nvPicPr>
          <p:cNvPr id="228355" name="Picture 6" descr="A picture of some tanks and pipes for collection of scrubber liquor&#10;&#10;" title="Scrubber Liquid">
            <a:extLst>
              <a:ext uri="{FF2B5EF4-FFF2-40B4-BE49-F238E27FC236}">
                <a16:creationId xmlns:a16="http://schemas.microsoft.com/office/drawing/2014/main" id="{AA4F4B10-2D9A-410B-B0D1-06BF8BBF9AC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8356" name="Text Box 7">
            <a:extLst>
              <a:ext uri="{FF2B5EF4-FFF2-40B4-BE49-F238E27FC236}">
                <a16:creationId xmlns:a16="http://schemas.microsoft.com/office/drawing/2014/main" id="{3F1147B5-776A-4EC9-B4BA-81730991515B}"/>
              </a:ext>
            </a:extLst>
          </p:cNvPr>
          <p:cNvSpPr txBox="1">
            <a:spLocks noChangeArrowheads="1"/>
          </p:cNvSpPr>
          <p:nvPr/>
        </p:nvSpPr>
        <p:spPr bwMode="auto">
          <a:xfrm>
            <a:off x="5851525" y="249238"/>
            <a:ext cx="279400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4400" b="1" dirty="0">
                <a:latin typeface="Arial" panose="020B0604020202020204" pitchFamily="34" charset="0"/>
              </a:rPr>
              <a:t>Scrubber </a:t>
            </a:r>
          </a:p>
          <a:p>
            <a:pPr eaLnBrk="1" hangingPunct="1">
              <a:spcBef>
                <a:spcPct val="0"/>
              </a:spcBef>
              <a:buFontTx/>
              <a:buNone/>
            </a:pPr>
            <a:r>
              <a:rPr lang="en-US" altLang="en-US" sz="4400" b="1" dirty="0">
                <a:latin typeface="Arial" panose="020B0604020202020204" pitchFamily="34" charset="0"/>
              </a:rPr>
              <a:t>Liquor </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7146" name="Rectangle 10">
            <a:extLst>
              <a:ext uri="{FF2B5EF4-FFF2-40B4-BE49-F238E27FC236}">
                <a16:creationId xmlns:a16="http://schemas.microsoft.com/office/drawing/2014/main" id="{53FF874A-54F7-4572-8A1F-8FF2402EA1FB}"/>
              </a:ext>
            </a:extLst>
          </p:cNvPr>
          <p:cNvSpPr>
            <a:spLocks noGrp="1" noChangeArrowheads="1"/>
          </p:cNvSpPr>
          <p:nvPr>
            <p:ph type="title"/>
          </p:nvPr>
        </p:nvSpPr>
        <p:spPr/>
        <p:txBody>
          <a:bodyPr/>
          <a:lstStyle/>
          <a:p>
            <a:pPr eaLnBrk="1" hangingPunct="1">
              <a:defRPr/>
            </a:pPr>
            <a:r>
              <a:rPr lang="en-US" sz="4000" dirty="0"/>
              <a:t>Primary Control</a:t>
            </a:r>
            <a:br>
              <a:rPr lang="en-US" sz="4000" dirty="0"/>
            </a:br>
            <a:r>
              <a:rPr lang="en-US" sz="4000" dirty="0"/>
              <a:t>Knock Out Box</a:t>
            </a:r>
          </a:p>
        </p:txBody>
      </p:sp>
      <p:pic>
        <p:nvPicPr>
          <p:cNvPr id="347144" name="ann_knockout_box.wmv" descr="A schematic drawing of a Knock Out Box used as a primary control system to remove particulates" title="Primary Control Knock Out Box">
            <a:hlinkClick r:id="" action="ppaction://media"/>
            <a:extLst>
              <a:ext uri="{FF2B5EF4-FFF2-40B4-BE49-F238E27FC236}">
                <a16:creationId xmlns:a16="http://schemas.microsoft.com/office/drawing/2014/main" id="{3E886C5B-7618-4689-ACA1-99D855A73524}"/>
              </a:ext>
            </a:extLst>
          </p:cNvPr>
          <p:cNvPicPr>
            <a:picLocks noGrp="1" noRot="1" noChangeAspect="1" noChangeArrowheads="1"/>
          </p:cNvPicPr>
          <p:nvPr>
            <p:ph idx="1"/>
            <a:videoFile r:link="rId1"/>
          </p:nvPr>
        </p:nvPicPr>
        <p:blipFill>
          <a:blip r:embed="rId4">
            <a:extLst>
              <a:ext uri="{28A0092B-C50C-407E-A947-70E740481C1C}">
                <a14:useLocalDpi xmlns:a14="http://schemas.microsoft.com/office/drawing/2010/main" val="0"/>
              </a:ext>
            </a:extLst>
          </a:blip>
          <a:srcRect/>
          <a:stretch>
            <a:fillRect/>
          </a:stretch>
        </p:blipFill>
        <p:spPr>
          <a:xfrm>
            <a:off x="1554163" y="1600200"/>
            <a:ext cx="6034087"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4714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47144"/>
                                        </p:tgtEl>
                                      </p:cBhvr>
                                    </p:cmd>
                                  </p:childTnLst>
                                </p:cTn>
                              </p:par>
                            </p:childTnLst>
                          </p:cTn>
                        </p:par>
                      </p:childTnLst>
                    </p:cTn>
                  </p:par>
                </p:childTnLst>
              </p:cTn>
              <p:nextCondLst>
                <p:cond evt="onClick" delay="0">
                  <p:tgtEl>
                    <p:spTgt spid="347144"/>
                  </p:tgtEl>
                </p:cond>
              </p:nextCondLst>
            </p:seq>
            <p:video>
              <p:cMediaNode>
                <p:cTn id="7" fill="hold" display="0">
                  <p:stCondLst>
                    <p:cond delay="indefinite"/>
                  </p:stCondLst>
                  <p:endCondLst>
                    <p:cond evt="onNext" delay="0">
                      <p:tgtEl>
                        <p:sldTgt/>
                      </p:tgtEl>
                    </p:cond>
                    <p:cond evt="onPrev" delay="0">
                      <p:tgtEl>
                        <p:sldTgt/>
                      </p:tgtEl>
                    </p:cond>
                  </p:endCondLst>
                </p:cTn>
                <p:tgtEl>
                  <p:spTgt spid="347144"/>
                </p:tgtEl>
              </p:cMediaNode>
            </p:video>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2450" name="Picture 7" descr="A picture of a Hot Mix Asphalt Plant with the rotary dryer and hot bins in the background and the air pollution control system consisting of a primary control (knockout box) with an area below the knockout box for collection of discard pile and a secondary control (baghouse) and stack in the forefront" title="Primary Controls Knock-out Box">
            <a:extLst>
              <a:ext uri="{FF2B5EF4-FFF2-40B4-BE49-F238E27FC236}">
                <a16:creationId xmlns:a16="http://schemas.microsoft.com/office/drawing/2014/main" id="{2C450FE6-9DF3-48C9-A7BD-AE2A750A117F}"/>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447800"/>
            <a:ext cx="9144000" cy="5410200"/>
          </a:xfrm>
          <a:noFill/>
        </p:spPr>
      </p:pic>
      <p:sp>
        <p:nvSpPr>
          <p:cNvPr id="160772" name="Rectangle 4">
            <a:extLst>
              <a:ext uri="{FF2B5EF4-FFF2-40B4-BE49-F238E27FC236}">
                <a16:creationId xmlns:a16="http://schemas.microsoft.com/office/drawing/2014/main" id="{4DFAC810-5C61-4B4F-9CFE-8973036C8A6E}"/>
              </a:ext>
            </a:extLst>
          </p:cNvPr>
          <p:cNvSpPr>
            <a:spLocks noGrp="1" noChangeArrowheads="1"/>
          </p:cNvSpPr>
          <p:nvPr>
            <p:ph type="title"/>
          </p:nvPr>
        </p:nvSpPr>
        <p:spPr/>
        <p:txBody>
          <a:bodyPr/>
          <a:lstStyle/>
          <a:p>
            <a:pPr eaLnBrk="1" hangingPunct="1">
              <a:defRPr/>
            </a:pPr>
            <a:r>
              <a:rPr lang="en-US" sz="4000" dirty="0"/>
              <a:t>Primary Controls</a:t>
            </a:r>
            <a:br>
              <a:rPr lang="en-US" sz="4000" dirty="0"/>
            </a:br>
            <a:r>
              <a:rPr lang="en-US" sz="4000" dirty="0"/>
              <a:t>Knock-out Box</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9122" name="Rectangle 2">
            <a:extLst>
              <a:ext uri="{FF2B5EF4-FFF2-40B4-BE49-F238E27FC236}">
                <a16:creationId xmlns:a16="http://schemas.microsoft.com/office/drawing/2014/main" id="{294DFEEC-9BBA-4E61-ABA8-C7B099F03DDC}"/>
              </a:ext>
            </a:extLst>
          </p:cNvPr>
          <p:cNvSpPr>
            <a:spLocks noGrp="1" noChangeArrowheads="1"/>
          </p:cNvSpPr>
          <p:nvPr>
            <p:ph type="title"/>
          </p:nvPr>
        </p:nvSpPr>
        <p:spPr/>
        <p:txBody>
          <a:bodyPr/>
          <a:lstStyle/>
          <a:p>
            <a:pPr eaLnBrk="1" hangingPunct="1">
              <a:defRPr/>
            </a:pPr>
            <a:endParaRPr lang="en-US" dirty="0"/>
          </a:p>
        </p:txBody>
      </p:sp>
      <p:sp>
        <p:nvSpPr>
          <p:cNvPr id="234499" name="Rectangle 3">
            <a:extLst>
              <a:ext uri="{FF2B5EF4-FFF2-40B4-BE49-F238E27FC236}">
                <a16:creationId xmlns:a16="http://schemas.microsoft.com/office/drawing/2014/main" id="{242176C5-8DD0-4202-BAA0-DC9BE9FBF5BB}"/>
              </a:ext>
            </a:extLst>
          </p:cNvPr>
          <p:cNvSpPr>
            <a:spLocks noGrp="1" noChangeArrowheads="1"/>
          </p:cNvSpPr>
          <p:nvPr>
            <p:ph type="body" idx="1"/>
          </p:nvPr>
        </p:nvSpPr>
        <p:spPr/>
        <p:txBody>
          <a:bodyPr/>
          <a:lstStyle/>
          <a:p>
            <a:pPr eaLnBrk="1" hangingPunct="1"/>
            <a:endParaRPr lang="en-US" altLang="en-US"/>
          </a:p>
        </p:txBody>
      </p:sp>
      <p:pic>
        <p:nvPicPr>
          <p:cNvPr id="234500" name="Picture 4" descr="A picture of a secondary control system consisting of a baghouse&#10;&#10;" title="Secondary Control Baghouse">
            <a:extLst>
              <a:ext uri="{FF2B5EF4-FFF2-40B4-BE49-F238E27FC236}">
                <a16:creationId xmlns:a16="http://schemas.microsoft.com/office/drawing/2014/main" id="{4CACBBD9-3EA5-4210-B4EB-A06753C88C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387"/>
            <a:ext cx="9347200" cy="693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7">
            <a:extLst>
              <a:ext uri="{FF2B5EF4-FFF2-40B4-BE49-F238E27FC236}">
                <a16:creationId xmlns:a16="http://schemas.microsoft.com/office/drawing/2014/main" id="{45CD0467-195F-479E-9C28-7058861AB424}"/>
              </a:ext>
            </a:extLst>
          </p:cNvPr>
          <p:cNvSpPr txBox="1">
            <a:spLocks noChangeArrowheads="1"/>
          </p:cNvSpPr>
          <p:nvPr/>
        </p:nvSpPr>
        <p:spPr bwMode="auto">
          <a:xfrm>
            <a:off x="5563699" y="538371"/>
            <a:ext cx="3580301" cy="2123658"/>
          </a:xfrm>
          <a:prstGeom prst="rect">
            <a:avLst/>
          </a:prstGeom>
          <a:solidFill>
            <a:schemeClr val="bg2">
              <a:lumMod val="20000"/>
              <a:lumOff val="80000"/>
            </a:schemeClr>
          </a:solidFill>
          <a:ln>
            <a:noFill/>
          </a:ln>
          <a:effectLst/>
        </p:spPr>
        <p:txBody>
          <a:bodyPr wrap="squar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lgn="ctr" eaLnBrk="1" hangingPunct="1">
              <a:spcBef>
                <a:spcPct val="0"/>
              </a:spcBef>
              <a:buFontTx/>
              <a:buNone/>
            </a:pPr>
            <a:r>
              <a:rPr lang="en-US" altLang="en-US" sz="4400" b="1" dirty="0">
                <a:latin typeface="Arial" panose="020B0604020202020204" pitchFamily="34" charset="0"/>
              </a:rPr>
              <a:t>Secondary Control Baghouse </a:t>
            </a:r>
          </a:p>
        </p:txBody>
      </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6546" name="Rectangle 5">
            <a:extLst>
              <a:ext uri="{FF2B5EF4-FFF2-40B4-BE49-F238E27FC236}">
                <a16:creationId xmlns:a16="http://schemas.microsoft.com/office/drawing/2014/main" id="{1903641D-86E4-4E6F-BC76-EFEE1541304C}"/>
              </a:ext>
            </a:extLst>
          </p:cNvPr>
          <p:cNvSpPr>
            <a:spLocks noGrp="1" noChangeArrowheads="1"/>
          </p:cNvSpPr>
          <p:nvPr>
            <p:ph type="body" sz="half" idx="2"/>
          </p:nvPr>
        </p:nvSpPr>
        <p:spPr>
          <a:xfrm>
            <a:off x="4648200" y="1600200"/>
            <a:ext cx="4267200" cy="5257800"/>
          </a:xfrm>
        </p:spPr>
        <p:txBody>
          <a:bodyPr/>
          <a:lstStyle/>
          <a:p>
            <a:pPr marL="533400" indent="-533400" eaLnBrk="1" hangingPunct="1">
              <a:lnSpc>
                <a:spcPct val="90000"/>
              </a:lnSpc>
            </a:pPr>
            <a:r>
              <a:rPr lang="en-US" altLang="en-US" sz="2400" b="1"/>
              <a:t>General description</a:t>
            </a:r>
          </a:p>
          <a:p>
            <a:pPr marL="914400" lvl="1" indent="-457200" eaLnBrk="1" hangingPunct="1">
              <a:lnSpc>
                <a:spcPct val="90000"/>
              </a:lnSpc>
            </a:pPr>
            <a:r>
              <a:rPr lang="en-US" altLang="en-US" sz="2400" b="1"/>
              <a:t>Particles trapped on filter media, then removed</a:t>
            </a:r>
          </a:p>
          <a:p>
            <a:pPr marL="914400" lvl="1" indent="-457200" eaLnBrk="1" hangingPunct="1">
              <a:lnSpc>
                <a:spcPct val="90000"/>
              </a:lnSpc>
            </a:pPr>
            <a:r>
              <a:rPr lang="en-US" altLang="en-US" sz="2400" b="1"/>
              <a:t>Either interior or exterior filtration systems</a:t>
            </a:r>
          </a:p>
          <a:p>
            <a:pPr marL="914400" lvl="1" indent="-457200" eaLnBrk="1" hangingPunct="1">
              <a:lnSpc>
                <a:spcPct val="90000"/>
              </a:lnSpc>
            </a:pPr>
            <a:r>
              <a:rPr lang="en-US" altLang="en-US" sz="2400" b="1"/>
              <a:t>Up to 99.9% efficiency</a:t>
            </a:r>
          </a:p>
          <a:p>
            <a:pPr marL="914400" lvl="1" indent="-457200" eaLnBrk="1" hangingPunct="1">
              <a:lnSpc>
                <a:spcPct val="90000"/>
              </a:lnSpc>
            </a:pPr>
            <a:r>
              <a:rPr lang="en-US" altLang="en-US" sz="2400" b="1"/>
              <a:t>Fabric filters are big vacuum cleaners with a cleaning mechanism</a:t>
            </a:r>
          </a:p>
        </p:txBody>
      </p:sp>
      <p:pic>
        <p:nvPicPr>
          <p:cNvPr id="236547" name="Picture 6" descr="A picture of a tornado &#10;&#10;" title="Secondary Control Baghouses">
            <a:extLst>
              <a:ext uri="{FF2B5EF4-FFF2-40B4-BE49-F238E27FC236}">
                <a16:creationId xmlns:a16="http://schemas.microsoft.com/office/drawing/2014/main" id="{6D1A5B61-651D-48AF-9588-D0B8AC80F7D4}"/>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0"/>
            <a:ext cx="43434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2034" name="Rectangle 2">
            <a:extLst>
              <a:ext uri="{FF2B5EF4-FFF2-40B4-BE49-F238E27FC236}">
                <a16:creationId xmlns:a16="http://schemas.microsoft.com/office/drawing/2014/main" id="{EA29F770-0EFB-4360-BB0A-BBF5EE4C18FC}"/>
              </a:ext>
            </a:extLst>
          </p:cNvPr>
          <p:cNvSpPr>
            <a:spLocks noGrp="1" noChangeArrowheads="1"/>
          </p:cNvSpPr>
          <p:nvPr>
            <p:ph type="title"/>
          </p:nvPr>
        </p:nvSpPr>
        <p:spPr>
          <a:xfrm>
            <a:off x="914400" y="304800"/>
            <a:ext cx="8229600" cy="1143000"/>
          </a:xfrm>
        </p:spPr>
        <p:txBody>
          <a:bodyPr/>
          <a:lstStyle/>
          <a:p>
            <a:pPr algn="r" eaLnBrk="1" hangingPunct="1">
              <a:defRPr/>
            </a:pPr>
            <a:r>
              <a:rPr lang="en-US" sz="3800" dirty="0"/>
              <a:t>Secondary Control</a:t>
            </a:r>
            <a:br>
              <a:rPr lang="en-US" sz="4000" dirty="0"/>
            </a:br>
            <a:r>
              <a:rPr lang="en-US" sz="4000" dirty="0"/>
              <a:t> Baghouses</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9188" name="Rectangle 4">
            <a:extLst>
              <a:ext uri="{FF2B5EF4-FFF2-40B4-BE49-F238E27FC236}">
                <a16:creationId xmlns:a16="http://schemas.microsoft.com/office/drawing/2014/main" id="{9A8CF283-7111-4F51-A201-4C7CE7FE6E6B}"/>
              </a:ext>
            </a:extLst>
          </p:cNvPr>
          <p:cNvSpPr>
            <a:spLocks noGrp="1" noChangeArrowheads="1"/>
          </p:cNvSpPr>
          <p:nvPr>
            <p:ph type="title"/>
          </p:nvPr>
        </p:nvSpPr>
        <p:spPr/>
        <p:txBody>
          <a:bodyPr/>
          <a:lstStyle/>
          <a:p>
            <a:pPr eaLnBrk="1" hangingPunct="1">
              <a:defRPr/>
            </a:pPr>
            <a:r>
              <a:rPr lang="en-US" sz="4000" dirty="0"/>
              <a:t>Secondary Control</a:t>
            </a:r>
            <a:br>
              <a:rPr lang="en-US" sz="4000" dirty="0"/>
            </a:br>
            <a:r>
              <a:rPr lang="en-US" sz="4000" dirty="0"/>
              <a:t>Baghouse</a:t>
            </a:r>
          </a:p>
        </p:txBody>
      </p:sp>
      <p:pic>
        <p:nvPicPr>
          <p:cNvPr id="349191" name="ann_baghouse2.wmv" descr="A schematic drawing of a baghouse showing the filter bags inside the baghouse and the exhaust stack to the right of the baghouse" title="Secondary Control Baghouse">
            <a:hlinkClick r:id="" action="ppaction://media"/>
            <a:extLst>
              <a:ext uri="{FF2B5EF4-FFF2-40B4-BE49-F238E27FC236}">
                <a16:creationId xmlns:a16="http://schemas.microsoft.com/office/drawing/2014/main" id="{343F2961-A776-4C62-A51E-711AA65F311F}"/>
              </a:ext>
            </a:extLst>
          </p:cNvPr>
          <p:cNvPicPr>
            <a:picLocks noGrp="1" noRot="1" noChangeAspect="1" noChangeArrowheads="1"/>
          </p:cNvPicPr>
          <p:nvPr>
            <p:ph idx="1"/>
            <a:videoFile r:link="rId1"/>
          </p:nvPr>
        </p:nvPicPr>
        <p:blipFill>
          <a:blip r:embed="rId4">
            <a:extLst>
              <a:ext uri="{28A0092B-C50C-407E-A947-70E740481C1C}">
                <a14:useLocalDpi xmlns:a14="http://schemas.microsoft.com/office/drawing/2010/main" val="0"/>
              </a:ext>
            </a:extLst>
          </a:blip>
          <a:srcRect/>
          <a:stretch>
            <a:fillRect/>
          </a:stretch>
        </p:blipFill>
        <p:spPr>
          <a:xfrm>
            <a:off x="1554163" y="1600200"/>
            <a:ext cx="6034087"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49191"/>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49191"/>
                                        </p:tgtEl>
                                      </p:cBhvr>
                                    </p:cmd>
                                  </p:childTnLst>
                                </p:cTn>
                              </p:par>
                            </p:childTnLst>
                          </p:cTn>
                        </p:par>
                      </p:childTnLst>
                    </p:cTn>
                  </p:par>
                </p:childTnLst>
              </p:cTn>
              <p:nextCondLst>
                <p:cond evt="onClick" delay="0">
                  <p:tgtEl>
                    <p:spTgt spid="349191"/>
                  </p:tgtEl>
                </p:cond>
              </p:nextCondLst>
            </p:seq>
            <p:video>
              <p:cMediaNode>
                <p:cTn id="7" fill="hold" display="0">
                  <p:stCondLst>
                    <p:cond delay="indefinite"/>
                  </p:stCondLst>
                  <p:endCondLst>
                    <p:cond evt="onNext" delay="0">
                      <p:tgtEl>
                        <p:sldTgt/>
                      </p:tgtEl>
                    </p:cond>
                    <p:cond evt="onPrev" delay="0">
                      <p:tgtEl>
                        <p:sldTgt/>
                      </p:tgtEl>
                    </p:cond>
                  </p:endCondLst>
                </p:cTn>
                <p:tgtEl>
                  <p:spTgt spid="349191"/>
                </p:tgtEl>
              </p:cMediaNode>
            </p:video>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0642" name="Rectangle 2" descr="A schematic drawing of a Pulse Jet Baghouse showing dust laden air entering the right side of the baghouse and clean air exiting from the top clean air plenum and dust collected in the baghouse dropping down the dust hopper in the bottom of the baghouse.  Also there is a closeup of the pulse pipe attached to each solenoid valve on top of the filter bags and the location of the filter bag, cage and venturi created when air is pulsed inside each filter bag" title="Pulse Jet Baghouse">
            <a:extLst>
              <a:ext uri="{FF2B5EF4-FFF2-40B4-BE49-F238E27FC236}">
                <a16:creationId xmlns:a16="http://schemas.microsoft.com/office/drawing/2014/main" id="{984CADCC-008D-46B7-84B3-F8BAAF96EEDB}"/>
              </a:ext>
            </a:extLst>
          </p:cNvPr>
          <p:cNvSpPr>
            <a:spLocks noChangeArrowheads="1"/>
          </p:cNvSpPr>
          <p:nvPr/>
        </p:nvSpPr>
        <p:spPr bwMode="auto">
          <a:xfrm>
            <a:off x="0" y="20638"/>
            <a:ext cx="9144000" cy="6824662"/>
          </a:xfrm>
          <a:prstGeom prst="rect">
            <a:avLst/>
          </a:prstGeom>
          <a:solidFill>
            <a:srgbClr val="27AAF3"/>
          </a:solidFill>
          <a:ln>
            <a:noFill/>
          </a:ln>
          <a:effectLst/>
          <a:extLs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pic>
        <p:nvPicPr>
          <p:cNvPr id="240643" name="Picture 3">
            <a:extLst>
              <a:ext uri="{FF2B5EF4-FFF2-40B4-BE49-F238E27FC236}">
                <a16:creationId xmlns:a16="http://schemas.microsoft.com/office/drawing/2014/main" id="{A17AB2F4-6847-482B-A45D-F1713C52DCAA}"/>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8613" y="139700"/>
            <a:ext cx="4910137" cy="65738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0644" name="Line 4">
            <a:extLst>
              <a:ext uri="{FF2B5EF4-FFF2-40B4-BE49-F238E27FC236}">
                <a16:creationId xmlns:a16="http://schemas.microsoft.com/office/drawing/2014/main" id="{08FC73FF-8FFE-4681-AAC3-15C0ED85BA2B}"/>
              </a:ext>
            </a:extLst>
          </p:cNvPr>
          <p:cNvSpPr>
            <a:spLocks noChangeShapeType="1"/>
          </p:cNvSpPr>
          <p:nvPr/>
        </p:nvSpPr>
        <p:spPr bwMode="auto">
          <a:xfrm flipH="1" flipV="1">
            <a:off x="2849563" y="473075"/>
            <a:ext cx="1647825" cy="254000"/>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645" name="Line 5">
            <a:extLst>
              <a:ext uri="{FF2B5EF4-FFF2-40B4-BE49-F238E27FC236}">
                <a16:creationId xmlns:a16="http://schemas.microsoft.com/office/drawing/2014/main" id="{0F78CC4D-A374-4A51-97B1-F3CE16B7FBF3}"/>
              </a:ext>
            </a:extLst>
          </p:cNvPr>
          <p:cNvSpPr>
            <a:spLocks noChangeShapeType="1"/>
          </p:cNvSpPr>
          <p:nvPr/>
        </p:nvSpPr>
        <p:spPr bwMode="auto">
          <a:xfrm flipH="1" flipV="1">
            <a:off x="2890838" y="949325"/>
            <a:ext cx="877887" cy="177800"/>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646" name="Line 6">
            <a:extLst>
              <a:ext uri="{FF2B5EF4-FFF2-40B4-BE49-F238E27FC236}">
                <a16:creationId xmlns:a16="http://schemas.microsoft.com/office/drawing/2014/main" id="{D5BA35E0-AB55-4C31-B2EE-5E27258CA343}"/>
              </a:ext>
            </a:extLst>
          </p:cNvPr>
          <p:cNvSpPr>
            <a:spLocks noChangeShapeType="1"/>
          </p:cNvSpPr>
          <p:nvPr/>
        </p:nvSpPr>
        <p:spPr bwMode="auto">
          <a:xfrm flipV="1">
            <a:off x="2259013" y="3330575"/>
            <a:ext cx="0" cy="644525"/>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647" name="Line 7">
            <a:extLst>
              <a:ext uri="{FF2B5EF4-FFF2-40B4-BE49-F238E27FC236}">
                <a16:creationId xmlns:a16="http://schemas.microsoft.com/office/drawing/2014/main" id="{06386462-090B-404F-ABFE-BDC396034545}"/>
              </a:ext>
            </a:extLst>
          </p:cNvPr>
          <p:cNvSpPr>
            <a:spLocks noChangeShapeType="1"/>
          </p:cNvSpPr>
          <p:nvPr/>
        </p:nvSpPr>
        <p:spPr bwMode="auto">
          <a:xfrm flipV="1">
            <a:off x="2640013" y="3578225"/>
            <a:ext cx="0" cy="644525"/>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648" name="Line 8">
            <a:extLst>
              <a:ext uri="{FF2B5EF4-FFF2-40B4-BE49-F238E27FC236}">
                <a16:creationId xmlns:a16="http://schemas.microsoft.com/office/drawing/2014/main" id="{EDB5051F-BA4F-4082-BB5E-BC379D0797A1}"/>
              </a:ext>
            </a:extLst>
          </p:cNvPr>
          <p:cNvSpPr>
            <a:spLocks noChangeShapeType="1"/>
          </p:cNvSpPr>
          <p:nvPr/>
        </p:nvSpPr>
        <p:spPr bwMode="auto">
          <a:xfrm flipH="1" flipV="1">
            <a:off x="2913063" y="2501900"/>
            <a:ext cx="34925" cy="1463675"/>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649" name="Rectangle 9">
            <a:extLst>
              <a:ext uri="{FF2B5EF4-FFF2-40B4-BE49-F238E27FC236}">
                <a16:creationId xmlns:a16="http://schemas.microsoft.com/office/drawing/2014/main" id="{96BA6841-C039-40DE-AC05-783205EC755D}"/>
              </a:ext>
            </a:extLst>
          </p:cNvPr>
          <p:cNvSpPr>
            <a:spLocks noChangeArrowheads="1"/>
          </p:cNvSpPr>
          <p:nvPr/>
        </p:nvSpPr>
        <p:spPr bwMode="auto">
          <a:xfrm>
            <a:off x="1825625" y="282575"/>
            <a:ext cx="1052513"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lgn="ctr">
              <a:spcBef>
                <a:spcPct val="0"/>
              </a:spcBef>
              <a:buFontTx/>
              <a:buNone/>
            </a:pPr>
            <a:r>
              <a:rPr lang="en-US" altLang="en-US" sz="1800" b="1">
                <a:solidFill>
                  <a:schemeClr val="bg2"/>
                </a:solidFill>
                <a:latin typeface="Arial" panose="020B0604020202020204" pitchFamily="34" charset="0"/>
              </a:rPr>
              <a:t>Clean Air</a:t>
            </a:r>
          </a:p>
        </p:txBody>
      </p:sp>
      <p:sp>
        <p:nvSpPr>
          <p:cNvPr id="240650" name="Rectangle 10">
            <a:extLst>
              <a:ext uri="{FF2B5EF4-FFF2-40B4-BE49-F238E27FC236}">
                <a16:creationId xmlns:a16="http://schemas.microsoft.com/office/drawing/2014/main" id="{01C057E0-57A7-44BA-AD8B-5C07089390FB}"/>
              </a:ext>
            </a:extLst>
          </p:cNvPr>
          <p:cNvSpPr>
            <a:spLocks noChangeArrowheads="1"/>
          </p:cNvSpPr>
          <p:nvPr/>
        </p:nvSpPr>
        <p:spPr bwMode="auto">
          <a:xfrm>
            <a:off x="1058863" y="796925"/>
            <a:ext cx="1843087"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lgn="ctr">
              <a:spcBef>
                <a:spcPct val="0"/>
              </a:spcBef>
              <a:buFontTx/>
              <a:buNone/>
            </a:pPr>
            <a:r>
              <a:rPr lang="en-US" altLang="en-US" sz="1800" b="1" dirty="0">
                <a:solidFill>
                  <a:schemeClr val="bg2"/>
                </a:solidFill>
                <a:latin typeface="Arial" panose="020B0604020202020204" pitchFamily="34" charset="0"/>
              </a:rPr>
              <a:t>Clean Air Plenum</a:t>
            </a:r>
          </a:p>
        </p:txBody>
      </p:sp>
      <p:sp>
        <p:nvSpPr>
          <p:cNvPr id="240651" name="Line 11">
            <a:extLst>
              <a:ext uri="{FF2B5EF4-FFF2-40B4-BE49-F238E27FC236}">
                <a16:creationId xmlns:a16="http://schemas.microsoft.com/office/drawing/2014/main" id="{CDB07805-5AA9-4BB6-AFEA-A2D65DE13886}"/>
              </a:ext>
            </a:extLst>
          </p:cNvPr>
          <p:cNvSpPr>
            <a:spLocks noChangeShapeType="1"/>
          </p:cNvSpPr>
          <p:nvPr/>
        </p:nvSpPr>
        <p:spPr bwMode="auto">
          <a:xfrm flipV="1">
            <a:off x="2185988" y="1598613"/>
            <a:ext cx="0" cy="285750"/>
          </a:xfrm>
          <a:prstGeom prst="line">
            <a:avLst/>
          </a:prstGeom>
          <a:noFill/>
          <a:ln w="254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652" name="Rectangle 12">
            <a:extLst>
              <a:ext uri="{FF2B5EF4-FFF2-40B4-BE49-F238E27FC236}">
                <a16:creationId xmlns:a16="http://schemas.microsoft.com/office/drawing/2014/main" id="{42611ED6-291E-41D8-A084-E48716C909DC}"/>
              </a:ext>
            </a:extLst>
          </p:cNvPr>
          <p:cNvSpPr>
            <a:spLocks noChangeArrowheads="1"/>
          </p:cNvSpPr>
          <p:nvPr/>
        </p:nvSpPr>
        <p:spPr bwMode="auto">
          <a:xfrm>
            <a:off x="1238250" y="1285875"/>
            <a:ext cx="1187450"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lgn="ctr">
              <a:spcBef>
                <a:spcPct val="0"/>
              </a:spcBef>
              <a:buFontTx/>
              <a:buNone/>
            </a:pPr>
            <a:r>
              <a:rPr lang="en-US" altLang="en-US" sz="1800" b="1">
                <a:solidFill>
                  <a:schemeClr val="bg2"/>
                </a:solidFill>
                <a:latin typeface="Arial" panose="020B0604020202020204" pitchFamily="34" charset="0"/>
              </a:rPr>
              <a:t>Pulse Pipe</a:t>
            </a:r>
          </a:p>
        </p:txBody>
      </p:sp>
      <p:sp>
        <p:nvSpPr>
          <p:cNvPr id="240653" name="Rectangle 13">
            <a:extLst>
              <a:ext uri="{FF2B5EF4-FFF2-40B4-BE49-F238E27FC236}">
                <a16:creationId xmlns:a16="http://schemas.microsoft.com/office/drawing/2014/main" id="{DD6C1A17-6884-44A6-B68E-D096D7E0B95B}"/>
              </a:ext>
            </a:extLst>
          </p:cNvPr>
          <p:cNvSpPr>
            <a:spLocks noChangeArrowheads="1"/>
          </p:cNvSpPr>
          <p:nvPr/>
        </p:nvSpPr>
        <p:spPr bwMode="auto">
          <a:xfrm>
            <a:off x="1968500" y="3971925"/>
            <a:ext cx="544513"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lgn="ctr">
              <a:spcBef>
                <a:spcPct val="0"/>
              </a:spcBef>
              <a:buFontTx/>
              <a:buNone/>
            </a:pPr>
            <a:r>
              <a:rPr lang="en-US" altLang="en-US" sz="1800" b="1">
                <a:solidFill>
                  <a:schemeClr val="bg2"/>
                </a:solidFill>
                <a:latin typeface="Arial" panose="020B0604020202020204" pitchFamily="34" charset="0"/>
              </a:rPr>
              <a:t>Bag</a:t>
            </a:r>
          </a:p>
        </p:txBody>
      </p:sp>
      <p:sp>
        <p:nvSpPr>
          <p:cNvPr id="240654" name="Rectangle 14">
            <a:extLst>
              <a:ext uri="{FF2B5EF4-FFF2-40B4-BE49-F238E27FC236}">
                <a16:creationId xmlns:a16="http://schemas.microsoft.com/office/drawing/2014/main" id="{0CD58824-B925-4E8E-8B2B-B64A6598FE39}"/>
              </a:ext>
            </a:extLst>
          </p:cNvPr>
          <p:cNvSpPr>
            <a:spLocks noChangeArrowheads="1"/>
          </p:cNvSpPr>
          <p:nvPr/>
        </p:nvSpPr>
        <p:spPr bwMode="auto">
          <a:xfrm>
            <a:off x="2181225" y="4289425"/>
            <a:ext cx="839788"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lgn="ctr">
              <a:spcBef>
                <a:spcPct val="0"/>
              </a:spcBef>
              <a:buFontTx/>
              <a:buNone/>
            </a:pPr>
            <a:r>
              <a:rPr lang="en-US" altLang="en-US" sz="1800" b="1">
                <a:solidFill>
                  <a:schemeClr val="bg2"/>
                </a:solidFill>
                <a:latin typeface="Arial" panose="020B0604020202020204" pitchFamily="34" charset="0"/>
              </a:rPr>
              <a:t>Cage</a:t>
            </a:r>
          </a:p>
        </p:txBody>
      </p:sp>
      <p:sp>
        <p:nvSpPr>
          <p:cNvPr id="240655" name="Rectangle 15">
            <a:extLst>
              <a:ext uri="{FF2B5EF4-FFF2-40B4-BE49-F238E27FC236}">
                <a16:creationId xmlns:a16="http://schemas.microsoft.com/office/drawing/2014/main" id="{96DE2F18-193C-4E5F-9417-6C31E996F6CB}"/>
              </a:ext>
            </a:extLst>
          </p:cNvPr>
          <p:cNvSpPr>
            <a:spLocks noChangeArrowheads="1"/>
          </p:cNvSpPr>
          <p:nvPr/>
        </p:nvSpPr>
        <p:spPr bwMode="auto">
          <a:xfrm>
            <a:off x="2497138" y="3929063"/>
            <a:ext cx="1068387" cy="363537"/>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lgn="ctr">
              <a:spcBef>
                <a:spcPct val="0"/>
              </a:spcBef>
              <a:buFontTx/>
              <a:buNone/>
            </a:pPr>
            <a:r>
              <a:rPr lang="en-US" altLang="en-US" sz="1800" b="1">
                <a:solidFill>
                  <a:schemeClr val="bg2"/>
                </a:solidFill>
                <a:latin typeface="Arial" panose="020B0604020202020204" pitchFamily="34" charset="0"/>
              </a:rPr>
              <a:t>Venturi</a:t>
            </a:r>
          </a:p>
        </p:txBody>
      </p:sp>
      <p:sp>
        <p:nvSpPr>
          <p:cNvPr id="240656" name="Line 16">
            <a:extLst>
              <a:ext uri="{FF2B5EF4-FFF2-40B4-BE49-F238E27FC236}">
                <a16:creationId xmlns:a16="http://schemas.microsoft.com/office/drawing/2014/main" id="{BA95B490-8D60-4E5C-B62D-CF175C31458D}"/>
              </a:ext>
            </a:extLst>
          </p:cNvPr>
          <p:cNvSpPr>
            <a:spLocks noChangeShapeType="1"/>
          </p:cNvSpPr>
          <p:nvPr/>
        </p:nvSpPr>
        <p:spPr bwMode="auto">
          <a:xfrm>
            <a:off x="6153150" y="1031875"/>
            <a:ext cx="530225" cy="158750"/>
          </a:xfrm>
          <a:prstGeom prst="line">
            <a:avLst/>
          </a:prstGeom>
          <a:noFill/>
          <a:ln w="12700">
            <a:solidFill>
              <a:schemeClr val="accent2"/>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657" name="Rectangle 17">
            <a:extLst>
              <a:ext uri="{FF2B5EF4-FFF2-40B4-BE49-F238E27FC236}">
                <a16:creationId xmlns:a16="http://schemas.microsoft.com/office/drawing/2014/main" id="{9B75B35F-AE2E-44FE-8055-0C21BAAAD199}"/>
              </a:ext>
            </a:extLst>
          </p:cNvPr>
          <p:cNvSpPr>
            <a:spLocks noChangeArrowheads="1"/>
          </p:cNvSpPr>
          <p:nvPr/>
        </p:nvSpPr>
        <p:spPr bwMode="auto">
          <a:xfrm>
            <a:off x="6735763" y="1044575"/>
            <a:ext cx="1131887"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lgn="ctr">
              <a:spcBef>
                <a:spcPct val="0"/>
              </a:spcBef>
              <a:buFontTx/>
              <a:buNone/>
            </a:pPr>
            <a:r>
              <a:rPr lang="en-US" altLang="en-US" sz="1800" b="1">
                <a:solidFill>
                  <a:schemeClr val="bg2"/>
                </a:solidFill>
                <a:latin typeface="Arial" panose="020B0604020202020204" pitchFamily="34" charset="0"/>
              </a:rPr>
              <a:t>Solenoids</a:t>
            </a:r>
          </a:p>
        </p:txBody>
      </p:sp>
      <p:sp>
        <p:nvSpPr>
          <p:cNvPr id="240658" name="Rectangle 18">
            <a:extLst>
              <a:ext uri="{FF2B5EF4-FFF2-40B4-BE49-F238E27FC236}">
                <a16:creationId xmlns:a16="http://schemas.microsoft.com/office/drawing/2014/main" id="{5E2659F5-EC7B-467D-B68C-8442E39FDCA5}"/>
              </a:ext>
            </a:extLst>
          </p:cNvPr>
          <p:cNvSpPr>
            <a:spLocks noChangeArrowheads="1"/>
          </p:cNvSpPr>
          <p:nvPr/>
        </p:nvSpPr>
        <p:spPr bwMode="auto">
          <a:xfrm>
            <a:off x="6346825" y="1936750"/>
            <a:ext cx="1350963" cy="638175"/>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lgn="ctr">
              <a:spcBef>
                <a:spcPct val="0"/>
              </a:spcBef>
              <a:buFontTx/>
              <a:buNone/>
            </a:pPr>
            <a:r>
              <a:rPr lang="en-US" altLang="en-US" sz="1800" b="1">
                <a:solidFill>
                  <a:schemeClr val="bg2"/>
                </a:solidFill>
                <a:latin typeface="Arial" panose="020B0604020202020204" pitchFamily="34" charset="0"/>
              </a:rPr>
              <a:t>Dust-Laden Air</a:t>
            </a:r>
          </a:p>
        </p:txBody>
      </p:sp>
      <p:sp>
        <p:nvSpPr>
          <p:cNvPr id="240659" name="Rectangle 19">
            <a:extLst>
              <a:ext uri="{FF2B5EF4-FFF2-40B4-BE49-F238E27FC236}">
                <a16:creationId xmlns:a16="http://schemas.microsoft.com/office/drawing/2014/main" id="{33E0A59E-77CC-4FA3-A4EE-0E0D8CDE1C4F}"/>
              </a:ext>
            </a:extLst>
          </p:cNvPr>
          <p:cNvSpPr>
            <a:spLocks noChangeArrowheads="1"/>
          </p:cNvSpPr>
          <p:nvPr/>
        </p:nvSpPr>
        <p:spPr bwMode="auto">
          <a:xfrm>
            <a:off x="6559550" y="3025775"/>
            <a:ext cx="1350963" cy="36353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lgn="ctr">
              <a:spcBef>
                <a:spcPct val="0"/>
              </a:spcBef>
              <a:buFontTx/>
              <a:buNone/>
            </a:pPr>
            <a:r>
              <a:rPr lang="en-US" altLang="en-US" sz="1800" b="1">
                <a:solidFill>
                  <a:schemeClr val="bg2"/>
                </a:solidFill>
                <a:latin typeface="Arial" panose="020B0604020202020204" pitchFamily="34" charset="0"/>
              </a:rPr>
              <a:t>Inlet Baffle</a:t>
            </a:r>
          </a:p>
        </p:txBody>
      </p:sp>
      <p:sp>
        <p:nvSpPr>
          <p:cNvPr id="240660" name="Line 20">
            <a:extLst>
              <a:ext uri="{FF2B5EF4-FFF2-40B4-BE49-F238E27FC236}">
                <a16:creationId xmlns:a16="http://schemas.microsoft.com/office/drawing/2014/main" id="{2F7673CD-6847-45B9-B105-33EA515E4FC9}"/>
              </a:ext>
            </a:extLst>
          </p:cNvPr>
          <p:cNvSpPr>
            <a:spLocks noChangeShapeType="1"/>
          </p:cNvSpPr>
          <p:nvPr/>
        </p:nvSpPr>
        <p:spPr bwMode="auto">
          <a:xfrm>
            <a:off x="5662613" y="2720975"/>
            <a:ext cx="958850" cy="438150"/>
          </a:xfrm>
          <a:prstGeom prst="line">
            <a:avLst/>
          </a:prstGeom>
          <a:noFill/>
          <a:ln w="12700">
            <a:solidFill>
              <a:schemeClr val="accent2"/>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661" name="Rectangle 21">
            <a:extLst>
              <a:ext uri="{FF2B5EF4-FFF2-40B4-BE49-F238E27FC236}">
                <a16:creationId xmlns:a16="http://schemas.microsoft.com/office/drawing/2014/main" id="{03504C4D-C70E-4D7B-BB33-F81F5EA1F4B5}"/>
              </a:ext>
            </a:extLst>
          </p:cNvPr>
          <p:cNvSpPr>
            <a:spLocks noChangeArrowheads="1"/>
          </p:cNvSpPr>
          <p:nvPr/>
        </p:nvSpPr>
        <p:spPr bwMode="auto">
          <a:xfrm>
            <a:off x="309563" y="6248400"/>
            <a:ext cx="1895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spcBef>
                <a:spcPct val="0"/>
              </a:spcBef>
              <a:buFontTx/>
              <a:buNone/>
            </a:pPr>
            <a:endParaRPr lang="en-US" altLang="en-US" sz="1400" b="1">
              <a:solidFill>
                <a:schemeClr val="tx2"/>
              </a:solidFill>
              <a:latin typeface="Arial" panose="020B0604020202020204" pitchFamily="34" charset="0"/>
            </a:endParaRPr>
          </a:p>
        </p:txBody>
      </p:sp>
      <p:sp>
        <p:nvSpPr>
          <p:cNvPr id="23" name="Text Box 7">
            <a:extLst>
              <a:ext uri="{FF2B5EF4-FFF2-40B4-BE49-F238E27FC236}">
                <a16:creationId xmlns:a16="http://schemas.microsoft.com/office/drawing/2014/main" id="{92C7E410-F5B0-4320-A435-6C5EA2103711}"/>
              </a:ext>
            </a:extLst>
          </p:cNvPr>
          <p:cNvSpPr txBox="1">
            <a:spLocks noChangeArrowheads="1"/>
          </p:cNvSpPr>
          <p:nvPr/>
        </p:nvSpPr>
        <p:spPr bwMode="auto">
          <a:xfrm>
            <a:off x="309563" y="4617075"/>
            <a:ext cx="3519487"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4400" b="1" dirty="0">
                <a:latin typeface="Arial" panose="020B0604020202020204" pitchFamily="34" charset="0"/>
              </a:rPr>
              <a:t>Pulse Jet Baghouse</a:t>
            </a:r>
          </a:p>
        </p:txBody>
      </p:sp>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2690" name="Picture 2" descr="A picture of a Secondary Control Pulse Jet Baghouse showing the baghouse enclosure, two baghouse dust hoppers, clean air plenum, induced draft fan and stack&#10;&#10;" title="Secondary Control Pulse Jet Baghouse">
            <a:extLst>
              <a:ext uri="{FF2B5EF4-FFF2-40B4-BE49-F238E27FC236}">
                <a16:creationId xmlns:a16="http://schemas.microsoft.com/office/drawing/2014/main" id="{657EBA3F-726B-4135-B548-8FEE5105D3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26988"/>
            <a:ext cx="9144000" cy="685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220" name="Rectangle 4">
            <a:extLst>
              <a:ext uri="{FF2B5EF4-FFF2-40B4-BE49-F238E27FC236}">
                <a16:creationId xmlns:a16="http://schemas.microsoft.com/office/drawing/2014/main" id="{3FC4E7DE-E158-4CD2-8181-201E7710EEF6}"/>
              </a:ext>
            </a:extLst>
          </p:cNvPr>
          <p:cNvSpPr>
            <a:spLocks noGrp="1" noChangeArrowheads="1"/>
          </p:cNvSpPr>
          <p:nvPr>
            <p:ph type="title"/>
          </p:nvPr>
        </p:nvSpPr>
        <p:spPr/>
        <p:txBody>
          <a:bodyPr/>
          <a:lstStyle/>
          <a:p>
            <a:pPr eaLnBrk="1" hangingPunct="1">
              <a:defRPr/>
            </a:pPr>
            <a:r>
              <a:rPr lang="en-US" sz="4000" dirty="0">
                <a:solidFill>
                  <a:srgbClr val="FF0000"/>
                </a:solidFill>
              </a:rPr>
              <a:t>Secondary Control </a:t>
            </a:r>
            <a:br>
              <a:rPr lang="en-US" sz="4000" dirty="0">
                <a:solidFill>
                  <a:srgbClr val="FF0000"/>
                </a:solidFill>
              </a:rPr>
            </a:br>
            <a:r>
              <a:rPr lang="en-US" sz="4000" dirty="0">
                <a:solidFill>
                  <a:srgbClr val="FF0000"/>
                </a:solidFill>
              </a:rPr>
              <a:t>Pulse Jet Baghouse</a:t>
            </a:r>
          </a:p>
        </p:txBody>
      </p:sp>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4738" name="Picture 2" descr="A picture of top view of the inside of a Pulse Jet Baghouse showing the top of filter bags and pulse jet pipes&#10;&#10;" title="Secondary Control Inside of a Pulse Jet Baghouse">
            <a:extLst>
              <a:ext uri="{FF2B5EF4-FFF2-40B4-BE49-F238E27FC236}">
                <a16:creationId xmlns:a16="http://schemas.microsoft.com/office/drawing/2014/main" id="{0A197368-45E5-4F60-ABAD-EC896E6D28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44" name="Rectangle 4">
            <a:extLst>
              <a:ext uri="{FF2B5EF4-FFF2-40B4-BE49-F238E27FC236}">
                <a16:creationId xmlns:a16="http://schemas.microsoft.com/office/drawing/2014/main" id="{E8C53505-899B-42E5-89E2-37023FC3CD0A}"/>
              </a:ext>
            </a:extLst>
          </p:cNvPr>
          <p:cNvSpPr>
            <a:spLocks noGrp="1" noChangeArrowheads="1"/>
          </p:cNvSpPr>
          <p:nvPr>
            <p:ph type="title"/>
          </p:nvPr>
        </p:nvSpPr>
        <p:spPr/>
        <p:txBody>
          <a:bodyPr/>
          <a:lstStyle/>
          <a:p>
            <a:pPr eaLnBrk="1" hangingPunct="1">
              <a:defRPr/>
            </a:pPr>
            <a:r>
              <a:rPr lang="en-US" sz="4000" dirty="0">
                <a:solidFill>
                  <a:schemeClr val="bg1"/>
                </a:solidFill>
              </a:rPr>
              <a:t>Secondary Control</a:t>
            </a:r>
            <a:br>
              <a:rPr lang="en-US" sz="4000" dirty="0">
                <a:solidFill>
                  <a:schemeClr val="bg1"/>
                </a:solidFill>
              </a:rPr>
            </a:br>
            <a:r>
              <a:rPr lang="en-US" sz="4000" dirty="0">
                <a:solidFill>
                  <a:schemeClr val="bg1"/>
                </a:solidFill>
              </a:rPr>
              <a:t>Inside a Pulse Jet Baghouse</a:t>
            </a:r>
          </a:p>
        </p:txBody>
      </p:sp>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6786" name="Picture 2" descr="A closeup picture of a filter bag with the metal cage that goes inside of each bag and the venturi mount lip&#10;&#10;" title="Pulse Jet Filter Bag">
            <a:extLst>
              <a:ext uri="{FF2B5EF4-FFF2-40B4-BE49-F238E27FC236}">
                <a16:creationId xmlns:a16="http://schemas.microsoft.com/office/drawing/2014/main" id="{5575E837-EE24-481F-940C-9649955F49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5267" name="Rectangle 3">
            <a:extLst>
              <a:ext uri="{FF2B5EF4-FFF2-40B4-BE49-F238E27FC236}">
                <a16:creationId xmlns:a16="http://schemas.microsoft.com/office/drawing/2014/main" id="{9429AB57-BBC4-49EB-BC5C-96B291CD0825}"/>
              </a:ext>
            </a:extLst>
          </p:cNvPr>
          <p:cNvSpPr>
            <a:spLocks noChangeArrowheads="1"/>
          </p:cNvSpPr>
          <p:nvPr/>
        </p:nvSpPr>
        <p:spPr bwMode="auto">
          <a:xfrm>
            <a:off x="385763" y="485775"/>
            <a:ext cx="2743200" cy="124777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sz="4000" b="1">
                <a:solidFill>
                  <a:srgbClr val="CC0000"/>
                </a:solidFill>
                <a:effectLst>
                  <a:outerShdw blurRad="38100" dist="38100" dir="2700000" algn="tl">
                    <a:srgbClr val="000000"/>
                  </a:outerShdw>
                </a:effectLst>
                <a:latin typeface="Arial" charset="0"/>
              </a:rPr>
              <a:t>Pulse Jet </a:t>
            </a:r>
          </a:p>
          <a:p>
            <a:pPr algn="ctr">
              <a:lnSpc>
                <a:spcPct val="90000"/>
              </a:lnSpc>
              <a:defRPr/>
            </a:pPr>
            <a:r>
              <a:rPr lang="en-US" sz="4000" b="1">
                <a:solidFill>
                  <a:srgbClr val="CC0000"/>
                </a:solidFill>
                <a:effectLst>
                  <a:outerShdw blurRad="38100" dist="38100" dir="2700000" algn="tl">
                    <a:srgbClr val="000000"/>
                  </a:outerShdw>
                </a:effectLst>
                <a:latin typeface="Arial" charset="0"/>
              </a:rPr>
              <a:t>Bag</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0202BC5C-7B5B-4F97-ADAA-705B4A829282}"/>
              </a:ext>
            </a:extLst>
          </p:cNvPr>
          <p:cNvSpPr>
            <a:spLocks noGrp="1" noChangeArrowheads="1"/>
          </p:cNvSpPr>
          <p:nvPr>
            <p:ph type="title" sz="quarter"/>
          </p:nvPr>
        </p:nvSpPr>
        <p:spPr>
          <a:xfrm>
            <a:off x="533400" y="152400"/>
            <a:ext cx="8229600" cy="1143000"/>
          </a:xfrm>
        </p:spPr>
        <p:txBody>
          <a:bodyPr/>
          <a:lstStyle/>
          <a:p>
            <a:pPr eaLnBrk="1" hangingPunct="1">
              <a:defRPr/>
            </a:pPr>
            <a:r>
              <a:rPr lang="en-US" sz="4000"/>
              <a:t>Process</a:t>
            </a:r>
            <a:br>
              <a:rPr lang="en-US" sz="4000"/>
            </a:br>
            <a:endParaRPr lang="en-US" sz="4000"/>
          </a:p>
        </p:txBody>
      </p:sp>
      <p:pic>
        <p:nvPicPr>
          <p:cNvPr id="29699" name="Picture 8" descr="The top right picture shows a person&amp;#39;s hands wearing gloves and holding two handfulls of black binder material (one of the ingredients of hot mix asphalt)&#10;&#10;" title="Asphalt Binder">
            <a:extLst>
              <a:ext uri="{FF2B5EF4-FFF2-40B4-BE49-F238E27FC236}">
                <a16:creationId xmlns:a16="http://schemas.microsoft.com/office/drawing/2014/main" id="{38CCBE1E-1F33-47EC-BD1E-E5A5EF9A242C}"/>
              </a:ext>
            </a:extLst>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4495800" y="1371600"/>
            <a:ext cx="3629025" cy="2414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9700" name="Rectangle 5">
            <a:extLst>
              <a:ext uri="{FF2B5EF4-FFF2-40B4-BE49-F238E27FC236}">
                <a16:creationId xmlns:a16="http://schemas.microsoft.com/office/drawing/2014/main" id="{0EDEEDC4-9A19-41AA-BA05-61BA814046D8}"/>
              </a:ext>
            </a:extLst>
          </p:cNvPr>
          <p:cNvSpPr>
            <a:spLocks noGrp="1" noChangeArrowheads="1"/>
          </p:cNvSpPr>
          <p:nvPr>
            <p:ph type="body" sz="half" idx="4294967295"/>
          </p:nvPr>
        </p:nvSpPr>
        <p:spPr>
          <a:xfrm>
            <a:off x="762000" y="1295400"/>
            <a:ext cx="4038600" cy="4525963"/>
          </a:xfrm>
        </p:spPr>
        <p:txBody>
          <a:bodyPr/>
          <a:lstStyle/>
          <a:p>
            <a:pPr eaLnBrk="1" hangingPunct="1"/>
            <a:r>
              <a:rPr lang="en-US" altLang="en-US"/>
              <a:t>Binder </a:t>
            </a:r>
          </a:p>
          <a:p>
            <a:pPr eaLnBrk="1" hangingPunct="1"/>
            <a:r>
              <a:rPr lang="en-US" altLang="en-US"/>
              <a:t>Filler</a:t>
            </a:r>
          </a:p>
          <a:p>
            <a:pPr eaLnBrk="1" hangingPunct="1"/>
            <a:r>
              <a:rPr lang="en-US" altLang="en-US"/>
              <a:t>Aggregate</a:t>
            </a:r>
          </a:p>
          <a:p>
            <a:pPr eaLnBrk="1" hangingPunct="1"/>
            <a:endParaRPr lang="en-US" altLang="en-US"/>
          </a:p>
        </p:txBody>
      </p:sp>
      <p:sp>
        <p:nvSpPr>
          <p:cNvPr id="64529" name="Line 17">
            <a:extLst>
              <a:ext uri="{FF2B5EF4-FFF2-40B4-BE49-F238E27FC236}">
                <a16:creationId xmlns:a16="http://schemas.microsoft.com/office/drawing/2014/main" id="{AF8B27ED-E2A2-47EE-86EE-733C68420BD4}"/>
              </a:ext>
            </a:extLst>
          </p:cNvPr>
          <p:cNvSpPr>
            <a:spLocks noChangeShapeType="1"/>
          </p:cNvSpPr>
          <p:nvPr/>
        </p:nvSpPr>
        <p:spPr bwMode="auto">
          <a:xfrm>
            <a:off x="2590800" y="1600200"/>
            <a:ext cx="1828800" cy="0"/>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29702" name="Picture 22" descr="The bottom right picture shows solid filler material (one of the ingredients of hot mix asphalt) being dropped from a gate valve onto a stockpile on the ground and generating visible emissions&#10;&#10;" title="Filler Material">
            <a:extLst>
              <a:ext uri="{FF2B5EF4-FFF2-40B4-BE49-F238E27FC236}">
                <a16:creationId xmlns:a16="http://schemas.microsoft.com/office/drawing/2014/main" id="{87FA00C5-ECCC-4D38-A17B-8ECE23BBE218}"/>
              </a:ext>
            </a:extLst>
          </p:cNvPr>
          <p:cNvPicPr>
            <a:picLocks noGrp="1" noChangeAspect="1" noChangeArrowheads="1"/>
          </p:cNvPicPr>
          <p:nvPr>
            <p:ph sz="quarter" idx="4"/>
          </p:nvPr>
        </p:nvPicPr>
        <p:blipFill>
          <a:blip r:embed="rId4">
            <a:extLst>
              <a:ext uri="{28A0092B-C50C-407E-A947-70E740481C1C}">
                <a14:useLocalDpi xmlns:a14="http://schemas.microsoft.com/office/drawing/2010/main" val="0"/>
              </a:ext>
            </a:extLst>
          </a:blip>
          <a:srcRect/>
          <a:stretch>
            <a:fillRect/>
          </a:stretch>
        </p:blipFill>
        <p:spPr>
          <a:xfrm>
            <a:off x="4648200" y="4191000"/>
            <a:ext cx="3629025" cy="2438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4532" name="Line 20">
            <a:extLst>
              <a:ext uri="{FF2B5EF4-FFF2-40B4-BE49-F238E27FC236}">
                <a16:creationId xmlns:a16="http://schemas.microsoft.com/office/drawing/2014/main" id="{5788930F-740C-47EC-A950-AB71ED735F61}"/>
              </a:ext>
            </a:extLst>
          </p:cNvPr>
          <p:cNvSpPr>
            <a:spLocks noChangeShapeType="1"/>
          </p:cNvSpPr>
          <p:nvPr/>
        </p:nvSpPr>
        <p:spPr bwMode="auto">
          <a:xfrm>
            <a:off x="2667000" y="2133600"/>
            <a:ext cx="3810000" cy="3429000"/>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4535" name="Text Box 23">
            <a:extLst>
              <a:ext uri="{FF2B5EF4-FFF2-40B4-BE49-F238E27FC236}">
                <a16:creationId xmlns:a16="http://schemas.microsoft.com/office/drawing/2014/main" id="{A20FE4FC-4F03-41B7-A1A7-100CC391B7D8}"/>
              </a:ext>
            </a:extLst>
          </p:cNvPr>
          <p:cNvSpPr txBox="1">
            <a:spLocks noChangeArrowheads="1"/>
          </p:cNvSpPr>
          <p:nvPr/>
        </p:nvSpPr>
        <p:spPr bwMode="auto">
          <a:xfrm>
            <a:off x="762000" y="685800"/>
            <a:ext cx="5562600" cy="641350"/>
          </a:xfrm>
          <a:prstGeom prst="rect">
            <a:avLst/>
          </a:prstGeom>
          <a:noFill/>
          <a:ln>
            <a:noFill/>
          </a:ln>
          <a:effectLst/>
        </p:spPr>
        <p:txBody>
          <a:bodyPr>
            <a:spAutoFit/>
          </a:bodyPr>
          <a:lstStyle/>
          <a:p>
            <a:pPr eaLnBrk="1" hangingPunct="1">
              <a:defRPr/>
            </a:pPr>
            <a:r>
              <a:rPr lang="en-US" sz="3600" b="1" u="sng">
                <a:solidFill>
                  <a:schemeClr val="tx2"/>
                </a:solidFill>
                <a:effectLst>
                  <a:outerShdw blurRad="38100" dist="38100" dir="2700000" algn="tl">
                    <a:srgbClr val="C0C0C0"/>
                  </a:outerShdw>
                </a:effectLst>
                <a:latin typeface="Arial" charset="0"/>
              </a:rPr>
              <a:t>Composition of HMA</a:t>
            </a:r>
          </a:p>
        </p:txBody>
      </p:sp>
      <p:pic>
        <p:nvPicPr>
          <p:cNvPr id="29705" name="Picture 25" descr="The bottom left picture is a closeup that shows grayish color aggregate&#10;&#10;" title="Aggregate">
            <a:extLst>
              <a:ext uri="{FF2B5EF4-FFF2-40B4-BE49-F238E27FC236}">
                <a16:creationId xmlns:a16="http://schemas.microsoft.com/office/drawing/2014/main" id="{996ACC3C-9137-4202-B6A4-F3C57BE283FE}"/>
              </a:ext>
            </a:extLst>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228600" y="3533775"/>
            <a:ext cx="4038600" cy="2592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4531" name="Line 19">
            <a:extLst>
              <a:ext uri="{FF2B5EF4-FFF2-40B4-BE49-F238E27FC236}">
                <a16:creationId xmlns:a16="http://schemas.microsoft.com/office/drawing/2014/main" id="{5C9A991B-15C4-4AC7-BC91-A513D6953C1D}"/>
              </a:ext>
            </a:extLst>
          </p:cNvPr>
          <p:cNvSpPr>
            <a:spLocks noChangeShapeType="1"/>
          </p:cNvSpPr>
          <p:nvPr/>
        </p:nvSpPr>
        <p:spPr bwMode="auto">
          <a:xfrm>
            <a:off x="2209800" y="3048000"/>
            <a:ext cx="0" cy="990600"/>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452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453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45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8834" name="Rectangle 2">
            <a:extLst>
              <a:ext uri="{FF2B5EF4-FFF2-40B4-BE49-F238E27FC236}">
                <a16:creationId xmlns:a16="http://schemas.microsoft.com/office/drawing/2014/main" id="{53FD95AF-6B8F-453A-8BFF-950D21B0FD7F}"/>
              </a:ext>
            </a:extLst>
          </p:cNvPr>
          <p:cNvSpPr>
            <a:spLocks noGrp="1" noChangeArrowheads="1"/>
          </p:cNvSpPr>
          <p:nvPr>
            <p:ph type="subTitle" idx="1"/>
          </p:nvPr>
        </p:nvSpPr>
        <p:spPr>
          <a:xfrm>
            <a:off x="1404938" y="3886200"/>
            <a:ext cx="6334125" cy="1752600"/>
          </a:xfrm>
          <a:effectLst>
            <a:outerShdw dist="53882"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marL="342900" indent="-342900" eaLnBrk="1" hangingPunct="1"/>
            <a:endParaRPr lang="en-US" altLang="en-US"/>
          </a:p>
        </p:txBody>
      </p:sp>
      <p:pic>
        <p:nvPicPr>
          <p:cNvPr id="248835" name="Picture 3" descr="A schematic drawing of a baghouse's Clean-air and Dirty-air Plenums with tubings to a magnehelic gauge measuring the pressure differential between the Clean-air and Dirty-air Plenums" title="Measuring Pressure Drop">
            <a:extLst>
              <a:ext uri="{FF2B5EF4-FFF2-40B4-BE49-F238E27FC236}">
                <a16:creationId xmlns:a16="http://schemas.microsoft.com/office/drawing/2014/main" id="{E9201EC5-477C-48E0-9F67-B0210DACC8C9}"/>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288" y="114300"/>
            <a:ext cx="8013700" cy="6610350"/>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8836" name="Rectangle 4">
            <a:extLst>
              <a:ext uri="{FF2B5EF4-FFF2-40B4-BE49-F238E27FC236}">
                <a16:creationId xmlns:a16="http://schemas.microsoft.com/office/drawing/2014/main" id="{FEE37AB7-2A08-43C5-8641-5EAD4C19215F}"/>
              </a:ext>
            </a:extLst>
          </p:cNvPr>
          <p:cNvSpPr>
            <a:spLocks noChangeArrowheads="1"/>
          </p:cNvSpPr>
          <p:nvPr/>
        </p:nvSpPr>
        <p:spPr bwMode="auto">
          <a:xfrm>
            <a:off x="309563" y="6248400"/>
            <a:ext cx="1895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spcBef>
                <a:spcPct val="0"/>
              </a:spcBef>
              <a:buFontTx/>
              <a:buNone/>
            </a:pPr>
            <a:endParaRPr lang="en-US" altLang="en-US" sz="1400" b="1">
              <a:solidFill>
                <a:schemeClr val="tx2"/>
              </a:solidFill>
              <a:latin typeface="Arial" panose="020B0604020202020204" pitchFamily="34" charset="0"/>
            </a:endParaRPr>
          </a:p>
        </p:txBody>
      </p:sp>
      <p:sp>
        <p:nvSpPr>
          <p:cNvPr id="1036293" name="Rectangle 5">
            <a:extLst>
              <a:ext uri="{FF2B5EF4-FFF2-40B4-BE49-F238E27FC236}">
                <a16:creationId xmlns:a16="http://schemas.microsoft.com/office/drawing/2014/main" id="{4B74A0DB-4F6F-45EF-9B81-CC53B953ADAC}"/>
              </a:ext>
            </a:extLst>
          </p:cNvPr>
          <p:cNvSpPr>
            <a:spLocks noChangeArrowheads="1"/>
          </p:cNvSpPr>
          <p:nvPr/>
        </p:nvSpPr>
        <p:spPr bwMode="auto">
          <a:xfrm>
            <a:off x="4779963" y="315913"/>
            <a:ext cx="4249737" cy="1247775"/>
          </a:xfrm>
          <a:prstGeom prst="rect">
            <a:avLst/>
          </a:prstGeom>
          <a:solidFill>
            <a:srgbClr val="FF9900"/>
          </a:solidFill>
          <a:ln w="57150">
            <a:solidFill>
              <a:srgbClr val="CC0000"/>
            </a:solidFill>
            <a:miter lim="800000"/>
            <a:headEnd/>
            <a:tailEnd/>
          </a:ln>
          <a:effectLst>
            <a:outerShdw dist="81320" dir="2319588" algn="ctr" rotWithShape="0">
              <a:schemeClr val="bg2"/>
            </a:outerShdw>
          </a:effectLst>
        </p:spPr>
        <p:txBody>
          <a:bodyPr>
            <a:spAutoFit/>
          </a:bodyPr>
          <a:lstStyle/>
          <a:p>
            <a:pPr algn="ctr">
              <a:lnSpc>
                <a:spcPct val="90000"/>
              </a:lnSpc>
              <a:spcBef>
                <a:spcPct val="15000"/>
              </a:spcBef>
              <a:spcAft>
                <a:spcPct val="25000"/>
              </a:spcAft>
              <a:buClr>
                <a:srgbClr val="FE9B03"/>
              </a:buClr>
              <a:buSzPct val="80000"/>
              <a:buFont typeface="Monotype Sorts" pitchFamily="2" charset="2"/>
              <a:buNone/>
              <a:defRPr/>
            </a:pPr>
            <a:r>
              <a:rPr lang="en-US" sz="4000" b="1">
                <a:solidFill>
                  <a:srgbClr val="CC0000"/>
                </a:solidFill>
                <a:effectLst>
                  <a:outerShdw blurRad="38100" dist="38100" dir="2700000" algn="tl">
                    <a:srgbClr val="000000"/>
                  </a:outerShdw>
                </a:effectLst>
                <a:latin typeface="Arial" charset="0"/>
              </a:rPr>
              <a:t>Measuring Pressure Drop</a:t>
            </a:r>
          </a:p>
        </p:txBody>
      </p:sp>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074" name="Rectangle 2">
            <a:extLst>
              <a:ext uri="{FF2B5EF4-FFF2-40B4-BE49-F238E27FC236}">
                <a16:creationId xmlns:a16="http://schemas.microsoft.com/office/drawing/2014/main" id="{B9FD20C8-52C3-42CE-B439-A154E841BF36}"/>
              </a:ext>
            </a:extLst>
          </p:cNvPr>
          <p:cNvSpPr>
            <a:spLocks noGrp="1" noChangeArrowheads="1"/>
          </p:cNvSpPr>
          <p:nvPr>
            <p:ph type="title"/>
          </p:nvPr>
        </p:nvSpPr>
        <p:spPr>
          <a:xfrm>
            <a:off x="327025" y="300038"/>
            <a:ext cx="8677275" cy="750887"/>
          </a:xfrm>
          <a:solidFill>
            <a:srgbClr val="FF9900"/>
          </a:solidFill>
          <a:ln w="57150">
            <a:solidFill>
              <a:srgbClr val="CC0000"/>
            </a:solidFill>
            <a:miter lim="800000"/>
            <a:headEnd/>
            <a:tailEnd/>
          </a:ln>
          <a:effectLst>
            <a:outerShdw dist="35921" dir="2700000" algn="ctr" rotWithShape="0">
              <a:schemeClr val="bg2"/>
            </a:outerShdw>
          </a:effectLst>
        </p:spPr>
        <p:txBody>
          <a:bodyPr lIns="90488" tIns="44450" rIns="90488" bIns="44450"/>
          <a:lstStyle/>
          <a:p>
            <a:pPr eaLnBrk="1" hangingPunct="1">
              <a:lnSpc>
                <a:spcPct val="90000"/>
              </a:lnSpc>
              <a:defRPr/>
            </a:pPr>
            <a:r>
              <a:rPr lang="en-US" sz="3900" dirty="0">
                <a:solidFill>
                  <a:srgbClr val="CC0000"/>
                </a:solidFill>
                <a:effectLst>
                  <a:outerShdw blurRad="38100" dist="38100" dir="2700000" algn="tl">
                    <a:srgbClr val="000000"/>
                  </a:outerShdw>
                </a:effectLst>
              </a:rPr>
              <a:t>Baghouse Design Considerations</a:t>
            </a:r>
          </a:p>
        </p:txBody>
      </p:sp>
      <p:sp>
        <p:nvSpPr>
          <p:cNvPr id="250883" name="Rectangle 3">
            <a:extLst>
              <a:ext uri="{FF2B5EF4-FFF2-40B4-BE49-F238E27FC236}">
                <a16:creationId xmlns:a16="http://schemas.microsoft.com/office/drawing/2014/main" id="{32D30E46-D3A0-410B-9345-28D25F3ACFB8}"/>
              </a:ext>
            </a:extLst>
          </p:cNvPr>
          <p:cNvSpPr>
            <a:spLocks noChangeArrowheads="1"/>
          </p:cNvSpPr>
          <p:nvPr/>
        </p:nvSpPr>
        <p:spPr bwMode="auto">
          <a:xfrm>
            <a:off x="2012950" y="339725"/>
            <a:ext cx="5118100" cy="509588"/>
          </a:xfrm>
          <a:prstGeom prst="rect">
            <a:avLst/>
          </a:prstGeom>
          <a:noFill/>
          <a:ln>
            <a:noFill/>
          </a:ln>
          <a:effectLst/>
          <a:extLst>
            <a:ext uri="{909E8E84-426E-40DD-AFC4-6F175D3DCCD1}">
              <a14:hiddenFill xmlns:a14="http://schemas.microsoft.com/office/drawing/2010/main">
                <a:gradFill rotWithShape="0">
                  <a:gsLst>
                    <a:gs pos="0">
                      <a:srgbClr val="000000"/>
                    </a:gs>
                    <a:gs pos="100000">
                      <a:srgbClr val="000000"/>
                    </a:gs>
                  </a:gsLst>
                  <a:lin ang="5400000" scaled="1"/>
                </a:gra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sp>
        <p:nvSpPr>
          <p:cNvPr id="250884" name="Rectangle 4">
            <a:extLst>
              <a:ext uri="{FF2B5EF4-FFF2-40B4-BE49-F238E27FC236}">
                <a16:creationId xmlns:a16="http://schemas.microsoft.com/office/drawing/2014/main" id="{17171CE6-14FB-4DE7-9CDC-6D9BC4F07A1C}"/>
              </a:ext>
            </a:extLst>
          </p:cNvPr>
          <p:cNvSpPr>
            <a:spLocks noGrp="1" noChangeArrowheads="1"/>
          </p:cNvSpPr>
          <p:nvPr>
            <p:ph type="body" idx="1"/>
          </p:nvPr>
        </p:nvSpPr>
        <p:spPr>
          <a:xfrm>
            <a:off x="609600" y="1539875"/>
            <a:ext cx="5461000" cy="4784725"/>
          </a:xfrm>
          <a:noFill/>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tx2"/>
                  </a:outerShdw>
                </a:effectLst>
              </a14:hiddenEffects>
            </a:ext>
          </a:extLst>
        </p:spPr>
        <p:txBody>
          <a:bodyPr lIns="90488" tIns="44450" rIns="90488" bIns="44450"/>
          <a:lstStyle/>
          <a:p>
            <a:pPr eaLnBrk="1" hangingPunct="1">
              <a:lnSpc>
                <a:spcPct val="90000"/>
              </a:lnSpc>
              <a:spcBef>
                <a:spcPct val="15000"/>
              </a:spcBef>
            </a:pPr>
            <a:r>
              <a:rPr lang="en-US" altLang="en-US" b="1"/>
              <a:t>Pressure Drop</a:t>
            </a:r>
          </a:p>
          <a:p>
            <a:pPr eaLnBrk="1" hangingPunct="1">
              <a:lnSpc>
                <a:spcPct val="90000"/>
              </a:lnSpc>
              <a:spcBef>
                <a:spcPct val="15000"/>
              </a:spcBef>
            </a:pPr>
            <a:r>
              <a:rPr lang="en-US" altLang="en-US" b="1"/>
              <a:t>Air-To-Cloth Ratio</a:t>
            </a:r>
            <a:endParaRPr lang="en-US" altLang="en-US" b="1" i="1"/>
          </a:p>
          <a:p>
            <a:pPr eaLnBrk="1" hangingPunct="1">
              <a:lnSpc>
                <a:spcPct val="90000"/>
              </a:lnSpc>
              <a:spcBef>
                <a:spcPct val="15000"/>
              </a:spcBef>
            </a:pPr>
            <a:r>
              <a:rPr lang="en-US" altLang="en-US" b="1"/>
              <a:t>Collection Efficiency</a:t>
            </a:r>
          </a:p>
          <a:p>
            <a:pPr eaLnBrk="1" hangingPunct="1">
              <a:lnSpc>
                <a:spcPct val="90000"/>
              </a:lnSpc>
              <a:spcBef>
                <a:spcPct val="15000"/>
              </a:spcBef>
            </a:pPr>
            <a:r>
              <a:rPr lang="en-US" altLang="en-US" b="1"/>
              <a:t>Fabric Type</a:t>
            </a:r>
          </a:p>
          <a:p>
            <a:pPr eaLnBrk="1" hangingPunct="1">
              <a:lnSpc>
                <a:spcPct val="90000"/>
              </a:lnSpc>
              <a:spcBef>
                <a:spcPct val="15000"/>
              </a:spcBef>
            </a:pPr>
            <a:r>
              <a:rPr lang="en-US" altLang="en-US" b="1"/>
              <a:t>Cleaning </a:t>
            </a:r>
          </a:p>
          <a:p>
            <a:pPr eaLnBrk="1" hangingPunct="1">
              <a:lnSpc>
                <a:spcPct val="90000"/>
              </a:lnSpc>
              <a:spcBef>
                <a:spcPct val="15000"/>
              </a:spcBef>
            </a:pPr>
            <a:r>
              <a:rPr lang="en-US" altLang="en-US" b="1"/>
              <a:t>Temperature Control </a:t>
            </a:r>
          </a:p>
          <a:p>
            <a:pPr eaLnBrk="1" hangingPunct="1">
              <a:lnSpc>
                <a:spcPct val="90000"/>
              </a:lnSpc>
              <a:spcBef>
                <a:spcPct val="15000"/>
              </a:spcBef>
            </a:pPr>
            <a:r>
              <a:rPr lang="en-US" altLang="en-US" b="1"/>
              <a:t>Bag Spacing</a:t>
            </a:r>
          </a:p>
          <a:p>
            <a:pPr eaLnBrk="1" hangingPunct="1">
              <a:lnSpc>
                <a:spcPct val="90000"/>
              </a:lnSpc>
              <a:spcBef>
                <a:spcPct val="15000"/>
              </a:spcBef>
            </a:pPr>
            <a:r>
              <a:rPr lang="en-US" altLang="en-US" b="1"/>
              <a:t>Compartment Design</a:t>
            </a:r>
          </a:p>
          <a:p>
            <a:pPr eaLnBrk="1" hangingPunct="1">
              <a:lnSpc>
                <a:spcPct val="90000"/>
              </a:lnSpc>
              <a:spcBef>
                <a:spcPct val="15000"/>
              </a:spcBef>
            </a:pPr>
            <a:r>
              <a:rPr lang="en-US" altLang="en-US" b="1"/>
              <a:t>Space and Cost</a:t>
            </a:r>
          </a:p>
        </p:txBody>
      </p:sp>
      <p:grpSp>
        <p:nvGrpSpPr>
          <p:cNvPr id="250885" name="Group 5" descr="A schematic drawing of a baghouse showing the filter bags inside the baghouse, the dust hopper below the baghouse and soleniod valves and pulse air jets above each filter bag" title="Baghouse Design Considerations">
            <a:extLst>
              <a:ext uri="{FF2B5EF4-FFF2-40B4-BE49-F238E27FC236}">
                <a16:creationId xmlns:a16="http://schemas.microsoft.com/office/drawing/2014/main" id="{B5CE2FBF-CB93-49FE-9925-03B992ECAE3E}"/>
              </a:ext>
            </a:extLst>
          </p:cNvPr>
          <p:cNvGrpSpPr>
            <a:grpSpLocks/>
          </p:cNvGrpSpPr>
          <p:nvPr/>
        </p:nvGrpSpPr>
        <p:grpSpPr bwMode="auto">
          <a:xfrm>
            <a:off x="5745163" y="1389063"/>
            <a:ext cx="2243137" cy="5180012"/>
            <a:chOff x="3754" y="929"/>
            <a:chExt cx="1413" cy="3263"/>
          </a:xfrm>
        </p:grpSpPr>
        <p:sp>
          <p:nvSpPr>
            <p:cNvPr id="250886" name="Freeform 6">
              <a:extLst>
                <a:ext uri="{FF2B5EF4-FFF2-40B4-BE49-F238E27FC236}">
                  <a16:creationId xmlns:a16="http://schemas.microsoft.com/office/drawing/2014/main" id="{A74C23F1-95CE-4E26-9610-3D82EAA26511}"/>
                </a:ext>
              </a:extLst>
            </p:cNvPr>
            <p:cNvSpPr>
              <a:spLocks/>
            </p:cNvSpPr>
            <p:nvPr/>
          </p:nvSpPr>
          <p:spPr bwMode="auto">
            <a:xfrm>
              <a:off x="3754" y="1163"/>
              <a:ext cx="1413" cy="1860"/>
            </a:xfrm>
            <a:custGeom>
              <a:avLst/>
              <a:gdLst>
                <a:gd name="T0" fmla="*/ 11204 w 1182"/>
                <a:gd name="T1" fmla="*/ 3165 h 1556"/>
                <a:gd name="T2" fmla="*/ 12020 w 1182"/>
                <a:gd name="T3" fmla="*/ 3165 h 1556"/>
                <a:gd name="T4" fmla="*/ 12020 w 1182"/>
                <a:gd name="T5" fmla="*/ 0 h 1556"/>
                <a:gd name="T6" fmla="*/ 1449 w 1182"/>
                <a:gd name="T7" fmla="*/ 0 h 1556"/>
                <a:gd name="T8" fmla="*/ 1449 w 1182"/>
                <a:gd name="T9" fmla="*/ 629 h 1556"/>
                <a:gd name="T10" fmla="*/ 0 w 1182"/>
                <a:gd name="T11" fmla="*/ 629 h 1556"/>
                <a:gd name="T12" fmla="*/ 0 w 1182"/>
                <a:gd name="T13" fmla="*/ 2259 h 1556"/>
                <a:gd name="T14" fmla="*/ 1449 w 1182"/>
                <a:gd name="T15" fmla="*/ 2259 h 1556"/>
                <a:gd name="T16" fmla="*/ 1449 w 1182"/>
                <a:gd name="T17" fmla="*/ 3261 h 1556"/>
                <a:gd name="T18" fmla="*/ 1090 w 1182"/>
                <a:gd name="T19" fmla="*/ 3261 h 1556"/>
                <a:gd name="T20" fmla="*/ 999 w 1182"/>
                <a:gd name="T21" fmla="*/ 3348 h 1556"/>
                <a:gd name="T22" fmla="*/ 999 w 1182"/>
                <a:gd name="T23" fmla="*/ 3438 h 1556"/>
                <a:gd name="T24" fmla="*/ 999 w 1182"/>
                <a:gd name="T25" fmla="*/ 3535 h 1556"/>
                <a:gd name="T26" fmla="*/ 1348 w 1182"/>
                <a:gd name="T27" fmla="*/ 3535 h 1556"/>
                <a:gd name="T28" fmla="*/ 1348 w 1182"/>
                <a:gd name="T29" fmla="*/ 15818 h 1556"/>
                <a:gd name="T30" fmla="*/ 11033 w 1182"/>
                <a:gd name="T31" fmla="*/ 15818 h 1556"/>
                <a:gd name="T32" fmla="*/ 11033 w 1182"/>
                <a:gd name="T33" fmla="*/ 3708 h 1556"/>
                <a:gd name="T34" fmla="*/ 11480 w 1182"/>
                <a:gd name="T35" fmla="*/ 3708 h 1556"/>
                <a:gd name="T36" fmla="*/ 11480 w 1182"/>
                <a:gd name="T37" fmla="*/ 3438 h 1556"/>
                <a:gd name="T38" fmla="*/ 11204 w 1182"/>
                <a:gd name="T39" fmla="*/ 3438 h 1556"/>
                <a:gd name="T40" fmla="*/ 11204 w 1182"/>
                <a:gd name="T41" fmla="*/ 93 h 15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82" h="1556">
                  <a:moveTo>
                    <a:pt x="1101" y="311"/>
                  </a:moveTo>
                  <a:lnTo>
                    <a:pt x="1181" y="311"/>
                  </a:lnTo>
                  <a:lnTo>
                    <a:pt x="1181" y="0"/>
                  </a:lnTo>
                  <a:lnTo>
                    <a:pt x="142" y="0"/>
                  </a:lnTo>
                  <a:lnTo>
                    <a:pt x="142" y="62"/>
                  </a:lnTo>
                  <a:lnTo>
                    <a:pt x="0" y="62"/>
                  </a:lnTo>
                  <a:lnTo>
                    <a:pt x="0" y="222"/>
                  </a:lnTo>
                  <a:lnTo>
                    <a:pt x="142" y="222"/>
                  </a:lnTo>
                  <a:lnTo>
                    <a:pt x="142" y="320"/>
                  </a:lnTo>
                  <a:lnTo>
                    <a:pt x="107" y="320"/>
                  </a:lnTo>
                  <a:lnTo>
                    <a:pt x="98" y="329"/>
                  </a:lnTo>
                  <a:lnTo>
                    <a:pt x="98" y="338"/>
                  </a:lnTo>
                  <a:lnTo>
                    <a:pt x="98" y="347"/>
                  </a:lnTo>
                  <a:lnTo>
                    <a:pt x="133" y="347"/>
                  </a:lnTo>
                  <a:lnTo>
                    <a:pt x="133" y="1555"/>
                  </a:lnTo>
                  <a:lnTo>
                    <a:pt x="1083" y="1555"/>
                  </a:lnTo>
                  <a:lnTo>
                    <a:pt x="1083" y="364"/>
                  </a:lnTo>
                  <a:lnTo>
                    <a:pt x="1128" y="364"/>
                  </a:lnTo>
                  <a:lnTo>
                    <a:pt x="1128" y="338"/>
                  </a:lnTo>
                  <a:lnTo>
                    <a:pt x="1101" y="338"/>
                  </a:lnTo>
                  <a:lnTo>
                    <a:pt x="1101" y="9"/>
                  </a:lnTo>
                </a:path>
              </a:pathLst>
            </a:custGeom>
            <a:gradFill rotWithShape="0">
              <a:gsLst>
                <a:gs pos="0">
                  <a:srgbClr val="888888"/>
                </a:gs>
                <a:gs pos="100000">
                  <a:srgbClr val="555555"/>
                </a:gs>
              </a:gsLst>
              <a:lin ang="0" scaled="1"/>
            </a:gradFill>
            <a:ln w="12700" cap="rnd" cmpd="sng">
              <a:solidFill>
                <a:srgbClr val="FF46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887" name="Freeform 7">
              <a:extLst>
                <a:ext uri="{FF2B5EF4-FFF2-40B4-BE49-F238E27FC236}">
                  <a16:creationId xmlns:a16="http://schemas.microsoft.com/office/drawing/2014/main" id="{E016042E-E3C0-4315-BD03-110B323EDCE1}"/>
                </a:ext>
              </a:extLst>
            </p:cNvPr>
            <p:cNvSpPr>
              <a:spLocks/>
            </p:cNvSpPr>
            <p:nvPr/>
          </p:nvSpPr>
          <p:spPr bwMode="auto">
            <a:xfrm>
              <a:off x="4073" y="929"/>
              <a:ext cx="955" cy="54"/>
            </a:xfrm>
            <a:custGeom>
              <a:avLst/>
              <a:gdLst>
                <a:gd name="T0" fmla="*/ 184 w 799"/>
                <a:gd name="T1" fmla="*/ 474 h 45"/>
                <a:gd name="T2" fmla="*/ 271 w 799"/>
                <a:gd name="T3" fmla="*/ 274 h 45"/>
                <a:gd name="T4" fmla="*/ 448 w 799"/>
                <a:gd name="T5" fmla="*/ 274 h 45"/>
                <a:gd name="T6" fmla="*/ 7930 w 799"/>
                <a:gd name="T7" fmla="*/ 274 h 45"/>
                <a:gd name="T8" fmla="*/ 8109 w 799"/>
                <a:gd name="T9" fmla="*/ 102 h 45"/>
                <a:gd name="T10" fmla="*/ 8018 w 799"/>
                <a:gd name="T11" fmla="*/ 0 h 45"/>
                <a:gd name="T12" fmla="*/ 359 w 799"/>
                <a:gd name="T13" fmla="*/ 0 h 45"/>
                <a:gd name="T14" fmla="*/ 93 w 799"/>
                <a:gd name="T15" fmla="*/ 102 h 45"/>
                <a:gd name="T16" fmla="*/ 93 w 799"/>
                <a:gd name="T17" fmla="*/ 190 h 45"/>
                <a:gd name="T18" fmla="*/ 0 w 799"/>
                <a:gd name="T19" fmla="*/ 372 h 45"/>
                <a:gd name="T20" fmla="*/ 0 w 799"/>
                <a:gd name="T21" fmla="*/ 474 h 45"/>
                <a:gd name="T22" fmla="*/ 93 w 799"/>
                <a:gd name="T23" fmla="*/ 474 h 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99" h="45">
                  <a:moveTo>
                    <a:pt x="18" y="44"/>
                  </a:moveTo>
                  <a:lnTo>
                    <a:pt x="27" y="26"/>
                  </a:lnTo>
                  <a:lnTo>
                    <a:pt x="44" y="26"/>
                  </a:lnTo>
                  <a:lnTo>
                    <a:pt x="780" y="26"/>
                  </a:lnTo>
                  <a:lnTo>
                    <a:pt x="798" y="9"/>
                  </a:lnTo>
                  <a:lnTo>
                    <a:pt x="789" y="0"/>
                  </a:lnTo>
                  <a:lnTo>
                    <a:pt x="35" y="0"/>
                  </a:lnTo>
                  <a:lnTo>
                    <a:pt x="9" y="9"/>
                  </a:lnTo>
                  <a:lnTo>
                    <a:pt x="9" y="18"/>
                  </a:lnTo>
                  <a:lnTo>
                    <a:pt x="0" y="35"/>
                  </a:lnTo>
                  <a:lnTo>
                    <a:pt x="0" y="44"/>
                  </a:lnTo>
                  <a:lnTo>
                    <a:pt x="9" y="44"/>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888" name="Rectangle 8">
              <a:extLst>
                <a:ext uri="{FF2B5EF4-FFF2-40B4-BE49-F238E27FC236}">
                  <a16:creationId xmlns:a16="http://schemas.microsoft.com/office/drawing/2014/main" id="{EA6CEDE4-5F23-4259-A77C-43EF99E51517}"/>
                </a:ext>
              </a:extLst>
            </p:cNvPr>
            <p:cNvSpPr>
              <a:spLocks noChangeArrowheads="1"/>
            </p:cNvSpPr>
            <p:nvPr/>
          </p:nvSpPr>
          <p:spPr bwMode="auto">
            <a:xfrm>
              <a:off x="4077" y="976"/>
              <a:ext cx="23" cy="426"/>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sp>
          <p:nvSpPr>
            <p:cNvPr id="250889" name="Rectangle 9">
              <a:extLst>
                <a:ext uri="{FF2B5EF4-FFF2-40B4-BE49-F238E27FC236}">
                  <a16:creationId xmlns:a16="http://schemas.microsoft.com/office/drawing/2014/main" id="{7AAA6EF8-6A08-4F1F-B94A-F0EC70765E89}"/>
                </a:ext>
              </a:extLst>
            </p:cNvPr>
            <p:cNvSpPr>
              <a:spLocks noChangeArrowheads="1"/>
            </p:cNvSpPr>
            <p:nvPr/>
          </p:nvSpPr>
          <p:spPr bwMode="auto">
            <a:xfrm>
              <a:off x="4895" y="976"/>
              <a:ext cx="31" cy="426"/>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sp>
          <p:nvSpPr>
            <p:cNvPr id="250890" name="Rectangle 10">
              <a:extLst>
                <a:ext uri="{FF2B5EF4-FFF2-40B4-BE49-F238E27FC236}">
                  <a16:creationId xmlns:a16="http://schemas.microsoft.com/office/drawing/2014/main" id="{109CD6BD-DB94-4F94-9B87-C4B39A8B8A9A}"/>
                </a:ext>
              </a:extLst>
            </p:cNvPr>
            <p:cNvSpPr>
              <a:spLocks noChangeArrowheads="1"/>
            </p:cNvSpPr>
            <p:nvPr/>
          </p:nvSpPr>
          <p:spPr bwMode="auto">
            <a:xfrm>
              <a:off x="4609" y="976"/>
              <a:ext cx="32" cy="426"/>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sp>
          <p:nvSpPr>
            <p:cNvPr id="250891" name="Rectangle 11">
              <a:extLst>
                <a:ext uri="{FF2B5EF4-FFF2-40B4-BE49-F238E27FC236}">
                  <a16:creationId xmlns:a16="http://schemas.microsoft.com/office/drawing/2014/main" id="{8EE8584E-B724-46C7-916D-62104C8645E6}"/>
                </a:ext>
              </a:extLst>
            </p:cNvPr>
            <p:cNvSpPr>
              <a:spLocks noChangeArrowheads="1"/>
            </p:cNvSpPr>
            <p:nvPr/>
          </p:nvSpPr>
          <p:spPr bwMode="auto">
            <a:xfrm>
              <a:off x="4342" y="976"/>
              <a:ext cx="33" cy="426"/>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sp>
          <p:nvSpPr>
            <p:cNvPr id="250892" name="Freeform 12">
              <a:extLst>
                <a:ext uri="{FF2B5EF4-FFF2-40B4-BE49-F238E27FC236}">
                  <a16:creationId xmlns:a16="http://schemas.microsoft.com/office/drawing/2014/main" id="{12650EBC-CE9C-43C3-8876-C19930715725}"/>
                </a:ext>
              </a:extLst>
            </p:cNvPr>
            <p:cNvSpPr>
              <a:spLocks/>
            </p:cNvSpPr>
            <p:nvPr/>
          </p:nvSpPr>
          <p:spPr bwMode="auto">
            <a:xfrm>
              <a:off x="3797" y="3032"/>
              <a:ext cx="1242" cy="671"/>
            </a:xfrm>
            <a:custGeom>
              <a:avLst/>
              <a:gdLst>
                <a:gd name="T0" fmla="*/ 1088 w 1039"/>
                <a:gd name="T1" fmla="*/ 0 h 561"/>
                <a:gd name="T2" fmla="*/ 1449 w 1039"/>
                <a:gd name="T3" fmla="*/ 539 h 561"/>
                <a:gd name="T4" fmla="*/ 0 w 1039"/>
                <a:gd name="T5" fmla="*/ 539 h 561"/>
                <a:gd name="T6" fmla="*/ 0 w 1039"/>
                <a:gd name="T7" fmla="*/ 2088 h 561"/>
                <a:gd name="T8" fmla="*/ 2445 w 1039"/>
                <a:gd name="T9" fmla="*/ 2088 h 561"/>
                <a:gd name="T10" fmla="*/ 4334 w 1039"/>
                <a:gd name="T11" fmla="*/ 5744 h 561"/>
                <a:gd name="T12" fmla="*/ 7403 w 1039"/>
                <a:gd name="T13" fmla="*/ 5744 h 561"/>
                <a:gd name="T14" fmla="*/ 10561 w 1039"/>
                <a:gd name="T15" fmla="*/ 96 h 561"/>
                <a:gd name="T16" fmla="*/ 1088 w 1039"/>
                <a:gd name="T17" fmla="*/ 96 h 5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9" h="561">
                  <a:moveTo>
                    <a:pt x="106" y="0"/>
                  </a:moveTo>
                  <a:lnTo>
                    <a:pt x="142" y="53"/>
                  </a:lnTo>
                  <a:lnTo>
                    <a:pt x="0" y="53"/>
                  </a:lnTo>
                  <a:lnTo>
                    <a:pt x="0" y="204"/>
                  </a:lnTo>
                  <a:lnTo>
                    <a:pt x="240" y="204"/>
                  </a:lnTo>
                  <a:lnTo>
                    <a:pt x="426" y="560"/>
                  </a:lnTo>
                  <a:lnTo>
                    <a:pt x="727" y="560"/>
                  </a:lnTo>
                  <a:lnTo>
                    <a:pt x="1038" y="9"/>
                  </a:lnTo>
                  <a:lnTo>
                    <a:pt x="106" y="9"/>
                  </a:lnTo>
                </a:path>
              </a:pathLst>
            </a:custGeom>
            <a:gradFill rotWithShape="0">
              <a:gsLst>
                <a:gs pos="0">
                  <a:srgbClr val="000000"/>
                </a:gs>
                <a:gs pos="100000">
                  <a:srgbClr val="555555"/>
                </a:gs>
              </a:gsLst>
              <a:lin ang="0" scaled="1"/>
            </a:gradFill>
            <a:ln w="12700" cap="rnd" cmpd="sng">
              <a:solidFill>
                <a:srgbClr val="FF46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893" name="Freeform 13">
              <a:extLst>
                <a:ext uri="{FF2B5EF4-FFF2-40B4-BE49-F238E27FC236}">
                  <a16:creationId xmlns:a16="http://schemas.microsoft.com/office/drawing/2014/main" id="{C71AF631-FFA4-418F-B57B-0E6E12D86BAD}"/>
                </a:ext>
              </a:extLst>
            </p:cNvPr>
            <p:cNvSpPr>
              <a:spLocks/>
            </p:cNvSpPr>
            <p:nvPr/>
          </p:nvSpPr>
          <p:spPr bwMode="auto">
            <a:xfrm>
              <a:off x="3797" y="1470"/>
              <a:ext cx="118" cy="1596"/>
            </a:xfrm>
            <a:custGeom>
              <a:avLst/>
              <a:gdLst>
                <a:gd name="T0" fmla="*/ 961 w 99"/>
                <a:gd name="T1" fmla="*/ 0 h 1335"/>
                <a:gd name="T2" fmla="*/ 609 w 99"/>
                <a:gd name="T3" fmla="*/ 0 h 1335"/>
                <a:gd name="T4" fmla="*/ 442 w 99"/>
                <a:gd name="T5" fmla="*/ 93 h 1335"/>
                <a:gd name="T6" fmla="*/ 355 w 99"/>
                <a:gd name="T7" fmla="*/ 93 h 1335"/>
                <a:gd name="T8" fmla="*/ 261 w 99"/>
                <a:gd name="T9" fmla="*/ 184 h 1335"/>
                <a:gd name="T10" fmla="*/ 261 w 99"/>
                <a:gd name="T11" fmla="*/ 448 h 1335"/>
                <a:gd name="T12" fmla="*/ 261 w 99"/>
                <a:gd name="T13" fmla="*/ 13142 h 1335"/>
                <a:gd name="T14" fmla="*/ 513 w 99"/>
                <a:gd name="T15" fmla="*/ 13142 h 1335"/>
                <a:gd name="T16" fmla="*/ 513 w 99"/>
                <a:gd name="T17" fmla="*/ 11965 h 1335"/>
                <a:gd name="T18" fmla="*/ 513 w 99"/>
                <a:gd name="T19" fmla="*/ 11779 h 1335"/>
                <a:gd name="T20" fmla="*/ 691 w 99"/>
                <a:gd name="T21" fmla="*/ 11589 h 1335"/>
                <a:gd name="T22" fmla="*/ 868 w 99"/>
                <a:gd name="T23" fmla="*/ 11589 h 1335"/>
                <a:gd name="T24" fmla="*/ 961 w 99"/>
                <a:gd name="T25" fmla="*/ 11589 h 1335"/>
                <a:gd name="T26" fmla="*/ 961 w 99"/>
                <a:gd name="T27" fmla="*/ 11779 h 1335"/>
                <a:gd name="T28" fmla="*/ 868 w 99"/>
                <a:gd name="T29" fmla="*/ 11870 h 1335"/>
                <a:gd name="T30" fmla="*/ 868 w 99"/>
                <a:gd name="T31" fmla="*/ 12143 h 1335"/>
                <a:gd name="T32" fmla="*/ 868 w 99"/>
                <a:gd name="T33" fmla="*/ 13600 h 1335"/>
                <a:gd name="T34" fmla="*/ 0 w 99"/>
                <a:gd name="T35" fmla="*/ 13600 h 1335"/>
                <a:gd name="T36" fmla="*/ 0 w 99"/>
                <a:gd name="T37" fmla="*/ 12244 h 1335"/>
                <a:gd name="T38" fmla="*/ 0 w 99"/>
                <a:gd name="T39" fmla="*/ 12143 h 1335"/>
                <a:gd name="T40" fmla="*/ 87 w 99"/>
                <a:gd name="T41" fmla="*/ 12046 h 1335"/>
                <a:gd name="T42" fmla="*/ 691 w 99"/>
                <a:gd name="T43" fmla="*/ 12046 h 13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9" h="1335">
                  <a:moveTo>
                    <a:pt x="98" y="0"/>
                  </a:moveTo>
                  <a:lnTo>
                    <a:pt x="62" y="0"/>
                  </a:lnTo>
                  <a:lnTo>
                    <a:pt x="45" y="9"/>
                  </a:lnTo>
                  <a:lnTo>
                    <a:pt x="36" y="9"/>
                  </a:lnTo>
                  <a:lnTo>
                    <a:pt x="27" y="18"/>
                  </a:lnTo>
                  <a:lnTo>
                    <a:pt x="27" y="44"/>
                  </a:lnTo>
                  <a:lnTo>
                    <a:pt x="27" y="1290"/>
                  </a:lnTo>
                  <a:lnTo>
                    <a:pt x="53" y="1290"/>
                  </a:lnTo>
                  <a:lnTo>
                    <a:pt x="53" y="1174"/>
                  </a:lnTo>
                  <a:lnTo>
                    <a:pt x="53" y="1156"/>
                  </a:lnTo>
                  <a:lnTo>
                    <a:pt x="71" y="1138"/>
                  </a:lnTo>
                  <a:lnTo>
                    <a:pt x="89" y="1138"/>
                  </a:lnTo>
                  <a:lnTo>
                    <a:pt x="98" y="1138"/>
                  </a:lnTo>
                  <a:lnTo>
                    <a:pt x="98" y="1156"/>
                  </a:lnTo>
                  <a:lnTo>
                    <a:pt x="89" y="1165"/>
                  </a:lnTo>
                  <a:lnTo>
                    <a:pt x="89" y="1192"/>
                  </a:lnTo>
                  <a:lnTo>
                    <a:pt x="89" y="1334"/>
                  </a:lnTo>
                  <a:lnTo>
                    <a:pt x="0" y="1334"/>
                  </a:lnTo>
                  <a:lnTo>
                    <a:pt x="0" y="1201"/>
                  </a:lnTo>
                  <a:lnTo>
                    <a:pt x="0" y="1192"/>
                  </a:lnTo>
                  <a:lnTo>
                    <a:pt x="9" y="1183"/>
                  </a:lnTo>
                  <a:lnTo>
                    <a:pt x="71" y="1183"/>
                  </a:lnTo>
                </a:path>
              </a:pathLst>
            </a:custGeom>
            <a:noFill/>
            <a:ln w="12700" cap="rnd" cmpd="sng">
              <a:solidFill>
                <a:srgbClr val="FF46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894" name="Freeform 14">
              <a:extLst>
                <a:ext uri="{FF2B5EF4-FFF2-40B4-BE49-F238E27FC236}">
                  <a16:creationId xmlns:a16="http://schemas.microsoft.com/office/drawing/2014/main" id="{1E5985BD-29F4-4A33-BA1A-336DE1A8F4B4}"/>
                </a:ext>
              </a:extLst>
            </p:cNvPr>
            <p:cNvSpPr>
              <a:spLocks/>
            </p:cNvSpPr>
            <p:nvPr/>
          </p:nvSpPr>
          <p:spPr bwMode="auto">
            <a:xfrm>
              <a:off x="3989" y="1555"/>
              <a:ext cx="179" cy="55"/>
            </a:xfrm>
            <a:custGeom>
              <a:avLst/>
              <a:gdLst>
                <a:gd name="T0" fmla="*/ 167 w 151"/>
                <a:gd name="T1" fmla="*/ 0 h 46"/>
                <a:gd name="T2" fmla="*/ 1202 w 151"/>
                <a:gd name="T3" fmla="*/ 0 h 46"/>
                <a:gd name="T4" fmla="*/ 1366 w 151"/>
                <a:gd name="T5" fmla="*/ 463 h 46"/>
                <a:gd name="T6" fmla="*/ 0 w 151"/>
                <a:gd name="T7" fmla="*/ 463 h 46"/>
                <a:gd name="T8" fmla="*/ 167 w 151"/>
                <a:gd name="T9" fmla="*/ 0 h 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46">
                  <a:moveTo>
                    <a:pt x="18" y="0"/>
                  </a:moveTo>
                  <a:lnTo>
                    <a:pt x="132" y="0"/>
                  </a:lnTo>
                  <a:lnTo>
                    <a:pt x="150" y="45"/>
                  </a:lnTo>
                  <a:lnTo>
                    <a:pt x="0" y="45"/>
                  </a:lnTo>
                  <a:lnTo>
                    <a:pt x="18"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895" name="Freeform 15">
              <a:extLst>
                <a:ext uri="{FF2B5EF4-FFF2-40B4-BE49-F238E27FC236}">
                  <a16:creationId xmlns:a16="http://schemas.microsoft.com/office/drawing/2014/main" id="{1ECC37C2-83CD-42D3-AEEB-D7553A41CCC0}"/>
                </a:ext>
              </a:extLst>
            </p:cNvPr>
            <p:cNvSpPr>
              <a:spLocks/>
            </p:cNvSpPr>
            <p:nvPr/>
          </p:nvSpPr>
          <p:spPr bwMode="auto">
            <a:xfrm>
              <a:off x="4252" y="1555"/>
              <a:ext cx="182" cy="55"/>
            </a:xfrm>
            <a:custGeom>
              <a:avLst/>
              <a:gdLst>
                <a:gd name="T0" fmla="*/ 184 w 152"/>
                <a:gd name="T1" fmla="*/ 0 h 46"/>
                <a:gd name="T2" fmla="*/ 1480 w 152"/>
                <a:gd name="T3" fmla="*/ 0 h 46"/>
                <a:gd name="T4" fmla="*/ 1571 w 152"/>
                <a:gd name="T5" fmla="*/ 463 h 46"/>
                <a:gd name="T6" fmla="*/ 0 w 152"/>
                <a:gd name="T7" fmla="*/ 463 h 46"/>
                <a:gd name="T8" fmla="*/ 184 w 152"/>
                <a:gd name="T9" fmla="*/ 0 h 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46">
                  <a:moveTo>
                    <a:pt x="18" y="0"/>
                  </a:moveTo>
                  <a:lnTo>
                    <a:pt x="142" y="0"/>
                  </a:lnTo>
                  <a:lnTo>
                    <a:pt x="151" y="45"/>
                  </a:lnTo>
                  <a:lnTo>
                    <a:pt x="0" y="45"/>
                  </a:lnTo>
                  <a:lnTo>
                    <a:pt x="18"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896" name="Freeform 16">
              <a:extLst>
                <a:ext uri="{FF2B5EF4-FFF2-40B4-BE49-F238E27FC236}">
                  <a16:creationId xmlns:a16="http://schemas.microsoft.com/office/drawing/2014/main" id="{42C1FF54-8D34-4777-95BC-C76414906A1D}"/>
                </a:ext>
              </a:extLst>
            </p:cNvPr>
            <p:cNvSpPr>
              <a:spLocks/>
            </p:cNvSpPr>
            <p:nvPr/>
          </p:nvSpPr>
          <p:spPr bwMode="auto">
            <a:xfrm>
              <a:off x="4815" y="1555"/>
              <a:ext cx="182" cy="55"/>
            </a:xfrm>
            <a:custGeom>
              <a:avLst/>
              <a:gdLst>
                <a:gd name="T0" fmla="*/ 102 w 152"/>
                <a:gd name="T1" fmla="*/ 0 h 46"/>
                <a:gd name="T2" fmla="*/ 1383 w 152"/>
                <a:gd name="T3" fmla="*/ 0 h 46"/>
                <a:gd name="T4" fmla="*/ 1571 w 152"/>
                <a:gd name="T5" fmla="*/ 463 h 46"/>
                <a:gd name="T6" fmla="*/ 0 w 152"/>
                <a:gd name="T7" fmla="*/ 463 h 46"/>
                <a:gd name="T8" fmla="*/ 102 w 152"/>
                <a:gd name="T9" fmla="*/ 0 h 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46">
                  <a:moveTo>
                    <a:pt x="9" y="0"/>
                  </a:moveTo>
                  <a:lnTo>
                    <a:pt x="133" y="0"/>
                  </a:lnTo>
                  <a:lnTo>
                    <a:pt x="151" y="45"/>
                  </a:lnTo>
                  <a:lnTo>
                    <a:pt x="0" y="45"/>
                  </a:lnTo>
                  <a:lnTo>
                    <a:pt x="9"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897" name="Rectangle 17">
              <a:extLst>
                <a:ext uri="{FF2B5EF4-FFF2-40B4-BE49-F238E27FC236}">
                  <a16:creationId xmlns:a16="http://schemas.microsoft.com/office/drawing/2014/main" id="{3B5E42EE-0AF0-48C3-BB70-571A23067916}"/>
                </a:ext>
              </a:extLst>
            </p:cNvPr>
            <p:cNvSpPr>
              <a:spLocks noChangeArrowheads="1"/>
            </p:cNvSpPr>
            <p:nvPr/>
          </p:nvSpPr>
          <p:spPr bwMode="auto">
            <a:xfrm>
              <a:off x="3993" y="1635"/>
              <a:ext cx="191" cy="1265"/>
            </a:xfrm>
            <a:prstGeom prst="rect">
              <a:avLst/>
            </a:prstGeom>
            <a:gradFill rotWithShape="0">
              <a:gsLst>
                <a:gs pos="0">
                  <a:srgbClr val="D78828"/>
                </a:gs>
                <a:gs pos="100000">
                  <a:srgbClr val="D78828"/>
                </a:gs>
              </a:gsLst>
              <a:lin ang="0" scaled="1"/>
            </a:gra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sp>
          <p:nvSpPr>
            <p:cNvPr id="250898" name="Rectangle 18">
              <a:extLst>
                <a:ext uri="{FF2B5EF4-FFF2-40B4-BE49-F238E27FC236}">
                  <a16:creationId xmlns:a16="http://schemas.microsoft.com/office/drawing/2014/main" id="{95614F5B-DF19-4D6F-B817-003F9060B6A3}"/>
                </a:ext>
              </a:extLst>
            </p:cNvPr>
            <p:cNvSpPr>
              <a:spLocks noChangeArrowheads="1"/>
            </p:cNvSpPr>
            <p:nvPr/>
          </p:nvSpPr>
          <p:spPr bwMode="auto">
            <a:xfrm>
              <a:off x="4821" y="1635"/>
              <a:ext cx="180" cy="1265"/>
            </a:xfrm>
            <a:prstGeom prst="rect">
              <a:avLst/>
            </a:prstGeom>
            <a:gradFill rotWithShape="0">
              <a:gsLst>
                <a:gs pos="0">
                  <a:srgbClr val="D78828"/>
                </a:gs>
                <a:gs pos="100000">
                  <a:srgbClr val="D78828"/>
                </a:gs>
              </a:gsLst>
              <a:lin ang="0" scaled="1"/>
            </a:gra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sp>
          <p:nvSpPr>
            <p:cNvPr id="250899" name="Rectangle 19">
              <a:extLst>
                <a:ext uri="{FF2B5EF4-FFF2-40B4-BE49-F238E27FC236}">
                  <a16:creationId xmlns:a16="http://schemas.microsoft.com/office/drawing/2014/main" id="{A1A00571-9973-480D-911A-0898EECFBFFE}"/>
                </a:ext>
              </a:extLst>
            </p:cNvPr>
            <p:cNvSpPr>
              <a:spLocks noChangeArrowheads="1"/>
            </p:cNvSpPr>
            <p:nvPr/>
          </p:nvSpPr>
          <p:spPr bwMode="auto">
            <a:xfrm>
              <a:off x="4257" y="1635"/>
              <a:ext cx="192" cy="1265"/>
            </a:xfrm>
            <a:prstGeom prst="rect">
              <a:avLst/>
            </a:prstGeom>
            <a:gradFill rotWithShape="0">
              <a:gsLst>
                <a:gs pos="0">
                  <a:srgbClr val="D78828"/>
                </a:gs>
                <a:gs pos="100000">
                  <a:srgbClr val="D78828"/>
                </a:gs>
              </a:gsLst>
              <a:lin ang="0" scaled="1"/>
            </a:gra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sp>
          <p:nvSpPr>
            <p:cNvPr id="250900" name="Freeform 20">
              <a:extLst>
                <a:ext uri="{FF2B5EF4-FFF2-40B4-BE49-F238E27FC236}">
                  <a16:creationId xmlns:a16="http://schemas.microsoft.com/office/drawing/2014/main" id="{46F47E10-3336-44FC-A258-71AC89DACBD5}"/>
                </a:ext>
              </a:extLst>
            </p:cNvPr>
            <p:cNvSpPr>
              <a:spLocks/>
            </p:cNvSpPr>
            <p:nvPr/>
          </p:nvSpPr>
          <p:spPr bwMode="auto">
            <a:xfrm>
              <a:off x="4539" y="1555"/>
              <a:ext cx="182" cy="1361"/>
            </a:xfrm>
            <a:custGeom>
              <a:avLst/>
              <a:gdLst>
                <a:gd name="T0" fmla="*/ 0 w 152"/>
                <a:gd name="T1" fmla="*/ 0 h 1139"/>
                <a:gd name="T2" fmla="*/ 1383 w 152"/>
                <a:gd name="T3" fmla="*/ 0 h 1139"/>
                <a:gd name="T4" fmla="*/ 1571 w 152"/>
                <a:gd name="T5" fmla="*/ 535 h 1139"/>
                <a:gd name="T6" fmla="*/ 1571 w 152"/>
                <a:gd name="T7" fmla="*/ 11525 h 1139"/>
                <a:gd name="T8" fmla="*/ 0 w 152"/>
                <a:gd name="T9" fmla="*/ 11525 h 1139"/>
                <a:gd name="T10" fmla="*/ 0 w 152"/>
                <a:gd name="T11" fmla="*/ 621 h 1139"/>
                <a:gd name="T12" fmla="*/ 102 w 152"/>
                <a:gd name="T13" fmla="*/ 93 h 1139"/>
                <a:gd name="T14" fmla="*/ 451 w 152"/>
                <a:gd name="T15" fmla="*/ 535 h 1139"/>
                <a:gd name="T16" fmla="*/ 451 w 152"/>
                <a:gd name="T17" fmla="*/ 2072 h 1139"/>
                <a:gd name="T18" fmla="*/ 281 w 152"/>
                <a:gd name="T19" fmla="*/ 2340 h 1139"/>
                <a:gd name="T20" fmla="*/ 1199 w 152"/>
                <a:gd name="T21" fmla="*/ 2340 h 1139"/>
                <a:gd name="T22" fmla="*/ 1019 w 152"/>
                <a:gd name="T23" fmla="*/ 2072 h 1139"/>
                <a:gd name="T24" fmla="*/ 1019 w 152"/>
                <a:gd name="T25" fmla="*/ 621 h 1139"/>
                <a:gd name="T26" fmla="*/ 1383 w 152"/>
                <a:gd name="T27" fmla="*/ 93 h 11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2" h="1139">
                  <a:moveTo>
                    <a:pt x="0" y="0"/>
                  </a:moveTo>
                  <a:lnTo>
                    <a:pt x="133" y="0"/>
                  </a:lnTo>
                  <a:lnTo>
                    <a:pt x="151" y="53"/>
                  </a:lnTo>
                  <a:lnTo>
                    <a:pt x="151" y="1138"/>
                  </a:lnTo>
                  <a:lnTo>
                    <a:pt x="0" y="1138"/>
                  </a:lnTo>
                  <a:lnTo>
                    <a:pt x="0" y="62"/>
                  </a:lnTo>
                  <a:lnTo>
                    <a:pt x="9" y="9"/>
                  </a:lnTo>
                  <a:lnTo>
                    <a:pt x="44" y="53"/>
                  </a:lnTo>
                  <a:lnTo>
                    <a:pt x="44" y="204"/>
                  </a:lnTo>
                  <a:lnTo>
                    <a:pt x="27" y="231"/>
                  </a:lnTo>
                  <a:lnTo>
                    <a:pt x="115" y="231"/>
                  </a:lnTo>
                  <a:lnTo>
                    <a:pt x="98" y="204"/>
                  </a:lnTo>
                  <a:lnTo>
                    <a:pt x="98" y="62"/>
                  </a:lnTo>
                  <a:lnTo>
                    <a:pt x="133" y="9"/>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01" name="Line 21">
              <a:extLst>
                <a:ext uri="{FF2B5EF4-FFF2-40B4-BE49-F238E27FC236}">
                  <a16:creationId xmlns:a16="http://schemas.microsoft.com/office/drawing/2014/main" id="{D4A45E58-6961-4D12-9895-69D85DFC134E}"/>
                </a:ext>
              </a:extLst>
            </p:cNvPr>
            <p:cNvSpPr>
              <a:spLocks noChangeShapeType="1"/>
            </p:cNvSpPr>
            <p:nvPr/>
          </p:nvSpPr>
          <p:spPr bwMode="auto">
            <a:xfrm>
              <a:off x="4582" y="1614"/>
              <a:ext cx="0" cy="128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2" name="Line 22">
              <a:extLst>
                <a:ext uri="{FF2B5EF4-FFF2-40B4-BE49-F238E27FC236}">
                  <a16:creationId xmlns:a16="http://schemas.microsoft.com/office/drawing/2014/main" id="{4D3B0255-6C0E-4C0B-AD78-AD24A58DBEEF}"/>
                </a:ext>
              </a:extLst>
            </p:cNvPr>
            <p:cNvSpPr>
              <a:spLocks noChangeShapeType="1"/>
            </p:cNvSpPr>
            <p:nvPr/>
          </p:nvSpPr>
          <p:spPr bwMode="auto">
            <a:xfrm>
              <a:off x="4678" y="1614"/>
              <a:ext cx="0" cy="129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3" name="Line 23">
              <a:extLst>
                <a:ext uri="{FF2B5EF4-FFF2-40B4-BE49-F238E27FC236}">
                  <a16:creationId xmlns:a16="http://schemas.microsoft.com/office/drawing/2014/main" id="{80B0B0EE-CBFA-406B-B501-9C60C62C7B95}"/>
                </a:ext>
              </a:extLst>
            </p:cNvPr>
            <p:cNvSpPr>
              <a:spLocks noChangeShapeType="1"/>
            </p:cNvSpPr>
            <p:nvPr/>
          </p:nvSpPr>
          <p:spPr bwMode="auto">
            <a:xfrm>
              <a:off x="4624" y="1837"/>
              <a:ext cx="0" cy="106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4" name="Line 24">
              <a:extLst>
                <a:ext uri="{FF2B5EF4-FFF2-40B4-BE49-F238E27FC236}">
                  <a16:creationId xmlns:a16="http://schemas.microsoft.com/office/drawing/2014/main" id="{3E95D6C5-AFA3-458B-9D33-978AA03C52F1}"/>
                </a:ext>
              </a:extLst>
            </p:cNvPr>
            <p:cNvSpPr>
              <a:spLocks noChangeShapeType="1"/>
            </p:cNvSpPr>
            <p:nvPr/>
          </p:nvSpPr>
          <p:spPr bwMode="auto">
            <a:xfrm>
              <a:off x="4544" y="2735"/>
              <a:ext cx="17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5" name="Line 25">
              <a:extLst>
                <a:ext uri="{FF2B5EF4-FFF2-40B4-BE49-F238E27FC236}">
                  <a16:creationId xmlns:a16="http://schemas.microsoft.com/office/drawing/2014/main" id="{6745AC75-0FAE-4069-836A-BB997F7C1A8D}"/>
                </a:ext>
              </a:extLst>
            </p:cNvPr>
            <p:cNvSpPr>
              <a:spLocks noChangeShapeType="1"/>
            </p:cNvSpPr>
            <p:nvPr/>
          </p:nvSpPr>
          <p:spPr bwMode="auto">
            <a:xfrm flipH="1">
              <a:off x="4534" y="2587"/>
              <a:ext cx="190"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6" name="Line 26">
              <a:extLst>
                <a:ext uri="{FF2B5EF4-FFF2-40B4-BE49-F238E27FC236}">
                  <a16:creationId xmlns:a16="http://schemas.microsoft.com/office/drawing/2014/main" id="{CA7402B4-8888-483D-8417-6D9EC22B4FEF}"/>
                </a:ext>
              </a:extLst>
            </p:cNvPr>
            <p:cNvSpPr>
              <a:spLocks noChangeShapeType="1"/>
            </p:cNvSpPr>
            <p:nvPr/>
          </p:nvSpPr>
          <p:spPr bwMode="auto">
            <a:xfrm>
              <a:off x="4544" y="2415"/>
              <a:ext cx="162"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7" name="Line 27">
              <a:extLst>
                <a:ext uri="{FF2B5EF4-FFF2-40B4-BE49-F238E27FC236}">
                  <a16:creationId xmlns:a16="http://schemas.microsoft.com/office/drawing/2014/main" id="{4CEBA855-BFB0-4F9C-94B9-D70AE01A0322}"/>
                </a:ext>
              </a:extLst>
            </p:cNvPr>
            <p:cNvSpPr>
              <a:spLocks noChangeShapeType="1"/>
            </p:cNvSpPr>
            <p:nvPr/>
          </p:nvSpPr>
          <p:spPr bwMode="auto">
            <a:xfrm flipH="1">
              <a:off x="4534" y="2267"/>
              <a:ext cx="18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8" name="Line 28">
              <a:extLst>
                <a:ext uri="{FF2B5EF4-FFF2-40B4-BE49-F238E27FC236}">
                  <a16:creationId xmlns:a16="http://schemas.microsoft.com/office/drawing/2014/main" id="{36772D52-D2E6-4FBB-921B-02CBF7210CE8}"/>
                </a:ext>
              </a:extLst>
            </p:cNvPr>
            <p:cNvSpPr>
              <a:spLocks noChangeShapeType="1"/>
            </p:cNvSpPr>
            <p:nvPr/>
          </p:nvSpPr>
          <p:spPr bwMode="auto">
            <a:xfrm>
              <a:off x="4544" y="2120"/>
              <a:ext cx="162"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09" name="Line 29">
              <a:extLst>
                <a:ext uri="{FF2B5EF4-FFF2-40B4-BE49-F238E27FC236}">
                  <a16:creationId xmlns:a16="http://schemas.microsoft.com/office/drawing/2014/main" id="{8F83F798-F614-4434-9182-C304F28189D7}"/>
                </a:ext>
              </a:extLst>
            </p:cNvPr>
            <p:cNvSpPr>
              <a:spLocks noChangeShapeType="1"/>
            </p:cNvSpPr>
            <p:nvPr/>
          </p:nvSpPr>
          <p:spPr bwMode="auto">
            <a:xfrm flipH="1">
              <a:off x="4534" y="1970"/>
              <a:ext cx="181"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0" name="Line 30">
              <a:extLst>
                <a:ext uri="{FF2B5EF4-FFF2-40B4-BE49-F238E27FC236}">
                  <a16:creationId xmlns:a16="http://schemas.microsoft.com/office/drawing/2014/main" id="{22C81FE5-B6E1-42BB-B9F9-D936B88833FE}"/>
                </a:ext>
              </a:extLst>
            </p:cNvPr>
            <p:cNvSpPr>
              <a:spLocks noChangeShapeType="1"/>
            </p:cNvSpPr>
            <p:nvPr/>
          </p:nvSpPr>
          <p:spPr bwMode="auto">
            <a:xfrm>
              <a:off x="4544" y="1832"/>
              <a:ext cx="162"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1" name="Line 31">
              <a:extLst>
                <a:ext uri="{FF2B5EF4-FFF2-40B4-BE49-F238E27FC236}">
                  <a16:creationId xmlns:a16="http://schemas.microsoft.com/office/drawing/2014/main" id="{7AA9B5A2-431B-4F68-A37D-151DC6D6FA0B}"/>
                </a:ext>
              </a:extLst>
            </p:cNvPr>
            <p:cNvSpPr>
              <a:spLocks noChangeShapeType="1"/>
            </p:cNvSpPr>
            <p:nvPr/>
          </p:nvSpPr>
          <p:spPr bwMode="auto">
            <a:xfrm>
              <a:off x="4544" y="1662"/>
              <a:ext cx="44"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2" name="Line 32">
              <a:extLst>
                <a:ext uri="{FF2B5EF4-FFF2-40B4-BE49-F238E27FC236}">
                  <a16:creationId xmlns:a16="http://schemas.microsoft.com/office/drawing/2014/main" id="{F887A84B-67BB-4794-8A02-BB5B139440B0}"/>
                </a:ext>
              </a:extLst>
            </p:cNvPr>
            <p:cNvSpPr>
              <a:spLocks noChangeShapeType="1"/>
            </p:cNvSpPr>
            <p:nvPr/>
          </p:nvSpPr>
          <p:spPr bwMode="auto">
            <a:xfrm>
              <a:off x="4661" y="1672"/>
              <a:ext cx="45"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3" name="Line 33">
              <a:extLst>
                <a:ext uri="{FF2B5EF4-FFF2-40B4-BE49-F238E27FC236}">
                  <a16:creationId xmlns:a16="http://schemas.microsoft.com/office/drawing/2014/main" id="{21C4E831-4A70-4824-B2DE-5C40DC80EF90}"/>
                </a:ext>
              </a:extLst>
            </p:cNvPr>
            <p:cNvSpPr>
              <a:spLocks noChangeShapeType="1"/>
            </p:cNvSpPr>
            <p:nvPr/>
          </p:nvSpPr>
          <p:spPr bwMode="auto">
            <a:xfrm>
              <a:off x="4544" y="1619"/>
              <a:ext cx="34"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4" name="Line 34">
              <a:extLst>
                <a:ext uri="{FF2B5EF4-FFF2-40B4-BE49-F238E27FC236}">
                  <a16:creationId xmlns:a16="http://schemas.microsoft.com/office/drawing/2014/main" id="{BBB21BC1-89CB-43F5-AD4E-1EAD32EC8CA0}"/>
                </a:ext>
              </a:extLst>
            </p:cNvPr>
            <p:cNvSpPr>
              <a:spLocks noChangeShapeType="1"/>
            </p:cNvSpPr>
            <p:nvPr/>
          </p:nvSpPr>
          <p:spPr bwMode="auto">
            <a:xfrm>
              <a:off x="4672" y="1619"/>
              <a:ext cx="34"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5" name="Line 35">
              <a:extLst>
                <a:ext uri="{FF2B5EF4-FFF2-40B4-BE49-F238E27FC236}">
                  <a16:creationId xmlns:a16="http://schemas.microsoft.com/office/drawing/2014/main" id="{1FE78C0E-9F5B-4A8F-8D02-284966956ACA}"/>
                </a:ext>
              </a:extLst>
            </p:cNvPr>
            <p:cNvSpPr>
              <a:spLocks noChangeShapeType="1"/>
            </p:cNvSpPr>
            <p:nvPr/>
          </p:nvSpPr>
          <p:spPr bwMode="auto">
            <a:xfrm>
              <a:off x="5081" y="955"/>
              <a:ext cx="0" cy="192"/>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916" name="Freeform 36">
              <a:extLst>
                <a:ext uri="{FF2B5EF4-FFF2-40B4-BE49-F238E27FC236}">
                  <a16:creationId xmlns:a16="http://schemas.microsoft.com/office/drawing/2014/main" id="{BB8E9D68-3058-446C-9418-ABF3D812D250}"/>
                </a:ext>
              </a:extLst>
            </p:cNvPr>
            <p:cNvSpPr>
              <a:spLocks/>
            </p:cNvSpPr>
            <p:nvPr/>
          </p:nvSpPr>
          <p:spPr bwMode="auto">
            <a:xfrm>
              <a:off x="4306" y="3787"/>
              <a:ext cx="330" cy="299"/>
            </a:xfrm>
            <a:custGeom>
              <a:avLst/>
              <a:gdLst>
                <a:gd name="T0" fmla="*/ 0 w 276"/>
                <a:gd name="T1" fmla="*/ 1283 h 250"/>
                <a:gd name="T2" fmla="*/ 1089 w 276"/>
                <a:gd name="T3" fmla="*/ 1094 h 250"/>
                <a:gd name="T4" fmla="*/ 824 w 276"/>
                <a:gd name="T5" fmla="*/ 0 h 250"/>
                <a:gd name="T6" fmla="*/ 1536 w 276"/>
                <a:gd name="T7" fmla="*/ 1001 h 250"/>
                <a:gd name="T8" fmla="*/ 2358 w 276"/>
                <a:gd name="T9" fmla="*/ 96 h 250"/>
                <a:gd name="T10" fmla="*/ 1894 w 276"/>
                <a:gd name="T11" fmla="*/ 1195 h 250"/>
                <a:gd name="T12" fmla="*/ 2806 w 276"/>
                <a:gd name="T13" fmla="*/ 1359 h 250"/>
                <a:gd name="T14" fmla="*/ 1894 w 276"/>
                <a:gd name="T15" fmla="*/ 1459 h 250"/>
                <a:gd name="T16" fmla="*/ 2265 w 276"/>
                <a:gd name="T17" fmla="*/ 2452 h 250"/>
                <a:gd name="T18" fmla="*/ 1536 w 276"/>
                <a:gd name="T19" fmla="*/ 1640 h 250"/>
                <a:gd name="T20" fmla="*/ 911 w 276"/>
                <a:gd name="T21" fmla="*/ 2549 h 250"/>
                <a:gd name="T22" fmla="*/ 1265 w 276"/>
                <a:gd name="T23" fmla="*/ 1459 h 250"/>
                <a:gd name="T24" fmla="*/ 0 w 276"/>
                <a:gd name="T25" fmla="*/ 1359 h 2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76" h="250">
                  <a:moveTo>
                    <a:pt x="0" y="125"/>
                  </a:moveTo>
                  <a:lnTo>
                    <a:pt x="106" y="107"/>
                  </a:lnTo>
                  <a:lnTo>
                    <a:pt x="80" y="0"/>
                  </a:lnTo>
                  <a:lnTo>
                    <a:pt x="151" y="98"/>
                  </a:lnTo>
                  <a:lnTo>
                    <a:pt x="231" y="9"/>
                  </a:lnTo>
                  <a:lnTo>
                    <a:pt x="186" y="116"/>
                  </a:lnTo>
                  <a:lnTo>
                    <a:pt x="275" y="133"/>
                  </a:lnTo>
                  <a:lnTo>
                    <a:pt x="186" y="142"/>
                  </a:lnTo>
                  <a:lnTo>
                    <a:pt x="222" y="240"/>
                  </a:lnTo>
                  <a:lnTo>
                    <a:pt x="151" y="160"/>
                  </a:lnTo>
                  <a:lnTo>
                    <a:pt x="89" y="249"/>
                  </a:lnTo>
                  <a:lnTo>
                    <a:pt x="124" y="142"/>
                  </a:lnTo>
                  <a:lnTo>
                    <a:pt x="0" y="133"/>
                  </a:lnTo>
                </a:path>
              </a:pathLst>
            </a:custGeom>
            <a:noFill/>
            <a:ln w="12700" cap="rnd" cmpd="sng">
              <a:solidFill>
                <a:srgbClr val="FF46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17" name="Freeform 37">
              <a:extLst>
                <a:ext uri="{FF2B5EF4-FFF2-40B4-BE49-F238E27FC236}">
                  <a16:creationId xmlns:a16="http://schemas.microsoft.com/office/drawing/2014/main" id="{497D1227-2E5C-452E-9962-464D72C31EEA}"/>
                </a:ext>
              </a:extLst>
            </p:cNvPr>
            <p:cNvSpPr>
              <a:spLocks/>
            </p:cNvSpPr>
            <p:nvPr/>
          </p:nvSpPr>
          <p:spPr bwMode="auto">
            <a:xfrm>
              <a:off x="4242" y="3712"/>
              <a:ext cx="500" cy="480"/>
            </a:xfrm>
            <a:custGeom>
              <a:avLst/>
              <a:gdLst>
                <a:gd name="T0" fmla="*/ 91 w 419"/>
                <a:gd name="T1" fmla="*/ 0 h 401"/>
                <a:gd name="T2" fmla="*/ 3976 w 419"/>
                <a:gd name="T3" fmla="*/ 0 h 401"/>
                <a:gd name="T4" fmla="*/ 3976 w 419"/>
                <a:gd name="T5" fmla="*/ 184 h 401"/>
                <a:gd name="T6" fmla="*/ 3721 w 419"/>
                <a:gd name="T7" fmla="*/ 272 h 401"/>
                <a:gd name="T8" fmla="*/ 3452 w 419"/>
                <a:gd name="T9" fmla="*/ 1282 h 401"/>
                <a:gd name="T10" fmla="*/ 3452 w 419"/>
                <a:gd name="T11" fmla="*/ 1660 h 401"/>
                <a:gd name="T12" fmla="*/ 3452 w 419"/>
                <a:gd name="T13" fmla="*/ 2205 h 401"/>
                <a:gd name="T14" fmla="*/ 3358 w 419"/>
                <a:gd name="T15" fmla="*/ 2674 h 401"/>
                <a:gd name="T16" fmla="*/ 3095 w 419"/>
                <a:gd name="T17" fmla="*/ 3123 h 401"/>
                <a:gd name="T18" fmla="*/ 3544 w 419"/>
                <a:gd name="T19" fmla="*/ 3857 h 401"/>
                <a:gd name="T20" fmla="*/ 4067 w 419"/>
                <a:gd name="T21" fmla="*/ 3857 h 401"/>
                <a:gd name="T22" fmla="*/ 4155 w 419"/>
                <a:gd name="T23" fmla="*/ 4045 h 401"/>
                <a:gd name="T24" fmla="*/ 4155 w 419"/>
                <a:gd name="T25" fmla="*/ 4145 h 401"/>
                <a:gd name="T26" fmla="*/ 3000 w 419"/>
                <a:gd name="T27" fmla="*/ 4145 h 401"/>
                <a:gd name="T28" fmla="*/ 2569 w 419"/>
                <a:gd name="T29" fmla="*/ 3593 h 401"/>
                <a:gd name="T30" fmla="*/ 2301 w 419"/>
                <a:gd name="T31" fmla="*/ 3593 h 401"/>
                <a:gd name="T32" fmla="*/ 1598 w 419"/>
                <a:gd name="T33" fmla="*/ 3593 h 401"/>
                <a:gd name="T34" fmla="*/ 1240 w 419"/>
                <a:gd name="T35" fmla="*/ 4145 h 401"/>
                <a:gd name="T36" fmla="*/ 91 w 419"/>
                <a:gd name="T37" fmla="*/ 4145 h 401"/>
                <a:gd name="T38" fmla="*/ 91 w 419"/>
                <a:gd name="T39" fmla="*/ 3857 h 401"/>
                <a:gd name="T40" fmla="*/ 705 w 419"/>
                <a:gd name="T41" fmla="*/ 3772 h 401"/>
                <a:gd name="T42" fmla="*/ 975 w 419"/>
                <a:gd name="T43" fmla="*/ 3123 h 401"/>
                <a:gd name="T44" fmla="*/ 517 w 419"/>
                <a:gd name="T45" fmla="*/ 2674 h 401"/>
                <a:gd name="T46" fmla="*/ 433 w 419"/>
                <a:gd name="T47" fmla="*/ 1750 h 401"/>
                <a:gd name="T48" fmla="*/ 517 w 419"/>
                <a:gd name="T49" fmla="*/ 1106 h 401"/>
                <a:gd name="T50" fmla="*/ 359 w 419"/>
                <a:gd name="T51" fmla="*/ 272 h 401"/>
                <a:gd name="T52" fmla="*/ 91 w 419"/>
                <a:gd name="T53" fmla="*/ 184 h 401"/>
                <a:gd name="T54" fmla="*/ 0 w 419"/>
                <a:gd name="T55" fmla="*/ 102 h 401"/>
                <a:gd name="T56" fmla="*/ 177 w 419"/>
                <a:gd name="T57" fmla="*/ 0 h 40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19" h="401">
                  <a:moveTo>
                    <a:pt x="9" y="0"/>
                  </a:moveTo>
                  <a:lnTo>
                    <a:pt x="400" y="0"/>
                  </a:lnTo>
                  <a:lnTo>
                    <a:pt x="400" y="18"/>
                  </a:lnTo>
                  <a:lnTo>
                    <a:pt x="374" y="27"/>
                  </a:lnTo>
                  <a:lnTo>
                    <a:pt x="347" y="124"/>
                  </a:lnTo>
                  <a:lnTo>
                    <a:pt x="347" y="160"/>
                  </a:lnTo>
                  <a:lnTo>
                    <a:pt x="347" y="213"/>
                  </a:lnTo>
                  <a:lnTo>
                    <a:pt x="338" y="258"/>
                  </a:lnTo>
                  <a:lnTo>
                    <a:pt x="311" y="302"/>
                  </a:lnTo>
                  <a:lnTo>
                    <a:pt x="356" y="373"/>
                  </a:lnTo>
                  <a:lnTo>
                    <a:pt x="409" y="373"/>
                  </a:lnTo>
                  <a:lnTo>
                    <a:pt x="418" y="391"/>
                  </a:lnTo>
                  <a:lnTo>
                    <a:pt x="418" y="400"/>
                  </a:lnTo>
                  <a:lnTo>
                    <a:pt x="302" y="400"/>
                  </a:lnTo>
                  <a:lnTo>
                    <a:pt x="258" y="347"/>
                  </a:lnTo>
                  <a:lnTo>
                    <a:pt x="231" y="347"/>
                  </a:lnTo>
                  <a:lnTo>
                    <a:pt x="160" y="347"/>
                  </a:lnTo>
                  <a:lnTo>
                    <a:pt x="125" y="400"/>
                  </a:lnTo>
                  <a:lnTo>
                    <a:pt x="9" y="400"/>
                  </a:lnTo>
                  <a:lnTo>
                    <a:pt x="9" y="373"/>
                  </a:lnTo>
                  <a:lnTo>
                    <a:pt x="71" y="364"/>
                  </a:lnTo>
                  <a:lnTo>
                    <a:pt x="98" y="302"/>
                  </a:lnTo>
                  <a:lnTo>
                    <a:pt x="53" y="258"/>
                  </a:lnTo>
                  <a:lnTo>
                    <a:pt x="44" y="169"/>
                  </a:lnTo>
                  <a:lnTo>
                    <a:pt x="53" y="107"/>
                  </a:lnTo>
                  <a:lnTo>
                    <a:pt x="36" y="27"/>
                  </a:lnTo>
                  <a:lnTo>
                    <a:pt x="9" y="18"/>
                  </a:lnTo>
                  <a:lnTo>
                    <a:pt x="0" y="9"/>
                  </a:lnTo>
                  <a:lnTo>
                    <a:pt x="18" y="0"/>
                  </a:lnTo>
                </a:path>
              </a:pathLst>
            </a:custGeom>
            <a:noFill/>
            <a:ln w="12700" cap="rnd" cmpd="sng">
              <a:solidFill>
                <a:srgbClr val="FF46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0918" name="Oval 38">
              <a:extLst>
                <a:ext uri="{FF2B5EF4-FFF2-40B4-BE49-F238E27FC236}">
                  <a16:creationId xmlns:a16="http://schemas.microsoft.com/office/drawing/2014/main" id="{73BFCB4A-00C0-4142-BDB0-CDE59A33C591}"/>
                </a:ext>
              </a:extLst>
            </p:cNvPr>
            <p:cNvSpPr>
              <a:spLocks noChangeArrowheads="1"/>
            </p:cNvSpPr>
            <p:nvPr/>
          </p:nvSpPr>
          <p:spPr bwMode="auto">
            <a:xfrm>
              <a:off x="4304" y="3764"/>
              <a:ext cx="354" cy="365"/>
            </a:xfrm>
            <a:prstGeom prst="ellipse">
              <a:avLst/>
            </a:prstGeom>
            <a:noFill/>
            <a:ln w="50800">
              <a:solidFill>
                <a:srgbClr val="B371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sp>
          <p:nvSpPr>
            <p:cNvPr id="250919" name="Rectangle 39">
              <a:extLst>
                <a:ext uri="{FF2B5EF4-FFF2-40B4-BE49-F238E27FC236}">
                  <a16:creationId xmlns:a16="http://schemas.microsoft.com/office/drawing/2014/main" id="{5249BD07-913C-4C6B-8FF7-0BAB2BDC6A69}"/>
                </a:ext>
              </a:extLst>
            </p:cNvPr>
            <p:cNvSpPr>
              <a:spLocks noChangeArrowheads="1"/>
            </p:cNvSpPr>
            <p:nvPr/>
          </p:nvSpPr>
          <p:spPr bwMode="auto">
            <a:xfrm>
              <a:off x="4045" y="986"/>
              <a:ext cx="77" cy="107"/>
            </a:xfrm>
            <a:prstGeom prst="rect">
              <a:avLst/>
            </a:prstGeom>
            <a:gradFill rotWithShape="0">
              <a:gsLst>
                <a:gs pos="0">
                  <a:srgbClr val="000000"/>
                </a:gs>
                <a:gs pos="100000">
                  <a:srgbClr val="FFFFFF"/>
                </a:gs>
              </a:gsLst>
              <a:lin ang="5400000" scaled="1"/>
            </a:gra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sp>
          <p:nvSpPr>
            <p:cNvPr id="250920" name="Rectangle 40">
              <a:extLst>
                <a:ext uri="{FF2B5EF4-FFF2-40B4-BE49-F238E27FC236}">
                  <a16:creationId xmlns:a16="http://schemas.microsoft.com/office/drawing/2014/main" id="{F8F61862-6E38-4A50-B902-EE8C9788C7EB}"/>
                </a:ext>
              </a:extLst>
            </p:cNvPr>
            <p:cNvSpPr>
              <a:spLocks noChangeArrowheads="1"/>
            </p:cNvSpPr>
            <p:nvPr/>
          </p:nvSpPr>
          <p:spPr bwMode="auto">
            <a:xfrm>
              <a:off x="4874" y="986"/>
              <a:ext cx="74" cy="107"/>
            </a:xfrm>
            <a:prstGeom prst="rect">
              <a:avLst/>
            </a:prstGeom>
            <a:gradFill rotWithShape="0">
              <a:gsLst>
                <a:gs pos="0">
                  <a:srgbClr val="000000"/>
                </a:gs>
                <a:gs pos="100000">
                  <a:srgbClr val="FFFFFF"/>
                </a:gs>
              </a:gsLst>
              <a:lin ang="5400000" scaled="1"/>
            </a:gra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sp>
          <p:nvSpPr>
            <p:cNvPr id="250921" name="Rectangle 41">
              <a:extLst>
                <a:ext uri="{FF2B5EF4-FFF2-40B4-BE49-F238E27FC236}">
                  <a16:creationId xmlns:a16="http://schemas.microsoft.com/office/drawing/2014/main" id="{A96E4AE7-5E35-4C08-87A5-3B8C1C4E03A6}"/>
                </a:ext>
              </a:extLst>
            </p:cNvPr>
            <p:cNvSpPr>
              <a:spLocks noChangeArrowheads="1"/>
            </p:cNvSpPr>
            <p:nvPr/>
          </p:nvSpPr>
          <p:spPr bwMode="auto">
            <a:xfrm>
              <a:off x="4587" y="986"/>
              <a:ext cx="75" cy="107"/>
            </a:xfrm>
            <a:prstGeom prst="rect">
              <a:avLst/>
            </a:prstGeom>
            <a:gradFill rotWithShape="0">
              <a:gsLst>
                <a:gs pos="0">
                  <a:srgbClr val="000000"/>
                </a:gs>
                <a:gs pos="100000">
                  <a:srgbClr val="FFFFFF"/>
                </a:gs>
              </a:gsLst>
              <a:lin ang="5400000" scaled="1"/>
            </a:gra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sp>
          <p:nvSpPr>
            <p:cNvPr id="250922" name="Rectangle 42">
              <a:extLst>
                <a:ext uri="{FF2B5EF4-FFF2-40B4-BE49-F238E27FC236}">
                  <a16:creationId xmlns:a16="http://schemas.microsoft.com/office/drawing/2014/main" id="{35530F1A-A42E-4C29-BC8B-D620D9F01030}"/>
                </a:ext>
              </a:extLst>
            </p:cNvPr>
            <p:cNvSpPr>
              <a:spLocks noChangeArrowheads="1"/>
            </p:cNvSpPr>
            <p:nvPr/>
          </p:nvSpPr>
          <p:spPr bwMode="auto">
            <a:xfrm>
              <a:off x="4311" y="986"/>
              <a:ext cx="75" cy="107"/>
            </a:xfrm>
            <a:prstGeom prst="rect">
              <a:avLst/>
            </a:prstGeom>
            <a:gradFill rotWithShape="0">
              <a:gsLst>
                <a:gs pos="0">
                  <a:srgbClr val="000000"/>
                </a:gs>
                <a:gs pos="100000">
                  <a:srgbClr val="FFFFFF"/>
                </a:gs>
              </a:gsLst>
              <a:lin ang="5400000" scaled="1"/>
            </a:gradFill>
            <a:ln w="1270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Blip>
                  <a:blip r:embed="rId3"/>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grpSp>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5" name="Rectangle 7">
            <a:extLst>
              <a:ext uri="{FF2B5EF4-FFF2-40B4-BE49-F238E27FC236}">
                <a16:creationId xmlns:a16="http://schemas.microsoft.com/office/drawing/2014/main" id="{38CAEF8F-CCBB-4CDD-B9F0-B5240A3A9422}"/>
              </a:ext>
            </a:extLst>
          </p:cNvPr>
          <p:cNvSpPr>
            <a:spLocks noGrp="1" noChangeArrowheads="1"/>
          </p:cNvSpPr>
          <p:nvPr>
            <p:ph type="title"/>
          </p:nvPr>
        </p:nvSpPr>
        <p:spPr>
          <a:xfrm>
            <a:off x="457200" y="0"/>
            <a:ext cx="8229600" cy="1143000"/>
          </a:xfrm>
        </p:spPr>
        <p:txBody>
          <a:bodyPr/>
          <a:lstStyle/>
          <a:p>
            <a:pPr eaLnBrk="1" hangingPunct="1">
              <a:defRPr/>
            </a:pPr>
            <a:r>
              <a:rPr lang="en-US" sz="4000" dirty="0"/>
              <a:t>Secondary Control</a:t>
            </a:r>
            <a:br>
              <a:rPr lang="en-US" sz="4000" dirty="0"/>
            </a:br>
            <a:r>
              <a:rPr lang="en-US" sz="4000" dirty="0"/>
              <a:t>Shaker Method </a:t>
            </a:r>
          </a:p>
        </p:txBody>
      </p:sp>
      <p:pic>
        <p:nvPicPr>
          <p:cNvPr id="252931" name="Picture 5" descr="A schematic drawing of three filter bags using sonic vibration method, horizontal shake method and vertical shake method for bag cleaning" title="Secondary Control Shaker Method">
            <a:extLst>
              <a:ext uri="{FF2B5EF4-FFF2-40B4-BE49-F238E27FC236}">
                <a16:creationId xmlns:a16="http://schemas.microsoft.com/office/drawing/2014/main" id="{7BDDD509-CCC7-468A-A0CB-7AA1B7C8A70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154113"/>
            <a:ext cx="9144000" cy="5692775"/>
          </a:xfrm>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4978" name="Picture 2" descr="On the left there is a schematic drawing of a single bag showing the filtering mode on the left and collapsing (bag cleaning) mode on the right&#10;&#10;" title="Secondary Control PM Control Techniques">
            <a:extLst>
              <a:ext uri="{FF2B5EF4-FFF2-40B4-BE49-F238E27FC236}">
                <a16:creationId xmlns:a16="http://schemas.microsoft.com/office/drawing/2014/main" id="{530E0230-7237-4035-9D26-9082933DCA8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23850" y="2438400"/>
            <a:ext cx="4724400" cy="396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4979" name="Picture 4" descr="On the right there is a schematic drawing of a baghouse showing the inlet plenum on the left bottom and outlet plenum on the right top, cloth bags inside the baghouse and dust collector bin below the baghouse. Also there is a gauge and associated tubes measuring the pressure differential between the inlet and outlet air&#10;&#10;" title="Secondary Control PM Control Techniques">
            <a:extLst>
              <a:ext uri="{FF2B5EF4-FFF2-40B4-BE49-F238E27FC236}">
                <a16:creationId xmlns:a16="http://schemas.microsoft.com/office/drawing/2014/main" id="{D159208B-B080-4AFA-AF17-8536BDAEA9C4}"/>
              </a:ext>
            </a:extLst>
          </p:cNvPr>
          <p:cNvPicPr>
            <a:picLocks noChangeAspect="1" noChangeArrowheads="1"/>
          </p:cNvPicPr>
          <p:nvPr/>
        </p:nvPicPr>
        <p:blipFill>
          <a:blip r:embed="rId4">
            <a:lum contrast="6000"/>
            <a:extLst>
              <a:ext uri="{28A0092B-C50C-407E-A947-70E740481C1C}">
                <a14:useLocalDpi xmlns:a14="http://schemas.microsoft.com/office/drawing/2010/main" val="0"/>
              </a:ext>
            </a:extLst>
          </a:blip>
          <a:srcRect/>
          <a:stretch>
            <a:fillRect/>
          </a:stretch>
        </p:blipFill>
        <p:spPr bwMode="auto">
          <a:xfrm>
            <a:off x="5562600" y="1771650"/>
            <a:ext cx="2447925"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8341" name="Rectangle 5">
            <a:extLst>
              <a:ext uri="{FF2B5EF4-FFF2-40B4-BE49-F238E27FC236}">
                <a16:creationId xmlns:a16="http://schemas.microsoft.com/office/drawing/2014/main" id="{1534CB5E-FBAC-4F3C-A39A-B832536E439C}"/>
              </a:ext>
            </a:extLst>
          </p:cNvPr>
          <p:cNvSpPr>
            <a:spLocks noChangeArrowheads="1"/>
          </p:cNvSpPr>
          <p:nvPr/>
        </p:nvSpPr>
        <p:spPr bwMode="auto">
          <a:xfrm>
            <a:off x="5332413" y="4887913"/>
            <a:ext cx="725487" cy="587375"/>
          </a:xfrm>
          <a:prstGeom prst="rect">
            <a:avLst/>
          </a:prstGeom>
          <a:solidFill>
            <a:srgbClr val="FF9900"/>
          </a:solidFill>
          <a:ln w="57150">
            <a:solidFill>
              <a:srgbClr val="CC0000"/>
            </a:solidFill>
            <a:miter lim="800000"/>
            <a:headEnd/>
            <a:tailEnd/>
          </a:ln>
          <a:effectLst>
            <a:outerShdw dist="56796" dir="1593903" algn="ctr" rotWithShape="0">
              <a:srgbClr val="000000"/>
            </a:outerShdw>
          </a:effectLst>
        </p:spPr>
        <p:txBody>
          <a:bodyPr>
            <a:spAutoFit/>
          </a:bodyPr>
          <a:lstStyle/>
          <a:p>
            <a:pPr algn="ctr">
              <a:lnSpc>
                <a:spcPct val="90000"/>
              </a:lnSpc>
              <a:spcBef>
                <a:spcPct val="15000"/>
              </a:spcBef>
              <a:spcAft>
                <a:spcPct val="25000"/>
              </a:spcAft>
              <a:buClr>
                <a:srgbClr val="FE9B03"/>
              </a:buClr>
              <a:buSzPct val="80000"/>
              <a:buFont typeface="Monotype Sorts" pitchFamily="2" charset="2"/>
              <a:buNone/>
              <a:defRPr/>
            </a:pPr>
            <a:r>
              <a:rPr lang="en-US" sz="3200" b="1">
                <a:solidFill>
                  <a:srgbClr val="CC0000"/>
                </a:solidFill>
                <a:effectLst>
                  <a:outerShdw blurRad="38100" dist="38100" dir="2700000" algn="tl">
                    <a:srgbClr val="000000"/>
                  </a:outerShdw>
                </a:effectLst>
                <a:latin typeface="Arial" charset="0"/>
              </a:rPr>
              <a:t>In</a:t>
            </a:r>
          </a:p>
        </p:txBody>
      </p:sp>
      <p:sp>
        <p:nvSpPr>
          <p:cNvPr id="1038342" name="Rectangle 6">
            <a:extLst>
              <a:ext uri="{FF2B5EF4-FFF2-40B4-BE49-F238E27FC236}">
                <a16:creationId xmlns:a16="http://schemas.microsoft.com/office/drawing/2014/main" id="{3465F972-481D-452D-8506-7194EB06B370}"/>
              </a:ext>
            </a:extLst>
          </p:cNvPr>
          <p:cNvSpPr>
            <a:spLocks noChangeArrowheads="1"/>
          </p:cNvSpPr>
          <p:nvPr/>
        </p:nvSpPr>
        <p:spPr bwMode="auto">
          <a:xfrm>
            <a:off x="8094663" y="2278063"/>
            <a:ext cx="954087" cy="587375"/>
          </a:xfrm>
          <a:prstGeom prst="rect">
            <a:avLst/>
          </a:prstGeom>
          <a:solidFill>
            <a:srgbClr val="FF9900"/>
          </a:solidFill>
          <a:ln w="57150">
            <a:solidFill>
              <a:srgbClr val="CC0000"/>
            </a:solidFill>
            <a:miter lim="800000"/>
            <a:headEnd/>
            <a:tailEnd/>
          </a:ln>
          <a:effectLst>
            <a:outerShdw dist="56796" dir="1593903" algn="ctr" rotWithShape="0">
              <a:srgbClr val="000000"/>
            </a:outerShdw>
          </a:effectLst>
        </p:spPr>
        <p:txBody>
          <a:bodyPr>
            <a:spAutoFit/>
          </a:bodyPr>
          <a:lstStyle/>
          <a:p>
            <a:pPr algn="ctr">
              <a:lnSpc>
                <a:spcPct val="90000"/>
              </a:lnSpc>
              <a:spcBef>
                <a:spcPct val="15000"/>
              </a:spcBef>
              <a:spcAft>
                <a:spcPct val="25000"/>
              </a:spcAft>
              <a:buClr>
                <a:srgbClr val="FE9B03"/>
              </a:buClr>
              <a:buSzPct val="80000"/>
              <a:buFont typeface="Monotype Sorts" pitchFamily="2" charset="2"/>
              <a:buNone/>
              <a:defRPr/>
            </a:pPr>
            <a:r>
              <a:rPr lang="en-US" sz="3200" b="1">
                <a:solidFill>
                  <a:srgbClr val="CC0000"/>
                </a:solidFill>
                <a:effectLst>
                  <a:outerShdw blurRad="38100" dist="38100" dir="2700000" algn="tl">
                    <a:srgbClr val="000000"/>
                  </a:outerShdw>
                </a:effectLst>
                <a:latin typeface="Arial" charset="0"/>
              </a:rPr>
              <a:t>Out</a:t>
            </a:r>
          </a:p>
        </p:txBody>
      </p:sp>
      <p:sp>
        <p:nvSpPr>
          <p:cNvPr id="1038343" name="Rectangle 7">
            <a:extLst>
              <a:ext uri="{FF2B5EF4-FFF2-40B4-BE49-F238E27FC236}">
                <a16:creationId xmlns:a16="http://schemas.microsoft.com/office/drawing/2014/main" id="{746A9289-78FE-4E0D-9920-EC285EF501A6}"/>
              </a:ext>
            </a:extLst>
          </p:cNvPr>
          <p:cNvSpPr>
            <a:spLocks noChangeArrowheads="1"/>
          </p:cNvSpPr>
          <p:nvPr/>
        </p:nvSpPr>
        <p:spPr bwMode="auto">
          <a:xfrm>
            <a:off x="5256213" y="1897063"/>
            <a:ext cx="896937" cy="587375"/>
          </a:xfrm>
          <a:prstGeom prst="rect">
            <a:avLst/>
          </a:prstGeom>
          <a:solidFill>
            <a:srgbClr val="FF9900"/>
          </a:solidFill>
          <a:ln w="57150">
            <a:solidFill>
              <a:srgbClr val="CC0000"/>
            </a:solidFill>
            <a:miter lim="800000"/>
            <a:headEnd/>
            <a:tailEnd/>
          </a:ln>
          <a:effectLst>
            <a:outerShdw dist="56796" dir="1593903" algn="ctr" rotWithShape="0">
              <a:srgbClr val="000000"/>
            </a:outerShdw>
          </a:effectLst>
        </p:spPr>
        <p:txBody>
          <a:bodyPr>
            <a:spAutoFit/>
          </a:bodyPr>
          <a:lstStyle/>
          <a:p>
            <a:pPr algn="ctr">
              <a:lnSpc>
                <a:spcPct val="90000"/>
              </a:lnSpc>
              <a:spcBef>
                <a:spcPct val="15000"/>
              </a:spcBef>
              <a:spcAft>
                <a:spcPct val="25000"/>
              </a:spcAft>
              <a:buClr>
                <a:srgbClr val="FE9B03"/>
              </a:buClr>
              <a:buSzPct val="80000"/>
              <a:buFont typeface="Monotype Sorts" pitchFamily="2" charset="2"/>
              <a:buNone/>
              <a:defRPr/>
            </a:pPr>
            <a:r>
              <a:rPr lang="en-US" sz="3200" b="1">
                <a:solidFill>
                  <a:srgbClr val="CC0000"/>
                </a:solidFill>
                <a:effectLst>
                  <a:outerShdw blurRad="38100" dist="38100" dir="2700000" algn="tl">
                    <a:srgbClr val="000000"/>
                  </a:outerShdw>
                </a:effectLst>
                <a:latin typeface="Arial" charset="0"/>
                <a:sym typeface="Symbol" pitchFamily="18" charset="2"/>
              </a:rPr>
              <a:t></a:t>
            </a:r>
            <a:r>
              <a:rPr lang="en-US" sz="3200" b="1">
                <a:solidFill>
                  <a:srgbClr val="CC0000"/>
                </a:solidFill>
                <a:effectLst>
                  <a:outerShdw blurRad="38100" dist="38100" dir="2700000" algn="tl">
                    <a:srgbClr val="000000"/>
                  </a:outerShdw>
                </a:effectLst>
                <a:latin typeface="Arial" charset="0"/>
              </a:rPr>
              <a:t>P</a:t>
            </a:r>
          </a:p>
        </p:txBody>
      </p:sp>
      <p:sp>
        <p:nvSpPr>
          <p:cNvPr id="1038344" name="Rectangle 8">
            <a:extLst>
              <a:ext uri="{FF2B5EF4-FFF2-40B4-BE49-F238E27FC236}">
                <a16:creationId xmlns:a16="http://schemas.microsoft.com/office/drawing/2014/main" id="{3F4DCCC3-ED1F-4EE6-AB39-3947F3FEE410}"/>
              </a:ext>
            </a:extLst>
          </p:cNvPr>
          <p:cNvSpPr>
            <a:spLocks noGrp="1" noChangeArrowheads="1"/>
          </p:cNvSpPr>
          <p:nvPr>
            <p:ph type="title"/>
          </p:nvPr>
        </p:nvSpPr>
        <p:spPr>
          <a:xfrm>
            <a:off x="304800" y="533400"/>
            <a:ext cx="8229600" cy="1143000"/>
          </a:xfrm>
        </p:spPr>
        <p:txBody>
          <a:bodyPr/>
          <a:lstStyle/>
          <a:p>
            <a:pPr eaLnBrk="1" hangingPunct="1">
              <a:defRPr/>
            </a:pPr>
            <a:r>
              <a:rPr lang="en-US" sz="3900" dirty="0">
                <a:solidFill>
                  <a:schemeClr val="tx1"/>
                </a:solidFill>
              </a:rPr>
              <a:t>Secondary Control</a:t>
            </a:r>
            <a:br>
              <a:rPr lang="en-US" sz="3900" dirty="0">
                <a:solidFill>
                  <a:schemeClr val="tx1"/>
                </a:solidFill>
              </a:rPr>
            </a:br>
            <a:r>
              <a:rPr lang="en-US" sz="3900" dirty="0">
                <a:solidFill>
                  <a:schemeClr val="tx1"/>
                </a:solidFill>
              </a:rPr>
              <a:t>PM Control Techniques – Fabric Filter</a:t>
            </a:r>
          </a:p>
        </p:txBody>
      </p:sp>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a:extLst>
              <a:ext uri="{FF2B5EF4-FFF2-40B4-BE49-F238E27FC236}">
                <a16:creationId xmlns:a16="http://schemas.microsoft.com/office/drawing/2014/main" id="{A5699013-00F0-48F1-AC50-BA1EBE1B1C40}"/>
              </a:ext>
            </a:extLst>
          </p:cNvPr>
          <p:cNvSpPr>
            <a:spLocks noGrp="1" noChangeArrowheads="1"/>
          </p:cNvSpPr>
          <p:nvPr>
            <p:ph type="body" idx="1"/>
          </p:nvPr>
        </p:nvSpPr>
        <p:spPr>
          <a:xfrm>
            <a:off x="1009650" y="2138363"/>
            <a:ext cx="7716838" cy="4098925"/>
          </a:xfrm>
        </p:spPr>
        <p:txBody>
          <a:bodyPr/>
          <a:lstStyle/>
          <a:p>
            <a:pPr eaLnBrk="1" hangingPunct="1"/>
            <a:r>
              <a:rPr lang="en-US" altLang="en-US" b="1" dirty="0"/>
              <a:t>Factors affecting efficiency</a:t>
            </a:r>
          </a:p>
          <a:p>
            <a:pPr lvl="1" eaLnBrk="1" hangingPunct="1"/>
            <a:r>
              <a:rPr lang="en-US" altLang="en-US" sz="3200" b="1" dirty="0"/>
              <a:t>Filter media</a:t>
            </a:r>
          </a:p>
          <a:p>
            <a:pPr lvl="2" eaLnBrk="1" hangingPunct="1"/>
            <a:r>
              <a:rPr lang="en-US" altLang="en-US" sz="3200" b="1" dirty="0"/>
              <a:t>Abrasion</a:t>
            </a:r>
          </a:p>
          <a:p>
            <a:pPr lvl="2" eaLnBrk="1" hangingPunct="1"/>
            <a:r>
              <a:rPr lang="en-US" altLang="en-US" sz="3200" b="1" dirty="0"/>
              <a:t>High temperature</a:t>
            </a:r>
          </a:p>
          <a:p>
            <a:pPr lvl="2" eaLnBrk="1" hangingPunct="1"/>
            <a:r>
              <a:rPr lang="en-US" altLang="en-US" sz="3200" b="1" dirty="0"/>
              <a:t>Chemical attack</a:t>
            </a:r>
          </a:p>
          <a:p>
            <a:pPr lvl="1" eaLnBrk="1" hangingPunct="1"/>
            <a:r>
              <a:rPr lang="en-US" altLang="en-US" sz="3200" b="1" dirty="0"/>
              <a:t>Gas flow</a:t>
            </a:r>
          </a:p>
          <a:p>
            <a:pPr lvl="1" eaLnBrk="1" hangingPunct="1"/>
            <a:r>
              <a:rPr lang="en-US" altLang="en-US" sz="3200" b="1" dirty="0"/>
              <a:t>Broken or worn-out bags</a:t>
            </a:r>
          </a:p>
        </p:txBody>
      </p:sp>
      <p:sp>
        <p:nvSpPr>
          <p:cNvPr id="1039364" name="Rectangle 4">
            <a:extLst>
              <a:ext uri="{FF2B5EF4-FFF2-40B4-BE49-F238E27FC236}">
                <a16:creationId xmlns:a16="http://schemas.microsoft.com/office/drawing/2014/main" id="{B4EC7F6A-38F6-45CC-9499-E0F79F8BD7E1}"/>
              </a:ext>
            </a:extLst>
          </p:cNvPr>
          <p:cNvSpPr>
            <a:spLocks noGrp="1" noChangeArrowheads="1"/>
          </p:cNvSpPr>
          <p:nvPr>
            <p:ph type="title"/>
          </p:nvPr>
        </p:nvSpPr>
        <p:spPr>
          <a:xfrm>
            <a:off x="304800" y="685800"/>
            <a:ext cx="8229600" cy="1143000"/>
          </a:xfrm>
        </p:spPr>
        <p:txBody>
          <a:bodyPr/>
          <a:lstStyle/>
          <a:p>
            <a:pPr eaLnBrk="1" hangingPunct="1">
              <a:defRPr/>
            </a:pPr>
            <a:r>
              <a:rPr lang="en-US" sz="4000" dirty="0">
                <a:solidFill>
                  <a:schemeClr val="tx1"/>
                </a:solidFill>
              </a:rPr>
              <a:t>Secondary Control</a:t>
            </a:r>
            <a:br>
              <a:rPr lang="en-US" sz="4000" dirty="0">
                <a:solidFill>
                  <a:schemeClr val="tx1"/>
                </a:solidFill>
              </a:rPr>
            </a:br>
            <a:r>
              <a:rPr lang="en-US" sz="4000" dirty="0">
                <a:solidFill>
                  <a:schemeClr val="tx1"/>
                </a:solidFill>
              </a:rPr>
              <a:t>PM Control Techniques – Fabric Filter</a:t>
            </a:r>
          </a:p>
        </p:txBody>
      </p:sp>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a:extLst>
              <a:ext uri="{FF2B5EF4-FFF2-40B4-BE49-F238E27FC236}">
                <a16:creationId xmlns:a16="http://schemas.microsoft.com/office/drawing/2014/main" id="{5F0DE299-E41C-415B-92E7-B57C9501B7E8}"/>
              </a:ext>
            </a:extLst>
          </p:cNvPr>
          <p:cNvSpPr>
            <a:spLocks noGrp="1" noChangeArrowheads="1"/>
          </p:cNvSpPr>
          <p:nvPr>
            <p:ph type="body" idx="1"/>
          </p:nvPr>
        </p:nvSpPr>
        <p:spPr>
          <a:xfrm>
            <a:off x="685800" y="2133600"/>
            <a:ext cx="7772400" cy="4419600"/>
          </a:xfrm>
        </p:spPr>
        <p:txBody>
          <a:bodyPr/>
          <a:lstStyle/>
          <a:p>
            <a:pPr eaLnBrk="1" hangingPunct="1"/>
            <a:r>
              <a:rPr lang="en-US" altLang="en-US" b="1"/>
              <a:t>Factors affecting efficiency (continued)</a:t>
            </a:r>
          </a:p>
          <a:p>
            <a:pPr lvl="1" eaLnBrk="1" hangingPunct="1"/>
            <a:r>
              <a:rPr lang="en-US" altLang="en-US" sz="3200" b="1"/>
              <a:t>Cleaning system failure</a:t>
            </a:r>
          </a:p>
          <a:p>
            <a:pPr lvl="1" eaLnBrk="1" hangingPunct="1"/>
            <a:r>
              <a:rPr lang="en-US" altLang="en-US" sz="3200" b="1"/>
              <a:t>Leaks</a:t>
            </a:r>
          </a:p>
          <a:p>
            <a:pPr lvl="1" eaLnBrk="1" hangingPunct="1"/>
            <a:r>
              <a:rPr lang="en-US" altLang="en-US" sz="3200" b="1"/>
              <a:t>Re-entrainment</a:t>
            </a:r>
          </a:p>
          <a:p>
            <a:pPr lvl="1" eaLnBrk="1" hangingPunct="1"/>
            <a:r>
              <a:rPr lang="en-US" altLang="en-US" sz="3200" b="1"/>
              <a:t>Damper or discharge equipment malfunction</a:t>
            </a:r>
          </a:p>
          <a:p>
            <a:pPr lvl="1" eaLnBrk="1" hangingPunct="1"/>
            <a:r>
              <a:rPr lang="en-US" altLang="en-US" sz="3200" b="1"/>
              <a:t>Corrosion</a:t>
            </a:r>
          </a:p>
          <a:p>
            <a:pPr lvl="1" eaLnBrk="1" hangingPunct="1"/>
            <a:endParaRPr lang="en-US" altLang="en-US" sz="3200" b="1"/>
          </a:p>
          <a:p>
            <a:pPr lvl="1" eaLnBrk="1" hangingPunct="1"/>
            <a:endParaRPr lang="en-US" altLang="en-US" sz="3200"/>
          </a:p>
        </p:txBody>
      </p:sp>
      <p:sp>
        <p:nvSpPr>
          <p:cNvPr id="1040388" name="Rectangle 4">
            <a:extLst>
              <a:ext uri="{FF2B5EF4-FFF2-40B4-BE49-F238E27FC236}">
                <a16:creationId xmlns:a16="http://schemas.microsoft.com/office/drawing/2014/main" id="{7B44B4A3-97FE-4A39-8926-C9BEF10AC56F}"/>
              </a:ext>
            </a:extLst>
          </p:cNvPr>
          <p:cNvSpPr>
            <a:spLocks noGrp="1" noChangeArrowheads="1"/>
          </p:cNvSpPr>
          <p:nvPr>
            <p:ph type="title"/>
          </p:nvPr>
        </p:nvSpPr>
        <p:spPr>
          <a:xfrm>
            <a:off x="381000" y="533400"/>
            <a:ext cx="8229600" cy="1143000"/>
          </a:xfrm>
        </p:spPr>
        <p:txBody>
          <a:bodyPr/>
          <a:lstStyle/>
          <a:p>
            <a:pPr eaLnBrk="1" hangingPunct="1">
              <a:defRPr/>
            </a:pPr>
            <a:r>
              <a:rPr lang="en-US" sz="4000" dirty="0">
                <a:solidFill>
                  <a:schemeClr val="tx1"/>
                </a:solidFill>
              </a:rPr>
              <a:t>Secondary Control </a:t>
            </a:r>
            <a:br>
              <a:rPr lang="en-US" sz="4000" dirty="0">
                <a:solidFill>
                  <a:schemeClr val="tx1"/>
                </a:solidFill>
              </a:rPr>
            </a:br>
            <a:r>
              <a:rPr lang="en-US" sz="4000" dirty="0">
                <a:solidFill>
                  <a:schemeClr val="tx1"/>
                </a:solidFill>
              </a:rPr>
              <a:t>PM Control Techniques – Fabric Filter</a:t>
            </a:r>
          </a:p>
        </p:txBody>
      </p:sp>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a:extLst>
              <a:ext uri="{FF2B5EF4-FFF2-40B4-BE49-F238E27FC236}">
                <a16:creationId xmlns:a16="http://schemas.microsoft.com/office/drawing/2014/main" id="{5B41137C-EFAE-406D-8577-83AB1CED72C7}"/>
              </a:ext>
            </a:extLst>
          </p:cNvPr>
          <p:cNvSpPr>
            <a:spLocks noGrp="1" noChangeArrowheads="1"/>
          </p:cNvSpPr>
          <p:nvPr>
            <p:ph type="body" idx="1"/>
          </p:nvPr>
        </p:nvSpPr>
        <p:spPr>
          <a:xfrm>
            <a:off x="1009650" y="2024063"/>
            <a:ext cx="7716838" cy="4098925"/>
          </a:xfrm>
        </p:spPr>
        <p:txBody>
          <a:bodyPr/>
          <a:lstStyle/>
          <a:p>
            <a:pPr eaLnBrk="1" hangingPunct="1"/>
            <a:r>
              <a:rPr lang="en-US" altLang="en-US" b="1"/>
              <a:t>Performance indicators</a:t>
            </a:r>
          </a:p>
          <a:p>
            <a:pPr lvl="1" eaLnBrk="1" hangingPunct="1"/>
            <a:r>
              <a:rPr lang="en-US" altLang="en-US" sz="3200" b="1"/>
              <a:t>Outlet PM concentration</a:t>
            </a:r>
          </a:p>
          <a:p>
            <a:pPr lvl="1" eaLnBrk="1" hangingPunct="1"/>
            <a:r>
              <a:rPr lang="en-US" altLang="en-US" sz="3200" b="1"/>
              <a:t>Bag leak detectors</a:t>
            </a:r>
          </a:p>
          <a:p>
            <a:pPr lvl="1" eaLnBrk="1" hangingPunct="1"/>
            <a:r>
              <a:rPr lang="en-US" altLang="en-US" sz="3200" b="1"/>
              <a:t>Outlet opacity</a:t>
            </a:r>
          </a:p>
          <a:p>
            <a:pPr lvl="1" eaLnBrk="1" hangingPunct="1"/>
            <a:r>
              <a:rPr lang="en-US" altLang="en-US" sz="3200" b="1"/>
              <a:t>Pressure differential</a:t>
            </a:r>
          </a:p>
          <a:p>
            <a:pPr lvl="1" eaLnBrk="1" hangingPunct="1"/>
            <a:r>
              <a:rPr lang="en-US" altLang="en-US" sz="3200" b="1"/>
              <a:t>Inlet temperature</a:t>
            </a:r>
          </a:p>
          <a:p>
            <a:pPr lvl="1" eaLnBrk="1" hangingPunct="1"/>
            <a:r>
              <a:rPr lang="en-US" altLang="en-US" sz="3200" b="1"/>
              <a:t>Temperature differential</a:t>
            </a:r>
          </a:p>
          <a:p>
            <a:pPr lvl="1" eaLnBrk="1" hangingPunct="1"/>
            <a:endParaRPr lang="en-US" altLang="en-US" sz="3200"/>
          </a:p>
        </p:txBody>
      </p:sp>
      <p:sp>
        <p:nvSpPr>
          <p:cNvPr id="1041412" name="Rectangle 4">
            <a:extLst>
              <a:ext uri="{FF2B5EF4-FFF2-40B4-BE49-F238E27FC236}">
                <a16:creationId xmlns:a16="http://schemas.microsoft.com/office/drawing/2014/main" id="{0D292C55-70DD-430C-9B61-75F73B5905FA}"/>
              </a:ext>
            </a:extLst>
          </p:cNvPr>
          <p:cNvSpPr>
            <a:spLocks noGrp="1" noChangeArrowheads="1"/>
          </p:cNvSpPr>
          <p:nvPr>
            <p:ph type="title"/>
          </p:nvPr>
        </p:nvSpPr>
        <p:spPr>
          <a:xfrm>
            <a:off x="381000" y="609600"/>
            <a:ext cx="8229600" cy="1143000"/>
          </a:xfrm>
        </p:spPr>
        <p:txBody>
          <a:bodyPr/>
          <a:lstStyle/>
          <a:p>
            <a:pPr eaLnBrk="1" hangingPunct="1">
              <a:defRPr/>
            </a:pPr>
            <a:r>
              <a:rPr lang="en-US" sz="4000" dirty="0">
                <a:solidFill>
                  <a:schemeClr val="tx1"/>
                </a:solidFill>
              </a:rPr>
              <a:t>Secondary Control </a:t>
            </a:r>
            <a:br>
              <a:rPr lang="en-US" sz="4000" dirty="0">
                <a:solidFill>
                  <a:schemeClr val="tx1"/>
                </a:solidFill>
              </a:rPr>
            </a:br>
            <a:r>
              <a:rPr lang="en-US" sz="4000" dirty="0">
                <a:solidFill>
                  <a:schemeClr val="tx1"/>
                </a:solidFill>
              </a:rPr>
              <a:t>PM Control Techniques – Fabric Filter</a:t>
            </a:r>
          </a:p>
        </p:txBody>
      </p:sp>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a:extLst>
              <a:ext uri="{FF2B5EF4-FFF2-40B4-BE49-F238E27FC236}">
                <a16:creationId xmlns:a16="http://schemas.microsoft.com/office/drawing/2014/main" id="{092A3E27-5CCA-477C-A349-BB7ED1A8CEDA}"/>
              </a:ext>
            </a:extLst>
          </p:cNvPr>
          <p:cNvSpPr>
            <a:spLocks noGrp="1" noChangeArrowheads="1"/>
          </p:cNvSpPr>
          <p:nvPr>
            <p:ph type="body" idx="1"/>
          </p:nvPr>
        </p:nvSpPr>
        <p:spPr>
          <a:xfrm>
            <a:off x="304800" y="2133600"/>
            <a:ext cx="8229600" cy="4525963"/>
          </a:xfrm>
        </p:spPr>
        <p:txBody>
          <a:bodyPr/>
          <a:lstStyle/>
          <a:p>
            <a:pPr eaLnBrk="1" hangingPunct="1"/>
            <a:r>
              <a:rPr lang="en-US" altLang="en-US" b="1" dirty="0"/>
              <a:t>Performance indicators (cont'd)</a:t>
            </a:r>
          </a:p>
          <a:p>
            <a:pPr lvl="1" eaLnBrk="1" hangingPunct="1"/>
            <a:r>
              <a:rPr lang="en-US" altLang="en-US" sz="3200" b="1" dirty="0"/>
              <a:t>Exhaust gas flow rate</a:t>
            </a:r>
          </a:p>
          <a:p>
            <a:pPr lvl="1" eaLnBrk="1" hangingPunct="1"/>
            <a:r>
              <a:rPr lang="en-US" altLang="en-US" sz="3200" b="1" dirty="0"/>
              <a:t>Cleaning mechanism operation</a:t>
            </a:r>
          </a:p>
          <a:p>
            <a:pPr lvl="1" eaLnBrk="1" hangingPunct="1"/>
            <a:r>
              <a:rPr lang="en-US" altLang="en-US" sz="3200" b="1" dirty="0"/>
              <a:t>Fan current</a:t>
            </a:r>
          </a:p>
          <a:p>
            <a:pPr lvl="1" eaLnBrk="1" hangingPunct="1"/>
            <a:r>
              <a:rPr lang="en-US" altLang="en-US" sz="3200" b="1" dirty="0"/>
              <a:t>Inspections and maintenance</a:t>
            </a:r>
          </a:p>
        </p:txBody>
      </p:sp>
      <p:sp>
        <p:nvSpPr>
          <p:cNvPr id="1042436" name="Rectangle 4">
            <a:extLst>
              <a:ext uri="{FF2B5EF4-FFF2-40B4-BE49-F238E27FC236}">
                <a16:creationId xmlns:a16="http://schemas.microsoft.com/office/drawing/2014/main" id="{6E7C106E-8AAE-439B-90CC-138E1AA5151E}"/>
              </a:ext>
            </a:extLst>
          </p:cNvPr>
          <p:cNvSpPr>
            <a:spLocks noGrp="1" noChangeArrowheads="1"/>
          </p:cNvSpPr>
          <p:nvPr>
            <p:ph type="title"/>
          </p:nvPr>
        </p:nvSpPr>
        <p:spPr>
          <a:xfrm>
            <a:off x="381000" y="609600"/>
            <a:ext cx="8229600" cy="1143000"/>
          </a:xfrm>
        </p:spPr>
        <p:txBody>
          <a:bodyPr/>
          <a:lstStyle/>
          <a:p>
            <a:pPr eaLnBrk="1" hangingPunct="1">
              <a:defRPr/>
            </a:pPr>
            <a:r>
              <a:rPr lang="en-US" sz="4000" dirty="0">
                <a:solidFill>
                  <a:schemeClr val="tx1"/>
                </a:solidFill>
              </a:rPr>
              <a:t>Secondary Control</a:t>
            </a:r>
            <a:br>
              <a:rPr lang="en-US" sz="4000" dirty="0">
                <a:solidFill>
                  <a:schemeClr val="tx1"/>
                </a:solidFill>
              </a:rPr>
            </a:br>
            <a:r>
              <a:rPr lang="en-US" sz="4000" dirty="0">
                <a:solidFill>
                  <a:schemeClr val="tx1"/>
                </a:solidFill>
              </a:rPr>
              <a:t>PM Control Techniques – Fabric Filter</a:t>
            </a:r>
          </a:p>
        </p:txBody>
      </p:sp>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3">
            <a:extLst>
              <a:ext uri="{FF2B5EF4-FFF2-40B4-BE49-F238E27FC236}">
                <a16:creationId xmlns:a16="http://schemas.microsoft.com/office/drawing/2014/main" id="{0AAE8C5B-8EEE-4F45-AB72-A205EE247C4D}"/>
              </a:ext>
            </a:extLst>
          </p:cNvPr>
          <p:cNvSpPr>
            <a:spLocks noGrp="1" noChangeArrowheads="1"/>
          </p:cNvSpPr>
          <p:nvPr>
            <p:ph type="body" idx="1"/>
          </p:nvPr>
        </p:nvSpPr>
        <p:spPr>
          <a:xfrm>
            <a:off x="685800" y="1947863"/>
            <a:ext cx="8040688" cy="4098925"/>
          </a:xfrm>
        </p:spPr>
        <p:txBody>
          <a:bodyPr/>
          <a:lstStyle/>
          <a:p>
            <a:pPr eaLnBrk="1" hangingPunct="1">
              <a:lnSpc>
                <a:spcPct val="90000"/>
              </a:lnSpc>
            </a:pPr>
            <a:r>
              <a:rPr lang="en-US" altLang="en-US" sz="2800" b="1" dirty="0"/>
              <a:t>Normal bag house emissions are very low.</a:t>
            </a:r>
          </a:p>
          <a:p>
            <a:pPr lvl="1" eaLnBrk="1" hangingPunct="1">
              <a:lnSpc>
                <a:spcPct val="90000"/>
              </a:lnSpc>
            </a:pPr>
            <a:r>
              <a:rPr lang="en-US" altLang="en-US" b="1" dirty="0"/>
              <a:t>Opacity sensors Continuous Opacity Monitor (COM) aren’t very good below 1-2%, so they don’t detect initial problems.</a:t>
            </a:r>
          </a:p>
          <a:p>
            <a:pPr lvl="1" eaLnBrk="1" hangingPunct="1">
              <a:lnSpc>
                <a:spcPct val="90000"/>
              </a:lnSpc>
            </a:pPr>
            <a:r>
              <a:rPr lang="en-US" altLang="en-US" b="1" dirty="0"/>
              <a:t>Opacity will show a major particulate emissions increase.</a:t>
            </a:r>
          </a:p>
          <a:p>
            <a:pPr lvl="1" eaLnBrk="1" hangingPunct="1">
              <a:lnSpc>
                <a:spcPct val="90000"/>
              </a:lnSpc>
            </a:pPr>
            <a:r>
              <a:rPr lang="en-US" altLang="en-US" b="1" dirty="0"/>
              <a:t>COM or Method 9 may be OK for loose emission limits.</a:t>
            </a:r>
          </a:p>
        </p:txBody>
      </p:sp>
      <p:sp>
        <p:nvSpPr>
          <p:cNvPr id="1043460" name="Rectangle 4">
            <a:extLst>
              <a:ext uri="{FF2B5EF4-FFF2-40B4-BE49-F238E27FC236}">
                <a16:creationId xmlns:a16="http://schemas.microsoft.com/office/drawing/2014/main" id="{48A454DD-C347-4B07-AE66-26C3FC10B14C}"/>
              </a:ext>
            </a:extLst>
          </p:cNvPr>
          <p:cNvSpPr>
            <a:spLocks noGrp="1" noChangeArrowheads="1"/>
          </p:cNvSpPr>
          <p:nvPr>
            <p:ph type="title"/>
          </p:nvPr>
        </p:nvSpPr>
        <p:spPr/>
        <p:txBody>
          <a:bodyPr/>
          <a:lstStyle/>
          <a:p>
            <a:pPr eaLnBrk="1" hangingPunct="1">
              <a:defRPr/>
            </a:pPr>
            <a:r>
              <a:rPr lang="en-US" sz="4000" dirty="0">
                <a:solidFill>
                  <a:schemeClr val="tx1"/>
                </a:solidFill>
              </a:rPr>
              <a:t>Secondary Control</a:t>
            </a:r>
            <a:br>
              <a:rPr lang="en-US" sz="4000" dirty="0">
                <a:solidFill>
                  <a:schemeClr val="tx1"/>
                </a:solidFill>
              </a:rPr>
            </a:br>
            <a:r>
              <a:rPr lang="en-US" sz="4000" dirty="0">
                <a:solidFill>
                  <a:schemeClr val="tx1"/>
                </a:solidFill>
              </a:rPr>
              <a:t>Bag House Monitoring</a:t>
            </a:r>
          </a:p>
        </p:txBody>
      </p:sp>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018" name="Rectangle 2">
            <a:extLst>
              <a:ext uri="{FF2B5EF4-FFF2-40B4-BE49-F238E27FC236}">
                <a16:creationId xmlns:a16="http://schemas.microsoft.com/office/drawing/2014/main" id="{6906C049-E041-4282-A7B9-0BFA469956E3}"/>
              </a:ext>
            </a:extLst>
          </p:cNvPr>
          <p:cNvSpPr>
            <a:spLocks noGrp="1" noChangeArrowheads="1"/>
          </p:cNvSpPr>
          <p:nvPr>
            <p:ph type="title"/>
          </p:nvPr>
        </p:nvSpPr>
        <p:spPr/>
        <p:txBody>
          <a:bodyPr/>
          <a:lstStyle/>
          <a:p>
            <a:pPr eaLnBrk="1" hangingPunct="1">
              <a:defRPr/>
            </a:pPr>
            <a:r>
              <a:rPr lang="en-US" dirty="0"/>
              <a:t>Inspection Procedures Instrumentation</a:t>
            </a:r>
          </a:p>
        </p:txBody>
      </p:sp>
      <p:sp>
        <p:nvSpPr>
          <p:cNvPr id="267267" name="Rectangle 3">
            <a:extLst>
              <a:ext uri="{FF2B5EF4-FFF2-40B4-BE49-F238E27FC236}">
                <a16:creationId xmlns:a16="http://schemas.microsoft.com/office/drawing/2014/main" id="{D4CC6EC4-1F2E-4C1C-B872-1BB2B135B518}"/>
              </a:ext>
            </a:extLst>
          </p:cNvPr>
          <p:cNvSpPr>
            <a:spLocks noGrp="1" noChangeArrowheads="1"/>
          </p:cNvSpPr>
          <p:nvPr>
            <p:ph type="body" idx="1"/>
          </p:nvPr>
        </p:nvSpPr>
        <p:spPr>
          <a:xfrm>
            <a:off x="914400" y="1905000"/>
            <a:ext cx="8229600" cy="4525963"/>
          </a:xfrm>
        </p:spPr>
        <p:txBody>
          <a:bodyPr/>
          <a:lstStyle/>
          <a:p>
            <a:pPr eaLnBrk="1" hangingPunct="1"/>
            <a:r>
              <a:rPr lang="en-US" altLang="en-US" sz="4000" b="1"/>
              <a:t>What types of instruments are being used to monitor for permit conditions?</a:t>
            </a:r>
          </a:p>
          <a:p>
            <a:pPr lvl="1" eaLnBrk="1" hangingPunct="1"/>
            <a:r>
              <a:rPr lang="en-US" altLang="en-US" sz="3600" b="1"/>
              <a:t>Magnehelic Gauge</a:t>
            </a:r>
          </a:p>
          <a:p>
            <a:pPr lvl="1" eaLnBrk="1" hangingPunct="1"/>
            <a:r>
              <a:rPr lang="en-US" altLang="en-US" sz="3600" b="1"/>
              <a:t>Triboelectric Monitor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50" name="Picture 6" descr="A picture of a rotary dryer, cyclone and a baghouse and associated ducting for control of air pollution at a Hot Mix Asphalt Plant&#10;&#10;The below should be deleted:&#10;field trips 032" title="Emission Controls">
            <a:hlinkClick r:id="rId3" action="ppaction://program"/>
            <a:extLst>
              <a:ext uri="{FF2B5EF4-FFF2-40B4-BE49-F238E27FC236}">
                <a16:creationId xmlns:a16="http://schemas.microsoft.com/office/drawing/2014/main" id="{85B3F4BF-5338-4448-B99C-C61DC23838E4}"/>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685800" y="0"/>
            <a:ext cx="9372600" cy="6858000"/>
          </a:xfrm>
          <a:solidFill>
            <a:schemeClr val="bg1">
              <a:alpha val="63136"/>
            </a:schemeClr>
          </a:solid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93284" name="Rectangle 4">
            <a:extLst>
              <a:ext uri="{FF2B5EF4-FFF2-40B4-BE49-F238E27FC236}">
                <a16:creationId xmlns:a16="http://schemas.microsoft.com/office/drawing/2014/main" id="{2E707E06-1A02-4A5E-8428-26352D2C34BB}"/>
              </a:ext>
            </a:extLst>
          </p:cNvPr>
          <p:cNvSpPr>
            <a:spLocks noGrp="1" noChangeArrowheads="1"/>
          </p:cNvSpPr>
          <p:nvPr>
            <p:ph type="title"/>
          </p:nvPr>
        </p:nvSpPr>
        <p:spPr>
          <a:xfrm>
            <a:off x="0" y="4038600"/>
            <a:ext cx="3429000" cy="914400"/>
          </a:xfrm>
          <a:solidFill>
            <a:schemeClr val="accent1"/>
          </a:solidFill>
          <a:ln w="25400">
            <a:solidFill>
              <a:srgbClr val="0000FF"/>
            </a:solidFill>
            <a:miter lim="800000"/>
            <a:headEnd/>
            <a:tailEnd/>
          </a:ln>
        </p:spPr>
        <p:txBody>
          <a:bodyPr/>
          <a:lstStyle/>
          <a:p>
            <a:pPr eaLnBrk="1" hangingPunct="1">
              <a:defRPr/>
            </a:pPr>
            <a:r>
              <a:rPr lang="en-US" sz="4000">
                <a:solidFill>
                  <a:srgbClr val="3333FF"/>
                </a:solidFill>
                <a:effectLst>
                  <a:outerShdw blurRad="38100" dist="38100" dir="2700000" algn="tl">
                    <a:srgbClr val="000000"/>
                  </a:outerShdw>
                </a:effectLst>
              </a:rPr>
              <a:t>The Process</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4290" name="Rectangle 2">
            <a:extLst>
              <a:ext uri="{FF2B5EF4-FFF2-40B4-BE49-F238E27FC236}">
                <a16:creationId xmlns:a16="http://schemas.microsoft.com/office/drawing/2014/main" id="{62129D4B-F9E8-45FE-A9E1-70DF996875F9}"/>
              </a:ext>
            </a:extLst>
          </p:cNvPr>
          <p:cNvSpPr>
            <a:spLocks noGrp="1" noChangeArrowheads="1"/>
          </p:cNvSpPr>
          <p:nvPr>
            <p:ph type="title"/>
          </p:nvPr>
        </p:nvSpPr>
        <p:spPr/>
        <p:txBody>
          <a:bodyPr/>
          <a:lstStyle/>
          <a:p>
            <a:pPr eaLnBrk="1" hangingPunct="1">
              <a:defRPr/>
            </a:pPr>
            <a:r>
              <a:rPr lang="en-US" sz="4000" dirty="0"/>
              <a:t>Inspection Procedures</a:t>
            </a:r>
            <a:r>
              <a:rPr lang="en-US" b="0" dirty="0"/>
              <a:t> </a:t>
            </a:r>
            <a:r>
              <a:rPr lang="en-US" dirty="0"/>
              <a:t>Magnehelic Gauge</a:t>
            </a:r>
          </a:p>
        </p:txBody>
      </p:sp>
      <p:pic>
        <p:nvPicPr>
          <p:cNvPr id="269315" name="Picture 3" descr="A closeup picture of a magnehelic gauge with a range of 0 to 40 inches of water used for measuring pressure differentials&#10;&#10;" title="Magnehilic Gauge">
            <a:extLst>
              <a:ext uri="{FF2B5EF4-FFF2-40B4-BE49-F238E27FC236}">
                <a16:creationId xmlns:a16="http://schemas.microsoft.com/office/drawing/2014/main" id="{AFB2E6F9-5819-4621-A6AF-73906B0831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917700"/>
            <a:ext cx="7543800" cy="494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362" name="Picture 2" descr="A picture of a pole with 3 magnehelic gauges for the North, Center and South baghouses attached to a pole with the gauges for the North and South baghouses reading 0 inches of water and the gauge for the Center baghouse reading below 1 inches of water&#10;&#10;" title="Magnehelic Gauges">
            <a:extLst>
              <a:ext uri="{FF2B5EF4-FFF2-40B4-BE49-F238E27FC236}">
                <a16:creationId xmlns:a16="http://schemas.microsoft.com/office/drawing/2014/main" id="{52576759-D975-4B0D-BAC0-A1FA03018C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363" name="Rectangle 4">
            <a:extLst>
              <a:ext uri="{FF2B5EF4-FFF2-40B4-BE49-F238E27FC236}">
                <a16:creationId xmlns:a16="http://schemas.microsoft.com/office/drawing/2014/main" id="{39A0882F-C99C-43BE-BF0C-3A5AF468829B}"/>
              </a:ext>
            </a:extLst>
          </p:cNvPr>
          <p:cNvSpPr>
            <a:spLocks noChangeArrowheads="1"/>
          </p:cNvSpPr>
          <p:nvPr/>
        </p:nvSpPr>
        <p:spPr bwMode="auto">
          <a:xfrm>
            <a:off x="5889625" y="4086225"/>
            <a:ext cx="3254375" cy="2800350"/>
          </a:xfrm>
          <a:prstGeom prst="rect">
            <a:avLst/>
          </a:prstGeom>
          <a:solidFill>
            <a:schemeClr val="bg1">
              <a:alpha val="63136"/>
            </a:schemeClr>
          </a:solidFill>
          <a:ln w="2857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lgn="ctr" eaLnBrk="1" hangingPunct="1">
              <a:spcBef>
                <a:spcPct val="0"/>
              </a:spcBef>
              <a:buFontTx/>
              <a:buNone/>
            </a:pPr>
            <a:r>
              <a:rPr lang="en-US" altLang="en-US" sz="4400" b="1">
                <a:solidFill>
                  <a:srgbClr val="3333FF"/>
                </a:solidFill>
              </a:rPr>
              <a:t>What’s wrong with this picture?</a:t>
            </a:r>
          </a:p>
        </p:txBody>
      </p:sp>
      <p:sp>
        <p:nvSpPr>
          <p:cNvPr id="271364" name="Rectangle 5">
            <a:extLst>
              <a:ext uri="{FF2B5EF4-FFF2-40B4-BE49-F238E27FC236}">
                <a16:creationId xmlns:a16="http://schemas.microsoft.com/office/drawing/2014/main" id="{6A6E25FF-0B0F-4E69-8110-087EAE342814}"/>
              </a:ext>
            </a:extLst>
          </p:cNvPr>
          <p:cNvSpPr>
            <a:spLocks noChangeArrowheads="1"/>
          </p:cNvSpPr>
          <p:nvPr/>
        </p:nvSpPr>
        <p:spPr bwMode="auto">
          <a:xfrm>
            <a:off x="5867400" y="1676400"/>
            <a:ext cx="3276600" cy="1279525"/>
          </a:xfrm>
          <a:prstGeom prst="rect">
            <a:avLst/>
          </a:prstGeom>
          <a:solidFill>
            <a:schemeClr val="bg1">
              <a:alpha val="63136"/>
            </a:schemeClr>
          </a:solidFill>
          <a:ln w="28575" algn="ctr">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lgn="ctr" eaLnBrk="1" hangingPunct="1">
              <a:spcBef>
                <a:spcPct val="0"/>
              </a:spcBef>
              <a:buFontTx/>
              <a:buNone/>
            </a:pPr>
            <a:r>
              <a:rPr lang="en-US" altLang="en-US" sz="3800" b="1">
                <a:solidFill>
                  <a:srgbClr val="3333FF"/>
                </a:solidFill>
              </a:rPr>
              <a:t>Inspection Procedures</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1234" name="Rectangle 2">
            <a:extLst>
              <a:ext uri="{FF2B5EF4-FFF2-40B4-BE49-F238E27FC236}">
                <a16:creationId xmlns:a16="http://schemas.microsoft.com/office/drawing/2014/main" id="{2F89B498-ADA7-45A9-946D-9C70DE31BAE8}"/>
              </a:ext>
            </a:extLst>
          </p:cNvPr>
          <p:cNvSpPr>
            <a:spLocks noGrp="1" noChangeArrowheads="1"/>
          </p:cNvSpPr>
          <p:nvPr>
            <p:ph type="title"/>
          </p:nvPr>
        </p:nvSpPr>
        <p:spPr>
          <a:xfrm>
            <a:off x="457200" y="838200"/>
            <a:ext cx="8229600" cy="1143000"/>
          </a:xfrm>
        </p:spPr>
        <p:txBody>
          <a:bodyPr/>
          <a:lstStyle/>
          <a:p>
            <a:pPr eaLnBrk="1" hangingPunct="1">
              <a:defRPr/>
            </a:pPr>
            <a:r>
              <a:rPr lang="en-US" sz="4000" dirty="0"/>
              <a:t>Baghouse Monitoring</a:t>
            </a:r>
            <a:br>
              <a:rPr lang="en-US" sz="4000" dirty="0"/>
            </a:br>
            <a:r>
              <a:rPr lang="en-US" sz="4000" dirty="0"/>
              <a:t>Triboelectric Sensor (TES)</a:t>
            </a:r>
            <a:br>
              <a:rPr lang="en-US" sz="4000" dirty="0"/>
            </a:br>
            <a:br>
              <a:rPr lang="en-US" sz="4000" dirty="0"/>
            </a:br>
            <a:endParaRPr lang="en-US" sz="4000" dirty="0"/>
          </a:p>
        </p:txBody>
      </p:sp>
      <p:sp>
        <p:nvSpPr>
          <p:cNvPr id="273411" name="Rectangle 3">
            <a:extLst>
              <a:ext uri="{FF2B5EF4-FFF2-40B4-BE49-F238E27FC236}">
                <a16:creationId xmlns:a16="http://schemas.microsoft.com/office/drawing/2014/main" id="{E82DF27E-2AFD-44D8-80B0-24870A77A940}"/>
              </a:ext>
            </a:extLst>
          </p:cNvPr>
          <p:cNvSpPr>
            <a:spLocks noGrp="1" noChangeArrowheads="1"/>
          </p:cNvSpPr>
          <p:nvPr>
            <p:ph type="body" idx="1"/>
          </p:nvPr>
        </p:nvSpPr>
        <p:spPr/>
        <p:txBody>
          <a:bodyPr/>
          <a:lstStyle/>
          <a:p>
            <a:pPr eaLnBrk="1" hangingPunct="1">
              <a:lnSpc>
                <a:spcPct val="90000"/>
              </a:lnSpc>
            </a:pPr>
            <a:r>
              <a:rPr lang="en-US" altLang="en-US" b="1" dirty="0"/>
              <a:t>TESs are a newer technology</a:t>
            </a:r>
          </a:p>
          <a:p>
            <a:pPr lvl="1" eaLnBrk="1" hangingPunct="1">
              <a:lnSpc>
                <a:spcPct val="90000"/>
              </a:lnSpc>
            </a:pPr>
            <a:r>
              <a:rPr lang="en-US" altLang="en-US" b="1" dirty="0"/>
              <a:t>Primary use in cement, coal fired power plants, and food manufacturing</a:t>
            </a:r>
          </a:p>
          <a:p>
            <a:pPr lvl="1" eaLnBrk="1" hangingPunct="1">
              <a:lnSpc>
                <a:spcPct val="90000"/>
              </a:lnSpc>
            </a:pPr>
            <a:r>
              <a:rPr lang="en-US" altLang="en-US" b="1" dirty="0"/>
              <a:t>US EPA encourages use of TESs as CAM (compliance assistance monitoring, 40 CFR 64) or</a:t>
            </a:r>
          </a:p>
          <a:p>
            <a:pPr lvl="1" eaLnBrk="1" hangingPunct="1">
              <a:lnSpc>
                <a:spcPct val="90000"/>
              </a:lnSpc>
            </a:pPr>
            <a:r>
              <a:rPr lang="en-US" altLang="en-US" b="1" dirty="0"/>
              <a:t>As a performance indicator in lieu of a source test</a:t>
            </a:r>
          </a:p>
          <a:p>
            <a:pPr eaLnBrk="1" hangingPunct="1">
              <a:lnSpc>
                <a:spcPct val="90000"/>
              </a:lnSpc>
            </a:pPr>
            <a:r>
              <a:rPr lang="en-US" altLang="en-US" b="1" dirty="0"/>
              <a:t>Districts are adopting TES as BACT or compliance measurement tool</a:t>
            </a:r>
          </a:p>
          <a:p>
            <a:pPr eaLnBrk="1" hangingPunct="1">
              <a:lnSpc>
                <a:spcPct val="90000"/>
              </a:lnSpc>
            </a:pPr>
            <a:endParaRPr lang="en-US" altLang="en-US" b="1"/>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3">
            <a:extLst>
              <a:ext uri="{FF2B5EF4-FFF2-40B4-BE49-F238E27FC236}">
                <a16:creationId xmlns:a16="http://schemas.microsoft.com/office/drawing/2014/main" id="{5D533D7C-72E4-4CE4-8B20-097E2228C0B0}"/>
              </a:ext>
            </a:extLst>
          </p:cNvPr>
          <p:cNvSpPr>
            <a:spLocks noGrp="1" noChangeArrowheads="1"/>
          </p:cNvSpPr>
          <p:nvPr>
            <p:ph type="body" idx="1"/>
          </p:nvPr>
        </p:nvSpPr>
        <p:spPr>
          <a:xfrm>
            <a:off x="1009650" y="2062163"/>
            <a:ext cx="7716838" cy="4403725"/>
          </a:xfrm>
        </p:spPr>
        <p:txBody>
          <a:bodyPr/>
          <a:lstStyle/>
          <a:p>
            <a:pPr eaLnBrk="1" hangingPunct="1">
              <a:lnSpc>
                <a:spcPct val="90000"/>
              </a:lnSpc>
            </a:pPr>
            <a:r>
              <a:rPr lang="en-US" altLang="en-US" sz="2800" b="1" dirty="0"/>
              <a:t>Triboelectric sensors (TES) work well at very low particle concentrations (very sensitive).</a:t>
            </a:r>
          </a:p>
          <a:p>
            <a:pPr eaLnBrk="1" hangingPunct="1">
              <a:lnSpc>
                <a:spcPct val="90000"/>
              </a:lnSpc>
            </a:pPr>
            <a:r>
              <a:rPr lang="en-US" altLang="en-US" sz="2800" b="1" dirty="0"/>
              <a:t>TES detects micro amp current from particles hitting a metal probe.</a:t>
            </a:r>
          </a:p>
          <a:p>
            <a:pPr eaLnBrk="1" hangingPunct="1">
              <a:lnSpc>
                <a:spcPct val="90000"/>
              </a:lnSpc>
            </a:pPr>
            <a:r>
              <a:rPr lang="en-US" altLang="en-US" sz="2800" b="1" dirty="0"/>
              <a:t>TES is simple and inexpensive.</a:t>
            </a:r>
          </a:p>
          <a:p>
            <a:pPr eaLnBrk="1" hangingPunct="1">
              <a:lnSpc>
                <a:spcPct val="90000"/>
              </a:lnSpc>
            </a:pPr>
            <a:r>
              <a:rPr lang="en-US" altLang="en-US" sz="2800" b="1" dirty="0"/>
              <a:t>TES is an effective monitor when a small to moderate increase in emissions is of concern.</a:t>
            </a:r>
          </a:p>
        </p:txBody>
      </p:sp>
      <p:sp>
        <p:nvSpPr>
          <p:cNvPr id="1044484" name="Rectangle 4">
            <a:extLst>
              <a:ext uri="{FF2B5EF4-FFF2-40B4-BE49-F238E27FC236}">
                <a16:creationId xmlns:a16="http://schemas.microsoft.com/office/drawing/2014/main" id="{D0476026-A8E1-44B6-B551-22062A5B039C}"/>
              </a:ext>
            </a:extLst>
          </p:cNvPr>
          <p:cNvSpPr>
            <a:spLocks noGrp="1" noChangeArrowheads="1"/>
          </p:cNvSpPr>
          <p:nvPr>
            <p:ph type="title"/>
          </p:nvPr>
        </p:nvSpPr>
        <p:spPr>
          <a:xfrm>
            <a:off x="457200" y="457200"/>
            <a:ext cx="8229600" cy="1143000"/>
          </a:xfrm>
        </p:spPr>
        <p:txBody>
          <a:bodyPr/>
          <a:lstStyle/>
          <a:p>
            <a:pPr eaLnBrk="1" hangingPunct="1">
              <a:defRPr/>
            </a:pPr>
            <a:r>
              <a:rPr lang="en-US" sz="4000" dirty="0"/>
              <a:t>Baghouse Monitoring</a:t>
            </a:r>
            <a:br>
              <a:rPr lang="en-US" sz="4000" dirty="0"/>
            </a:br>
            <a:r>
              <a:rPr lang="en-US" sz="4000" dirty="0"/>
              <a:t>Triboelectric Sensor</a:t>
            </a:r>
          </a:p>
        </p:txBody>
      </p:sp>
    </p:spTree>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66" name="Rectangle 2">
            <a:extLst>
              <a:ext uri="{FF2B5EF4-FFF2-40B4-BE49-F238E27FC236}">
                <a16:creationId xmlns:a16="http://schemas.microsoft.com/office/drawing/2014/main" id="{7D79031A-E1BC-4974-A7A3-B65C2EF590F8}"/>
              </a:ext>
            </a:extLst>
          </p:cNvPr>
          <p:cNvSpPr>
            <a:spLocks noGrp="1" noChangeArrowheads="1"/>
          </p:cNvSpPr>
          <p:nvPr>
            <p:ph type="title"/>
          </p:nvPr>
        </p:nvSpPr>
        <p:spPr/>
        <p:txBody>
          <a:bodyPr/>
          <a:lstStyle/>
          <a:p>
            <a:pPr eaLnBrk="1" hangingPunct="1">
              <a:defRPr/>
            </a:pPr>
            <a:r>
              <a:rPr lang="en-US" sz="4000" dirty="0"/>
              <a:t>Baghouse Monitoring</a:t>
            </a:r>
            <a:br>
              <a:rPr lang="en-US" sz="4000" dirty="0"/>
            </a:br>
            <a:r>
              <a:rPr lang="en-US" sz="4000" dirty="0"/>
              <a:t>Triboelectric Sensor</a:t>
            </a:r>
          </a:p>
        </p:txBody>
      </p:sp>
      <p:sp>
        <p:nvSpPr>
          <p:cNvPr id="277507" name="Rectangle 3">
            <a:extLst>
              <a:ext uri="{FF2B5EF4-FFF2-40B4-BE49-F238E27FC236}">
                <a16:creationId xmlns:a16="http://schemas.microsoft.com/office/drawing/2014/main" id="{F20467E1-E8DC-4977-8AE1-FD8E62C3AEF2}"/>
              </a:ext>
            </a:extLst>
          </p:cNvPr>
          <p:cNvSpPr>
            <a:spLocks noGrp="1" noChangeArrowheads="1"/>
          </p:cNvSpPr>
          <p:nvPr>
            <p:ph type="body" idx="1"/>
          </p:nvPr>
        </p:nvSpPr>
        <p:spPr/>
        <p:txBody>
          <a:bodyPr/>
          <a:lstStyle/>
          <a:p>
            <a:pPr eaLnBrk="1" hangingPunct="1">
              <a:lnSpc>
                <a:spcPct val="90000"/>
              </a:lnSpc>
            </a:pPr>
            <a:r>
              <a:rPr lang="en-US" altLang="en-US" sz="2800" b="1"/>
              <a:t>Operates on the principle of electric conductivity</a:t>
            </a:r>
          </a:p>
          <a:p>
            <a:pPr lvl="1" eaLnBrk="1" hangingPunct="1">
              <a:lnSpc>
                <a:spcPct val="90000"/>
              </a:lnSpc>
            </a:pPr>
            <a:r>
              <a:rPr lang="en-US" altLang="en-US" b="1" u="sng"/>
              <a:t>Triboelectric Principle</a:t>
            </a:r>
            <a:r>
              <a:rPr lang="en-US" altLang="en-US" b="1"/>
              <a:t>:  When 2 solids contact an electrical charge is transferred between the 2 </a:t>
            </a:r>
          </a:p>
          <a:p>
            <a:pPr lvl="1" eaLnBrk="1" hangingPunct="1">
              <a:lnSpc>
                <a:spcPct val="90000"/>
              </a:lnSpc>
              <a:buFont typeface="Wingdings" panose="05000000000000000000" pitchFamily="2" charset="2"/>
              <a:buNone/>
            </a:pPr>
            <a:endParaRPr lang="en-US" altLang="en-US" b="1"/>
          </a:p>
          <a:p>
            <a:pPr lvl="1" eaLnBrk="1" hangingPunct="1">
              <a:lnSpc>
                <a:spcPct val="90000"/>
              </a:lnSpc>
            </a:pPr>
            <a:r>
              <a:rPr lang="en-US" altLang="en-US" b="1"/>
              <a:t>Current generated is proportional to the particulate mass flow rate</a:t>
            </a:r>
          </a:p>
          <a:p>
            <a:pPr lvl="1" eaLnBrk="1" hangingPunct="1">
              <a:lnSpc>
                <a:spcPct val="90000"/>
              </a:lnSpc>
              <a:buFont typeface="Wingdings" panose="05000000000000000000" pitchFamily="2" charset="2"/>
              <a:buNone/>
            </a:pPr>
            <a:endParaRPr lang="en-US" altLang="en-US" b="1"/>
          </a:p>
          <a:p>
            <a:pPr lvl="1" eaLnBrk="1" hangingPunct="1">
              <a:lnSpc>
                <a:spcPct val="90000"/>
              </a:lnSpc>
            </a:pPr>
            <a:r>
              <a:rPr lang="en-US" altLang="en-US" b="1"/>
              <a:t>Instrument tuned to produce continuous analog output and/or an alarm at a specific signal level</a:t>
            </a:r>
          </a:p>
          <a:p>
            <a:pPr lvl="1" eaLnBrk="1" hangingPunct="1">
              <a:lnSpc>
                <a:spcPct val="90000"/>
              </a:lnSpc>
            </a:pPr>
            <a:endParaRPr lang="en-US" altLang="en-US" b="1"/>
          </a:p>
          <a:p>
            <a:pPr lvl="1" eaLnBrk="1" hangingPunct="1">
              <a:lnSpc>
                <a:spcPct val="90000"/>
              </a:lnSpc>
            </a:pPr>
            <a:endParaRPr lang="en-US" altLang="en-US" b="1"/>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9554" name="Picture 3" descr="The right top is a picture of a Triboelectric Senor used for in stack particulate emissions monitoring&#10;&#10;" title="Control Devices PM CEMS/TES Devices">
            <a:extLst>
              <a:ext uri="{FF2B5EF4-FFF2-40B4-BE49-F238E27FC236}">
                <a16:creationId xmlns:a16="http://schemas.microsoft.com/office/drawing/2014/main" id="{34B2A961-AFAE-4D15-8CAC-2DE4B3F4FF5D}"/>
              </a:ext>
            </a:extLst>
          </p:cNvPr>
          <p:cNvPicPr>
            <a:picLocks noGrp="1" noChangeAspect="1" noChangeArrowheads="1"/>
          </p:cNvPicPr>
          <p:nvPr>
            <p:ph type="clipArt" sz="half" idx="4294967295"/>
          </p:nvPr>
        </p:nvPicPr>
        <p:blipFill>
          <a:blip r:embed="rId3">
            <a:extLst>
              <a:ext uri="{28A0092B-C50C-407E-A947-70E740481C1C}">
                <a14:useLocalDpi xmlns:a14="http://schemas.microsoft.com/office/drawing/2010/main" val="0"/>
              </a:ext>
            </a:extLst>
          </a:blip>
          <a:srcRect/>
          <a:stretch>
            <a:fillRect/>
          </a:stretch>
        </p:blipFill>
        <p:spPr>
          <a:xfrm>
            <a:off x="5334000" y="1905000"/>
            <a:ext cx="3810000" cy="203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79555" name="Picture 4" descr="The right bottom is a picture of a Triboelectric Sensor used for instack measuring of particulate emissions&#10;&#10;" title="Control Devices PM CEM/TES Devices">
            <a:extLst>
              <a:ext uri="{FF2B5EF4-FFF2-40B4-BE49-F238E27FC236}">
                <a16:creationId xmlns:a16="http://schemas.microsoft.com/office/drawing/2014/main" id="{D3ED1454-FFBA-434C-A72B-6620BC2564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2800" y="4267200"/>
            <a:ext cx="131127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556" name="Picture 5" descr="The bottom is a picture of a SICK FW100 instack particulate concentration monitor&#10;&#10;" title="Control Devices PM CEMS/TES Devices">
            <a:extLst>
              <a:ext uri="{FF2B5EF4-FFF2-40B4-BE49-F238E27FC236}">
                <a16:creationId xmlns:a16="http://schemas.microsoft.com/office/drawing/2014/main" id="{39EEDBD4-A9B0-469E-849B-7CFADBEA0A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4267200"/>
            <a:ext cx="14287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557" name="Picture 6" descr="The far left is a picture of an Altech Beta 5M analyzer used for measuring mass emissions of particulates in the stack&#10;&#10;" title="Control Devices PM CEMS/TES Devices">
            <a:extLst>
              <a:ext uri="{FF2B5EF4-FFF2-40B4-BE49-F238E27FC236}">
                <a16:creationId xmlns:a16="http://schemas.microsoft.com/office/drawing/2014/main" id="{7F2A279D-7C81-4107-A3F4-1F0D918D6B8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8200" y="2819400"/>
            <a:ext cx="3189288" cy="227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5511" name="Rectangle 7">
            <a:extLst>
              <a:ext uri="{FF2B5EF4-FFF2-40B4-BE49-F238E27FC236}">
                <a16:creationId xmlns:a16="http://schemas.microsoft.com/office/drawing/2014/main" id="{C24E842E-5003-491E-874B-FB6276F38D6D}"/>
              </a:ext>
            </a:extLst>
          </p:cNvPr>
          <p:cNvSpPr>
            <a:spLocks noGrp="1" noChangeArrowheads="1"/>
          </p:cNvSpPr>
          <p:nvPr>
            <p:ph type="title"/>
          </p:nvPr>
        </p:nvSpPr>
        <p:spPr/>
        <p:txBody>
          <a:bodyPr/>
          <a:lstStyle/>
          <a:p>
            <a:pPr eaLnBrk="1" hangingPunct="1">
              <a:defRPr/>
            </a:pPr>
            <a:r>
              <a:rPr lang="en-US" sz="4000" dirty="0">
                <a:solidFill>
                  <a:schemeClr val="tx1"/>
                </a:solidFill>
              </a:rPr>
              <a:t>Control Devices</a:t>
            </a:r>
            <a:br>
              <a:rPr lang="en-US" sz="4000" dirty="0">
                <a:solidFill>
                  <a:schemeClr val="tx1"/>
                </a:solidFill>
              </a:rPr>
            </a:br>
            <a:r>
              <a:rPr lang="en-US" sz="4000" dirty="0">
                <a:solidFill>
                  <a:schemeClr val="tx1"/>
                </a:solidFill>
              </a:rPr>
              <a:t>PM CEMS/TES Devices</a:t>
            </a:r>
          </a:p>
        </p:txBody>
      </p:sp>
    </p:spTree>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987138" name="Rectangle 2">
            <a:extLst>
              <a:ext uri="{FF2B5EF4-FFF2-40B4-BE49-F238E27FC236}">
                <a16:creationId xmlns:a16="http://schemas.microsoft.com/office/drawing/2014/main" id="{6382EB2D-1725-41C0-8AD1-1ED4B87BF5A8}"/>
              </a:ext>
            </a:extLst>
          </p:cNvPr>
          <p:cNvSpPr>
            <a:spLocks noGrp="1" noChangeArrowheads="1"/>
          </p:cNvSpPr>
          <p:nvPr>
            <p:ph type="title"/>
          </p:nvPr>
        </p:nvSpPr>
        <p:spPr>
          <a:xfrm>
            <a:off x="457200" y="533400"/>
            <a:ext cx="8229600" cy="1143000"/>
          </a:xfrm>
        </p:spPr>
        <p:txBody>
          <a:bodyPr/>
          <a:lstStyle/>
          <a:p>
            <a:pPr eaLnBrk="1" hangingPunct="1">
              <a:defRPr/>
            </a:pPr>
            <a:r>
              <a:rPr lang="en-US" sz="4000" dirty="0"/>
              <a:t>Control Device</a:t>
            </a:r>
            <a:br>
              <a:rPr lang="en-US" sz="4000" dirty="0"/>
            </a:br>
            <a:r>
              <a:rPr lang="en-US" sz="4000" dirty="0"/>
              <a:t>Triboelectric Sensor</a:t>
            </a:r>
            <a:br>
              <a:rPr lang="en-US" sz="4000" dirty="0"/>
            </a:br>
            <a:r>
              <a:rPr lang="en-US" sz="4000" dirty="0"/>
              <a:t>Schematic</a:t>
            </a:r>
          </a:p>
        </p:txBody>
      </p:sp>
      <p:pic>
        <p:nvPicPr>
          <p:cNvPr id="281603" name="Picture 3" descr="A schematic drawing of a Triboelectric Sensor showing the sensor installed in the perpendicular direction to the particulate flow and the electronic processing box" title="Control Device Triboelectric Sensor ">
            <a:extLst>
              <a:ext uri="{FF2B5EF4-FFF2-40B4-BE49-F238E27FC236}">
                <a16:creationId xmlns:a16="http://schemas.microsoft.com/office/drawing/2014/main" id="{910FD8DB-29C6-4382-BCF3-E166B8139E8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066800" y="2133600"/>
            <a:ext cx="7239000" cy="44624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989186" name="Rectangle 2">
            <a:extLst>
              <a:ext uri="{FF2B5EF4-FFF2-40B4-BE49-F238E27FC236}">
                <a16:creationId xmlns:a16="http://schemas.microsoft.com/office/drawing/2014/main" id="{9FBD5FDD-DAFF-4C6A-BDC7-3F7CDDAD5611}"/>
              </a:ext>
            </a:extLst>
          </p:cNvPr>
          <p:cNvSpPr>
            <a:spLocks noGrp="1" noChangeArrowheads="1"/>
          </p:cNvSpPr>
          <p:nvPr>
            <p:ph type="title"/>
          </p:nvPr>
        </p:nvSpPr>
        <p:spPr/>
        <p:txBody>
          <a:bodyPr/>
          <a:lstStyle/>
          <a:p>
            <a:pPr eaLnBrk="1" hangingPunct="1">
              <a:defRPr/>
            </a:pPr>
            <a:r>
              <a:rPr lang="en-US" sz="3600" dirty="0" err="1"/>
              <a:t>Triboelectric</a:t>
            </a:r>
            <a:r>
              <a:rPr lang="en-US" sz="3600" dirty="0"/>
              <a:t> Sensor</a:t>
            </a:r>
            <a:br>
              <a:rPr lang="en-US" sz="3600" dirty="0"/>
            </a:br>
            <a:r>
              <a:rPr lang="en-US" sz="3600" dirty="0"/>
              <a:t>Installation for a Negative Pressure Monitoring System</a:t>
            </a:r>
          </a:p>
        </p:txBody>
      </p:sp>
      <p:pic>
        <p:nvPicPr>
          <p:cNvPr id="283651" name="Picture 3" descr="A schematic drawing of a Triboelectric Sensor installed in the clean air exhaust plenum of a baghouse showing the baghouse, ductwork and induced draft fan" title="Triboelectric Sensor ">
            <a:extLst>
              <a:ext uri="{FF2B5EF4-FFF2-40B4-BE49-F238E27FC236}">
                <a16:creationId xmlns:a16="http://schemas.microsoft.com/office/drawing/2014/main" id="{4D881739-7DFF-49F8-8445-4F88324B4E13}"/>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0" y="1616587"/>
            <a:ext cx="9144000" cy="5257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2258" name="Rectangle 2">
            <a:extLst>
              <a:ext uri="{FF2B5EF4-FFF2-40B4-BE49-F238E27FC236}">
                <a16:creationId xmlns:a16="http://schemas.microsoft.com/office/drawing/2014/main" id="{C3D54B75-0ABB-469E-B587-CA1EF653BE0D}"/>
              </a:ext>
            </a:extLst>
          </p:cNvPr>
          <p:cNvSpPr>
            <a:spLocks noGrp="1" noChangeArrowheads="1"/>
          </p:cNvSpPr>
          <p:nvPr>
            <p:ph type="title"/>
          </p:nvPr>
        </p:nvSpPr>
        <p:spPr>
          <a:xfrm>
            <a:off x="457200" y="457200"/>
            <a:ext cx="8229600" cy="1143000"/>
          </a:xfrm>
        </p:spPr>
        <p:txBody>
          <a:bodyPr/>
          <a:lstStyle/>
          <a:p>
            <a:pPr eaLnBrk="1" hangingPunct="1">
              <a:defRPr/>
            </a:pPr>
            <a:r>
              <a:rPr lang="en-US" sz="4000" dirty="0"/>
              <a:t>Monitoring Device</a:t>
            </a:r>
            <a:br>
              <a:rPr lang="en-US" sz="4000" dirty="0"/>
            </a:br>
            <a:r>
              <a:rPr lang="en-US" sz="4000" dirty="0" err="1"/>
              <a:t>Triboelectric</a:t>
            </a:r>
            <a:r>
              <a:rPr lang="en-US" sz="4000" dirty="0"/>
              <a:t>  Sensor</a:t>
            </a:r>
            <a:br>
              <a:rPr lang="en-US" sz="4000" dirty="0"/>
            </a:br>
            <a:endParaRPr lang="en-US" sz="4000" dirty="0"/>
          </a:p>
        </p:txBody>
      </p:sp>
      <p:sp>
        <p:nvSpPr>
          <p:cNvPr id="285699" name="Rectangle 3">
            <a:extLst>
              <a:ext uri="{FF2B5EF4-FFF2-40B4-BE49-F238E27FC236}">
                <a16:creationId xmlns:a16="http://schemas.microsoft.com/office/drawing/2014/main" id="{8381549C-8D44-45B3-8BC4-489381DED309}"/>
              </a:ext>
            </a:extLst>
          </p:cNvPr>
          <p:cNvSpPr>
            <a:spLocks noGrp="1" noChangeArrowheads="1"/>
          </p:cNvSpPr>
          <p:nvPr>
            <p:ph type="body" idx="1"/>
          </p:nvPr>
        </p:nvSpPr>
        <p:spPr/>
        <p:txBody>
          <a:bodyPr/>
          <a:lstStyle/>
          <a:p>
            <a:pPr eaLnBrk="1" hangingPunct="1"/>
            <a:r>
              <a:rPr lang="en-US" altLang="en-US" b="1" dirty="0"/>
              <a:t>TES works well at low particulate concentrations</a:t>
            </a:r>
          </a:p>
          <a:p>
            <a:pPr eaLnBrk="1" hangingPunct="1"/>
            <a:r>
              <a:rPr lang="en-US" altLang="en-US" b="1" dirty="0"/>
              <a:t>Detects micro amp current from particles hitting a metal probe</a:t>
            </a:r>
          </a:p>
          <a:p>
            <a:pPr eaLnBrk="1" hangingPunct="1"/>
            <a:r>
              <a:rPr lang="en-US" altLang="en-US" b="1" dirty="0"/>
              <a:t>Simple and inexpensive</a:t>
            </a:r>
          </a:p>
          <a:p>
            <a:pPr eaLnBrk="1" hangingPunct="1"/>
            <a:r>
              <a:rPr lang="en-US" altLang="en-US" b="1" dirty="0"/>
              <a:t>Effective monitor when a small to moderate increase in emissions is of concern</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5090" name="Rectangle 2">
            <a:extLst>
              <a:ext uri="{FF2B5EF4-FFF2-40B4-BE49-F238E27FC236}">
                <a16:creationId xmlns:a16="http://schemas.microsoft.com/office/drawing/2014/main" id="{2D32D351-84D2-4EA6-B8D0-206493DCE37A}"/>
              </a:ext>
            </a:extLst>
          </p:cNvPr>
          <p:cNvSpPr>
            <a:spLocks noGrp="1" noChangeArrowheads="1"/>
          </p:cNvSpPr>
          <p:nvPr>
            <p:ph type="title"/>
          </p:nvPr>
        </p:nvSpPr>
        <p:spPr/>
        <p:txBody>
          <a:bodyPr/>
          <a:lstStyle/>
          <a:p>
            <a:pPr eaLnBrk="1" hangingPunct="1">
              <a:defRPr/>
            </a:pPr>
            <a:r>
              <a:rPr lang="en-US" sz="4000" dirty="0"/>
              <a:t>Baghouse Monitoring Device</a:t>
            </a:r>
            <a:br>
              <a:rPr lang="en-US" sz="4000" dirty="0"/>
            </a:br>
            <a:r>
              <a:rPr lang="en-US" sz="4000" dirty="0"/>
              <a:t>Triboelectric Sensor</a:t>
            </a:r>
          </a:p>
        </p:txBody>
      </p:sp>
      <p:sp>
        <p:nvSpPr>
          <p:cNvPr id="287747" name="Rectangle 3">
            <a:extLst>
              <a:ext uri="{FF2B5EF4-FFF2-40B4-BE49-F238E27FC236}">
                <a16:creationId xmlns:a16="http://schemas.microsoft.com/office/drawing/2014/main" id="{129C5859-95B4-4891-A9CB-36AB2F3BCC59}"/>
              </a:ext>
            </a:extLst>
          </p:cNvPr>
          <p:cNvSpPr>
            <a:spLocks noGrp="1" noChangeArrowheads="1"/>
          </p:cNvSpPr>
          <p:nvPr>
            <p:ph type="body" idx="1"/>
          </p:nvPr>
        </p:nvSpPr>
        <p:spPr>
          <a:xfrm>
            <a:off x="457200" y="2057400"/>
            <a:ext cx="8229600" cy="4525963"/>
          </a:xfrm>
        </p:spPr>
        <p:txBody>
          <a:bodyPr/>
          <a:lstStyle/>
          <a:p>
            <a:pPr eaLnBrk="1" hangingPunct="1"/>
            <a:r>
              <a:rPr lang="en-US" altLang="en-US" b="1"/>
              <a:t>Establish baseline</a:t>
            </a:r>
          </a:p>
          <a:p>
            <a:pPr eaLnBrk="1" hangingPunct="1">
              <a:buFontTx/>
              <a:buNone/>
            </a:pPr>
            <a:endParaRPr lang="en-US" altLang="en-US" sz="2400" b="1"/>
          </a:p>
          <a:p>
            <a:pPr eaLnBrk="1" hangingPunct="1"/>
            <a:r>
              <a:rPr lang="en-US" altLang="en-US" b="1"/>
              <a:t>Monitor detects gradual or instantaneous increases in the signal from baseline</a:t>
            </a:r>
          </a:p>
          <a:p>
            <a:pPr eaLnBrk="1" hangingPunct="1">
              <a:buFontTx/>
              <a:buNone/>
            </a:pPr>
            <a:endParaRPr lang="en-US" altLang="en-US" sz="2400" b="1"/>
          </a:p>
          <a:p>
            <a:pPr eaLnBrk="1" hangingPunct="1"/>
            <a:r>
              <a:rPr lang="en-US" altLang="en-US" b="1"/>
              <a:t>Baseline emissions can be as low as 0.1 mg/dscm (0.00005 gr/dscf)</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943D8C50-0E8E-4682-A02C-F57336FA635E}"/>
              </a:ext>
            </a:extLst>
          </p:cNvPr>
          <p:cNvSpPr>
            <a:spLocks noGrp="1" noChangeArrowheads="1"/>
          </p:cNvSpPr>
          <p:nvPr>
            <p:ph type="title"/>
          </p:nvPr>
        </p:nvSpPr>
        <p:spPr>
          <a:xfrm>
            <a:off x="381000" y="381000"/>
            <a:ext cx="8229600" cy="1143000"/>
          </a:xfrm>
        </p:spPr>
        <p:txBody>
          <a:bodyPr/>
          <a:lstStyle/>
          <a:p>
            <a:pPr eaLnBrk="1" hangingPunct="1">
              <a:defRPr/>
            </a:pPr>
            <a:r>
              <a:rPr lang="en-US" sz="4000"/>
              <a:t>Process</a:t>
            </a:r>
            <a:br>
              <a:rPr lang="en-US" sz="4000"/>
            </a:br>
            <a:r>
              <a:rPr lang="en-US" sz="4000"/>
              <a:t>Binder Composition</a:t>
            </a:r>
            <a:br>
              <a:rPr lang="en-US" sz="4000"/>
            </a:br>
            <a:endParaRPr lang="en-US" sz="4000"/>
          </a:p>
        </p:txBody>
      </p:sp>
      <p:pic>
        <p:nvPicPr>
          <p:cNvPr id="31747" name="Picture 6" descr="The top left picture shows a black liquid (asphalt binder) pouring out of a jat&#10;&#10;" title="Asphalt Binder">
            <a:extLst>
              <a:ext uri="{FF2B5EF4-FFF2-40B4-BE49-F238E27FC236}">
                <a16:creationId xmlns:a16="http://schemas.microsoft.com/office/drawing/2014/main" id="{D21132E5-9347-476E-82D1-A628D22C9F1C}"/>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0" y="1600200"/>
            <a:ext cx="3886200" cy="2501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1748" name="Rectangle 8">
            <a:extLst>
              <a:ext uri="{FF2B5EF4-FFF2-40B4-BE49-F238E27FC236}">
                <a16:creationId xmlns:a16="http://schemas.microsoft.com/office/drawing/2014/main" id="{1F2C3E8B-2772-4535-8DF6-58946BCC7F3C}"/>
              </a:ext>
            </a:extLst>
          </p:cNvPr>
          <p:cNvSpPr>
            <a:spLocks noGrp="1" noChangeArrowheads="1"/>
          </p:cNvSpPr>
          <p:nvPr>
            <p:ph type="body" sz="half" idx="3"/>
          </p:nvPr>
        </p:nvSpPr>
        <p:spPr>
          <a:xfrm>
            <a:off x="4114800" y="1600200"/>
            <a:ext cx="5029200" cy="5486400"/>
          </a:xfrm>
        </p:spPr>
        <p:txBody>
          <a:bodyPr/>
          <a:lstStyle/>
          <a:p>
            <a:pPr eaLnBrk="1" hangingPunct="1">
              <a:buFontTx/>
              <a:buNone/>
            </a:pPr>
            <a:r>
              <a:rPr lang="en-US" altLang="en-US" sz="4000" b="1" u="sng"/>
              <a:t>Binder Terms</a:t>
            </a:r>
          </a:p>
          <a:p>
            <a:pPr eaLnBrk="1" hangingPunct="1"/>
            <a:r>
              <a:rPr lang="en-US" altLang="en-US" sz="3600" b="1"/>
              <a:t>Asphalt Binder</a:t>
            </a:r>
          </a:p>
          <a:p>
            <a:pPr lvl="1" eaLnBrk="1" hangingPunct="1"/>
            <a:r>
              <a:rPr lang="en-US" altLang="en-US" sz="2400" b="1"/>
              <a:t>Includes asphalt cement and any material added to modify properties</a:t>
            </a:r>
          </a:p>
          <a:p>
            <a:pPr eaLnBrk="1" hangingPunct="1"/>
            <a:r>
              <a:rPr lang="en-US" altLang="en-US" sz="3600" b="1"/>
              <a:t>Bitumen</a:t>
            </a:r>
          </a:p>
          <a:p>
            <a:pPr lvl="1" eaLnBrk="1" hangingPunct="1"/>
            <a:r>
              <a:rPr lang="en-US" altLang="en-US" sz="2400" b="1"/>
              <a:t>Class of dark colored (solid, semi solid, or viscous) </a:t>
            </a:r>
          </a:p>
          <a:p>
            <a:pPr eaLnBrk="1" hangingPunct="1">
              <a:buFontTx/>
              <a:buNone/>
            </a:pPr>
            <a:endParaRPr lang="en-US" altLang="en-US" sz="2800" b="1"/>
          </a:p>
          <a:p>
            <a:pPr eaLnBrk="1" hangingPunct="1">
              <a:buFontTx/>
              <a:buNone/>
            </a:pPr>
            <a:endParaRPr lang="en-US" altLang="en-US" sz="3600" b="1"/>
          </a:p>
          <a:p>
            <a:pPr lvl="1" eaLnBrk="1" hangingPunct="1">
              <a:buFont typeface="Wingdings" panose="05000000000000000000" pitchFamily="2" charset="2"/>
              <a:buNone/>
            </a:pPr>
            <a:endParaRPr lang="en-US" altLang="en-US" sz="3200"/>
          </a:p>
        </p:txBody>
      </p:sp>
      <p:pic>
        <p:nvPicPr>
          <p:cNvPr id="31749" name="Picture 9" descr="The bottom left picture shows a semisolid black material (Bitumen) in a bucket resting on the grass&#10;&#10;" title="Bitumen">
            <a:extLst>
              <a:ext uri="{FF2B5EF4-FFF2-40B4-BE49-F238E27FC236}">
                <a16:creationId xmlns:a16="http://schemas.microsoft.com/office/drawing/2014/main" id="{764C63EF-3818-41F9-B644-0F2B212186C1}"/>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r="5769"/>
          <a:stretch>
            <a:fillRect/>
          </a:stretch>
        </p:blipFill>
        <p:spPr>
          <a:xfrm>
            <a:off x="0" y="4114800"/>
            <a:ext cx="3733800" cy="2743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89794" name="Picture 2" descr="A picture of an induced draft fan and associated motor for a baghouse&#10;&#10;" title="Fans and Blowers">
            <a:extLst>
              <a:ext uri="{FF2B5EF4-FFF2-40B4-BE49-F238E27FC236}">
                <a16:creationId xmlns:a16="http://schemas.microsoft.com/office/drawing/2014/main" id="{2104E1BD-1248-4E50-A55B-F64310E3F28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7692" t="4359"/>
          <a:stretch>
            <a:fillRect/>
          </a:stretch>
        </p:blipFill>
        <p:spPr>
          <a:xfrm>
            <a:off x="0" y="1600200"/>
            <a:ext cx="9144000" cy="5505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79971" name="Rectangle 3">
            <a:extLst>
              <a:ext uri="{FF2B5EF4-FFF2-40B4-BE49-F238E27FC236}">
                <a16:creationId xmlns:a16="http://schemas.microsoft.com/office/drawing/2014/main" id="{BF8E8BA4-1DB6-4D07-8D31-B7B763322C75}"/>
              </a:ext>
            </a:extLst>
          </p:cNvPr>
          <p:cNvSpPr>
            <a:spLocks noGrp="1" noChangeArrowheads="1"/>
          </p:cNvSpPr>
          <p:nvPr>
            <p:ph type="title"/>
          </p:nvPr>
        </p:nvSpPr>
        <p:spPr>
          <a:xfrm>
            <a:off x="228600" y="381000"/>
            <a:ext cx="8229600" cy="1143000"/>
          </a:xfrm>
        </p:spPr>
        <p:txBody>
          <a:bodyPr/>
          <a:lstStyle/>
          <a:p>
            <a:pPr eaLnBrk="1" hangingPunct="1">
              <a:defRPr/>
            </a:pPr>
            <a:r>
              <a:rPr lang="en-US" sz="4000" dirty="0"/>
              <a:t>Inspection Procedures</a:t>
            </a:r>
            <a:r>
              <a:rPr lang="en-US" dirty="0"/>
              <a:t> Fans/Blowers</a:t>
            </a:r>
          </a:p>
        </p:txBody>
      </p:sp>
      <p:sp>
        <p:nvSpPr>
          <p:cNvPr id="289796" name="Rectangle 4">
            <a:extLst>
              <a:ext uri="{FF2B5EF4-FFF2-40B4-BE49-F238E27FC236}">
                <a16:creationId xmlns:a16="http://schemas.microsoft.com/office/drawing/2014/main" id="{92968322-5191-4BF8-B1A5-475C46046E35}"/>
              </a:ext>
            </a:extLst>
          </p:cNvPr>
          <p:cNvSpPr>
            <a:spLocks noGrp="1" noChangeArrowheads="1"/>
          </p:cNvSpPr>
          <p:nvPr>
            <p:ph type="body" idx="4294967295"/>
          </p:nvPr>
        </p:nvSpPr>
        <p:spPr>
          <a:xfrm>
            <a:off x="914400" y="1981200"/>
            <a:ext cx="5410200" cy="2209800"/>
          </a:xfrm>
          <a:solidFill>
            <a:schemeClr val="bg1">
              <a:alpha val="63136"/>
            </a:schemeClr>
          </a:solidFill>
          <a:ln w="25400">
            <a:solidFill>
              <a:srgbClr val="0000FF"/>
            </a:solidFill>
            <a:miter lim="800000"/>
            <a:headEnd/>
            <a:tailEnd/>
          </a:ln>
        </p:spPr>
        <p:txBody>
          <a:bodyPr/>
          <a:lstStyle/>
          <a:p>
            <a:pPr eaLnBrk="1" hangingPunct="1"/>
            <a:r>
              <a:rPr lang="en-US" altLang="en-US" sz="4000">
                <a:solidFill>
                  <a:srgbClr val="3333FF"/>
                </a:solidFill>
              </a:rPr>
              <a:t>Horsepower</a:t>
            </a:r>
          </a:p>
          <a:p>
            <a:pPr eaLnBrk="1" hangingPunct="1">
              <a:buFontTx/>
              <a:buNone/>
            </a:pPr>
            <a:endParaRPr lang="en-US" altLang="en-US" sz="4000">
              <a:solidFill>
                <a:schemeClr val="bg1"/>
              </a:solidFill>
            </a:endParaRPr>
          </a:p>
          <a:p>
            <a:pPr eaLnBrk="1" hangingPunct="1"/>
            <a:r>
              <a:rPr lang="en-US" altLang="en-US" sz="4000">
                <a:solidFill>
                  <a:srgbClr val="3333FF"/>
                </a:solidFill>
              </a:rPr>
              <a:t>Number of Engines</a:t>
            </a:r>
            <a:endParaRPr lang="en-US" altLang="en-US">
              <a:solidFill>
                <a:srgbClr val="3333FF"/>
              </a:solidFill>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a:extLst>
              <a:ext uri="{FF2B5EF4-FFF2-40B4-BE49-F238E27FC236}">
                <a16:creationId xmlns:a16="http://schemas.microsoft.com/office/drawing/2014/main" id="{1EFF51A4-E3C5-48A5-9CD5-106C93D710D7}"/>
              </a:ext>
            </a:extLst>
          </p:cNvPr>
          <p:cNvSpPr>
            <a:spLocks noGrp="1" noChangeArrowheads="1"/>
          </p:cNvSpPr>
          <p:nvPr>
            <p:ph type="title"/>
          </p:nvPr>
        </p:nvSpPr>
        <p:spPr/>
        <p:txBody>
          <a:bodyPr/>
          <a:lstStyle/>
          <a:p>
            <a:pPr eaLnBrk="1" hangingPunct="1">
              <a:defRPr/>
            </a:pPr>
            <a:r>
              <a:rPr lang="en-US" sz="4000" dirty="0"/>
              <a:t>Control</a:t>
            </a:r>
            <a:br>
              <a:rPr lang="en-US" sz="4000" dirty="0"/>
            </a:br>
            <a:r>
              <a:rPr lang="en-US" sz="4000" dirty="0"/>
              <a:t>Scavenger System</a:t>
            </a:r>
          </a:p>
        </p:txBody>
      </p:sp>
      <p:pic>
        <p:nvPicPr>
          <p:cNvPr id="291843" name="Picture 5" descr="A picture of a Hot Mix Asphalt Plant showing hot elevator, hot bins, ducting and baghouse dedicated to scavenger system" title="Control Scavenger System">
            <a:extLst>
              <a:ext uri="{FF2B5EF4-FFF2-40B4-BE49-F238E27FC236}">
                <a16:creationId xmlns:a16="http://schemas.microsoft.com/office/drawing/2014/main" id="{9D3364FF-E596-4C49-A6C2-71518AA6A1EF}"/>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76800" y="1464187"/>
            <a:ext cx="4267200" cy="5410200"/>
          </a:xfrm>
        </p:spPr>
      </p:pic>
      <p:sp>
        <p:nvSpPr>
          <p:cNvPr id="291844" name="Rectangle 4">
            <a:extLst>
              <a:ext uri="{FF2B5EF4-FFF2-40B4-BE49-F238E27FC236}">
                <a16:creationId xmlns:a16="http://schemas.microsoft.com/office/drawing/2014/main" id="{B2361104-BAF6-40E0-A252-75293B997BF7}"/>
              </a:ext>
            </a:extLst>
          </p:cNvPr>
          <p:cNvSpPr>
            <a:spLocks noGrp="1" noChangeArrowheads="1"/>
          </p:cNvSpPr>
          <p:nvPr>
            <p:ph type="body" sz="half" idx="1"/>
          </p:nvPr>
        </p:nvSpPr>
        <p:spPr/>
        <p:txBody>
          <a:bodyPr/>
          <a:lstStyle/>
          <a:p>
            <a:pPr eaLnBrk="1" hangingPunct="1"/>
            <a:r>
              <a:rPr lang="en-US" altLang="en-US" b="1"/>
              <a:t>Collects fugitive </a:t>
            </a:r>
          </a:p>
          <a:p>
            <a:pPr eaLnBrk="1" hangingPunct="1">
              <a:buFontTx/>
              <a:buNone/>
            </a:pPr>
            <a:r>
              <a:rPr lang="en-US" altLang="en-US" b="1"/>
              <a:t>      emissions from:</a:t>
            </a:r>
          </a:p>
          <a:p>
            <a:pPr lvl="1" eaLnBrk="1" hangingPunct="1"/>
            <a:r>
              <a:rPr lang="en-US" altLang="en-US" sz="3200" b="1"/>
              <a:t>Hot aggregate </a:t>
            </a:r>
          </a:p>
          <a:p>
            <a:pPr lvl="1" eaLnBrk="1" hangingPunct="1">
              <a:buFont typeface="Wingdings" panose="05000000000000000000" pitchFamily="2" charset="2"/>
              <a:buNone/>
            </a:pPr>
            <a:r>
              <a:rPr lang="en-US" altLang="en-US" sz="3200" b="1"/>
              <a:t>     elevator</a:t>
            </a:r>
          </a:p>
          <a:p>
            <a:pPr lvl="1" eaLnBrk="1" hangingPunct="1"/>
            <a:r>
              <a:rPr lang="en-US" altLang="en-US" sz="3200" b="1"/>
              <a:t>Vibrating screens</a:t>
            </a:r>
          </a:p>
          <a:p>
            <a:pPr lvl="1" eaLnBrk="1" hangingPunct="1"/>
            <a:r>
              <a:rPr lang="en-US" altLang="en-US" sz="3200" b="1"/>
              <a:t>Hot bins</a:t>
            </a: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a:extLst>
              <a:ext uri="{FF2B5EF4-FFF2-40B4-BE49-F238E27FC236}">
                <a16:creationId xmlns:a16="http://schemas.microsoft.com/office/drawing/2014/main" id="{51E89CD8-1DE5-4125-AAB0-40376B5A210B}"/>
              </a:ext>
            </a:extLst>
          </p:cNvPr>
          <p:cNvSpPr>
            <a:spLocks noGrp="1" noChangeArrowheads="1"/>
          </p:cNvSpPr>
          <p:nvPr>
            <p:ph type="title"/>
          </p:nvPr>
        </p:nvSpPr>
        <p:spPr/>
        <p:txBody>
          <a:bodyPr/>
          <a:lstStyle/>
          <a:p>
            <a:pPr eaLnBrk="1" hangingPunct="1">
              <a:defRPr/>
            </a:pPr>
            <a:r>
              <a:rPr lang="en-US" sz="4000" dirty="0"/>
              <a:t>Control</a:t>
            </a:r>
            <a:br>
              <a:rPr lang="en-US" sz="4000" dirty="0"/>
            </a:br>
            <a:r>
              <a:rPr lang="en-US" sz="4000" dirty="0"/>
              <a:t>Asphalt Binder Storage</a:t>
            </a:r>
          </a:p>
        </p:txBody>
      </p:sp>
      <p:sp>
        <p:nvSpPr>
          <p:cNvPr id="293891" name="Rectangle 3">
            <a:extLst>
              <a:ext uri="{FF2B5EF4-FFF2-40B4-BE49-F238E27FC236}">
                <a16:creationId xmlns:a16="http://schemas.microsoft.com/office/drawing/2014/main" id="{099D21A6-62FF-46FF-89B9-1C4409A04744}"/>
              </a:ext>
            </a:extLst>
          </p:cNvPr>
          <p:cNvSpPr>
            <a:spLocks noGrp="1" noChangeArrowheads="1"/>
          </p:cNvSpPr>
          <p:nvPr>
            <p:ph type="body" idx="1"/>
          </p:nvPr>
        </p:nvSpPr>
        <p:spPr/>
        <p:txBody>
          <a:bodyPr/>
          <a:lstStyle/>
          <a:p>
            <a:pPr eaLnBrk="1" hangingPunct="1"/>
            <a:r>
              <a:rPr lang="en-US" altLang="en-US" b="1"/>
              <a:t>May or may not be controlled</a:t>
            </a:r>
          </a:p>
          <a:p>
            <a:pPr eaLnBrk="1" hangingPunct="1"/>
            <a:r>
              <a:rPr lang="en-US" altLang="en-US" b="1"/>
              <a:t>Controls include</a:t>
            </a:r>
          </a:p>
          <a:p>
            <a:pPr lvl="1" eaLnBrk="1" hangingPunct="1"/>
            <a:r>
              <a:rPr lang="en-US" altLang="en-US" b="1"/>
              <a:t>Condensers,</a:t>
            </a:r>
          </a:p>
          <a:p>
            <a:pPr lvl="1" eaLnBrk="1" hangingPunct="1"/>
            <a:r>
              <a:rPr lang="en-US" altLang="en-US" b="1"/>
              <a:t>Vapor recovery system (similar to gas station)</a:t>
            </a:r>
          </a:p>
          <a:p>
            <a:pPr lvl="2" eaLnBrk="1" hangingPunct="1"/>
            <a:r>
              <a:rPr lang="en-US" altLang="en-US" b="1"/>
              <a:t>Vapors returned to refinery for incineration</a:t>
            </a:r>
          </a:p>
          <a:p>
            <a:pPr eaLnBrk="1" hangingPunct="1"/>
            <a:r>
              <a:rPr lang="en-US" altLang="en-US" b="1"/>
              <a:t>Delivery truck lines are flushed with non-hazardous cleaners</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5204" name="Rectangle 4">
            <a:extLst>
              <a:ext uri="{FF2B5EF4-FFF2-40B4-BE49-F238E27FC236}">
                <a16:creationId xmlns:a16="http://schemas.microsoft.com/office/drawing/2014/main" id="{24D4236A-7ABD-4DD8-B97A-FC2BFB6A1276}"/>
              </a:ext>
            </a:extLst>
          </p:cNvPr>
          <p:cNvSpPr>
            <a:spLocks noGrp="1" noChangeArrowheads="1"/>
          </p:cNvSpPr>
          <p:nvPr>
            <p:ph type="title"/>
          </p:nvPr>
        </p:nvSpPr>
        <p:spPr/>
        <p:txBody>
          <a:bodyPr/>
          <a:lstStyle/>
          <a:p>
            <a:pPr eaLnBrk="1" hangingPunct="1">
              <a:defRPr/>
            </a:pPr>
            <a:r>
              <a:rPr lang="en-US" sz="4000" dirty="0"/>
              <a:t>Control </a:t>
            </a:r>
            <a:br>
              <a:rPr lang="en-US" sz="4000" dirty="0"/>
            </a:br>
            <a:r>
              <a:rPr lang="en-US" sz="4000" dirty="0"/>
              <a:t>Asphalt Binder Storage</a:t>
            </a:r>
          </a:p>
        </p:txBody>
      </p:sp>
      <p:pic>
        <p:nvPicPr>
          <p:cNvPr id="295939" name="Picture 6" descr="A picture of 3 asphalt binder storage tanks and associated piping venting the storage tanks&#10;&#10;" title="Control Asphalt Binder Storage">
            <a:extLst>
              <a:ext uri="{FF2B5EF4-FFF2-40B4-BE49-F238E27FC236}">
                <a16:creationId xmlns:a16="http://schemas.microsoft.com/office/drawing/2014/main" id="{E2800BBB-D936-4D30-9210-54BA7414FB8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473200"/>
            <a:ext cx="9144000" cy="55927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OV09592.MPG" descr="A picture of a truck load out of an Hot Mix Asphalt Plant showing two asphalt trucks being loaded and visible emissions being released from the loading operation " title="Truck Loading Area">
            <a:hlinkClick r:id="" action="ppaction://media"/>
            <a:extLst>
              <a:ext uri="{FF2B5EF4-FFF2-40B4-BE49-F238E27FC236}">
                <a16:creationId xmlns:a16="http://schemas.microsoft.com/office/drawing/2014/main" id="{6FBA1521-EEEE-47D2-9D75-6E85BD9BB40A}"/>
              </a:ext>
            </a:extLst>
          </p:cNvPr>
          <p:cNvPicPr>
            <a:picLocks noRot="1" noChangeAspect="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46856" y="77941"/>
            <a:ext cx="9148763"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6" name="Rectangle 4">
            <a:extLst>
              <a:ext uri="{FF2B5EF4-FFF2-40B4-BE49-F238E27FC236}">
                <a16:creationId xmlns:a16="http://schemas.microsoft.com/office/drawing/2014/main" id="{FA7ADF27-572E-4FE0-896C-9B57C7BCF7E2}"/>
              </a:ext>
            </a:extLst>
          </p:cNvPr>
          <p:cNvSpPr>
            <a:spLocks noGrp="1" noChangeArrowheads="1"/>
          </p:cNvSpPr>
          <p:nvPr>
            <p:ph type="title"/>
          </p:nvPr>
        </p:nvSpPr>
        <p:spPr>
          <a:xfrm>
            <a:off x="457200" y="0"/>
            <a:ext cx="8229600" cy="1143000"/>
          </a:xfrm>
        </p:spPr>
        <p:txBody>
          <a:bodyPr/>
          <a:lstStyle/>
          <a:p>
            <a:pPr eaLnBrk="1" hangingPunct="1">
              <a:defRPr/>
            </a:pPr>
            <a:r>
              <a:rPr lang="en-US" sz="4000" dirty="0"/>
              <a:t>Control</a:t>
            </a:r>
            <a:br>
              <a:rPr lang="en-US" sz="4000" dirty="0"/>
            </a:br>
            <a:r>
              <a:rPr lang="en-US" sz="4000" dirty="0"/>
              <a:t>Blue Smoke</a:t>
            </a:r>
          </a:p>
        </p:txBody>
      </p:sp>
      <p:pic>
        <p:nvPicPr>
          <p:cNvPr id="300035" name="Picture 8" descr="A picture of truck load out of a Hot Mix Asphalt Plant showing a rotary dryer on the left and several hot bins above the truck loading area and asphalt trucks being loaded with minimal visible emissions &#10;" title="Control Blue Smoke">
            <a:extLst>
              <a:ext uri="{FF2B5EF4-FFF2-40B4-BE49-F238E27FC236}">
                <a16:creationId xmlns:a16="http://schemas.microsoft.com/office/drawing/2014/main" id="{3BE7668F-BB92-46A7-982C-80CAD58AE422}"/>
              </a:ext>
            </a:extLst>
          </p:cNvPr>
          <p:cNvPicPr>
            <a:picLocks noGrp="1" noChangeAspect="1" noChangeArrowheads="1"/>
          </p:cNvPicPr>
          <p:nvPr>
            <p:ph idx="1"/>
          </p:nvPr>
        </p:nvPicPr>
        <p:blipFill>
          <a:blip r:embed="rId3">
            <a:lum bright="-6000"/>
            <a:extLst>
              <a:ext uri="{28A0092B-C50C-407E-A947-70E740481C1C}">
                <a14:useLocalDpi xmlns:a14="http://schemas.microsoft.com/office/drawing/2010/main" val="0"/>
              </a:ext>
            </a:extLst>
          </a:blip>
          <a:srcRect r="9166" b="22974"/>
          <a:stretch>
            <a:fillRect/>
          </a:stretch>
        </p:blipFill>
        <p:spPr>
          <a:xfrm>
            <a:off x="0" y="1447800"/>
            <a:ext cx="9144000" cy="541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20" name="Rectangle 4">
            <a:extLst>
              <a:ext uri="{FF2B5EF4-FFF2-40B4-BE49-F238E27FC236}">
                <a16:creationId xmlns:a16="http://schemas.microsoft.com/office/drawing/2014/main" id="{B7857239-567C-48FD-AF25-E20BA5AA56C3}"/>
              </a:ext>
            </a:extLst>
          </p:cNvPr>
          <p:cNvSpPr>
            <a:spLocks noGrp="1" noChangeArrowheads="1"/>
          </p:cNvSpPr>
          <p:nvPr>
            <p:ph type="title"/>
          </p:nvPr>
        </p:nvSpPr>
        <p:spPr/>
        <p:txBody>
          <a:bodyPr/>
          <a:lstStyle/>
          <a:p>
            <a:pPr eaLnBrk="1" hangingPunct="1">
              <a:defRPr/>
            </a:pPr>
            <a:r>
              <a:rPr lang="en-US" sz="4000" dirty="0"/>
              <a:t>Control</a:t>
            </a:r>
            <a:br>
              <a:rPr lang="en-US" sz="4000" dirty="0"/>
            </a:br>
            <a:r>
              <a:rPr lang="en-US" sz="4000" dirty="0"/>
              <a:t>Blue Smoke</a:t>
            </a:r>
          </a:p>
        </p:txBody>
      </p:sp>
      <p:sp>
        <p:nvSpPr>
          <p:cNvPr id="302083" name="Rectangle 6">
            <a:extLst>
              <a:ext uri="{FF2B5EF4-FFF2-40B4-BE49-F238E27FC236}">
                <a16:creationId xmlns:a16="http://schemas.microsoft.com/office/drawing/2014/main" id="{268A5BA5-9C11-4CCD-ABED-097645B02E38}"/>
              </a:ext>
            </a:extLst>
          </p:cNvPr>
          <p:cNvSpPr>
            <a:spLocks noGrp="1" noChangeArrowheads="1"/>
          </p:cNvSpPr>
          <p:nvPr>
            <p:ph type="body" sz="half" idx="2"/>
          </p:nvPr>
        </p:nvSpPr>
        <p:spPr>
          <a:xfrm>
            <a:off x="5715000" y="1600200"/>
            <a:ext cx="2971800" cy="4525963"/>
          </a:xfrm>
        </p:spPr>
        <p:txBody>
          <a:bodyPr/>
          <a:lstStyle/>
          <a:p>
            <a:pPr eaLnBrk="1" hangingPunct="1"/>
            <a:r>
              <a:rPr lang="en-US" altLang="en-US" b="1"/>
              <a:t>An aerosol of condensed organic particles adsorbed to dust or water particles</a:t>
            </a:r>
          </a:p>
        </p:txBody>
      </p:sp>
      <p:pic>
        <p:nvPicPr>
          <p:cNvPr id="302084" name="Picture 9" descr="A picture of a truck load out with hot bins above dropping hot mix asphalt into truck beds and some visible emissions (blue smoke) directly above the truck bed&#10;&#10;" title="Control Blue Smoke">
            <a:extLst>
              <a:ext uri="{FF2B5EF4-FFF2-40B4-BE49-F238E27FC236}">
                <a16:creationId xmlns:a16="http://schemas.microsoft.com/office/drawing/2014/main" id="{93DAF027-764F-4D08-811B-55F3B6198F81}"/>
              </a:ext>
            </a:extLst>
          </p:cNvPr>
          <p:cNvPicPr>
            <a:picLocks noGrp="1" noChangeAspect="1" noChangeArrowheads="1"/>
          </p:cNvPicPr>
          <p:nvPr>
            <p:ph sz="half" idx="1"/>
          </p:nvPr>
        </p:nvPicPr>
        <p:blipFill>
          <a:blip r:embed="rId3">
            <a:lum bright="-6000"/>
            <a:extLst>
              <a:ext uri="{28A0092B-C50C-407E-A947-70E740481C1C}">
                <a14:useLocalDpi xmlns:a14="http://schemas.microsoft.com/office/drawing/2010/main" val="0"/>
              </a:ext>
            </a:extLst>
          </a:blip>
          <a:srcRect/>
          <a:stretch>
            <a:fillRect/>
          </a:stretch>
        </p:blipFill>
        <p:spPr>
          <a:xfrm>
            <a:off x="0" y="1524000"/>
            <a:ext cx="5562600" cy="533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3B1E8BC4-1E3D-4B2A-BC76-EBE2B9478B28}"/>
              </a:ext>
            </a:extLst>
          </p:cNvPr>
          <p:cNvSpPr>
            <a:spLocks noGrp="1" noChangeArrowheads="1"/>
          </p:cNvSpPr>
          <p:nvPr>
            <p:ph type="title"/>
          </p:nvPr>
        </p:nvSpPr>
        <p:spPr/>
        <p:txBody>
          <a:bodyPr/>
          <a:lstStyle/>
          <a:p>
            <a:pPr eaLnBrk="1" hangingPunct="1">
              <a:defRPr/>
            </a:pPr>
            <a:r>
              <a:rPr lang="en-US" sz="4000" dirty="0"/>
              <a:t>Control</a:t>
            </a:r>
            <a:br>
              <a:rPr lang="en-US" sz="4000" dirty="0"/>
            </a:br>
            <a:r>
              <a:rPr lang="en-US" sz="4000" dirty="0"/>
              <a:t>Blue Smoke</a:t>
            </a:r>
          </a:p>
        </p:txBody>
      </p:sp>
      <p:sp>
        <p:nvSpPr>
          <p:cNvPr id="304131" name="Rectangle 3">
            <a:extLst>
              <a:ext uri="{FF2B5EF4-FFF2-40B4-BE49-F238E27FC236}">
                <a16:creationId xmlns:a16="http://schemas.microsoft.com/office/drawing/2014/main" id="{440B0539-9B4B-41BB-B5FE-9F16079E38C2}"/>
              </a:ext>
            </a:extLst>
          </p:cNvPr>
          <p:cNvSpPr>
            <a:spLocks noGrp="1" noChangeArrowheads="1"/>
          </p:cNvSpPr>
          <p:nvPr>
            <p:ph type="body" idx="1"/>
          </p:nvPr>
        </p:nvSpPr>
        <p:spPr>
          <a:xfrm>
            <a:off x="457200" y="1752600"/>
            <a:ext cx="8229600" cy="4525963"/>
          </a:xfrm>
        </p:spPr>
        <p:txBody>
          <a:bodyPr/>
          <a:lstStyle/>
          <a:p>
            <a:pPr marL="609600" indent="-609600" eaLnBrk="1" hangingPunct="1"/>
            <a:r>
              <a:rPr lang="en-US" altLang="en-US" b="1"/>
              <a:t>Some organic compounds begin to </a:t>
            </a:r>
          </a:p>
          <a:p>
            <a:pPr marL="609600" indent="-609600" eaLnBrk="1" hangingPunct="1">
              <a:buFontTx/>
              <a:buAutoNum type="arabicPeriod"/>
            </a:pPr>
            <a:r>
              <a:rPr lang="en-US" altLang="en-US" b="1"/>
              <a:t>vaporize at 300 F</a:t>
            </a:r>
          </a:p>
          <a:p>
            <a:pPr marL="609600" indent="-609600" eaLnBrk="1" hangingPunct="1">
              <a:buFontTx/>
              <a:buAutoNum type="arabicPeriod"/>
            </a:pPr>
            <a:r>
              <a:rPr lang="en-US" altLang="en-US" b="1"/>
              <a:t>Condense in ambient air</a:t>
            </a:r>
          </a:p>
          <a:p>
            <a:pPr marL="609600" indent="-609600" eaLnBrk="1" hangingPunct="1">
              <a:buFontTx/>
              <a:buAutoNum type="arabicPeriod"/>
            </a:pPr>
            <a:r>
              <a:rPr lang="en-US" altLang="en-US" b="1"/>
              <a:t>Adsorb to dust and water particles</a:t>
            </a:r>
          </a:p>
          <a:p>
            <a:pPr marL="609600" indent="-609600" eaLnBrk="1" hangingPunct="1"/>
            <a:r>
              <a:rPr lang="en-US" altLang="en-US" b="1"/>
              <a:t>To form visible emissions</a:t>
            </a:r>
          </a:p>
          <a:p>
            <a:pPr marL="609600" indent="-609600" eaLnBrk="1" hangingPunct="1"/>
            <a:r>
              <a:rPr lang="en-US" altLang="en-US" b="1"/>
              <a:t>Visible emissions are formed until the air becomes saturated</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6178" name="Picture 5" descr="The bottom right is a picture of a truck load out of a Hot Mix Asphalt Plant with the bottom of the hot mix asphalt storage bins and part of the hot asphalt elevator conveyor and rotary dryer and other bins and silos shown on the left" title="Blue Smoke Emission Points">
            <a:extLst>
              <a:ext uri="{FF2B5EF4-FFF2-40B4-BE49-F238E27FC236}">
                <a16:creationId xmlns:a16="http://schemas.microsoft.com/office/drawing/2014/main" id="{91817AAB-354E-4208-B66A-2D6743DD107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29175" y="3413125"/>
            <a:ext cx="4314825"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6179" name="Picture 4" descr="The top right is a distant view of a Hot Mix Asphalt Plant showing the hot asphalt storage bins in the front and the hot asphalt elevator conveyor, rotary dryer, bins and silos and air pollution control system and ducting in the background" title="Blue Smoke Emission Points">
            <a:extLst>
              <a:ext uri="{FF2B5EF4-FFF2-40B4-BE49-F238E27FC236}">
                <a16:creationId xmlns:a16="http://schemas.microsoft.com/office/drawing/2014/main" id="{0C10A39E-C2A7-4F30-9D71-8EBB625B563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64063" y="381000"/>
            <a:ext cx="4579937" cy="303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6180" name="Picture 1" descr="The bottom left is a picture of the top of hot asphalt storage bins and hot asphalt elevator conveyor" title="Blue Smoke Emission Points">
            <a:extLst>
              <a:ext uri="{FF2B5EF4-FFF2-40B4-BE49-F238E27FC236}">
                <a16:creationId xmlns:a16="http://schemas.microsoft.com/office/drawing/2014/main" id="{FBFB1B70-39BF-4D2B-B2AF-3306B0154C5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750" y="3098800"/>
            <a:ext cx="4884738"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6181" name="Picture 3" descr="The top left is a picture of the top of hot asphalt storage bins and the top portion of a hot asphalt elevator conveyor feeding the bins " title="Blue Smoke Emission Points">
            <a:extLst>
              <a:ext uri="{FF2B5EF4-FFF2-40B4-BE49-F238E27FC236}">
                <a16:creationId xmlns:a16="http://schemas.microsoft.com/office/drawing/2014/main" id="{37FE6F7C-4E18-491C-B6A5-3EE09245E62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7463" y="381000"/>
            <a:ext cx="4870451" cy="303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A5E40E06-3CDE-4A77-992C-DA068A59AA0E}"/>
              </a:ext>
            </a:extLst>
          </p:cNvPr>
          <p:cNvSpPr>
            <a:spLocks noChangeArrowheads="1"/>
          </p:cNvSpPr>
          <p:nvPr/>
        </p:nvSpPr>
        <p:spPr bwMode="auto">
          <a:xfrm>
            <a:off x="5562600" y="5486400"/>
            <a:ext cx="3470275" cy="858838"/>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a:spAutoFit/>
          </a:bodyPr>
          <a:lstStyle/>
          <a:p>
            <a:pPr algn="ctr">
              <a:defRPr/>
            </a:pPr>
            <a:r>
              <a:rPr lang="en-US" altLang="en-US" sz="2489" b="1" dirty="0">
                <a:solidFill>
                  <a:srgbClr val="3333FF"/>
                </a:solidFill>
                <a:effectLst>
                  <a:outerShdw blurRad="38100" dist="38100" dir="2700000" algn="tl">
                    <a:srgbClr val="000000"/>
                  </a:outerShdw>
                </a:effectLst>
                <a:latin typeface="Arial" charset="0"/>
              </a:rPr>
              <a:t>Blue Smoke </a:t>
            </a:r>
          </a:p>
          <a:p>
            <a:pPr algn="ctr">
              <a:defRPr/>
            </a:pPr>
            <a:r>
              <a:rPr lang="en-US" altLang="en-US" sz="2489" b="1" dirty="0">
                <a:solidFill>
                  <a:srgbClr val="FF0000"/>
                </a:solidFill>
                <a:effectLst>
                  <a:outerShdw blurRad="38100" dist="38100" dir="2700000" algn="tl">
                    <a:srgbClr val="000000"/>
                  </a:outerShdw>
                </a:effectLst>
                <a:latin typeface="Arial" charset="0"/>
              </a:rPr>
              <a:t>Emission Points</a:t>
            </a:r>
          </a:p>
        </p:txBody>
      </p:sp>
    </p:spTree>
  </p:cSld>
  <p:clrMapOvr>
    <a:masterClrMapping/>
  </p:clrMapOvr>
  <p:transition spd="slow" advClick="0"/>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a:extLst>
              <a:ext uri="{FF2B5EF4-FFF2-40B4-BE49-F238E27FC236}">
                <a16:creationId xmlns:a16="http://schemas.microsoft.com/office/drawing/2014/main" id="{1554665C-093F-461B-BC07-2A1975394568}"/>
              </a:ext>
            </a:extLst>
          </p:cNvPr>
          <p:cNvSpPr>
            <a:spLocks noGrp="1" noChangeArrowheads="1"/>
          </p:cNvSpPr>
          <p:nvPr>
            <p:ph type="title"/>
          </p:nvPr>
        </p:nvSpPr>
        <p:spPr>
          <a:xfrm>
            <a:off x="495300" y="152400"/>
            <a:ext cx="8229600" cy="1143000"/>
          </a:xfrm>
        </p:spPr>
        <p:txBody>
          <a:bodyPr/>
          <a:lstStyle/>
          <a:p>
            <a:pPr eaLnBrk="1" hangingPunct="1">
              <a:defRPr/>
            </a:pPr>
            <a:r>
              <a:rPr lang="en-US" sz="4000" dirty="0"/>
              <a:t>Control</a:t>
            </a:r>
            <a:br>
              <a:rPr lang="en-US" sz="4000" dirty="0"/>
            </a:br>
            <a:r>
              <a:rPr lang="en-US" sz="4000" dirty="0"/>
              <a:t>Blue Smoke Emissions Points</a:t>
            </a:r>
          </a:p>
        </p:txBody>
      </p:sp>
      <p:sp>
        <p:nvSpPr>
          <p:cNvPr id="300035" name="Rectangle 3">
            <a:extLst>
              <a:ext uri="{FF2B5EF4-FFF2-40B4-BE49-F238E27FC236}">
                <a16:creationId xmlns:a16="http://schemas.microsoft.com/office/drawing/2014/main" id="{C3395C12-2A80-4202-84A9-D57928F7A4DF}"/>
              </a:ext>
            </a:extLst>
          </p:cNvPr>
          <p:cNvSpPr>
            <a:spLocks noGrp="1" noChangeArrowheads="1"/>
          </p:cNvSpPr>
          <p:nvPr>
            <p:ph type="body" idx="1"/>
          </p:nvPr>
        </p:nvSpPr>
        <p:spPr>
          <a:xfrm>
            <a:off x="762000" y="1600200"/>
            <a:ext cx="8610600" cy="5105400"/>
          </a:xfrm>
        </p:spPr>
        <p:txBody>
          <a:bodyPr/>
          <a:lstStyle/>
          <a:p>
            <a:pPr eaLnBrk="1" hangingPunct="1">
              <a:defRPr/>
            </a:pPr>
            <a:r>
              <a:rPr lang="en-US" altLang="en-US" b="1" dirty="0"/>
              <a:t>Drop points of HMA from pugmill</a:t>
            </a:r>
          </a:p>
          <a:p>
            <a:pPr eaLnBrk="1" hangingPunct="1">
              <a:defRPr/>
            </a:pPr>
            <a:r>
              <a:rPr lang="en-US" altLang="en-US" b="1" dirty="0"/>
              <a:t>On top of surge bins/silos</a:t>
            </a:r>
          </a:p>
          <a:p>
            <a:pPr eaLnBrk="1" hangingPunct="1">
              <a:defRPr/>
            </a:pPr>
            <a:r>
              <a:rPr lang="en-US" altLang="en-US" b="1" dirty="0"/>
              <a:t>At the base of surge bins/silos</a:t>
            </a:r>
          </a:p>
          <a:p>
            <a:pPr eaLnBrk="1" hangingPunct="1">
              <a:defRPr/>
            </a:pPr>
            <a:r>
              <a:rPr lang="en-US" altLang="en-US" b="1" dirty="0"/>
              <a:t>Drag slat conveyors</a:t>
            </a:r>
          </a:p>
          <a:p>
            <a:pPr eaLnBrk="1" hangingPunct="1">
              <a:defRPr/>
            </a:pPr>
            <a:r>
              <a:rPr lang="en-US" altLang="en-US" b="1" dirty="0"/>
              <a:t>Truck load out</a:t>
            </a:r>
          </a:p>
          <a:p>
            <a:pPr marL="0" indent="0" eaLnBrk="1" hangingPunct="1">
              <a:buFontTx/>
              <a:buNone/>
              <a:defRPr/>
            </a:pPr>
            <a:endParaRPr lang="en-US" altLang="en-US" b="1" dirty="0"/>
          </a:p>
          <a:p>
            <a:pPr eaLnBrk="1" hangingPunct="1">
              <a:defRPr/>
            </a:pPr>
            <a:r>
              <a:rPr lang="en-US" altLang="en-US" b="1" dirty="0"/>
              <a:t>Challenge to capture and control</a:t>
            </a:r>
          </a:p>
          <a:p>
            <a:pPr eaLnBrk="1" hangingPunct="1">
              <a:defRPr/>
            </a:pPr>
            <a:r>
              <a:rPr lang="en-US" altLang="en-US" b="1" dirty="0"/>
              <a:t>Primary reason for complaints</a:t>
            </a:r>
          </a:p>
          <a:p>
            <a:pPr eaLnBrk="1" hangingPunct="1">
              <a:defRPr/>
            </a:pPr>
            <a:r>
              <a:rPr lang="en-US" altLang="en-US" b="1" dirty="0"/>
              <a:t>Perception !!</a:t>
            </a:r>
          </a:p>
          <a:p>
            <a:pPr eaLnBrk="1" hangingPunct="1">
              <a:buFontTx/>
              <a:buNone/>
              <a:defRPr/>
            </a:pPr>
            <a:endParaRPr lang="en-US" altLang="en-US" b="1" dirty="0"/>
          </a:p>
          <a:p>
            <a:pPr eaLnBrk="1" hangingPunct="1">
              <a:buFontTx/>
              <a:buNone/>
              <a:defRPr/>
            </a:pPr>
            <a:endParaRPr lang="en-US" altLang="en-US"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A216274B-AD80-4B5A-B22E-5B700A6EA24C}"/>
              </a:ext>
            </a:extLst>
          </p:cNvPr>
          <p:cNvSpPr>
            <a:spLocks noGrp="1" noChangeArrowheads="1"/>
          </p:cNvSpPr>
          <p:nvPr>
            <p:ph type="title"/>
          </p:nvPr>
        </p:nvSpPr>
        <p:spPr>
          <a:xfrm>
            <a:off x="685800" y="381000"/>
            <a:ext cx="8229600" cy="1143000"/>
          </a:xfrm>
        </p:spPr>
        <p:txBody>
          <a:bodyPr/>
          <a:lstStyle/>
          <a:p>
            <a:pPr eaLnBrk="1" hangingPunct="1">
              <a:defRPr/>
            </a:pPr>
            <a:r>
              <a:rPr lang="en-US" sz="4000"/>
              <a:t>Process</a:t>
            </a:r>
            <a:br>
              <a:rPr lang="en-US" sz="4000"/>
            </a:br>
            <a:r>
              <a:rPr lang="en-US" sz="4000"/>
              <a:t>Binder Composition</a:t>
            </a:r>
          </a:p>
        </p:txBody>
      </p:sp>
      <p:pic>
        <p:nvPicPr>
          <p:cNvPr id="33795" name="Picture 5" descr="A drawing of a glass test tube on the left (with top half of the test tube having a blue color and bottom half having a purple color material in it) and on the right of the test tube 8 drawings of, from top a propane tank attached to a petroleum truck; a propeller plane; a passenger car; a jet airplane; a tanker in front of a building; a boat; equipment using lubricant waxes; and a factory.  &#10;&#10;" title="Binder Composition">
            <a:extLst>
              <a:ext uri="{FF2B5EF4-FFF2-40B4-BE49-F238E27FC236}">
                <a16:creationId xmlns:a16="http://schemas.microsoft.com/office/drawing/2014/main" id="{D4D3D5DA-3F69-447E-A35B-EF6C22825F6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b="13223"/>
          <a:stretch>
            <a:fillRect/>
          </a:stretch>
        </p:blipFill>
        <p:spPr>
          <a:xfrm>
            <a:off x="1981200" y="1828800"/>
            <a:ext cx="4191000" cy="4800600"/>
          </a:xfrm>
          <a:noFill/>
          <a:extLst>
            <a:ext uri="{909E8E84-426E-40DD-AFC4-6F175D3DCCD1}">
              <a14:hiddenFill xmlns:a14="http://schemas.microsoft.com/office/drawing/2010/main">
                <a:solidFill>
                  <a:srgbClr val="FFFFFF"/>
                </a:solidFill>
              </a14:hiddenFill>
            </a:ext>
          </a:extLst>
        </p:spPr>
      </p:pic>
      <p:sp>
        <p:nvSpPr>
          <p:cNvPr id="33796" name="Text Box 6">
            <a:extLst>
              <a:ext uri="{FF2B5EF4-FFF2-40B4-BE49-F238E27FC236}">
                <a16:creationId xmlns:a16="http://schemas.microsoft.com/office/drawing/2014/main" id="{99EA214B-0FDB-47F2-AC38-51B5AA9C7467}"/>
              </a:ext>
            </a:extLst>
          </p:cNvPr>
          <p:cNvSpPr txBox="1">
            <a:spLocks noChangeArrowheads="1"/>
          </p:cNvSpPr>
          <p:nvPr/>
        </p:nvSpPr>
        <p:spPr bwMode="auto">
          <a:xfrm>
            <a:off x="6461125" y="2144713"/>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sp>
        <p:nvSpPr>
          <p:cNvPr id="69639" name="Text Box 7">
            <a:extLst>
              <a:ext uri="{FF2B5EF4-FFF2-40B4-BE49-F238E27FC236}">
                <a16:creationId xmlns:a16="http://schemas.microsoft.com/office/drawing/2014/main" id="{D2F9F51B-B16D-4E7C-9B8A-1E2F36BE03FB}"/>
              </a:ext>
            </a:extLst>
          </p:cNvPr>
          <p:cNvSpPr txBox="1">
            <a:spLocks noChangeArrowheads="1"/>
          </p:cNvSpPr>
          <p:nvPr/>
        </p:nvSpPr>
        <p:spPr bwMode="auto">
          <a:xfrm>
            <a:off x="6781800" y="3124200"/>
            <a:ext cx="1958975" cy="1311275"/>
          </a:xfrm>
          <a:prstGeom prst="rect">
            <a:avLst/>
          </a:prstGeom>
          <a:noFill/>
          <a:ln>
            <a:noFill/>
          </a:ln>
          <a:effectLst/>
        </p:spPr>
        <p:txBody>
          <a:bodyPr>
            <a:spAutoFit/>
          </a:bodyPr>
          <a:lstStyle/>
          <a:p>
            <a:pPr eaLnBrk="1" hangingPunct="1">
              <a:spcBef>
                <a:spcPct val="50000"/>
              </a:spcBef>
              <a:defRPr/>
            </a:pPr>
            <a:r>
              <a:rPr lang="en-US" b="1">
                <a:solidFill>
                  <a:schemeClr val="tx2"/>
                </a:solidFill>
                <a:effectLst>
                  <a:outerShdw blurRad="38100" dist="38100" dir="2700000" algn="tl">
                    <a:srgbClr val="C0C0C0"/>
                  </a:outerShdw>
                </a:effectLst>
                <a:latin typeface="Arial" charset="0"/>
              </a:rPr>
              <a:t>Crude Petroleum Distillation Fractions</a:t>
            </a:r>
          </a:p>
        </p:txBody>
      </p:sp>
      <p:sp>
        <p:nvSpPr>
          <p:cNvPr id="69640" name="Rectangle 8">
            <a:extLst>
              <a:ext uri="{FF2B5EF4-FFF2-40B4-BE49-F238E27FC236}">
                <a16:creationId xmlns:a16="http://schemas.microsoft.com/office/drawing/2014/main" id="{4C09EE7A-B54B-47AB-A111-BA737CFA8288}"/>
              </a:ext>
            </a:extLst>
          </p:cNvPr>
          <p:cNvSpPr>
            <a:spLocks noChangeArrowheads="1"/>
          </p:cNvSpPr>
          <p:nvPr/>
        </p:nvSpPr>
        <p:spPr bwMode="auto">
          <a:xfrm>
            <a:off x="3505200" y="2209800"/>
            <a:ext cx="1066800" cy="457200"/>
          </a:xfrm>
          <a:prstGeom prst="rect">
            <a:avLst/>
          </a:prstGeom>
          <a:solidFill>
            <a:schemeClr val="bg1"/>
          </a:solidFill>
          <a:ln>
            <a:noFill/>
          </a:ln>
          <a:effectLst/>
        </p:spPr>
        <p:txBody>
          <a:bodyPr>
            <a:spAutoFit/>
          </a:bodyPr>
          <a:lstStyle/>
          <a:p>
            <a:pPr eaLnBrk="1" hangingPunct="1">
              <a:defRPr/>
            </a:pPr>
            <a:r>
              <a:rPr lang="en-US" sz="1200" b="1">
                <a:solidFill>
                  <a:schemeClr val="tx2"/>
                </a:solidFill>
                <a:effectLst>
                  <a:outerShdw blurRad="38100" dist="38100" dir="2700000" algn="tl">
                    <a:srgbClr val="C0C0C0"/>
                  </a:outerShdw>
                </a:effectLst>
                <a:latin typeface="Arial" charset="0"/>
              </a:rPr>
              <a:t>Petroleum Gases</a:t>
            </a:r>
          </a:p>
        </p:txBody>
      </p:sp>
      <p:sp>
        <p:nvSpPr>
          <p:cNvPr id="69641" name="Rectangle 9">
            <a:extLst>
              <a:ext uri="{FF2B5EF4-FFF2-40B4-BE49-F238E27FC236}">
                <a16:creationId xmlns:a16="http://schemas.microsoft.com/office/drawing/2014/main" id="{C75452D9-0F49-4107-9A49-498C90D42946}"/>
              </a:ext>
            </a:extLst>
          </p:cNvPr>
          <p:cNvSpPr>
            <a:spLocks noChangeArrowheads="1"/>
          </p:cNvSpPr>
          <p:nvPr/>
        </p:nvSpPr>
        <p:spPr bwMode="auto">
          <a:xfrm>
            <a:off x="3505200" y="2819400"/>
            <a:ext cx="762000" cy="396875"/>
          </a:xfrm>
          <a:prstGeom prst="rect">
            <a:avLst/>
          </a:prstGeom>
          <a:solidFill>
            <a:schemeClr val="bg1"/>
          </a:solidFill>
          <a:ln>
            <a:noFill/>
          </a:ln>
          <a:effectLst/>
        </p:spPr>
        <p:txBody>
          <a:bodyPr>
            <a:spAutoFit/>
          </a:bodyPr>
          <a:lstStyle/>
          <a:p>
            <a:pPr eaLnBrk="1" hangingPunct="1">
              <a:defRPr/>
            </a:pPr>
            <a:r>
              <a:rPr lang="en-US" sz="1000" b="1">
                <a:solidFill>
                  <a:schemeClr val="tx2"/>
                </a:solidFill>
                <a:effectLst>
                  <a:outerShdw blurRad="38100" dist="38100" dir="2700000" algn="tl">
                    <a:srgbClr val="C0C0C0"/>
                  </a:outerShdw>
                </a:effectLst>
                <a:latin typeface="Arial" charset="0"/>
              </a:rPr>
              <a:t>Aviation </a:t>
            </a:r>
          </a:p>
          <a:p>
            <a:pPr eaLnBrk="1" hangingPunct="1">
              <a:defRPr/>
            </a:pPr>
            <a:r>
              <a:rPr lang="en-US" sz="1000" b="1">
                <a:solidFill>
                  <a:schemeClr val="tx2"/>
                </a:solidFill>
                <a:effectLst>
                  <a:outerShdw blurRad="38100" dist="38100" dir="2700000" algn="tl">
                    <a:srgbClr val="C0C0C0"/>
                  </a:outerShdw>
                </a:effectLst>
                <a:latin typeface="Arial" charset="0"/>
              </a:rPr>
              <a:t>Gasoline</a:t>
            </a:r>
          </a:p>
        </p:txBody>
      </p:sp>
      <p:sp>
        <p:nvSpPr>
          <p:cNvPr id="69642" name="Rectangle 10">
            <a:extLst>
              <a:ext uri="{FF2B5EF4-FFF2-40B4-BE49-F238E27FC236}">
                <a16:creationId xmlns:a16="http://schemas.microsoft.com/office/drawing/2014/main" id="{E6C55354-2652-47B8-9FC3-C459A9617DB9}"/>
              </a:ext>
            </a:extLst>
          </p:cNvPr>
          <p:cNvSpPr>
            <a:spLocks noChangeArrowheads="1"/>
          </p:cNvSpPr>
          <p:nvPr/>
        </p:nvSpPr>
        <p:spPr bwMode="auto">
          <a:xfrm>
            <a:off x="3505200" y="3505200"/>
            <a:ext cx="762000" cy="274638"/>
          </a:xfrm>
          <a:prstGeom prst="rect">
            <a:avLst/>
          </a:prstGeom>
          <a:solidFill>
            <a:schemeClr val="bg1"/>
          </a:solidFill>
          <a:ln>
            <a:noFill/>
          </a:ln>
          <a:effectLst/>
        </p:spPr>
        <p:txBody>
          <a:bodyPr>
            <a:spAutoFit/>
          </a:bodyPr>
          <a:lstStyle/>
          <a:p>
            <a:pPr eaLnBrk="1" hangingPunct="1">
              <a:defRPr/>
            </a:pPr>
            <a:r>
              <a:rPr lang="en-US" sz="1200" b="1">
                <a:solidFill>
                  <a:schemeClr val="tx2"/>
                </a:solidFill>
                <a:effectLst>
                  <a:outerShdw blurRad="38100" dist="38100" dir="2700000" algn="tl">
                    <a:srgbClr val="C0C0C0"/>
                  </a:outerShdw>
                </a:effectLst>
                <a:latin typeface="Arial" charset="0"/>
              </a:rPr>
              <a:t>Petrol</a:t>
            </a:r>
          </a:p>
        </p:txBody>
      </p:sp>
      <p:sp>
        <p:nvSpPr>
          <p:cNvPr id="69643" name="Rectangle 11">
            <a:extLst>
              <a:ext uri="{FF2B5EF4-FFF2-40B4-BE49-F238E27FC236}">
                <a16:creationId xmlns:a16="http://schemas.microsoft.com/office/drawing/2014/main" id="{1FFA5705-575C-4BBA-9D69-B889241491BB}"/>
              </a:ext>
            </a:extLst>
          </p:cNvPr>
          <p:cNvSpPr>
            <a:spLocks noChangeArrowheads="1"/>
          </p:cNvSpPr>
          <p:nvPr/>
        </p:nvSpPr>
        <p:spPr bwMode="auto">
          <a:xfrm>
            <a:off x="3505200" y="3886200"/>
            <a:ext cx="914400" cy="457200"/>
          </a:xfrm>
          <a:prstGeom prst="rect">
            <a:avLst/>
          </a:prstGeom>
          <a:solidFill>
            <a:schemeClr val="bg1"/>
          </a:solidFill>
          <a:ln>
            <a:noFill/>
          </a:ln>
          <a:effectLst/>
        </p:spPr>
        <p:txBody>
          <a:bodyPr>
            <a:spAutoFit/>
          </a:bodyPr>
          <a:lstStyle/>
          <a:p>
            <a:pPr eaLnBrk="1" hangingPunct="1">
              <a:defRPr/>
            </a:pPr>
            <a:r>
              <a:rPr lang="en-US" sz="1200" b="1">
                <a:solidFill>
                  <a:schemeClr val="tx2"/>
                </a:solidFill>
                <a:effectLst>
                  <a:outerShdw blurRad="38100" dist="38100" dir="2700000" algn="tl">
                    <a:srgbClr val="C0C0C0"/>
                  </a:outerShdw>
                </a:effectLst>
                <a:latin typeface="Arial" charset="0"/>
              </a:rPr>
              <a:t>Kerosene jet fuel</a:t>
            </a:r>
          </a:p>
        </p:txBody>
      </p:sp>
      <p:sp>
        <p:nvSpPr>
          <p:cNvPr id="69644" name="Rectangle 12">
            <a:extLst>
              <a:ext uri="{FF2B5EF4-FFF2-40B4-BE49-F238E27FC236}">
                <a16:creationId xmlns:a16="http://schemas.microsoft.com/office/drawing/2014/main" id="{89B625CA-7878-4A6F-BA91-36C276CEF2D2}"/>
              </a:ext>
            </a:extLst>
          </p:cNvPr>
          <p:cNvSpPr>
            <a:spLocks noChangeArrowheads="1"/>
          </p:cNvSpPr>
          <p:nvPr/>
        </p:nvSpPr>
        <p:spPr bwMode="auto">
          <a:xfrm>
            <a:off x="3505200" y="4648200"/>
            <a:ext cx="990600" cy="274638"/>
          </a:xfrm>
          <a:prstGeom prst="rect">
            <a:avLst/>
          </a:prstGeom>
          <a:solidFill>
            <a:schemeClr val="bg1"/>
          </a:solidFill>
          <a:ln>
            <a:noFill/>
          </a:ln>
          <a:effectLst/>
        </p:spPr>
        <p:txBody>
          <a:bodyPr>
            <a:spAutoFit/>
          </a:bodyPr>
          <a:lstStyle/>
          <a:p>
            <a:pPr eaLnBrk="1" hangingPunct="1">
              <a:defRPr/>
            </a:pPr>
            <a:r>
              <a:rPr lang="en-US" sz="1200" b="1">
                <a:solidFill>
                  <a:schemeClr val="tx2"/>
                </a:solidFill>
                <a:effectLst>
                  <a:outerShdw blurRad="38100" dist="38100" dir="2700000" algn="tl">
                    <a:srgbClr val="C0C0C0"/>
                  </a:outerShdw>
                </a:effectLst>
                <a:latin typeface="Arial" charset="0"/>
              </a:rPr>
              <a:t>Heating Oil</a:t>
            </a:r>
          </a:p>
        </p:txBody>
      </p:sp>
      <p:sp>
        <p:nvSpPr>
          <p:cNvPr id="69645" name="Rectangle 13">
            <a:extLst>
              <a:ext uri="{FF2B5EF4-FFF2-40B4-BE49-F238E27FC236}">
                <a16:creationId xmlns:a16="http://schemas.microsoft.com/office/drawing/2014/main" id="{892E13E8-D171-4828-93DF-421E1F1FC8BA}"/>
              </a:ext>
            </a:extLst>
          </p:cNvPr>
          <p:cNvSpPr>
            <a:spLocks noChangeArrowheads="1"/>
          </p:cNvSpPr>
          <p:nvPr/>
        </p:nvSpPr>
        <p:spPr bwMode="auto">
          <a:xfrm>
            <a:off x="3505200" y="6096000"/>
            <a:ext cx="1524000" cy="457200"/>
          </a:xfrm>
          <a:prstGeom prst="rect">
            <a:avLst/>
          </a:prstGeom>
          <a:solidFill>
            <a:schemeClr val="bg1"/>
          </a:solidFill>
          <a:ln>
            <a:noFill/>
          </a:ln>
          <a:effectLst/>
        </p:spPr>
        <p:txBody>
          <a:bodyPr>
            <a:spAutoFit/>
          </a:bodyPr>
          <a:lstStyle/>
          <a:p>
            <a:pPr eaLnBrk="1" hangingPunct="1">
              <a:defRPr/>
            </a:pPr>
            <a:r>
              <a:rPr lang="en-US" sz="1200" b="1">
                <a:solidFill>
                  <a:schemeClr val="tx2"/>
                </a:solidFill>
                <a:effectLst>
                  <a:outerShdw blurRad="38100" dist="38100" dir="2700000" algn="tl">
                    <a:srgbClr val="C0C0C0"/>
                  </a:outerShdw>
                </a:effectLst>
                <a:latin typeface="Arial" charset="0"/>
              </a:rPr>
              <a:t>Furnace Oil Bitumen</a:t>
            </a:r>
          </a:p>
        </p:txBody>
      </p:sp>
      <p:sp>
        <p:nvSpPr>
          <p:cNvPr id="69646" name="Rectangle 14">
            <a:extLst>
              <a:ext uri="{FF2B5EF4-FFF2-40B4-BE49-F238E27FC236}">
                <a16:creationId xmlns:a16="http://schemas.microsoft.com/office/drawing/2014/main" id="{BC090C0B-3D9A-46BF-BA14-F101BD0D2644}"/>
              </a:ext>
            </a:extLst>
          </p:cNvPr>
          <p:cNvSpPr>
            <a:spLocks noChangeArrowheads="1"/>
          </p:cNvSpPr>
          <p:nvPr/>
        </p:nvSpPr>
        <p:spPr bwMode="auto">
          <a:xfrm>
            <a:off x="3505200" y="5562600"/>
            <a:ext cx="990600" cy="457200"/>
          </a:xfrm>
          <a:prstGeom prst="rect">
            <a:avLst/>
          </a:prstGeom>
          <a:solidFill>
            <a:schemeClr val="bg1"/>
          </a:solidFill>
          <a:ln>
            <a:noFill/>
          </a:ln>
          <a:effectLst/>
        </p:spPr>
        <p:txBody>
          <a:bodyPr>
            <a:spAutoFit/>
          </a:bodyPr>
          <a:lstStyle/>
          <a:p>
            <a:pPr eaLnBrk="1" hangingPunct="1">
              <a:defRPr/>
            </a:pPr>
            <a:r>
              <a:rPr lang="en-US" sz="1200" b="1">
                <a:solidFill>
                  <a:schemeClr val="tx2"/>
                </a:solidFill>
                <a:effectLst>
                  <a:outerShdw blurRad="38100" dist="38100" dir="2700000" algn="tl">
                    <a:srgbClr val="C0C0C0"/>
                  </a:outerShdw>
                </a:effectLst>
                <a:latin typeface="Arial" charset="0"/>
              </a:rPr>
              <a:t>Lubricants waxes </a:t>
            </a:r>
          </a:p>
        </p:txBody>
      </p:sp>
      <p:sp>
        <p:nvSpPr>
          <p:cNvPr id="69647" name="Rectangle 15">
            <a:extLst>
              <a:ext uri="{FF2B5EF4-FFF2-40B4-BE49-F238E27FC236}">
                <a16:creationId xmlns:a16="http://schemas.microsoft.com/office/drawing/2014/main" id="{63F9A8B8-952C-4A5C-8047-4D2303881DF0}"/>
              </a:ext>
            </a:extLst>
          </p:cNvPr>
          <p:cNvSpPr>
            <a:spLocks noChangeArrowheads="1"/>
          </p:cNvSpPr>
          <p:nvPr/>
        </p:nvSpPr>
        <p:spPr bwMode="auto">
          <a:xfrm>
            <a:off x="3505200" y="5181600"/>
            <a:ext cx="1066800" cy="274638"/>
          </a:xfrm>
          <a:prstGeom prst="rect">
            <a:avLst/>
          </a:prstGeom>
          <a:solidFill>
            <a:schemeClr val="bg1"/>
          </a:solidFill>
          <a:ln>
            <a:noFill/>
          </a:ln>
          <a:effectLst/>
        </p:spPr>
        <p:txBody>
          <a:bodyPr>
            <a:spAutoFit/>
          </a:bodyPr>
          <a:lstStyle/>
          <a:p>
            <a:pPr eaLnBrk="1" hangingPunct="1">
              <a:defRPr/>
            </a:pPr>
            <a:r>
              <a:rPr lang="en-US" sz="1200" b="1">
                <a:solidFill>
                  <a:schemeClr val="tx2"/>
                </a:solidFill>
                <a:effectLst>
                  <a:outerShdw blurRad="38100" dist="38100" dir="2700000" algn="tl">
                    <a:srgbClr val="C0C0C0"/>
                  </a:outerShdw>
                </a:effectLst>
                <a:latin typeface="Arial" charset="0"/>
              </a:rPr>
              <a:t>Diesel Fuel</a:t>
            </a: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0274" name="Picture 5" descr="The left is a picture of a blue smoke collection piping for control of blue smoke at a Hot Mix Asphalt Plant" title="Blue Smoke Collection System">
            <a:extLst>
              <a:ext uri="{FF2B5EF4-FFF2-40B4-BE49-F238E27FC236}">
                <a16:creationId xmlns:a16="http://schemas.microsoft.com/office/drawing/2014/main" id="{7CFFD455-AD4A-4479-BB28-D53A8C393024}"/>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0"/>
            <a:ext cx="4495800" cy="6858000"/>
          </a:xfrm>
        </p:spPr>
      </p:pic>
      <p:pic>
        <p:nvPicPr>
          <p:cNvPr id="310275" name="Picture 6" descr="The top right is a picture of a blue smoke collection piping connected to a rotary dryer at a Hot Mix Asphalt Plant" title="Blue Smoke Collection System">
            <a:extLst>
              <a:ext uri="{FF2B5EF4-FFF2-40B4-BE49-F238E27FC236}">
                <a16:creationId xmlns:a16="http://schemas.microsoft.com/office/drawing/2014/main" id="{E547001B-4A4C-44C3-9F15-0977F56950A8}"/>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4495800" y="0"/>
            <a:ext cx="4648200" cy="3429000"/>
          </a:xfrm>
        </p:spPr>
      </p:pic>
      <p:pic>
        <p:nvPicPr>
          <p:cNvPr id="310276" name="Picture 7" descr="The bottom right is a picture of blue smoke piping and an induction fan to collect blue smoke and rout it to the rotary dryer for control of blue smoke at a Hot Mix Asphalt Plant" title="Blue Smoke Collection System">
            <a:extLst>
              <a:ext uri="{FF2B5EF4-FFF2-40B4-BE49-F238E27FC236}">
                <a16:creationId xmlns:a16="http://schemas.microsoft.com/office/drawing/2014/main" id="{B710D9FC-15B0-46AF-80B7-1EED154CE95D}"/>
              </a:ext>
            </a:extLst>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4495800" y="3470275"/>
            <a:ext cx="4648200" cy="3387725"/>
          </a:xfrm>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2322" name="Picture 1" descr="A picture of a pugmill and truck load out with a slot hood and ductwork for capture of blue smoke at a Hot Mix Asphalt Plant" title="Blue Smoke Control Device">
            <a:extLst>
              <a:ext uri="{FF2B5EF4-FFF2-40B4-BE49-F238E27FC236}">
                <a16:creationId xmlns:a16="http://schemas.microsoft.com/office/drawing/2014/main" id="{1997CCC3-2D23-4963-B9E2-51DADD843A3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3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1C4E3306-80FA-468D-9630-D7B42AC2A685}"/>
              </a:ext>
            </a:extLst>
          </p:cNvPr>
          <p:cNvSpPr>
            <a:spLocks noChangeArrowheads="1"/>
          </p:cNvSpPr>
          <p:nvPr/>
        </p:nvSpPr>
        <p:spPr bwMode="auto">
          <a:xfrm>
            <a:off x="277813" y="5716588"/>
            <a:ext cx="5448300" cy="530225"/>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a:spAutoFit/>
          </a:bodyPr>
          <a:lstStyle/>
          <a:p>
            <a:pPr algn="ctr">
              <a:defRPr/>
            </a:pPr>
            <a:r>
              <a:rPr lang="en-US" altLang="en-US" sz="2844" b="1" dirty="0">
                <a:solidFill>
                  <a:srgbClr val="0070C0"/>
                </a:solidFill>
                <a:effectLst>
                  <a:outerShdw blurRad="38100" dist="38100" dir="2700000" algn="tl">
                    <a:srgbClr val="000000"/>
                  </a:outerShdw>
                </a:effectLst>
                <a:latin typeface="Arial" charset="0"/>
              </a:rPr>
              <a:t>Blue Smoke </a:t>
            </a:r>
            <a:r>
              <a:rPr lang="en-US" altLang="en-US" sz="2844" b="1" dirty="0">
                <a:solidFill>
                  <a:srgbClr val="CC0000"/>
                </a:solidFill>
                <a:effectLst>
                  <a:outerShdw blurRad="38100" dist="38100" dir="2700000" algn="tl">
                    <a:srgbClr val="000000"/>
                  </a:outerShdw>
                </a:effectLst>
                <a:latin typeface="Arial" charset="0"/>
              </a:rPr>
              <a:t>Control Device??</a:t>
            </a:r>
          </a:p>
        </p:txBody>
      </p:sp>
      <p:sp>
        <p:nvSpPr>
          <p:cNvPr id="311300" name="Date Placeholder 1">
            <a:extLst>
              <a:ext uri="{FF2B5EF4-FFF2-40B4-BE49-F238E27FC236}">
                <a16:creationId xmlns:a16="http://schemas.microsoft.com/office/drawing/2014/main" id="{30C7D8EB-F2D5-4631-9B6C-956108C96DFC}"/>
              </a:ext>
            </a:extLst>
          </p:cNvPr>
          <p:cNvSpPr>
            <a:spLocks noGrp="1"/>
          </p:cNvSpPr>
          <p:nvPr>
            <p:ph type="dt" sz="quarter" idx="10"/>
          </p:nvPr>
        </p:nvSpPr>
        <p:spPr/>
        <p:txBody>
          <a:bodyPr lIns="81280" tIns="40640" rIns="81280" bIns="40640"/>
          <a:lstStyle>
            <a:lvl1pPr>
              <a:defRPr sz="2133">
                <a:solidFill>
                  <a:schemeClr val="tx1"/>
                </a:solidFill>
                <a:latin typeface="Arial" panose="020B0604020202020204" pitchFamily="34" charset="0"/>
              </a:defRPr>
            </a:lvl1pPr>
            <a:lvl2pPr marL="660408" indent="-254003">
              <a:defRPr sz="2133">
                <a:solidFill>
                  <a:schemeClr val="tx1"/>
                </a:solidFill>
                <a:latin typeface="Arial" panose="020B0604020202020204" pitchFamily="34" charset="0"/>
              </a:defRPr>
            </a:lvl2pPr>
            <a:lvl3pPr marL="1016013" indent="-203203">
              <a:defRPr sz="2133">
                <a:solidFill>
                  <a:schemeClr val="tx1"/>
                </a:solidFill>
                <a:latin typeface="Arial" panose="020B0604020202020204" pitchFamily="34" charset="0"/>
              </a:defRPr>
            </a:lvl3pPr>
            <a:lvl4pPr marL="1422418" indent="-203203">
              <a:defRPr sz="2133">
                <a:solidFill>
                  <a:schemeClr val="tx1"/>
                </a:solidFill>
                <a:latin typeface="Arial" panose="020B0604020202020204" pitchFamily="34" charset="0"/>
              </a:defRPr>
            </a:lvl4pPr>
            <a:lvl5pPr marL="1828823" indent="-203203">
              <a:defRPr sz="2133">
                <a:solidFill>
                  <a:schemeClr val="tx1"/>
                </a:solidFill>
                <a:latin typeface="Arial" panose="020B0604020202020204" pitchFamily="34" charset="0"/>
              </a:defRPr>
            </a:lvl5pPr>
            <a:lvl6pPr marL="2235228" indent="-203203" eaLnBrk="0" fontAlgn="base" hangingPunct="0">
              <a:spcBef>
                <a:spcPct val="0"/>
              </a:spcBef>
              <a:spcAft>
                <a:spcPct val="0"/>
              </a:spcAft>
              <a:defRPr sz="2133">
                <a:solidFill>
                  <a:schemeClr val="tx1"/>
                </a:solidFill>
                <a:latin typeface="Arial" panose="020B0604020202020204" pitchFamily="34" charset="0"/>
              </a:defRPr>
            </a:lvl6pPr>
            <a:lvl7pPr marL="2641633" indent="-203203" eaLnBrk="0" fontAlgn="base" hangingPunct="0">
              <a:spcBef>
                <a:spcPct val="0"/>
              </a:spcBef>
              <a:spcAft>
                <a:spcPct val="0"/>
              </a:spcAft>
              <a:defRPr sz="2133">
                <a:solidFill>
                  <a:schemeClr val="tx1"/>
                </a:solidFill>
                <a:latin typeface="Arial" panose="020B0604020202020204" pitchFamily="34" charset="0"/>
              </a:defRPr>
            </a:lvl7pPr>
            <a:lvl8pPr marL="3048038" indent="-203203" eaLnBrk="0" fontAlgn="base" hangingPunct="0">
              <a:spcBef>
                <a:spcPct val="0"/>
              </a:spcBef>
              <a:spcAft>
                <a:spcPct val="0"/>
              </a:spcAft>
              <a:defRPr sz="2133">
                <a:solidFill>
                  <a:schemeClr val="tx1"/>
                </a:solidFill>
                <a:latin typeface="Arial" panose="020B0604020202020204" pitchFamily="34" charset="0"/>
              </a:defRPr>
            </a:lvl8pPr>
            <a:lvl9pPr marL="3454443" indent="-203203" eaLnBrk="0" fontAlgn="base" hangingPunct="0">
              <a:spcBef>
                <a:spcPct val="0"/>
              </a:spcBef>
              <a:spcAft>
                <a:spcPct val="0"/>
              </a:spcAft>
              <a:defRPr sz="2133">
                <a:solidFill>
                  <a:schemeClr val="tx1"/>
                </a:solidFill>
                <a:latin typeface="Arial" panose="020B0604020202020204" pitchFamily="34" charset="0"/>
              </a:defRPr>
            </a:lvl9pPr>
          </a:lstStyle>
          <a:p>
            <a:pPr>
              <a:defRPr/>
            </a:pPr>
            <a:fld id="{9B8326B6-6B03-4471-BFFF-65CB5508E847}" type="datetime1">
              <a:rPr lang="en-US" altLang="en-US"/>
              <a:pPr>
                <a:defRPr/>
              </a:pPr>
              <a:t>9/29/2023</a:t>
            </a:fld>
            <a:endParaRPr lang="en-US" altLang="en-US"/>
          </a:p>
        </p:txBody>
      </p:sp>
      <p:sp>
        <p:nvSpPr>
          <p:cNvPr id="312325" name="Slide Number Placeholder 3">
            <a:extLst>
              <a:ext uri="{FF2B5EF4-FFF2-40B4-BE49-F238E27FC236}">
                <a16:creationId xmlns:a16="http://schemas.microsoft.com/office/drawing/2014/main" id="{443CC210-51E8-40E2-AD7B-B2E5DAC81A0C}"/>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000">
                <a:solidFill>
                  <a:schemeClr val="tx1"/>
                </a:solidFill>
                <a:latin typeface="Arial" panose="020B0604020202020204" pitchFamily="34" charset="0"/>
              </a:defRPr>
            </a:lvl1pPr>
            <a:lvl2pPr marL="660400" indent="-254000">
              <a:defRPr sz="2000">
                <a:solidFill>
                  <a:schemeClr val="tx1"/>
                </a:solidFill>
                <a:latin typeface="Arial" panose="020B0604020202020204" pitchFamily="34" charset="0"/>
              </a:defRPr>
            </a:lvl2pPr>
            <a:lvl3pPr marL="1016000" indent="-203200">
              <a:defRPr sz="2000">
                <a:solidFill>
                  <a:schemeClr val="tx1"/>
                </a:solidFill>
                <a:latin typeface="Arial" panose="020B0604020202020204" pitchFamily="34" charset="0"/>
              </a:defRPr>
            </a:lvl3pPr>
            <a:lvl4pPr marL="1422400" indent="-203200">
              <a:defRPr sz="2000">
                <a:solidFill>
                  <a:schemeClr val="tx1"/>
                </a:solidFill>
                <a:latin typeface="Arial" panose="020B0604020202020204" pitchFamily="34" charset="0"/>
              </a:defRPr>
            </a:lvl4pPr>
            <a:lvl5pPr indent="-203200">
              <a:defRPr sz="2000">
                <a:solidFill>
                  <a:schemeClr val="tx1"/>
                </a:solidFill>
                <a:latin typeface="Arial" panose="020B0604020202020204" pitchFamily="34" charset="0"/>
              </a:defRPr>
            </a:lvl5pPr>
            <a:lvl6pPr indent="-203200" eaLnBrk="0" fontAlgn="base" hangingPunct="0">
              <a:spcBef>
                <a:spcPct val="0"/>
              </a:spcBef>
              <a:spcAft>
                <a:spcPct val="0"/>
              </a:spcAft>
              <a:defRPr sz="2000">
                <a:solidFill>
                  <a:schemeClr val="tx1"/>
                </a:solidFill>
                <a:latin typeface="Arial" panose="020B0604020202020204" pitchFamily="34" charset="0"/>
              </a:defRPr>
            </a:lvl6pPr>
            <a:lvl7pPr indent="-203200" eaLnBrk="0" fontAlgn="base" hangingPunct="0">
              <a:spcBef>
                <a:spcPct val="0"/>
              </a:spcBef>
              <a:spcAft>
                <a:spcPct val="0"/>
              </a:spcAft>
              <a:defRPr sz="2000">
                <a:solidFill>
                  <a:schemeClr val="tx1"/>
                </a:solidFill>
                <a:latin typeface="Arial" panose="020B0604020202020204" pitchFamily="34" charset="0"/>
              </a:defRPr>
            </a:lvl7pPr>
            <a:lvl8pPr indent="-203200" eaLnBrk="0" fontAlgn="base" hangingPunct="0">
              <a:spcBef>
                <a:spcPct val="0"/>
              </a:spcBef>
              <a:spcAft>
                <a:spcPct val="0"/>
              </a:spcAft>
              <a:defRPr sz="2000">
                <a:solidFill>
                  <a:schemeClr val="tx1"/>
                </a:solidFill>
                <a:latin typeface="Arial" panose="020B0604020202020204" pitchFamily="34" charset="0"/>
              </a:defRPr>
            </a:lvl8pPr>
            <a:lvl9pPr indent="-203200" eaLnBrk="0" fontAlgn="base" hangingPunct="0">
              <a:spcBef>
                <a:spcPct val="0"/>
              </a:spcBef>
              <a:spcAft>
                <a:spcPct val="0"/>
              </a:spcAft>
              <a:defRPr sz="2000">
                <a:solidFill>
                  <a:schemeClr val="tx1"/>
                </a:solidFill>
                <a:latin typeface="Arial" panose="020B0604020202020204" pitchFamily="34" charset="0"/>
              </a:defRPr>
            </a:lvl9pPr>
          </a:lstStyle>
          <a:p>
            <a:fld id="{67957D9F-2106-4E3B-BDE1-98BB0A7C2A49}" type="slidenum">
              <a:rPr lang="en-US" altLang="en-US" sz="2100"/>
              <a:pPr/>
              <a:t>151</a:t>
            </a:fld>
            <a:endParaRPr lang="en-US" altLang="en-US" sz="2100"/>
          </a:p>
        </p:txBody>
      </p:sp>
    </p:spTree>
  </p:cSld>
  <p:clrMapOvr>
    <a:masterClrMapping/>
  </p:clrMapOvr>
  <p:transition spd="slow" advClick="0"/>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4370" name="Picture 5" descr="The left is a picture of a truck load out with a vented periphery hood used for capture of blue smoke at a Hot Mix Asphalt Plant" title="Blue Smoke Controls">
            <a:extLst>
              <a:ext uri="{FF2B5EF4-FFF2-40B4-BE49-F238E27FC236}">
                <a16:creationId xmlns:a16="http://schemas.microsoft.com/office/drawing/2014/main" id="{03273888-1D73-424C-8C8E-716D9E1F63B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57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4371" name="Picture 6" descr="The top right is a picture of a fiberbed mist collector used for control of blue smoke at a Hot Mix Asphalt Plant" title="Blue Smoke Controls">
            <a:extLst>
              <a:ext uri="{FF2B5EF4-FFF2-40B4-BE49-F238E27FC236}">
                <a16:creationId xmlns:a16="http://schemas.microsoft.com/office/drawing/2014/main" id="{12A3FBE2-97A3-47B7-8A35-39746954EF6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4372" name="Picture 3" descr="The bottom right is a closeup picture of a vented periphery hood used for capture of blue smoke at truck load out of a Hot Mix Asphalt Plant" title="Blue Smoke Controls">
            <a:extLst>
              <a:ext uri="{FF2B5EF4-FFF2-40B4-BE49-F238E27FC236}">
                <a16:creationId xmlns:a16="http://schemas.microsoft.com/office/drawing/2014/main" id="{38FCB4D1-9A20-4864-A326-D34B19C4953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0" y="3157538"/>
            <a:ext cx="457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33BCB672-98C5-4DCD-8D4C-12A73E8F40BC}"/>
              </a:ext>
            </a:extLst>
          </p:cNvPr>
          <p:cNvSpPr>
            <a:spLocks noChangeArrowheads="1"/>
          </p:cNvSpPr>
          <p:nvPr/>
        </p:nvSpPr>
        <p:spPr bwMode="auto">
          <a:xfrm>
            <a:off x="593725" y="5467350"/>
            <a:ext cx="2330450" cy="638175"/>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a:spAutoFit/>
          </a:bodyPr>
          <a:lstStyle/>
          <a:p>
            <a:pPr algn="ctr">
              <a:defRPr/>
            </a:pPr>
            <a:r>
              <a:rPr lang="en-US" altLang="en-US" sz="1778" b="1" dirty="0">
                <a:solidFill>
                  <a:srgbClr val="0070C0"/>
                </a:solidFill>
                <a:effectLst>
                  <a:outerShdw blurRad="38100" dist="38100" dir="2700000" algn="tl">
                    <a:srgbClr val="000000"/>
                  </a:outerShdw>
                </a:effectLst>
                <a:latin typeface="Arial" charset="0"/>
              </a:rPr>
              <a:t>Blue Smoke </a:t>
            </a:r>
          </a:p>
          <a:p>
            <a:pPr algn="ctr">
              <a:defRPr/>
            </a:pPr>
            <a:r>
              <a:rPr lang="en-US" altLang="en-US" sz="1778" b="1" dirty="0">
                <a:solidFill>
                  <a:srgbClr val="CC0000"/>
                </a:solidFill>
                <a:effectLst>
                  <a:outerShdw blurRad="38100" dist="38100" dir="2700000" algn="tl">
                    <a:srgbClr val="000000"/>
                  </a:outerShdw>
                </a:effectLst>
                <a:latin typeface="Arial" charset="0"/>
              </a:rPr>
              <a:t>Controls</a:t>
            </a:r>
          </a:p>
        </p:txBody>
      </p:sp>
    </p:spTree>
  </p:cSld>
  <p:clrMapOvr>
    <a:masterClrMapping/>
  </p:clrMapOvr>
  <p:transition spd="slow" advClick="0"/>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418" name="Picture 1" descr="The top left is a picture of a truck load out equipped with hood and ductwork for collection of blue smoke at a Hot Mix Asphalt Plant" title="Truck Loadout &amp; Blue Smoke Controls">
            <a:extLst>
              <a:ext uri="{FF2B5EF4-FFF2-40B4-BE49-F238E27FC236}">
                <a16:creationId xmlns:a16="http://schemas.microsoft.com/office/drawing/2014/main" id="{7E35E075-D40F-4745-9713-6952C84A7EA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40372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6419" name="Picture 3" descr="The top right is a picture of a truck load out showing a hood, ductwork and control device (fiberbed mist collector) for capture and control of blue smoke at a Hot Mix Asphalt Plant" title="Truck Loadout &amp; Blue Smoke Controls">
            <a:extLst>
              <a:ext uri="{FF2B5EF4-FFF2-40B4-BE49-F238E27FC236}">
                <a16:creationId xmlns:a16="http://schemas.microsoft.com/office/drawing/2014/main" id="{6D8E8CC4-F3D3-4423-AA96-AFB716A346E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03725" y="0"/>
            <a:ext cx="474027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6420" name="Picture 4" descr="The bottom left is a closeup picture of a slot hood used for capture of blue smoke at truck load out of Hot Mix Asphalt Plant " title="Truck Loadout &amp; Blue Smoke Controls">
            <a:extLst>
              <a:ext uri="{FF2B5EF4-FFF2-40B4-BE49-F238E27FC236}">
                <a16:creationId xmlns:a16="http://schemas.microsoft.com/office/drawing/2014/main" id="{7B4B1B59-6C06-4BF8-8489-EC6CBEA03A2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3429000"/>
            <a:ext cx="440372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6421" name="Picture 5" descr="The bottom right is a picture of a slot hood shown from inside of a truck load out at a Hot Mix Asphalt Plant" title="Truck Loadout &amp; Blue Smoke Controls">
            <a:extLst>
              <a:ext uri="{FF2B5EF4-FFF2-40B4-BE49-F238E27FC236}">
                <a16:creationId xmlns:a16="http://schemas.microsoft.com/office/drawing/2014/main" id="{B1CE12D2-A9D3-43B5-95D9-8E828E3FB146}"/>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03725" y="3341688"/>
            <a:ext cx="4740275" cy="351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E85B65ED-A65E-4883-97AE-C8992232B24C}"/>
              </a:ext>
            </a:extLst>
          </p:cNvPr>
          <p:cNvSpPr>
            <a:spLocks noChangeArrowheads="1"/>
          </p:cNvSpPr>
          <p:nvPr/>
        </p:nvSpPr>
        <p:spPr bwMode="auto">
          <a:xfrm>
            <a:off x="1128713" y="3138488"/>
            <a:ext cx="7462837" cy="530225"/>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anchor="t">
            <a:spAutoFit/>
          </a:bodyPr>
          <a:lstStyle/>
          <a:p>
            <a:pPr algn="ctr">
              <a:defRPr/>
            </a:pPr>
            <a:r>
              <a:rPr lang="en-US" altLang="en-US" sz="2800" b="1" dirty="0">
                <a:solidFill>
                  <a:srgbClr val="CC0000"/>
                </a:solidFill>
                <a:effectLst>
                  <a:outerShdw blurRad="38100" dist="38100" dir="2700000" algn="tl">
                    <a:srgbClr val="000000"/>
                  </a:outerShdw>
                </a:effectLst>
                <a:latin typeface="Arial"/>
                <a:cs typeface="Arial"/>
              </a:rPr>
              <a:t>Truck Load Out &amp; </a:t>
            </a:r>
            <a:r>
              <a:rPr lang="en-US" altLang="en-US" sz="2800" b="1" dirty="0">
                <a:solidFill>
                  <a:srgbClr val="0070C0"/>
                </a:solidFill>
                <a:effectLst>
                  <a:outerShdw blurRad="38100" dist="38100" dir="2700000" algn="tl">
                    <a:srgbClr val="000000"/>
                  </a:outerShdw>
                </a:effectLst>
                <a:latin typeface="Arial"/>
                <a:cs typeface="Arial"/>
              </a:rPr>
              <a:t>Blue Smoke </a:t>
            </a:r>
            <a:r>
              <a:rPr lang="en-US" altLang="en-US" sz="2800" b="1" dirty="0">
                <a:solidFill>
                  <a:srgbClr val="CC0000"/>
                </a:solidFill>
                <a:effectLst>
                  <a:outerShdw blurRad="38100" dist="38100" dir="2700000" algn="tl">
                    <a:srgbClr val="000000"/>
                  </a:outerShdw>
                </a:effectLst>
                <a:latin typeface="Arial"/>
                <a:cs typeface="Arial"/>
              </a:rPr>
              <a:t>Controls</a:t>
            </a:r>
          </a:p>
        </p:txBody>
      </p:sp>
    </p:spTree>
  </p:cSld>
  <p:clrMapOvr>
    <a:masterClrMapping/>
  </p:clrMapOvr>
  <p:transition spd="slow" advClick="0"/>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466" name="Picture 2" descr="The right is a closeup picture of the top of hot asphalt silos and drag slat conveyor used for feeding the silos" title="Silo/Truck Load Out &amp; Blue Smoke Controls">
            <a:extLst>
              <a:ext uri="{FF2B5EF4-FFF2-40B4-BE49-F238E27FC236}">
                <a16:creationId xmlns:a16="http://schemas.microsoft.com/office/drawing/2014/main" id="{94C5B44F-BC2C-40DC-BF43-1DA6444756D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62263"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467" name="Picture 1" descr="The left is a picture of 3 hot asphalt silos and a drag slat conveyor used for feeding the silos" title="Silo/Truck Load Out &amp; Blue Smoke Controls">
            <a:extLst>
              <a:ext uri="{FF2B5EF4-FFF2-40B4-BE49-F238E27FC236}">
                <a16:creationId xmlns:a16="http://schemas.microsoft.com/office/drawing/2014/main" id="{B8B16F73-909D-47CE-B186-26388C67F44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2750" y="381000"/>
            <a:ext cx="4572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D8A9D981-F142-4E25-B7F3-F7148D4C56C3}"/>
              </a:ext>
            </a:extLst>
          </p:cNvPr>
          <p:cNvSpPr>
            <a:spLocks noChangeArrowheads="1"/>
          </p:cNvSpPr>
          <p:nvPr/>
        </p:nvSpPr>
        <p:spPr bwMode="auto">
          <a:xfrm>
            <a:off x="76200" y="5734050"/>
            <a:ext cx="8124825" cy="530225"/>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anchor="t">
            <a:spAutoFit/>
          </a:bodyPr>
          <a:lstStyle/>
          <a:p>
            <a:pPr algn="ctr">
              <a:defRPr/>
            </a:pPr>
            <a:r>
              <a:rPr lang="en-US" altLang="en-US" sz="2800" b="1" dirty="0">
                <a:solidFill>
                  <a:srgbClr val="CC0000"/>
                </a:solidFill>
                <a:effectLst>
                  <a:outerShdw blurRad="38100" dist="38100" dir="2700000" algn="tl">
                    <a:srgbClr val="000000"/>
                  </a:outerShdw>
                </a:effectLst>
                <a:latin typeface="Arial"/>
                <a:cs typeface="Arial"/>
              </a:rPr>
              <a:t>Silo/Truck Load Out &amp; </a:t>
            </a:r>
            <a:r>
              <a:rPr lang="en-US" altLang="en-US" sz="2800" b="1" dirty="0">
                <a:solidFill>
                  <a:srgbClr val="0070C0"/>
                </a:solidFill>
                <a:effectLst>
                  <a:outerShdw blurRad="38100" dist="38100" dir="2700000" algn="tl">
                    <a:srgbClr val="000000"/>
                  </a:outerShdw>
                </a:effectLst>
                <a:latin typeface="Arial"/>
                <a:cs typeface="Arial"/>
              </a:rPr>
              <a:t>Blue Smoke </a:t>
            </a:r>
            <a:r>
              <a:rPr lang="en-US" altLang="en-US" sz="2800" b="1" dirty="0">
                <a:solidFill>
                  <a:srgbClr val="CC0000"/>
                </a:solidFill>
                <a:effectLst>
                  <a:outerShdw blurRad="38100" dist="38100" dir="2700000" algn="tl">
                    <a:srgbClr val="000000"/>
                  </a:outerShdw>
                </a:effectLst>
                <a:latin typeface="Arial"/>
                <a:cs typeface="Arial"/>
              </a:rPr>
              <a:t>Controls??</a:t>
            </a:r>
          </a:p>
        </p:txBody>
      </p:sp>
    </p:spTree>
  </p:cSld>
  <p:clrMapOvr>
    <a:masterClrMapping/>
  </p:clrMapOvr>
  <p:transition spd="slow" advClick="0"/>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0514" name="Picture 3" descr="The top right is a distant view of a Hot Mix Asphalt Plant showing the hot asphalt silos, hot asphalt feed conveyor and other equipment" title="Blue Smoke Controls">
            <a:extLst>
              <a:ext uri="{FF2B5EF4-FFF2-40B4-BE49-F238E27FC236}">
                <a16:creationId xmlns:a16="http://schemas.microsoft.com/office/drawing/2014/main" id="{30F323E3-1E0D-48FE-BED6-84F1AC49DF1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81000"/>
            <a:ext cx="4572000"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0515" name="Picture 5" descr="The bottom right is a picture of a fiberbed mist collector and stack, as well as the ductwork venting blue smoke to the fiberbed mist collector" title="Blue Smoke Controls">
            <a:extLst>
              <a:ext uri="{FF2B5EF4-FFF2-40B4-BE49-F238E27FC236}">
                <a16:creationId xmlns:a16="http://schemas.microsoft.com/office/drawing/2014/main" id="{9C516AB1-E2D5-43A8-8D6A-D17A30C63C6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3255963"/>
            <a:ext cx="4572000" cy="322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0516" name="Picture 6" descr="The left is a picture of the inside of a fiberbed mist collector with the access door open showing part of a fiberbed unit and slag collection trays below it" title="Blue Smoke Controls">
            <a:extLst>
              <a:ext uri="{FF2B5EF4-FFF2-40B4-BE49-F238E27FC236}">
                <a16:creationId xmlns:a16="http://schemas.microsoft.com/office/drawing/2014/main" id="{4A82A82E-2A0D-4791-A2AD-5008BBC1BA8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166" y="381000"/>
            <a:ext cx="4572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77B3521C-D832-4C41-96DE-6C3A78617949}"/>
              </a:ext>
            </a:extLst>
          </p:cNvPr>
          <p:cNvSpPr>
            <a:spLocks noChangeArrowheads="1"/>
          </p:cNvSpPr>
          <p:nvPr/>
        </p:nvSpPr>
        <p:spPr bwMode="auto">
          <a:xfrm>
            <a:off x="4572000" y="2852738"/>
            <a:ext cx="4359275" cy="530225"/>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a:spAutoFit/>
          </a:bodyPr>
          <a:lstStyle/>
          <a:p>
            <a:pPr algn="ctr">
              <a:defRPr/>
            </a:pPr>
            <a:r>
              <a:rPr lang="en-US" altLang="en-US" sz="2844" b="1" dirty="0">
                <a:solidFill>
                  <a:srgbClr val="0070C0"/>
                </a:solidFill>
                <a:effectLst>
                  <a:outerShdw blurRad="38100" dist="38100" dir="2700000" algn="tl">
                    <a:srgbClr val="000000"/>
                  </a:outerShdw>
                </a:effectLst>
                <a:latin typeface="Arial" charset="0"/>
              </a:rPr>
              <a:t>Blue Smoke </a:t>
            </a:r>
            <a:r>
              <a:rPr lang="en-US" altLang="en-US" sz="2844" b="1" dirty="0">
                <a:solidFill>
                  <a:srgbClr val="CC0000"/>
                </a:solidFill>
                <a:effectLst>
                  <a:outerShdw blurRad="38100" dist="38100" dir="2700000" algn="tl">
                    <a:srgbClr val="000000"/>
                  </a:outerShdw>
                </a:effectLst>
                <a:latin typeface="Arial" charset="0"/>
              </a:rPr>
              <a:t>Controls</a:t>
            </a:r>
          </a:p>
        </p:txBody>
      </p:sp>
    </p:spTree>
  </p:cSld>
  <p:clrMapOvr>
    <a:masterClrMapping/>
  </p:clrMapOvr>
  <p:transition spd="slow" advClick="0"/>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2562" name="Picture 3" descr="A picture of a fiberbed mist collector, induced draft fan and stack and associated ductwork for transfer of blue smoke to the fiberbed mist collector used for capture and control of blue smoke at a Hot Mix Asphalt Plant " title="Blue Smoke Control Device">
            <a:extLst>
              <a:ext uri="{FF2B5EF4-FFF2-40B4-BE49-F238E27FC236}">
                <a16:creationId xmlns:a16="http://schemas.microsoft.com/office/drawing/2014/main" id="{F2FCC795-1C0C-4A57-A295-A01715DB524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86535EF2-31B2-4E29-807D-82ACE56F60A6}"/>
              </a:ext>
            </a:extLst>
          </p:cNvPr>
          <p:cNvSpPr>
            <a:spLocks noChangeArrowheads="1"/>
          </p:cNvSpPr>
          <p:nvPr/>
        </p:nvSpPr>
        <p:spPr bwMode="auto">
          <a:xfrm>
            <a:off x="152400" y="5578475"/>
            <a:ext cx="5265737" cy="530225"/>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a:spAutoFit/>
          </a:bodyPr>
          <a:lstStyle/>
          <a:p>
            <a:pPr algn="ctr">
              <a:defRPr/>
            </a:pPr>
            <a:r>
              <a:rPr lang="en-US" altLang="en-US" sz="2844" b="1" dirty="0">
                <a:solidFill>
                  <a:schemeClr val="accent2">
                    <a:lumMod val="60000"/>
                    <a:lumOff val="40000"/>
                  </a:schemeClr>
                </a:solidFill>
                <a:effectLst>
                  <a:outerShdw blurRad="38100" dist="38100" dir="2700000" algn="tl">
                    <a:srgbClr val="000000"/>
                  </a:outerShdw>
                </a:effectLst>
                <a:latin typeface="Arial" charset="0"/>
              </a:rPr>
              <a:t>Blue Smoke </a:t>
            </a:r>
            <a:r>
              <a:rPr lang="en-US" altLang="en-US" sz="2844" b="1" dirty="0">
                <a:solidFill>
                  <a:srgbClr val="CC0000"/>
                </a:solidFill>
                <a:effectLst>
                  <a:outerShdw blurRad="38100" dist="38100" dir="2700000" algn="tl">
                    <a:srgbClr val="000000"/>
                  </a:outerShdw>
                </a:effectLst>
                <a:latin typeface="Arial" charset="0"/>
              </a:rPr>
              <a:t>Control Device</a:t>
            </a:r>
          </a:p>
        </p:txBody>
      </p:sp>
    </p:spTree>
  </p:cSld>
  <p:clrMapOvr>
    <a:masterClrMapping/>
  </p:clrMapOvr>
  <p:transition spd="slow" advClick="0"/>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610" name="Picture 2" descr="The left is a picture of several fiberbed tall cylindrical cartridges used inside of fiberbed filtration systems for control of blue smoke" title="Fiberbed Filtration">
            <a:extLst>
              <a:ext uri="{FF2B5EF4-FFF2-40B4-BE49-F238E27FC236}">
                <a16:creationId xmlns:a16="http://schemas.microsoft.com/office/drawing/2014/main" id="{567E8F90-A1D3-4C35-9279-16ECD745B9B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57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4611" name="Picture 5" descr="The right is a schematic drawing of a fiberbed mist collector unit showing the fiberbed cartridges, induced draft fan, stack and direction of air flow into, through and out of the fiberbed mist collector and release from the stack into the atmosphere" title="Fiberbed Filtration">
            <a:extLst>
              <a:ext uri="{FF2B5EF4-FFF2-40B4-BE49-F238E27FC236}">
                <a16:creationId xmlns:a16="http://schemas.microsoft.com/office/drawing/2014/main" id="{DD97EFFF-6CD7-4D18-9D0F-3650B0EF742A}"/>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191000" y="1803400"/>
            <a:ext cx="4953000" cy="4673600"/>
          </a:xfrm>
        </p:spPr>
      </p:pic>
      <p:sp>
        <p:nvSpPr>
          <p:cNvPr id="5" name="Rectangle 4">
            <a:extLst>
              <a:ext uri="{FF2B5EF4-FFF2-40B4-BE49-F238E27FC236}">
                <a16:creationId xmlns:a16="http://schemas.microsoft.com/office/drawing/2014/main" id="{88495ADE-5BE7-4D47-89CD-30ECF39C46A4}"/>
              </a:ext>
            </a:extLst>
          </p:cNvPr>
          <p:cNvSpPr>
            <a:spLocks noChangeArrowheads="1"/>
          </p:cNvSpPr>
          <p:nvPr/>
        </p:nvSpPr>
        <p:spPr bwMode="auto">
          <a:xfrm>
            <a:off x="4308475" y="508000"/>
            <a:ext cx="4718050" cy="584200"/>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a:spAutoFit/>
          </a:bodyPr>
          <a:lstStyle/>
          <a:p>
            <a:pPr algn="ctr">
              <a:defRPr/>
            </a:pPr>
            <a:r>
              <a:rPr lang="en-US" altLang="en-US" sz="3200" b="1" dirty="0" err="1">
                <a:solidFill>
                  <a:srgbClr val="CC0000"/>
                </a:solidFill>
                <a:effectLst>
                  <a:outerShdw blurRad="38100" dist="38100" dir="2700000" algn="tl">
                    <a:srgbClr val="000000"/>
                  </a:outerShdw>
                </a:effectLst>
                <a:latin typeface="Arial" charset="0"/>
              </a:rPr>
              <a:t>Fiberbed</a:t>
            </a:r>
            <a:r>
              <a:rPr lang="en-US" altLang="en-US" sz="3200" b="1" dirty="0">
                <a:solidFill>
                  <a:srgbClr val="CC0000"/>
                </a:solidFill>
                <a:effectLst>
                  <a:outerShdw blurRad="38100" dist="38100" dir="2700000" algn="tl">
                    <a:srgbClr val="000000"/>
                  </a:outerShdw>
                </a:effectLst>
                <a:latin typeface="Arial" charset="0"/>
              </a:rPr>
              <a:t> Filtration</a:t>
            </a:r>
          </a:p>
        </p:txBody>
      </p:sp>
    </p:spTree>
  </p:cSld>
  <p:clrMapOvr>
    <a:masterClrMapping/>
  </p:clrMapOvr>
  <p:transition spd="slow" advClick="0"/>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658" name="Picture 4" descr="The bottom left is a picture of several fiberbed filtration cartridge units" title="Fiberbed Filtration">
            <a:extLst>
              <a:ext uri="{FF2B5EF4-FFF2-40B4-BE49-F238E27FC236}">
                <a16:creationId xmlns:a16="http://schemas.microsoft.com/office/drawing/2014/main" id="{9AC87056-CC88-454C-93A1-1EB716E930E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946400"/>
            <a:ext cx="4694238" cy="391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6659" name="Picture 6" descr="The top left is a picture of a truck load out and other areas of a Hot Mix Asphalt Plant showing the rotary dryer, hot asphalt elevator conveyor, and other silos and bins on the left, hot asphalt silos and two truck load out lanes in the center, and blue smoke collection and control system on the right  " title="Fiberbed Filtration">
            <a:extLst>
              <a:ext uri="{FF2B5EF4-FFF2-40B4-BE49-F238E27FC236}">
                <a16:creationId xmlns:a16="http://schemas.microsoft.com/office/drawing/2014/main" id="{95311A86-5A20-46D2-AC40-AECB2DDF999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694238"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6660" name="Picture 1" descr="The top right is a picture of a hot asphalt elevator conveyor and silo with blue smoke collection ductwork" title="Fiberbed Filtration">
            <a:extLst>
              <a:ext uri="{FF2B5EF4-FFF2-40B4-BE49-F238E27FC236}">
                <a16:creationId xmlns:a16="http://schemas.microsoft.com/office/drawing/2014/main" id="{DA59F152-486E-42C7-831A-0A8B71A0387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94238" y="0"/>
            <a:ext cx="4449762"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6661" name="Picture 5" descr="The bottom right is a closeup picture of the top of a fiberbed filtration cartridge unit" title="Fiberbed Filtration">
            <a:extLst>
              <a:ext uri="{FF2B5EF4-FFF2-40B4-BE49-F238E27FC236}">
                <a16:creationId xmlns:a16="http://schemas.microsoft.com/office/drawing/2014/main" id="{3D7D32D9-3085-475B-9EA2-0C8A9C9491A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94238" y="3203575"/>
            <a:ext cx="4449762" cy="365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D5F3D0A8-5737-4B96-8FCF-AF122F4A4A3A}"/>
              </a:ext>
            </a:extLst>
          </p:cNvPr>
          <p:cNvSpPr>
            <a:spLocks noChangeArrowheads="1"/>
          </p:cNvSpPr>
          <p:nvPr/>
        </p:nvSpPr>
        <p:spPr bwMode="auto">
          <a:xfrm>
            <a:off x="457200" y="3505200"/>
            <a:ext cx="3113088" cy="366713"/>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a:spAutoFit/>
          </a:bodyPr>
          <a:lstStyle/>
          <a:p>
            <a:pPr algn="ctr">
              <a:defRPr/>
            </a:pPr>
            <a:r>
              <a:rPr lang="en-US" altLang="en-US" sz="1778" b="1" dirty="0" err="1">
                <a:solidFill>
                  <a:srgbClr val="CC0000"/>
                </a:solidFill>
                <a:effectLst>
                  <a:outerShdw blurRad="38100" dist="38100" dir="2700000" algn="tl">
                    <a:srgbClr val="000000"/>
                  </a:outerShdw>
                </a:effectLst>
                <a:latin typeface="Arial" charset="0"/>
              </a:rPr>
              <a:t>Fiberbed</a:t>
            </a:r>
            <a:r>
              <a:rPr lang="en-US" altLang="en-US" sz="1778" b="1" dirty="0">
                <a:solidFill>
                  <a:srgbClr val="CC0000"/>
                </a:solidFill>
                <a:effectLst>
                  <a:outerShdw blurRad="38100" dist="38100" dir="2700000" algn="tl">
                    <a:srgbClr val="000000"/>
                  </a:outerShdw>
                </a:effectLst>
                <a:latin typeface="Arial" charset="0"/>
              </a:rPr>
              <a:t> Filtration</a:t>
            </a:r>
          </a:p>
        </p:txBody>
      </p:sp>
    </p:spTree>
  </p:cSld>
  <p:clrMapOvr>
    <a:masterClrMapping/>
  </p:clrMapOvr>
  <p:transition spd="slow" advClick="0"/>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2132" name="Rectangle 4">
            <a:extLst>
              <a:ext uri="{FF2B5EF4-FFF2-40B4-BE49-F238E27FC236}">
                <a16:creationId xmlns:a16="http://schemas.microsoft.com/office/drawing/2014/main" id="{FA4F1FE3-7E44-4474-B2E1-6B41FE166733}"/>
              </a:ext>
            </a:extLst>
          </p:cNvPr>
          <p:cNvSpPr>
            <a:spLocks noGrp="1" noChangeArrowheads="1"/>
          </p:cNvSpPr>
          <p:nvPr>
            <p:ph type="title"/>
          </p:nvPr>
        </p:nvSpPr>
        <p:spPr/>
        <p:txBody>
          <a:bodyPr/>
          <a:lstStyle/>
          <a:p>
            <a:pPr eaLnBrk="1" hangingPunct="1">
              <a:defRPr/>
            </a:pPr>
            <a:r>
              <a:rPr lang="en-US" sz="4000" dirty="0"/>
              <a:t>Control of Blue Smoke</a:t>
            </a:r>
            <a:br>
              <a:rPr lang="en-US" sz="4000" dirty="0"/>
            </a:br>
            <a:r>
              <a:rPr lang="en-US" sz="4000" dirty="0"/>
              <a:t>Truck Entrance </a:t>
            </a:r>
          </a:p>
        </p:txBody>
      </p:sp>
      <p:pic>
        <p:nvPicPr>
          <p:cNvPr id="328707" name="Picture 6" descr="A picture of truck load out entrance and and associated blue smoke collection &#10;&#10;" title="Control of Blue Smoke">
            <a:extLst>
              <a:ext uri="{FF2B5EF4-FFF2-40B4-BE49-F238E27FC236}">
                <a16:creationId xmlns:a16="http://schemas.microsoft.com/office/drawing/2014/main" id="{197FB043-A5FA-42DE-A034-9F3CFE56AF62}"/>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371600"/>
            <a:ext cx="9144000" cy="5486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0450" name="Rectangle 2">
            <a:extLst>
              <a:ext uri="{FF2B5EF4-FFF2-40B4-BE49-F238E27FC236}">
                <a16:creationId xmlns:a16="http://schemas.microsoft.com/office/drawing/2014/main" id="{AEF27A24-AB70-4EA4-9AFB-57BDB9E0A127}"/>
              </a:ext>
            </a:extLst>
          </p:cNvPr>
          <p:cNvSpPr>
            <a:spLocks noGrp="1" noChangeArrowheads="1"/>
          </p:cNvSpPr>
          <p:nvPr>
            <p:ph type="title"/>
          </p:nvPr>
        </p:nvSpPr>
        <p:spPr/>
        <p:txBody>
          <a:bodyPr/>
          <a:lstStyle/>
          <a:p>
            <a:pPr eaLnBrk="1" hangingPunct="1">
              <a:defRPr/>
            </a:pPr>
            <a:r>
              <a:rPr lang="en-US" sz="4000"/>
              <a:t>Process</a:t>
            </a:r>
            <a:br>
              <a:rPr lang="en-US" sz="4000"/>
            </a:br>
            <a:r>
              <a:rPr lang="en-US" sz="4000"/>
              <a:t>Asphalt Grading</a:t>
            </a:r>
          </a:p>
        </p:txBody>
      </p:sp>
      <p:sp>
        <p:nvSpPr>
          <p:cNvPr id="35843" name="Rectangle 3">
            <a:extLst>
              <a:ext uri="{FF2B5EF4-FFF2-40B4-BE49-F238E27FC236}">
                <a16:creationId xmlns:a16="http://schemas.microsoft.com/office/drawing/2014/main" id="{1D544493-AA4A-4B6B-9BD3-DF5E0DCDE059}"/>
              </a:ext>
            </a:extLst>
          </p:cNvPr>
          <p:cNvSpPr>
            <a:spLocks noGrp="1" noChangeArrowheads="1"/>
          </p:cNvSpPr>
          <p:nvPr>
            <p:ph type="body" sz="half" idx="2"/>
          </p:nvPr>
        </p:nvSpPr>
        <p:spPr/>
        <p:txBody>
          <a:bodyPr/>
          <a:lstStyle/>
          <a:p>
            <a:pPr eaLnBrk="1" hangingPunct="1"/>
            <a:r>
              <a:rPr lang="en-US" altLang="en-US" b="1"/>
              <a:t>Two grading methods</a:t>
            </a:r>
          </a:p>
          <a:p>
            <a:pPr lvl="1" eaLnBrk="1" hangingPunct="1"/>
            <a:r>
              <a:rPr lang="en-US" altLang="en-US" sz="3200" b="1"/>
              <a:t>Viscosity Grading of Binder</a:t>
            </a:r>
          </a:p>
          <a:p>
            <a:pPr lvl="1" eaLnBrk="1" hangingPunct="1">
              <a:buFont typeface="Wingdings" panose="05000000000000000000" pitchFamily="2" charset="2"/>
              <a:buNone/>
            </a:pPr>
            <a:endParaRPr lang="en-US" altLang="en-US" sz="3200" b="1"/>
          </a:p>
          <a:p>
            <a:pPr lvl="1" eaLnBrk="1" hangingPunct="1"/>
            <a:r>
              <a:rPr lang="en-US" altLang="en-US" sz="3200" b="1"/>
              <a:t>Superpave Performance Grade (PG)</a:t>
            </a:r>
          </a:p>
          <a:p>
            <a:pPr lvl="1" eaLnBrk="1" hangingPunct="1">
              <a:buFont typeface="Wingdings" panose="05000000000000000000" pitchFamily="2" charset="2"/>
              <a:buNone/>
            </a:pPr>
            <a:endParaRPr lang="en-US" altLang="en-US" sz="3200" b="1" u="sng"/>
          </a:p>
        </p:txBody>
      </p:sp>
      <p:pic>
        <p:nvPicPr>
          <p:cNvPr id="35844" name="Picture 8" descr="A picture of asphalt spilled or leaked from a gear mechanism on a folded sack make of nylon type material on the ground instead of a secondary containment&#10;&#10;" title="Asphalt Spills or Leaks">
            <a:extLst>
              <a:ext uri="{FF2B5EF4-FFF2-40B4-BE49-F238E27FC236}">
                <a16:creationId xmlns:a16="http://schemas.microsoft.com/office/drawing/2014/main" id="{0F18BF90-AFB9-4371-B38B-432EC4062E2A}"/>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2057400"/>
            <a:ext cx="48768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8898" name="Rectangle 2">
            <a:extLst>
              <a:ext uri="{FF2B5EF4-FFF2-40B4-BE49-F238E27FC236}">
                <a16:creationId xmlns:a16="http://schemas.microsoft.com/office/drawing/2014/main" id="{EE11B611-CEC0-43F5-A591-737094FBBA67}"/>
              </a:ext>
            </a:extLst>
          </p:cNvPr>
          <p:cNvSpPr>
            <a:spLocks noGrp="1" noChangeArrowheads="1"/>
          </p:cNvSpPr>
          <p:nvPr>
            <p:ph type="title"/>
          </p:nvPr>
        </p:nvSpPr>
        <p:spPr>
          <a:xfrm>
            <a:off x="457200" y="228600"/>
            <a:ext cx="8229600" cy="1143000"/>
          </a:xfrm>
        </p:spPr>
        <p:txBody>
          <a:bodyPr/>
          <a:lstStyle/>
          <a:p>
            <a:pPr eaLnBrk="1" hangingPunct="1">
              <a:defRPr/>
            </a:pPr>
            <a:r>
              <a:rPr lang="en-US" sz="4000" dirty="0"/>
              <a:t>Control Blue Smoke</a:t>
            </a:r>
            <a:br>
              <a:rPr lang="en-US" sz="4000" dirty="0"/>
            </a:br>
            <a:r>
              <a:rPr lang="en-US" sz="4000" dirty="0"/>
              <a:t>Enclosed Load Out</a:t>
            </a:r>
          </a:p>
        </p:txBody>
      </p:sp>
      <p:pic>
        <p:nvPicPr>
          <p:cNvPr id="330755" name="Picture 4" descr="A picture of an enclosed truck load out showing hot asphalt silos above the enclosed truck load out, ductwork venting the top of the silos and enclosed truck load out to an oil impingment pre-filter and an Electrostatic Precipitator (ESP) for control of blue smoke at a Hot Mix Asphalt Plant" title="Control Blue Smoke Enclosed Load Out">
            <a:extLst>
              <a:ext uri="{FF2B5EF4-FFF2-40B4-BE49-F238E27FC236}">
                <a16:creationId xmlns:a16="http://schemas.microsoft.com/office/drawing/2014/main" id="{3B654F72-D4B5-4876-B91C-16599955083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371600"/>
            <a:ext cx="9144000" cy="5486400"/>
          </a:xfrm>
        </p:spPr>
      </p:pic>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5988" name="Rectangle 4">
            <a:extLst>
              <a:ext uri="{FF2B5EF4-FFF2-40B4-BE49-F238E27FC236}">
                <a16:creationId xmlns:a16="http://schemas.microsoft.com/office/drawing/2014/main" id="{BC93548F-2AFC-4C2F-A8C0-956A176C8749}"/>
              </a:ext>
            </a:extLst>
          </p:cNvPr>
          <p:cNvSpPr>
            <a:spLocks noGrp="1" noChangeArrowheads="1"/>
          </p:cNvSpPr>
          <p:nvPr>
            <p:ph type="title"/>
          </p:nvPr>
        </p:nvSpPr>
        <p:spPr/>
        <p:txBody>
          <a:bodyPr/>
          <a:lstStyle/>
          <a:p>
            <a:pPr eaLnBrk="1" hangingPunct="1">
              <a:defRPr/>
            </a:pPr>
            <a:r>
              <a:rPr lang="en-US" sz="4000" dirty="0"/>
              <a:t>Control</a:t>
            </a:r>
            <a:br>
              <a:rPr lang="en-US" sz="4000" dirty="0"/>
            </a:br>
            <a:r>
              <a:rPr lang="en-US" sz="3600" dirty="0"/>
              <a:t>Side View of HMA Drop with ESP/Smog Hog for Blue Smoke</a:t>
            </a:r>
          </a:p>
        </p:txBody>
      </p:sp>
      <p:pic>
        <p:nvPicPr>
          <p:cNvPr id="332803" name="Picture 6" descr="A side view picture of a truck load out of a Hot Mix Asphalt Plant with ductwork venting the truck load out to an Electrostatic Precipitator (ESP) also referred to as a Smog Hog&#10;&#10;" title="Blue Smoke Control ESP/Smong Hog">
            <a:extLst>
              <a:ext uri="{FF2B5EF4-FFF2-40B4-BE49-F238E27FC236}">
                <a16:creationId xmlns:a16="http://schemas.microsoft.com/office/drawing/2014/main" id="{1EC0C4B9-5960-4EBA-A4A5-F3063E78D6D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845187"/>
            <a:ext cx="9144000" cy="5257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084" name="Rectangle 4">
            <a:extLst>
              <a:ext uri="{FF2B5EF4-FFF2-40B4-BE49-F238E27FC236}">
                <a16:creationId xmlns:a16="http://schemas.microsoft.com/office/drawing/2014/main" id="{9AF2A949-B855-4442-AF21-21F9A953B1CF}"/>
              </a:ext>
            </a:extLst>
          </p:cNvPr>
          <p:cNvSpPr>
            <a:spLocks noGrp="1" noChangeArrowheads="1"/>
          </p:cNvSpPr>
          <p:nvPr>
            <p:ph type="title"/>
          </p:nvPr>
        </p:nvSpPr>
        <p:spPr/>
        <p:txBody>
          <a:bodyPr/>
          <a:lstStyle/>
          <a:p>
            <a:pPr eaLnBrk="1" hangingPunct="1">
              <a:defRPr/>
            </a:pPr>
            <a:r>
              <a:rPr lang="en-US" sz="4000" dirty="0"/>
              <a:t>Control</a:t>
            </a:r>
            <a:br>
              <a:rPr lang="en-US" sz="4000" dirty="0"/>
            </a:br>
            <a:r>
              <a:rPr lang="en-US" sz="4000" dirty="0"/>
              <a:t>Ducting to ESP/Smog Hog</a:t>
            </a:r>
          </a:p>
        </p:txBody>
      </p:sp>
      <p:pic>
        <p:nvPicPr>
          <p:cNvPr id="334851" name="Picture 6" descr="A side view picture of a section of an enclosed truck loading area showing ductwork venting the enclosure to an ESP or Smog Hog at a Hot Mix Asphalt Plant&#10;&#10;" title="Blue Smoke Control ESP/Smog Hog">
            <a:extLst>
              <a:ext uri="{FF2B5EF4-FFF2-40B4-BE49-F238E27FC236}">
                <a16:creationId xmlns:a16="http://schemas.microsoft.com/office/drawing/2014/main" id="{3E9D764B-49D5-4C75-A562-87DB9C1E233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600200"/>
            <a:ext cx="9144000" cy="5257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6898" name="Picture 5" descr="A schematic drawing of the inside of a two stage ESP showing the inlet of dirty air and pre-filters in the Uncharged Particles Section of the ESP; the discharged electrodes to ionize the particles in the Charged Particles Section of the ESP; and the charged collector plates or cells and the exit of clean air in the Precipitated Particles Section of the ESP  " title="Two-Stage ESP">
            <a:extLst>
              <a:ext uri="{FF2B5EF4-FFF2-40B4-BE49-F238E27FC236}">
                <a16:creationId xmlns:a16="http://schemas.microsoft.com/office/drawing/2014/main" id="{EF8B073D-023E-40F7-8BC5-B5FD52A78F00}"/>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p:spPr>
      </p:pic>
      <p:sp>
        <p:nvSpPr>
          <p:cNvPr id="202756" name="Rectangle 4">
            <a:extLst>
              <a:ext uri="{FF2B5EF4-FFF2-40B4-BE49-F238E27FC236}">
                <a16:creationId xmlns:a16="http://schemas.microsoft.com/office/drawing/2014/main" id="{EAEDA0C3-9096-4ED3-A8F6-619217DE8955}"/>
              </a:ext>
            </a:extLst>
          </p:cNvPr>
          <p:cNvSpPr>
            <a:spLocks noGrp="1" noChangeArrowheads="1"/>
          </p:cNvSpPr>
          <p:nvPr>
            <p:ph type="title"/>
          </p:nvPr>
        </p:nvSpPr>
        <p:spPr>
          <a:xfrm>
            <a:off x="4419600" y="0"/>
            <a:ext cx="6248400" cy="1143000"/>
          </a:xfrm>
        </p:spPr>
        <p:txBody>
          <a:bodyPr/>
          <a:lstStyle/>
          <a:p>
            <a:pPr eaLnBrk="1" hangingPunct="1">
              <a:defRPr/>
            </a:pPr>
            <a:r>
              <a:rPr lang="en-US" sz="3200" dirty="0"/>
              <a:t>Two-Stage ESP</a:t>
            </a: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a:extLst>
              <a:ext uri="{FF2B5EF4-FFF2-40B4-BE49-F238E27FC236}">
                <a16:creationId xmlns:a16="http://schemas.microsoft.com/office/drawing/2014/main" id="{0C97DEC3-7521-447A-9425-B7E6498C7DA5}"/>
              </a:ext>
            </a:extLst>
          </p:cNvPr>
          <p:cNvSpPr>
            <a:spLocks noGrp="1" noChangeArrowheads="1"/>
          </p:cNvSpPr>
          <p:nvPr>
            <p:ph type="title"/>
          </p:nvPr>
        </p:nvSpPr>
        <p:spPr>
          <a:xfrm>
            <a:off x="457200" y="685800"/>
            <a:ext cx="8229600" cy="1143000"/>
          </a:xfrm>
        </p:spPr>
        <p:txBody>
          <a:bodyPr/>
          <a:lstStyle/>
          <a:p>
            <a:pPr eaLnBrk="1" hangingPunct="1">
              <a:defRPr/>
            </a:pPr>
            <a:r>
              <a:rPr lang="en-US" sz="4000" dirty="0"/>
              <a:t>Controls</a:t>
            </a:r>
            <a:br>
              <a:rPr lang="en-US" sz="4000" dirty="0"/>
            </a:br>
            <a:r>
              <a:rPr lang="en-US" sz="4000" dirty="0"/>
              <a:t>Innovations in HMA Production</a:t>
            </a:r>
          </a:p>
        </p:txBody>
      </p:sp>
      <p:sp>
        <p:nvSpPr>
          <p:cNvPr id="338947" name="Rectangle 3">
            <a:extLst>
              <a:ext uri="{FF2B5EF4-FFF2-40B4-BE49-F238E27FC236}">
                <a16:creationId xmlns:a16="http://schemas.microsoft.com/office/drawing/2014/main" id="{60EF3BCF-C3F4-4EA4-9EAF-A2D0AB52FAEF}"/>
              </a:ext>
            </a:extLst>
          </p:cNvPr>
          <p:cNvSpPr>
            <a:spLocks noGrp="1" noChangeArrowheads="1"/>
          </p:cNvSpPr>
          <p:nvPr>
            <p:ph type="body" idx="1"/>
          </p:nvPr>
        </p:nvSpPr>
        <p:spPr>
          <a:xfrm>
            <a:off x="457200" y="2332038"/>
            <a:ext cx="8229600" cy="4525962"/>
          </a:xfrm>
        </p:spPr>
        <p:txBody>
          <a:bodyPr/>
          <a:lstStyle/>
          <a:p>
            <a:pPr eaLnBrk="1" hangingPunct="1"/>
            <a:r>
              <a:rPr lang="en-US" altLang="en-US" b="1"/>
              <a:t>Four areas where the technology has improved</a:t>
            </a:r>
          </a:p>
          <a:p>
            <a:pPr lvl="1" eaLnBrk="1" hangingPunct="1"/>
            <a:r>
              <a:rPr lang="en-US" altLang="en-US" sz="3200" b="1"/>
              <a:t>burner design, </a:t>
            </a:r>
          </a:p>
          <a:p>
            <a:pPr lvl="1" eaLnBrk="1" hangingPunct="1"/>
            <a:r>
              <a:rPr lang="en-US" altLang="en-US" sz="3200" b="1"/>
              <a:t>fuels, </a:t>
            </a:r>
          </a:p>
          <a:p>
            <a:pPr lvl="1" eaLnBrk="1" hangingPunct="1"/>
            <a:r>
              <a:rPr lang="en-US" altLang="en-US" sz="3200" b="1"/>
              <a:t>dryer/drum design, and </a:t>
            </a:r>
          </a:p>
          <a:p>
            <a:pPr lvl="1" eaLnBrk="1" hangingPunct="1"/>
            <a:r>
              <a:rPr lang="en-US" altLang="en-US" sz="3200" b="1"/>
              <a:t>blue smoke controls</a:t>
            </a:r>
          </a:p>
          <a:p>
            <a:pPr eaLnBrk="1" hangingPunct="1"/>
            <a:endParaRPr lang="en-US" altLang="en-US" b="1"/>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4386" name="Rectangle 2">
            <a:extLst>
              <a:ext uri="{FF2B5EF4-FFF2-40B4-BE49-F238E27FC236}">
                <a16:creationId xmlns:a16="http://schemas.microsoft.com/office/drawing/2014/main" id="{9D294568-75D9-4FFE-AC3D-718623E55D35}"/>
              </a:ext>
            </a:extLst>
          </p:cNvPr>
          <p:cNvSpPr>
            <a:spLocks noGrp="1" noChangeArrowheads="1"/>
          </p:cNvSpPr>
          <p:nvPr>
            <p:ph type="title"/>
          </p:nvPr>
        </p:nvSpPr>
        <p:spPr/>
        <p:txBody>
          <a:bodyPr/>
          <a:lstStyle/>
          <a:p>
            <a:pPr eaLnBrk="1" hangingPunct="1">
              <a:defRPr/>
            </a:pPr>
            <a:r>
              <a:rPr lang="en-US" sz="4000" dirty="0"/>
              <a:t>Controls</a:t>
            </a:r>
            <a:br>
              <a:rPr lang="en-US" sz="4000" dirty="0"/>
            </a:br>
            <a:r>
              <a:rPr lang="en-US" sz="4000" dirty="0"/>
              <a:t>Triple-Drum Mixer</a:t>
            </a:r>
          </a:p>
        </p:txBody>
      </p:sp>
      <p:pic>
        <p:nvPicPr>
          <p:cNvPr id="340995" name="Picture 4" descr="A picture of a Hot Mix Asphalt Plant with CMI Corporation's Triple Drum Mixer design showing 3 hot silos and truck load out and hot elevator conveyor in the front, silos and bins, as well as a Triple-Drum Mixer, duct work and air pollution control system in the back" title="Controls Triple-Drum Mixer">
            <a:extLst>
              <a:ext uri="{FF2B5EF4-FFF2-40B4-BE49-F238E27FC236}">
                <a16:creationId xmlns:a16="http://schemas.microsoft.com/office/drawing/2014/main" id="{680D193C-018C-467D-AEF2-14440E7ED01F}"/>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524000"/>
            <a:ext cx="9144000" cy="5334000"/>
          </a:xfrm>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3042" name="Picture 5" descr="A picture of a two lane highway with sharp rugged short rocky hills on the left and a turn warning sign and speed limit sign on the right side of the road&#10;&#10;" title="Asphalt Seal Coat and Paving">
            <a:extLst>
              <a:ext uri="{FF2B5EF4-FFF2-40B4-BE49-F238E27FC236}">
                <a16:creationId xmlns:a16="http://schemas.microsoft.com/office/drawing/2014/main" id="{B38EF508-4D48-4218-97BA-4D49635853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26" name="Rectangle 2">
            <a:extLst>
              <a:ext uri="{FF2B5EF4-FFF2-40B4-BE49-F238E27FC236}">
                <a16:creationId xmlns:a16="http://schemas.microsoft.com/office/drawing/2014/main" id="{6BA530A3-0097-488C-B9E4-B39AD913F7DD}"/>
              </a:ext>
            </a:extLst>
          </p:cNvPr>
          <p:cNvSpPr>
            <a:spLocks noGrp="1" noChangeArrowheads="1"/>
          </p:cNvSpPr>
          <p:nvPr>
            <p:ph type="title"/>
          </p:nvPr>
        </p:nvSpPr>
        <p:spPr>
          <a:xfrm>
            <a:off x="0" y="685800"/>
            <a:ext cx="9296400" cy="1143000"/>
          </a:xfrm>
          <a:solidFill>
            <a:schemeClr val="accent1">
              <a:alpha val="62000"/>
            </a:schemeClr>
          </a:solidFill>
          <a:ln w="28575">
            <a:solidFill>
              <a:srgbClr val="3333FF"/>
            </a:solidFill>
            <a:miter lim="800000"/>
            <a:headEnd/>
            <a:tailEnd/>
          </a:ln>
          <a:effectLst>
            <a:outerShdw dist="35921" dir="2700000" algn="ctr" rotWithShape="0">
              <a:schemeClr val="bg2"/>
            </a:outerShdw>
          </a:effectLst>
        </p:spPr>
        <p:txBody>
          <a:bodyPr/>
          <a:lstStyle/>
          <a:p>
            <a:pPr eaLnBrk="1" hangingPunct="1">
              <a:defRPr/>
            </a:pPr>
            <a:r>
              <a:rPr lang="en-US" sz="4000" dirty="0">
                <a:solidFill>
                  <a:srgbClr val="3333FF"/>
                </a:solidFill>
                <a:effectLst/>
              </a:rPr>
              <a:t>ASPHALT</a:t>
            </a:r>
            <a:r>
              <a:rPr lang="en-US" sz="4000" dirty="0">
                <a:solidFill>
                  <a:srgbClr val="3333FF"/>
                </a:solidFill>
                <a:effectLst>
                  <a:outerShdw blurRad="38100" dist="38100" dir="2700000" algn="tl">
                    <a:srgbClr val="000000"/>
                  </a:outerShdw>
                </a:effectLst>
              </a:rPr>
              <a:t> SEAL COAT AND PAVING</a:t>
            </a:r>
            <a:br>
              <a:rPr lang="en-US" sz="3600" dirty="0">
                <a:solidFill>
                  <a:srgbClr val="3333FF"/>
                </a:solidFill>
                <a:effectLst>
                  <a:outerShdw blurRad="38100" dist="38100" dir="2700000" algn="tl">
                    <a:srgbClr val="000000"/>
                  </a:outerShdw>
                </a:effectLst>
              </a:rPr>
            </a:br>
            <a:r>
              <a:rPr lang="en-US" sz="3600" dirty="0">
                <a:solidFill>
                  <a:srgbClr val="3333FF"/>
                </a:solidFill>
                <a:effectLst/>
              </a:rPr>
              <a:t>Reading a Moving Plume</a:t>
            </a:r>
            <a:r>
              <a:rPr lang="en-US" sz="4000" dirty="0">
                <a:effectLst>
                  <a:outerShdw blurRad="38100" dist="38100" dir="2700000" algn="tl">
                    <a:srgbClr val="FFFFFF"/>
                  </a:outerShdw>
                </a:effectLst>
              </a:rPr>
              <a:t> </a:t>
            </a: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05" name="Rectangle 5">
            <a:extLst>
              <a:ext uri="{FF2B5EF4-FFF2-40B4-BE49-F238E27FC236}">
                <a16:creationId xmlns:a16="http://schemas.microsoft.com/office/drawing/2014/main" id="{9ADAE33B-EB3E-48E9-A9A5-DBE9B1677024}"/>
              </a:ext>
            </a:extLst>
          </p:cNvPr>
          <p:cNvSpPr>
            <a:spLocks noGrp="1" noChangeArrowheads="1"/>
          </p:cNvSpPr>
          <p:nvPr>
            <p:ph type="title"/>
          </p:nvPr>
        </p:nvSpPr>
        <p:spPr/>
        <p:txBody>
          <a:bodyPr/>
          <a:lstStyle/>
          <a:p>
            <a:pPr eaLnBrk="1" hangingPunct="1">
              <a:defRPr/>
            </a:pPr>
            <a:r>
              <a:rPr lang="en-US" dirty="0"/>
              <a:t>Moving Source</a:t>
            </a:r>
          </a:p>
        </p:txBody>
      </p:sp>
      <p:pic>
        <p:nvPicPr>
          <p:cNvPr id="1024004" name="Hotmix_v2.wmv">
            <a:hlinkClick r:id="" action="ppaction://media"/>
            <a:extLst>
              <a:ext uri="{FF2B5EF4-FFF2-40B4-BE49-F238E27FC236}">
                <a16:creationId xmlns:a16="http://schemas.microsoft.com/office/drawing/2014/main" id="{B7A70A2A-44B2-4584-A84E-90378D405C42}"/>
              </a:ext>
            </a:extLst>
          </p:cNvPr>
          <p:cNvPicPr>
            <a:picLocks noGrp="1" noRot="1" noChangeAspect="1" noChangeArrowheads="1"/>
          </p:cNvPicPr>
          <p:nvPr>
            <p:ph idx="1"/>
            <a:videoFile r:link="rId1"/>
          </p:nvPr>
        </p:nvPicPr>
        <p:blipFill>
          <a:blip r:embed="rId4">
            <a:extLst>
              <a:ext uri="{28A0092B-C50C-407E-A947-70E740481C1C}">
                <a14:useLocalDpi xmlns:a14="http://schemas.microsoft.com/office/drawing/2010/main" val="0"/>
              </a:ext>
            </a:extLst>
          </a:blip>
          <a:srcRect/>
          <a:stretch>
            <a:fillRect/>
          </a:stretch>
        </p:blipFill>
        <p:spPr>
          <a:xfrm>
            <a:off x="1066800" y="1828800"/>
            <a:ext cx="7315200" cy="5029200"/>
          </a:xfrm>
          <a:solidFill>
            <a:schemeClr val="bg1"/>
          </a:solidFill>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2400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024004"/>
                                        </p:tgtEl>
                                      </p:cBhvr>
                                    </p:cmd>
                                  </p:childTnLst>
                                </p:cTn>
                              </p:par>
                            </p:childTnLst>
                          </p:cTn>
                        </p:par>
                      </p:childTnLst>
                    </p:cTn>
                  </p:par>
                </p:childTnLst>
              </p:cTn>
              <p:nextCondLst>
                <p:cond evt="onClick" delay="0">
                  <p:tgtEl>
                    <p:spTgt spid="1024004"/>
                  </p:tgtEl>
                </p:cond>
              </p:nextCondLst>
            </p:seq>
            <p:video>
              <p:cMediaNode>
                <p:cTn id="7" fill="hold" display="0">
                  <p:stCondLst>
                    <p:cond delay="indefinite"/>
                  </p:stCondLst>
                  <p:endCondLst>
                    <p:cond evt="onNext" delay="0">
                      <p:tgtEl>
                        <p:sldTgt/>
                      </p:tgtEl>
                    </p:cond>
                    <p:cond evt="onPrev" delay="0">
                      <p:tgtEl>
                        <p:sldTgt/>
                      </p:tgtEl>
                    </p:cond>
                  </p:endCondLst>
                </p:cTn>
                <p:tgtEl>
                  <p:spTgt spid="1024004"/>
                </p:tgtEl>
              </p:cMediaNode>
            </p:video>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2" name="Rectangle 4">
            <a:extLst>
              <a:ext uri="{FF2B5EF4-FFF2-40B4-BE49-F238E27FC236}">
                <a16:creationId xmlns:a16="http://schemas.microsoft.com/office/drawing/2014/main" id="{15C05CE4-A760-40AB-8D92-39B138C9EEDD}"/>
              </a:ext>
            </a:extLst>
          </p:cNvPr>
          <p:cNvSpPr>
            <a:spLocks noGrp="1" noChangeArrowheads="1"/>
          </p:cNvSpPr>
          <p:nvPr>
            <p:ph type="title"/>
          </p:nvPr>
        </p:nvSpPr>
        <p:spPr/>
        <p:txBody>
          <a:bodyPr/>
          <a:lstStyle/>
          <a:p>
            <a:pPr eaLnBrk="1" hangingPunct="1">
              <a:defRPr/>
            </a:pPr>
            <a:r>
              <a:rPr lang="en-US" dirty="0"/>
              <a:t>Permit Conditions</a:t>
            </a:r>
          </a:p>
        </p:txBody>
      </p:sp>
      <p:sp>
        <p:nvSpPr>
          <p:cNvPr id="347139" name="Rectangle 6">
            <a:extLst>
              <a:ext uri="{FF2B5EF4-FFF2-40B4-BE49-F238E27FC236}">
                <a16:creationId xmlns:a16="http://schemas.microsoft.com/office/drawing/2014/main" id="{5F520E98-2C1A-40AA-85EB-DBE53B0F11D6}"/>
              </a:ext>
            </a:extLst>
          </p:cNvPr>
          <p:cNvSpPr>
            <a:spLocks noGrp="1" noChangeArrowheads="1"/>
          </p:cNvSpPr>
          <p:nvPr>
            <p:ph type="body" sz="half" idx="2"/>
          </p:nvPr>
        </p:nvSpPr>
        <p:spPr>
          <a:xfrm>
            <a:off x="4648200" y="1371600"/>
            <a:ext cx="4038600" cy="4525963"/>
          </a:xfrm>
        </p:spPr>
        <p:txBody>
          <a:bodyPr/>
          <a:lstStyle/>
          <a:p>
            <a:pPr eaLnBrk="1" hangingPunct="1"/>
            <a:r>
              <a:rPr lang="en-US" altLang="en-US" sz="2800" b="1"/>
              <a:t>Emission Controls</a:t>
            </a:r>
          </a:p>
          <a:p>
            <a:pPr lvl="1" eaLnBrk="1" hangingPunct="1"/>
            <a:r>
              <a:rPr lang="en-US" altLang="en-US" b="1"/>
              <a:t>Emission Limits</a:t>
            </a:r>
          </a:p>
          <a:p>
            <a:pPr lvl="1" eaLnBrk="1" hangingPunct="1"/>
            <a:r>
              <a:rPr lang="en-US" altLang="en-US" b="1"/>
              <a:t>Process Limits</a:t>
            </a:r>
          </a:p>
          <a:p>
            <a:pPr lvl="1" eaLnBrk="1" hangingPunct="1"/>
            <a:r>
              <a:rPr lang="en-US" altLang="en-US" b="1"/>
              <a:t>Emission Rate Limits</a:t>
            </a:r>
          </a:p>
          <a:p>
            <a:pPr lvl="1" eaLnBrk="1" hangingPunct="1"/>
            <a:r>
              <a:rPr lang="en-US" altLang="en-US" b="1"/>
              <a:t>Requirements to Minimize Emissions</a:t>
            </a:r>
          </a:p>
          <a:p>
            <a:pPr lvl="1" eaLnBrk="1" hangingPunct="1"/>
            <a:r>
              <a:rPr lang="en-US" altLang="en-US" b="1"/>
              <a:t>Source Test</a:t>
            </a:r>
          </a:p>
          <a:p>
            <a:pPr lvl="1" eaLnBrk="1" hangingPunct="1"/>
            <a:r>
              <a:rPr lang="en-US" altLang="en-US" b="1"/>
              <a:t>CAM (gauges on baghouse)</a:t>
            </a:r>
          </a:p>
          <a:p>
            <a:pPr eaLnBrk="1" hangingPunct="1"/>
            <a:endParaRPr lang="en-US" altLang="en-US" sz="2800" b="1"/>
          </a:p>
        </p:txBody>
      </p:sp>
      <p:pic>
        <p:nvPicPr>
          <p:cNvPr id="347140" name="Picture 7" descr="A picture of a Hot Mix Asphalt Plant showing hot silos, truck load out, hot elevator, conveyors, silos, bins, ductwork and air pollution control system&#10;&#10;" title="Permit Conditions">
            <a:extLst>
              <a:ext uri="{FF2B5EF4-FFF2-40B4-BE49-F238E27FC236}">
                <a16:creationId xmlns:a16="http://schemas.microsoft.com/office/drawing/2014/main" id="{6967DE6C-F4D2-48D2-931D-B7AC15A10797}"/>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1447800"/>
            <a:ext cx="4495800" cy="541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a:extLst>
              <a:ext uri="{FF2B5EF4-FFF2-40B4-BE49-F238E27FC236}">
                <a16:creationId xmlns:a16="http://schemas.microsoft.com/office/drawing/2014/main" id="{CA47547F-FAE7-40B8-AAA4-C7B8C1FB6F44}"/>
              </a:ext>
            </a:extLst>
          </p:cNvPr>
          <p:cNvSpPr>
            <a:spLocks noGrp="1" noChangeArrowheads="1"/>
          </p:cNvSpPr>
          <p:nvPr>
            <p:ph type="title"/>
          </p:nvPr>
        </p:nvSpPr>
        <p:spPr>
          <a:xfrm>
            <a:off x="457200" y="0"/>
            <a:ext cx="8229600" cy="1143000"/>
          </a:xfrm>
        </p:spPr>
        <p:txBody>
          <a:bodyPr/>
          <a:lstStyle/>
          <a:p>
            <a:pPr eaLnBrk="1" hangingPunct="1">
              <a:defRPr/>
            </a:pPr>
            <a:r>
              <a:rPr lang="en-US" sz="4000" dirty="0"/>
              <a:t>Permit Conditions</a:t>
            </a:r>
            <a:br>
              <a:rPr lang="en-US" sz="4000" dirty="0"/>
            </a:br>
            <a:r>
              <a:rPr lang="en-US" sz="3600" dirty="0">
                <a:solidFill>
                  <a:schemeClr val="tx1"/>
                </a:solidFill>
              </a:rPr>
              <a:t>(</a:t>
            </a:r>
            <a:r>
              <a:rPr lang="en-US" sz="3600" dirty="0"/>
              <a:t>cont'd)</a:t>
            </a:r>
            <a:endParaRPr lang="en-US" sz="3600" dirty="0">
              <a:solidFill>
                <a:srgbClr val="FF0000"/>
              </a:solidFill>
            </a:endParaRPr>
          </a:p>
        </p:txBody>
      </p:sp>
      <p:sp>
        <p:nvSpPr>
          <p:cNvPr id="349187" name="Rectangle 5">
            <a:extLst>
              <a:ext uri="{FF2B5EF4-FFF2-40B4-BE49-F238E27FC236}">
                <a16:creationId xmlns:a16="http://schemas.microsoft.com/office/drawing/2014/main" id="{DB6BF995-626D-4E06-80EC-DFFD96D14D94}"/>
              </a:ext>
            </a:extLst>
          </p:cNvPr>
          <p:cNvSpPr>
            <a:spLocks noGrp="1" noChangeArrowheads="1"/>
          </p:cNvSpPr>
          <p:nvPr>
            <p:ph type="body" sz="half" idx="2"/>
          </p:nvPr>
        </p:nvSpPr>
        <p:spPr>
          <a:xfrm>
            <a:off x="4648200" y="1219200"/>
            <a:ext cx="4495800" cy="5638800"/>
          </a:xfrm>
        </p:spPr>
        <p:txBody>
          <a:bodyPr/>
          <a:lstStyle/>
          <a:p>
            <a:pPr eaLnBrk="1" hangingPunct="1">
              <a:lnSpc>
                <a:spcPct val="90000"/>
              </a:lnSpc>
            </a:pPr>
            <a:r>
              <a:rPr lang="en-US" altLang="en-US" sz="2800" b="1" u="sng">
                <a:solidFill>
                  <a:srgbClr val="FF0000"/>
                </a:solidFill>
              </a:rPr>
              <a:t>Fuel Requirements</a:t>
            </a:r>
          </a:p>
          <a:p>
            <a:pPr lvl="1" eaLnBrk="1" hangingPunct="1">
              <a:lnSpc>
                <a:spcPct val="90000"/>
              </a:lnSpc>
            </a:pPr>
            <a:r>
              <a:rPr lang="en-US" altLang="en-US" b="1"/>
              <a:t>Type</a:t>
            </a:r>
          </a:p>
          <a:p>
            <a:pPr lvl="1" eaLnBrk="1" hangingPunct="1">
              <a:lnSpc>
                <a:spcPct val="90000"/>
              </a:lnSpc>
            </a:pPr>
            <a:r>
              <a:rPr lang="en-US" altLang="en-US" b="1"/>
              <a:t>Nitrogen or Sulfur content</a:t>
            </a:r>
          </a:p>
          <a:p>
            <a:pPr lvl="1" eaLnBrk="1" hangingPunct="1">
              <a:lnSpc>
                <a:spcPct val="90000"/>
              </a:lnSpc>
            </a:pPr>
            <a:r>
              <a:rPr lang="en-US" altLang="en-US" b="1"/>
              <a:t>Amount of fuel </a:t>
            </a:r>
          </a:p>
          <a:p>
            <a:pPr lvl="1" eaLnBrk="1" hangingPunct="1">
              <a:lnSpc>
                <a:spcPct val="90000"/>
              </a:lnSpc>
            </a:pPr>
            <a:r>
              <a:rPr lang="en-US" altLang="en-US" b="1"/>
              <a:t>Type of backup fuel</a:t>
            </a:r>
          </a:p>
          <a:p>
            <a:pPr lvl="1" eaLnBrk="1" hangingPunct="1">
              <a:lnSpc>
                <a:spcPct val="90000"/>
              </a:lnSpc>
            </a:pPr>
            <a:r>
              <a:rPr lang="en-US" altLang="en-US" b="1"/>
              <a:t>Method of measurement</a:t>
            </a:r>
          </a:p>
          <a:p>
            <a:pPr lvl="1" eaLnBrk="1" hangingPunct="1">
              <a:lnSpc>
                <a:spcPct val="90000"/>
              </a:lnSpc>
            </a:pPr>
            <a:r>
              <a:rPr lang="en-US" altLang="en-US" b="1"/>
              <a:t>Recordkeeping of fuels purchased and used</a:t>
            </a:r>
          </a:p>
          <a:p>
            <a:pPr lvl="1" eaLnBrk="1" hangingPunct="1">
              <a:lnSpc>
                <a:spcPct val="90000"/>
              </a:lnSpc>
            </a:pPr>
            <a:endParaRPr lang="en-US" altLang="en-US" b="1"/>
          </a:p>
        </p:txBody>
      </p:sp>
      <p:pic>
        <p:nvPicPr>
          <p:cNvPr id="349188" name="Picture 6" descr="A picture of a Hot Mix Asphalt Plant showing the front of a truck in the forefront and several silos, bins, storage tanks, conveyors, hot elevator, rotary dryer and air pollution control system and stack with visible white smoke being released in the center and several stacking conveyors and stockpiles in the background&#10;&#10;" title="Permit Conditions">
            <a:extLst>
              <a:ext uri="{FF2B5EF4-FFF2-40B4-BE49-F238E27FC236}">
                <a16:creationId xmlns:a16="http://schemas.microsoft.com/office/drawing/2014/main" id="{13DABF9A-1B9D-4D82-810C-B2D11ABC0EA9}"/>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1295400"/>
            <a:ext cx="4724400" cy="556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0970288A-67F7-4E69-AFBD-8DB1CA00B6AA}"/>
              </a:ext>
            </a:extLst>
          </p:cNvPr>
          <p:cNvSpPr>
            <a:spLocks noGrp="1" noChangeArrowheads="1"/>
          </p:cNvSpPr>
          <p:nvPr>
            <p:ph type="title"/>
          </p:nvPr>
        </p:nvSpPr>
        <p:spPr/>
        <p:txBody>
          <a:bodyPr/>
          <a:lstStyle/>
          <a:p>
            <a:pPr eaLnBrk="1" hangingPunct="1">
              <a:defRPr/>
            </a:pPr>
            <a:r>
              <a:rPr lang="en-US" sz="4000"/>
              <a:t>Process</a:t>
            </a:r>
            <a:br>
              <a:rPr lang="en-US" sz="4000"/>
            </a:br>
            <a:endParaRPr lang="en-US" sz="4000"/>
          </a:p>
        </p:txBody>
      </p:sp>
      <p:sp>
        <p:nvSpPr>
          <p:cNvPr id="37891" name="Rectangle 3">
            <a:extLst>
              <a:ext uri="{FF2B5EF4-FFF2-40B4-BE49-F238E27FC236}">
                <a16:creationId xmlns:a16="http://schemas.microsoft.com/office/drawing/2014/main" id="{D9519F7B-5498-4A55-AA7D-8A8244004F61}"/>
              </a:ext>
            </a:extLst>
          </p:cNvPr>
          <p:cNvSpPr>
            <a:spLocks noGrp="1" noChangeArrowheads="1"/>
          </p:cNvSpPr>
          <p:nvPr>
            <p:ph type="body" idx="1"/>
          </p:nvPr>
        </p:nvSpPr>
        <p:spPr/>
        <p:txBody>
          <a:bodyPr/>
          <a:lstStyle/>
          <a:p>
            <a:pPr eaLnBrk="1" hangingPunct="1">
              <a:lnSpc>
                <a:spcPct val="80000"/>
              </a:lnSpc>
              <a:buFontTx/>
              <a:buNone/>
            </a:pPr>
            <a:r>
              <a:rPr lang="en-US" altLang="en-US" sz="2800" b="1" u="sng"/>
              <a:t>Viscosity Grading of Binder</a:t>
            </a:r>
          </a:p>
          <a:p>
            <a:pPr eaLnBrk="1" hangingPunct="1">
              <a:lnSpc>
                <a:spcPct val="80000"/>
              </a:lnSpc>
            </a:pPr>
            <a:r>
              <a:rPr lang="en-US" altLang="en-US" sz="2800" b="1"/>
              <a:t>Viscosity test developed during the early part of the 20</a:t>
            </a:r>
            <a:r>
              <a:rPr lang="en-US" altLang="en-US" sz="2800" b="1" baseline="30000"/>
              <a:t>th</a:t>
            </a:r>
            <a:r>
              <a:rPr lang="en-US" altLang="en-US" sz="2800" b="1"/>
              <a:t> century. </a:t>
            </a:r>
          </a:p>
          <a:p>
            <a:pPr lvl="1" eaLnBrk="1" hangingPunct="1">
              <a:lnSpc>
                <a:spcPct val="80000"/>
              </a:lnSpc>
            </a:pPr>
            <a:r>
              <a:rPr lang="en-US" altLang="en-US" b="1"/>
              <a:t>AC </a:t>
            </a:r>
          </a:p>
          <a:p>
            <a:pPr lvl="2" eaLnBrk="1" hangingPunct="1">
              <a:lnSpc>
                <a:spcPct val="80000"/>
              </a:lnSpc>
            </a:pPr>
            <a:r>
              <a:rPr lang="en-US" altLang="en-US" sz="2800" b="1"/>
              <a:t>Tests viscosity of binder to characterize viscosity as supplied (simulating condition before used)</a:t>
            </a:r>
          </a:p>
          <a:p>
            <a:pPr lvl="1" eaLnBrk="1" hangingPunct="1">
              <a:lnSpc>
                <a:spcPct val="80000"/>
              </a:lnSpc>
            </a:pPr>
            <a:r>
              <a:rPr lang="en-US" altLang="en-US" b="1"/>
              <a:t>AR </a:t>
            </a:r>
          </a:p>
          <a:p>
            <a:pPr lvl="2" eaLnBrk="1" hangingPunct="1">
              <a:lnSpc>
                <a:spcPct val="80000"/>
              </a:lnSpc>
            </a:pPr>
            <a:r>
              <a:rPr lang="en-US" altLang="en-US" sz="2800" b="1"/>
              <a:t>Tests viscosity of binder aged in a rolling thin-film oven (simulating HMA production)</a:t>
            </a: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1234" name="Picture 8" descr="The top is a picture of an open lid on a hatch on top of a storage tank and showing residues around the hatch and top and side of the tank, which are indications of leak or overflow&#10;&#10;" title="Permit Conditions">
            <a:extLst>
              <a:ext uri="{FF2B5EF4-FFF2-40B4-BE49-F238E27FC236}">
                <a16:creationId xmlns:a16="http://schemas.microsoft.com/office/drawing/2014/main" id="{21BED106-88D5-4821-904C-9F2F47BB53BD}"/>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0" y="1144638"/>
            <a:ext cx="4925961" cy="2922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51235" name="Picture 11" descr="The bottom is a picture of a truck loading area at a Hot Mix Asphalt Plant with visible emissions inside the load out and above the truck bed&#10;&#10;" title="Permit Conditions">
            <a:extLst>
              <a:ext uri="{FF2B5EF4-FFF2-40B4-BE49-F238E27FC236}">
                <a16:creationId xmlns:a16="http://schemas.microsoft.com/office/drawing/2014/main" id="{A7D84387-C29F-4E35-9DC0-06D74BEC5401}"/>
              </a:ext>
            </a:extLst>
          </p:cNvPr>
          <p:cNvPicPr>
            <a:picLocks noGrp="1" noChangeAspect="1" noChangeArrowheads="1"/>
          </p:cNvPicPr>
          <p:nvPr>
            <p:ph sz="quarter" idx="2"/>
          </p:nvPr>
        </p:nvPicPr>
        <p:blipFill>
          <a:blip r:embed="rId4" cstate="print">
            <a:extLst>
              <a:ext uri="{28A0092B-C50C-407E-A947-70E740481C1C}">
                <a14:useLocalDpi xmlns:a14="http://schemas.microsoft.com/office/drawing/2010/main" val="0"/>
              </a:ext>
            </a:extLst>
          </a:blip>
          <a:srcRect/>
          <a:stretch>
            <a:fillRect/>
          </a:stretch>
        </p:blipFill>
        <p:spPr>
          <a:xfrm>
            <a:off x="0" y="4061491"/>
            <a:ext cx="4922684" cy="27965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6548" name="Rectangle 4">
            <a:extLst>
              <a:ext uri="{FF2B5EF4-FFF2-40B4-BE49-F238E27FC236}">
                <a16:creationId xmlns:a16="http://schemas.microsoft.com/office/drawing/2014/main" id="{4ADD465C-E317-4F07-A385-A7823FA7B3BE}"/>
              </a:ext>
            </a:extLst>
          </p:cNvPr>
          <p:cNvSpPr>
            <a:spLocks noGrp="1" noChangeArrowheads="1"/>
          </p:cNvSpPr>
          <p:nvPr>
            <p:ph type="title"/>
          </p:nvPr>
        </p:nvSpPr>
        <p:spPr>
          <a:xfrm>
            <a:off x="457200" y="0"/>
            <a:ext cx="8229600" cy="1143000"/>
          </a:xfrm>
        </p:spPr>
        <p:txBody>
          <a:bodyPr/>
          <a:lstStyle/>
          <a:p>
            <a:pPr eaLnBrk="1" hangingPunct="1">
              <a:defRPr/>
            </a:pPr>
            <a:r>
              <a:rPr lang="en-US" sz="4000" dirty="0"/>
              <a:t>Permit Conditions</a:t>
            </a:r>
            <a:br>
              <a:rPr lang="en-US" sz="4000" dirty="0"/>
            </a:br>
            <a:r>
              <a:rPr lang="en-US" sz="4000" dirty="0"/>
              <a:t>(cont'd)</a:t>
            </a:r>
            <a:endParaRPr lang="en-US" sz="4000" dirty="0">
              <a:solidFill>
                <a:srgbClr val="FF0000"/>
              </a:solidFill>
            </a:endParaRPr>
          </a:p>
        </p:txBody>
      </p:sp>
      <p:sp>
        <p:nvSpPr>
          <p:cNvPr id="351237" name="Rectangle 7">
            <a:extLst>
              <a:ext uri="{FF2B5EF4-FFF2-40B4-BE49-F238E27FC236}">
                <a16:creationId xmlns:a16="http://schemas.microsoft.com/office/drawing/2014/main" id="{D72AAF12-A42C-4FAE-B141-DFE054A3A78C}"/>
              </a:ext>
            </a:extLst>
          </p:cNvPr>
          <p:cNvSpPr>
            <a:spLocks noGrp="1" noChangeArrowheads="1"/>
          </p:cNvSpPr>
          <p:nvPr>
            <p:ph type="body" sz="half" idx="3"/>
          </p:nvPr>
        </p:nvSpPr>
        <p:spPr>
          <a:xfrm>
            <a:off x="5105400" y="1447800"/>
            <a:ext cx="4038600" cy="4525963"/>
          </a:xfrm>
        </p:spPr>
        <p:txBody>
          <a:bodyPr/>
          <a:lstStyle/>
          <a:p>
            <a:pPr eaLnBrk="1" hangingPunct="1"/>
            <a:r>
              <a:rPr lang="en-US" altLang="en-US" sz="2800" b="1"/>
              <a:t>Visible Emissions Limits</a:t>
            </a:r>
          </a:p>
          <a:p>
            <a:pPr lvl="1" eaLnBrk="1" hangingPunct="1"/>
            <a:r>
              <a:rPr lang="en-US" altLang="en-US" sz="2400" b="1"/>
              <a:t>NSR lists are 20% or No. 1 on Ringleman</a:t>
            </a:r>
          </a:p>
          <a:p>
            <a:pPr lvl="1" eaLnBrk="1" hangingPunct="1"/>
            <a:r>
              <a:rPr lang="en-US" altLang="en-US" sz="2400" b="1"/>
              <a:t>Sources permitted before NSR maybe 40% or No. 2 on Ringleman</a:t>
            </a: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7970" name="Rectangle 2">
            <a:extLst>
              <a:ext uri="{FF2B5EF4-FFF2-40B4-BE49-F238E27FC236}">
                <a16:creationId xmlns:a16="http://schemas.microsoft.com/office/drawing/2014/main" id="{7AA41090-4A5D-4652-831F-33F3B1D3174E}"/>
              </a:ext>
            </a:extLst>
          </p:cNvPr>
          <p:cNvSpPr>
            <a:spLocks noGrp="1" noChangeArrowheads="1"/>
          </p:cNvSpPr>
          <p:nvPr>
            <p:ph type="title"/>
          </p:nvPr>
        </p:nvSpPr>
        <p:spPr/>
        <p:txBody>
          <a:bodyPr/>
          <a:lstStyle/>
          <a:p>
            <a:pPr eaLnBrk="1" hangingPunct="1">
              <a:defRPr/>
            </a:pPr>
            <a:r>
              <a:rPr lang="en-US" sz="4000" dirty="0"/>
              <a:t>Process/Control</a:t>
            </a:r>
            <a:br>
              <a:rPr lang="en-US" sz="4000" dirty="0"/>
            </a:br>
            <a:r>
              <a:rPr lang="en-US" sz="4000" dirty="0"/>
              <a:t>Dry Collection Systems</a:t>
            </a:r>
          </a:p>
        </p:txBody>
      </p:sp>
      <p:pic>
        <p:nvPicPr>
          <p:cNvPr id="353283" name="Picture 3" descr="The bottom is a picture of four storage bins, with a baghouse above each bin" title="Process/Control Dry Collection Systems">
            <a:extLst>
              <a:ext uri="{FF2B5EF4-FFF2-40B4-BE49-F238E27FC236}">
                <a16:creationId xmlns:a16="http://schemas.microsoft.com/office/drawing/2014/main" id="{75F6E38A-5987-429B-9EDB-33C53DCC3E3D}"/>
              </a:ext>
            </a:extLst>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0" y="4124325"/>
            <a:ext cx="4724400" cy="2559050"/>
          </a:xfrm>
        </p:spPr>
      </p:pic>
      <p:sp>
        <p:nvSpPr>
          <p:cNvPr id="353284" name="Rectangle 4">
            <a:extLst>
              <a:ext uri="{FF2B5EF4-FFF2-40B4-BE49-F238E27FC236}">
                <a16:creationId xmlns:a16="http://schemas.microsoft.com/office/drawing/2014/main" id="{E7CAED45-5D3F-40BD-B61E-FAF7C0123731}"/>
              </a:ext>
            </a:extLst>
          </p:cNvPr>
          <p:cNvSpPr>
            <a:spLocks noGrp="1" noChangeArrowheads="1"/>
          </p:cNvSpPr>
          <p:nvPr>
            <p:ph type="body" sz="half" idx="3"/>
          </p:nvPr>
        </p:nvSpPr>
        <p:spPr/>
        <p:txBody>
          <a:bodyPr/>
          <a:lstStyle/>
          <a:p>
            <a:pPr marL="533400" indent="-533400" eaLnBrk="1" hangingPunct="1"/>
            <a:r>
              <a:rPr lang="en-US" altLang="en-US" b="1"/>
              <a:t>Baghouses are regulated in terms of</a:t>
            </a:r>
          </a:p>
          <a:p>
            <a:pPr marL="914400" lvl="1" indent="-457200" eaLnBrk="1" hangingPunct="1"/>
            <a:r>
              <a:rPr lang="en-US" altLang="en-US" b="1"/>
              <a:t>Source Test Requirements and Methods</a:t>
            </a:r>
          </a:p>
          <a:p>
            <a:pPr marL="914400" lvl="1" indent="-457200" eaLnBrk="1" hangingPunct="1"/>
            <a:r>
              <a:rPr lang="en-US" altLang="en-US" b="1"/>
              <a:t>Visual Test Method?</a:t>
            </a:r>
          </a:p>
        </p:txBody>
      </p:sp>
      <p:pic>
        <p:nvPicPr>
          <p:cNvPr id="353285" name="Picture 7" descr="The top is a picture of inlet and outlet ductwork, a baghouse and an induced draft fan and stack at a Hot Mix Asphalt Plant with some other conveyors, silos, bins and stockpiles in the forefront&#10;&#10;" title="Process/Control Dry Collection System">
            <a:extLst>
              <a:ext uri="{FF2B5EF4-FFF2-40B4-BE49-F238E27FC236}">
                <a16:creationId xmlns:a16="http://schemas.microsoft.com/office/drawing/2014/main" id="{94D59EFF-5530-4DF5-AC93-86C007C3058E}"/>
              </a:ext>
            </a:extLst>
          </p:cNvPr>
          <p:cNvPicPr>
            <a:picLocks noGrp="1" noChangeAspect="1" noChangeArrowheads="1"/>
          </p:cNvPicPr>
          <p:nvPr>
            <p:ph sz="quarter" idx="1"/>
          </p:nvPr>
        </p:nvPicPr>
        <p:blipFill>
          <a:blip r:embed="rId4">
            <a:extLst>
              <a:ext uri="{28A0092B-C50C-407E-A947-70E740481C1C}">
                <a14:useLocalDpi xmlns:a14="http://schemas.microsoft.com/office/drawing/2010/main" val="0"/>
              </a:ext>
            </a:extLst>
          </a:blip>
          <a:srcRect l="20869"/>
          <a:stretch>
            <a:fillRect/>
          </a:stretch>
        </p:blipFill>
        <p:spPr>
          <a:xfrm>
            <a:off x="0" y="1447800"/>
            <a:ext cx="3581400" cy="2954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08994" name="Rectangle 2">
            <a:extLst>
              <a:ext uri="{FF2B5EF4-FFF2-40B4-BE49-F238E27FC236}">
                <a16:creationId xmlns:a16="http://schemas.microsoft.com/office/drawing/2014/main" id="{A6DC9455-180D-4E7B-AE85-5FB24AB197BF}"/>
              </a:ext>
            </a:extLst>
          </p:cNvPr>
          <p:cNvSpPr>
            <a:spLocks noGrp="1" noChangeArrowheads="1"/>
          </p:cNvSpPr>
          <p:nvPr>
            <p:ph type="title"/>
          </p:nvPr>
        </p:nvSpPr>
        <p:spPr/>
        <p:txBody>
          <a:bodyPr/>
          <a:lstStyle/>
          <a:p>
            <a:pPr eaLnBrk="1" hangingPunct="1">
              <a:defRPr/>
            </a:pPr>
            <a:r>
              <a:rPr lang="en-US" sz="4000" dirty="0"/>
              <a:t>Process/Control</a:t>
            </a:r>
            <a:br>
              <a:rPr lang="en-US" sz="4000" dirty="0"/>
            </a:br>
            <a:r>
              <a:rPr lang="en-US" sz="4000" dirty="0"/>
              <a:t>Wet Scrubber</a:t>
            </a:r>
          </a:p>
        </p:txBody>
      </p:sp>
      <p:sp>
        <p:nvSpPr>
          <p:cNvPr id="355331" name="Rectangle 3">
            <a:extLst>
              <a:ext uri="{FF2B5EF4-FFF2-40B4-BE49-F238E27FC236}">
                <a16:creationId xmlns:a16="http://schemas.microsoft.com/office/drawing/2014/main" id="{B9AECD26-4A9F-4F22-830A-F079421F3367}"/>
              </a:ext>
            </a:extLst>
          </p:cNvPr>
          <p:cNvSpPr>
            <a:spLocks noGrp="1" noChangeArrowheads="1"/>
          </p:cNvSpPr>
          <p:nvPr>
            <p:ph type="body" idx="1"/>
          </p:nvPr>
        </p:nvSpPr>
        <p:spPr>
          <a:xfrm>
            <a:off x="381000" y="1981200"/>
            <a:ext cx="8229600" cy="4525963"/>
          </a:xfrm>
        </p:spPr>
        <p:txBody>
          <a:bodyPr/>
          <a:lstStyle/>
          <a:p>
            <a:pPr eaLnBrk="1" hangingPunct="1"/>
            <a:r>
              <a:rPr lang="en-US" altLang="en-US" b="1"/>
              <a:t>Used to control stack emissions</a:t>
            </a:r>
          </a:p>
          <a:p>
            <a:pPr lvl="1" eaLnBrk="1" hangingPunct="1"/>
            <a:r>
              <a:rPr lang="en-US" altLang="en-US" b="1"/>
              <a:t>Must meet the emission requirements specified in Subpart OOO </a:t>
            </a:r>
          </a:p>
          <a:p>
            <a:pPr lvl="1" eaLnBrk="1" hangingPunct="1"/>
            <a:r>
              <a:rPr lang="en-US" altLang="en-US" b="1"/>
              <a:t>Continuous emissions pressure monitor </a:t>
            </a:r>
          </a:p>
          <a:p>
            <a:pPr lvl="2" eaLnBrk="1" hangingPunct="1"/>
            <a:r>
              <a:rPr lang="en-US" altLang="en-US" b="1" u="sng"/>
              <a:t>+</a:t>
            </a:r>
            <a:r>
              <a:rPr lang="en-US" altLang="en-US" b="1"/>
              <a:t> 250 pascals </a:t>
            </a:r>
            <a:r>
              <a:rPr lang="en-US" altLang="en-US" b="1" u="sng"/>
              <a:t>+</a:t>
            </a:r>
            <a:r>
              <a:rPr lang="en-US" altLang="en-US" b="1"/>
              <a:t> 1inch water gauge pressure</a:t>
            </a:r>
          </a:p>
          <a:p>
            <a:pPr lvl="1" eaLnBrk="1" hangingPunct="1"/>
            <a:r>
              <a:rPr lang="en-US" altLang="en-US" b="1"/>
              <a:t>Continuous measurement of scrubbing liquid flow rate to scrubber</a:t>
            </a:r>
          </a:p>
          <a:p>
            <a:pPr lvl="2" eaLnBrk="1" hangingPunct="1">
              <a:buFontTx/>
              <a:buNone/>
            </a:pPr>
            <a:endParaRPr lang="en-US" altLang="en-US" b="1" u="sng"/>
          </a:p>
        </p:txBody>
      </p:sp>
    </p:spTree>
  </p:cSld>
  <p:clrMapOvr>
    <a:masterClrMapping/>
  </p:clrMapOvr>
  <p:transition spd="slow"/>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9798" name="Rectangle 6">
            <a:extLst>
              <a:ext uri="{FF2B5EF4-FFF2-40B4-BE49-F238E27FC236}">
                <a16:creationId xmlns:a16="http://schemas.microsoft.com/office/drawing/2014/main" id="{D52477EB-10F7-45B0-A829-BEA636ACB802}"/>
              </a:ext>
            </a:extLst>
          </p:cNvPr>
          <p:cNvSpPr>
            <a:spLocks noGrp="1" noChangeArrowheads="1"/>
          </p:cNvSpPr>
          <p:nvPr>
            <p:ph type="title"/>
          </p:nvPr>
        </p:nvSpPr>
        <p:spPr/>
        <p:txBody>
          <a:bodyPr/>
          <a:lstStyle/>
          <a:p>
            <a:pPr eaLnBrk="1" hangingPunct="1">
              <a:defRPr/>
            </a:pPr>
            <a:r>
              <a:rPr lang="en-US" sz="4000"/>
              <a:t>Permitting/Inspection</a:t>
            </a:r>
            <a:br>
              <a:rPr lang="en-US" sz="4000"/>
            </a:br>
            <a:r>
              <a:rPr lang="en-US" sz="4000"/>
              <a:t>HMA Source Test</a:t>
            </a:r>
          </a:p>
        </p:txBody>
      </p:sp>
      <p:pic>
        <p:nvPicPr>
          <p:cNvPr id="357379" name="Picture 5" descr="A picture of a multi level water fountain with water flowing from a spout and running down from one basin to the one below&#10;&#10;" title="Permitting/Inspection HMA Source Test">
            <a:hlinkClick r:id="rId3" action="ppaction://program"/>
            <a:extLst>
              <a:ext uri="{FF2B5EF4-FFF2-40B4-BE49-F238E27FC236}">
                <a16:creationId xmlns:a16="http://schemas.microsoft.com/office/drawing/2014/main" id="{3ED8673E-9B7D-429E-B73C-F4AC647B7862}"/>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1825576" y="2039017"/>
            <a:ext cx="5640333" cy="4090781"/>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a:extLst>
              <a:ext uri="{FF2B5EF4-FFF2-40B4-BE49-F238E27FC236}">
                <a16:creationId xmlns:a16="http://schemas.microsoft.com/office/drawing/2014/main" id="{E6F1731D-E791-4AD5-A61A-05F96A235FEF}"/>
              </a:ext>
            </a:extLst>
          </p:cNvPr>
          <p:cNvSpPr>
            <a:spLocks noGrp="1" noChangeArrowheads="1"/>
          </p:cNvSpPr>
          <p:nvPr>
            <p:ph type="title"/>
          </p:nvPr>
        </p:nvSpPr>
        <p:spPr/>
        <p:txBody>
          <a:bodyPr/>
          <a:lstStyle/>
          <a:p>
            <a:pPr eaLnBrk="1" hangingPunct="1">
              <a:defRPr/>
            </a:pPr>
            <a:r>
              <a:rPr lang="en-US" sz="4000"/>
              <a:t>Control Equipment</a:t>
            </a:r>
            <a:br>
              <a:rPr lang="en-US" sz="4000"/>
            </a:br>
            <a:r>
              <a:rPr lang="en-US" sz="4000"/>
              <a:t>Emission Points from Batch Facilities</a:t>
            </a:r>
          </a:p>
        </p:txBody>
      </p:sp>
      <p:pic>
        <p:nvPicPr>
          <p:cNvPr id="359427" name="Picture 4" descr="A schematic drawing of a Hot Mix Asphalt Batch Process Plant with different sources of emission points for open dust (yellow dots), process fugitives (red dots) and ducted (purple dots) emission points. The drawing shows (from left to right) aggregate stockpiles, loader, cold bins, conveyors, rotary dryer, hot elevator, vibrating screen, hot bins, pugmill, truck load out, asphalt tank, surge bin, primary collector (cyclone), secondary collector (baghouse), draft fan, exhaust stack and ducting associated with collection and control of emissions " title="HMA Batch Mix Process Emission Points">
            <a:extLst>
              <a:ext uri="{FF2B5EF4-FFF2-40B4-BE49-F238E27FC236}">
                <a16:creationId xmlns:a16="http://schemas.microsoft.com/office/drawing/2014/main" id="{F36FD64E-D753-4689-9226-3C27C97A8E0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p:spPr>
      </p:pic>
      <p:sp>
        <p:nvSpPr>
          <p:cNvPr id="359428" name="Text Box 5">
            <a:extLst>
              <a:ext uri="{FF2B5EF4-FFF2-40B4-BE49-F238E27FC236}">
                <a16:creationId xmlns:a16="http://schemas.microsoft.com/office/drawing/2014/main" id="{A9AD16FC-ED04-4792-B433-00AABC0A4B43}"/>
              </a:ext>
            </a:extLst>
          </p:cNvPr>
          <p:cNvSpPr txBox="1">
            <a:spLocks noChangeArrowheads="1"/>
          </p:cNvSpPr>
          <p:nvPr/>
        </p:nvSpPr>
        <p:spPr bwMode="auto">
          <a:xfrm>
            <a:off x="4175125" y="141288"/>
            <a:ext cx="426085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800" b="1">
                <a:latin typeface="Arial" panose="020B0604020202020204" pitchFamily="34" charset="0"/>
              </a:rPr>
              <a:t>HMA Batch Mix Process</a:t>
            </a:r>
          </a:p>
          <a:p>
            <a:pPr eaLnBrk="1" hangingPunct="1">
              <a:spcBef>
                <a:spcPct val="0"/>
              </a:spcBef>
              <a:buFontTx/>
              <a:buNone/>
            </a:pPr>
            <a:r>
              <a:rPr lang="en-US" altLang="en-US" sz="2800" b="1">
                <a:latin typeface="Arial" panose="020B0604020202020204" pitchFamily="34" charset="0"/>
              </a:rPr>
              <a:t>Emission Points</a:t>
            </a: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a:extLst>
              <a:ext uri="{FF2B5EF4-FFF2-40B4-BE49-F238E27FC236}">
                <a16:creationId xmlns:a16="http://schemas.microsoft.com/office/drawing/2014/main" id="{B5B7243E-975F-4660-BEBA-CFC135C1474D}"/>
              </a:ext>
            </a:extLst>
          </p:cNvPr>
          <p:cNvSpPr>
            <a:spLocks noGrp="1" noChangeArrowheads="1"/>
          </p:cNvSpPr>
          <p:nvPr>
            <p:ph type="title"/>
          </p:nvPr>
        </p:nvSpPr>
        <p:spPr/>
        <p:txBody>
          <a:bodyPr/>
          <a:lstStyle/>
          <a:p>
            <a:pPr eaLnBrk="1" hangingPunct="1">
              <a:defRPr/>
            </a:pPr>
            <a:r>
              <a:rPr lang="en-US" sz="4000"/>
              <a:t>Emission Points from Continuous Feed</a:t>
            </a:r>
          </a:p>
        </p:txBody>
      </p:sp>
      <p:pic>
        <p:nvPicPr>
          <p:cNvPr id="361475" name="Picture 4" descr="A schematic drawing of a Hot Mix Asphalt Continuous Process Plant with different sources of emission points for open dust (yellow dots), process fugitives (red dots) and ducted (purple dot) emission points.  The drawing shows (from left to right) aggregate stockpiles, loader, cold bins, conveyors, rotary drum mixer, heated asphalt storage tank, heated storage silo, truck load out, primary collector (cyclone), secondary collector (baghouse), draft fan, exhaust stack and ducting associated with collection and control of emissions " title="HMA Continuous Mix Process Emission Points">
            <a:extLst>
              <a:ext uri="{FF2B5EF4-FFF2-40B4-BE49-F238E27FC236}">
                <a16:creationId xmlns:a16="http://schemas.microsoft.com/office/drawing/2014/main" id="{08BA534F-F385-4096-BD8D-730C2B7198B0}"/>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p:spPr>
      </p:pic>
      <p:sp>
        <p:nvSpPr>
          <p:cNvPr id="361476" name="Text Box 5">
            <a:extLst>
              <a:ext uri="{FF2B5EF4-FFF2-40B4-BE49-F238E27FC236}">
                <a16:creationId xmlns:a16="http://schemas.microsoft.com/office/drawing/2014/main" id="{7BB1C35D-EEEE-4B9E-9452-7D440822EFD4}"/>
              </a:ext>
            </a:extLst>
          </p:cNvPr>
          <p:cNvSpPr txBox="1">
            <a:spLocks noChangeArrowheads="1"/>
          </p:cNvSpPr>
          <p:nvPr/>
        </p:nvSpPr>
        <p:spPr bwMode="auto">
          <a:xfrm>
            <a:off x="3581400" y="228600"/>
            <a:ext cx="524827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800" b="1">
                <a:latin typeface="Arial" panose="020B0604020202020204" pitchFamily="34" charset="0"/>
              </a:rPr>
              <a:t>HMA Continuous Mix Process</a:t>
            </a:r>
          </a:p>
          <a:p>
            <a:pPr eaLnBrk="1" hangingPunct="1">
              <a:spcBef>
                <a:spcPct val="0"/>
              </a:spcBef>
              <a:buFontTx/>
              <a:buNone/>
            </a:pPr>
            <a:r>
              <a:rPr lang="en-US" altLang="en-US" sz="2800" b="1">
                <a:latin typeface="Arial" panose="020B0604020202020204" pitchFamily="34" charset="0"/>
              </a:rPr>
              <a:t>Emission Points</a:t>
            </a: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22" name="Rectangle 2">
            <a:extLst>
              <a:ext uri="{FF2B5EF4-FFF2-40B4-BE49-F238E27FC236}">
                <a16:creationId xmlns:a16="http://schemas.microsoft.com/office/drawing/2014/main" id="{9D07097A-F1E9-46FB-93CD-62D93346D7CC}"/>
              </a:ext>
            </a:extLst>
          </p:cNvPr>
          <p:cNvSpPr>
            <a:spLocks noGrp="1" noChangeArrowheads="1"/>
          </p:cNvSpPr>
          <p:nvPr>
            <p:ph type="title"/>
          </p:nvPr>
        </p:nvSpPr>
        <p:spPr/>
        <p:txBody>
          <a:bodyPr/>
          <a:lstStyle/>
          <a:p>
            <a:pPr eaLnBrk="1" hangingPunct="1">
              <a:defRPr/>
            </a:pPr>
            <a:r>
              <a:rPr lang="en-US" sz="4000"/>
              <a:t>Permit/Inspection Objectives</a:t>
            </a:r>
          </a:p>
        </p:txBody>
      </p:sp>
      <p:sp>
        <p:nvSpPr>
          <p:cNvPr id="363523" name="Rectangle 3">
            <a:extLst>
              <a:ext uri="{FF2B5EF4-FFF2-40B4-BE49-F238E27FC236}">
                <a16:creationId xmlns:a16="http://schemas.microsoft.com/office/drawing/2014/main" id="{DA8205B0-EBF3-414E-97D6-60F7C0A7E07B}"/>
              </a:ext>
            </a:extLst>
          </p:cNvPr>
          <p:cNvSpPr>
            <a:spLocks noGrp="1" noChangeArrowheads="1"/>
          </p:cNvSpPr>
          <p:nvPr>
            <p:ph type="body" sz="half" idx="2"/>
          </p:nvPr>
        </p:nvSpPr>
        <p:spPr>
          <a:xfrm>
            <a:off x="3962400" y="1600200"/>
            <a:ext cx="4724400" cy="4525963"/>
          </a:xfrm>
        </p:spPr>
        <p:txBody>
          <a:bodyPr/>
          <a:lstStyle/>
          <a:p>
            <a:pPr marL="533400" indent="-533400" eaLnBrk="1" hangingPunct="1">
              <a:buNone/>
            </a:pPr>
            <a:r>
              <a:rPr lang="en-US" altLang="en-US" sz="2400" b="1" dirty="0"/>
              <a:t>Determine compliance with Local rules, State laws, Federal regulations &amp;  permit conditions</a:t>
            </a:r>
          </a:p>
          <a:p>
            <a:pPr marL="533400" indent="-533400" eaLnBrk="1" hangingPunct="1"/>
            <a:r>
              <a:rPr lang="en-US" altLang="en-US" sz="2400" b="1" dirty="0"/>
              <a:t>Fugitive emissions</a:t>
            </a:r>
          </a:p>
          <a:p>
            <a:pPr marL="533400" indent="-533400" eaLnBrk="1" hangingPunct="1"/>
            <a:r>
              <a:rPr lang="en-US" altLang="en-US" sz="2400" b="1" dirty="0"/>
              <a:t>Stack emissions</a:t>
            </a:r>
          </a:p>
          <a:p>
            <a:pPr marL="533400" indent="-533400" eaLnBrk="1" hangingPunct="1"/>
            <a:r>
              <a:rPr lang="en-US" altLang="en-US" sz="2400" b="1" dirty="0"/>
              <a:t>Visible emission tests</a:t>
            </a:r>
          </a:p>
          <a:p>
            <a:pPr marL="533400" indent="-533400" eaLnBrk="1" hangingPunct="1"/>
            <a:r>
              <a:rPr lang="en-US" altLang="en-US" sz="2400" b="1" dirty="0"/>
              <a:t>Oxides of nitrogen (for fuel burning equipment)</a:t>
            </a:r>
          </a:p>
          <a:p>
            <a:pPr marL="533400" indent="-533400" eaLnBrk="1" hangingPunct="1">
              <a:buFontTx/>
              <a:buAutoNum type="arabicPeriod"/>
            </a:pPr>
            <a:endParaRPr lang="en-US" altLang="en-US" sz="2400" b="1"/>
          </a:p>
          <a:p>
            <a:pPr marL="533400" indent="-533400" eaLnBrk="1" hangingPunct="1">
              <a:buFontTx/>
              <a:buAutoNum type="arabicPeriod"/>
            </a:pPr>
            <a:endParaRPr lang="en-US" altLang="en-US" sz="2400" b="1"/>
          </a:p>
        </p:txBody>
      </p:sp>
      <p:pic>
        <p:nvPicPr>
          <p:cNvPr id="363524" name="Picture 4" descr="A picture of a young girl with her hand under her chin resting her elbow on a table or some other kind of surface and looking down&#10;&#10;" title="Permit/Inspection Objectives">
            <a:extLst>
              <a:ext uri="{FF2B5EF4-FFF2-40B4-BE49-F238E27FC236}">
                <a16:creationId xmlns:a16="http://schemas.microsoft.com/office/drawing/2014/main" id="{8262B112-7D67-4635-A0CE-10F84ECE79BF}"/>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257300" y="2033588"/>
            <a:ext cx="2438400" cy="3657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2498" name="Rectangle 2">
            <a:extLst>
              <a:ext uri="{FF2B5EF4-FFF2-40B4-BE49-F238E27FC236}">
                <a16:creationId xmlns:a16="http://schemas.microsoft.com/office/drawing/2014/main" id="{6423C4D2-B72C-479A-841C-24ED9CB0BADF}"/>
              </a:ext>
            </a:extLst>
          </p:cNvPr>
          <p:cNvSpPr>
            <a:spLocks noGrp="1" noChangeArrowheads="1"/>
          </p:cNvSpPr>
          <p:nvPr>
            <p:ph type="title"/>
          </p:nvPr>
        </p:nvSpPr>
        <p:spPr/>
        <p:txBody>
          <a:bodyPr/>
          <a:lstStyle/>
          <a:p>
            <a:pPr eaLnBrk="1" hangingPunct="1">
              <a:defRPr/>
            </a:pPr>
            <a:r>
              <a:rPr lang="en-US" sz="4000"/>
              <a:t>Process</a:t>
            </a:r>
            <a:br>
              <a:rPr lang="en-US" sz="4000"/>
            </a:br>
            <a:endParaRPr lang="en-US" sz="4000"/>
          </a:p>
        </p:txBody>
      </p:sp>
      <p:sp>
        <p:nvSpPr>
          <p:cNvPr id="39939" name="Rectangle 3">
            <a:extLst>
              <a:ext uri="{FF2B5EF4-FFF2-40B4-BE49-F238E27FC236}">
                <a16:creationId xmlns:a16="http://schemas.microsoft.com/office/drawing/2014/main" id="{19F3C5F5-5CED-4176-AD03-3659883F07F6}"/>
              </a:ext>
            </a:extLst>
          </p:cNvPr>
          <p:cNvSpPr>
            <a:spLocks noGrp="1" noChangeArrowheads="1"/>
          </p:cNvSpPr>
          <p:nvPr>
            <p:ph type="body" idx="1"/>
          </p:nvPr>
        </p:nvSpPr>
        <p:spPr>
          <a:xfrm>
            <a:off x="228600" y="1143000"/>
            <a:ext cx="6477000" cy="5715000"/>
          </a:xfrm>
        </p:spPr>
        <p:txBody>
          <a:bodyPr/>
          <a:lstStyle/>
          <a:p>
            <a:pPr eaLnBrk="1" hangingPunct="1">
              <a:lnSpc>
                <a:spcPct val="90000"/>
              </a:lnSpc>
              <a:buFontTx/>
              <a:buNone/>
            </a:pPr>
            <a:r>
              <a:rPr lang="en-US" altLang="en-US" sz="3600" b="1" u="sng" dirty="0"/>
              <a:t>Viscosity Grading of Binder (cont'd.)</a:t>
            </a:r>
          </a:p>
          <a:p>
            <a:pPr eaLnBrk="1" hangingPunct="1">
              <a:lnSpc>
                <a:spcPct val="90000"/>
              </a:lnSpc>
            </a:pPr>
            <a:r>
              <a:rPr lang="en-US" altLang="en-US" b="1" dirty="0"/>
              <a:t>PG (Superpave Performance Grade)</a:t>
            </a:r>
          </a:p>
          <a:p>
            <a:pPr lvl="1" eaLnBrk="1" hangingPunct="1">
              <a:lnSpc>
                <a:spcPct val="90000"/>
              </a:lnSpc>
            </a:pPr>
            <a:r>
              <a:rPr lang="en-US" altLang="en-US" b="1" dirty="0"/>
              <a:t>Test developed in 1980-1990</a:t>
            </a:r>
          </a:p>
          <a:p>
            <a:pPr lvl="1" eaLnBrk="1" hangingPunct="1">
              <a:lnSpc>
                <a:spcPct val="90000"/>
              </a:lnSpc>
            </a:pPr>
            <a:r>
              <a:rPr lang="en-US" altLang="en-US" b="1" dirty="0"/>
              <a:t>Based on performance of binder in relation to climate</a:t>
            </a:r>
          </a:p>
          <a:p>
            <a:pPr lvl="1" eaLnBrk="1" hangingPunct="1">
              <a:lnSpc>
                <a:spcPct val="90000"/>
              </a:lnSpc>
            </a:pPr>
            <a:r>
              <a:rPr lang="en-US" altLang="en-US" b="1" dirty="0"/>
              <a:t>Temperature range is 115 to 180 F</a:t>
            </a:r>
          </a:p>
          <a:p>
            <a:pPr lvl="1" eaLnBrk="1" hangingPunct="1">
              <a:lnSpc>
                <a:spcPct val="90000"/>
              </a:lnSpc>
            </a:pPr>
            <a:r>
              <a:rPr lang="en-US" altLang="en-US" b="1" dirty="0"/>
              <a:t>Address rutting, fatigue cracking, and thermal cracking</a:t>
            </a:r>
          </a:p>
          <a:p>
            <a:pPr eaLnBrk="1" hangingPunct="1">
              <a:lnSpc>
                <a:spcPct val="90000"/>
              </a:lnSpc>
              <a:buFontTx/>
              <a:buNone/>
            </a:pPr>
            <a:endParaRPr lang="en-US" altLang="en-US" sz="4000" b="1" u="sng" dirty="0"/>
          </a:p>
        </p:txBody>
      </p:sp>
      <p:pic>
        <p:nvPicPr>
          <p:cNvPr id="39940" name="Picture 4" descr="A picture of a cylindrical slice of a black asphalt material  &#10;&#10;" title="Binder Viscosity">
            <a:extLst>
              <a:ext uri="{FF2B5EF4-FFF2-40B4-BE49-F238E27FC236}">
                <a16:creationId xmlns:a16="http://schemas.microsoft.com/office/drawing/2014/main" id="{D23BE6A5-7C63-4C36-B6EA-8C418E60F8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4313" y="4267200"/>
            <a:ext cx="2579687"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C550EE8A-BE43-4CE2-843B-C35137BAD015}"/>
              </a:ext>
            </a:extLst>
          </p:cNvPr>
          <p:cNvSpPr>
            <a:spLocks noGrp="1" noChangeArrowheads="1"/>
          </p:cNvSpPr>
          <p:nvPr>
            <p:ph type="title"/>
          </p:nvPr>
        </p:nvSpPr>
        <p:spPr/>
        <p:txBody>
          <a:bodyPr/>
          <a:lstStyle/>
          <a:p>
            <a:pPr eaLnBrk="1" hangingPunct="1">
              <a:defRPr/>
            </a:pPr>
            <a:r>
              <a:rPr lang="en-US" sz="4000"/>
              <a:t>Process</a:t>
            </a:r>
            <a:br>
              <a:rPr lang="en-US" sz="4000"/>
            </a:br>
            <a:endParaRPr lang="en-US" sz="4000"/>
          </a:p>
        </p:txBody>
      </p:sp>
      <p:sp>
        <p:nvSpPr>
          <p:cNvPr id="41987" name="Rectangle 3">
            <a:extLst>
              <a:ext uri="{FF2B5EF4-FFF2-40B4-BE49-F238E27FC236}">
                <a16:creationId xmlns:a16="http://schemas.microsoft.com/office/drawing/2014/main" id="{11C9B27D-B0B3-4808-BDFC-CE1AFB79E201}"/>
              </a:ext>
            </a:extLst>
          </p:cNvPr>
          <p:cNvSpPr>
            <a:spLocks noGrp="1" noChangeArrowheads="1"/>
          </p:cNvSpPr>
          <p:nvPr>
            <p:ph type="body" sz="half" idx="1"/>
          </p:nvPr>
        </p:nvSpPr>
        <p:spPr>
          <a:xfrm>
            <a:off x="0" y="1143000"/>
            <a:ext cx="5029200" cy="5715000"/>
          </a:xfrm>
        </p:spPr>
        <p:txBody>
          <a:bodyPr/>
          <a:lstStyle/>
          <a:p>
            <a:pPr marL="609600" indent="-609600" eaLnBrk="1" hangingPunct="1">
              <a:lnSpc>
                <a:spcPct val="90000"/>
              </a:lnSpc>
              <a:buFontTx/>
              <a:buNone/>
            </a:pPr>
            <a:r>
              <a:rPr lang="en-US" altLang="en-US" b="1" u="sng"/>
              <a:t>Conventional HMA Binder</a:t>
            </a:r>
          </a:p>
          <a:p>
            <a:pPr marL="609600" indent="-609600" eaLnBrk="1" hangingPunct="1">
              <a:lnSpc>
                <a:spcPct val="90000"/>
              </a:lnSpc>
              <a:buFont typeface="Wingdings" panose="05000000000000000000" pitchFamily="2" charset="2"/>
              <a:buBlip>
                <a:blip r:embed="rId3"/>
              </a:buBlip>
            </a:pPr>
            <a:r>
              <a:rPr lang="en-US" altLang="en-US" sz="2800" b="1"/>
              <a:t>Solid at room temperature</a:t>
            </a:r>
          </a:p>
          <a:p>
            <a:pPr marL="609600" indent="-609600" eaLnBrk="1" hangingPunct="1">
              <a:lnSpc>
                <a:spcPct val="90000"/>
              </a:lnSpc>
              <a:buFont typeface="Wingdings" panose="05000000000000000000" pitchFamily="2" charset="2"/>
              <a:buBlip>
                <a:blip r:embed="rId3"/>
              </a:buBlip>
            </a:pPr>
            <a:r>
              <a:rPr lang="en-US" altLang="en-US" sz="2800" b="1"/>
              <a:t>250 and 325 F from point of origin to the final destination</a:t>
            </a:r>
          </a:p>
          <a:p>
            <a:pPr marL="609600" indent="-609600" eaLnBrk="1" hangingPunct="1">
              <a:lnSpc>
                <a:spcPct val="90000"/>
              </a:lnSpc>
              <a:buFont typeface="Wingdings" panose="05000000000000000000" pitchFamily="2" charset="2"/>
              <a:buBlip>
                <a:blip r:embed="rId3"/>
              </a:buBlip>
            </a:pPr>
            <a:r>
              <a:rPr lang="en-US" altLang="en-US" sz="2800" b="1"/>
              <a:t>Softening binder adds VOCs by</a:t>
            </a:r>
          </a:p>
          <a:p>
            <a:pPr marL="990600" lvl="1" indent="-533400" eaLnBrk="1" hangingPunct="1">
              <a:lnSpc>
                <a:spcPct val="90000"/>
              </a:lnSpc>
              <a:buFont typeface="Wingdings" panose="05000000000000000000" pitchFamily="2" charset="2"/>
              <a:buAutoNum type="arabicPeriod"/>
            </a:pPr>
            <a:r>
              <a:rPr lang="en-US" altLang="en-US" sz="2400" b="1"/>
              <a:t>Adding softer grade asphalt</a:t>
            </a:r>
          </a:p>
          <a:p>
            <a:pPr marL="990600" lvl="1" indent="-533400" eaLnBrk="1" hangingPunct="1">
              <a:lnSpc>
                <a:spcPct val="90000"/>
              </a:lnSpc>
              <a:buFont typeface="Wingdings" panose="05000000000000000000" pitchFamily="2" charset="2"/>
              <a:buAutoNum type="arabicPeriod"/>
            </a:pPr>
            <a:r>
              <a:rPr lang="en-US" altLang="en-US" sz="2400" b="1"/>
              <a:t>Adding  lighter petroleum oils</a:t>
            </a:r>
          </a:p>
          <a:p>
            <a:pPr marL="609600" indent="-609600" eaLnBrk="1" hangingPunct="1">
              <a:lnSpc>
                <a:spcPct val="90000"/>
              </a:lnSpc>
              <a:buFont typeface="Wingdings" panose="05000000000000000000" pitchFamily="2" charset="2"/>
              <a:buBlip>
                <a:blip r:embed="rId3"/>
              </a:buBlip>
            </a:pPr>
            <a:endParaRPr lang="en-US" altLang="en-US" sz="2800" b="1"/>
          </a:p>
        </p:txBody>
      </p:sp>
      <p:pic>
        <p:nvPicPr>
          <p:cNvPr id="41988" name="Picture 5" descr="A picture of a black liquid (asphalt binder) pouring out of a hose&#10;&#10;" title="Liquid Binder">
            <a:extLst>
              <a:ext uri="{FF2B5EF4-FFF2-40B4-BE49-F238E27FC236}">
                <a16:creationId xmlns:a16="http://schemas.microsoft.com/office/drawing/2014/main" id="{07015903-B777-4C30-947A-B36D85586369}"/>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5105400" y="2362200"/>
            <a:ext cx="4038600" cy="3810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D5B74043-4084-49C7-9A72-F6A60CBD7196}"/>
              </a:ext>
            </a:extLst>
          </p:cNvPr>
          <p:cNvSpPr>
            <a:spLocks noGrp="1" noChangeArrowheads="1"/>
          </p:cNvSpPr>
          <p:nvPr>
            <p:ph type="title"/>
          </p:nvPr>
        </p:nvSpPr>
        <p:spPr/>
        <p:txBody>
          <a:bodyPr/>
          <a:lstStyle/>
          <a:p>
            <a:pPr eaLnBrk="1" hangingPunct="1">
              <a:defRPr/>
            </a:pPr>
            <a:r>
              <a:rPr lang="en-US"/>
              <a:t>Overview</a:t>
            </a:r>
          </a:p>
        </p:txBody>
      </p:sp>
      <p:sp>
        <p:nvSpPr>
          <p:cNvPr id="7171" name="Rectangle 3">
            <a:extLst>
              <a:ext uri="{FF2B5EF4-FFF2-40B4-BE49-F238E27FC236}">
                <a16:creationId xmlns:a16="http://schemas.microsoft.com/office/drawing/2014/main" id="{A06D00C6-E046-4999-8A53-17F012592549}"/>
              </a:ext>
            </a:extLst>
          </p:cNvPr>
          <p:cNvSpPr>
            <a:spLocks noGrp="1" noChangeArrowheads="1"/>
          </p:cNvSpPr>
          <p:nvPr>
            <p:ph type="body" idx="1"/>
          </p:nvPr>
        </p:nvSpPr>
        <p:spPr>
          <a:xfrm>
            <a:off x="1066800" y="1828800"/>
            <a:ext cx="7315200" cy="4525963"/>
          </a:xfrm>
        </p:spPr>
        <p:txBody>
          <a:bodyPr/>
          <a:lstStyle/>
          <a:p>
            <a:pPr eaLnBrk="1" hangingPunct="1"/>
            <a:r>
              <a:rPr lang="en-US" altLang="en-US" sz="3600" b="1" dirty="0"/>
              <a:t>Introduction</a:t>
            </a:r>
          </a:p>
          <a:p>
            <a:pPr eaLnBrk="1" hangingPunct="1"/>
            <a:r>
              <a:rPr lang="en-US" altLang="en-US" sz="3600" b="1" dirty="0"/>
              <a:t>Emissions</a:t>
            </a:r>
          </a:p>
          <a:p>
            <a:pPr eaLnBrk="1" hangingPunct="1"/>
            <a:r>
              <a:rPr lang="en-US" altLang="en-US" sz="3600" b="1" dirty="0"/>
              <a:t>Process </a:t>
            </a:r>
          </a:p>
          <a:p>
            <a:pPr eaLnBrk="1" hangingPunct="1"/>
            <a:r>
              <a:rPr lang="en-US" altLang="en-US" sz="3600" b="1" dirty="0"/>
              <a:t>Control</a:t>
            </a:r>
            <a:endParaRPr lang="en-US" altLang="en-US" sz="3600" b="1" dirty="0">
              <a:solidFill>
                <a:srgbClr val="FF0000"/>
              </a:solidFill>
            </a:endParaRPr>
          </a:p>
          <a:p>
            <a:pPr eaLnBrk="1" hangingPunct="1"/>
            <a:r>
              <a:rPr lang="en-US" altLang="en-US" sz="3600" b="1" dirty="0"/>
              <a:t>Permit Requirements</a:t>
            </a:r>
          </a:p>
          <a:p>
            <a:pPr eaLnBrk="1" hangingPunct="1"/>
            <a:r>
              <a:rPr lang="en-US" altLang="en-US" sz="3600" b="1" dirty="0"/>
              <a:t>Inspection Procedures</a:t>
            </a:r>
          </a:p>
          <a:p>
            <a:pPr eaLnBrk="1" hangingPunct="1">
              <a:buFontTx/>
              <a:buNone/>
            </a:pPr>
            <a:endParaRPr lang="en-US" altLang="en-US" sz="36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8" name="Rectangle 4">
            <a:extLst>
              <a:ext uri="{FF2B5EF4-FFF2-40B4-BE49-F238E27FC236}">
                <a16:creationId xmlns:a16="http://schemas.microsoft.com/office/drawing/2014/main" id="{3B5D6C0A-B7E5-4108-A3BF-F2CC99418D77}"/>
              </a:ext>
            </a:extLst>
          </p:cNvPr>
          <p:cNvSpPr>
            <a:spLocks noGrp="1" noChangeArrowheads="1"/>
          </p:cNvSpPr>
          <p:nvPr>
            <p:ph type="title"/>
          </p:nvPr>
        </p:nvSpPr>
        <p:spPr/>
        <p:txBody>
          <a:bodyPr/>
          <a:lstStyle/>
          <a:p>
            <a:pPr eaLnBrk="1" hangingPunct="1">
              <a:defRPr/>
            </a:pPr>
            <a:r>
              <a:rPr lang="en-US" sz="3600"/>
              <a:t>Process</a:t>
            </a:r>
            <a:br>
              <a:rPr lang="en-US" sz="3600"/>
            </a:br>
            <a:endParaRPr lang="en-US" sz="4000"/>
          </a:p>
        </p:txBody>
      </p:sp>
      <p:sp>
        <p:nvSpPr>
          <p:cNvPr id="44035" name="Rectangle 6">
            <a:extLst>
              <a:ext uri="{FF2B5EF4-FFF2-40B4-BE49-F238E27FC236}">
                <a16:creationId xmlns:a16="http://schemas.microsoft.com/office/drawing/2014/main" id="{3666787D-F075-4F9A-A9C6-48821AA3DCD7}"/>
              </a:ext>
            </a:extLst>
          </p:cNvPr>
          <p:cNvSpPr>
            <a:spLocks noGrp="1" noChangeArrowheads="1"/>
          </p:cNvSpPr>
          <p:nvPr>
            <p:ph type="body" sz="half" idx="2"/>
          </p:nvPr>
        </p:nvSpPr>
        <p:spPr>
          <a:xfrm>
            <a:off x="4800600" y="838200"/>
            <a:ext cx="4038600" cy="5257800"/>
          </a:xfrm>
        </p:spPr>
        <p:txBody>
          <a:bodyPr/>
          <a:lstStyle/>
          <a:p>
            <a:pPr eaLnBrk="1" hangingPunct="1">
              <a:lnSpc>
                <a:spcPct val="80000"/>
              </a:lnSpc>
              <a:buFontTx/>
              <a:buNone/>
            </a:pPr>
            <a:r>
              <a:rPr lang="en-US" altLang="en-US" sz="2800" b="1" u="sng"/>
              <a:t>Typical Alternative Asphalt Binder</a:t>
            </a:r>
          </a:p>
          <a:p>
            <a:pPr eaLnBrk="1" hangingPunct="1">
              <a:lnSpc>
                <a:spcPct val="80000"/>
              </a:lnSpc>
            </a:pPr>
            <a:r>
              <a:rPr lang="en-US" altLang="en-US" sz="2800"/>
              <a:t>Reclaimed asphalt pavement (RAP) </a:t>
            </a:r>
          </a:p>
          <a:p>
            <a:pPr eaLnBrk="1" hangingPunct="1">
              <a:lnSpc>
                <a:spcPct val="80000"/>
              </a:lnSpc>
            </a:pPr>
            <a:r>
              <a:rPr lang="en-US" altLang="en-US" sz="2800"/>
              <a:t>Used tires (crumb rubber)</a:t>
            </a:r>
          </a:p>
          <a:p>
            <a:pPr eaLnBrk="1" hangingPunct="1">
              <a:lnSpc>
                <a:spcPct val="80000"/>
              </a:lnSpc>
            </a:pPr>
            <a:r>
              <a:rPr lang="en-US" altLang="en-US" sz="2800"/>
              <a:t>Proprietary polymers </a:t>
            </a:r>
          </a:p>
          <a:p>
            <a:pPr eaLnBrk="1" hangingPunct="1">
              <a:lnSpc>
                <a:spcPct val="80000"/>
              </a:lnSpc>
            </a:pPr>
            <a:r>
              <a:rPr lang="en-US" altLang="en-US" sz="2800"/>
              <a:t>Anti-stripping agents (hydrated lime) </a:t>
            </a:r>
          </a:p>
          <a:p>
            <a:pPr eaLnBrk="1" hangingPunct="1">
              <a:lnSpc>
                <a:spcPct val="80000"/>
              </a:lnSpc>
            </a:pPr>
            <a:r>
              <a:rPr lang="en-US" altLang="en-US" sz="2800"/>
              <a:t>Recycled baghouse dust</a:t>
            </a:r>
          </a:p>
          <a:p>
            <a:pPr eaLnBrk="1" hangingPunct="1">
              <a:lnSpc>
                <a:spcPct val="80000"/>
              </a:lnSpc>
              <a:buFontTx/>
              <a:buNone/>
            </a:pPr>
            <a:r>
              <a:rPr lang="en-US" altLang="en-US" sz="2400"/>
              <a:t> </a:t>
            </a:r>
          </a:p>
        </p:txBody>
      </p:sp>
      <p:pic>
        <p:nvPicPr>
          <p:cNvPr id="44036" name="Picture 18" descr="A closeup picture of different size chunks of reclaimed asphalt pavement aggregate on a white background " title="Alternative Asphalt Binder">
            <a:extLst>
              <a:ext uri="{FF2B5EF4-FFF2-40B4-BE49-F238E27FC236}">
                <a16:creationId xmlns:a16="http://schemas.microsoft.com/office/drawing/2014/main" id="{D9B3C7A8-BB23-4615-856C-66BCA62B13CC}"/>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304800" y="1997075"/>
            <a:ext cx="4114800" cy="3536950"/>
          </a:xfr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a:extLst>
              <a:ext uri="{FF2B5EF4-FFF2-40B4-BE49-F238E27FC236}">
                <a16:creationId xmlns:a16="http://schemas.microsoft.com/office/drawing/2014/main" id="{58681848-140F-4C6D-958B-C5208D7427E7}"/>
              </a:ext>
            </a:extLst>
          </p:cNvPr>
          <p:cNvSpPr>
            <a:spLocks noGrp="1" noChangeArrowheads="1"/>
          </p:cNvSpPr>
          <p:nvPr>
            <p:ph type="title"/>
          </p:nvPr>
        </p:nvSpPr>
        <p:spPr/>
        <p:txBody>
          <a:bodyPr/>
          <a:lstStyle/>
          <a:p>
            <a:pPr eaLnBrk="1" hangingPunct="1">
              <a:defRPr/>
            </a:pPr>
            <a:r>
              <a:rPr lang="en-US"/>
              <a:t>Process</a:t>
            </a:r>
          </a:p>
        </p:txBody>
      </p:sp>
      <p:sp>
        <p:nvSpPr>
          <p:cNvPr id="46083" name="Rectangle 3">
            <a:extLst>
              <a:ext uri="{FF2B5EF4-FFF2-40B4-BE49-F238E27FC236}">
                <a16:creationId xmlns:a16="http://schemas.microsoft.com/office/drawing/2014/main" id="{A806E775-5241-4009-94A4-935C1CD116B0}"/>
              </a:ext>
            </a:extLst>
          </p:cNvPr>
          <p:cNvSpPr>
            <a:spLocks noGrp="1" noChangeArrowheads="1"/>
          </p:cNvSpPr>
          <p:nvPr>
            <p:ph type="body" sz="half" idx="1"/>
          </p:nvPr>
        </p:nvSpPr>
        <p:spPr/>
        <p:txBody>
          <a:bodyPr/>
          <a:lstStyle/>
          <a:p>
            <a:pPr eaLnBrk="1" hangingPunct="1">
              <a:buFontTx/>
              <a:buNone/>
            </a:pPr>
            <a:r>
              <a:rPr lang="en-US" altLang="en-US" sz="2800" b="1" u="sng"/>
              <a:t>Polymer Modified Binders</a:t>
            </a:r>
          </a:p>
          <a:p>
            <a:pPr eaLnBrk="1" hangingPunct="1"/>
            <a:r>
              <a:rPr lang="en-US" altLang="en-US" sz="2800" b="1"/>
              <a:t>proprietary blends added to bitumen </a:t>
            </a:r>
          </a:p>
          <a:p>
            <a:pPr eaLnBrk="1" hangingPunct="1"/>
            <a:r>
              <a:rPr lang="en-US" altLang="en-US" sz="2800" b="1"/>
              <a:t>Formula varies depending on desired result of end product</a:t>
            </a:r>
          </a:p>
        </p:txBody>
      </p:sp>
      <p:pic>
        <p:nvPicPr>
          <p:cNvPr id="46084" name="Picture 5" descr="A picture of a back of an asphalt truck with a rotary dryer shown in the background at a Hot Mix Asphalt Plant&#10;&#10;" title="Polymer Modified Binder">
            <a:extLst>
              <a:ext uri="{FF2B5EF4-FFF2-40B4-BE49-F238E27FC236}">
                <a16:creationId xmlns:a16="http://schemas.microsoft.com/office/drawing/2014/main" id="{22BB6A6A-B3C8-4B9A-8F7D-1ED8177A11D0}"/>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2209800" y="3596148"/>
            <a:ext cx="4800600" cy="3276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26681FB0-5AFC-4A25-B356-AE9DC6FD6A2A}"/>
              </a:ext>
            </a:extLst>
          </p:cNvPr>
          <p:cNvSpPr>
            <a:spLocks noGrp="1" noChangeArrowheads="1"/>
          </p:cNvSpPr>
          <p:nvPr>
            <p:ph type="title"/>
          </p:nvPr>
        </p:nvSpPr>
        <p:spPr>
          <a:xfrm>
            <a:off x="457200" y="0"/>
            <a:ext cx="8229600" cy="1143000"/>
          </a:xfrm>
        </p:spPr>
        <p:txBody>
          <a:bodyPr/>
          <a:lstStyle/>
          <a:p>
            <a:pPr eaLnBrk="1" hangingPunct="1">
              <a:defRPr/>
            </a:pPr>
            <a:r>
              <a:rPr lang="en-US"/>
              <a:t>Process</a:t>
            </a:r>
          </a:p>
        </p:txBody>
      </p:sp>
      <p:sp>
        <p:nvSpPr>
          <p:cNvPr id="48131" name="Rectangle 5">
            <a:extLst>
              <a:ext uri="{FF2B5EF4-FFF2-40B4-BE49-F238E27FC236}">
                <a16:creationId xmlns:a16="http://schemas.microsoft.com/office/drawing/2014/main" id="{048D2791-79D4-4DF0-8ECB-753D03E9F912}"/>
              </a:ext>
            </a:extLst>
          </p:cNvPr>
          <p:cNvSpPr>
            <a:spLocks noGrp="1" noChangeArrowheads="1"/>
          </p:cNvSpPr>
          <p:nvPr>
            <p:ph type="body" sz="half" idx="1"/>
          </p:nvPr>
        </p:nvSpPr>
        <p:spPr>
          <a:xfrm>
            <a:off x="533400" y="838200"/>
            <a:ext cx="8229600" cy="2185988"/>
          </a:xfrm>
        </p:spPr>
        <p:txBody>
          <a:bodyPr/>
          <a:lstStyle/>
          <a:p>
            <a:pPr eaLnBrk="1" hangingPunct="1">
              <a:buFontTx/>
              <a:buNone/>
            </a:pPr>
            <a:r>
              <a:rPr lang="en-US" altLang="en-US" b="1" u="sng"/>
              <a:t>Filler</a:t>
            </a:r>
          </a:p>
          <a:p>
            <a:pPr eaLnBrk="1" hangingPunct="1"/>
            <a:r>
              <a:rPr lang="en-US" altLang="en-US" b="1"/>
              <a:t>Dust added to asphalt binder and aggregate to improve adhesion</a:t>
            </a:r>
          </a:p>
        </p:txBody>
      </p:sp>
      <p:pic>
        <p:nvPicPr>
          <p:cNvPr id="48132" name="Picture 7" descr="A picture of solid material (filler) being dropped from a hopper gate onto a stockpile on the ground with visible white dust being generated&#10;&#10;" title="Filler Material">
            <a:extLst>
              <a:ext uri="{FF2B5EF4-FFF2-40B4-BE49-F238E27FC236}">
                <a16:creationId xmlns:a16="http://schemas.microsoft.com/office/drawing/2014/main" id="{6C247A47-7CC7-47E5-8ED4-2D9BA531D72D}"/>
              </a:ext>
            </a:extLst>
          </p:cNvPr>
          <p:cNvPicPr>
            <a:picLocks noGrp="1" noChangeAspect="1" noChangeArrowheads="1"/>
          </p:cNvPicPr>
          <p:nvPr>
            <p:ph sz="half" idx="2"/>
          </p:nvPr>
        </p:nvPicPr>
        <p:blipFill>
          <a:blip r:embed="rId3">
            <a:lum bright="-6000"/>
            <a:extLst>
              <a:ext uri="{28A0092B-C50C-407E-A947-70E740481C1C}">
                <a14:useLocalDpi xmlns:a14="http://schemas.microsoft.com/office/drawing/2010/main" val="0"/>
              </a:ext>
            </a:extLst>
          </a:blip>
          <a:srcRect/>
          <a:stretch>
            <a:fillRect/>
          </a:stretch>
        </p:blipFill>
        <p:spPr>
          <a:xfrm>
            <a:off x="0" y="2514600"/>
            <a:ext cx="9144000" cy="434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1849" name="Rectangle 9">
            <a:extLst>
              <a:ext uri="{FF2B5EF4-FFF2-40B4-BE49-F238E27FC236}">
                <a16:creationId xmlns:a16="http://schemas.microsoft.com/office/drawing/2014/main" id="{4332C0CD-B58C-4190-BF56-93B15EC5B99F}"/>
              </a:ext>
            </a:extLst>
          </p:cNvPr>
          <p:cNvSpPr>
            <a:spLocks noGrp="1" noChangeArrowheads="1"/>
          </p:cNvSpPr>
          <p:nvPr>
            <p:ph type="title"/>
          </p:nvPr>
        </p:nvSpPr>
        <p:spPr/>
        <p:txBody>
          <a:bodyPr/>
          <a:lstStyle/>
          <a:p>
            <a:pPr eaLnBrk="1" hangingPunct="1">
              <a:defRPr/>
            </a:pPr>
            <a:r>
              <a:rPr lang="en-US"/>
              <a:t>Process</a:t>
            </a:r>
          </a:p>
        </p:txBody>
      </p:sp>
      <p:pic>
        <p:nvPicPr>
          <p:cNvPr id="291847" name="ann_recipe_hma.wmv">
            <a:hlinkClick r:id="" action="ppaction://media"/>
            <a:extLst>
              <a:ext uri="{FF2B5EF4-FFF2-40B4-BE49-F238E27FC236}">
                <a16:creationId xmlns:a16="http://schemas.microsoft.com/office/drawing/2014/main" id="{0334F4B6-46AF-4218-A600-B1D71B4F01D0}"/>
              </a:ext>
            </a:extLst>
          </p:cNvPr>
          <p:cNvPicPr>
            <a:picLocks noGrp="1" noRot="1" noChangeAspect="1" noChangeArrowheads="1"/>
          </p:cNvPicPr>
          <p:nvPr>
            <p:ph idx="1"/>
            <a:videoFile r:link="rId1"/>
          </p:nvPr>
        </p:nvPicPr>
        <p:blipFill>
          <a:blip r:embed="rId4">
            <a:extLst>
              <a:ext uri="{28A0092B-C50C-407E-A947-70E740481C1C}">
                <a14:useLocalDpi xmlns:a14="http://schemas.microsoft.com/office/drawing/2010/main" val="0"/>
              </a:ext>
            </a:extLst>
          </a:blip>
          <a:srcRect/>
          <a:stretch>
            <a:fillRect/>
          </a:stretch>
        </p:blipFill>
        <p:spPr>
          <a:xfrm>
            <a:off x="990600" y="1600200"/>
            <a:ext cx="7010400" cy="48768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29184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91847"/>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6" name="Rectangle 8">
            <a:extLst>
              <a:ext uri="{FF2B5EF4-FFF2-40B4-BE49-F238E27FC236}">
                <a16:creationId xmlns:a16="http://schemas.microsoft.com/office/drawing/2014/main" id="{9AAD86CB-3F57-4862-A233-7BEA39E925C4}"/>
              </a:ext>
            </a:extLst>
          </p:cNvPr>
          <p:cNvSpPr>
            <a:spLocks noGrp="1" noChangeArrowheads="1"/>
          </p:cNvSpPr>
          <p:nvPr>
            <p:ph type="title"/>
          </p:nvPr>
        </p:nvSpPr>
        <p:spPr>
          <a:xfrm>
            <a:off x="457200" y="152400"/>
            <a:ext cx="8229600" cy="1143000"/>
          </a:xfrm>
        </p:spPr>
        <p:txBody>
          <a:bodyPr/>
          <a:lstStyle/>
          <a:p>
            <a:pPr eaLnBrk="1" hangingPunct="1">
              <a:defRPr/>
            </a:pPr>
            <a:r>
              <a:rPr lang="en-US"/>
              <a:t>Process</a:t>
            </a:r>
          </a:p>
        </p:txBody>
      </p:sp>
      <p:pic>
        <p:nvPicPr>
          <p:cNvPr id="52227" name="Picture 9" descr="A picture of a silo (hydrated lime) and a feed conveyor with some stockpiles on the ground in the forefront " title="Hydrated Lime Storage">
            <a:extLst>
              <a:ext uri="{FF2B5EF4-FFF2-40B4-BE49-F238E27FC236}">
                <a16:creationId xmlns:a16="http://schemas.microsoft.com/office/drawing/2014/main" id="{F4B68CA7-D526-4D70-B3A6-9F87CF279079}"/>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49213" y="1143000"/>
            <a:ext cx="4446587" cy="5715000"/>
          </a:xfrm>
        </p:spPr>
      </p:pic>
      <p:sp>
        <p:nvSpPr>
          <p:cNvPr id="52228" name="Rectangle 10">
            <a:extLst>
              <a:ext uri="{FF2B5EF4-FFF2-40B4-BE49-F238E27FC236}">
                <a16:creationId xmlns:a16="http://schemas.microsoft.com/office/drawing/2014/main" id="{59299C35-D091-4753-A6F5-1477BFB57582}"/>
              </a:ext>
            </a:extLst>
          </p:cNvPr>
          <p:cNvSpPr>
            <a:spLocks noGrp="1" noChangeArrowheads="1"/>
          </p:cNvSpPr>
          <p:nvPr>
            <p:ph type="body" sz="half" idx="2"/>
          </p:nvPr>
        </p:nvSpPr>
        <p:spPr>
          <a:xfrm>
            <a:off x="4648200" y="1600200"/>
            <a:ext cx="4495800" cy="4525963"/>
          </a:xfrm>
        </p:spPr>
        <p:txBody>
          <a:bodyPr/>
          <a:lstStyle/>
          <a:p>
            <a:pPr eaLnBrk="1" hangingPunct="1">
              <a:buFontTx/>
              <a:buNone/>
            </a:pPr>
            <a:r>
              <a:rPr lang="en-US" altLang="en-US" sz="2800" b="1" u="sng"/>
              <a:t>Hydrated Lime</a:t>
            </a:r>
          </a:p>
          <a:p>
            <a:pPr eaLnBrk="1" hangingPunct="1"/>
            <a:r>
              <a:rPr lang="en-US" altLang="en-US" sz="2400" b="1"/>
              <a:t>Caltrans requires a lime-slurry-marination (LSM) where climate promotes stripping</a:t>
            </a:r>
          </a:p>
          <a:p>
            <a:pPr eaLnBrk="1" hangingPunct="1"/>
            <a:r>
              <a:rPr lang="en-US" altLang="en-US" sz="2400" b="1"/>
              <a:t>Requires that mixture be stockpiled for 24 hours before use “marinated”</a:t>
            </a:r>
          </a:p>
          <a:p>
            <a:pPr eaLnBrk="1" hangingPunct="1">
              <a:buFontTx/>
              <a:buNone/>
            </a:pPr>
            <a:endParaRPr lang="en-US" altLang="en-US" sz="2400" b="1"/>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E67A6457-A81F-4065-A485-2ABE7F7824D8}"/>
              </a:ext>
            </a:extLst>
          </p:cNvPr>
          <p:cNvSpPr>
            <a:spLocks noGrp="1" noChangeArrowheads="1"/>
          </p:cNvSpPr>
          <p:nvPr>
            <p:ph type="title"/>
          </p:nvPr>
        </p:nvSpPr>
        <p:spPr>
          <a:xfrm>
            <a:off x="457200" y="0"/>
            <a:ext cx="8229600" cy="1143000"/>
          </a:xfrm>
        </p:spPr>
        <p:txBody>
          <a:bodyPr/>
          <a:lstStyle/>
          <a:p>
            <a:pPr eaLnBrk="1" hangingPunct="1">
              <a:defRPr/>
            </a:pPr>
            <a:r>
              <a:rPr lang="en-US"/>
              <a:t>Process</a:t>
            </a:r>
          </a:p>
        </p:txBody>
      </p:sp>
      <p:pic>
        <p:nvPicPr>
          <p:cNvPr id="54275" name="Picture 4" descr="A picture of a silo (hydrated lime) and a conveyor with some stockpiles on the ground in the forefront" title="Hydrated Lime Storage">
            <a:extLst>
              <a:ext uri="{FF2B5EF4-FFF2-40B4-BE49-F238E27FC236}">
                <a16:creationId xmlns:a16="http://schemas.microsoft.com/office/drawing/2014/main" id="{AEFA60F0-7D79-442E-9543-1F1FE05A32F1}"/>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49213" y="1143000"/>
            <a:ext cx="5099050" cy="5715000"/>
          </a:xfrm>
        </p:spPr>
      </p:pic>
      <p:sp>
        <p:nvSpPr>
          <p:cNvPr id="54276" name="Rectangle 3">
            <a:extLst>
              <a:ext uri="{FF2B5EF4-FFF2-40B4-BE49-F238E27FC236}">
                <a16:creationId xmlns:a16="http://schemas.microsoft.com/office/drawing/2014/main" id="{7B02DEAC-3F69-4B24-9F23-1DE294BA72FF}"/>
              </a:ext>
            </a:extLst>
          </p:cNvPr>
          <p:cNvSpPr>
            <a:spLocks noGrp="1" noChangeArrowheads="1"/>
          </p:cNvSpPr>
          <p:nvPr>
            <p:ph type="body" sz="half" idx="2"/>
          </p:nvPr>
        </p:nvSpPr>
        <p:spPr>
          <a:xfrm>
            <a:off x="5105400" y="762000"/>
            <a:ext cx="4038600" cy="4525963"/>
          </a:xfrm>
        </p:spPr>
        <p:txBody>
          <a:bodyPr/>
          <a:lstStyle/>
          <a:p>
            <a:pPr marL="609600" indent="-609600" eaLnBrk="1" hangingPunct="1">
              <a:buNone/>
            </a:pPr>
            <a:r>
              <a:rPr lang="en-US" altLang="en-US" b="1" u="sng" dirty="0"/>
              <a:t>Hydrated Lime</a:t>
            </a:r>
          </a:p>
          <a:p>
            <a:pPr marL="609600" indent="-609600" eaLnBrk="1" hangingPunct="1"/>
            <a:r>
              <a:rPr lang="en-US" altLang="en-US" sz="2800" b="1" dirty="0"/>
              <a:t>Anti-stripping agent:</a:t>
            </a:r>
          </a:p>
          <a:p>
            <a:pPr marL="609600" indent="-609600" eaLnBrk="1" hangingPunct="1">
              <a:buFontTx/>
              <a:buAutoNum type="arabicPeriod"/>
            </a:pPr>
            <a:r>
              <a:rPr lang="en-US" altLang="en-US" sz="2800" b="1" dirty="0"/>
              <a:t>Added dry with binder</a:t>
            </a:r>
          </a:p>
          <a:p>
            <a:pPr marL="609600" indent="-609600" eaLnBrk="1" hangingPunct="1">
              <a:buFontTx/>
              <a:buAutoNum type="arabicPeriod"/>
            </a:pPr>
            <a:r>
              <a:rPr lang="en-US" altLang="en-US" sz="2800" b="1" dirty="0"/>
              <a:t>Added dry to wet or dry aggregate and “marinated” for several days</a:t>
            </a:r>
          </a:p>
          <a:p>
            <a:pPr marL="609600" indent="-609600" eaLnBrk="1" hangingPunct="1">
              <a:buFontTx/>
              <a:buAutoNum type="arabicPeriod"/>
            </a:pPr>
            <a:r>
              <a:rPr lang="en-US" altLang="en-US" sz="2800" b="1" dirty="0"/>
              <a:t>Added as lime slurry for immediate use or “marinated”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8101" name="Rectangle 5">
            <a:extLst>
              <a:ext uri="{FF2B5EF4-FFF2-40B4-BE49-F238E27FC236}">
                <a16:creationId xmlns:a16="http://schemas.microsoft.com/office/drawing/2014/main" id="{3BCE6162-FC1C-4303-A87E-9A9A443D2D3C}"/>
              </a:ext>
            </a:extLst>
          </p:cNvPr>
          <p:cNvSpPr>
            <a:spLocks noGrp="1" noChangeArrowheads="1"/>
          </p:cNvSpPr>
          <p:nvPr>
            <p:ph type="title"/>
          </p:nvPr>
        </p:nvSpPr>
        <p:spPr>
          <a:xfrm>
            <a:off x="2057400" y="-190500"/>
            <a:ext cx="4572000" cy="1143000"/>
          </a:xfrm>
        </p:spPr>
        <p:txBody>
          <a:bodyPr/>
          <a:lstStyle/>
          <a:p>
            <a:pPr eaLnBrk="1" hangingPunct="1">
              <a:defRPr/>
            </a:pPr>
            <a:r>
              <a:rPr lang="en-US" dirty="0"/>
              <a:t>Process</a:t>
            </a:r>
          </a:p>
        </p:txBody>
      </p:sp>
      <p:pic>
        <p:nvPicPr>
          <p:cNvPr id="56323" name="Picture 4" descr="A picture of two side-by-side plastic cups containing aggregate. The one on the left is a gray color dryer looking aggregate (coated with asphalt binder without anti-stripping material) and the one on the right is a black color wet looking aggregate (coated with asphalt binder with anti-stripping material)" title="Anti-Stripping Agents">
            <a:extLst>
              <a:ext uri="{FF2B5EF4-FFF2-40B4-BE49-F238E27FC236}">
                <a16:creationId xmlns:a16="http://schemas.microsoft.com/office/drawing/2014/main" id="{78F59160-DB3A-4896-A0B8-1A6E8E26444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990600" y="2667000"/>
            <a:ext cx="6705600" cy="3836988"/>
          </a:xfrm>
        </p:spPr>
      </p:pic>
      <p:sp>
        <p:nvSpPr>
          <p:cNvPr id="388103" name="Line 7">
            <a:extLst>
              <a:ext uri="{FF2B5EF4-FFF2-40B4-BE49-F238E27FC236}">
                <a16:creationId xmlns:a16="http://schemas.microsoft.com/office/drawing/2014/main" id="{224F15EF-C0EB-4CA1-9721-36C9220660F0}"/>
              </a:ext>
            </a:extLst>
          </p:cNvPr>
          <p:cNvSpPr>
            <a:spLocks noChangeShapeType="1"/>
          </p:cNvSpPr>
          <p:nvPr/>
        </p:nvSpPr>
        <p:spPr bwMode="auto">
          <a:xfrm flipH="1">
            <a:off x="3886200" y="2133600"/>
            <a:ext cx="1066800" cy="1295400"/>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325" name="Text Box 6">
            <a:extLst>
              <a:ext uri="{FF2B5EF4-FFF2-40B4-BE49-F238E27FC236}">
                <a16:creationId xmlns:a16="http://schemas.microsoft.com/office/drawing/2014/main" id="{A0FD7372-C269-41FD-BD36-76BA97092973}"/>
              </a:ext>
            </a:extLst>
          </p:cNvPr>
          <p:cNvSpPr txBox="1">
            <a:spLocks noChangeArrowheads="1"/>
          </p:cNvSpPr>
          <p:nvPr/>
        </p:nvSpPr>
        <p:spPr bwMode="auto">
          <a:xfrm>
            <a:off x="990600" y="655638"/>
            <a:ext cx="7315200"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None/>
            </a:pPr>
            <a:r>
              <a:rPr lang="en-US" altLang="en-US" b="1" u="sng" dirty="0" err="1">
                <a:latin typeface="Arial"/>
                <a:cs typeface="Arial"/>
              </a:rPr>
              <a:t>Anit</a:t>
            </a:r>
            <a:r>
              <a:rPr lang="en-US" altLang="en-US" b="1" u="sng" dirty="0">
                <a:latin typeface="Arial"/>
                <a:cs typeface="Arial"/>
              </a:rPr>
              <a:t>-stripping Agents </a:t>
            </a:r>
            <a:endParaRPr lang="en-US" altLang="en-US" b="1" u="sng" dirty="0">
              <a:latin typeface="Arial" panose="020B0604020202020204" pitchFamily="34" charset="0"/>
            </a:endParaRPr>
          </a:p>
          <a:p>
            <a:pPr eaLnBrk="1" hangingPunct="1">
              <a:spcBef>
                <a:spcPct val="0"/>
              </a:spcBef>
              <a:buNone/>
            </a:pPr>
            <a:r>
              <a:rPr lang="en-US" altLang="en-US" b="1" dirty="0">
                <a:latin typeface="Arial"/>
                <a:cs typeface="Arial"/>
              </a:rPr>
              <a:t>Illustration of binder </a:t>
            </a:r>
            <a:r>
              <a:rPr lang="en-US" altLang="en-US" b="1" u="sng" dirty="0">
                <a:latin typeface="Arial"/>
                <a:cs typeface="Arial"/>
              </a:rPr>
              <a:t>with</a:t>
            </a:r>
            <a:r>
              <a:rPr lang="en-US" altLang="en-US" b="1" dirty="0">
                <a:latin typeface="Arial"/>
                <a:cs typeface="Arial"/>
              </a:rPr>
              <a:t> anti- stripping agent and </a:t>
            </a:r>
            <a:r>
              <a:rPr lang="en-US" altLang="en-US" b="1" u="sng" dirty="0">
                <a:latin typeface="Arial"/>
                <a:cs typeface="Arial"/>
              </a:rPr>
              <a:t>without</a:t>
            </a:r>
            <a:r>
              <a:rPr lang="en-US" altLang="en-US" b="1" dirty="0">
                <a:latin typeface="Arial"/>
                <a:cs typeface="Arial"/>
              </a:rPr>
              <a:t> anti-stripping agent</a:t>
            </a:r>
            <a:endParaRPr lang="en-US" altLang="en-US" b="1" dirty="0">
              <a:latin typeface="Arial" panose="020B0604020202020204" pitchFamily="34" charset="0"/>
              <a:cs typeface="Arial"/>
            </a:endParaRPr>
          </a:p>
        </p:txBody>
      </p:sp>
      <p:sp>
        <p:nvSpPr>
          <p:cNvPr id="388105" name="Line 9">
            <a:extLst>
              <a:ext uri="{FF2B5EF4-FFF2-40B4-BE49-F238E27FC236}">
                <a16:creationId xmlns:a16="http://schemas.microsoft.com/office/drawing/2014/main" id="{8C3D1336-1F91-417F-983B-7AC6C639D7D3}"/>
              </a:ext>
            </a:extLst>
          </p:cNvPr>
          <p:cNvSpPr>
            <a:spLocks noChangeShapeType="1"/>
          </p:cNvSpPr>
          <p:nvPr/>
        </p:nvSpPr>
        <p:spPr bwMode="auto">
          <a:xfrm>
            <a:off x="5943600" y="1676400"/>
            <a:ext cx="304800" cy="1439863"/>
          </a:xfrm>
          <a:prstGeom prst="line">
            <a:avLst/>
          </a:prstGeom>
          <a:noFill/>
          <a:ln w="28575">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8810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881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0B01D565-8FC8-4BB3-AB8D-A27D4F96F3DB}"/>
              </a:ext>
            </a:extLst>
          </p:cNvPr>
          <p:cNvSpPr>
            <a:spLocks noGrp="1" noChangeArrowheads="1"/>
          </p:cNvSpPr>
          <p:nvPr>
            <p:ph type="title"/>
          </p:nvPr>
        </p:nvSpPr>
        <p:spPr/>
        <p:txBody>
          <a:bodyPr/>
          <a:lstStyle/>
          <a:p>
            <a:pPr eaLnBrk="1" hangingPunct="1">
              <a:defRPr/>
            </a:pPr>
            <a:r>
              <a:rPr lang="en-US"/>
              <a:t>Process</a:t>
            </a:r>
          </a:p>
        </p:txBody>
      </p:sp>
      <p:sp>
        <p:nvSpPr>
          <p:cNvPr id="58371" name="Rectangle 3">
            <a:extLst>
              <a:ext uri="{FF2B5EF4-FFF2-40B4-BE49-F238E27FC236}">
                <a16:creationId xmlns:a16="http://schemas.microsoft.com/office/drawing/2014/main" id="{0DC7C67C-7F9E-48F2-97E1-A6FCF94443FB}"/>
              </a:ext>
            </a:extLst>
          </p:cNvPr>
          <p:cNvSpPr>
            <a:spLocks noGrp="1" noChangeArrowheads="1"/>
          </p:cNvSpPr>
          <p:nvPr>
            <p:ph type="body" sz="half" idx="1"/>
          </p:nvPr>
        </p:nvSpPr>
        <p:spPr>
          <a:xfrm>
            <a:off x="0" y="1600200"/>
            <a:ext cx="4495800" cy="5105400"/>
          </a:xfrm>
        </p:spPr>
        <p:txBody>
          <a:bodyPr/>
          <a:lstStyle/>
          <a:p>
            <a:pPr marL="609600" indent="-609600" eaLnBrk="1" hangingPunct="1">
              <a:buFontTx/>
              <a:buNone/>
            </a:pPr>
            <a:r>
              <a:rPr lang="en-US" altLang="en-US" sz="2800" b="1" u="sng"/>
              <a:t>Alternative Binders</a:t>
            </a:r>
          </a:p>
          <a:p>
            <a:pPr marL="609600" indent="-609600" eaLnBrk="1" hangingPunct="1"/>
            <a:r>
              <a:rPr lang="en-US" altLang="en-US" sz="2800" b="1"/>
              <a:t>Kept at temperatures higher than conventional binder</a:t>
            </a:r>
          </a:p>
          <a:p>
            <a:pPr marL="609600" indent="-609600" eaLnBrk="1" hangingPunct="1"/>
            <a:r>
              <a:rPr lang="en-US" altLang="en-US" sz="2800" b="1"/>
              <a:t>Two types</a:t>
            </a:r>
          </a:p>
          <a:p>
            <a:pPr marL="990600" lvl="1" indent="-533400" eaLnBrk="1" hangingPunct="1">
              <a:buFont typeface="Wingdings" panose="05000000000000000000" pitchFamily="2" charset="2"/>
              <a:buAutoNum type="arabicPeriod"/>
            </a:pPr>
            <a:r>
              <a:rPr lang="en-US" altLang="en-US" sz="2400" b="1"/>
              <a:t>Polymer-modified asphalt cement</a:t>
            </a:r>
          </a:p>
          <a:p>
            <a:pPr marL="990600" lvl="1" indent="-533400" eaLnBrk="1" hangingPunct="1">
              <a:buFont typeface="Wingdings" panose="05000000000000000000" pitchFamily="2" charset="2"/>
              <a:buAutoNum type="arabicPeriod"/>
            </a:pPr>
            <a:r>
              <a:rPr lang="en-US" altLang="en-US" sz="2400" b="1"/>
              <a:t>Crumb rubber modified</a:t>
            </a:r>
          </a:p>
        </p:txBody>
      </p:sp>
      <p:pic>
        <p:nvPicPr>
          <p:cNvPr id="58372" name="Picture 7" descr="A picture of a portable Hot Mix Asphalt Plant with a feed conveyor and asphalt tank&#10;&#10;" title="Portable HMA">
            <a:extLst>
              <a:ext uri="{FF2B5EF4-FFF2-40B4-BE49-F238E27FC236}">
                <a16:creationId xmlns:a16="http://schemas.microsoft.com/office/drawing/2014/main" id="{5CD394BC-99B0-4C77-B9C8-2313482EED63}"/>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05400" y="1995948"/>
            <a:ext cx="4038600" cy="4876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BC70160D-C744-4D3F-AB3E-7D54AC66D031}"/>
              </a:ext>
            </a:extLst>
          </p:cNvPr>
          <p:cNvSpPr>
            <a:spLocks noGrp="1" noChangeArrowheads="1"/>
          </p:cNvSpPr>
          <p:nvPr>
            <p:ph type="title"/>
          </p:nvPr>
        </p:nvSpPr>
        <p:spPr>
          <a:xfrm>
            <a:off x="457200" y="228600"/>
            <a:ext cx="8229600" cy="1143000"/>
          </a:xfrm>
        </p:spPr>
        <p:txBody>
          <a:bodyPr/>
          <a:lstStyle/>
          <a:p>
            <a:pPr eaLnBrk="1" hangingPunct="1">
              <a:defRPr/>
            </a:pPr>
            <a:r>
              <a:rPr lang="en-US" sz="4000"/>
              <a:t>Process</a:t>
            </a:r>
            <a:br>
              <a:rPr lang="en-US" sz="4000"/>
            </a:br>
            <a:endParaRPr lang="en-US" sz="4000"/>
          </a:p>
        </p:txBody>
      </p:sp>
      <p:pic>
        <p:nvPicPr>
          <p:cNvPr id="60419" name="Picture 4" descr="A picture of two hands, one holding a handful of white powdery material and the other holding a handful of black rubbery material" title="Crumb Rubber">
            <a:extLst>
              <a:ext uri="{FF2B5EF4-FFF2-40B4-BE49-F238E27FC236}">
                <a16:creationId xmlns:a16="http://schemas.microsoft.com/office/drawing/2014/main" id="{30443219-64E9-4C2B-8182-FE9C194D6C37}"/>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1143000"/>
            <a:ext cx="4583113" cy="5715000"/>
          </a:xfrm>
        </p:spPr>
      </p:pic>
      <p:sp>
        <p:nvSpPr>
          <p:cNvPr id="60420" name="Rectangle 5">
            <a:extLst>
              <a:ext uri="{FF2B5EF4-FFF2-40B4-BE49-F238E27FC236}">
                <a16:creationId xmlns:a16="http://schemas.microsoft.com/office/drawing/2014/main" id="{0142EC62-1EAE-48E5-8586-54A3E9DDFD9D}"/>
              </a:ext>
            </a:extLst>
          </p:cNvPr>
          <p:cNvSpPr>
            <a:spLocks noGrp="1" noChangeArrowheads="1"/>
          </p:cNvSpPr>
          <p:nvPr>
            <p:ph type="body" sz="half" idx="2"/>
          </p:nvPr>
        </p:nvSpPr>
        <p:spPr>
          <a:xfrm>
            <a:off x="4648200" y="1219200"/>
            <a:ext cx="4267200" cy="5334000"/>
          </a:xfrm>
        </p:spPr>
        <p:txBody>
          <a:bodyPr/>
          <a:lstStyle/>
          <a:p>
            <a:pPr eaLnBrk="1" hangingPunct="1">
              <a:lnSpc>
                <a:spcPct val="90000"/>
              </a:lnSpc>
              <a:buFontTx/>
              <a:buNone/>
            </a:pPr>
            <a:r>
              <a:rPr lang="en-US" altLang="en-US" sz="3600" b="1" u="sng"/>
              <a:t>Crumb Rubber</a:t>
            </a:r>
          </a:p>
          <a:p>
            <a:pPr eaLnBrk="1" hangingPunct="1">
              <a:lnSpc>
                <a:spcPct val="90000"/>
              </a:lnSpc>
            </a:pPr>
            <a:r>
              <a:rPr lang="en-US" altLang="en-US" sz="2800" b="1"/>
              <a:t>Added to binder to make crumb rubber modified (CRM)</a:t>
            </a:r>
          </a:p>
          <a:p>
            <a:pPr eaLnBrk="1" hangingPunct="1">
              <a:lnSpc>
                <a:spcPct val="90000"/>
              </a:lnSpc>
            </a:pPr>
            <a:r>
              <a:rPr lang="en-US" altLang="en-US" sz="2800" b="1"/>
              <a:t>75% scrap tire and 25% virgin rubber</a:t>
            </a:r>
          </a:p>
          <a:p>
            <a:pPr eaLnBrk="1" hangingPunct="1">
              <a:lnSpc>
                <a:spcPct val="90000"/>
              </a:lnSpc>
            </a:pPr>
            <a:r>
              <a:rPr lang="en-US" altLang="en-US" sz="2800" b="1"/>
              <a:t>Non-hazardous hydrocarbon polymer</a:t>
            </a:r>
          </a:p>
          <a:p>
            <a:pPr eaLnBrk="1" hangingPunct="1">
              <a:lnSpc>
                <a:spcPct val="90000"/>
              </a:lnSpc>
            </a:pPr>
            <a:r>
              <a:rPr lang="en-US" altLang="en-US" sz="2800" b="1"/>
              <a:t>Rubber-modified asphalt concrete (RAC)</a:t>
            </a:r>
          </a:p>
          <a:p>
            <a:pPr eaLnBrk="1" hangingPunct="1">
              <a:lnSpc>
                <a:spcPct val="90000"/>
              </a:lnSpc>
              <a:buFontTx/>
              <a:buNone/>
            </a:pPr>
            <a:endParaRPr lang="en-US" altLang="en-US" sz="2800" b="1"/>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2">
            <a:extLst>
              <a:ext uri="{FF2B5EF4-FFF2-40B4-BE49-F238E27FC236}">
                <a16:creationId xmlns:a16="http://schemas.microsoft.com/office/drawing/2014/main" id="{8F690B5F-6924-47EC-A8F2-7165FC05C3A2}"/>
              </a:ext>
            </a:extLst>
          </p:cNvPr>
          <p:cNvSpPr>
            <a:spLocks noGrp="1" noChangeArrowheads="1"/>
          </p:cNvSpPr>
          <p:nvPr>
            <p:ph type="title"/>
          </p:nvPr>
        </p:nvSpPr>
        <p:spPr/>
        <p:txBody>
          <a:bodyPr/>
          <a:lstStyle/>
          <a:p>
            <a:pPr eaLnBrk="1" hangingPunct="1">
              <a:defRPr/>
            </a:pPr>
            <a:r>
              <a:rPr lang="en-US"/>
              <a:t>Process</a:t>
            </a:r>
          </a:p>
        </p:txBody>
      </p:sp>
      <p:sp>
        <p:nvSpPr>
          <p:cNvPr id="62467" name="Rectangle 3">
            <a:extLst>
              <a:ext uri="{FF2B5EF4-FFF2-40B4-BE49-F238E27FC236}">
                <a16:creationId xmlns:a16="http://schemas.microsoft.com/office/drawing/2014/main" id="{D8C8A547-5C6F-49C9-AB4A-BB923210E1FB}"/>
              </a:ext>
            </a:extLst>
          </p:cNvPr>
          <p:cNvSpPr>
            <a:spLocks noGrp="1" noChangeArrowheads="1"/>
          </p:cNvSpPr>
          <p:nvPr>
            <p:ph type="body" sz="half" idx="1"/>
          </p:nvPr>
        </p:nvSpPr>
        <p:spPr>
          <a:xfrm>
            <a:off x="0" y="1600200"/>
            <a:ext cx="4495800" cy="5257800"/>
          </a:xfrm>
        </p:spPr>
        <p:txBody>
          <a:bodyPr/>
          <a:lstStyle/>
          <a:p>
            <a:pPr eaLnBrk="1" hangingPunct="1">
              <a:buFontTx/>
              <a:buNone/>
            </a:pPr>
            <a:r>
              <a:rPr lang="en-US" altLang="en-US" sz="2800" b="1" u="sng"/>
              <a:t>Advantages of Crumb Rubber</a:t>
            </a:r>
          </a:p>
          <a:p>
            <a:pPr eaLnBrk="1" hangingPunct="1"/>
            <a:r>
              <a:rPr lang="en-US" altLang="en-US" sz="2800" b="1"/>
              <a:t>Waste reduction </a:t>
            </a:r>
          </a:p>
          <a:p>
            <a:pPr eaLnBrk="1" hangingPunct="1"/>
            <a:r>
              <a:rPr lang="en-US" altLang="en-US" sz="2800" b="1"/>
              <a:t>Less water </a:t>
            </a:r>
          </a:p>
          <a:p>
            <a:pPr eaLnBrk="1" hangingPunct="1"/>
            <a:r>
              <a:rPr lang="en-US" altLang="en-US" sz="2800" b="1"/>
              <a:t>Quiet</a:t>
            </a:r>
          </a:p>
          <a:p>
            <a:pPr eaLnBrk="1" hangingPunct="1"/>
            <a:r>
              <a:rPr lang="en-US" altLang="en-US" sz="2800" b="1"/>
              <a:t>Lasts Longer </a:t>
            </a:r>
          </a:p>
          <a:p>
            <a:pPr eaLnBrk="1" hangingPunct="1"/>
            <a:r>
              <a:rPr lang="en-US" altLang="en-US" sz="2800" b="1"/>
              <a:t>BUT No regulatory relief from visible emission evaluation (VEE)</a:t>
            </a:r>
          </a:p>
        </p:txBody>
      </p:sp>
      <p:pic>
        <p:nvPicPr>
          <p:cNvPr id="62468" name="Picture 5" descr="A picture of scrap tire pile covered with a plastic cover and scrap tires holding the cover in place&#10;&#10;" title="Scrap Tire Stockpile">
            <a:extLst>
              <a:ext uri="{FF2B5EF4-FFF2-40B4-BE49-F238E27FC236}">
                <a16:creationId xmlns:a16="http://schemas.microsoft.com/office/drawing/2014/main" id="{7E8465A6-1433-4E04-A007-6175FA9BAC14}"/>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33870" t="8818" r="21640" b="50623"/>
          <a:stretch>
            <a:fillRect/>
          </a:stretch>
        </p:blipFill>
        <p:spPr>
          <a:xfrm rot="19239925">
            <a:off x="4191000" y="1828800"/>
            <a:ext cx="41910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C432C59F-9E0D-45C4-BBDB-7D6524A4112D}"/>
              </a:ext>
            </a:extLst>
          </p:cNvPr>
          <p:cNvSpPr>
            <a:spLocks noGrp="1" noChangeArrowheads="1"/>
          </p:cNvSpPr>
          <p:nvPr>
            <p:ph type="title"/>
          </p:nvPr>
        </p:nvSpPr>
        <p:spPr/>
        <p:txBody>
          <a:bodyPr/>
          <a:lstStyle/>
          <a:p>
            <a:pPr eaLnBrk="1" hangingPunct="1">
              <a:defRPr/>
            </a:pPr>
            <a:r>
              <a:rPr lang="en-US" sz="4000"/>
              <a:t>Introduction</a:t>
            </a:r>
            <a:br>
              <a:rPr lang="en-US" sz="4000"/>
            </a:br>
            <a:endParaRPr lang="en-US" sz="4000"/>
          </a:p>
        </p:txBody>
      </p:sp>
      <p:sp>
        <p:nvSpPr>
          <p:cNvPr id="9219" name="Rectangle 3">
            <a:extLst>
              <a:ext uri="{FF2B5EF4-FFF2-40B4-BE49-F238E27FC236}">
                <a16:creationId xmlns:a16="http://schemas.microsoft.com/office/drawing/2014/main" id="{4665BB19-1CB9-4A3F-90DB-C6AE8D69FE1D}"/>
              </a:ext>
            </a:extLst>
          </p:cNvPr>
          <p:cNvSpPr>
            <a:spLocks noGrp="1" noChangeArrowheads="1"/>
          </p:cNvSpPr>
          <p:nvPr>
            <p:ph type="body" idx="1"/>
          </p:nvPr>
        </p:nvSpPr>
        <p:spPr>
          <a:xfrm>
            <a:off x="76200" y="1143000"/>
            <a:ext cx="8229600" cy="5486400"/>
          </a:xfrm>
        </p:spPr>
        <p:txBody>
          <a:bodyPr/>
          <a:lstStyle/>
          <a:p>
            <a:pPr eaLnBrk="1" hangingPunct="1">
              <a:lnSpc>
                <a:spcPct val="90000"/>
              </a:lnSpc>
              <a:buFontTx/>
              <a:buNone/>
            </a:pPr>
            <a:r>
              <a:rPr lang="en-US" altLang="en-US" u="sng"/>
              <a:t>Industry Background</a:t>
            </a:r>
          </a:p>
          <a:p>
            <a:pPr eaLnBrk="1" hangingPunct="1">
              <a:lnSpc>
                <a:spcPct val="90000"/>
              </a:lnSpc>
            </a:pPr>
            <a:r>
              <a:rPr lang="en-US" altLang="en-US" sz="2800" b="1"/>
              <a:t>Over 125 Hot Mix Asphalt (HMA) facilities in CA</a:t>
            </a:r>
          </a:p>
          <a:p>
            <a:pPr lvl="1" eaLnBrk="1" hangingPunct="1">
              <a:lnSpc>
                <a:spcPct val="90000"/>
              </a:lnSpc>
            </a:pPr>
            <a:r>
              <a:rPr lang="en-US" altLang="en-US" sz="2400" b="1"/>
              <a:t>Stationary</a:t>
            </a:r>
          </a:p>
          <a:p>
            <a:pPr lvl="1" eaLnBrk="1" hangingPunct="1">
              <a:lnSpc>
                <a:spcPct val="90000"/>
              </a:lnSpc>
            </a:pPr>
            <a:r>
              <a:rPr lang="en-US" altLang="en-US" sz="2400" b="1"/>
              <a:t>Some transportable</a:t>
            </a:r>
          </a:p>
          <a:p>
            <a:pPr eaLnBrk="1" hangingPunct="1">
              <a:lnSpc>
                <a:spcPct val="90000"/>
              </a:lnSpc>
            </a:pPr>
            <a:r>
              <a:rPr lang="en-US" altLang="en-US" sz="2800" b="1"/>
              <a:t>HMA is combination of</a:t>
            </a:r>
          </a:p>
          <a:p>
            <a:pPr lvl="1" eaLnBrk="1" hangingPunct="1">
              <a:lnSpc>
                <a:spcPct val="90000"/>
              </a:lnSpc>
            </a:pPr>
            <a:r>
              <a:rPr lang="en-US" altLang="en-US" sz="2400" b="1"/>
              <a:t>Hot aggregate, </a:t>
            </a:r>
          </a:p>
          <a:p>
            <a:pPr lvl="1" eaLnBrk="1" hangingPunct="1">
              <a:lnSpc>
                <a:spcPct val="90000"/>
              </a:lnSpc>
            </a:pPr>
            <a:r>
              <a:rPr lang="en-US" altLang="en-US" sz="2400" b="1"/>
              <a:t>Hot liquid asphalt binder</a:t>
            </a:r>
          </a:p>
          <a:p>
            <a:pPr lvl="1" eaLnBrk="1" hangingPunct="1">
              <a:lnSpc>
                <a:spcPct val="90000"/>
              </a:lnSpc>
            </a:pPr>
            <a:r>
              <a:rPr lang="en-US" altLang="en-US" sz="2400" b="1"/>
              <a:t>Filler</a:t>
            </a:r>
          </a:p>
          <a:p>
            <a:pPr eaLnBrk="1" hangingPunct="1">
              <a:lnSpc>
                <a:spcPct val="90000"/>
              </a:lnSpc>
            </a:pPr>
            <a:r>
              <a:rPr lang="en-US" altLang="en-US" sz="2800" b="1"/>
              <a:t>Recycled Hot Mix (RHM) is HMA with</a:t>
            </a:r>
          </a:p>
          <a:p>
            <a:pPr lvl="1" eaLnBrk="1" hangingPunct="1">
              <a:lnSpc>
                <a:spcPct val="90000"/>
              </a:lnSpc>
            </a:pPr>
            <a:r>
              <a:rPr lang="en-US" altLang="en-US" sz="2400" b="1"/>
              <a:t>Crumb rubber (rubberized asphalt concrete)</a:t>
            </a:r>
          </a:p>
          <a:p>
            <a:pPr lvl="1" eaLnBrk="1" hangingPunct="1">
              <a:lnSpc>
                <a:spcPct val="90000"/>
              </a:lnSpc>
            </a:pPr>
            <a:r>
              <a:rPr lang="en-US" altLang="en-US" sz="2400" b="1"/>
              <a:t>Reclaimed asphalt </a:t>
            </a:r>
          </a:p>
        </p:txBody>
      </p:sp>
      <p:pic>
        <p:nvPicPr>
          <p:cNvPr id="9220" name="Picture 4" descr="A picture of a rotary dryer and ducting for air pollution control system at a Hot Mix Asphalt Plant&#10;&#10;" title="Hot Mix Asphalt Plant">
            <a:extLst>
              <a:ext uri="{FF2B5EF4-FFF2-40B4-BE49-F238E27FC236}">
                <a16:creationId xmlns:a16="http://schemas.microsoft.com/office/drawing/2014/main" id="{D7D59E78-1DB8-4045-8973-5E2E14A37C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9270" y="1459779"/>
            <a:ext cx="40386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3893" name="ann_recipe_rac.wmv">
            <a:hlinkClick r:id="" action="ppaction://media"/>
            <a:extLst>
              <a:ext uri="{FF2B5EF4-FFF2-40B4-BE49-F238E27FC236}">
                <a16:creationId xmlns:a16="http://schemas.microsoft.com/office/drawing/2014/main" id="{F203180F-53B7-4686-843A-23E037513078}"/>
              </a:ext>
            </a:extLst>
          </p:cNvPr>
          <p:cNvPicPr>
            <a:picLocks noGrp="1" noRot="1" noChangeAspect="1" noChangeArrowheads="1"/>
          </p:cNvPicPr>
          <p:nvPr>
            <p:ph idx="1"/>
            <a:videoFile r:link="rId1"/>
          </p:nvPr>
        </p:nvPicPr>
        <p:blipFill>
          <a:blip r:embed="rId4">
            <a:extLst>
              <a:ext uri="{28A0092B-C50C-407E-A947-70E740481C1C}">
                <a14:useLocalDpi xmlns:a14="http://schemas.microsoft.com/office/drawing/2010/main" val="0"/>
              </a:ext>
            </a:extLst>
          </a:blip>
          <a:srcRect/>
          <a:stretch>
            <a:fillRect/>
          </a:stretch>
        </p:blipFill>
        <p:spPr>
          <a:xfrm>
            <a:off x="990600" y="1524000"/>
            <a:ext cx="7391400" cy="4648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93894" name="Rectangle 6">
            <a:extLst>
              <a:ext uri="{FF2B5EF4-FFF2-40B4-BE49-F238E27FC236}">
                <a16:creationId xmlns:a16="http://schemas.microsoft.com/office/drawing/2014/main" id="{D4730DC4-06D1-4672-B910-736B9738F394}"/>
              </a:ext>
            </a:extLst>
          </p:cNvPr>
          <p:cNvSpPr>
            <a:spLocks noGrp="1" noChangeArrowheads="1"/>
          </p:cNvSpPr>
          <p:nvPr>
            <p:ph type="title"/>
          </p:nvPr>
        </p:nvSpPr>
        <p:spPr/>
        <p:txBody>
          <a:bodyPr/>
          <a:lstStyle/>
          <a:p>
            <a:pPr eaLnBrk="1" hangingPunct="1">
              <a:defRPr/>
            </a:pPr>
            <a:r>
              <a:rPr lang="en-US"/>
              <a:t>Process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9389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93893"/>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952F1730-3CE2-4F03-B146-B8295C309AA0}"/>
              </a:ext>
            </a:extLst>
          </p:cNvPr>
          <p:cNvSpPr>
            <a:spLocks noGrp="1" noChangeArrowheads="1"/>
          </p:cNvSpPr>
          <p:nvPr>
            <p:ph type="title"/>
          </p:nvPr>
        </p:nvSpPr>
        <p:spPr/>
        <p:txBody>
          <a:bodyPr/>
          <a:lstStyle/>
          <a:p>
            <a:pPr eaLnBrk="1" hangingPunct="1">
              <a:defRPr/>
            </a:pPr>
            <a:r>
              <a:rPr lang="en-US" sz="4000"/>
              <a:t>Process</a:t>
            </a:r>
            <a:br>
              <a:rPr lang="en-US" sz="4000"/>
            </a:br>
            <a:r>
              <a:rPr lang="en-US" sz="4000"/>
              <a:t>Reclaimed Asphalt Pavement</a:t>
            </a:r>
          </a:p>
        </p:txBody>
      </p:sp>
      <p:sp>
        <p:nvSpPr>
          <p:cNvPr id="66563" name="Rectangle 6">
            <a:extLst>
              <a:ext uri="{FF2B5EF4-FFF2-40B4-BE49-F238E27FC236}">
                <a16:creationId xmlns:a16="http://schemas.microsoft.com/office/drawing/2014/main" id="{69007668-003E-4C04-A1F3-3EE6017E68A2}"/>
              </a:ext>
            </a:extLst>
          </p:cNvPr>
          <p:cNvSpPr>
            <a:spLocks noGrp="1" noChangeArrowheads="1"/>
          </p:cNvSpPr>
          <p:nvPr>
            <p:ph type="body" sz="half" idx="1"/>
          </p:nvPr>
        </p:nvSpPr>
        <p:spPr>
          <a:xfrm>
            <a:off x="66675" y="2590800"/>
            <a:ext cx="3810000" cy="3535363"/>
          </a:xfrm>
        </p:spPr>
        <p:txBody>
          <a:bodyPr/>
          <a:lstStyle/>
          <a:p>
            <a:pPr eaLnBrk="1" hangingPunct="1">
              <a:defRPr/>
            </a:pPr>
            <a:r>
              <a:rPr lang="en-US" altLang="en-US" sz="2000" b="1" dirty="0"/>
              <a:t>RAP is  </a:t>
            </a:r>
          </a:p>
          <a:p>
            <a:pPr lvl="1" eaLnBrk="1" hangingPunct="1">
              <a:defRPr/>
            </a:pPr>
            <a:r>
              <a:rPr lang="en-US" altLang="en-US" sz="2000" b="1" dirty="0"/>
              <a:t>Top layer of asphalt pavement removed</a:t>
            </a:r>
          </a:p>
          <a:p>
            <a:pPr eaLnBrk="1" hangingPunct="1">
              <a:defRPr/>
            </a:pPr>
            <a:r>
              <a:rPr lang="en-US" altLang="en-US" sz="2000" b="1" dirty="0"/>
              <a:t>Developed because of energy, economic, and environmental concerns </a:t>
            </a:r>
          </a:p>
          <a:p>
            <a:pPr eaLnBrk="1" hangingPunct="1">
              <a:defRPr/>
            </a:pPr>
            <a:r>
              <a:rPr lang="en-US" altLang="en-US" sz="2000" b="1" dirty="0"/>
              <a:t>RAP could be 30% of mix</a:t>
            </a:r>
          </a:p>
          <a:p>
            <a:pPr eaLnBrk="1" hangingPunct="1">
              <a:defRPr/>
            </a:pPr>
            <a:r>
              <a:rPr lang="en-US" altLang="en-US" sz="2000" b="1" dirty="0"/>
              <a:t>Increases asphalt 	lifetime</a:t>
            </a:r>
          </a:p>
          <a:p>
            <a:pPr eaLnBrk="1" hangingPunct="1">
              <a:defRPr/>
            </a:pPr>
            <a:r>
              <a:rPr lang="en-US" altLang="en-US" sz="2000" b="1" dirty="0"/>
              <a:t>May increase generation of Blue Smoke</a:t>
            </a:r>
          </a:p>
          <a:p>
            <a:pPr marL="0" indent="0" eaLnBrk="1" hangingPunct="1">
              <a:buFontTx/>
              <a:buNone/>
              <a:defRPr/>
            </a:pPr>
            <a:endParaRPr lang="en-US" altLang="en-US" sz="2000" b="1" dirty="0"/>
          </a:p>
        </p:txBody>
      </p:sp>
      <p:sp>
        <p:nvSpPr>
          <p:cNvPr id="66564" name="Content Placeholder 2">
            <a:extLst>
              <a:ext uri="{FF2B5EF4-FFF2-40B4-BE49-F238E27FC236}">
                <a16:creationId xmlns:a16="http://schemas.microsoft.com/office/drawing/2014/main" id="{BCB74C95-E0F1-4959-A360-5CF1DBF67205}"/>
              </a:ext>
            </a:extLst>
          </p:cNvPr>
          <p:cNvSpPr>
            <a:spLocks noGrp="1" noChangeArrowheads="1"/>
          </p:cNvSpPr>
          <p:nvPr>
            <p:ph sz="quarter" idx="3"/>
          </p:nvPr>
        </p:nvSpPr>
        <p:spPr/>
        <p:txBody>
          <a:bodyPr/>
          <a:lstStyle/>
          <a:p>
            <a:endParaRPr lang="en-US" altLang="en-US"/>
          </a:p>
        </p:txBody>
      </p:sp>
      <p:pic>
        <p:nvPicPr>
          <p:cNvPr id="66565" name="Picture 4" descr="A picture of a front end loader pouring Reclaimed Asphalt Pavement onto a stockpile with some waste metal and other material in the forefront" title="Reclaim Asphalt Pavement">
            <a:extLst>
              <a:ext uri="{FF2B5EF4-FFF2-40B4-BE49-F238E27FC236}">
                <a16:creationId xmlns:a16="http://schemas.microsoft.com/office/drawing/2014/main" id="{4531BF84-1537-4877-83A9-70617984DC6C}"/>
              </a:ext>
            </a:extLst>
          </p:cNvPr>
          <p:cNvPicPr>
            <a:picLocks noGrp="1" noChangeAspect="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3886200" y="2236788"/>
            <a:ext cx="5186363" cy="3889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6434" name="Rectangle 2">
            <a:extLst>
              <a:ext uri="{FF2B5EF4-FFF2-40B4-BE49-F238E27FC236}">
                <a16:creationId xmlns:a16="http://schemas.microsoft.com/office/drawing/2014/main" id="{07C003D2-4A9E-404E-ABA2-ECC2CFF448A6}"/>
              </a:ext>
            </a:extLst>
          </p:cNvPr>
          <p:cNvSpPr>
            <a:spLocks noGrp="1" noChangeArrowheads="1"/>
          </p:cNvSpPr>
          <p:nvPr>
            <p:ph type="title"/>
          </p:nvPr>
        </p:nvSpPr>
        <p:spPr>
          <a:xfrm>
            <a:off x="457200" y="0"/>
            <a:ext cx="8229600" cy="914400"/>
          </a:xfrm>
        </p:spPr>
        <p:txBody>
          <a:bodyPr/>
          <a:lstStyle/>
          <a:p>
            <a:pPr eaLnBrk="1" hangingPunct="1">
              <a:defRPr/>
            </a:pPr>
            <a:r>
              <a:rPr lang="en-US" sz="3600"/>
              <a:t>Process</a:t>
            </a:r>
            <a:br>
              <a:rPr lang="en-US" sz="3600"/>
            </a:br>
            <a:r>
              <a:rPr lang="en-US" sz="3600"/>
              <a:t>RAP</a:t>
            </a:r>
          </a:p>
        </p:txBody>
      </p:sp>
      <p:sp>
        <p:nvSpPr>
          <p:cNvPr id="68611" name="Rectangle 5">
            <a:extLst>
              <a:ext uri="{FF2B5EF4-FFF2-40B4-BE49-F238E27FC236}">
                <a16:creationId xmlns:a16="http://schemas.microsoft.com/office/drawing/2014/main" id="{6B2FE940-B82C-49EA-9C2B-A67674101541}"/>
              </a:ext>
            </a:extLst>
          </p:cNvPr>
          <p:cNvSpPr>
            <a:spLocks noGrp="1" noChangeArrowheads="1"/>
          </p:cNvSpPr>
          <p:nvPr>
            <p:ph type="body" sz="half" idx="1"/>
          </p:nvPr>
        </p:nvSpPr>
        <p:spPr>
          <a:xfrm>
            <a:off x="457200" y="1143000"/>
            <a:ext cx="8458200" cy="2057400"/>
          </a:xfrm>
        </p:spPr>
        <p:txBody>
          <a:bodyPr/>
          <a:lstStyle/>
          <a:p>
            <a:pPr eaLnBrk="1" hangingPunct="1"/>
            <a:r>
              <a:rPr lang="en-US" altLang="en-US" sz="2400" b="1"/>
              <a:t>Production temp of virgin aggregate is 500-800 F</a:t>
            </a:r>
          </a:p>
          <a:p>
            <a:pPr eaLnBrk="1" hangingPunct="1"/>
            <a:r>
              <a:rPr lang="en-US" altLang="en-US" sz="2400" b="1"/>
              <a:t>RAP is heated through conductive heat transfer</a:t>
            </a:r>
          </a:p>
          <a:p>
            <a:pPr eaLnBrk="1" hangingPunct="1"/>
            <a:r>
              <a:rPr lang="en-US" altLang="en-US" sz="2400" b="1"/>
              <a:t>RHM is 350 F</a:t>
            </a:r>
          </a:p>
        </p:txBody>
      </p:sp>
      <p:pic>
        <p:nvPicPr>
          <p:cNvPr id="68612" name="Picture 4" descr="A picture of a rotary dryer and a feed conveyor on top of the feed port" title="Reclaimed Asphalt Pavement">
            <a:extLst>
              <a:ext uri="{FF2B5EF4-FFF2-40B4-BE49-F238E27FC236}">
                <a16:creationId xmlns:a16="http://schemas.microsoft.com/office/drawing/2014/main" id="{E6910946-A5A8-4F70-879D-CAC3E5E4226B}"/>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0" y="2971800"/>
            <a:ext cx="9144000" cy="3886200"/>
          </a:xfr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4917" name="ann_recipe_rap.wmv">
            <a:hlinkClick r:id="" action="ppaction://media"/>
            <a:extLst>
              <a:ext uri="{FF2B5EF4-FFF2-40B4-BE49-F238E27FC236}">
                <a16:creationId xmlns:a16="http://schemas.microsoft.com/office/drawing/2014/main" id="{C6CFCBA2-2769-4FBB-817F-ED5486951C0D}"/>
              </a:ext>
            </a:extLst>
          </p:cNvPr>
          <p:cNvPicPr>
            <a:picLocks noGrp="1" noRot="1" noChangeAspect="1" noChangeArrowheads="1"/>
          </p:cNvPicPr>
          <p:nvPr>
            <p:ph idx="1"/>
            <a:videoFile r:link="rId1"/>
          </p:nvPr>
        </p:nvPicPr>
        <p:blipFill>
          <a:blip r:embed="rId4">
            <a:extLst>
              <a:ext uri="{28A0092B-C50C-407E-A947-70E740481C1C}">
                <a14:useLocalDpi xmlns:a14="http://schemas.microsoft.com/office/drawing/2010/main" val="0"/>
              </a:ext>
            </a:extLst>
          </a:blip>
          <a:srcRect/>
          <a:stretch>
            <a:fillRect/>
          </a:stretch>
        </p:blipFill>
        <p:spPr>
          <a:xfrm>
            <a:off x="990600" y="1676400"/>
            <a:ext cx="7239000" cy="426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94918" name="Rectangle 6">
            <a:extLst>
              <a:ext uri="{FF2B5EF4-FFF2-40B4-BE49-F238E27FC236}">
                <a16:creationId xmlns:a16="http://schemas.microsoft.com/office/drawing/2014/main" id="{197DEB9C-32D6-45FB-8891-ACE058E0D4A4}"/>
              </a:ext>
            </a:extLst>
          </p:cNvPr>
          <p:cNvSpPr>
            <a:spLocks noGrp="1" noChangeArrowheads="1"/>
          </p:cNvSpPr>
          <p:nvPr>
            <p:ph type="title"/>
          </p:nvPr>
        </p:nvSpPr>
        <p:spPr/>
        <p:txBody>
          <a:bodyPr/>
          <a:lstStyle/>
          <a:p>
            <a:pPr eaLnBrk="1" hangingPunct="1">
              <a:defRPr/>
            </a:pPr>
            <a:r>
              <a:rPr lang="en-US"/>
              <a:t>Process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9491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94917"/>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0690" name="Rectangle 2">
            <a:extLst>
              <a:ext uri="{FF2B5EF4-FFF2-40B4-BE49-F238E27FC236}">
                <a16:creationId xmlns:a16="http://schemas.microsoft.com/office/drawing/2014/main" id="{D779DFE7-6AAA-4886-891C-578264546461}"/>
              </a:ext>
            </a:extLst>
          </p:cNvPr>
          <p:cNvSpPr>
            <a:spLocks noGrp="1" noChangeArrowheads="1"/>
          </p:cNvSpPr>
          <p:nvPr>
            <p:ph type="title"/>
          </p:nvPr>
        </p:nvSpPr>
        <p:spPr/>
        <p:txBody>
          <a:bodyPr/>
          <a:lstStyle/>
          <a:p>
            <a:pPr eaLnBrk="1" hangingPunct="1">
              <a:defRPr/>
            </a:pPr>
            <a:r>
              <a:rPr lang="en-US" sz="4000" dirty="0"/>
              <a:t>Process</a:t>
            </a:r>
            <a:br>
              <a:rPr lang="en-US" sz="4000" dirty="0"/>
            </a:br>
            <a:endParaRPr lang="en-US" sz="4000">
              <a:solidFill>
                <a:srgbClr val="7030A0"/>
              </a:solidFill>
            </a:endParaRPr>
          </a:p>
        </p:txBody>
      </p:sp>
      <p:sp>
        <p:nvSpPr>
          <p:cNvPr id="72707" name="Rectangle 4">
            <a:extLst>
              <a:ext uri="{FF2B5EF4-FFF2-40B4-BE49-F238E27FC236}">
                <a16:creationId xmlns:a16="http://schemas.microsoft.com/office/drawing/2014/main" id="{7CB23E85-8B58-4315-8DB5-4B59D66385A6}"/>
              </a:ext>
            </a:extLst>
          </p:cNvPr>
          <p:cNvSpPr>
            <a:spLocks noGrp="1" noChangeArrowheads="1"/>
          </p:cNvSpPr>
          <p:nvPr>
            <p:ph type="body" sz="half" idx="1"/>
          </p:nvPr>
        </p:nvSpPr>
        <p:spPr>
          <a:xfrm>
            <a:off x="265471" y="1614948"/>
            <a:ext cx="4038600" cy="4525963"/>
          </a:xfrm>
        </p:spPr>
        <p:txBody>
          <a:bodyPr/>
          <a:lstStyle/>
          <a:p>
            <a:pPr eaLnBrk="1" hangingPunct="1">
              <a:lnSpc>
                <a:spcPct val="80000"/>
              </a:lnSpc>
            </a:pPr>
            <a:r>
              <a:rPr lang="en-US" altLang="en-US" sz="2000" b="1" dirty="0"/>
              <a:t>Warm Mix Asphalt</a:t>
            </a:r>
            <a:endParaRPr lang="en-US" altLang="en-US" sz="2000" b="1" dirty="0">
              <a:solidFill>
                <a:srgbClr val="7030A0"/>
              </a:solidFill>
            </a:endParaRPr>
          </a:p>
          <a:p>
            <a:pPr eaLnBrk="1" hangingPunct="1">
              <a:lnSpc>
                <a:spcPct val="80000"/>
              </a:lnSpc>
            </a:pPr>
            <a:r>
              <a:rPr lang="en-US" altLang="en-US" sz="2000" b="1" dirty="0"/>
              <a:t>Advantages</a:t>
            </a:r>
          </a:p>
          <a:p>
            <a:pPr lvl="1" eaLnBrk="1" hangingPunct="1">
              <a:lnSpc>
                <a:spcPct val="80000"/>
              </a:lnSpc>
            </a:pPr>
            <a:r>
              <a:rPr lang="en-US" altLang="en-US" sz="2000" b="1" dirty="0"/>
              <a:t>Lower Production temp. 220 to 275 F</a:t>
            </a:r>
          </a:p>
          <a:p>
            <a:pPr lvl="1" eaLnBrk="1" hangingPunct="1">
              <a:lnSpc>
                <a:spcPct val="80000"/>
              </a:lnSpc>
            </a:pPr>
            <a:r>
              <a:rPr lang="en-US" altLang="en-US" sz="2000" b="1" dirty="0"/>
              <a:t>Less energy</a:t>
            </a:r>
          </a:p>
          <a:p>
            <a:pPr lvl="1" eaLnBrk="1" hangingPunct="1">
              <a:lnSpc>
                <a:spcPct val="80000"/>
              </a:lnSpc>
            </a:pPr>
            <a:r>
              <a:rPr lang="en-US" altLang="en-US" sz="2000" b="1" dirty="0"/>
              <a:t>Reduced cracking</a:t>
            </a:r>
          </a:p>
          <a:p>
            <a:pPr eaLnBrk="1" hangingPunct="1">
              <a:lnSpc>
                <a:spcPct val="80000"/>
              </a:lnSpc>
            </a:pPr>
            <a:r>
              <a:rPr lang="en-US" altLang="en-US" sz="2000" b="1" dirty="0"/>
              <a:t>Disadvantages</a:t>
            </a:r>
          </a:p>
          <a:p>
            <a:pPr lvl="1" eaLnBrk="1" hangingPunct="1">
              <a:lnSpc>
                <a:spcPct val="80000"/>
              </a:lnSpc>
            </a:pPr>
            <a:r>
              <a:rPr lang="en-US" altLang="en-US" sz="2000" b="1" dirty="0"/>
              <a:t>Further testing to ensure QA/QC</a:t>
            </a:r>
          </a:p>
          <a:p>
            <a:pPr lvl="1" eaLnBrk="1" hangingPunct="1">
              <a:lnSpc>
                <a:spcPct val="80000"/>
              </a:lnSpc>
            </a:pPr>
            <a:r>
              <a:rPr lang="en-US" altLang="en-US" sz="2000" b="1" dirty="0"/>
              <a:t>Rutting</a:t>
            </a:r>
          </a:p>
          <a:p>
            <a:pPr lvl="1" eaLnBrk="1" hangingPunct="1">
              <a:lnSpc>
                <a:spcPct val="80000"/>
              </a:lnSpc>
            </a:pPr>
            <a:r>
              <a:rPr lang="en-US" altLang="en-US" sz="2000" b="1" dirty="0"/>
              <a:t>Workability</a:t>
            </a:r>
          </a:p>
          <a:p>
            <a:pPr lvl="1" eaLnBrk="1" hangingPunct="1">
              <a:lnSpc>
                <a:spcPct val="80000"/>
              </a:lnSpc>
            </a:pPr>
            <a:r>
              <a:rPr lang="en-US" altLang="en-US" sz="2000" b="1" dirty="0"/>
              <a:t>Longer setting=traffic delays</a:t>
            </a:r>
          </a:p>
          <a:p>
            <a:pPr lvl="1" eaLnBrk="1" hangingPunct="1">
              <a:lnSpc>
                <a:spcPct val="80000"/>
              </a:lnSpc>
            </a:pPr>
            <a:endParaRPr lang="en-US" altLang="en-US" sz="2000" b="1"/>
          </a:p>
          <a:p>
            <a:pPr lvl="1" eaLnBrk="1" hangingPunct="1">
              <a:lnSpc>
                <a:spcPct val="80000"/>
              </a:lnSpc>
            </a:pPr>
            <a:endParaRPr lang="en-US" altLang="en-US" sz="2000" b="1"/>
          </a:p>
        </p:txBody>
      </p:sp>
      <p:pic>
        <p:nvPicPr>
          <p:cNvPr id="72708" name="Picture 10" descr="A picture of a pond with flowers around it&#10;&#10;" title="Pond">
            <a:extLst>
              <a:ext uri="{FF2B5EF4-FFF2-40B4-BE49-F238E27FC236}">
                <a16:creationId xmlns:a16="http://schemas.microsoft.com/office/drawing/2014/main" id="{1A76599D-95E5-45BF-B4E5-83942283331E}"/>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357688" y="1828800"/>
            <a:ext cx="4786312" cy="502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40" name="Rectangle 4">
            <a:extLst>
              <a:ext uri="{FF2B5EF4-FFF2-40B4-BE49-F238E27FC236}">
                <a16:creationId xmlns:a16="http://schemas.microsoft.com/office/drawing/2014/main" id="{B6794848-6AA3-4688-8469-4DE21824838A}"/>
              </a:ext>
            </a:extLst>
          </p:cNvPr>
          <p:cNvSpPr>
            <a:spLocks noGrp="1" noChangeArrowheads="1"/>
          </p:cNvSpPr>
          <p:nvPr>
            <p:ph type="title"/>
          </p:nvPr>
        </p:nvSpPr>
        <p:spPr/>
        <p:txBody>
          <a:bodyPr/>
          <a:lstStyle/>
          <a:p>
            <a:pPr eaLnBrk="1" hangingPunct="1">
              <a:defRPr/>
            </a:pPr>
            <a:r>
              <a:rPr lang="en-US" sz="4000"/>
              <a:t>Process</a:t>
            </a:r>
            <a:br>
              <a:rPr lang="en-US" sz="4000"/>
            </a:br>
            <a:r>
              <a:rPr lang="en-US" sz="4000"/>
              <a:t>HMA Facility Types</a:t>
            </a:r>
          </a:p>
        </p:txBody>
      </p:sp>
      <p:sp>
        <p:nvSpPr>
          <p:cNvPr id="74755" name="Rectangle 6">
            <a:extLst>
              <a:ext uri="{FF2B5EF4-FFF2-40B4-BE49-F238E27FC236}">
                <a16:creationId xmlns:a16="http://schemas.microsoft.com/office/drawing/2014/main" id="{0ABCABCB-9877-4354-BC14-861D2FB45F08}"/>
              </a:ext>
            </a:extLst>
          </p:cNvPr>
          <p:cNvSpPr>
            <a:spLocks noGrp="1" noChangeArrowheads="1"/>
          </p:cNvSpPr>
          <p:nvPr>
            <p:ph type="body" idx="1"/>
          </p:nvPr>
        </p:nvSpPr>
        <p:spPr>
          <a:xfrm>
            <a:off x="609600" y="1981200"/>
            <a:ext cx="8229600" cy="4525963"/>
          </a:xfrm>
        </p:spPr>
        <p:txBody>
          <a:bodyPr/>
          <a:lstStyle/>
          <a:p>
            <a:pPr eaLnBrk="1" hangingPunct="1"/>
            <a:r>
              <a:rPr lang="en-US" altLang="en-US" sz="4000" b="1"/>
              <a:t>Batch</a:t>
            </a:r>
          </a:p>
          <a:p>
            <a:pPr eaLnBrk="1" hangingPunct="1"/>
            <a:endParaRPr lang="en-US" altLang="en-US" sz="4000" b="1"/>
          </a:p>
          <a:p>
            <a:pPr eaLnBrk="1" hangingPunct="1"/>
            <a:r>
              <a:rPr lang="en-US" altLang="en-US" sz="4000" b="1"/>
              <a:t>Continuous Mix</a:t>
            </a:r>
          </a:p>
          <a:p>
            <a:pPr eaLnBrk="1" hangingPunct="1">
              <a:buFontTx/>
              <a:buNone/>
            </a:pPr>
            <a:endParaRPr lang="en-US" altLang="en-US" sz="4000" b="1"/>
          </a:p>
          <a:p>
            <a:pPr eaLnBrk="1" hangingPunct="1"/>
            <a:endParaRPr lang="en-US" altLang="en-US" sz="4000" b="1"/>
          </a:p>
          <a:p>
            <a:pPr lvl="1" eaLnBrk="1" hangingPunct="1"/>
            <a:endParaRPr lang="en-US" altLang="en-US" sz="3600" b="1"/>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9012" name="Rectangle 4">
            <a:extLst>
              <a:ext uri="{FF2B5EF4-FFF2-40B4-BE49-F238E27FC236}">
                <a16:creationId xmlns:a16="http://schemas.microsoft.com/office/drawing/2014/main" id="{5DC4CBCA-8D48-425E-AF86-E3651F9F1561}"/>
              </a:ext>
            </a:extLst>
          </p:cNvPr>
          <p:cNvSpPr>
            <a:spLocks noGrp="1" noChangeArrowheads="1"/>
          </p:cNvSpPr>
          <p:nvPr>
            <p:ph type="title"/>
          </p:nvPr>
        </p:nvSpPr>
        <p:spPr/>
        <p:txBody>
          <a:bodyPr/>
          <a:lstStyle/>
          <a:p>
            <a:pPr eaLnBrk="1" hangingPunct="1">
              <a:defRPr/>
            </a:pPr>
            <a:r>
              <a:rPr lang="en-US" sz="4000"/>
              <a:t>Process</a:t>
            </a:r>
            <a:br>
              <a:rPr lang="en-US" sz="4000"/>
            </a:br>
            <a:r>
              <a:rPr lang="en-US" sz="4000"/>
              <a:t>Batch Mix</a:t>
            </a:r>
          </a:p>
        </p:txBody>
      </p:sp>
      <p:pic>
        <p:nvPicPr>
          <p:cNvPr id="76803" name="Picture 8" descr="A picture of a Hot Mix Asphalt Plant showing some cold and hot bins, conveyors, hot elevator, pugmill, liquid storage tank (with a secondary containment) and air pollution control system&#10;&#10;" title="Batch Mix">
            <a:hlinkClick r:id="rId3" action="ppaction://program"/>
            <a:extLst>
              <a:ext uri="{FF2B5EF4-FFF2-40B4-BE49-F238E27FC236}">
                <a16:creationId xmlns:a16="http://schemas.microsoft.com/office/drawing/2014/main" id="{A4604919-FCAE-4CEB-BA29-3382B8445ACB}"/>
              </a:ext>
            </a:extLst>
          </p:cNvPr>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a:xfrm>
            <a:off x="0" y="1438275"/>
            <a:ext cx="9144000" cy="54197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2">
            <a:extLst>
              <a:ext uri="{FF2B5EF4-FFF2-40B4-BE49-F238E27FC236}">
                <a16:creationId xmlns:a16="http://schemas.microsoft.com/office/drawing/2014/main" id="{153451C0-050D-41F4-AA4D-1090FFBFF83E}"/>
              </a:ext>
            </a:extLst>
          </p:cNvPr>
          <p:cNvSpPr>
            <a:spLocks noGrp="1" noChangeArrowheads="1"/>
          </p:cNvSpPr>
          <p:nvPr>
            <p:ph type="title"/>
          </p:nvPr>
        </p:nvSpPr>
        <p:spPr/>
        <p:txBody>
          <a:bodyPr/>
          <a:lstStyle/>
          <a:p>
            <a:pPr eaLnBrk="1" hangingPunct="1">
              <a:defRPr/>
            </a:pPr>
            <a:r>
              <a:rPr lang="en-US" sz="4000"/>
              <a:t>Control Equipment</a:t>
            </a:r>
            <a:br>
              <a:rPr lang="en-US" sz="4000"/>
            </a:br>
            <a:r>
              <a:rPr lang="en-US" sz="4000"/>
              <a:t>Emission Points from Batch Facilities</a:t>
            </a:r>
          </a:p>
        </p:txBody>
      </p:sp>
      <p:pic>
        <p:nvPicPr>
          <p:cNvPr id="78851" name="Picture 3" descr="A schematic drawing of the Hot Mix Asphalt Batch process showing storage piles, cold bins, dryer, hot bins, surge bin, truck load out and primary and secondary air pollution control system with a fan and exhaust stack" title="HMA Batch Mix Process">
            <a:extLst>
              <a:ext uri="{FF2B5EF4-FFF2-40B4-BE49-F238E27FC236}">
                <a16:creationId xmlns:a16="http://schemas.microsoft.com/office/drawing/2014/main" id="{11DB5971-180A-4C0E-A3F0-664EFA26F7D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p:spPr>
      </p:pic>
      <p:sp>
        <p:nvSpPr>
          <p:cNvPr id="78852" name="Text Box 4">
            <a:extLst>
              <a:ext uri="{FF2B5EF4-FFF2-40B4-BE49-F238E27FC236}">
                <a16:creationId xmlns:a16="http://schemas.microsoft.com/office/drawing/2014/main" id="{589070F0-73F2-4AE5-A844-8918064AD39D}"/>
              </a:ext>
            </a:extLst>
          </p:cNvPr>
          <p:cNvSpPr txBox="1">
            <a:spLocks noChangeArrowheads="1"/>
          </p:cNvSpPr>
          <p:nvPr/>
        </p:nvSpPr>
        <p:spPr bwMode="auto">
          <a:xfrm>
            <a:off x="4175125" y="141288"/>
            <a:ext cx="426085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800" b="1">
                <a:latin typeface="Arial" panose="020B0604020202020204" pitchFamily="34" charset="0"/>
              </a:rPr>
              <a:t>HMA Batch Mix Process</a:t>
            </a:r>
          </a:p>
          <a:p>
            <a:pPr eaLnBrk="1" hangingPunct="1">
              <a:spcBef>
                <a:spcPct val="0"/>
              </a:spcBef>
              <a:buFontTx/>
              <a:buNone/>
            </a:pPr>
            <a:r>
              <a:rPr lang="en-US" altLang="en-US" sz="2800" b="1">
                <a:latin typeface="Arial" panose="020B0604020202020204" pitchFamily="34" charset="0"/>
              </a:rPr>
              <a:t>With Emission Points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a:extLst>
              <a:ext uri="{FF2B5EF4-FFF2-40B4-BE49-F238E27FC236}">
                <a16:creationId xmlns:a16="http://schemas.microsoft.com/office/drawing/2014/main" id="{905A4CCA-A5E9-494E-9EFF-92E70A504022}"/>
              </a:ext>
            </a:extLst>
          </p:cNvPr>
          <p:cNvSpPr>
            <a:spLocks noGrp="1" noChangeArrowheads="1"/>
          </p:cNvSpPr>
          <p:nvPr>
            <p:ph type="title"/>
          </p:nvPr>
        </p:nvSpPr>
        <p:spPr/>
        <p:txBody>
          <a:bodyPr/>
          <a:lstStyle/>
          <a:p>
            <a:pPr eaLnBrk="1" hangingPunct="1">
              <a:defRPr/>
            </a:pPr>
            <a:r>
              <a:rPr lang="en-US" sz="4000" dirty="0"/>
              <a:t>Process</a:t>
            </a:r>
            <a:br>
              <a:rPr lang="en-US" sz="4000" dirty="0"/>
            </a:br>
            <a:r>
              <a:rPr lang="en-US" sz="4000" dirty="0"/>
              <a:t>Batch Facility</a:t>
            </a:r>
          </a:p>
        </p:txBody>
      </p:sp>
      <p:sp>
        <p:nvSpPr>
          <p:cNvPr id="80899" name="Rectangle 3">
            <a:extLst>
              <a:ext uri="{FF2B5EF4-FFF2-40B4-BE49-F238E27FC236}">
                <a16:creationId xmlns:a16="http://schemas.microsoft.com/office/drawing/2014/main" id="{F207B95C-AD85-4D78-9B14-316C3BD4383E}"/>
              </a:ext>
            </a:extLst>
          </p:cNvPr>
          <p:cNvSpPr>
            <a:spLocks noGrp="1" noChangeArrowheads="1"/>
          </p:cNvSpPr>
          <p:nvPr>
            <p:ph type="body" idx="1"/>
          </p:nvPr>
        </p:nvSpPr>
        <p:spPr/>
        <p:txBody>
          <a:bodyPr/>
          <a:lstStyle/>
          <a:p>
            <a:pPr eaLnBrk="1" hangingPunct="1"/>
            <a:r>
              <a:rPr lang="en-US" altLang="en-US" b="1"/>
              <a:t>Aggregate </a:t>
            </a:r>
          </a:p>
          <a:p>
            <a:pPr lvl="1" eaLnBrk="1" hangingPunct="1"/>
            <a:r>
              <a:rPr lang="en-US" altLang="en-US" b="1"/>
              <a:t>Stored in cold bins</a:t>
            </a:r>
          </a:p>
          <a:p>
            <a:pPr lvl="1" eaLnBrk="1" hangingPunct="1"/>
            <a:r>
              <a:rPr lang="en-US" altLang="en-US" b="1"/>
              <a:t>Moved by conveyor</a:t>
            </a:r>
          </a:p>
          <a:p>
            <a:pPr lvl="1" eaLnBrk="1" hangingPunct="1"/>
            <a:r>
              <a:rPr lang="en-US" altLang="en-US" b="1"/>
              <a:t>Sorted and weighted </a:t>
            </a:r>
          </a:p>
          <a:p>
            <a:pPr lvl="1" eaLnBrk="1" hangingPunct="1"/>
            <a:r>
              <a:rPr lang="en-US" altLang="en-US" b="1"/>
              <a:t>Dropped into dryer</a:t>
            </a:r>
          </a:p>
          <a:p>
            <a:pPr lvl="1" eaLnBrk="1" hangingPunct="1"/>
            <a:r>
              <a:rPr lang="en-US" altLang="en-US" b="1"/>
              <a:t>Elevated to top of batch tower and</a:t>
            </a:r>
          </a:p>
          <a:p>
            <a:pPr lvl="1" eaLnBrk="1" hangingPunct="1"/>
            <a:r>
              <a:rPr lang="en-US" altLang="en-US" b="1"/>
              <a:t>Separated</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000ECA73-80C9-4F13-A57E-0504D68FF87A}"/>
              </a:ext>
            </a:extLst>
          </p:cNvPr>
          <p:cNvSpPr>
            <a:spLocks noGrp="1" noChangeArrowheads="1"/>
          </p:cNvSpPr>
          <p:nvPr>
            <p:ph type="title"/>
          </p:nvPr>
        </p:nvSpPr>
        <p:spPr/>
        <p:txBody>
          <a:bodyPr/>
          <a:lstStyle/>
          <a:p>
            <a:pPr eaLnBrk="1" hangingPunct="1">
              <a:defRPr/>
            </a:pPr>
            <a:r>
              <a:rPr lang="en-US" sz="4000"/>
              <a:t>Process</a:t>
            </a:r>
            <a:br>
              <a:rPr lang="en-US" sz="4000"/>
            </a:br>
            <a:r>
              <a:rPr lang="en-US" sz="4000"/>
              <a:t>Cold Bins</a:t>
            </a:r>
            <a:br>
              <a:rPr lang="en-US" sz="4000"/>
            </a:br>
            <a:r>
              <a:rPr lang="en-US" sz="4000"/>
              <a:t>Aggregate Stockpiles</a:t>
            </a:r>
          </a:p>
        </p:txBody>
      </p:sp>
      <p:pic>
        <p:nvPicPr>
          <p:cNvPr id="82947" name="Picture 6" descr="A picture of a conveyor and some cold storage bins for different size aggregate&#10;&#10;" title="Cold Aggregate Storage Bins">
            <a:extLst>
              <a:ext uri="{FF2B5EF4-FFF2-40B4-BE49-F238E27FC236}">
                <a16:creationId xmlns:a16="http://schemas.microsoft.com/office/drawing/2014/main" id="{846F2EDE-B450-4094-964D-5046215E4EF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752600"/>
            <a:ext cx="9144000" cy="5257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5046E17F-21BA-4371-A533-B3E4CA01F312}"/>
              </a:ext>
            </a:extLst>
          </p:cNvPr>
          <p:cNvSpPr>
            <a:spLocks noGrp="1" noChangeArrowheads="1"/>
          </p:cNvSpPr>
          <p:nvPr>
            <p:ph type="title"/>
          </p:nvPr>
        </p:nvSpPr>
        <p:spPr/>
        <p:txBody>
          <a:bodyPr/>
          <a:lstStyle/>
          <a:p>
            <a:pPr eaLnBrk="1" hangingPunct="1">
              <a:defRPr/>
            </a:pPr>
            <a:r>
              <a:rPr lang="en-US" sz="4000"/>
              <a:t>Introduction</a:t>
            </a:r>
          </a:p>
        </p:txBody>
      </p:sp>
      <p:sp>
        <p:nvSpPr>
          <p:cNvPr id="11267" name="Rectangle 3">
            <a:extLst>
              <a:ext uri="{FF2B5EF4-FFF2-40B4-BE49-F238E27FC236}">
                <a16:creationId xmlns:a16="http://schemas.microsoft.com/office/drawing/2014/main" id="{8C46A775-C23F-4419-9B53-67CD4E1AEE43}"/>
              </a:ext>
            </a:extLst>
          </p:cNvPr>
          <p:cNvSpPr>
            <a:spLocks noGrp="1" noChangeArrowheads="1"/>
          </p:cNvSpPr>
          <p:nvPr>
            <p:ph type="body" idx="1"/>
          </p:nvPr>
        </p:nvSpPr>
        <p:spPr>
          <a:xfrm>
            <a:off x="228600" y="1676400"/>
            <a:ext cx="8229600" cy="4525963"/>
          </a:xfrm>
        </p:spPr>
        <p:txBody>
          <a:bodyPr/>
          <a:lstStyle/>
          <a:p>
            <a:pPr eaLnBrk="1" hangingPunct="1">
              <a:buFontTx/>
              <a:buNone/>
            </a:pPr>
            <a:r>
              <a:rPr lang="en-US" altLang="en-US" sz="3600" b="1" u="sng"/>
              <a:t>Industry Background</a:t>
            </a:r>
            <a:endParaRPr lang="en-US" altLang="en-US"/>
          </a:p>
          <a:p>
            <a:pPr eaLnBrk="1" hangingPunct="1"/>
            <a:r>
              <a:rPr lang="en-US" altLang="en-US" b="1"/>
              <a:t>Two basic processes</a:t>
            </a:r>
          </a:p>
          <a:p>
            <a:pPr lvl="1" eaLnBrk="1" hangingPunct="1"/>
            <a:r>
              <a:rPr lang="en-US" altLang="en-US" b="1"/>
              <a:t>Batch</a:t>
            </a:r>
          </a:p>
          <a:p>
            <a:pPr lvl="1" eaLnBrk="1" hangingPunct="1"/>
            <a:r>
              <a:rPr lang="en-US" altLang="en-US" b="1"/>
              <a:t>Continuous mix </a:t>
            </a:r>
          </a:p>
          <a:p>
            <a:pPr eaLnBrk="1" hangingPunct="1"/>
            <a:r>
              <a:rPr lang="en-US" altLang="en-US" b="1"/>
              <a:t>Batch change recipe based on customers order</a:t>
            </a:r>
          </a:p>
          <a:p>
            <a:pPr eaLnBrk="1" hangingPunct="1"/>
            <a:r>
              <a:rPr lang="en-US" altLang="en-US" b="1"/>
              <a:t>Continuous mix one recipe at a time stored for up to 7 days in insulated silo</a:t>
            </a:r>
          </a:p>
        </p:txBody>
      </p:sp>
      <p:pic>
        <p:nvPicPr>
          <p:cNvPr id="11268" name="Picture 5" descr="A picture of a Hot Mix Asphalt Plant in the background and with some aggregate stock piles in the forefront.&#10;&#10;" title="Hot Mix Asphalt Plant">
            <a:extLst>
              <a:ext uri="{FF2B5EF4-FFF2-40B4-BE49-F238E27FC236}">
                <a16:creationId xmlns:a16="http://schemas.microsoft.com/office/drawing/2014/main" id="{7A6F8D24-159F-47DA-B20F-E68BFB33D6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9162"/>
          <a:stretch>
            <a:fillRect/>
          </a:stretch>
        </p:blipFill>
        <p:spPr bwMode="auto">
          <a:xfrm>
            <a:off x="5638800" y="1143000"/>
            <a:ext cx="3505200" cy="288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1524" name="Rectangle 4">
            <a:extLst>
              <a:ext uri="{FF2B5EF4-FFF2-40B4-BE49-F238E27FC236}">
                <a16:creationId xmlns:a16="http://schemas.microsoft.com/office/drawing/2014/main" id="{FD935373-C605-49D3-9065-0240B46ED039}"/>
              </a:ext>
            </a:extLst>
          </p:cNvPr>
          <p:cNvSpPr>
            <a:spLocks noGrp="1" noChangeArrowheads="1"/>
          </p:cNvSpPr>
          <p:nvPr>
            <p:ph type="title"/>
          </p:nvPr>
        </p:nvSpPr>
        <p:spPr/>
        <p:txBody>
          <a:bodyPr/>
          <a:lstStyle/>
          <a:p>
            <a:pPr eaLnBrk="1" hangingPunct="1">
              <a:defRPr/>
            </a:pPr>
            <a:endParaRPr lang="en-US"/>
          </a:p>
        </p:txBody>
      </p:sp>
      <p:pic>
        <p:nvPicPr>
          <p:cNvPr id="84995" name="Picture 6" descr="A picture of give cold open top storage bins used for storage of different size aggregate with some aggregate stockpiled on the ground in forefront&#10;&#10;" title="Cold Aggregate Storage Bins and Stockpiles">
            <a:extLst>
              <a:ext uri="{FF2B5EF4-FFF2-40B4-BE49-F238E27FC236}">
                <a16:creationId xmlns:a16="http://schemas.microsoft.com/office/drawing/2014/main" id="{182F9DE0-AEA2-40F9-84FC-9B3A4C647173}"/>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0" y="-534988"/>
            <a:ext cx="9144000" cy="7011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Box 1"/>
          <p:cNvSpPr txBox="1"/>
          <p:nvPr/>
        </p:nvSpPr>
        <p:spPr>
          <a:xfrm>
            <a:off x="3733800" y="25866"/>
            <a:ext cx="4648200" cy="707886"/>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r>
              <a:rPr lang="en-US" sz="4000" dirty="0"/>
              <a:t>Process Cold Bins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8" name="Rectangle 4">
            <a:extLst>
              <a:ext uri="{FF2B5EF4-FFF2-40B4-BE49-F238E27FC236}">
                <a16:creationId xmlns:a16="http://schemas.microsoft.com/office/drawing/2014/main" id="{5489A8F8-2D5C-49AC-906A-E72CDFE454D0}"/>
              </a:ext>
            </a:extLst>
          </p:cNvPr>
          <p:cNvSpPr>
            <a:spLocks noGrp="1" noChangeArrowheads="1"/>
          </p:cNvSpPr>
          <p:nvPr>
            <p:ph type="title"/>
          </p:nvPr>
        </p:nvSpPr>
        <p:spPr/>
        <p:txBody>
          <a:bodyPr/>
          <a:lstStyle/>
          <a:p>
            <a:pPr eaLnBrk="1" hangingPunct="1">
              <a:defRPr/>
            </a:pPr>
            <a:r>
              <a:rPr lang="en-US" sz="4000"/>
              <a:t>Process</a:t>
            </a:r>
            <a:br>
              <a:rPr lang="en-US" sz="4000"/>
            </a:br>
            <a:r>
              <a:rPr lang="en-US" sz="4000"/>
              <a:t>Cold Bins and Conveyors</a:t>
            </a:r>
          </a:p>
        </p:txBody>
      </p:sp>
      <p:pic>
        <p:nvPicPr>
          <p:cNvPr id="87043" name="Picture 10" descr="A picture of a conveyor on the left and five cold aggregate storage bins in the front &#10;&#10;" title="Cold Aggregate Storage Bins and Conveyors">
            <a:extLst>
              <a:ext uri="{FF2B5EF4-FFF2-40B4-BE49-F238E27FC236}">
                <a16:creationId xmlns:a16="http://schemas.microsoft.com/office/drawing/2014/main" id="{7849EDC0-F8D0-4731-9C30-D8341F8EE1D4}"/>
              </a:ext>
            </a:extLst>
          </p:cNvPr>
          <p:cNvPicPr>
            <a:picLocks noGrp="1" noChangeAspect="1" noChangeArrowheads="1"/>
          </p:cNvPicPr>
          <p:nvPr>
            <p:ph idx="1"/>
          </p:nvPr>
        </p:nvPicPr>
        <p:blipFill>
          <a:blip r:embed="rId3">
            <a:lum bright="12000"/>
            <a:extLst>
              <a:ext uri="{28A0092B-C50C-407E-A947-70E740481C1C}">
                <a14:useLocalDpi xmlns:a14="http://schemas.microsoft.com/office/drawing/2010/main" val="0"/>
              </a:ext>
            </a:extLst>
          </a:blip>
          <a:srcRect/>
          <a:stretch>
            <a:fillRect/>
          </a:stretch>
        </p:blipFill>
        <p:spPr>
          <a:xfrm>
            <a:off x="0" y="1600200"/>
            <a:ext cx="9144000" cy="5257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7044" name="Line 11">
            <a:extLst>
              <a:ext uri="{FF2B5EF4-FFF2-40B4-BE49-F238E27FC236}">
                <a16:creationId xmlns:a16="http://schemas.microsoft.com/office/drawing/2014/main" id="{82BB481B-70AA-424A-A114-F22E25D0C6E3}"/>
              </a:ext>
            </a:extLst>
          </p:cNvPr>
          <p:cNvSpPr>
            <a:spLocks noChangeShapeType="1"/>
          </p:cNvSpPr>
          <p:nvPr/>
        </p:nvSpPr>
        <p:spPr bwMode="auto">
          <a:xfrm>
            <a:off x="1447800" y="1600200"/>
            <a:ext cx="1143000" cy="16764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7045" name="Line 12">
            <a:extLst>
              <a:ext uri="{FF2B5EF4-FFF2-40B4-BE49-F238E27FC236}">
                <a16:creationId xmlns:a16="http://schemas.microsoft.com/office/drawing/2014/main" id="{C90529C7-3A6B-4B6B-AC5A-1FD9BBFC69D9}"/>
              </a:ext>
            </a:extLst>
          </p:cNvPr>
          <p:cNvSpPr>
            <a:spLocks noChangeShapeType="1"/>
          </p:cNvSpPr>
          <p:nvPr/>
        </p:nvSpPr>
        <p:spPr bwMode="auto">
          <a:xfrm flipH="1">
            <a:off x="533400" y="1447800"/>
            <a:ext cx="6172200" cy="30480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3460" name="Rectangle 4">
            <a:extLst>
              <a:ext uri="{FF2B5EF4-FFF2-40B4-BE49-F238E27FC236}">
                <a16:creationId xmlns:a16="http://schemas.microsoft.com/office/drawing/2014/main" id="{F378DA6B-57CD-4D5C-A226-261AC16D8A7C}"/>
              </a:ext>
            </a:extLst>
          </p:cNvPr>
          <p:cNvSpPr>
            <a:spLocks noGrp="1" noChangeArrowheads="1"/>
          </p:cNvSpPr>
          <p:nvPr>
            <p:ph type="title"/>
          </p:nvPr>
        </p:nvSpPr>
        <p:spPr/>
        <p:txBody>
          <a:bodyPr/>
          <a:lstStyle/>
          <a:p>
            <a:pPr eaLnBrk="1" hangingPunct="1">
              <a:defRPr/>
            </a:pPr>
            <a:r>
              <a:rPr lang="en-US" sz="4000"/>
              <a:t>Batch Process</a:t>
            </a:r>
            <a:br>
              <a:rPr lang="en-US" sz="4000"/>
            </a:br>
            <a:r>
              <a:rPr lang="en-US" sz="4000"/>
              <a:t>Aggregate Dryer</a:t>
            </a:r>
          </a:p>
        </p:txBody>
      </p:sp>
      <p:pic>
        <p:nvPicPr>
          <p:cNvPr id="89091" name="Picture 3" descr="A picture of rotary dryer at a Hot Mix Asphalt Batch Plant" title="Aggregate Rotary Dryer">
            <a:extLst>
              <a:ext uri="{FF2B5EF4-FFF2-40B4-BE49-F238E27FC236}">
                <a16:creationId xmlns:a16="http://schemas.microsoft.com/office/drawing/2014/main" id="{D3C8AF23-145C-4F1F-B042-AD89D451A03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1287463" y="1600200"/>
            <a:ext cx="6569075"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532D4B8D-DF7C-4405-BD2C-2AAF60DB19BE}"/>
              </a:ext>
            </a:extLst>
          </p:cNvPr>
          <p:cNvSpPr>
            <a:spLocks noGrp="1" noChangeArrowheads="1"/>
          </p:cNvSpPr>
          <p:nvPr>
            <p:ph type="title"/>
          </p:nvPr>
        </p:nvSpPr>
        <p:spPr>
          <a:xfrm>
            <a:off x="457200" y="0"/>
            <a:ext cx="8229600" cy="1143000"/>
          </a:xfrm>
        </p:spPr>
        <p:txBody>
          <a:bodyPr/>
          <a:lstStyle/>
          <a:p>
            <a:pPr eaLnBrk="1" hangingPunct="1">
              <a:defRPr/>
            </a:pPr>
            <a:r>
              <a:rPr lang="en-US" sz="4000"/>
              <a:t>Batch Process</a:t>
            </a:r>
            <a:br>
              <a:rPr lang="en-US" sz="4000"/>
            </a:br>
            <a:r>
              <a:rPr lang="en-US" sz="4000"/>
              <a:t>Rotary Dryer</a:t>
            </a:r>
          </a:p>
        </p:txBody>
      </p:sp>
      <p:pic>
        <p:nvPicPr>
          <p:cNvPr id="91139" name="Picture 4" descr="The left picture shows the end of a counterflow rotary dryer in operation showing the burner and flame inside the dryer" title="Rotary Dryer">
            <a:extLst>
              <a:ext uri="{FF2B5EF4-FFF2-40B4-BE49-F238E27FC236}">
                <a16:creationId xmlns:a16="http://schemas.microsoft.com/office/drawing/2014/main" id="{9F94AE40-F60A-4764-973C-EECCFF079CC5}"/>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1371600"/>
            <a:ext cx="4648200" cy="5486400"/>
          </a:xfrm>
        </p:spPr>
      </p:pic>
      <p:pic>
        <p:nvPicPr>
          <p:cNvPr id="91140" name="Picture 5" descr="The right picture shows the inside of a new counterflow rotary dryer with flights to keep the aggregate out of the flame" title="Inside of Rotary Dryer">
            <a:extLst>
              <a:ext uri="{FF2B5EF4-FFF2-40B4-BE49-F238E27FC236}">
                <a16:creationId xmlns:a16="http://schemas.microsoft.com/office/drawing/2014/main" id="{3B70B4C8-4175-4451-A895-BE981A1D7522}"/>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648200" y="1371600"/>
            <a:ext cx="4495800" cy="5486400"/>
          </a:xfr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7268" name="Rectangle 4">
            <a:extLst>
              <a:ext uri="{FF2B5EF4-FFF2-40B4-BE49-F238E27FC236}">
                <a16:creationId xmlns:a16="http://schemas.microsoft.com/office/drawing/2014/main" id="{E7D97822-3C5C-4DEB-8667-70F0363D535E}"/>
              </a:ext>
            </a:extLst>
          </p:cNvPr>
          <p:cNvSpPr>
            <a:spLocks noGrp="1" noChangeArrowheads="1"/>
          </p:cNvSpPr>
          <p:nvPr>
            <p:ph type="title"/>
          </p:nvPr>
        </p:nvSpPr>
        <p:spPr/>
        <p:txBody>
          <a:bodyPr/>
          <a:lstStyle/>
          <a:p>
            <a:pPr eaLnBrk="1" hangingPunct="1">
              <a:defRPr/>
            </a:pPr>
            <a:r>
              <a:rPr lang="en-US" sz="4000"/>
              <a:t>Process</a:t>
            </a:r>
            <a:br>
              <a:rPr lang="en-US" sz="4000"/>
            </a:br>
            <a:r>
              <a:rPr lang="en-US" sz="4000"/>
              <a:t>Combustion and Basic Burner Design</a:t>
            </a:r>
          </a:p>
        </p:txBody>
      </p:sp>
      <p:pic>
        <p:nvPicPr>
          <p:cNvPr id="93187" name="Picture 5" descr="The left picture shows a green color Forced Draft (FD) Fan" title="Forced Draft Fan">
            <a:extLst>
              <a:ext uri="{FF2B5EF4-FFF2-40B4-BE49-F238E27FC236}">
                <a16:creationId xmlns:a16="http://schemas.microsoft.com/office/drawing/2014/main" id="{733FF145-D9D3-4356-AE1C-338B4520350D}"/>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1676400"/>
            <a:ext cx="4724400" cy="5181600"/>
          </a:xfrm>
        </p:spPr>
      </p:pic>
      <p:pic>
        <p:nvPicPr>
          <p:cNvPr id="93188" name="Picture 6" descr="The right is a schematic drawing of a Forced Draft (FD) Fan showing the burner blower, air and fuel inlets and air fuel mixture producing a flame" title="Forced Draft Fan">
            <a:extLst>
              <a:ext uri="{FF2B5EF4-FFF2-40B4-BE49-F238E27FC236}">
                <a16:creationId xmlns:a16="http://schemas.microsoft.com/office/drawing/2014/main" id="{9997367F-A54D-4BFA-96C4-2E7447440B85}"/>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648200" y="1752600"/>
            <a:ext cx="4495800" cy="5105400"/>
          </a:xfrm>
        </p:spPr>
      </p:pic>
      <p:sp>
        <p:nvSpPr>
          <p:cNvPr id="93189" name="Text Box 7">
            <a:extLst>
              <a:ext uri="{FF2B5EF4-FFF2-40B4-BE49-F238E27FC236}">
                <a16:creationId xmlns:a16="http://schemas.microsoft.com/office/drawing/2014/main" id="{B3D155CF-0E72-4B31-AD7B-F41970F41D03}"/>
              </a:ext>
            </a:extLst>
          </p:cNvPr>
          <p:cNvSpPr txBox="1">
            <a:spLocks noChangeArrowheads="1"/>
          </p:cNvSpPr>
          <p:nvPr/>
        </p:nvSpPr>
        <p:spPr bwMode="auto">
          <a:xfrm>
            <a:off x="898525" y="1916113"/>
            <a:ext cx="10318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5"/>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000">
                <a:latin typeface="Arial" panose="020B0604020202020204" pitchFamily="34" charset="0"/>
              </a:rPr>
              <a:t>FD Fan</a:t>
            </a:r>
          </a:p>
          <a:p>
            <a:pPr eaLnBrk="1" hangingPunct="1">
              <a:spcBef>
                <a:spcPct val="0"/>
              </a:spcBef>
              <a:buFontTx/>
              <a:buNone/>
            </a:pPr>
            <a:r>
              <a:rPr lang="en-US" altLang="en-US" sz="2000">
                <a:latin typeface="Arial" panose="020B0604020202020204" pitchFamily="34" charset="0"/>
              </a:rPr>
              <a:t>WHY?</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1C05D9E1-ECA9-4A06-8107-7FFDBC32687F}"/>
              </a:ext>
            </a:extLst>
          </p:cNvPr>
          <p:cNvSpPr>
            <a:spLocks noGrp="1" noChangeArrowheads="1"/>
          </p:cNvSpPr>
          <p:nvPr>
            <p:ph type="title"/>
          </p:nvPr>
        </p:nvSpPr>
        <p:spPr/>
        <p:txBody>
          <a:bodyPr/>
          <a:lstStyle/>
          <a:p>
            <a:pPr eaLnBrk="1" hangingPunct="1">
              <a:defRPr/>
            </a:pPr>
            <a:r>
              <a:rPr lang="en-US" sz="4000"/>
              <a:t>Batch Process</a:t>
            </a:r>
            <a:br>
              <a:rPr lang="en-US" sz="4000"/>
            </a:br>
            <a:r>
              <a:rPr lang="en-US" sz="4000"/>
              <a:t>Rotary Dryer Counterflow Design</a:t>
            </a:r>
          </a:p>
        </p:txBody>
      </p:sp>
      <p:pic>
        <p:nvPicPr>
          <p:cNvPr id="95235" name="Picture 4" descr="A schematic drawing of a counterflow design rotary dryer with the burner and aggregate outlet at the exit end on the left and the rotary dryer slightly angled up to the right and aggregate feed and exhaust gases outlet on the right with the flame pointing from left to right and aggregate flowing from right to left so aggregate is subject to higher temperatures as it moves from inlet to the outlet of the rotary dryer" title="Rotary Dryer Counterflow Design">
            <a:extLst>
              <a:ext uri="{FF2B5EF4-FFF2-40B4-BE49-F238E27FC236}">
                <a16:creationId xmlns:a16="http://schemas.microsoft.com/office/drawing/2014/main" id="{16E505AA-BF22-477D-96F1-1EB148B38EE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752600"/>
            <a:ext cx="9144000" cy="5105400"/>
          </a:xfr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a:extLst>
              <a:ext uri="{FF2B5EF4-FFF2-40B4-BE49-F238E27FC236}">
                <a16:creationId xmlns:a16="http://schemas.microsoft.com/office/drawing/2014/main" id="{33095512-B2FE-4392-BE07-E9B799C77199}"/>
              </a:ext>
            </a:extLst>
          </p:cNvPr>
          <p:cNvSpPr>
            <a:spLocks noGrp="1" noChangeArrowheads="1"/>
          </p:cNvSpPr>
          <p:nvPr>
            <p:ph type="title"/>
          </p:nvPr>
        </p:nvSpPr>
        <p:spPr/>
        <p:txBody>
          <a:bodyPr/>
          <a:lstStyle/>
          <a:p>
            <a:pPr eaLnBrk="1" hangingPunct="1">
              <a:defRPr/>
            </a:pPr>
            <a:r>
              <a:rPr lang="en-US" sz="4000" dirty="0"/>
              <a:t>Batch Process </a:t>
            </a:r>
            <a:br>
              <a:rPr lang="en-US" sz="4000" dirty="0"/>
            </a:br>
            <a:r>
              <a:rPr lang="en-US" sz="2800" dirty="0"/>
              <a:t>(cont’d)</a:t>
            </a:r>
          </a:p>
        </p:txBody>
      </p:sp>
      <p:sp>
        <p:nvSpPr>
          <p:cNvPr id="97283" name="Rectangle 3">
            <a:extLst>
              <a:ext uri="{FF2B5EF4-FFF2-40B4-BE49-F238E27FC236}">
                <a16:creationId xmlns:a16="http://schemas.microsoft.com/office/drawing/2014/main" id="{4DD0387B-1B00-4AE3-AF07-42E138B988D0}"/>
              </a:ext>
            </a:extLst>
          </p:cNvPr>
          <p:cNvSpPr>
            <a:spLocks noGrp="1" noChangeArrowheads="1"/>
          </p:cNvSpPr>
          <p:nvPr>
            <p:ph type="body" idx="1"/>
          </p:nvPr>
        </p:nvSpPr>
        <p:spPr/>
        <p:txBody>
          <a:bodyPr/>
          <a:lstStyle/>
          <a:p>
            <a:pPr eaLnBrk="1" hangingPunct="1"/>
            <a:r>
              <a:rPr lang="en-US" altLang="en-US" b="1"/>
              <a:t>Hot aggregate dropped from elevator to vibrating screens, sorted by size</a:t>
            </a:r>
          </a:p>
          <a:p>
            <a:pPr eaLnBrk="1" hangingPunct="1"/>
            <a:r>
              <a:rPr lang="en-US" altLang="en-US" b="1"/>
              <a:t>Weighed, and dropped into pugmill for mixing with</a:t>
            </a:r>
          </a:p>
          <a:p>
            <a:pPr eaLnBrk="1" hangingPunct="1"/>
            <a:r>
              <a:rPr lang="en-US" altLang="en-US" b="1"/>
              <a:t>Hot liquid asphalt binder and filler until coated</a:t>
            </a:r>
          </a:p>
          <a:p>
            <a:pPr eaLnBrk="1" hangingPunct="1"/>
            <a:r>
              <a:rPr lang="en-US" altLang="en-US" b="1"/>
              <a:t>Dropped into truck for delivery</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5333" name="ann_batch_flow_04.wmv" descr="A schematic drawing of the process flow at a Batch Facility showing (from the left) cold storage bins, rotary dryer, hot elevator, vibrating screen, hot bins, hot liquid asphalt binder storage tank and a pug mill mixer and surge bin with truck loading areas" title="Batch Facility Flow Chart">
            <a:hlinkClick r:id="" action="ppaction://media"/>
            <a:extLst>
              <a:ext uri="{FF2B5EF4-FFF2-40B4-BE49-F238E27FC236}">
                <a16:creationId xmlns:a16="http://schemas.microsoft.com/office/drawing/2014/main" id="{A97A2FE3-1245-4480-89A4-CFB94D2F5E51}"/>
              </a:ext>
            </a:extLst>
          </p:cNvPr>
          <p:cNvPicPr>
            <a:picLocks noGrp="1" noRot="1" noChangeAspect="1" noChangeArrowheads="1"/>
          </p:cNvPicPr>
          <p:nvPr>
            <p:ph/>
            <a:videoFile r:link="rId1"/>
          </p:nvPr>
        </p:nvPicPr>
        <p:blipFill>
          <a:blip r:embed="rId4">
            <a:extLst>
              <a:ext uri="{28A0092B-C50C-407E-A947-70E740481C1C}">
                <a14:useLocalDpi xmlns:a14="http://schemas.microsoft.com/office/drawing/2010/main" val="0"/>
              </a:ext>
            </a:extLst>
          </a:blip>
          <a:srcRect/>
          <a:stretch>
            <a:fillRect/>
          </a:stretch>
        </p:blipFill>
        <p:spPr>
          <a:xfrm>
            <a:off x="1524000" y="914400"/>
            <a:ext cx="6096000" cy="4572000"/>
          </a:xfrm>
        </p:spPr>
      </p:pic>
      <p:sp>
        <p:nvSpPr>
          <p:cNvPr id="99331" name="Text Box 6">
            <a:extLst>
              <a:ext uri="{FF2B5EF4-FFF2-40B4-BE49-F238E27FC236}">
                <a16:creationId xmlns:a16="http://schemas.microsoft.com/office/drawing/2014/main" id="{A1183F2D-8648-4616-A1A7-3DDFEB8FAB27}"/>
              </a:ext>
            </a:extLst>
          </p:cNvPr>
          <p:cNvSpPr txBox="1">
            <a:spLocks noChangeArrowheads="1"/>
          </p:cNvSpPr>
          <p:nvPr/>
        </p:nvSpPr>
        <p:spPr bwMode="auto">
          <a:xfrm>
            <a:off x="2765425" y="296863"/>
            <a:ext cx="41687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Blip>
                <a:blip r:embed="rId5"/>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lgn="ctr" eaLnBrk="1" hangingPunct="1">
              <a:spcBef>
                <a:spcPct val="50000"/>
              </a:spcBef>
              <a:buFontTx/>
              <a:buNone/>
            </a:pPr>
            <a:r>
              <a:rPr lang="en-US" altLang="en-US" sz="4000" b="1">
                <a:latin typeface="Arial" panose="020B0604020202020204" pitchFamily="34" charset="0"/>
              </a:rPr>
              <a:t>Process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63344" fill="hold"/>
                                        <p:tgtEl>
                                          <p:spTgt spid="35533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355333"/>
                </p:tgtEl>
              </p:cMediaNode>
            </p:vide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0868" name="Rectangle 4">
            <a:extLst>
              <a:ext uri="{FF2B5EF4-FFF2-40B4-BE49-F238E27FC236}">
                <a16:creationId xmlns:a16="http://schemas.microsoft.com/office/drawing/2014/main" id="{1BAC546B-D2D7-40B4-A68E-DB293CA3D5E0}"/>
              </a:ext>
            </a:extLst>
          </p:cNvPr>
          <p:cNvSpPr>
            <a:spLocks noGrp="1" noChangeArrowheads="1"/>
          </p:cNvSpPr>
          <p:nvPr>
            <p:ph type="title"/>
          </p:nvPr>
        </p:nvSpPr>
        <p:spPr/>
        <p:txBody>
          <a:bodyPr/>
          <a:lstStyle/>
          <a:p>
            <a:pPr eaLnBrk="1" hangingPunct="1">
              <a:defRPr/>
            </a:pPr>
            <a:r>
              <a:rPr lang="en-US" sz="4000"/>
              <a:t>Batch Process</a:t>
            </a:r>
            <a:br>
              <a:rPr lang="en-US" sz="4000"/>
            </a:br>
            <a:r>
              <a:rPr lang="en-US" sz="4000"/>
              <a:t>Hot Aggregate Conveyor to Pugmill</a:t>
            </a:r>
          </a:p>
        </p:txBody>
      </p:sp>
      <p:pic>
        <p:nvPicPr>
          <p:cNvPr id="101379" name="Picture 6" descr="A picture of a Hot Mix Asphalt Plant showing the aggregate conveyor from the rotary dryer, the pugmill mixer and other bins and air pollution control system&#10;&#10;" title="Hot Aggregate Conveyor and Pugmill">
            <a:extLst>
              <a:ext uri="{FF2B5EF4-FFF2-40B4-BE49-F238E27FC236}">
                <a16:creationId xmlns:a16="http://schemas.microsoft.com/office/drawing/2014/main" id="{AB0B0E5F-AC20-4B07-8BB4-57C0554439F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t="12874" r="25732"/>
          <a:stretch>
            <a:fillRect/>
          </a:stretch>
        </p:blipFill>
        <p:spPr>
          <a:xfrm>
            <a:off x="0" y="1752600"/>
            <a:ext cx="9144000" cy="5105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1380" name="Text Box 7">
            <a:extLst>
              <a:ext uri="{FF2B5EF4-FFF2-40B4-BE49-F238E27FC236}">
                <a16:creationId xmlns:a16="http://schemas.microsoft.com/office/drawing/2014/main" id="{FF03A23D-B6EC-46C6-BE10-32DDA3C42E65}"/>
              </a:ext>
            </a:extLst>
          </p:cNvPr>
          <p:cNvSpPr txBox="1">
            <a:spLocks noChangeArrowheads="1"/>
          </p:cNvSpPr>
          <p:nvPr/>
        </p:nvSpPr>
        <p:spPr bwMode="auto">
          <a:xfrm>
            <a:off x="5638800" y="2667000"/>
            <a:ext cx="3265488"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400" b="1">
                <a:solidFill>
                  <a:srgbClr val="FF0000"/>
                </a:solidFill>
                <a:latin typeface="Arial" panose="020B0604020202020204" pitchFamily="34" charset="0"/>
              </a:rPr>
              <a:t>Conveyor from Dryer</a:t>
            </a:r>
          </a:p>
        </p:txBody>
      </p:sp>
      <p:sp>
        <p:nvSpPr>
          <p:cNvPr id="101381" name="Line 8">
            <a:extLst>
              <a:ext uri="{FF2B5EF4-FFF2-40B4-BE49-F238E27FC236}">
                <a16:creationId xmlns:a16="http://schemas.microsoft.com/office/drawing/2014/main" id="{5D31AEC4-E94B-4A71-AFAE-2D1FBB8CBCAA}"/>
              </a:ext>
            </a:extLst>
          </p:cNvPr>
          <p:cNvSpPr>
            <a:spLocks noChangeShapeType="1"/>
          </p:cNvSpPr>
          <p:nvPr/>
        </p:nvSpPr>
        <p:spPr bwMode="auto">
          <a:xfrm flipH="1">
            <a:off x="5943600" y="3352800"/>
            <a:ext cx="1295400" cy="15240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1382" name="Text Box 9">
            <a:extLst>
              <a:ext uri="{FF2B5EF4-FFF2-40B4-BE49-F238E27FC236}">
                <a16:creationId xmlns:a16="http://schemas.microsoft.com/office/drawing/2014/main" id="{B1B70DA8-34C3-4ECF-825E-B43A827C2F66}"/>
              </a:ext>
            </a:extLst>
          </p:cNvPr>
          <p:cNvSpPr txBox="1">
            <a:spLocks noChangeArrowheads="1"/>
          </p:cNvSpPr>
          <p:nvPr/>
        </p:nvSpPr>
        <p:spPr bwMode="auto">
          <a:xfrm>
            <a:off x="3260725" y="1868488"/>
            <a:ext cx="1282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400" b="1">
                <a:solidFill>
                  <a:srgbClr val="FF0000"/>
                </a:solidFill>
                <a:latin typeface="Arial" panose="020B0604020202020204" pitchFamily="34" charset="0"/>
              </a:rPr>
              <a:t>Pugmill</a:t>
            </a:r>
          </a:p>
        </p:txBody>
      </p:sp>
      <p:sp>
        <p:nvSpPr>
          <p:cNvPr id="101383" name="Line 10">
            <a:extLst>
              <a:ext uri="{FF2B5EF4-FFF2-40B4-BE49-F238E27FC236}">
                <a16:creationId xmlns:a16="http://schemas.microsoft.com/office/drawing/2014/main" id="{EBAD4794-A65A-4F99-8653-D4C67312973D}"/>
              </a:ext>
            </a:extLst>
          </p:cNvPr>
          <p:cNvSpPr>
            <a:spLocks noChangeShapeType="1"/>
          </p:cNvSpPr>
          <p:nvPr/>
        </p:nvSpPr>
        <p:spPr bwMode="auto">
          <a:xfrm flipH="1">
            <a:off x="3276600" y="2438400"/>
            <a:ext cx="1066800" cy="16002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3572" name="Rectangle 4">
            <a:extLst>
              <a:ext uri="{FF2B5EF4-FFF2-40B4-BE49-F238E27FC236}">
                <a16:creationId xmlns:a16="http://schemas.microsoft.com/office/drawing/2014/main" id="{F97EA93A-89F3-472E-9A9C-CB9E7F8E8B0F}"/>
              </a:ext>
            </a:extLst>
          </p:cNvPr>
          <p:cNvSpPr>
            <a:spLocks noGrp="1" noChangeArrowheads="1"/>
          </p:cNvSpPr>
          <p:nvPr>
            <p:ph type="title"/>
          </p:nvPr>
        </p:nvSpPr>
        <p:spPr/>
        <p:txBody>
          <a:bodyPr/>
          <a:lstStyle/>
          <a:p>
            <a:pPr eaLnBrk="1" hangingPunct="1">
              <a:defRPr/>
            </a:pPr>
            <a:endParaRPr lang="en-US"/>
          </a:p>
        </p:txBody>
      </p:sp>
      <p:pic>
        <p:nvPicPr>
          <p:cNvPr id="103427" name="Picture 6" descr="A picture of a covered conveyor leading to a pugmill mixer and showing a baghouse in the back&#10; and an asphalt truck leaving the truck load out.&#10;&#10;" title="Covered Conveyor">
            <a:extLst>
              <a:ext uri="{FF2B5EF4-FFF2-40B4-BE49-F238E27FC236}">
                <a16:creationId xmlns:a16="http://schemas.microsoft.com/office/drawing/2014/main" id="{DF6FAEF1-80DD-47E9-9E94-6DD2C00BDBDA}"/>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0" y="42863"/>
            <a:ext cx="9144000" cy="68151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3428" name="Text Box 7">
            <a:extLst>
              <a:ext uri="{FF2B5EF4-FFF2-40B4-BE49-F238E27FC236}">
                <a16:creationId xmlns:a16="http://schemas.microsoft.com/office/drawing/2014/main" id="{E706E655-F693-44E6-BD8D-2D97E44A8D94}"/>
              </a:ext>
            </a:extLst>
          </p:cNvPr>
          <p:cNvSpPr txBox="1">
            <a:spLocks noChangeArrowheads="1"/>
          </p:cNvSpPr>
          <p:nvPr/>
        </p:nvSpPr>
        <p:spPr bwMode="auto">
          <a:xfrm>
            <a:off x="5394325" y="72548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400" b="1" dirty="0">
                <a:solidFill>
                  <a:srgbClr val="FF0000"/>
                </a:solidFill>
                <a:latin typeface="Arial" panose="020B0604020202020204" pitchFamily="34" charset="0"/>
              </a:rPr>
              <a:t>Covered Conveyor</a:t>
            </a:r>
          </a:p>
        </p:txBody>
      </p:sp>
      <p:sp>
        <p:nvSpPr>
          <p:cNvPr id="103429" name="Line 8">
            <a:extLst>
              <a:ext uri="{FF2B5EF4-FFF2-40B4-BE49-F238E27FC236}">
                <a16:creationId xmlns:a16="http://schemas.microsoft.com/office/drawing/2014/main" id="{98AFA3D5-11C6-4A00-910C-A52BE09B64DF}"/>
              </a:ext>
            </a:extLst>
          </p:cNvPr>
          <p:cNvSpPr>
            <a:spLocks noChangeShapeType="1"/>
          </p:cNvSpPr>
          <p:nvPr/>
        </p:nvSpPr>
        <p:spPr bwMode="auto">
          <a:xfrm flipH="1">
            <a:off x="2667000" y="1143000"/>
            <a:ext cx="3886200" cy="1447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B1AE9FF0-CE0F-4E40-BE98-A4C95B763AFD}"/>
              </a:ext>
            </a:extLst>
          </p:cNvPr>
          <p:cNvSpPr>
            <a:spLocks noGrp="1" noChangeArrowheads="1"/>
          </p:cNvSpPr>
          <p:nvPr>
            <p:ph type="title"/>
          </p:nvPr>
        </p:nvSpPr>
        <p:spPr/>
        <p:txBody>
          <a:bodyPr/>
          <a:lstStyle/>
          <a:p>
            <a:pPr eaLnBrk="1" hangingPunct="1">
              <a:defRPr/>
            </a:pPr>
            <a:r>
              <a:rPr lang="en-US" sz="4800"/>
              <a:t>Introduction</a:t>
            </a:r>
            <a:br>
              <a:rPr lang="en-US" sz="4000"/>
            </a:br>
            <a:endParaRPr lang="en-US" sz="4000"/>
          </a:p>
        </p:txBody>
      </p:sp>
      <p:sp>
        <p:nvSpPr>
          <p:cNvPr id="13315" name="Rectangle 3">
            <a:extLst>
              <a:ext uri="{FF2B5EF4-FFF2-40B4-BE49-F238E27FC236}">
                <a16:creationId xmlns:a16="http://schemas.microsoft.com/office/drawing/2014/main" id="{895B4478-ED7B-4766-A696-B3CE94CAD119}"/>
              </a:ext>
            </a:extLst>
          </p:cNvPr>
          <p:cNvSpPr>
            <a:spLocks noGrp="1" noChangeArrowheads="1"/>
          </p:cNvSpPr>
          <p:nvPr>
            <p:ph type="body" sz="half" idx="1"/>
          </p:nvPr>
        </p:nvSpPr>
        <p:spPr>
          <a:xfrm>
            <a:off x="457200" y="990600"/>
            <a:ext cx="4038600" cy="4525963"/>
          </a:xfrm>
        </p:spPr>
        <p:txBody>
          <a:bodyPr/>
          <a:lstStyle/>
          <a:p>
            <a:pPr eaLnBrk="1" hangingPunct="1">
              <a:buFontTx/>
              <a:buNone/>
            </a:pPr>
            <a:r>
              <a:rPr lang="en-US" altLang="en-US" sz="2800" b="1" u="sng" dirty="0"/>
              <a:t>Permit Process Requirements</a:t>
            </a:r>
          </a:p>
          <a:p>
            <a:pPr eaLnBrk="1" hangingPunct="1"/>
            <a:r>
              <a:rPr lang="en-US" altLang="en-US" sz="2800" b="1" dirty="0"/>
              <a:t>District issues an </a:t>
            </a:r>
          </a:p>
          <a:p>
            <a:pPr marL="0" indent="0" eaLnBrk="1" hangingPunct="1">
              <a:buNone/>
            </a:pPr>
            <a:r>
              <a:rPr lang="en-US" altLang="en-US" sz="2800" b="1" dirty="0"/>
              <a:t>“Authority to Construct”</a:t>
            </a:r>
          </a:p>
          <a:p>
            <a:pPr eaLnBrk="1" hangingPunct="1"/>
            <a:r>
              <a:rPr lang="en-US" altLang="en-US" sz="2800" b="1" dirty="0"/>
              <a:t>Inspection conducted </a:t>
            </a:r>
          </a:p>
          <a:p>
            <a:pPr lvl="1" eaLnBrk="1" hangingPunct="1"/>
            <a:r>
              <a:rPr lang="en-US" altLang="en-US" b="1" dirty="0"/>
              <a:t>Usually includes a source test</a:t>
            </a:r>
          </a:p>
          <a:p>
            <a:pPr eaLnBrk="1" hangingPunct="1"/>
            <a:r>
              <a:rPr lang="en-US" altLang="en-US" sz="2800" b="1" dirty="0"/>
              <a:t>All conditions met “Permit to Operate” is issued</a:t>
            </a:r>
          </a:p>
        </p:txBody>
      </p:sp>
      <p:pic>
        <p:nvPicPr>
          <p:cNvPr id="13316" name="Picture 7" descr="A picture of Truck Load Out with an enclosure used for asphalt trucks to drive through and get loaded with asphalt&#10;&#10;" title="HMA Truck Load Out">
            <a:extLst>
              <a:ext uri="{FF2B5EF4-FFF2-40B4-BE49-F238E27FC236}">
                <a16:creationId xmlns:a16="http://schemas.microsoft.com/office/drawing/2014/main" id="{E4319412-4CF2-4257-965E-2FF2E2ECEE66}"/>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1752600"/>
            <a:ext cx="4495800" cy="5105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5860" name="Rectangle 4">
            <a:extLst>
              <a:ext uri="{FF2B5EF4-FFF2-40B4-BE49-F238E27FC236}">
                <a16:creationId xmlns:a16="http://schemas.microsoft.com/office/drawing/2014/main" id="{1AA7F0DC-D738-42F9-A7F6-76C844CD26CE}"/>
              </a:ext>
            </a:extLst>
          </p:cNvPr>
          <p:cNvSpPr>
            <a:spLocks noGrp="1" noChangeArrowheads="1"/>
          </p:cNvSpPr>
          <p:nvPr>
            <p:ph type="title"/>
          </p:nvPr>
        </p:nvSpPr>
        <p:spPr/>
        <p:txBody>
          <a:bodyPr/>
          <a:lstStyle/>
          <a:p>
            <a:pPr eaLnBrk="1" hangingPunct="1">
              <a:defRPr/>
            </a:pPr>
            <a:endParaRPr lang="en-US"/>
          </a:p>
        </p:txBody>
      </p:sp>
      <p:pic>
        <p:nvPicPr>
          <p:cNvPr id="105475" name="Picture 6" descr="A picture of a Hot Mix Asphalt Plant showing the aggregate feed conveyor, rotary dryer, hot elevator, hot bins and the air pollution control system and associated exhaust stack with some visible white plume exiting the stack&#10;&#10;" title="HMA Plant with Air Pollution Control System">
            <a:extLst>
              <a:ext uri="{FF2B5EF4-FFF2-40B4-BE49-F238E27FC236}">
                <a16:creationId xmlns:a16="http://schemas.microsoft.com/office/drawing/2014/main" id="{A37264F4-6FC3-4F74-BD14-4A447EE81A1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6242" t="5051" r="5096" b="12451"/>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7522" name="Picture 5" descr="A picture of a truck load out area of a Hot Mix Batch Asphalt Plant showing the hot aggregate conveyor, pugmill and an asphalt truck being loaded with hot mix asphalt&#10;&#10;" title="Truck Loading Area">
            <a:extLst>
              <a:ext uri="{FF2B5EF4-FFF2-40B4-BE49-F238E27FC236}">
                <a16:creationId xmlns:a16="http://schemas.microsoft.com/office/drawing/2014/main" id="{371B9AC0-CD7A-4251-AACA-F5570CA1CD61}"/>
              </a:ext>
            </a:extLst>
          </p:cNvPr>
          <p:cNvPicPr>
            <a:picLocks noGrp="1" noChangeAspect="1" noChangeArrowheads="1"/>
          </p:cNvPicPr>
          <p:nvPr>
            <p:ph/>
          </p:nvPr>
        </p:nvPicPr>
        <p:blipFill>
          <a:blip r:embed="rId3" cstate="print">
            <a:extLst>
              <a:ext uri="{28A0092B-C50C-407E-A947-70E740481C1C}">
                <a14:useLocalDpi xmlns:a14="http://schemas.microsoft.com/office/drawing/2010/main" val="0"/>
              </a:ext>
            </a:extLst>
          </a:blip>
          <a:srcRect/>
          <a:stretch>
            <a:fillRect/>
          </a:stretch>
        </p:blipFill>
        <p:spPr>
          <a:xfrm>
            <a:off x="0" y="1447800"/>
            <a:ext cx="9144000" cy="541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7523" name="Text Box 6">
            <a:extLst>
              <a:ext uri="{FF2B5EF4-FFF2-40B4-BE49-F238E27FC236}">
                <a16:creationId xmlns:a16="http://schemas.microsoft.com/office/drawing/2014/main" id="{68E77DE5-8D7E-4C1F-8DEB-E439E4C1A3DF}"/>
              </a:ext>
            </a:extLst>
          </p:cNvPr>
          <p:cNvSpPr txBox="1">
            <a:spLocks noChangeArrowheads="1"/>
          </p:cNvSpPr>
          <p:nvPr/>
        </p:nvSpPr>
        <p:spPr bwMode="auto">
          <a:xfrm>
            <a:off x="2133600" y="381000"/>
            <a:ext cx="51054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lgn="ctr" eaLnBrk="1" hangingPunct="1">
              <a:spcBef>
                <a:spcPct val="0"/>
              </a:spcBef>
              <a:buFontTx/>
              <a:buNone/>
            </a:pPr>
            <a:r>
              <a:rPr lang="en-US" altLang="en-US" sz="2800" b="1">
                <a:latin typeface="Arial" panose="020B0604020202020204" pitchFamily="34" charset="0"/>
              </a:rPr>
              <a:t>Batch Process</a:t>
            </a:r>
          </a:p>
          <a:p>
            <a:pPr algn="ctr" eaLnBrk="1" hangingPunct="1">
              <a:spcBef>
                <a:spcPct val="0"/>
              </a:spcBef>
              <a:buFontTx/>
              <a:buNone/>
            </a:pPr>
            <a:r>
              <a:rPr lang="en-US" altLang="en-US" sz="2800" b="1">
                <a:latin typeface="Arial" panose="020B0604020202020204" pitchFamily="34" charset="0"/>
              </a:rPr>
              <a:t>View of Pugmills</a:t>
            </a:r>
          </a:p>
        </p:txBody>
      </p:sp>
      <p:sp>
        <p:nvSpPr>
          <p:cNvPr id="107524" name="Text Box 7">
            <a:extLst>
              <a:ext uri="{FF2B5EF4-FFF2-40B4-BE49-F238E27FC236}">
                <a16:creationId xmlns:a16="http://schemas.microsoft.com/office/drawing/2014/main" id="{048F31C3-5266-4E9F-9A8D-4AB2AB7B20BA}"/>
              </a:ext>
            </a:extLst>
          </p:cNvPr>
          <p:cNvSpPr txBox="1">
            <a:spLocks noChangeArrowheads="1"/>
          </p:cNvSpPr>
          <p:nvPr/>
        </p:nvSpPr>
        <p:spPr bwMode="auto">
          <a:xfrm>
            <a:off x="898525" y="3240088"/>
            <a:ext cx="228441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400" b="1">
                <a:solidFill>
                  <a:srgbClr val="FF0000"/>
                </a:solidFill>
                <a:latin typeface="Arial" panose="020B0604020202020204" pitchFamily="34" charset="0"/>
              </a:rPr>
              <a:t>Hot Aggregate</a:t>
            </a:r>
          </a:p>
          <a:p>
            <a:pPr eaLnBrk="1" hangingPunct="1">
              <a:spcBef>
                <a:spcPct val="0"/>
              </a:spcBef>
              <a:buFontTx/>
              <a:buNone/>
            </a:pPr>
            <a:r>
              <a:rPr lang="en-US" altLang="en-US" sz="2400" b="1">
                <a:solidFill>
                  <a:srgbClr val="FF0000"/>
                </a:solidFill>
                <a:latin typeface="Arial" panose="020B0604020202020204" pitchFamily="34" charset="0"/>
              </a:rPr>
              <a:t>Conveyor</a:t>
            </a:r>
          </a:p>
        </p:txBody>
      </p:sp>
      <p:sp>
        <p:nvSpPr>
          <p:cNvPr id="107525" name="Line 8">
            <a:extLst>
              <a:ext uri="{FF2B5EF4-FFF2-40B4-BE49-F238E27FC236}">
                <a16:creationId xmlns:a16="http://schemas.microsoft.com/office/drawing/2014/main" id="{44E2E9CA-AC8D-4846-B33C-D14A5919571B}"/>
              </a:ext>
            </a:extLst>
          </p:cNvPr>
          <p:cNvSpPr>
            <a:spLocks noChangeShapeType="1"/>
          </p:cNvSpPr>
          <p:nvPr/>
        </p:nvSpPr>
        <p:spPr bwMode="auto">
          <a:xfrm flipH="1" flipV="1">
            <a:off x="685800" y="1981200"/>
            <a:ext cx="990600" cy="10668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26" name="Text Box 9">
            <a:extLst>
              <a:ext uri="{FF2B5EF4-FFF2-40B4-BE49-F238E27FC236}">
                <a16:creationId xmlns:a16="http://schemas.microsoft.com/office/drawing/2014/main" id="{6E8B335E-A777-44BA-9073-B4527E8A74E7}"/>
              </a:ext>
            </a:extLst>
          </p:cNvPr>
          <p:cNvSpPr txBox="1">
            <a:spLocks noChangeArrowheads="1"/>
          </p:cNvSpPr>
          <p:nvPr/>
        </p:nvSpPr>
        <p:spPr bwMode="auto">
          <a:xfrm>
            <a:off x="3581400" y="4953000"/>
            <a:ext cx="14271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000" b="1">
                <a:solidFill>
                  <a:srgbClr val="FF0000"/>
                </a:solidFill>
                <a:latin typeface="Arial" panose="020B0604020202020204" pitchFamily="34" charset="0"/>
              </a:rPr>
              <a:t>HMA Drop</a:t>
            </a:r>
          </a:p>
        </p:txBody>
      </p:sp>
      <p:sp>
        <p:nvSpPr>
          <p:cNvPr id="107527" name="Line 10">
            <a:extLst>
              <a:ext uri="{FF2B5EF4-FFF2-40B4-BE49-F238E27FC236}">
                <a16:creationId xmlns:a16="http://schemas.microsoft.com/office/drawing/2014/main" id="{60FD9FE3-764B-426D-985B-979313BA2410}"/>
              </a:ext>
            </a:extLst>
          </p:cNvPr>
          <p:cNvSpPr>
            <a:spLocks noChangeShapeType="1"/>
          </p:cNvSpPr>
          <p:nvPr/>
        </p:nvSpPr>
        <p:spPr bwMode="auto">
          <a:xfrm flipV="1">
            <a:off x="4191000" y="4724400"/>
            <a:ext cx="762000" cy="3048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5620" name="Rectangle 4">
            <a:extLst>
              <a:ext uri="{FF2B5EF4-FFF2-40B4-BE49-F238E27FC236}">
                <a16:creationId xmlns:a16="http://schemas.microsoft.com/office/drawing/2014/main" id="{80EEAE0F-9AA2-409F-912C-0F534D5B7CBC}"/>
              </a:ext>
            </a:extLst>
          </p:cNvPr>
          <p:cNvSpPr>
            <a:spLocks noGrp="1" noChangeArrowheads="1"/>
          </p:cNvSpPr>
          <p:nvPr>
            <p:ph type="title"/>
          </p:nvPr>
        </p:nvSpPr>
        <p:spPr/>
        <p:txBody>
          <a:bodyPr/>
          <a:lstStyle/>
          <a:p>
            <a:pPr eaLnBrk="1" hangingPunct="1">
              <a:defRPr/>
            </a:pPr>
            <a:endParaRPr lang="en-US"/>
          </a:p>
        </p:txBody>
      </p:sp>
      <p:pic>
        <p:nvPicPr>
          <p:cNvPr id="109571" name="Picture 6" descr="A picture of a truck load out area of a Hot Mix Batch Asphalt Plant showing the pugmill, hot mix asphalt drop into an asphalt truck and a duct system to a baghouse in the back&#10;&#10;" title="Truck Load Out ">
            <a:extLst>
              <a:ext uri="{FF2B5EF4-FFF2-40B4-BE49-F238E27FC236}">
                <a16:creationId xmlns:a16="http://schemas.microsoft.com/office/drawing/2014/main" id="{1C4F2CD8-0CA6-481C-B97F-B18B347D2B22}"/>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0" y="-12700"/>
            <a:ext cx="9144000" cy="6840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7668" name="Rectangle 4">
            <a:extLst>
              <a:ext uri="{FF2B5EF4-FFF2-40B4-BE49-F238E27FC236}">
                <a16:creationId xmlns:a16="http://schemas.microsoft.com/office/drawing/2014/main" id="{CDDD136E-AD10-44A0-B3B2-B5EB48580A58}"/>
              </a:ext>
            </a:extLst>
          </p:cNvPr>
          <p:cNvSpPr>
            <a:spLocks noGrp="1" noChangeArrowheads="1"/>
          </p:cNvSpPr>
          <p:nvPr>
            <p:ph type="title"/>
          </p:nvPr>
        </p:nvSpPr>
        <p:spPr/>
        <p:txBody>
          <a:bodyPr/>
          <a:lstStyle/>
          <a:p>
            <a:pPr eaLnBrk="1" hangingPunct="1">
              <a:defRPr/>
            </a:pPr>
            <a:endParaRPr lang="en-US"/>
          </a:p>
        </p:txBody>
      </p:sp>
      <p:pic>
        <p:nvPicPr>
          <p:cNvPr id="111619" name="Picture 6" descr="A picture of a Hot Mix Asphalt Plant showing some cold and hot bins, conveyors, hot elevator, pugmill, a liquid storage tank (with secondary containment) and air pollution control system&#10;&#10;" title="HMA Plant">
            <a:extLst>
              <a:ext uri="{FF2B5EF4-FFF2-40B4-BE49-F238E27FC236}">
                <a16:creationId xmlns:a16="http://schemas.microsoft.com/office/drawing/2014/main" id="{40816476-761C-40DE-84C1-C9567C041538}"/>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0" y="-49213"/>
            <a:ext cx="9144000" cy="6907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2">
            <a:extLst>
              <a:ext uri="{FF2B5EF4-FFF2-40B4-BE49-F238E27FC236}">
                <a16:creationId xmlns:a16="http://schemas.microsoft.com/office/drawing/2014/main" id="{120A582E-CD73-49F0-A87E-1704B6039A93}"/>
              </a:ext>
            </a:extLst>
          </p:cNvPr>
          <p:cNvSpPr>
            <a:spLocks noGrp="1" noChangeArrowheads="1"/>
          </p:cNvSpPr>
          <p:nvPr>
            <p:ph type="title"/>
          </p:nvPr>
        </p:nvSpPr>
        <p:spPr/>
        <p:txBody>
          <a:bodyPr/>
          <a:lstStyle/>
          <a:p>
            <a:pPr eaLnBrk="1" hangingPunct="1">
              <a:defRPr/>
            </a:pPr>
            <a:r>
              <a:rPr lang="en-US" sz="4000"/>
              <a:t>Batch Mix Process without Pugmill</a:t>
            </a:r>
          </a:p>
        </p:txBody>
      </p:sp>
      <p:sp>
        <p:nvSpPr>
          <p:cNvPr id="113667" name="Rectangle 3">
            <a:extLst>
              <a:ext uri="{FF2B5EF4-FFF2-40B4-BE49-F238E27FC236}">
                <a16:creationId xmlns:a16="http://schemas.microsoft.com/office/drawing/2014/main" id="{B973AF3E-3A20-4941-8943-13668E40E0B1}"/>
              </a:ext>
            </a:extLst>
          </p:cNvPr>
          <p:cNvSpPr>
            <a:spLocks noGrp="1" noChangeArrowheads="1"/>
          </p:cNvSpPr>
          <p:nvPr>
            <p:ph type="body" idx="1"/>
          </p:nvPr>
        </p:nvSpPr>
        <p:spPr>
          <a:xfrm>
            <a:off x="381000" y="2057400"/>
            <a:ext cx="8229600" cy="4525963"/>
          </a:xfrm>
        </p:spPr>
        <p:txBody>
          <a:bodyPr/>
          <a:lstStyle/>
          <a:p>
            <a:pPr eaLnBrk="1" hangingPunct="1"/>
            <a:r>
              <a:rPr lang="en-US" altLang="en-US" b="1"/>
              <a:t>Newer design</a:t>
            </a:r>
          </a:p>
          <a:p>
            <a:pPr eaLnBrk="1" hangingPunct="1"/>
            <a:r>
              <a:rPr lang="en-US" altLang="en-US" b="1"/>
              <a:t>All ingredients are mixed together in the drum and sent to silos</a:t>
            </a:r>
          </a:p>
          <a:p>
            <a:pPr eaLnBrk="1" hangingPunct="1"/>
            <a:r>
              <a:rPr lang="en-US" altLang="en-US" b="1"/>
              <a:t>Better controls</a:t>
            </a:r>
          </a:p>
          <a:p>
            <a:pPr eaLnBrk="1" hangingPunct="1">
              <a:buFontTx/>
              <a:buNone/>
            </a:pPr>
            <a:endParaRPr lang="en-US" altLang="en-US" b="1"/>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9F61B4A6-64A7-438F-A80D-F791DE562D57}"/>
              </a:ext>
            </a:extLst>
          </p:cNvPr>
          <p:cNvSpPr>
            <a:spLocks noGrp="1" noChangeArrowheads="1"/>
          </p:cNvSpPr>
          <p:nvPr>
            <p:ph type="title"/>
          </p:nvPr>
        </p:nvSpPr>
        <p:spPr/>
        <p:txBody>
          <a:bodyPr/>
          <a:lstStyle/>
          <a:p>
            <a:pPr eaLnBrk="1" hangingPunct="1">
              <a:defRPr/>
            </a:pPr>
            <a:r>
              <a:rPr lang="en-US" sz="4000"/>
              <a:t>Batch Process Rotary Dryer/Mixer Combined </a:t>
            </a:r>
          </a:p>
        </p:txBody>
      </p:sp>
      <p:pic>
        <p:nvPicPr>
          <p:cNvPr id="115715" name="Picture 9" descr=" A picture of a rotary dryer combined with a mixer at a Hot Mix Asphalt Plant&#10;&#10;" title="Rotary Dryer/Mixer Combined">
            <a:extLst>
              <a:ext uri="{FF2B5EF4-FFF2-40B4-BE49-F238E27FC236}">
                <a16:creationId xmlns:a16="http://schemas.microsoft.com/office/drawing/2014/main" id="{E0FC277C-EB79-404D-A31F-14E1A0E01DFF}"/>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600200"/>
            <a:ext cx="9144000" cy="52705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9783" name="Rectangle 7">
            <a:extLst>
              <a:ext uri="{FF2B5EF4-FFF2-40B4-BE49-F238E27FC236}">
                <a16:creationId xmlns:a16="http://schemas.microsoft.com/office/drawing/2014/main" id="{A98775AD-F616-49F5-9C24-8DCC7B1AA395}"/>
              </a:ext>
            </a:extLst>
          </p:cNvPr>
          <p:cNvSpPr>
            <a:spLocks noGrp="1" noChangeArrowheads="1"/>
          </p:cNvSpPr>
          <p:nvPr>
            <p:ph type="title"/>
          </p:nvPr>
        </p:nvSpPr>
        <p:spPr>
          <a:xfrm>
            <a:off x="457200" y="533400"/>
            <a:ext cx="8229600" cy="1143000"/>
          </a:xfrm>
        </p:spPr>
        <p:txBody>
          <a:bodyPr/>
          <a:lstStyle/>
          <a:p>
            <a:pPr eaLnBrk="1" hangingPunct="1">
              <a:defRPr/>
            </a:pPr>
            <a:r>
              <a:rPr lang="en-US" sz="3600"/>
              <a:t>View of Batch Operated Double Drum Mixer Down for Maintenance</a:t>
            </a:r>
            <a:br>
              <a:rPr lang="en-US" sz="3600"/>
            </a:br>
            <a:r>
              <a:rPr lang="en-US" sz="4000"/>
              <a:t>  </a:t>
            </a:r>
          </a:p>
        </p:txBody>
      </p:sp>
      <p:pic>
        <p:nvPicPr>
          <p:cNvPr id="117763" name="Picture 6" descr="A picture of a double drum mixer with the inspection port opened during maintenance&#10;&#10;" title="Double Drum Mixer">
            <a:extLst>
              <a:ext uri="{FF2B5EF4-FFF2-40B4-BE49-F238E27FC236}">
                <a16:creationId xmlns:a16="http://schemas.microsoft.com/office/drawing/2014/main" id="{59EA6E12-998B-49F4-96C3-2E7DB1A89BBB}"/>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381000" y="1727200"/>
            <a:ext cx="8382000" cy="513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2852" name="Rectangle 4">
            <a:extLst>
              <a:ext uri="{FF2B5EF4-FFF2-40B4-BE49-F238E27FC236}">
                <a16:creationId xmlns:a16="http://schemas.microsoft.com/office/drawing/2014/main" id="{F470C7F6-056E-4C69-900A-FA0EC150679C}"/>
              </a:ext>
            </a:extLst>
          </p:cNvPr>
          <p:cNvSpPr>
            <a:spLocks noGrp="1" noChangeArrowheads="1"/>
          </p:cNvSpPr>
          <p:nvPr>
            <p:ph type="title"/>
          </p:nvPr>
        </p:nvSpPr>
        <p:spPr>
          <a:xfrm>
            <a:off x="381000" y="609600"/>
            <a:ext cx="8229600" cy="1143000"/>
          </a:xfrm>
        </p:spPr>
        <p:txBody>
          <a:bodyPr/>
          <a:lstStyle/>
          <a:p>
            <a:pPr eaLnBrk="1" hangingPunct="1">
              <a:defRPr/>
            </a:pPr>
            <a:r>
              <a:rPr lang="en-US" sz="4000"/>
              <a:t>Inside View of Double Drum Mixer</a:t>
            </a:r>
          </a:p>
        </p:txBody>
      </p:sp>
      <p:pic>
        <p:nvPicPr>
          <p:cNvPr id="119811" name="Picture 7" descr="The left picture shows the flights inside of a double drum mixer &#10;&#10;" title="Inside View of a Double Drum Mixer">
            <a:extLst>
              <a:ext uri="{FF2B5EF4-FFF2-40B4-BE49-F238E27FC236}">
                <a16:creationId xmlns:a16="http://schemas.microsoft.com/office/drawing/2014/main" id="{32FBF7A0-419A-4B0F-B55E-96023B0671BD}"/>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228600" y="2339975"/>
            <a:ext cx="4267200" cy="3298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9812" name="Picture 8" descr="The right picture shows the flights inside a double drum mixer&#10;&#10;" title="Inside View of a Double Drum Mixer">
            <a:extLst>
              <a:ext uri="{FF2B5EF4-FFF2-40B4-BE49-F238E27FC236}">
                <a16:creationId xmlns:a16="http://schemas.microsoft.com/office/drawing/2014/main" id="{DF44236E-2895-454E-B4F8-0335B64EBFB7}"/>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648200" y="3124200"/>
            <a:ext cx="4495800" cy="3275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1060" name="Rectangle 4">
            <a:extLst>
              <a:ext uri="{FF2B5EF4-FFF2-40B4-BE49-F238E27FC236}">
                <a16:creationId xmlns:a16="http://schemas.microsoft.com/office/drawing/2014/main" id="{7516B9FE-F0E9-4C22-89D4-3C4FC2E7FD21}"/>
              </a:ext>
            </a:extLst>
          </p:cNvPr>
          <p:cNvSpPr>
            <a:spLocks noGrp="1" noChangeArrowheads="1"/>
          </p:cNvSpPr>
          <p:nvPr>
            <p:ph type="title"/>
          </p:nvPr>
        </p:nvSpPr>
        <p:spPr/>
        <p:txBody>
          <a:bodyPr/>
          <a:lstStyle/>
          <a:p>
            <a:pPr eaLnBrk="1" hangingPunct="1">
              <a:defRPr/>
            </a:pPr>
            <a:r>
              <a:rPr lang="en-US" sz="4000"/>
              <a:t>Continuous Mix</a:t>
            </a:r>
            <a:br>
              <a:rPr lang="en-US" sz="4000"/>
            </a:br>
            <a:r>
              <a:rPr lang="en-US" sz="4000"/>
              <a:t>Process</a:t>
            </a:r>
          </a:p>
        </p:txBody>
      </p:sp>
      <p:pic>
        <p:nvPicPr>
          <p:cNvPr id="121859" name="Picture 8" descr="A picture of a distant view of a Continuous Hot Mix Asphalt Plant showing conveyors, aggregate stockpiles, cold and hot bins, rotarydryer, truck load out and air pollution control system and associated exhaust stack&#10;&#10;" title="Continuous Mix Process">
            <a:hlinkClick r:id="rId3" action="ppaction://program"/>
            <a:extLst>
              <a:ext uri="{FF2B5EF4-FFF2-40B4-BE49-F238E27FC236}">
                <a16:creationId xmlns:a16="http://schemas.microsoft.com/office/drawing/2014/main" id="{E0722CB9-A4D3-4632-AF8D-83CF3F87A204}"/>
              </a:ext>
            </a:extLst>
          </p:cNvPr>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a:xfrm>
            <a:off x="0" y="1600200"/>
            <a:ext cx="9144000" cy="5410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2">
            <a:extLst>
              <a:ext uri="{FF2B5EF4-FFF2-40B4-BE49-F238E27FC236}">
                <a16:creationId xmlns:a16="http://schemas.microsoft.com/office/drawing/2014/main" id="{A946E6E4-F71F-40CE-A4B5-E10BC329C638}"/>
              </a:ext>
            </a:extLst>
          </p:cNvPr>
          <p:cNvSpPr>
            <a:spLocks noGrp="1" noChangeArrowheads="1"/>
          </p:cNvSpPr>
          <p:nvPr>
            <p:ph type="title"/>
          </p:nvPr>
        </p:nvSpPr>
        <p:spPr/>
        <p:txBody>
          <a:bodyPr/>
          <a:lstStyle/>
          <a:p>
            <a:pPr eaLnBrk="1" hangingPunct="1">
              <a:defRPr/>
            </a:pPr>
            <a:r>
              <a:rPr lang="en-US" sz="4000"/>
              <a:t>Emission Points from Continuous Feed</a:t>
            </a:r>
          </a:p>
        </p:txBody>
      </p:sp>
      <p:pic>
        <p:nvPicPr>
          <p:cNvPr id="123907" name="Picture 3" descr="A schematic drawing of a Hot Mix Asphalt Continuous Mix Process showing fine and coarse aggregate stockpiles, loader, cold bins, conveyors, drum mixer, hated asphalt storage tank and pump, heated storage silo, truck load out and primary and secondary air pollution control system with draft fan and exhaust stack" title="HMA Continuous Mix Process Flow Diagram">
            <a:extLst>
              <a:ext uri="{FF2B5EF4-FFF2-40B4-BE49-F238E27FC236}">
                <a16:creationId xmlns:a16="http://schemas.microsoft.com/office/drawing/2014/main" id="{7068CE65-B069-4847-839F-9ED2B978BE7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p:spPr>
      </p:pic>
      <p:sp>
        <p:nvSpPr>
          <p:cNvPr id="123908" name="Rectangle 4">
            <a:extLst>
              <a:ext uri="{FF2B5EF4-FFF2-40B4-BE49-F238E27FC236}">
                <a16:creationId xmlns:a16="http://schemas.microsoft.com/office/drawing/2014/main" id="{B195FB0D-135A-4831-99DC-14604AF3B0CE}"/>
              </a:ext>
            </a:extLst>
          </p:cNvPr>
          <p:cNvSpPr>
            <a:spLocks noChangeArrowheads="1"/>
          </p:cNvSpPr>
          <p:nvPr/>
        </p:nvSpPr>
        <p:spPr bwMode="auto">
          <a:xfrm>
            <a:off x="4267200" y="228600"/>
            <a:ext cx="4572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000" b="1">
                <a:latin typeface="Arial" panose="020B0604020202020204" pitchFamily="34" charset="0"/>
              </a:rPr>
              <a:t>HMA Continuous Mix Process</a:t>
            </a:r>
          </a:p>
          <a:p>
            <a:pPr eaLnBrk="1" hangingPunct="1">
              <a:spcBef>
                <a:spcPct val="0"/>
              </a:spcBef>
              <a:buFontTx/>
              <a:buNone/>
            </a:pPr>
            <a:r>
              <a:rPr lang="en-US" altLang="en-US" sz="2000" b="1">
                <a:latin typeface="Arial" panose="020B0604020202020204" pitchFamily="34" charset="0"/>
              </a:rPr>
              <a:t>With Emission Points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6" name="Rectangle 4">
            <a:extLst>
              <a:ext uri="{FF2B5EF4-FFF2-40B4-BE49-F238E27FC236}">
                <a16:creationId xmlns:a16="http://schemas.microsoft.com/office/drawing/2014/main" id="{42B68D71-6DE4-40B7-8A42-CE616A3250B0}"/>
              </a:ext>
            </a:extLst>
          </p:cNvPr>
          <p:cNvSpPr>
            <a:spLocks noGrp="1" noChangeArrowheads="1"/>
          </p:cNvSpPr>
          <p:nvPr>
            <p:ph type="title"/>
          </p:nvPr>
        </p:nvSpPr>
        <p:spPr>
          <a:xfrm>
            <a:off x="533400" y="0"/>
            <a:ext cx="8229600" cy="1143000"/>
          </a:xfrm>
        </p:spPr>
        <p:txBody>
          <a:bodyPr/>
          <a:lstStyle/>
          <a:p>
            <a:pPr eaLnBrk="1" hangingPunct="1">
              <a:defRPr/>
            </a:pPr>
            <a:r>
              <a:rPr lang="en-US"/>
              <a:t>Emissions and Effects</a:t>
            </a:r>
          </a:p>
        </p:txBody>
      </p:sp>
      <p:pic>
        <p:nvPicPr>
          <p:cNvPr id="15363" name="Picture 10" descr="A picture of a child sitting in front of a house. " title="Emissions">
            <a:extLst>
              <a:ext uri="{FF2B5EF4-FFF2-40B4-BE49-F238E27FC236}">
                <a16:creationId xmlns:a16="http://schemas.microsoft.com/office/drawing/2014/main" id="{34B95593-4CD7-4988-AA34-61C470848304}"/>
              </a:ext>
            </a:extLst>
          </p:cNvPr>
          <p:cNvPicPr>
            <a:picLocks noGrp="1" noChangeAspect="1" noChangeArrowheads="1"/>
          </p:cNvPicPr>
          <p:nvPr>
            <p:ph sz="half" idx="1"/>
          </p:nvPr>
        </p:nvPicPr>
        <p:blipFill>
          <a:blip r:embed="rId3">
            <a:lum bright="-16000"/>
            <a:extLst>
              <a:ext uri="{28A0092B-C50C-407E-A947-70E740481C1C}">
                <a14:useLocalDpi xmlns:a14="http://schemas.microsoft.com/office/drawing/2010/main" val="0"/>
              </a:ext>
            </a:extLst>
          </a:blip>
          <a:srcRect/>
          <a:stretch>
            <a:fillRect/>
          </a:stretch>
        </p:blipFill>
        <p:spPr>
          <a:xfrm>
            <a:off x="0" y="1128252"/>
            <a:ext cx="4530725" cy="5715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64" name="Rectangle 12">
            <a:extLst>
              <a:ext uri="{FF2B5EF4-FFF2-40B4-BE49-F238E27FC236}">
                <a16:creationId xmlns:a16="http://schemas.microsoft.com/office/drawing/2014/main" id="{45E4024A-1881-4CE5-9390-4B1C6CB2227B}"/>
              </a:ext>
            </a:extLst>
          </p:cNvPr>
          <p:cNvSpPr>
            <a:spLocks noGrp="1" noChangeArrowheads="1"/>
          </p:cNvSpPr>
          <p:nvPr>
            <p:ph type="body" sz="half" idx="2"/>
          </p:nvPr>
        </p:nvSpPr>
        <p:spPr>
          <a:xfrm>
            <a:off x="4648200" y="1600200"/>
            <a:ext cx="4343400" cy="4525963"/>
          </a:xfrm>
        </p:spPr>
        <p:txBody>
          <a:bodyPr/>
          <a:lstStyle/>
          <a:p>
            <a:pPr eaLnBrk="1" hangingPunct="1">
              <a:buFontTx/>
              <a:buNone/>
            </a:pPr>
            <a:r>
              <a:rPr lang="en-US" altLang="en-US" sz="2800" b="1"/>
              <a:t>HMA facilities emit pollutants such as PM, CO, NOx, SOx, VOCs and other toxic substances</a:t>
            </a:r>
          </a:p>
          <a:p>
            <a:pPr eaLnBrk="1" hangingPunct="1">
              <a:buFontTx/>
              <a:buNone/>
            </a:pPr>
            <a:r>
              <a:rPr lang="en-US" altLang="en-US" sz="2800" b="1"/>
              <a:t>NOx and VOCs are Ozone (O</a:t>
            </a:r>
            <a:r>
              <a:rPr lang="en-US" altLang="en-US" sz="2800" b="1" baseline="-25000"/>
              <a:t>3</a:t>
            </a:r>
            <a:r>
              <a:rPr lang="en-US" altLang="en-US" sz="2800" b="1"/>
              <a:t>) precursors each reacts with sunlight to form O</a:t>
            </a:r>
            <a:r>
              <a:rPr lang="en-US" altLang="en-US" sz="2800" b="1" baseline="-25000"/>
              <a:t>3</a:t>
            </a:r>
            <a:endParaRPr lang="en-US" altLang="en-US" sz="2800" b="1"/>
          </a:p>
          <a:p>
            <a:pPr eaLnBrk="1" hangingPunct="1">
              <a:buFontTx/>
              <a:buNone/>
            </a:pPr>
            <a:r>
              <a:rPr lang="en-US" altLang="en-US" sz="2800" b="1"/>
              <a:t>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a:extLst>
              <a:ext uri="{FF2B5EF4-FFF2-40B4-BE49-F238E27FC236}">
                <a16:creationId xmlns:a16="http://schemas.microsoft.com/office/drawing/2014/main" id="{74EDA7C9-A98D-4B56-BA25-08835B285253}"/>
              </a:ext>
            </a:extLst>
          </p:cNvPr>
          <p:cNvSpPr>
            <a:spLocks noGrp="1" noChangeArrowheads="1"/>
          </p:cNvSpPr>
          <p:nvPr>
            <p:ph type="title"/>
          </p:nvPr>
        </p:nvSpPr>
        <p:spPr/>
        <p:txBody>
          <a:bodyPr/>
          <a:lstStyle/>
          <a:p>
            <a:pPr eaLnBrk="1" hangingPunct="1">
              <a:defRPr/>
            </a:pPr>
            <a:r>
              <a:rPr lang="en-US" sz="3600"/>
              <a:t>Process</a:t>
            </a:r>
            <a:br>
              <a:rPr lang="en-US" sz="3600"/>
            </a:br>
            <a:r>
              <a:rPr lang="en-US" sz="3600"/>
              <a:t>Continuous Mix Facility Characteristics</a:t>
            </a:r>
          </a:p>
        </p:txBody>
      </p:sp>
      <p:sp>
        <p:nvSpPr>
          <p:cNvPr id="125955" name="Rectangle 6">
            <a:extLst>
              <a:ext uri="{FF2B5EF4-FFF2-40B4-BE49-F238E27FC236}">
                <a16:creationId xmlns:a16="http://schemas.microsoft.com/office/drawing/2014/main" id="{6A374381-C4D4-4423-9FED-F160ABEAE137}"/>
              </a:ext>
            </a:extLst>
          </p:cNvPr>
          <p:cNvSpPr>
            <a:spLocks noGrp="1" noChangeArrowheads="1"/>
          </p:cNvSpPr>
          <p:nvPr>
            <p:ph type="body" idx="1"/>
          </p:nvPr>
        </p:nvSpPr>
        <p:spPr>
          <a:xfrm>
            <a:off x="457200" y="1676400"/>
            <a:ext cx="8229600" cy="4525963"/>
          </a:xfrm>
        </p:spPr>
        <p:txBody>
          <a:bodyPr/>
          <a:lstStyle/>
          <a:p>
            <a:pPr marL="609600" indent="-609600" eaLnBrk="1" hangingPunct="1">
              <a:buFontTx/>
              <a:buAutoNum type="arabicPeriod"/>
            </a:pPr>
            <a:r>
              <a:rPr lang="en-US" altLang="en-US" b="1"/>
              <a:t>HMA is continuously produced</a:t>
            </a:r>
          </a:p>
          <a:p>
            <a:pPr marL="609600" indent="-609600" eaLnBrk="1" hangingPunct="1">
              <a:buFontTx/>
              <a:buAutoNum type="arabicPeriod"/>
            </a:pPr>
            <a:r>
              <a:rPr lang="en-US" altLang="en-US" b="1"/>
              <a:t>No batch towers to segregate hot aggregate</a:t>
            </a:r>
          </a:p>
          <a:p>
            <a:pPr marL="609600" indent="-609600" eaLnBrk="1" hangingPunct="1">
              <a:buFontTx/>
              <a:buAutoNum type="arabicPeriod"/>
            </a:pPr>
            <a:r>
              <a:rPr lang="en-US" altLang="en-US" b="1"/>
              <a:t>Insulated heated storage silos are used  instead of surge bins to store HMA</a:t>
            </a:r>
          </a:p>
          <a:p>
            <a:pPr marL="609600" indent="-609600" eaLnBrk="1" hangingPunct="1">
              <a:buFontTx/>
              <a:buAutoNum type="arabicPeriod"/>
            </a:pPr>
            <a:r>
              <a:rPr lang="en-US" altLang="en-US" b="1"/>
              <a:t>Production is horizontal verses vertical</a:t>
            </a:r>
          </a:p>
          <a:p>
            <a:pPr marL="609600" indent="-609600" eaLnBrk="1" hangingPunct="1">
              <a:buFontTx/>
              <a:buAutoNum type="arabicPeriod"/>
            </a:pPr>
            <a:endParaRPr lang="en-US" altLang="en-US" b="1"/>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7381" name="ann_cont_flow_04.wmv" descr="A schematic drawing of the flow process at a Continuous Hot Mix Asphalt Plant showing the cold bins, dryer mixer with burner, hot liquid asphalt storage tank, hot elevator, hot mix asphalt bin and truck loading area" title="Continuous Mix Hot Asphalt Facility Flow Chart">
            <a:hlinkClick r:id="" action="ppaction://media"/>
            <a:extLst>
              <a:ext uri="{FF2B5EF4-FFF2-40B4-BE49-F238E27FC236}">
                <a16:creationId xmlns:a16="http://schemas.microsoft.com/office/drawing/2014/main" id="{F2F07A42-4F51-4777-83F8-45F7B3A28D55}"/>
              </a:ext>
            </a:extLst>
          </p:cNvPr>
          <p:cNvPicPr>
            <a:picLocks noGrp="1" noRot="1" noChangeAspect="1" noChangeArrowheads="1"/>
          </p:cNvPicPr>
          <p:nvPr>
            <p:ph/>
            <a:videoFile r:link="rId1"/>
          </p:nvPr>
        </p:nvPicPr>
        <p:blipFill>
          <a:blip r:embed="rId4">
            <a:extLst>
              <a:ext uri="{28A0092B-C50C-407E-A947-70E740481C1C}">
                <a14:useLocalDpi xmlns:a14="http://schemas.microsoft.com/office/drawing/2010/main" val="0"/>
              </a:ext>
            </a:extLst>
          </a:blip>
          <a:srcRect/>
          <a:stretch>
            <a:fillRect/>
          </a:stretch>
        </p:blipFill>
        <p:spPr>
          <a:xfrm>
            <a:off x="1524000" y="1219200"/>
            <a:ext cx="6096000" cy="4572000"/>
          </a:xfrm>
        </p:spPr>
      </p:pic>
      <p:sp>
        <p:nvSpPr>
          <p:cNvPr id="128003" name="Text Box 6">
            <a:extLst>
              <a:ext uri="{FF2B5EF4-FFF2-40B4-BE49-F238E27FC236}">
                <a16:creationId xmlns:a16="http://schemas.microsoft.com/office/drawing/2014/main" id="{BEA30730-4F9E-4393-9A93-1B405CB3AA58}"/>
              </a:ext>
            </a:extLst>
          </p:cNvPr>
          <p:cNvSpPr txBox="1">
            <a:spLocks noChangeArrowheads="1"/>
          </p:cNvSpPr>
          <p:nvPr/>
        </p:nvSpPr>
        <p:spPr bwMode="auto">
          <a:xfrm>
            <a:off x="3657600" y="304800"/>
            <a:ext cx="1962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5"/>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3600" b="1">
                <a:latin typeface="Arial" panose="020B0604020202020204" pitchFamily="34" charset="0"/>
              </a:rPr>
              <a:t>Process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5738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357381"/>
                </p:tgtEl>
              </p:cMediaNode>
            </p:vide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0050" name="Picture 28" descr="A picture of a distant view of a Hot Mix Asphalt Plant showing aggregate stacking conveyors, aggregate stockpiles, rotary dryer, vertical storage silos and bins and air pollution control system and exhaust stack&#10;&#10;" title="HMA Drum Design">
            <a:extLst>
              <a:ext uri="{FF2B5EF4-FFF2-40B4-BE49-F238E27FC236}">
                <a16:creationId xmlns:a16="http://schemas.microsoft.com/office/drawing/2014/main" id="{17E29CDA-C7CD-4D55-8A9D-C6858A0055E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752600"/>
            <a:ext cx="9144000" cy="5105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0964" name="Rectangle 4">
            <a:extLst>
              <a:ext uri="{FF2B5EF4-FFF2-40B4-BE49-F238E27FC236}">
                <a16:creationId xmlns:a16="http://schemas.microsoft.com/office/drawing/2014/main" id="{17A77727-F609-4BCD-848A-9A2AF3D25711}"/>
              </a:ext>
            </a:extLst>
          </p:cNvPr>
          <p:cNvSpPr>
            <a:spLocks noGrp="1" noChangeArrowheads="1"/>
          </p:cNvSpPr>
          <p:nvPr>
            <p:ph type="title"/>
          </p:nvPr>
        </p:nvSpPr>
        <p:spPr/>
        <p:txBody>
          <a:bodyPr/>
          <a:lstStyle/>
          <a:p>
            <a:pPr eaLnBrk="1" hangingPunct="1">
              <a:defRPr/>
            </a:pPr>
            <a:r>
              <a:rPr lang="en-US" sz="4000"/>
              <a:t>Process</a:t>
            </a:r>
            <a:br>
              <a:rPr lang="en-US" sz="4000"/>
            </a:br>
            <a:r>
              <a:rPr lang="en-US" sz="4000"/>
              <a:t>HMA Drum Design</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a:extLst>
              <a:ext uri="{FF2B5EF4-FFF2-40B4-BE49-F238E27FC236}">
                <a16:creationId xmlns:a16="http://schemas.microsoft.com/office/drawing/2014/main" id="{6CF9F29B-6F91-4BC3-BD8F-9161A88FF1AB}"/>
              </a:ext>
            </a:extLst>
          </p:cNvPr>
          <p:cNvSpPr>
            <a:spLocks noGrp="1" noChangeArrowheads="1"/>
          </p:cNvSpPr>
          <p:nvPr>
            <p:ph type="title"/>
          </p:nvPr>
        </p:nvSpPr>
        <p:spPr>
          <a:xfrm>
            <a:off x="457200" y="381000"/>
            <a:ext cx="8229600" cy="1143000"/>
          </a:xfrm>
        </p:spPr>
        <p:txBody>
          <a:bodyPr/>
          <a:lstStyle/>
          <a:p>
            <a:pPr eaLnBrk="1" hangingPunct="1">
              <a:defRPr/>
            </a:pPr>
            <a:r>
              <a:rPr lang="en-US" sz="4000"/>
              <a:t>Process</a:t>
            </a:r>
            <a:br>
              <a:rPr lang="en-US" sz="4000"/>
            </a:br>
            <a:r>
              <a:rPr lang="en-US" sz="4000"/>
              <a:t>Drum Design</a:t>
            </a:r>
            <a:br>
              <a:rPr lang="en-US" sz="4000"/>
            </a:br>
            <a:endParaRPr lang="en-US" sz="4000"/>
          </a:p>
        </p:txBody>
      </p:sp>
      <p:sp>
        <p:nvSpPr>
          <p:cNvPr id="132099" name="Rectangle 3">
            <a:extLst>
              <a:ext uri="{FF2B5EF4-FFF2-40B4-BE49-F238E27FC236}">
                <a16:creationId xmlns:a16="http://schemas.microsoft.com/office/drawing/2014/main" id="{AA1187C1-0B38-4138-ABC7-51CAA5E66B1C}"/>
              </a:ext>
            </a:extLst>
          </p:cNvPr>
          <p:cNvSpPr>
            <a:spLocks noGrp="1" noChangeArrowheads="1"/>
          </p:cNvSpPr>
          <p:nvPr>
            <p:ph type="body" idx="1"/>
          </p:nvPr>
        </p:nvSpPr>
        <p:spPr>
          <a:xfrm>
            <a:off x="457200" y="1752600"/>
            <a:ext cx="8229600" cy="4373563"/>
          </a:xfrm>
        </p:spPr>
        <p:txBody>
          <a:bodyPr/>
          <a:lstStyle/>
          <a:p>
            <a:pPr eaLnBrk="1" hangingPunct="1"/>
            <a:r>
              <a:rPr lang="en-US" altLang="en-US" sz="2800" b="1"/>
              <a:t>4 general designs</a:t>
            </a:r>
          </a:p>
          <a:p>
            <a:pPr lvl="1" eaLnBrk="1" hangingPunct="1"/>
            <a:r>
              <a:rPr lang="en-US" altLang="en-US" sz="2400" b="1"/>
              <a:t>Counter Flow Dryer Coater </a:t>
            </a:r>
          </a:p>
          <a:p>
            <a:pPr lvl="1" eaLnBrk="1" hangingPunct="1"/>
            <a:r>
              <a:rPr lang="en-US" altLang="en-US" sz="2400" b="1"/>
              <a:t>Parallel Flow Drum Mixer</a:t>
            </a:r>
          </a:p>
          <a:p>
            <a:pPr lvl="1" eaLnBrk="1" hangingPunct="1"/>
            <a:r>
              <a:rPr lang="en-US" altLang="en-US" sz="2400" b="1"/>
              <a:t>Double Barrel Drum Mixer</a:t>
            </a:r>
          </a:p>
          <a:p>
            <a:pPr lvl="1" eaLnBrk="1" hangingPunct="1"/>
            <a:r>
              <a:rPr lang="en-US" altLang="en-US" sz="2400" b="1"/>
              <a:t>Triple-Drum</a:t>
            </a:r>
            <a:r>
              <a:rPr lang="en-US" altLang="en-US" sz="2400" b="1" baseline="30000"/>
              <a:t>tm </a:t>
            </a:r>
            <a:r>
              <a:rPr lang="en-US" altLang="en-US" sz="2400" b="1"/>
              <a:t>Mixer</a:t>
            </a:r>
            <a:endParaRPr lang="en-US" altLang="en-US" sz="2400" b="1" baseline="30000"/>
          </a:p>
          <a:p>
            <a:pPr eaLnBrk="1" hangingPunct="1"/>
            <a:r>
              <a:rPr lang="en-US" altLang="en-US" sz="2800" b="1"/>
              <a:t>Drum mixers two zones: </a:t>
            </a:r>
          </a:p>
          <a:p>
            <a:pPr lvl="1" eaLnBrk="1" hangingPunct="1"/>
            <a:r>
              <a:rPr lang="en-US" altLang="en-US" sz="2400" b="1"/>
              <a:t>primary for aggregate drying and heating </a:t>
            </a:r>
          </a:p>
          <a:p>
            <a:pPr lvl="1" eaLnBrk="1" hangingPunct="1"/>
            <a:r>
              <a:rPr lang="en-US" altLang="en-US" sz="2400" b="1"/>
              <a:t>secondary for mixing heated aggregate with binder and filler</a:t>
            </a:r>
          </a:p>
          <a:p>
            <a:pPr eaLnBrk="1" hangingPunct="1"/>
            <a:endParaRPr lang="en-US" altLang="en-US" sz="2800" b="1"/>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9732" name="Rectangle 4">
            <a:extLst>
              <a:ext uri="{FF2B5EF4-FFF2-40B4-BE49-F238E27FC236}">
                <a16:creationId xmlns:a16="http://schemas.microsoft.com/office/drawing/2014/main" id="{46E57E5B-17A4-4CB9-9BDC-C475213DC212}"/>
              </a:ext>
            </a:extLst>
          </p:cNvPr>
          <p:cNvSpPr>
            <a:spLocks noGrp="1" noChangeArrowheads="1"/>
          </p:cNvSpPr>
          <p:nvPr>
            <p:ph type="title"/>
          </p:nvPr>
        </p:nvSpPr>
        <p:spPr/>
        <p:txBody>
          <a:bodyPr/>
          <a:lstStyle/>
          <a:p>
            <a:pPr eaLnBrk="1" hangingPunct="1">
              <a:defRPr/>
            </a:pPr>
            <a:r>
              <a:rPr lang="en-US" sz="3600" dirty="0"/>
              <a:t>Counterflow Dryer and Coater</a:t>
            </a:r>
          </a:p>
        </p:txBody>
      </p:sp>
      <p:pic>
        <p:nvPicPr>
          <p:cNvPr id="134147" name="Picture 5" descr="A schematic drawing of a Counter Flow Design Dryer and Coater showing the rotary dryer with the burner on the left lower end of the rotary dryer drum where the hot dried aggregate exits the drum and is then coated with hot liquid asphalt to make the hot mix asphalt. Aggregate enters the drum on the right higher end of the drum where the exhaust gases also exit the drum.  The burner flame pushes hot gases from left lower end (or aggregate exit end) to the right higher end (or aggregate inlet end) of the drum, whereas the aggregate flows from right higher end to the left lower end of the drum." title="Counterflow Dryer and Coater">
            <a:extLst>
              <a:ext uri="{FF2B5EF4-FFF2-40B4-BE49-F238E27FC236}">
                <a16:creationId xmlns:a16="http://schemas.microsoft.com/office/drawing/2014/main" id="{1F9B7563-37B4-4CA2-9F63-B3E7E0543BF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6194" name="Picture 5" descr="A schematic drawing of a Parallel Flow Design Rotary Dryer Design, where the inlet aggregate and burner are located on the right end of the rotary dryer drum, which sits higher, and both the hot gases from the burner and aggregate flow from right to the left, or the lower end of the drum, where the exhaust gases exit the drum.  Liquid asphalt is introduced inside the drum close to the left end of the drum and hot mix asphalt exits the drum on the left, or lower end of the drum." title="Parrallelflow Design">
            <a:extLst>
              <a:ext uri="{FF2B5EF4-FFF2-40B4-BE49-F238E27FC236}">
                <a16:creationId xmlns:a16="http://schemas.microsoft.com/office/drawing/2014/main" id="{521771EB-5F19-4CA2-BC4E-796C4B950AF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81000" y="685800"/>
            <a:ext cx="8534400" cy="5878513"/>
          </a:xfr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2338" name="Rectangle 2">
            <a:extLst>
              <a:ext uri="{FF2B5EF4-FFF2-40B4-BE49-F238E27FC236}">
                <a16:creationId xmlns:a16="http://schemas.microsoft.com/office/drawing/2014/main" id="{A1FBED54-E601-470E-9184-B3D3BACF7382}"/>
              </a:ext>
            </a:extLst>
          </p:cNvPr>
          <p:cNvSpPr>
            <a:spLocks noGrp="1" noChangeArrowheads="1"/>
          </p:cNvSpPr>
          <p:nvPr>
            <p:ph type="title"/>
          </p:nvPr>
        </p:nvSpPr>
        <p:spPr>
          <a:xfrm>
            <a:off x="457200" y="76200"/>
            <a:ext cx="8229600" cy="1143000"/>
          </a:xfrm>
        </p:spPr>
        <p:txBody>
          <a:bodyPr/>
          <a:lstStyle/>
          <a:p>
            <a:pPr eaLnBrk="1" hangingPunct="1">
              <a:defRPr/>
            </a:pPr>
            <a:br>
              <a:rPr lang="en-US" sz="3200"/>
            </a:br>
            <a:r>
              <a:rPr lang="en-US" sz="3200"/>
              <a:t>Double Barrel Drum Mixer</a:t>
            </a:r>
            <a:br>
              <a:rPr lang="en-US" sz="3200"/>
            </a:br>
            <a:endParaRPr lang="en-US" sz="3200"/>
          </a:p>
        </p:txBody>
      </p:sp>
      <p:pic>
        <p:nvPicPr>
          <p:cNvPr id="138243" name="Picture 4" descr="A schematic drawing of a Double Barrel Drum Mixer Design where there is an inner and an outer drum. Aggregate enters the inner drum from the right side of the drum, which is higher and where the exhaust gases exit. The design is a counterflow, where the burner is located on the left side of the inner drum, which is lower. The dried aggregate then passes into the outer drum where it is mixed with liquid asphalt binder and filler  to make the hot mix asphalt.  Paddles attached to the outside of the inner drum mix the hot mix asphalt, which then is removed from the right side of the outer drum." title="Double Barrel Drum Mixer">
            <a:extLst>
              <a:ext uri="{FF2B5EF4-FFF2-40B4-BE49-F238E27FC236}">
                <a16:creationId xmlns:a16="http://schemas.microsoft.com/office/drawing/2014/main" id="{A6577F07-A401-4A90-B195-3C15414348B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143000"/>
            <a:ext cx="9144000" cy="5715000"/>
          </a:xfr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2852" name="Rectangle 4">
            <a:extLst>
              <a:ext uri="{FF2B5EF4-FFF2-40B4-BE49-F238E27FC236}">
                <a16:creationId xmlns:a16="http://schemas.microsoft.com/office/drawing/2014/main" id="{39F5622B-88F6-49E5-9E6A-DFA4EA92565F}"/>
              </a:ext>
            </a:extLst>
          </p:cNvPr>
          <p:cNvSpPr>
            <a:spLocks noGrp="1" noChangeArrowheads="1"/>
          </p:cNvSpPr>
          <p:nvPr>
            <p:ph type="title"/>
          </p:nvPr>
        </p:nvSpPr>
        <p:spPr>
          <a:xfrm>
            <a:off x="381000" y="609600"/>
            <a:ext cx="8229600" cy="1143000"/>
          </a:xfrm>
        </p:spPr>
        <p:txBody>
          <a:bodyPr/>
          <a:lstStyle/>
          <a:p>
            <a:pPr eaLnBrk="1" hangingPunct="1">
              <a:defRPr/>
            </a:pPr>
            <a:r>
              <a:rPr lang="en-US" sz="4000" dirty="0"/>
              <a:t>Inside View of Double Drum Dryer Section</a:t>
            </a:r>
          </a:p>
        </p:txBody>
      </p:sp>
      <p:pic>
        <p:nvPicPr>
          <p:cNvPr id="140291" name="Content Placeholder 4" descr="A picture of inside of the inner drum of a Double Drum Design Dryer showing lifts used to keep the aggregate out of the flame" title="Inside View of a Double Drum Dryer Section">
            <a:extLst>
              <a:ext uri="{FF2B5EF4-FFF2-40B4-BE49-F238E27FC236}">
                <a16:creationId xmlns:a16="http://schemas.microsoft.com/office/drawing/2014/main" id="{82489C64-F6D9-47BB-819E-F59FAD94D984}"/>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990600" y="1768987"/>
            <a:ext cx="6629400" cy="5105400"/>
          </a:xfr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2852" name="Rectangle 4">
            <a:extLst>
              <a:ext uri="{FF2B5EF4-FFF2-40B4-BE49-F238E27FC236}">
                <a16:creationId xmlns:a16="http://schemas.microsoft.com/office/drawing/2014/main" id="{62A3E8F5-74B6-46E5-8095-2793F4988CDF}"/>
              </a:ext>
            </a:extLst>
          </p:cNvPr>
          <p:cNvSpPr>
            <a:spLocks noGrp="1" noChangeArrowheads="1"/>
          </p:cNvSpPr>
          <p:nvPr>
            <p:ph type="title"/>
          </p:nvPr>
        </p:nvSpPr>
        <p:spPr>
          <a:xfrm>
            <a:off x="381000" y="609600"/>
            <a:ext cx="8229600" cy="1143000"/>
          </a:xfrm>
        </p:spPr>
        <p:txBody>
          <a:bodyPr/>
          <a:lstStyle/>
          <a:p>
            <a:pPr eaLnBrk="1" hangingPunct="1">
              <a:defRPr/>
            </a:pPr>
            <a:r>
              <a:rPr lang="en-US" sz="4000" dirty="0"/>
              <a:t>Inside View of Double Drum Mixer Section</a:t>
            </a:r>
          </a:p>
        </p:txBody>
      </p:sp>
      <p:pic>
        <p:nvPicPr>
          <p:cNvPr id="142339" name="Content Placeholder 4" descr="A picture of a Double Drum Design Mixer showing the outside of the inner drum and paddles attached to the outside of the inner drum used for mixing the hot mix asphalt in the outer drum." title="Inside View of a Double Drum Mixer Section">
            <a:extLst>
              <a:ext uri="{FF2B5EF4-FFF2-40B4-BE49-F238E27FC236}">
                <a16:creationId xmlns:a16="http://schemas.microsoft.com/office/drawing/2014/main" id="{BDF9D159-41A4-4A9D-B768-34C261860F0C}"/>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990600" y="1819275"/>
            <a:ext cx="6629400" cy="4972050"/>
          </a:xfr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4386" name="Picture 4" descr="A schematic drawing of a Triple Drum Design rotary dryer where the cold aggregate enters the drum from the left side and the burner is located on the right side of the drum, where hot mix asphalt exits the drum.  Above the drum there are four cross section drawings that from the left to the right show a circle where aggregate is mixing and drying well; a circle showing insulator flights on the outer portion of the drum with aggregate inside the flights; a circle showing flame in the center with aggregate on the outer parts of the inner drum; and a circle showing hot mix asphalt being mixed in the bottom portion of the circle." title="Triple Drum HMA Production">
            <a:extLst>
              <a:ext uri="{FF2B5EF4-FFF2-40B4-BE49-F238E27FC236}">
                <a16:creationId xmlns:a16="http://schemas.microsoft.com/office/drawing/2014/main" id="{A887C9B6-E63E-49A0-A719-E38BABCC6D64}"/>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609600" y="274638"/>
            <a:ext cx="8001000" cy="6583362"/>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5" name="Rectangle 7">
            <a:extLst>
              <a:ext uri="{FF2B5EF4-FFF2-40B4-BE49-F238E27FC236}">
                <a16:creationId xmlns:a16="http://schemas.microsoft.com/office/drawing/2014/main" id="{A5A17094-651F-4AE8-BBC2-5A7AEE6A5EB6}"/>
              </a:ext>
            </a:extLst>
          </p:cNvPr>
          <p:cNvSpPr>
            <a:spLocks noGrp="1" noChangeArrowheads="1"/>
          </p:cNvSpPr>
          <p:nvPr>
            <p:ph type="title"/>
          </p:nvPr>
        </p:nvSpPr>
        <p:spPr>
          <a:xfrm>
            <a:off x="457200" y="381000"/>
            <a:ext cx="8229600" cy="1143000"/>
          </a:xfrm>
        </p:spPr>
        <p:txBody>
          <a:bodyPr/>
          <a:lstStyle/>
          <a:p>
            <a:pPr eaLnBrk="1" hangingPunct="1">
              <a:defRPr/>
            </a:pPr>
            <a:br>
              <a:rPr lang="en-US" sz="3600" dirty="0"/>
            </a:br>
            <a:r>
              <a:rPr lang="en-US" sz="3600" dirty="0"/>
              <a:t>Emissions</a:t>
            </a:r>
            <a:br>
              <a:rPr lang="en-US" sz="3600" dirty="0"/>
            </a:br>
            <a:br>
              <a:rPr lang="en-US" sz="3600" dirty="0"/>
            </a:br>
            <a:br>
              <a:rPr lang="en-US" sz="4000" dirty="0"/>
            </a:br>
            <a:endParaRPr lang="en-US" sz="4000" dirty="0"/>
          </a:p>
        </p:txBody>
      </p:sp>
      <p:graphicFrame>
        <p:nvGraphicFramePr>
          <p:cNvPr id="48286" name="Group 158">
            <a:extLst>
              <a:ext uri="{FF2B5EF4-FFF2-40B4-BE49-F238E27FC236}">
                <a16:creationId xmlns:a16="http://schemas.microsoft.com/office/drawing/2014/main" id="{BB90CF42-0D52-4495-A534-2DE23FD114D8}"/>
              </a:ext>
            </a:extLst>
          </p:cNvPr>
          <p:cNvGraphicFramePr>
            <a:graphicFrameLocks noGrp="1"/>
          </p:cNvGraphicFramePr>
          <p:nvPr>
            <p:ph idx="1"/>
          </p:nvPr>
        </p:nvGraphicFramePr>
        <p:xfrm>
          <a:off x="1143000" y="914400"/>
          <a:ext cx="7010400" cy="5646752"/>
        </p:xfrm>
        <a:graphic>
          <a:graphicData uri="http://schemas.openxmlformats.org/drawingml/2006/table">
            <a:tbl>
              <a:tblPr/>
              <a:tblGrid>
                <a:gridCol w="4343400">
                  <a:extLst>
                    <a:ext uri="{9D8B030D-6E8A-4147-A177-3AD203B41FA5}">
                      <a16:colId xmlns:a16="http://schemas.microsoft.com/office/drawing/2014/main" val="20000"/>
                    </a:ext>
                  </a:extLst>
                </a:gridCol>
                <a:gridCol w="2667000">
                  <a:extLst>
                    <a:ext uri="{9D8B030D-6E8A-4147-A177-3AD203B41FA5}">
                      <a16:colId xmlns:a16="http://schemas.microsoft.com/office/drawing/2014/main" val="20001"/>
                    </a:ext>
                  </a:extLst>
                </a:gridCol>
              </a:tblGrid>
              <a:tr h="116429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200" b="1" i="0" u="none" strike="noStrike" cap="none" normalizeH="0" baseline="0">
                          <a:ln>
                            <a:noFill/>
                          </a:ln>
                          <a:solidFill>
                            <a:schemeClr val="tx1"/>
                          </a:solidFill>
                          <a:effectLst/>
                          <a:latin typeface="Lucida Sans" pitchFamily="34" charset="0"/>
                        </a:rPr>
                        <a:t>Typical HMA Pollutants</a:t>
                      </a:r>
                      <a:endParaRPr kumimoji="0" lang="en-US" sz="3200" b="1" i="0" u="none" strike="noStrike" cap="none" normalizeH="0" baseline="0">
                        <a:ln>
                          <a:noFill/>
                        </a:ln>
                        <a:solidFill>
                          <a:schemeClr val="tx1"/>
                        </a:solidFill>
                        <a:effectLst>
                          <a:outerShdw blurRad="38100" dist="38100" dir="2700000" algn="tl">
                            <a:srgbClr val="FFFFFF"/>
                          </a:outerShdw>
                        </a:effectLst>
                        <a:latin typeface="Lucida Sans" pitchFamily="34" charset="0"/>
                      </a:endParaRPr>
                    </a:p>
                  </a:txBody>
                  <a:tcPr marT="45702" marB="4570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200" b="1" i="0" u="none" strike="noStrike" cap="none" normalizeH="0" baseline="0">
                          <a:ln>
                            <a:noFill/>
                          </a:ln>
                          <a:solidFill>
                            <a:schemeClr val="tx1"/>
                          </a:solidFill>
                          <a:effectLst>
                            <a:outerShdw blurRad="38100" dist="38100" dir="2700000" algn="tl">
                              <a:srgbClr val="FFFFFF"/>
                            </a:outerShdw>
                          </a:effectLst>
                          <a:latin typeface="Lucida Sans" pitchFamily="34" charset="0"/>
                        </a:rPr>
                        <a:t>Emissions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200" b="0" i="0" u="none" strike="noStrike" cap="none" normalizeH="0" baseline="0">
                          <a:ln>
                            <a:noFill/>
                          </a:ln>
                          <a:solidFill>
                            <a:schemeClr val="tx1"/>
                          </a:solidFill>
                          <a:effectLst/>
                          <a:latin typeface="Lucida Sans" pitchFamily="34" charset="0"/>
                        </a:rPr>
                        <a:t>(tons/yr)</a:t>
                      </a:r>
                    </a:p>
                  </a:txBody>
                  <a:tcPr marT="45702" marB="4570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0"/>
                  </a:ext>
                </a:extLst>
              </a:tr>
              <a:tr h="76196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PM </a:t>
                      </a:r>
                      <a:r>
                        <a:rPr kumimoji="0" lang="en-US" sz="2000" b="1" i="0" u="none" strike="noStrike" cap="none" normalizeH="0" baseline="0">
                          <a:ln>
                            <a:noFill/>
                          </a:ln>
                          <a:solidFill>
                            <a:schemeClr val="tx1"/>
                          </a:solidFill>
                          <a:effectLst/>
                          <a:latin typeface="Lucida Sans" pitchFamily="34" charset="0"/>
                        </a:rPr>
                        <a:t>(total for all size categories)</a:t>
                      </a:r>
                    </a:p>
                  </a:txBody>
                  <a:tcPr marT="45702" marB="4570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1500</a:t>
                      </a:r>
                    </a:p>
                  </a:txBody>
                  <a:tcPr marT="45702" marB="4570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1"/>
                  </a:ext>
                </a:extLst>
              </a:tr>
              <a:tr h="457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    PM10</a:t>
                      </a:r>
                    </a:p>
                  </a:txBody>
                  <a:tcPr marT="45702" marB="4570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700</a:t>
                      </a:r>
                    </a:p>
                  </a:txBody>
                  <a:tcPr marT="45702" marB="4570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2"/>
                  </a:ext>
                </a:extLst>
              </a:tr>
              <a:tr h="457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    PM2.5</a:t>
                      </a:r>
                    </a:p>
                  </a:txBody>
                  <a:tcPr marT="45702" marB="4570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400</a:t>
                      </a:r>
                    </a:p>
                  </a:txBody>
                  <a:tcPr marT="45702" marB="4570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3"/>
                  </a:ext>
                </a:extLst>
              </a:tr>
              <a:tr h="457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CO</a:t>
                      </a:r>
                    </a:p>
                  </a:txBody>
                  <a:tcPr marT="45702" marB="4570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800</a:t>
                      </a:r>
                    </a:p>
                  </a:txBody>
                  <a:tcPr marT="45702" marB="4570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4"/>
                  </a:ext>
                </a:extLst>
              </a:tr>
              <a:tr h="457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NOx</a:t>
                      </a:r>
                    </a:p>
                  </a:txBody>
                  <a:tcPr marT="45702" marB="4570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450</a:t>
                      </a:r>
                    </a:p>
                  </a:txBody>
                  <a:tcPr marT="45702" marB="4570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5"/>
                  </a:ext>
                </a:extLst>
              </a:tr>
              <a:tr h="457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Total Organic Compounds</a:t>
                      </a:r>
                    </a:p>
                  </a:txBody>
                  <a:tcPr marT="45702" marB="4570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200</a:t>
                      </a:r>
                    </a:p>
                  </a:txBody>
                  <a:tcPr marT="45702" marB="4570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6"/>
                  </a:ext>
                </a:extLst>
              </a:tr>
              <a:tr h="457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Reactive Organic Gas</a:t>
                      </a:r>
                    </a:p>
                  </a:txBody>
                  <a:tcPr marT="45702" marB="4570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200</a:t>
                      </a:r>
                    </a:p>
                  </a:txBody>
                  <a:tcPr marT="45702" marB="4570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7"/>
                  </a:ext>
                </a:extLst>
              </a:tr>
              <a:tr h="48875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SOx</a:t>
                      </a:r>
                    </a:p>
                  </a:txBody>
                  <a:tcPr marT="45702" marB="4570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100</a:t>
                      </a:r>
                    </a:p>
                  </a:txBody>
                  <a:tcPr marT="45702" marB="4570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8"/>
                  </a:ext>
                </a:extLst>
              </a:tr>
              <a:tr h="48875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VOCs</a:t>
                      </a:r>
                    </a:p>
                  </a:txBody>
                  <a:tcPr marT="45702" marB="4570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a:ln>
                            <a:noFill/>
                          </a:ln>
                          <a:solidFill>
                            <a:schemeClr val="tx1"/>
                          </a:solidFill>
                          <a:effectLst/>
                          <a:latin typeface="Lucida Sans" pitchFamily="34" charset="0"/>
                        </a:rPr>
                        <a:t>200</a:t>
                      </a:r>
                    </a:p>
                  </a:txBody>
                  <a:tcPr marT="45702" marB="4570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4786" name="Rectangle 2">
            <a:extLst>
              <a:ext uri="{FF2B5EF4-FFF2-40B4-BE49-F238E27FC236}">
                <a16:creationId xmlns:a16="http://schemas.microsoft.com/office/drawing/2014/main" id="{CB41A4FB-7096-41E6-A4DE-919BA325CDC5}"/>
              </a:ext>
            </a:extLst>
          </p:cNvPr>
          <p:cNvSpPr>
            <a:spLocks noGrp="1" noChangeArrowheads="1"/>
          </p:cNvSpPr>
          <p:nvPr>
            <p:ph type="title"/>
          </p:nvPr>
        </p:nvSpPr>
        <p:spPr/>
        <p:txBody>
          <a:bodyPr/>
          <a:lstStyle/>
          <a:p>
            <a:pPr eaLnBrk="1" hangingPunct="1">
              <a:defRPr/>
            </a:pPr>
            <a:r>
              <a:rPr lang="en-US" sz="4000"/>
              <a:t>Triple-Drum</a:t>
            </a:r>
          </a:p>
        </p:txBody>
      </p:sp>
      <p:pic>
        <p:nvPicPr>
          <p:cNvPr id="146435" name="Picture 3" descr="A picture of a Triple Drum Design Mixer by CMI Corporation at a Hot Mix Asphalt Plant with 3 insulated silos in the forefront and the triple drum mixer, more conveyors, silos and ducting and air pollution control system in the background." title="Triple Drum">
            <a:extLst>
              <a:ext uri="{FF2B5EF4-FFF2-40B4-BE49-F238E27FC236}">
                <a16:creationId xmlns:a16="http://schemas.microsoft.com/office/drawing/2014/main" id="{32143271-FC17-49E1-83D0-DCF2FE3FC88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524000"/>
            <a:ext cx="9144000" cy="5334000"/>
          </a:xfr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8482" name="Picture 6" descr="A picture of two asphalt binder heated storage tanks and pump and a heated asphalt line&#10;&#10;" title="Asphalt Binder Storage">
            <a:extLst>
              <a:ext uri="{FF2B5EF4-FFF2-40B4-BE49-F238E27FC236}">
                <a16:creationId xmlns:a16="http://schemas.microsoft.com/office/drawing/2014/main" id="{0B26E000-9BC2-46AB-B5F6-B1C7F0AAF552}"/>
              </a:ext>
            </a:extLst>
          </p:cNvPr>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3906" name="Rectangle 2">
            <a:extLst>
              <a:ext uri="{FF2B5EF4-FFF2-40B4-BE49-F238E27FC236}">
                <a16:creationId xmlns:a16="http://schemas.microsoft.com/office/drawing/2014/main" id="{625676B2-2BC2-4230-959C-14F25DD2C589}"/>
              </a:ext>
            </a:extLst>
          </p:cNvPr>
          <p:cNvSpPr>
            <a:spLocks noGrp="1" noChangeArrowheads="1"/>
          </p:cNvSpPr>
          <p:nvPr>
            <p:ph type="title"/>
          </p:nvPr>
        </p:nvSpPr>
        <p:spPr>
          <a:xfrm>
            <a:off x="6019800" y="762000"/>
            <a:ext cx="3124200" cy="1143000"/>
          </a:xfrm>
        </p:spPr>
        <p:txBody>
          <a:bodyPr/>
          <a:lstStyle/>
          <a:p>
            <a:pPr algn="l" eaLnBrk="1" hangingPunct="1">
              <a:defRPr/>
            </a:pPr>
            <a:r>
              <a:rPr lang="en-US">
                <a:solidFill>
                  <a:schemeClr val="tx1"/>
                </a:solidFill>
              </a:rPr>
              <a:t>Process</a:t>
            </a:r>
            <a:br>
              <a:rPr lang="en-US">
                <a:solidFill>
                  <a:schemeClr val="tx1"/>
                </a:solidFill>
              </a:rPr>
            </a:br>
            <a:r>
              <a:rPr lang="en-US">
                <a:solidFill>
                  <a:schemeClr val="tx1"/>
                </a:solidFill>
              </a:rPr>
              <a:t>Asphalt </a:t>
            </a:r>
            <a:br>
              <a:rPr lang="en-US">
                <a:solidFill>
                  <a:schemeClr val="tx1"/>
                </a:solidFill>
              </a:rPr>
            </a:br>
            <a:r>
              <a:rPr lang="en-US">
                <a:solidFill>
                  <a:schemeClr val="tx1"/>
                </a:solidFill>
              </a:rPr>
              <a:t>Binder </a:t>
            </a:r>
            <a:br>
              <a:rPr lang="en-US">
                <a:solidFill>
                  <a:schemeClr val="tx1"/>
                </a:solidFill>
              </a:rPr>
            </a:br>
            <a:r>
              <a:rPr lang="en-US">
                <a:solidFill>
                  <a:schemeClr val="tx1"/>
                </a:solidFill>
              </a:rPr>
              <a:t>Storage</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0530" name="Picture 5" descr="A picture of 3 horizontal heated storage tanks with insulation and a Hot Mix Asphalt Plant in the background.&#10;&#10;" title="Asphalt Binder Storage">
            <a:extLst>
              <a:ext uri="{FF2B5EF4-FFF2-40B4-BE49-F238E27FC236}">
                <a16:creationId xmlns:a16="http://schemas.microsoft.com/office/drawing/2014/main" id="{467DE214-F923-4F07-AA7E-D63ADE56E959}"/>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rcRect t="14473" r="9650"/>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2578" name="Picture 5" descr="A picture of a double tanker truck loading asphalt from underground asphalt storage tanks and a Hot Mix Asphalt Plant in the bottom and a hot mix asphalt open top truck and trailer in the background&#10;&#10;" title="Underground Asphalt Storage Tanks">
            <a:extLst>
              <a:ext uri="{FF2B5EF4-FFF2-40B4-BE49-F238E27FC236}">
                <a16:creationId xmlns:a16="http://schemas.microsoft.com/office/drawing/2014/main" id="{A16341BB-5D72-4913-ABCB-6C855AC36EB2}"/>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2579" name="Text Box 6">
            <a:extLst>
              <a:ext uri="{FF2B5EF4-FFF2-40B4-BE49-F238E27FC236}">
                <a16:creationId xmlns:a16="http://schemas.microsoft.com/office/drawing/2014/main" id="{9612A494-2D3E-4A54-A49C-CE520BC5C702}"/>
              </a:ext>
            </a:extLst>
          </p:cNvPr>
          <p:cNvSpPr txBox="1">
            <a:spLocks noChangeArrowheads="1"/>
          </p:cNvSpPr>
          <p:nvPr/>
        </p:nvSpPr>
        <p:spPr bwMode="auto">
          <a:xfrm>
            <a:off x="1524000" y="685800"/>
            <a:ext cx="6096000" cy="1336675"/>
          </a:xfrm>
          <a:prstGeom prst="rect">
            <a:avLst/>
          </a:prstGeom>
          <a:solidFill>
            <a:schemeClr val="bg1">
              <a:alpha val="63136"/>
            </a:schemeClr>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lgn="ctr" eaLnBrk="1" hangingPunct="1">
              <a:spcBef>
                <a:spcPct val="0"/>
              </a:spcBef>
              <a:buFontTx/>
              <a:buNone/>
            </a:pPr>
            <a:r>
              <a:rPr lang="en-US" altLang="en-US" sz="4000" b="1">
                <a:solidFill>
                  <a:srgbClr val="3333FF"/>
                </a:solidFill>
                <a:latin typeface="Arial" panose="020B0604020202020204" pitchFamily="34" charset="0"/>
              </a:rPr>
              <a:t>Underground Asphalt Storage Tanks</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019908" name="Rectangle 4">
            <a:extLst>
              <a:ext uri="{FF2B5EF4-FFF2-40B4-BE49-F238E27FC236}">
                <a16:creationId xmlns:a16="http://schemas.microsoft.com/office/drawing/2014/main" id="{26D083B5-8D11-49DF-8469-7391145A3ED5}"/>
              </a:ext>
            </a:extLst>
          </p:cNvPr>
          <p:cNvSpPr>
            <a:spLocks noGrp="1" noChangeArrowheads="1"/>
          </p:cNvSpPr>
          <p:nvPr>
            <p:ph type="title"/>
          </p:nvPr>
        </p:nvSpPr>
        <p:spPr/>
        <p:txBody>
          <a:bodyPr/>
          <a:lstStyle/>
          <a:p>
            <a:pPr eaLnBrk="1" hangingPunct="1">
              <a:defRPr/>
            </a:pPr>
            <a:r>
              <a:rPr lang="en-US"/>
              <a:t>Emission Controls</a:t>
            </a:r>
          </a:p>
        </p:txBody>
      </p:sp>
      <p:pic>
        <p:nvPicPr>
          <p:cNvPr id="154627" name="Picture 10" descr="A picture of a pond with a fountain in the middle and trees and grass around the pond&#10;&#10;" title="Pond with a Fountain in the Middle">
            <a:extLst>
              <a:ext uri="{FF2B5EF4-FFF2-40B4-BE49-F238E27FC236}">
                <a16:creationId xmlns:a16="http://schemas.microsoft.com/office/drawing/2014/main" id="{EA31D40C-09AF-43CB-BB52-9FAB8ED5B08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600200"/>
            <a:ext cx="9144000" cy="5257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4">
            <a:extLst>
              <a:ext uri="{FF2B5EF4-FFF2-40B4-BE49-F238E27FC236}">
                <a16:creationId xmlns:a16="http://schemas.microsoft.com/office/drawing/2014/main" id="{3B94E4E3-CA23-4635-AC29-FCE7ACBAD0F2}"/>
              </a:ext>
            </a:extLst>
          </p:cNvPr>
          <p:cNvSpPr>
            <a:spLocks noGrp="1" noChangeArrowheads="1"/>
          </p:cNvSpPr>
          <p:nvPr>
            <p:ph type="title"/>
          </p:nvPr>
        </p:nvSpPr>
        <p:spPr/>
        <p:txBody>
          <a:bodyPr/>
          <a:lstStyle/>
          <a:p>
            <a:pPr eaLnBrk="1" hangingPunct="1">
              <a:defRPr/>
            </a:pPr>
            <a:r>
              <a:rPr lang="en-US" sz="4000"/>
              <a:t>Control</a:t>
            </a:r>
            <a:br>
              <a:rPr lang="en-US" sz="4000"/>
            </a:br>
            <a:r>
              <a:rPr lang="en-US" sz="4000"/>
              <a:t>Aggregate </a:t>
            </a:r>
          </a:p>
        </p:txBody>
      </p:sp>
      <p:pic>
        <p:nvPicPr>
          <p:cNvPr id="156675" name="Picture 5" descr="A picture of a grate on the ground used for unloading aggregate from bottom dump trucks onto underground stockpiles and transfer conveyors to above-ground cold bins " title="Underground Aggregate Stockpile and Grate">
            <a:extLst>
              <a:ext uri="{FF2B5EF4-FFF2-40B4-BE49-F238E27FC236}">
                <a16:creationId xmlns:a16="http://schemas.microsoft.com/office/drawing/2014/main" id="{122527AA-1020-40B1-A3C7-93A4276C169F}"/>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1600200"/>
            <a:ext cx="3962400" cy="5257800"/>
          </a:xfrm>
        </p:spPr>
      </p:pic>
      <p:sp>
        <p:nvSpPr>
          <p:cNvPr id="156676" name="Rectangle 6">
            <a:extLst>
              <a:ext uri="{FF2B5EF4-FFF2-40B4-BE49-F238E27FC236}">
                <a16:creationId xmlns:a16="http://schemas.microsoft.com/office/drawing/2014/main" id="{11E626FD-8D9B-49F7-B32E-EEDB950E8F2E}"/>
              </a:ext>
            </a:extLst>
          </p:cNvPr>
          <p:cNvSpPr>
            <a:spLocks noGrp="1" noChangeArrowheads="1"/>
          </p:cNvSpPr>
          <p:nvPr>
            <p:ph type="body" sz="half" idx="2"/>
          </p:nvPr>
        </p:nvSpPr>
        <p:spPr>
          <a:xfrm>
            <a:off x="4038600" y="1600200"/>
            <a:ext cx="4648200" cy="5257800"/>
          </a:xfrm>
        </p:spPr>
        <p:txBody>
          <a:bodyPr/>
          <a:lstStyle/>
          <a:p>
            <a:pPr eaLnBrk="1" hangingPunct="1"/>
            <a:r>
              <a:rPr lang="en-US" altLang="en-US" sz="2800" b="1"/>
              <a:t>Wind-blown dust</a:t>
            </a:r>
          </a:p>
          <a:p>
            <a:pPr eaLnBrk="1" hangingPunct="1"/>
            <a:r>
              <a:rPr lang="en-US" altLang="en-US" sz="2800" b="1"/>
              <a:t>Fugitive dust</a:t>
            </a:r>
          </a:p>
          <a:p>
            <a:pPr eaLnBrk="1" hangingPunct="1"/>
            <a:r>
              <a:rPr lang="en-US" altLang="en-US" sz="2800" b="1"/>
              <a:t>Common Control methods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354" name="Rectangle 2">
            <a:extLst>
              <a:ext uri="{FF2B5EF4-FFF2-40B4-BE49-F238E27FC236}">
                <a16:creationId xmlns:a16="http://schemas.microsoft.com/office/drawing/2014/main" id="{BDA4AE3D-CCF0-43BB-9118-EE96B8605331}"/>
              </a:ext>
            </a:extLst>
          </p:cNvPr>
          <p:cNvSpPr>
            <a:spLocks noGrp="1" noChangeArrowheads="1"/>
          </p:cNvSpPr>
          <p:nvPr>
            <p:ph type="title"/>
          </p:nvPr>
        </p:nvSpPr>
        <p:spPr/>
        <p:txBody>
          <a:bodyPr/>
          <a:lstStyle/>
          <a:p>
            <a:pPr eaLnBrk="1" hangingPunct="1">
              <a:defRPr/>
            </a:pPr>
            <a:r>
              <a:rPr lang="en-US" sz="3600"/>
              <a:t>Process</a:t>
            </a:r>
            <a:br>
              <a:rPr lang="en-US" sz="3600"/>
            </a:br>
            <a:r>
              <a:rPr lang="en-US" sz="3600"/>
              <a:t>Cold Bin Dust Collection System</a:t>
            </a:r>
          </a:p>
        </p:txBody>
      </p:sp>
      <p:pic>
        <p:nvPicPr>
          <p:cNvPr id="158723" name="Picture 4" descr="A picture of cold bins and ductwork venting cold bins and conveyor to a baghouse" title="Cold Bin Dust Collection System">
            <a:extLst>
              <a:ext uri="{FF2B5EF4-FFF2-40B4-BE49-F238E27FC236}">
                <a16:creationId xmlns:a16="http://schemas.microsoft.com/office/drawing/2014/main" id="{1846F522-1141-4CFF-B870-819EE777B24C}"/>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1600200"/>
            <a:ext cx="4495800" cy="5257800"/>
          </a:xfrm>
        </p:spPr>
      </p:pic>
      <p:pic>
        <p:nvPicPr>
          <p:cNvPr id="158724" name="Picture 5">
            <a:extLst>
              <a:ext uri="{FF2B5EF4-FFF2-40B4-BE49-F238E27FC236}">
                <a16:creationId xmlns:a16="http://schemas.microsoft.com/office/drawing/2014/main" id="{50139689-56CA-4CF8-92B9-46CC2639F05D}"/>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648200" y="1600200"/>
            <a:ext cx="4495800" cy="5257800"/>
          </a:xfr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0770" name="Picture 5" descr="A picture of conveyors and cold bins with lines collecting fugitive dust from them for air pollution control&#10;&#10;" title="Cold Bin Dust Collection System">
            <a:extLst>
              <a:ext uri="{FF2B5EF4-FFF2-40B4-BE49-F238E27FC236}">
                <a16:creationId xmlns:a16="http://schemas.microsoft.com/office/drawing/2014/main" id="{503A11A6-BB61-424E-B20E-7EFA9902BD18}"/>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rcRect l="16216" t="31213"/>
          <a:stretch>
            <a:fillRect/>
          </a:stretch>
        </p:blipFill>
        <p:spPr>
          <a:xfrm>
            <a:off x="0" y="0"/>
            <a:ext cx="9144000" cy="68945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1764" name="Rectangle 4">
            <a:extLst>
              <a:ext uri="{FF2B5EF4-FFF2-40B4-BE49-F238E27FC236}">
                <a16:creationId xmlns:a16="http://schemas.microsoft.com/office/drawing/2014/main" id="{606DB819-CB30-4942-BC3A-00AAE2654C68}"/>
              </a:ext>
            </a:extLst>
          </p:cNvPr>
          <p:cNvSpPr>
            <a:spLocks noGrp="1" noChangeArrowheads="1"/>
          </p:cNvSpPr>
          <p:nvPr>
            <p:ph type="title"/>
          </p:nvPr>
        </p:nvSpPr>
        <p:spPr/>
        <p:txBody>
          <a:bodyPr/>
          <a:lstStyle/>
          <a:p>
            <a:pPr eaLnBrk="1" hangingPunct="1">
              <a:defRPr/>
            </a:pPr>
            <a:endParaRPr lang="en-US"/>
          </a:p>
        </p:txBody>
      </p:sp>
      <p:pic>
        <p:nvPicPr>
          <p:cNvPr id="162819" name="Picture 6" descr="A picture of safety guard screen plates around conveyor belt transfer points&#10;&#10;" title="Safety Screen Guards for Conveyors">
            <a:extLst>
              <a:ext uri="{FF2B5EF4-FFF2-40B4-BE49-F238E27FC236}">
                <a16:creationId xmlns:a16="http://schemas.microsoft.com/office/drawing/2014/main" id="{5970615A-3EE2-47A8-BEDF-807D332F7170}"/>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19763"/>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9716" name="Rectangle 4">
            <a:extLst>
              <a:ext uri="{FF2B5EF4-FFF2-40B4-BE49-F238E27FC236}">
                <a16:creationId xmlns:a16="http://schemas.microsoft.com/office/drawing/2014/main" id="{BE0B255E-BDDE-4EB1-9C5C-85003F5B6D32}"/>
              </a:ext>
            </a:extLst>
          </p:cNvPr>
          <p:cNvSpPr>
            <a:spLocks noGrp="1" noChangeArrowheads="1"/>
          </p:cNvSpPr>
          <p:nvPr>
            <p:ph type="title"/>
          </p:nvPr>
        </p:nvSpPr>
        <p:spPr/>
        <p:txBody>
          <a:bodyPr/>
          <a:lstStyle/>
          <a:p>
            <a:pPr eaLnBrk="1" hangingPunct="1">
              <a:defRPr/>
            </a:pPr>
            <a:endParaRPr lang="en-US"/>
          </a:p>
        </p:txBody>
      </p:sp>
      <p:pic>
        <p:nvPicPr>
          <p:cNvPr id="164867" name="Picture 6" descr="A picture of a safety guard screen plate at the transfer point of a conveyor with an A frame ladder next to it&#10;&#10;" title="Safety Screen Guards for Conveyors">
            <a:extLst>
              <a:ext uri="{FF2B5EF4-FFF2-40B4-BE49-F238E27FC236}">
                <a16:creationId xmlns:a16="http://schemas.microsoft.com/office/drawing/2014/main" id="{68B1F246-E0CC-49B8-8C98-EEFA5892025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A5F0A621-84E6-47C4-B04F-8B5D0C5E7450}"/>
              </a:ext>
            </a:extLst>
          </p:cNvPr>
          <p:cNvSpPr>
            <a:spLocks noGrp="1" noChangeArrowheads="1"/>
          </p:cNvSpPr>
          <p:nvPr>
            <p:ph type="title"/>
          </p:nvPr>
        </p:nvSpPr>
        <p:spPr/>
        <p:txBody>
          <a:bodyPr/>
          <a:lstStyle/>
          <a:p>
            <a:pPr eaLnBrk="1" hangingPunct="1">
              <a:defRPr/>
            </a:pPr>
            <a:r>
              <a:rPr lang="en-US" sz="3600" dirty="0"/>
              <a:t>Emissions</a:t>
            </a:r>
          </a:p>
        </p:txBody>
      </p:sp>
      <p:sp>
        <p:nvSpPr>
          <p:cNvPr id="19459" name="Rectangle 3">
            <a:extLst>
              <a:ext uri="{FF2B5EF4-FFF2-40B4-BE49-F238E27FC236}">
                <a16:creationId xmlns:a16="http://schemas.microsoft.com/office/drawing/2014/main" id="{DB9B58B6-EBD3-4F14-9285-6B647BCBA86F}"/>
              </a:ext>
            </a:extLst>
          </p:cNvPr>
          <p:cNvSpPr>
            <a:spLocks noGrp="1" noChangeArrowheads="1"/>
          </p:cNvSpPr>
          <p:nvPr>
            <p:ph type="body" idx="1"/>
          </p:nvPr>
        </p:nvSpPr>
        <p:spPr>
          <a:xfrm>
            <a:off x="457200" y="1143000"/>
            <a:ext cx="8229600" cy="4525963"/>
          </a:xfrm>
        </p:spPr>
        <p:txBody>
          <a:bodyPr/>
          <a:lstStyle/>
          <a:p>
            <a:pPr eaLnBrk="1" hangingPunct="1">
              <a:lnSpc>
                <a:spcPct val="90000"/>
              </a:lnSpc>
              <a:buFontTx/>
              <a:buNone/>
            </a:pPr>
            <a:r>
              <a:rPr lang="en-US" altLang="en-US" sz="3600" b="1" u="sng"/>
              <a:t>AB 2588 Emission Inventory</a:t>
            </a:r>
          </a:p>
          <a:p>
            <a:pPr eaLnBrk="1" hangingPunct="1">
              <a:lnSpc>
                <a:spcPct val="90000"/>
              </a:lnSpc>
            </a:pPr>
            <a:r>
              <a:rPr lang="en-US" altLang="en-US" b="1"/>
              <a:t>Requires HMA facilities to submit an emission inventory</a:t>
            </a:r>
          </a:p>
          <a:p>
            <a:pPr eaLnBrk="1" hangingPunct="1">
              <a:lnSpc>
                <a:spcPct val="90000"/>
              </a:lnSpc>
            </a:pPr>
            <a:r>
              <a:rPr lang="en-US" altLang="en-US" b="1"/>
              <a:t>HMA emit 78 of the 730 listed “Toxic  Substances”</a:t>
            </a:r>
          </a:p>
          <a:p>
            <a:pPr eaLnBrk="1" hangingPunct="1">
              <a:lnSpc>
                <a:spcPct val="90000"/>
              </a:lnSpc>
            </a:pPr>
            <a:r>
              <a:rPr lang="en-US" altLang="en-US" b="1"/>
              <a:t>Emission Estimates </a:t>
            </a:r>
          </a:p>
          <a:p>
            <a:pPr lvl="1" eaLnBrk="1" hangingPunct="1">
              <a:lnSpc>
                <a:spcPct val="90000"/>
              </a:lnSpc>
            </a:pPr>
            <a:r>
              <a:rPr lang="en-US" altLang="en-US" b="1"/>
              <a:t>US EPA, AP-42; </a:t>
            </a:r>
          </a:p>
          <a:p>
            <a:pPr lvl="1" eaLnBrk="1" hangingPunct="1">
              <a:lnSpc>
                <a:spcPct val="90000"/>
              </a:lnSpc>
            </a:pPr>
            <a:r>
              <a:rPr lang="en-US" altLang="en-US" b="1"/>
              <a:t>District; or</a:t>
            </a:r>
          </a:p>
          <a:p>
            <a:pPr lvl="1" eaLnBrk="1" hangingPunct="1">
              <a:lnSpc>
                <a:spcPct val="90000"/>
              </a:lnSpc>
            </a:pPr>
            <a:r>
              <a:rPr lang="en-US" altLang="en-US" b="1"/>
              <a:t>Source Test</a:t>
            </a:r>
          </a:p>
        </p:txBody>
      </p:sp>
      <p:pic>
        <p:nvPicPr>
          <p:cNvPr id="19460" name="Picture 4" descr="A picture of a person in a cherry picker using a probe to collect samples from a stack during a source test" title="Emissions Testing">
            <a:extLst>
              <a:ext uri="{FF2B5EF4-FFF2-40B4-BE49-F238E27FC236}">
                <a16:creationId xmlns:a16="http://schemas.microsoft.com/office/drawing/2014/main" id="{4BF77ADB-2172-418B-B2CC-804D53D0EF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3429000"/>
            <a:ext cx="40386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6914" name="Picture 5" descr="A picture of conveyors with fugitive dust generated at the transfer point of the conveyors and a stack to the left and some sand and aggregate stockpiles in the background &#10;&#10;" title="Dust Suppresion">
            <a:extLst>
              <a:ext uri="{FF2B5EF4-FFF2-40B4-BE49-F238E27FC236}">
                <a16:creationId xmlns:a16="http://schemas.microsoft.com/office/drawing/2014/main" id="{D4E4A899-6499-4878-8AB0-255E3C9E1CB7}"/>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rcRect l="1852" t="27779"/>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6915" name="Text Box 6">
            <a:extLst>
              <a:ext uri="{FF2B5EF4-FFF2-40B4-BE49-F238E27FC236}">
                <a16:creationId xmlns:a16="http://schemas.microsoft.com/office/drawing/2014/main" id="{BD006EBF-443D-4DCC-AF43-ED2D04444565}"/>
              </a:ext>
            </a:extLst>
          </p:cNvPr>
          <p:cNvSpPr txBox="1">
            <a:spLocks noChangeArrowheads="1"/>
          </p:cNvSpPr>
          <p:nvPr/>
        </p:nvSpPr>
        <p:spPr bwMode="auto">
          <a:xfrm>
            <a:off x="4327525" y="1539875"/>
            <a:ext cx="39036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b="1">
                <a:latin typeface="Arial" panose="020B0604020202020204" pitchFamily="34" charset="0"/>
              </a:rPr>
              <a:t>Dust Suppression?</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44" name="Rectangle 4">
            <a:extLst>
              <a:ext uri="{FF2B5EF4-FFF2-40B4-BE49-F238E27FC236}">
                <a16:creationId xmlns:a16="http://schemas.microsoft.com/office/drawing/2014/main" id="{156D38E7-8B4F-4C39-A3EB-4D8FE3B86F51}"/>
              </a:ext>
            </a:extLst>
          </p:cNvPr>
          <p:cNvSpPr>
            <a:spLocks noGrp="1" noChangeArrowheads="1"/>
          </p:cNvSpPr>
          <p:nvPr>
            <p:ph type="title"/>
          </p:nvPr>
        </p:nvSpPr>
        <p:spPr/>
        <p:txBody>
          <a:bodyPr/>
          <a:lstStyle/>
          <a:p>
            <a:pPr eaLnBrk="1" hangingPunct="1">
              <a:defRPr/>
            </a:pPr>
            <a:r>
              <a:rPr lang="en-US" sz="3600" dirty="0"/>
              <a:t>Emission Control</a:t>
            </a:r>
            <a:br>
              <a:rPr lang="en-US" sz="3600" dirty="0"/>
            </a:br>
            <a:r>
              <a:rPr lang="en-US" sz="3600" dirty="0"/>
              <a:t>Hot Aggregate Handling</a:t>
            </a:r>
            <a:br>
              <a:rPr lang="en-US" sz="3600" dirty="0"/>
            </a:br>
            <a:endParaRPr lang="en-US" sz="3600" dirty="0"/>
          </a:p>
        </p:txBody>
      </p:sp>
      <p:sp>
        <p:nvSpPr>
          <p:cNvPr id="168963" name="Content Placeholder 1">
            <a:extLst>
              <a:ext uri="{FF2B5EF4-FFF2-40B4-BE49-F238E27FC236}">
                <a16:creationId xmlns:a16="http://schemas.microsoft.com/office/drawing/2014/main" id="{A6EEFA02-C643-4D05-A1D1-8D9D6C2ABA05}"/>
              </a:ext>
            </a:extLst>
          </p:cNvPr>
          <p:cNvSpPr>
            <a:spLocks noGrp="1" noChangeArrowheads="1"/>
          </p:cNvSpPr>
          <p:nvPr>
            <p:ph sz="half" idx="1"/>
          </p:nvPr>
        </p:nvSpPr>
        <p:spPr/>
        <p:txBody>
          <a:bodyPr/>
          <a:lstStyle/>
          <a:p>
            <a:endParaRPr lang="en-US" altLang="en-US"/>
          </a:p>
        </p:txBody>
      </p:sp>
      <p:pic>
        <p:nvPicPr>
          <p:cNvPr id="168964" name="Picture 3" descr="A picture of a Hot Mix Asphalt Plant with conveyors, rotary dryer, hot elevator, vibrating screen, hot bins, weighing hopper, pugmill, truck load out and a duct venting the rotary dryer to a baghouse and a small discharged aggregate stockpile" title="Emission Control System for Hot Aggregate">
            <a:extLst>
              <a:ext uri="{FF2B5EF4-FFF2-40B4-BE49-F238E27FC236}">
                <a16:creationId xmlns:a16="http://schemas.microsoft.com/office/drawing/2014/main" id="{F0A61E8D-5103-45C2-8889-9D1387063E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1963" y="1143000"/>
            <a:ext cx="8132762" cy="538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5" name="Rectangle 2">
            <a:extLst>
              <a:ext uri="{FF2B5EF4-FFF2-40B4-BE49-F238E27FC236}">
                <a16:creationId xmlns:a16="http://schemas.microsoft.com/office/drawing/2014/main" id="{B11C8871-657C-4757-BFFA-8759ADF60442}"/>
              </a:ext>
            </a:extLst>
          </p:cNvPr>
          <p:cNvSpPr>
            <a:spLocks noChangeArrowheads="1"/>
          </p:cNvSpPr>
          <p:nvPr/>
        </p:nvSpPr>
        <p:spPr bwMode="auto">
          <a:xfrm>
            <a:off x="838200" y="2305050"/>
            <a:ext cx="2835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spcBef>
                <a:spcPct val="0"/>
              </a:spcBef>
              <a:buFontTx/>
              <a:buNone/>
            </a:pPr>
            <a:r>
              <a:rPr lang="en-US" altLang="en-US" sz="2000">
                <a:latin typeface="Arial" panose="020B0604020202020204" pitchFamily="34" charset="0"/>
              </a:rPr>
              <a:t>Hot Aggregate Elevator</a:t>
            </a:r>
          </a:p>
        </p:txBody>
      </p:sp>
      <p:cxnSp>
        <p:nvCxnSpPr>
          <p:cNvPr id="7" name="Straight Arrow Connector 6">
            <a:extLst>
              <a:ext uri="{FF2B5EF4-FFF2-40B4-BE49-F238E27FC236}">
                <a16:creationId xmlns:a16="http://schemas.microsoft.com/office/drawing/2014/main" id="{CCD98BEB-22EA-4FFF-A8AA-7C79017ADA40}"/>
              </a:ext>
            </a:extLst>
          </p:cNvPr>
          <p:cNvCxnSpPr>
            <a:cxnSpLocks/>
          </p:cNvCxnSpPr>
          <p:nvPr/>
        </p:nvCxnSpPr>
        <p:spPr>
          <a:xfrm>
            <a:off x="3673475" y="2505075"/>
            <a:ext cx="2270125" cy="13319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8967" name="Rectangle 10">
            <a:extLst>
              <a:ext uri="{FF2B5EF4-FFF2-40B4-BE49-F238E27FC236}">
                <a16:creationId xmlns:a16="http://schemas.microsoft.com/office/drawing/2014/main" id="{F4091791-92C9-42BB-9FAE-0BA4A3095BD0}"/>
              </a:ext>
            </a:extLst>
          </p:cNvPr>
          <p:cNvSpPr>
            <a:spLocks noChangeArrowheads="1"/>
          </p:cNvSpPr>
          <p:nvPr/>
        </p:nvSpPr>
        <p:spPr bwMode="auto">
          <a:xfrm>
            <a:off x="3368675" y="6099175"/>
            <a:ext cx="2254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spcBef>
                <a:spcPct val="0"/>
              </a:spcBef>
              <a:buFontTx/>
              <a:buNone/>
            </a:pPr>
            <a:r>
              <a:rPr lang="en-US" altLang="en-US" sz="1400">
                <a:latin typeface="Arial" panose="020B0604020202020204" pitchFamily="34" charset="0"/>
              </a:rPr>
              <a:t>Discarded Aggregate Pile </a:t>
            </a:r>
          </a:p>
        </p:txBody>
      </p:sp>
      <p:cxnSp>
        <p:nvCxnSpPr>
          <p:cNvPr id="13" name="Straight Arrow Connector 12">
            <a:extLst>
              <a:ext uri="{FF2B5EF4-FFF2-40B4-BE49-F238E27FC236}">
                <a16:creationId xmlns:a16="http://schemas.microsoft.com/office/drawing/2014/main" id="{C425D5E6-C681-47BC-91D2-45BA91CB4D6D}"/>
              </a:ext>
            </a:extLst>
          </p:cNvPr>
          <p:cNvCxnSpPr>
            <a:cxnSpLocks/>
          </p:cNvCxnSpPr>
          <p:nvPr/>
        </p:nvCxnSpPr>
        <p:spPr>
          <a:xfrm flipV="1">
            <a:off x="5562600" y="5562600"/>
            <a:ext cx="1752600" cy="6969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8969" name="Rectangle 14">
            <a:extLst>
              <a:ext uri="{FF2B5EF4-FFF2-40B4-BE49-F238E27FC236}">
                <a16:creationId xmlns:a16="http://schemas.microsoft.com/office/drawing/2014/main" id="{122C8E9B-18FD-4A9A-B99B-914E9F6761EB}"/>
              </a:ext>
            </a:extLst>
          </p:cNvPr>
          <p:cNvSpPr>
            <a:spLocks noChangeArrowheads="1"/>
          </p:cNvSpPr>
          <p:nvPr/>
        </p:nvSpPr>
        <p:spPr bwMode="auto">
          <a:xfrm>
            <a:off x="6324600" y="6105525"/>
            <a:ext cx="13700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a:spcBef>
                <a:spcPct val="0"/>
              </a:spcBef>
              <a:buFontTx/>
              <a:buNone/>
            </a:pPr>
            <a:r>
              <a:rPr lang="en-US" altLang="en-US" sz="1400">
                <a:latin typeface="Arial" panose="020B0604020202020204" pitchFamily="34" charset="0"/>
              </a:rPr>
              <a:t>Discard Chute </a:t>
            </a:r>
          </a:p>
        </p:txBody>
      </p:sp>
      <p:cxnSp>
        <p:nvCxnSpPr>
          <p:cNvPr id="17" name="Straight Arrow Connector 16">
            <a:extLst>
              <a:ext uri="{FF2B5EF4-FFF2-40B4-BE49-F238E27FC236}">
                <a16:creationId xmlns:a16="http://schemas.microsoft.com/office/drawing/2014/main" id="{B0A32F41-EBDC-43DF-8A22-D38E5073AFF2}"/>
              </a:ext>
            </a:extLst>
          </p:cNvPr>
          <p:cNvCxnSpPr>
            <a:cxnSpLocks/>
          </p:cNvCxnSpPr>
          <p:nvPr/>
        </p:nvCxnSpPr>
        <p:spPr>
          <a:xfrm flipV="1">
            <a:off x="7620000" y="4572000"/>
            <a:ext cx="0" cy="1687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5156" name="Rectangle 4">
            <a:extLst>
              <a:ext uri="{FF2B5EF4-FFF2-40B4-BE49-F238E27FC236}">
                <a16:creationId xmlns:a16="http://schemas.microsoft.com/office/drawing/2014/main" id="{0F30FC7A-221A-45BC-8521-AD8E839039B0}"/>
              </a:ext>
            </a:extLst>
          </p:cNvPr>
          <p:cNvSpPr>
            <a:spLocks noGrp="1" noChangeArrowheads="1"/>
          </p:cNvSpPr>
          <p:nvPr>
            <p:ph type="title"/>
          </p:nvPr>
        </p:nvSpPr>
        <p:spPr/>
        <p:txBody>
          <a:bodyPr/>
          <a:lstStyle/>
          <a:p>
            <a:pPr eaLnBrk="1" hangingPunct="1">
              <a:defRPr/>
            </a:pPr>
            <a:r>
              <a:rPr lang="en-US" sz="3600"/>
              <a:t>Emission Control</a:t>
            </a:r>
            <a:br>
              <a:rPr lang="en-US" sz="3600"/>
            </a:br>
            <a:r>
              <a:rPr lang="en-US" sz="3600"/>
              <a:t>Hot Aggregate Handling</a:t>
            </a:r>
            <a:br>
              <a:rPr lang="en-US" sz="3600"/>
            </a:br>
            <a:endParaRPr lang="en-US" sz="3600"/>
          </a:p>
        </p:txBody>
      </p:sp>
      <p:pic>
        <p:nvPicPr>
          <p:cNvPr id="171011" name="Picture 6" descr="A picture of a Hot Mix Asphalt Plant with a large cloud of smoke, dust and water vapor created from dropping hot aggregate on the ground" title="Emission Control for Hot Aggregate">
            <a:extLst>
              <a:ext uri="{FF2B5EF4-FFF2-40B4-BE49-F238E27FC236}">
                <a16:creationId xmlns:a16="http://schemas.microsoft.com/office/drawing/2014/main" id="{DC9D720D-29E9-4BF2-9ED6-8D7E5005D6E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600200"/>
            <a:ext cx="9144000" cy="5257800"/>
          </a:xfrm>
          <a:noFill/>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1412" name="Rectangle 4">
            <a:extLst>
              <a:ext uri="{FF2B5EF4-FFF2-40B4-BE49-F238E27FC236}">
                <a16:creationId xmlns:a16="http://schemas.microsoft.com/office/drawing/2014/main" id="{C4AC32E8-9FDC-459D-B070-D06FC16053E7}"/>
              </a:ext>
            </a:extLst>
          </p:cNvPr>
          <p:cNvSpPr>
            <a:spLocks noGrp="1" noChangeArrowheads="1"/>
          </p:cNvSpPr>
          <p:nvPr>
            <p:ph type="title"/>
          </p:nvPr>
        </p:nvSpPr>
        <p:spPr/>
        <p:txBody>
          <a:bodyPr/>
          <a:lstStyle/>
          <a:p>
            <a:pPr eaLnBrk="1" hangingPunct="1">
              <a:defRPr/>
            </a:pPr>
            <a:r>
              <a:rPr lang="en-US" sz="4000"/>
              <a:t>Emission Control Flue Gas Recirculation</a:t>
            </a:r>
          </a:p>
        </p:txBody>
      </p:sp>
      <p:pic>
        <p:nvPicPr>
          <p:cNvPr id="173059" name="Picture 6" descr="A picture of a rotary dryer with a feed conveyor on top and an inclined conveyor on the right and induced draft fan and flue gas recirculation and blue smoke ducting &#10;&#10;" title="Emission Control Flue Gas Recirculation">
            <a:extLst>
              <a:ext uri="{FF2B5EF4-FFF2-40B4-BE49-F238E27FC236}">
                <a16:creationId xmlns:a16="http://schemas.microsoft.com/office/drawing/2014/main" id="{990792A9-09A0-4512-B7AF-BF134B9503FA}"/>
              </a:ext>
            </a:extLst>
          </p:cNvPr>
          <p:cNvPicPr>
            <a:picLocks noGrp="1" noChangeAspect="1" noChangeArrowheads="1"/>
          </p:cNvPicPr>
          <p:nvPr>
            <p:ph idx="1"/>
          </p:nvPr>
        </p:nvPicPr>
        <p:blipFill>
          <a:blip r:embed="rId3">
            <a:lum bright="12000"/>
            <a:extLst>
              <a:ext uri="{28A0092B-C50C-407E-A947-70E740481C1C}">
                <a14:useLocalDpi xmlns:a14="http://schemas.microsoft.com/office/drawing/2010/main" val="0"/>
              </a:ext>
            </a:extLst>
          </a:blip>
          <a:srcRect/>
          <a:stretch>
            <a:fillRect/>
          </a:stretch>
        </p:blipFill>
        <p:spPr>
          <a:xfrm>
            <a:off x="0" y="1676400"/>
            <a:ext cx="9144000" cy="533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3060" name="Text Box 7">
            <a:extLst>
              <a:ext uri="{FF2B5EF4-FFF2-40B4-BE49-F238E27FC236}">
                <a16:creationId xmlns:a16="http://schemas.microsoft.com/office/drawing/2014/main" id="{276B0D21-37B8-485C-8F00-3F72B75A0F03}"/>
              </a:ext>
            </a:extLst>
          </p:cNvPr>
          <p:cNvSpPr txBox="1">
            <a:spLocks noChangeArrowheads="1"/>
          </p:cNvSpPr>
          <p:nvPr/>
        </p:nvSpPr>
        <p:spPr bwMode="auto">
          <a:xfrm>
            <a:off x="6477000" y="914400"/>
            <a:ext cx="23193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800" b="1" dirty="0">
                <a:solidFill>
                  <a:srgbClr val="FF0000"/>
                </a:solidFill>
                <a:latin typeface="Arial" panose="020B0604020202020204" pitchFamily="34" charset="0"/>
              </a:rPr>
              <a:t>Blue Smoke</a:t>
            </a:r>
            <a:r>
              <a:rPr lang="en-US" altLang="en-US" sz="2800" dirty="0">
                <a:solidFill>
                  <a:srgbClr val="FF0000"/>
                </a:solidFill>
                <a:latin typeface="Arial" panose="020B0604020202020204" pitchFamily="34" charset="0"/>
              </a:rPr>
              <a:t> </a:t>
            </a:r>
          </a:p>
        </p:txBody>
      </p:sp>
      <p:sp>
        <p:nvSpPr>
          <p:cNvPr id="173061" name="Text Box 8">
            <a:extLst>
              <a:ext uri="{FF2B5EF4-FFF2-40B4-BE49-F238E27FC236}">
                <a16:creationId xmlns:a16="http://schemas.microsoft.com/office/drawing/2014/main" id="{4CDD31B4-C8B2-4EAE-BB1F-AE5F86238461}"/>
              </a:ext>
            </a:extLst>
          </p:cNvPr>
          <p:cNvSpPr txBox="1">
            <a:spLocks noChangeArrowheads="1"/>
          </p:cNvSpPr>
          <p:nvPr/>
        </p:nvSpPr>
        <p:spPr bwMode="auto">
          <a:xfrm>
            <a:off x="0" y="1371600"/>
            <a:ext cx="3432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400" b="1" dirty="0">
                <a:solidFill>
                  <a:srgbClr val="FF0000"/>
                </a:solidFill>
                <a:latin typeface="Arial" panose="020B0604020202020204" pitchFamily="34" charset="0"/>
              </a:rPr>
              <a:t>Flue/Blue Gas Ducting</a:t>
            </a:r>
          </a:p>
        </p:txBody>
      </p:sp>
      <p:sp>
        <p:nvSpPr>
          <p:cNvPr id="173062" name="Text Box 9">
            <a:extLst>
              <a:ext uri="{FF2B5EF4-FFF2-40B4-BE49-F238E27FC236}">
                <a16:creationId xmlns:a16="http://schemas.microsoft.com/office/drawing/2014/main" id="{A35AB98D-EAA1-4962-80FA-0763D5B38EE4}"/>
              </a:ext>
            </a:extLst>
          </p:cNvPr>
          <p:cNvSpPr txBox="1">
            <a:spLocks noChangeArrowheads="1"/>
          </p:cNvSpPr>
          <p:nvPr/>
        </p:nvSpPr>
        <p:spPr bwMode="auto">
          <a:xfrm>
            <a:off x="4800600" y="1600200"/>
            <a:ext cx="32115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800" b="1" dirty="0">
                <a:solidFill>
                  <a:srgbClr val="FF0000"/>
                </a:solidFill>
                <a:latin typeface="Arial" panose="020B0604020202020204" pitchFamily="34" charset="0"/>
              </a:rPr>
              <a:t>Induced Draft Fan</a:t>
            </a:r>
          </a:p>
        </p:txBody>
      </p:sp>
      <p:sp>
        <p:nvSpPr>
          <p:cNvPr id="173063" name="Line 10">
            <a:extLst>
              <a:ext uri="{FF2B5EF4-FFF2-40B4-BE49-F238E27FC236}">
                <a16:creationId xmlns:a16="http://schemas.microsoft.com/office/drawing/2014/main" id="{11242843-C876-447D-BCE2-E7E4465C0355}"/>
              </a:ext>
            </a:extLst>
          </p:cNvPr>
          <p:cNvSpPr>
            <a:spLocks noChangeShapeType="1"/>
          </p:cNvSpPr>
          <p:nvPr/>
        </p:nvSpPr>
        <p:spPr bwMode="auto">
          <a:xfrm>
            <a:off x="1600200" y="1905000"/>
            <a:ext cx="1447800" cy="20574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3064" name="Line 11">
            <a:extLst>
              <a:ext uri="{FF2B5EF4-FFF2-40B4-BE49-F238E27FC236}">
                <a16:creationId xmlns:a16="http://schemas.microsoft.com/office/drawing/2014/main" id="{757D35E3-E96E-47BD-B265-2D6FB562D9F9}"/>
              </a:ext>
            </a:extLst>
          </p:cNvPr>
          <p:cNvSpPr>
            <a:spLocks noChangeShapeType="1"/>
          </p:cNvSpPr>
          <p:nvPr/>
        </p:nvSpPr>
        <p:spPr bwMode="auto">
          <a:xfrm>
            <a:off x="6400800" y="2286000"/>
            <a:ext cx="228600" cy="22098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3065" name="Line 12">
            <a:extLst>
              <a:ext uri="{FF2B5EF4-FFF2-40B4-BE49-F238E27FC236}">
                <a16:creationId xmlns:a16="http://schemas.microsoft.com/office/drawing/2014/main" id="{3ED145EB-C420-4235-B99F-09EAD7EBED92}"/>
              </a:ext>
            </a:extLst>
          </p:cNvPr>
          <p:cNvSpPr>
            <a:spLocks noChangeShapeType="1"/>
          </p:cNvSpPr>
          <p:nvPr/>
        </p:nvSpPr>
        <p:spPr bwMode="auto">
          <a:xfrm flipH="1">
            <a:off x="7620000" y="1295400"/>
            <a:ext cx="990600" cy="23622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5508" name="Rectangle 4">
            <a:extLst>
              <a:ext uri="{FF2B5EF4-FFF2-40B4-BE49-F238E27FC236}">
                <a16:creationId xmlns:a16="http://schemas.microsoft.com/office/drawing/2014/main" id="{3283B847-3E96-42A2-BC8F-D39E9EFAE1C9}"/>
              </a:ext>
            </a:extLst>
          </p:cNvPr>
          <p:cNvSpPr>
            <a:spLocks noGrp="1" noChangeArrowheads="1"/>
          </p:cNvSpPr>
          <p:nvPr>
            <p:ph type="title"/>
          </p:nvPr>
        </p:nvSpPr>
        <p:spPr>
          <a:xfrm>
            <a:off x="0" y="381000"/>
            <a:ext cx="5867400" cy="1143000"/>
          </a:xfrm>
        </p:spPr>
        <p:txBody>
          <a:bodyPr/>
          <a:lstStyle/>
          <a:p>
            <a:pPr eaLnBrk="1" hangingPunct="1">
              <a:defRPr/>
            </a:pPr>
            <a:r>
              <a:rPr lang="en-US" sz="4000"/>
              <a:t>Emission Control </a:t>
            </a:r>
            <a:br>
              <a:rPr lang="en-US" sz="4000"/>
            </a:br>
            <a:endParaRPr lang="en-US" sz="4000"/>
          </a:p>
        </p:txBody>
      </p:sp>
      <p:pic>
        <p:nvPicPr>
          <p:cNvPr id="175107" name="Picture 6" descr="A picture of a rotary dryer and ductwork from rotary dryer to a cyclone and from cyclone to a baghouse &#10;&#10;" title="Emission Control System with Cyclone and Baghouse">
            <a:extLst>
              <a:ext uri="{FF2B5EF4-FFF2-40B4-BE49-F238E27FC236}">
                <a16:creationId xmlns:a16="http://schemas.microsoft.com/office/drawing/2014/main" id="{7765D077-FAEA-47F2-B7C6-312269AC100A}"/>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0" y="1574800"/>
            <a:ext cx="9144000" cy="5359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5108" name="Text Box 7">
            <a:extLst>
              <a:ext uri="{FF2B5EF4-FFF2-40B4-BE49-F238E27FC236}">
                <a16:creationId xmlns:a16="http://schemas.microsoft.com/office/drawing/2014/main" id="{2698CDBD-13F3-43B8-B1B4-ADF1965C0A1B}"/>
              </a:ext>
            </a:extLst>
          </p:cNvPr>
          <p:cNvSpPr txBox="1">
            <a:spLocks noChangeArrowheads="1"/>
          </p:cNvSpPr>
          <p:nvPr/>
        </p:nvSpPr>
        <p:spPr bwMode="auto">
          <a:xfrm>
            <a:off x="7375525" y="849313"/>
            <a:ext cx="13874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000" b="1" dirty="0">
                <a:solidFill>
                  <a:srgbClr val="FF0000"/>
                </a:solidFill>
                <a:latin typeface="Arial" panose="020B0604020202020204" pitchFamily="34" charset="0"/>
              </a:rPr>
              <a:t>Cyclone</a:t>
            </a:r>
          </a:p>
        </p:txBody>
      </p:sp>
      <p:sp>
        <p:nvSpPr>
          <p:cNvPr id="175109" name="Line 8">
            <a:extLst>
              <a:ext uri="{FF2B5EF4-FFF2-40B4-BE49-F238E27FC236}">
                <a16:creationId xmlns:a16="http://schemas.microsoft.com/office/drawing/2014/main" id="{0AED7E9C-05EA-4D9C-AC94-B3FDFE884F1F}"/>
              </a:ext>
            </a:extLst>
          </p:cNvPr>
          <p:cNvSpPr>
            <a:spLocks noChangeShapeType="1"/>
          </p:cNvSpPr>
          <p:nvPr/>
        </p:nvSpPr>
        <p:spPr bwMode="auto">
          <a:xfrm flipH="1">
            <a:off x="6553200" y="1371600"/>
            <a:ext cx="1447800" cy="10668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5110" name="Text Box 9">
            <a:extLst>
              <a:ext uri="{FF2B5EF4-FFF2-40B4-BE49-F238E27FC236}">
                <a16:creationId xmlns:a16="http://schemas.microsoft.com/office/drawing/2014/main" id="{3B21F982-CEFC-4135-9905-9ED2584F62A7}"/>
              </a:ext>
            </a:extLst>
          </p:cNvPr>
          <p:cNvSpPr txBox="1">
            <a:spLocks noChangeArrowheads="1"/>
          </p:cNvSpPr>
          <p:nvPr/>
        </p:nvSpPr>
        <p:spPr bwMode="auto">
          <a:xfrm>
            <a:off x="3733800" y="1066800"/>
            <a:ext cx="3048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000" b="1" dirty="0">
                <a:solidFill>
                  <a:srgbClr val="FF0000"/>
                </a:solidFill>
                <a:latin typeface="Arial" panose="020B0604020202020204" pitchFamily="34" charset="0"/>
              </a:rPr>
              <a:t>Ducting to Baghouse</a:t>
            </a:r>
          </a:p>
        </p:txBody>
      </p:sp>
      <p:sp>
        <p:nvSpPr>
          <p:cNvPr id="175111" name="Line 10">
            <a:extLst>
              <a:ext uri="{FF2B5EF4-FFF2-40B4-BE49-F238E27FC236}">
                <a16:creationId xmlns:a16="http://schemas.microsoft.com/office/drawing/2014/main" id="{97B67467-A5D8-4D02-AE22-9712F273A5D2}"/>
              </a:ext>
            </a:extLst>
          </p:cNvPr>
          <p:cNvSpPr>
            <a:spLocks noChangeShapeType="1"/>
          </p:cNvSpPr>
          <p:nvPr/>
        </p:nvSpPr>
        <p:spPr bwMode="auto">
          <a:xfrm flipH="1">
            <a:off x="3962400" y="1524000"/>
            <a:ext cx="990600" cy="9144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5112" name="Text Box 11">
            <a:extLst>
              <a:ext uri="{FF2B5EF4-FFF2-40B4-BE49-F238E27FC236}">
                <a16:creationId xmlns:a16="http://schemas.microsoft.com/office/drawing/2014/main" id="{53E73DFC-C9CD-432E-96DD-2224EDF12E44}"/>
              </a:ext>
            </a:extLst>
          </p:cNvPr>
          <p:cNvSpPr txBox="1">
            <a:spLocks noChangeArrowheads="1"/>
          </p:cNvSpPr>
          <p:nvPr/>
        </p:nvSpPr>
        <p:spPr bwMode="auto">
          <a:xfrm>
            <a:off x="2895600" y="2971800"/>
            <a:ext cx="14144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000" b="1" dirty="0">
                <a:solidFill>
                  <a:srgbClr val="FF0000"/>
                </a:solidFill>
                <a:latin typeface="Arial" panose="020B0604020202020204" pitchFamily="34" charset="0"/>
              </a:rPr>
              <a:t>Baghouse</a:t>
            </a:r>
          </a:p>
        </p:txBody>
      </p:sp>
      <p:sp>
        <p:nvSpPr>
          <p:cNvPr id="175113" name="Text Box 12">
            <a:extLst>
              <a:ext uri="{FF2B5EF4-FFF2-40B4-BE49-F238E27FC236}">
                <a16:creationId xmlns:a16="http://schemas.microsoft.com/office/drawing/2014/main" id="{BE695BCE-3E2D-4591-8603-2A50F3142B1C}"/>
              </a:ext>
            </a:extLst>
          </p:cNvPr>
          <p:cNvSpPr txBox="1">
            <a:spLocks noChangeArrowheads="1"/>
          </p:cNvSpPr>
          <p:nvPr/>
        </p:nvSpPr>
        <p:spPr bwMode="auto">
          <a:xfrm>
            <a:off x="2895600" y="4038600"/>
            <a:ext cx="23415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800" b="1">
                <a:solidFill>
                  <a:srgbClr val="FF0000"/>
                </a:solidFill>
                <a:latin typeface="Arial" panose="020B0604020202020204" pitchFamily="34" charset="0"/>
              </a:rPr>
              <a:t>Rotary Dryer</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860" name="Rectangle 4">
            <a:extLst>
              <a:ext uri="{FF2B5EF4-FFF2-40B4-BE49-F238E27FC236}">
                <a16:creationId xmlns:a16="http://schemas.microsoft.com/office/drawing/2014/main" id="{E189E314-A71B-4DB7-AD4B-20A361476F9B}"/>
              </a:ext>
            </a:extLst>
          </p:cNvPr>
          <p:cNvSpPr>
            <a:spLocks noGrp="1" noChangeArrowheads="1"/>
          </p:cNvSpPr>
          <p:nvPr>
            <p:ph type="title"/>
          </p:nvPr>
        </p:nvSpPr>
        <p:spPr>
          <a:xfrm>
            <a:off x="457200" y="0"/>
            <a:ext cx="8229600" cy="1143000"/>
          </a:xfrm>
        </p:spPr>
        <p:txBody>
          <a:bodyPr/>
          <a:lstStyle/>
          <a:p>
            <a:pPr eaLnBrk="1" hangingPunct="1">
              <a:defRPr/>
            </a:pPr>
            <a:r>
              <a:rPr lang="en-US"/>
              <a:t>Small Binder Storage Tank</a:t>
            </a:r>
          </a:p>
        </p:txBody>
      </p:sp>
      <p:pic>
        <p:nvPicPr>
          <p:cNvPr id="177155" name="Picture 6" descr="A picture of a small horizontal heated binder storage tank with a burner with a hot oil heater, exhaust stack, expansion tank and a couple of pumps" title="Small Binder Storage Tank">
            <a:extLst>
              <a:ext uri="{FF2B5EF4-FFF2-40B4-BE49-F238E27FC236}">
                <a16:creationId xmlns:a16="http://schemas.microsoft.com/office/drawing/2014/main" id="{3323881D-11E4-4FCE-8B71-E5FC58C218C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990600"/>
            <a:ext cx="9144000" cy="5867400"/>
          </a:xfr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Rectangle 4">
            <a:extLst>
              <a:ext uri="{FF2B5EF4-FFF2-40B4-BE49-F238E27FC236}">
                <a16:creationId xmlns:a16="http://schemas.microsoft.com/office/drawing/2014/main" id="{D67D44A8-476B-4443-B9A8-747DA819B1D4}"/>
              </a:ext>
            </a:extLst>
          </p:cNvPr>
          <p:cNvSpPr>
            <a:spLocks noGrp="1" noChangeArrowheads="1"/>
          </p:cNvSpPr>
          <p:nvPr>
            <p:ph type="title"/>
          </p:nvPr>
        </p:nvSpPr>
        <p:spPr/>
        <p:txBody>
          <a:bodyPr/>
          <a:lstStyle/>
          <a:p>
            <a:pPr eaLnBrk="1" hangingPunct="1">
              <a:defRPr/>
            </a:pPr>
            <a:r>
              <a:rPr lang="en-US"/>
              <a:t>Hot Oil Heater Coils </a:t>
            </a:r>
          </a:p>
        </p:txBody>
      </p:sp>
      <p:pic>
        <p:nvPicPr>
          <p:cNvPr id="179203" name="Picture 7" descr="A schematic drawing of a heated binder storage tank showing a hot oil heater, coils for circulating hot oil and heating the asphalt binder inside the tank, a delivery line at the bottom and a return line at the top of the tank, a sampling valve and a vent  or vapor recovery line " title="Hot Oil Heater Coils">
            <a:extLst>
              <a:ext uri="{FF2B5EF4-FFF2-40B4-BE49-F238E27FC236}">
                <a16:creationId xmlns:a16="http://schemas.microsoft.com/office/drawing/2014/main" id="{9F799A90-3E3A-4D74-B28E-F4CE861D0F5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600200"/>
            <a:ext cx="9144000" cy="5257800"/>
          </a:xfr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1476" name="Rectangle 4">
            <a:extLst>
              <a:ext uri="{FF2B5EF4-FFF2-40B4-BE49-F238E27FC236}">
                <a16:creationId xmlns:a16="http://schemas.microsoft.com/office/drawing/2014/main" id="{592BB866-E80A-4375-94AF-2E99B451FA2B}"/>
              </a:ext>
            </a:extLst>
          </p:cNvPr>
          <p:cNvSpPr>
            <a:spLocks noGrp="1" noChangeArrowheads="1"/>
          </p:cNvSpPr>
          <p:nvPr>
            <p:ph type="title"/>
          </p:nvPr>
        </p:nvSpPr>
        <p:spPr>
          <a:xfrm>
            <a:off x="457200" y="0"/>
            <a:ext cx="8229600" cy="1143000"/>
          </a:xfrm>
        </p:spPr>
        <p:txBody>
          <a:bodyPr/>
          <a:lstStyle/>
          <a:p>
            <a:pPr eaLnBrk="1" hangingPunct="1">
              <a:defRPr/>
            </a:pPr>
            <a:r>
              <a:rPr lang="en-US" sz="4000"/>
              <a:t>Process</a:t>
            </a:r>
            <a:br>
              <a:rPr lang="en-US" sz="4000"/>
            </a:br>
            <a:r>
              <a:rPr lang="en-US" sz="4000"/>
              <a:t>Underground Storage Tanks</a:t>
            </a:r>
          </a:p>
        </p:txBody>
      </p:sp>
      <p:pic>
        <p:nvPicPr>
          <p:cNvPr id="181251" name="Picture 8" descr="A picture of the feed line for an underground storage tank with some piping around it on the ground&#10;&#10;" title="Underground Storage Tanks">
            <a:extLst>
              <a:ext uri="{FF2B5EF4-FFF2-40B4-BE49-F238E27FC236}">
                <a16:creationId xmlns:a16="http://schemas.microsoft.com/office/drawing/2014/main" id="{444B46ED-F4FC-459E-8AC3-250A7BCA732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143000"/>
            <a:ext cx="9144000" cy="5715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3298" name="Picture 6" descr="A picture of vapors being released from the top of an uncontrolled portable binder storage tank&#10;" title="Uncontrolled RAC Binder Storage Tank">
            <a:extLst>
              <a:ext uri="{FF2B5EF4-FFF2-40B4-BE49-F238E27FC236}">
                <a16:creationId xmlns:a16="http://schemas.microsoft.com/office/drawing/2014/main" id="{68467B8F-47B7-4E26-AD35-AE580AA9A0A9}"/>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9026" name="Rectangle 2">
            <a:extLst>
              <a:ext uri="{FF2B5EF4-FFF2-40B4-BE49-F238E27FC236}">
                <a16:creationId xmlns:a16="http://schemas.microsoft.com/office/drawing/2014/main" id="{8FD8F355-4D0E-42D4-BDD4-B0DC1EF7E92A}"/>
              </a:ext>
            </a:extLst>
          </p:cNvPr>
          <p:cNvSpPr>
            <a:spLocks noGrp="1" noChangeArrowheads="1"/>
          </p:cNvSpPr>
          <p:nvPr>
            <p:ph type="title"/>
          </p:nvPr>
        </p:nvSpPr>
        <p:spPr>
          <a:xfrm>
            <a:off x="2133600" y="4800600"/>
            <a:ext cx="6858000" cy="1143000"/>
          </a:xfrm>
        </p:spPr>
        <p:txBody>
          <a:bodyPr/>
          <a:lstStyle/>
          <a:p>
            <a:pPr eaLnBrk="1" hangingPunct="1">
              <a:defRPr/>
            </a:pPr>
            <a:r>
              <a:rPr lang="en-US" sz="4000"/>
              <a:t> Uncontrolled RAC </a:t>
            </a:r>
            <a:br>
              <a:rPr lang="en-US" sz="4000"/>
            </a:br>
            <a:r>
              <a:rPr lang="en-US" sz="4000"/>
              <a:t>Binder Storage Tank</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3524" name="Rectangle 4">
            <a:extLst>
              <a:ext uri="{FF2B5EF4-FFF2-40B4-BE49-F238E27FC236}">
                <a16:creationId xmlns:a16="http://schemas.microsoft.com/office/drawing/2014/main" id="{EA64DDC5-ABF4-4FC7-99E1-BE54341949A7}"/>
              </a:ext>
            </a:extLst>
          </p:cNvPr>
          <p:cNvSpPr>
            <a:spLocks noGrp="1" noChangeArrowheads="1"/>
          </p:cNvSpPr>
          <p:nvPr>
            <p:ph type="title"/>
          </p:nvPr>
        </p:nvSpPr>
        <p:spPr/>
        <p:txBody>
          <a:bodyPr/>
          <a:lstStyle/>
          <a:p>
            <a:pPr eaLnBrk="1" hangingPunct="1">
              <a:defRPr/>
            </a:pPr>
            <a:r>
              <a:rPr lang="en-US" sz="4000" dirty="0"/>
              <a:t>Controlled Binder Storage Tank Vent Condenser</a:t>
            </a:r>
          </a:p>
        </p:txBody>
      </p:sp>
      <p:pic>
        <p:nvPicPr>
          <p:cNvPr id="185347" name="Picture 6" descr="A picture of a vent condenser on top of an asphalt binder storage tank for control of blue smoke" title="Controlled Binder Storage Tank with Vent Condenser">
            <a:extLst>
              <a:ext uri="{FF2B5EF4-FFF2-40B4-BE49-F238E27FC236}">
                <a16:creationId xmlns:a16="http://schemas.microsoft.com/office/drawing/2014/main" id="{1D7BF1A8-E6C0-4797-B8B2-37121FD55C5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981200" y="1752600"/>
            <a:ext cx="5791200" cy="4810125"/>
          </a:xfr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8F06E25E-E278-4584-AE22-6FCBB6AD83DF}"/>
              </a:ext>
            </a:extLst>
          </p:cNvPr>
          <p:cNvSpPr>
            <a:spLocks noGrp="1" noChangeArrowheads="1"/>
          </p:cNvSpPr>
          <p:nvPr>
            <p:ph type="title"/>
          </p:nvPr>
        </p:nvSpPr>
        <p:spPr>
          <a:xfrm>
            <a:off x="457200" y="533400"/>
            <a:ext cx="8229600" cy="1143000"/>
          </a:xfrm>
        </p:spPr>
        <p:txBody>
          <a:bodyPr/>
          <a:lstStyle/>
          <a:p>
            <a:pPr eaLnBrk="1" hangingPunct="1">
              <a:defRPr/>
            </a:pPr>
            <a:r>
              <a:rPr lang="en-US" sz="3600" dirty="0"/>
              <a:t>Emissions</a:t>
            </a:r>
            <a:br>
              <a:rPr lang="en-US" sz="3600" dirty="0"/>
            </a:br>
            <a:endParaRPr lang="en-US" sz="3600" dirty="0"/>
          </a:p>
        </p:txBody>
      </p:sp>
      <p:sp>
        <p:nvSpPr>
          <p:cNvPr id="21507" name="Rectangle 3">
            <a:extLst>
              <a:ext uri="{FF2B5EF4-FFF2-40B4-BE49-F238E27FC236}">
                <a16:creationId xmlns:a16="http://schemas.microsoft.com/office/drawing/2014/main" id="{93136319-79AA-4804-879D-4ADEB4E74F55}"/>
              </a:ext>
            </a:extLst>
          </p:cNvPr>
          <p:cNvSpPr>
            <a:spLocks noGrp="1" noChangeArrowheads="1"/>
          </p:cNvSpPr>
          <p:nvPr>
            <p:ph type="body" idx="1"/>
          </p:nvPr>
        </p:nvSpPr>
        <p:spPr>
          <a:xfrm>
            <a:off x="457200" y="1343742"/>
            <a:ext cx="4267200" cy="5514258"/>
          </a:xfrm>
        </p:spPr>
        <p:txBody>
          <a:bodyPr/>
          <a:lstStyle/>
          <a:p>
            <a:pPr eaLnBrk="1" hangingPunct="1">
              <a:lnSpc>
                <a:spcPct val="90000"/>
              </a:lnSpc>
              <a:buFontTx/>
              <a:buNone/>
            </a:pPr>
            <a:r>
              <a:rPr lang="en-US" altLang="en-US" sz="3600" b="1" u="sng" dirty="0"/>
              <a:t>Criteria and Precursor Pollutants</a:t>
            </a:r>
          </a:p>
          <a:p>
            <a:pPr>
              <a:lnSpc>
                <a:spcPct val="90000"/>
              </a:lnSpc>
            </a:pPr>
            <a:endParaRPr lang="en-US" altLang="en-US" b="1" dirty="0"/>
          </a:p>
          <a:p>
            <a:pPr>
              <a:lnSpc>
                <a:spcPct val="90000"/>
              </a:lnSpc>
            </a:pPr>
            <a:r>
              <a:rPr lang="en-US" altLang="en-US" b="1" dirty="0"/>
              <a:t>Created during production, storage, and transport of HMA</a:t>
            </a:r>
            <a:endParaRPr lang="en-US" dirty="0"/>
          </a:p>
          <a:p>
            <a:pPr eaLnBrk="1" hangingPunct="1">
              <a:lnSpc>
                <a:spcPct val="90000"/>
              </a:lnSpc>
            </a:pPr>
            <a:endParaRPr lang="en-US" altLang="en-US" b="1" dirty="0"/>
          </a:p>
          <a:p>
            <a:pPr>
              <a:lnSpc>
                <a:spcPct val="90000"/>
              </a:lnSpc>
            </a:pPr>
            <a:r>
              <a:rPr lang="en-US" altLang="en-US" b="1" dirty="0"/>
              <a:t>PM from aggregate </a:t>
            </a:r>
            <a:endParaRPr lang="en-US" dirty="0"/>
          </a:p>
          <a:p>
            <a:pPr eaLnBrk="1" hangingPunct="1">
              <a:lnSpc>
                <a:spcPct val="90000"/>
              </a:lnSpc>
              <a:buFontTx/>
              <a:buNone/>
            </a:pPr>
            <a:endParaRPr lang="en-US" altLang="en-US" b="1"/>
          </a:p>
          <a:p>
            <a:pPr eaLnBrk="1" hangingPunct="1">
              <a:lnSpc>
                <a:spcPct val="90000"/>
              </a:lnSpc>
              <a:buFontTx/>
              <a:buNone/>
            </a:pPr>
            <a:endParaRPr lang="en-US" altLang="en-US"/>
          </a:p>
        </p:txBody>
      </p:sp>
      <p:pic>
        <p:nvPicPr>
          <p:cNvPr id="21508" name="Picture 4" descr="A picture of a conveyor and several aggregate bins&#10;&#10;" title="Emissions from Storage">
            <a:extLst>
              <a:ext uri="{FF2B5EF4-FFF2-40B4-BE49-F238E27FC236}">
                <a16:creationId xmlns:a16="http://schemas.microsoft.com/office/drawing/2014/main" id="{E64DB511-4370-4771-8C38-2E9F1A7EE9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5555" t="14285"/>
          <a:stretch>
            <a:fillRect/>
          </a:stretch>
        </p:blipFill>
        <p:spPr bwMode="auto">
          <a:xfrm>
            <a:off x="4724400" y="1339748"/>
            <a:ext cx="4419600" cy="5518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1074" name="Rectangle 2">
            <a:extLst>
              <a:ext uri="{FF2B5EF4-FFF2-40B4-BE49-F238E27FC236}">
                <a16:creationId xmlns:a16="http://schemas.microsoft.com/office/drawing/2014/main" id="{63FF288B-4557-441D-92D7-6D53ABCFF635}"/>
              </a:ext>
            </a:extLst>
          </p:cNvPr>
          <p:cNvSpPr>
            <a:spLocks noGrp="1" noChangeArrowheads="1"/>
          </p:cNvSpPr>
          <p:nvPr>
            <p:ph type="title"/>
          </p:nvPr>
        </p:nvSpPr>
        <p:spPr/>
        <p:txBody>
          <a:bodyPr/>
          <a:lstStyle/>
          <a:p>
            <a:pPr eaLnBrk="1" hangingPunct="1">
              <a:defRPr/>
            </a:pPr>
            <a:r>
              <a:rPr lang="en-US" dirty="0"/>
              <a:t>Dust Silo</a:t>
            </a:r>
          </a:p>
        </p:txBody>
      </p:sp>
      <p:pic>
        <p:nvPicPr>
          <p:cNvPr id="187395" name="Picture 4" descr="A picture of a rotary dryer and a baghouse with a screw conveyor transferring baghouse dust into a dust silo which has a baghouse on top of it" title="Baghouse Dust Silo">
            <a:extLst>
              <a:ext uri="{FF2B5EF4-FFF2-40B4-BE49-F238E27FC236}">
                <a16:creationId xmlns:a16="http://schemas.microsoft.com/office/drawing/2014/main" id="{F7B9D3E7-637A-4BF8-98F3-7333CF42FBA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447800"/>
            <a:ext cx="9144000" cy="5410200"/>
          </a:xfr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9442" name="Picture 8" descr="A picture of a truck load out showing an incline conveyor on the left and a couple of pugmills loading an asphalt truck underneath with visible blue smoke coming up from the truck bed and ductwork venting the blue smoke to air pollution control system &#10;&#10;" title="Truck Loading Area and Blue Smoke Control">
            <a:extLst>
              <a:ext uri="{FF2B5EF4-FFF2-40B4-BE49-F238E27FC236}">
                <a16:creationId xmlns:a16="http://schemas.microsoft.com/office/drawing/2014/main" id="{B61F4252-EB08-4A2E-8FC4-776086D8E393}"/>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0" y="-15875"/>
            <a:ext cx="9144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9443" name="Text Box 10">
            <a:extLst>
              <a:ext uri="{FF2B5EF4-FFF2-40B4-BE49-F238E27FC236}">
                <a16:creationId xmlns:a16="http://schemas.microsoft.com/office/drawing/2014/main" id="{4F0EE797-F368-4984-9C29-D09F535B7896}"/>
              </a:ext>
            </a:extLst>
          </p:cNvPr>
          <p:cNvSpPr txBox="1">
            <a:spLocks noChangeArrowheads="1"/>
          </p:cNvSpPr>
          <p:nvPr/>
        </p:nvSpPr>
        <p:spPr bwMode="auto">
          <a:xfrm>
            <a:off x="685800" y="3581400"/>
            <a:ext cx="1928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400" b="1" dirty="0">
                <a:solidFill>
                  <a:srgbClr val="FF0000"/>
                </a:solidFill>
                <a:latin typeface="Arial" panose="020B0604020202020204" pitchFamily="34" charset="0"/>
              </a:rPr>
              <a:t>Blue Smoke</a:t>
            </a:r>
          </a:p>
        </p:txBody>
      </p:sp>
      <p:sp>
        <p:nvSpPr>
          <p:cNvPr id="189444" name="Text Box 11">
            <a:extLst>
              <a:ext uri="{FF2B5EF4-FFF2-40B4-BE49-F238E27FC236}">
                <a16:creationId xmlns:a16="http://schemas.microsoft.com/office/drawing/2014/main" id="{C542997B-D4B6-495D-9776-441B3C0F1F47}"/>
              </a:ext>
            </a:extLst>
          </p:cNvPr>
          <p:cNvSpPr txBox="1">
            <a:spLocks noChangeArrowheads="1"/>
          </p:cNvSpPr>
          <p:nvPr/>
        </p:nvSpPr>
        <p:spPr bwMode="auto">
          <a:xfrm>
            <a:off x="1143000" y="1447800"/>
            <a:ext cx="13493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400" b="1" dirty="0">
                <a:solidFill>
                  <a:srgbClr val="FF0000"/>
                </a:solidFill>
                <a:latin typeface="Arial" panose="020B0604020202020204" pitchFamily="34" charset="0"/>
              </a:rPr>
              <a:t>Pug Mill</a:t>
            </a:r>
          </a:p>
        </p:txBody>
      </p:sp>
      <p:sp>
        <p:nvSpPr>
          <p:cNvPr id="189445" name="Text Box 12">
            <a:extLst>
              <a:ext uri="{FF2B5EF4-FFF2-40B4-BE49-F238E27FC236}">
                <a16:creationId xmlns:a16="http://schemas.microsoft.com/office/drawing/2014/main" id="{865712F3-6533-423A-9F79-9D1BF8B7DB1A}"/>
              </a:ext>
            </a:extLst>
          </p:cNvPr>
          <p:cNvSpPr txBox="1">
            <a:spLocks noChangeArrowheads="1"/>
          </p:cNvSpPr>
          <p:nvPr/>
        </p:nvSpPr>
        <p:spPr bwMode="auto">
          <a:xfrm>
            <a:off x="7772400" y="685800"/>
            <a:ext cx="13716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400" b="1" dirty="0">
                <a:solidFill>
                  <a:srgbClr val="FF0000"/>
                </a:solidFill>
                <a:latin typeface="Arial" panose="020B0604020202020204" pitchFamily="34" charset="0"/>
              </a:rPr>
              <a:t>Blue Smoke </a:t>
            </a:r>
          </a:p>
          <a:p>
            <a:pPr eaLnBrk="1" hangingPunct="1">
              <a:spcBef>
                <a:spcPct val="0"/>
              </a:spcBef>
              <a:buFontTx/>
              <a:buNone/>
            </a:pPr>
            <a:r>
              <a:rPr lang="en-US" altLang="en-US" sz="2400" b="1" dirty="0">
                <a:solidFill>
                  <a:srgbClr val="FF0000"/>
                </a:solidFill>
                <a:latin typeface="Arial" panose="020B0604020202020204" pitchFamily="34" charset="0"/>
              </a:rPr>
              <a:t>Control Duct</a:t>
            </a:r>
          </a:p>
        </p:txBody>
      </p:sp>
      <p:sp>
        <p:nvSpPr>
          <p:cNvPr id="189446" name="Line 13">
            <a:extLst>
              <a:ext uri="{FF2B5EF4-FFF2-40B4-BE49-F238E27FC236}">
                <a16:creationId xmlns:a16="http://schemas.microsoft.com/office/drawing/2014/main" id="{1C678433-261B-4BD7-9536-47FDBB648F41}"/>
              </a:ext>
            </a:extLst>
          </p:cNvPr>
          <p:cNvSpPr>
            <a:spLocks noChangeShapeType="1"/>
          </p:cNvSpPr>
          <p:nvPr/>
        </p:nvSpPr>
        <p:spPr bwMode="auto">
          <a:xfrm>
            <a:off x="1905000" y="4114800"/>
            <a:ext cx="1066800" cy="6858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9447" name="Line 14">
            <a:extLst>
              <a:ext uri="{FF2B5EF4-FFF2-40B4-BE49-F238E27FC236}">
                <a16:creationId xmlns:a16="http://schemas.microsoft.com/office/drawing/2014/main" id="{FE88E2EF-187E-4128-83B9-7C73AF107478}"/>
              </a:ext>
            </a:extLst>
          </p:cNvPr>
          <p:cNvSpPr>
            <a:spLocks noChangeShapeType="1"/>
          </p:cNvSpPr>
          <p:nvPr/>
        </p:nvSpPr>
        <p:spPr bwMode="auto">
          <a:xfrm flipH="1">
            <a:off x="8534400" y="2209800"/>
            <a:ext cx="0" cy="10668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9448" name="Line 15">
            <a:extLst>
              <a:ext uri="{FF2B5EF4-FFF2-40B4-BE49-F238E27FC236}">
                <a16:creationId xmlns:a16="http://schemas.microsoft.com/office/drawing/2014/main" id="{0792B406-504C-4045-8DB5-706233EB20DC}"/>
              </a:ext>
            </a:extLst>
          </p:cNvPr>
          <p:cNvSpPr>
            <a:spLocks noChangeShapeType="1"/>
          </p:cNvSpPr>
          <p:nvPr/>
        </p:nvSpPr>
        <p:spPr bwMode="auto">
          <a:xfrm>
            <a:off x="2514600" y="1736725"/>
            <a:ext cx="838200" cy="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9449" name="Text Box 16">
            <a:extLst>
              <a:ext uri="{FF2B5EF4-FFF2-40B4-BE49-F238E27FC236}">
                <a16:creationId xmlns:a16="http://schemas.microsoft.com/office/drawing/2014/main" id="{414DF63D-1009-42F3-BA73-8839346C6EB1}"/>
              </a:ext>
            </a:extLst>
          </p:cNvPr>
          <p:cNvSpPr txBox="1">
            <a:spLocks noChangeArrowheads="1"/>
          </p:cNvSpPr>
          <p:nvPr/>
        </p:nvSpPr>
        <p:spPr bwMode="auto">
          <a:xfrm>
            <a:off x="111853" y="2598737"/>
            <a:ext cx="2638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r>
              <a:rPr lang="en-US" altLang="en-US" sz="2400" b="1" dirty="0">
                <a:solidFill>
                  <a:srgbClr val="FF0000"/>
                </a:solidFill>
                <a:latin typeface="Arial" panose="020B0604020202020204" pitchFamily="34" charset="0"/>
              </a:rPr>
              <a:t>Incline Conveyor</a:t>
            </a:r>
          </a:p>
        </p:txBody>
      </p:sp>
      <p:sp>
        <p:nvSpPr>
          <p:cNvPr id="189450" name="Line 17">
            <a:extLst>
              <a:ext uri="{FF2B5EF4-FFF2-40B4-BE49-F238E27FC236}">
                <a16:creationId xmlns:a16="http://schemas.microsoft.com/office/drawing/2014/main" id="{928840BD-C631-4A8B-ABFB-3391248EB16D}"/>
              </a:ext>
            </a:extLst>
          </p:cNvPr>
          <p:cNvSpPr>
            <a:spLocks noChangeShapeType="1"/>
          </p:cNvSpPr>
          <p:nvPr/>
        </p:nvSpPr>
        <p:spPr bwMode="auto">
          <a:xfrm flipH="1" flipV="1">
            <a:off x="152400" y="1676400"/>
            <a:ext cx="685800" cy="8382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3940" name="Rectangle 4">
            <a:extLst>
              <a:ext uri="{FF2B5EF4-FFF2-40B4-BE49-F238E27FC236}">
                <a16:creationId xmlns:a16="http://schemas.microsoft.com/office/drawing/2014/main" id="{5E19CB7F-4D3F-490A-B66B-A93A08D98CED}"/>
              </a:ext>
            </a:extLst>
          </p:cNvPr>
          <p:cNvSpPr>
            <a:spLocks noGrp="1" noChangeArrowheads="1"/>
          </p:cNvSpPr>
          <p:nvPr>
            <p:ph type="title"/>
          </p:nvPr>
        </p:nvSpPr>
        <p:spPr>
          <a:xfrm>
            <a:off x="533400" y="838200"/>
            <a:ext cx="8229600" cy="1143000"/>
          </a:xfrm>
        </p:spPr>
        <p:txBody>
          <a:bodyPr/>
          <a:lstStyle/>
          <a:p>
            <a:pPr eaLnBrk="1" hangingPunct="1">
              <a:defRPr/>
            </a:pPr>
            <a:r>
              <a:rPr lang="en-US" sz="4800" dirty="0"/>
              <a:t>Control</a:t>
            </a:r>
            <a:br>
              <a:rPr lang="en-US" sz="4800" dirty="0"/>
            </a:br>
            <a:r>
              <a:rPr lang="en-US" sz="4800" dirty="0"/>
              <a:t>Draft Air</a:t>
            </a:r>
          </a:p>
        </p:txBody>
      </p:sp>
      <p:pic>
        <p:nvPicPr>
          <p:cNvPr id="191491" name="Picture 18" descr="Animated picture of a fan blowing on a dog">
            <a:hlinkClick r:id="rId3"/>
            <a:extLst>
              <a:ext uri="{FF2B5EF4-FFF2-40B4-BE49-F238E27FC236}">
                <a16:creationId xmlns:a16="http://schemas.microsoft.com/office/drawing/2014/main" id="{22FE9833-0E2C-4DEC-8B13-0BBECE5D5F85}"/>
              </a:ext>
            </a:extLst>
          </p:cNvPr>
          <p:cNvPicPr>
            <a:picLocks noGrp="1" noChangeAspect="1" noChangeArrowheads="1" noCrop="1"/>
          </p:cNvPicPr>
          <p:nvPr>
            <p:ph idx="1"/>
          </p:nvPr>
        </p:nvPicPr>
        <p:blipFill>
          <a:blip r:embed="rId4">
            <a:extLst>
              <a:ext uri="{28A0092B-C50C-407E-A947-70E740481C1C}">
                <a14:useLocalDpi xmlns:a14="http://schemas.microsoft.com/office/drawing/2010/main" val="0"/>
              </a:ext>
            </a:extLst>
          </a:blip>
          <a:srcRect/>
          <a:stretch>
            <a:fillRect/>
          </a:stretch>
        </p:blipFill>
        <p:spPr>
          <a:xfrm>
            <a:off x="3243263" y="3124200"/>
            <a:ext cx="2471737" cy="26670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a:extLst>
              <a:ext uri="{FF2B5EF4-FFF2-40B4-BE49-F238E27FC236}">
                <a16:creationId xmlns:a16="http://schemas.microsoft.com/office/drawing/2014/main" id="{0CCAD177-6223-474C-8EE5-79B6B112696A}"/>
              </a:ext>
            </a:extLst>
          </p:cNvPr>
          <p:cNvSpPr>
            <a:spLocks noGrp="1" noChangeArrowheads="1"/>
          </p:cNvSpPr>
          <p:nvPr>
            <p:ph type="title"/>
          </p:nvPr>
        </p:nvSpPr>
        <p:spPr/>
        <p:txBody>
          <a:bodyPr/>
          <a:lstStyle/>
          <a:p>
            <a:pPr eaLnBrk="1" hangingPunct="1">
              <a:defRPr/>
            </a:pPr>
            <a:r>
              <a:rPr lang="en-US" sz="4000" dirty="0"/>
              <a:t>Control</a:t>
            </a:r>
            <a:br>
              <a:rPr lang="en-US" sz="4000" dirty="0"/>
            </a:br>
            <a:r>
              <a:rPr lang="en-US" sz="4000" dirty="0"/>
              <a:t>Draft Air</a:t>
            </a:r>
          </a:p>
        </p:txBody>
      </p:sp>
      <p:sp>
        <p:nvSpPr>
          <p:cNvPr id="193539" name="Rectangle 3">
            <a:extLst>
              <a:ext uri="{FF2B5EF4-FFF2-40B4-BE49-F238E27FC236}">
                <a16:creationId xmlns:a16="http://schemas.microsoft.com/office/drawing/2014/main" id="{51FDEB7D-25C2-4CBA-BAD8-AAAA76C03753}"/>
              </a:ext>
            </a:extLst>
          </p:cNvPr>
          <p:cNvSpPr>
            <a:spLocks noGrp="1" noChangeArrowheads="1"/>
          </p:cNvSpPr>
          <p:nvPr>
            <p:ph type="body" idx="1"/>
          </p:nvPr>
        </p:nvSpPr>
        <p:spPr>
          <a:xfrm>
            <a:off x="533400" y="2133600"/>
            <a:ext cx="8229600" cy="4525963"/>
          </a:xfrm>
        </p:spPr>
        <p:txBody>
          <a:bodyPr/>
          <a:lstStyle/>
          <a:p>
            <a:pPr marL="609600" indent="-609600" eaLnBrk="1" hangingPunct="1"/>
            <a:r>
              <a:rPr lang="en-US" altLang="en-US" b="1"/>
              <a:t>Draft air passes through ducting due to pressure differential</a:t>
            </a:r>
          </a:p>
          <a:p>
            <a:pPr marL="609600" indent="-609600" eaLnBrk="1" hangingPunct="1"/>
            <a:r>
              <a:rPr lang="en-US" altLang="en-US" b="1"/>
              <a:t>Draft air affects </a:t>
            </a:r>
          </a:p>
          <a:p>
            <a:pPr marL="609600" indent="-609600" eaLnBrk="1" hangingPunct="1">
              <a:buFontTx/>
              <a:buAutoNum type="arabicPeriod"/>
            </a:pPr>
            <a:r>
              <a:rPr lang="en-US" altLang="en-US" b="1"/>
              <a:t>Combustion efficiency</a:t>
            </a:r>
          </a:p>
          <a:p>
            <a:pPr marL="609600" indent="-609600" eaLnBrk="1" hangingPunct="1">
              <a:buFontTx/>
              <a:buAutoNum type="arabicPeriod"/>
            </a:pPr>
            <a:r>
              <a:rPr lang="en-US" altLang="en-US" b="1"/>
              <a:t>How a system develops leaks</a:t>
            </a:r>
          </a:p>
          <a:p>
            <a:pPr marL="609600" indent="-609600" eaLnBrk="1" hangingPunct="1">
              <a:buFontTx/>
              <a:buAutoNum type="arabicPeriod"/>
            </a:pPr>
            <a:r>
              <a:rPr lang="en-US" altLang="en-US" b="1"/>
              <a:t>Control effectiveness </a:t>
            </a:r>
          </a:p>
          <a:p>
            <a:pPr marL="609600" indent="-609600" eaLnBrk="1" hangingPunct="1">
              <a:buFontTx/>
              <a:buAutoNum type="arabicPeriod"/>
            </a:pPr>
            <a:endParaRPr lang="en-US" altLang="en-US" b="1"/>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a:extLst>
              <a:ext uri="{FF2B5EF4-FFF2-40B4-BE49-F238E27FC236}">
                <a16:creationId xmlns:a16="http://schemas.microsoft.com/office/drawing/2014/main" id="{9B115760-57CA-4EC8-A1BF-94B06CFD8AB5}"/>
              </a:ext>
            </a:extLst>
          </p:cNvPr>
          <p:cNvSpPr>
            <a:spLocks noGrp="1" noChangeArrowheads="1"/>
          </p:cNvSpPr>
          <p:nvPr>
            <p:ph type="title"/>
          </p:nvPr>
        </p:nvSpPr>
        <p:spPr>
          <a:xfrm>
            <a:off x="457200" y="0"/>
            <a:ext cx="8229600" cy="1143000"/>
          </a:xfrm>
        </p:spPr>
        <p:txBody>
          <a:bodyPr/>
          <a:lstStyle/>
          <a:p>
            <a:pPr eaLnBrk="1" hangingPunct="1">
              <a:defRPr/>
            </a:pPr>
            <a:r>
              <a:rPr lang="en-US" sz="4000" dirty="0"/>
              <a:t>Control</a:t>
            </a:r>
            <a:br>
              <a:rPr lang="en-US" sz="4000" dirty="0"/>
            </a:br>
            <a:r>
              <a:rPr lang="en-US" sz="4000" dirty="0"/>
              <a:t>Types of Draft Air</a:t>
            </a:r>
          </a:p>
        </p:txBody>
      </p:sp>
      <p:sp>
        <p:nvSpPr>
          <p:cNvPr id="195587" name="Rectangle 3">
            <a:extLst>
              <a:ext uri="{FF2B5EF4-FFF2-40B4-BE49-F238E27FC236}">
                <a16:creationId xmlns:a16="http://schemas.microsoft.com/office/drawing/2014/main" id="{F322388F-56A5-4FDA-ADFC-EC3BE822A204}"/>
              </a:ext>
            </a:extLst>
          </p:cNvPr>
          <p:cNvSpPr>
            <a:spLocks noGrp="1" noChangeArrowheads="1"/>
          </p:cNvSpPr>
          <p:nvPr>
            <p:ph type="body" idx="1"/>
          </p:nvPr>
        </p:nvSpPr>
        <p:spPr>
          <a:xfrm>
            <a:off x="0" y="2286000"/>
            <a:ext cx="9144000" cy="5638800"/>
          </a:xfrm>
        </p:spPr>
        <p:txBody>
          <a:bodyPr/>
          <a:lstStyle/>
          <a:p>
            <a:pPr marL="609600" indent="-609600" eaLnBrk="1" hangingPunct="1">
              <a:lnSpc>
                <a:spcPct val="90000"/>
              </a:lnSpc>
            </a:pPr>
            <a:r>
              <a:rPr lang="en-US" altLang="en-US" b="1"/>
              <a:t>4 Type</a:t>
            </a:r>
          </a:p>
          <a:p>
            <a:pPr marL="609600" indent="-609600" eaLnBrk="1" hangingPunct="1">
              <a:lnSpc>
                <a:spcPct val="90000"/>
              </a:lnSpc>
              <a:buFontTx/>
              <a:buAutoNum type="arabicPeriod"/>
            </a:pPr>
            <a:r>
              <a:rPr lang="en-US" altLang="en-US" b="1"/>
              <a:t>Forced Draft Air</a:t>
            </a:r>
          </a:p>
          <a:p>
            <a:pPr marL="990600" lvl="1" indent="-533400" eaLnBrk="1" hangingPunct="1">
              <a:lnSpc>
                <a:spcPct val="90000"/>
              </a:lnSpc>
            </a:pPr>
            <a:r>
              <a:rPr lang="en-US" altLang="en-US" sz="3200" b="1"/>
              <a:t>Air that is pushed resulting in positive pressure</a:t>
            </a:r>
          </a:p>
          <a:p>
            <a:pPr marL="609600" indent="-609600" eaLnBrk="1" hangingPunct="1">
              <a:lnSpc>
                <a:spcPct val="90000"/>
              </a:lnSpc>
              <a:buFontTx/>
              <a:buAutoNum type="arabicPeriod"/>
            </a:pPr>
            <a:r>
              <a:rPr lang="en-US" altLang="en-US" b="1"/>
              <a:t>Induced Draft</a:t>
            </a:r>
          </a:p>
          <a:p>
            <a:pPr marL="990600" lvl="1" indent="-533400" eaLnBrk="1" hangingPunct="1">
              <a:lnSpc>
                <a:spcPct val="90000"/>
              </a:lnSpc>
            </a:pPr>
            <a:r>
              <a:rPr lang="en-US" altLang="en-US" sz="3200" b="1"/>
              <a:t>Air is pulled by a fan resulting in negative pressure</a:t>
            </a:r>
          </a:p>
          <a:p>
            <a:pPr marL="609600" indent="-609600" eaLnBrk="1" hangingPunct="1">
              <a:lnSpc>
                <a:spcPct val="90000"/>
              </a:lnSpc>
            </a:pPr>
            <a:endParaRPr lang="en-US" altLang="en-US" b="1"/>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2978" name="Rectangle 2">
            <a:extLst>
              <a:ext uri="{FF2B5EF4-FFF2-40B4-BE49-F238E27FC236}">
                <a16:creationId xmlns:a16="http://schemas.microsoft.com/office/drawing/2014/main" id="{21094E47-82C2-423F-9624-FAB88EA3AF97}"/>
              </a:ext>
            </a:extLst>
          </p:cNvPr>
          <p:cNvSpPr>
            <a:spLocks noGrp="1" noChangeArrowheads="1"/>
          </p:cNvSpPr>
          <p:nvPr>
            <p:ph type="title"/>
          </p:nvPr>
        </p:nvSpPr>
        <p:spPr/>
        <p:txBody>
          <a:bodyPr/>
          <a:lstStyle/>
          <a:p>
            <a:pPr eaLnBrk="1" hangingPunct="1">
              <a:defRPr/>
            </a:pPr>
            <a:r>
              <a:rPr lang="en-US" sz="4000" dirty="0"/>
              <a:t>Control</a:t>
            </a:r>
            <a:br>
              <a:rPr lang="en-US" sz="4000" dirty="0"/>
            </a:br>
            <a:r>
              <a:rPr lang="en-US" sz="4000" dirty="0"/>
              <a:t>Draft Air (cont'd)</a:t>
            </a:r>
          </a:p>
        </p:txBody>
      </p:sp>
      <p:sp>
        <p:nvSpPr>
          <p:cNvPr id="197635" name="Rectangle 3">
            <a:extLst>
              <a:ext uri="{FF2B5EF4-FFF2-40B4-BE49-F238E27FC236}">
                <a16:creationId xmlns:a16="http://schemas.microsoft.com/office/drawing/2014/main" id="{B21D9E77-DB05-422F-9962-1647C439BBDD}"/>
              </a:ext>
            </a:extLst>
          </p:cNvPr>
          <p:cNvSpPr>
            <a:spLocks noGrp="1" noChangeArrowheads="1"/>
          </p:cNvSpPr>
          <p:nvPr>
            <p:ph type="body" idx="1"/>
          </p:nvPr>
        </p:nvSpPr>
        <p:spPr/>
        <p:txBody>
          <a:bodyPr/>
          <a:lstStyle/>
          <a:p>
            <a:pPr marL="609600" indent="-609600" eaLnBrk="1" hangingPunct="1">
              <a:buFontTx/>
              <a:buNone/>
            </a:pPr>
            <a:r>
              <a:rPr lang="en-US" altLang="en-US" b="1"/>
              <a:t>3.   Natural Draft Air</a:t>
            </a:r>
          </a:p>
          <a:p>
            <a:pPr marL="990600" lvl="1" indent="-533400" eaLnBrk="1" hangingPunct="1"/>
            <a:r>
              <a:rPr lang="en-US" altLang="en-US" b="1"/>
              <a:t>Difference in temp between flue gases and the ambient air.</a:t>
            </a:r>
          </a:p>
          <a:p>
            <a:pPr marL="609600" indent="-609600" eaLnBrk="1" hangingPunct="1">
              <a:buFontTx/>
              <a:buNone/>
            </a:pPr>
            <a:r>
              <a:rPr lang="en-US" altLang="en-US" b="1"/>
              <a:t>4.   Balanced Draft</a:t>
            </a:r>
          </a:p>
          <a:p>
            <a:pPr marL="990600" lvl="1" indent="-533400" eaLnBrk="1" hangingPunct="1"/>
            <a:r>
              <a:rPr lang="en-US" altLang="en-US" b="1"/>
              <a:t>Forced draft fan pushes combustion air into combustion chamber.  </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5879" name="ann_draft_forced.wmv">
            <a:hlinkClick r:id="" action="ppaction://media"/>
            <a:extLst>
              <a:ext uri="{FF2B5EF4-FFF2-40B4-BE49-F238E27FC236}">
                <a16:creationId xmlns:a16="http://schemas.microsoft.com/office/drawing/2014/main" id="{BD42767C-9038-48A2-8915-DB589E87BA17}"/>
              </a:ext>
            </a:extLst>
          </p:cNvPr>
          <p:cNvPicPr>
            <a:picLocks noGrp="1" noRot="1" noChangeAspect="1" noChangeArrowheads="1"/>
          </p:cNvPicPr>
          <p:nvPr>
            <p:ph idx="1"/>
            <a:videoFile r:link="rId1"/>
          </p:nvPr>
        </p:nvPicPr>
        <p:blipFill>
          <a:blip r:embed="rId4">
            <a:extLst>
              <a:ext uri="{28A0092B-C50C-407E-A947-70E740481C1C}">
                <a14:useLocalDpi xmlns:a14="http://schemas.microsoft.com/office/drawing/2010/main" val="0"/>
              </a:ext>
            </a:extLst>
          </a:blip>
          <a:srcRect/>
          <a:stretch>
            <a:fillRect/>
          </a:stretch>
        </p:blipFill>
        <p:spPr>
          <a:xfrm>
            <a:off x="1554163" y="1600200"/>
            <a:ext cx="6034087"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35882" name="Rectangle 10">
            <a:extLst>
              <a:ext uri="{FF2B5EF4-FFF2-40B4-BE49-F238E27FC236}">
                <a16:creationId xmlns:a16="http://schemas.microsoft.com/office/drawing/2014/main" id="{7095E28C-7C88-4230-B2DD-C436A8DE5CB5}"/>
              </a:ext>
            </a:extLst>
          </p:cNvPr>
          <p:cNvSpPr>
            <a:spLocks noGrp="1" noChangeArrowheads="1"/>
          </p:cNvSpPr>
          <p:nvPr>
            <p:ph type="title"/>
          </p:nvPr>
        </p:nvSpPr>
        <p:spPr/>
        <p:txBody>
          <a:bodyPr/>
          <a:lstStyle/>
          <a:p>
            <a:pPr eaLnBrk="1" hangingPunct="1">
              <a:defRPr/>
            </a:pPr>
            <a:r>
              <a:rPr lang="en-US" dirty="0"/>
              <a:t>Control</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35879"/>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35879"/>
                                        </p:tgtEl>
                                      </p:cBhvr>
                                    </p:cmd>
                                  </p:childTnLst>
                                </p:cTn>
                              </p:par>
                            </p:childTnLst>
                          </p:cTn>
                        </p:par>
                      </p:childTnLst>
                    </p:cTn>
                  </p:par>
                </p:childTnLst>
              </p:cTn>
              <p:nextCondLst>
                <p:cond evt="onClick" delay="0">
                  <p:tgtEl>
                    <p:spTgt spid="335879"/>
                  </p:tgtEl>
                </p:cond>
              </p:nextCondLst>
            </p:seq>
            <p:video>
              <p:cMediaNode>
                <p:cTn id="7" fill="hold" display="0">
                  <p:stCondLst>
                    <p:cond delay="indefinite"/>
                  </p:stCondLst>
                  <p:endCondLst>
                    <p:cond evt="onNext" delay="0">
                      <p:tgtEl>
                        <p:sldTgt/>
                      </p:tgtEl>
                    </p:cond>
                    <p:cond evt="onPrev" delay="0">
                      <p:tgtEl>
                        <p:sldTgt/>
                      </p:tgtEl>
                    </p:cond>
                  </p:endCondLst>
                </p:cTn>
                <p:tgtEl>
                  <p:spTgt spid="335879"/>
                </p:tgtEl>
              </p:cMediaNode>
            </p:video>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8950" name="ann_draft_induced.wmv">
            <a:hlinkClick r:id="" action="ppaction://media"/>
            <a:extLst>
              <a:ext uri="{FF2B5EF4-FFF2-40B4-BE49-F238E27FC236}">
                <a16:creationId xmlns:a16="http://schemas.microsoft.com/office/drawing/2014/main" id="{32908F74-F081-43FE-8E99-7915C17F8379}"/>
              </a:ext>
            </a:extLst>
          </p:cNvPr>
          <p:cNvPicPr>
            <a:picLocks noGrp="1" noRot="1" noChangeAspect="1" noChangeArrowheads="1"/>
          </p:cNvPicPr>
          <p:nvPr>
            <p:ph idx="1"/>
            <a:videoFile r:link="rId1"/>
          </p:nvPr>
        </p:nvPicPr>
        <p:blipFill>
          <a:blip r:embed="rId4">
            <a:extLst>
              <a:ext uri="{28A0092B-C50C-407E-A947-70E740481C1C}">
                <a14:useLocalDpi xmlns:a14="http://schemas.microsoft.com/office/drawing/2010/main" val="0"/>
              </a:ext>
            </a:extLst>
          </a:blip>
          <a:srcRect/>
          <a:stretch>
            <a:fillRect/>
          </a:stretch>
        </p:blipFill>
        <p:spPr>
          <a:xfrm>
            <a:off x="1524000" y="1524000"/>
            <a:ext cx="6034088"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38953" name="Rectangle 9">
            <a:extLst>
              <a:ext uri="{FF2B5EF4-FFF2-40B4-BE49-F238E27FC236}">
                <a16:creationId xmlns:a16="http://schemas.microsoft.com/office/drawing/2014/main" id="{24343603-74FD-40FE-BB5C-09F2BD923419}"/>
              </a:ext>
            </a:extLst>
          </p:cNvPr>
          <p:cNvSpPr>
            <a:spLocks noGrp="1" noChangeArrowheads="1"/>
          </p:cNvSpPr>
          <p:nvPr>
            <p:ph type="title"/>
          </p:nvPr>
        </p:nvSpPr>
        <p:spPr/>
        <p:txBody>
          <a:bodyPr/>
          <a:lstStyle/>
          <a:p>
            <a:pPr eaLnBrk="1" hangingPunct="1">
              <a:defRPr/>
            </a:pPr>
            <a:r>
              <a:rPr lang="en-US" dirty="0"/>
              <a:t>Control</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38950"/>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38950"/>
                                        </p:tgtEl>
                                      </p:cBhvr>
                                    </p:cmd>
                                  </p:childTnLst>
                                </p:cTn>
                              </p:par>
                            </p:childTnLst>
                          </p:cTn>
                        </p:par>
                      </p:childTnLst>
                    </p:cTn>
                  </p:par>
                </p:childTnLst>
              </p:cTn>
              <p:nextCondLst>
                <p:cond evt="onClick" delay="0">
                  <p:tgtEl>
                    <p:spTgt spid="338950"/>
                  </p:tgtEl>
                </p:cond>
              </p:nextCondLst>
            </p:seq>
            <p:video>
              <p:cMediaNode>
                <p:cTn id="7" fill="hold" display="0">
                  <p:stCondLst>
                    <p:cond delay="indefinite"/>
                  </p:stCondLst>
                  <p:endCondLst>
                    <p:cond evt="onNext" delay="0">
                      <p:tgtEl>
                        <p:sldTgt/>
                      </p:tgtEl>
                    </p:cond>
                    <p:cond evt="onPrev" delay="0">
                      <p:tgtEl>
                        <p:sldTgt/>
                      </p:tgtEl>
                    </p:cond>
                  </p:endCondLst>
                </p:cTn>
                <p:tgtEl>
                  <p:spTgt spid="338950"/>
                </p:tgtEl>
              </p:cMediaNode>
            </p:video>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2022" name="ann_draft_natural.wmv">
            <a:hlinkClick r:id="" action="ppaction://media"/>
            <a:extLst>
              <a:ext uri="{FF2B5EF4-FFF2-40B4-BE49-F238E27FC236}">
                <a16:creationId xmlns:a16="http://schemas.microsoft.com/office/drawing/2014/main" id="{40BC1069-40BE-4594-8375-D4A0A537FE9B}"/>
              </a:ext>
            </a:extLst>
          </p:cNvPr>
          <p:cNvPicPr>
            <a:picLocks noGrp="1" noRot="1" noChangeAspect="1" noChangeArrowheads="1"/>
          </p:cNvPicPr>
          <p:nvPr>
            <p:ph idx="1"/>
            <a:videoFile r:link="rId1"/>
          </p:nvPr>
        </p:nvPicPr>
        <p:blipFill>
          <a:blip r:embed="rId4">
            <a:extLst>
              <a:ext uri="{28A0092B-C50C-407E-A947-70E740481C1C}">
                <a14:useLocalDpi xmlns:a14="http://schemas.microsoft.com/office/drawing/2010/main" val="0"/>
              </a:ext>
            </a:extLst>
          </a:blip>
          <a:srcRect/>
          <a:stretch>
            <a:fillRect/>
          </a:stretch>
        </p:blipFill>
        <p:spPr>
          <a:xfrm>
            <a:off x="1600200" y="1828800"/>
            <a:ext cx="6034088"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2025" name="Rectangle 9">
            <a:extLst>
              <a:ext uri="{FF2B5EF4-FFF2-40B4-BE49-F238E27FC236}">
                <a16:creationId xmlns:a16="http://schemas.microsoft.com/office/drawing/2014/main" id="{A938FAF5-24CE-4E09-97C5-1A0CDB6C713B}"/>
              </a:ext>
            </a:extLst>
          </p:cNvPr>
          <p:cNvSpPr>
            <a:spLocks noGrp="1" noChangeArrowheads="1"/>
          </p:cNvSpPr>
          <p:nvPr>
            <p:ph type="title"/>
          </p:nvPr>
        </p:nvSpPr>
        <p:spPr/>
        <p:txBody>
          <a:bodyPr/>
          <a:lstStyle/>
          <a:p>
            <a:pPr eaLnBrk="1" hangingPunct="1">
              <a:defRPr/>
            </a:pPr>
            <a:r>
              <a:rPr lang="en-US" dirty="0"/>
              <a:t>Control</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4202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42022"/>
                                        </p:tgtEl>
                                      </p:cBhvr>
                                    </p:cmd>
                                  </p:childTnLst>
                                </p:cTn>
                              </p:par>
                            </p:childTnLst>
                          </p:cTn>
                        </p:par>
                      </p:childTnLst>
                    </p:cTn>
                  </p:par>
                </p:childTnLst>
              </p:cTn>
              <p:nextCondLst>
                <p:cond evt="onClick" delay="0">
                  <p:tgtEl>
                    <p:spTgt spid="342022"/>
                  </p:tgtEl>
                </p:cond>
              </p:nextCondLst>
            </p:seq>
            <p:video>
              <p:cMediaNode>
                <p:cTn id="7" fill="hold" display="0">
                  <p:stCondLst>
                    <p:cond delay="indefinite"/>
                  </p:stCondLst>
                  <p:endCondLst>
                    <p:cond evt="onNext" delay="0">
                      <p:tgtEl>
                        <p:sldTgt/>
                      </p:tgtEl>
                    </p:cond>
                    <p:cond evt="onPrev" delay="0">
                      <p:tgtEl>
                        <p:sldTgt/>
                      </p:tgtEl>
                    </p:cond>
                  </p:endCondLst>
                </p:cTn>
                <p:tgtEl>
                  <p:spTgt spid="342022"/>
                </p:tgtEl>
              </p:cMediaNode>
            </p:video>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0290" name="Rectangle 2">
            <a:extLst>
              <a:ext uri="{FF2B5EF4-FFF2-40B4-BE49-F238E27FC236}">
                <a16:creationId xmlns:a16="http://schemas.microsoft.com/office/drawing/2014/main" id="{39E9C913-0EC7-4C0F-96CC-795505AE3BC3}"/>
              </a:ext>
            </a:extLst>
          </p:cNvPr>
          <p:cNvSpPr>
            <a:spLocks noGrp="1" noChangeArrowheads="1"/>
          </p:cNvSpPr>
          <p:nvPr>
            <p:ph type="title"/>
          </p:nvPr>
        </p:nvSpPr>
        <p:spPr/>
        <p:txBody>
          <a:bodyPr/>
          <a:lstStyle/>
          <a:p>
            <a:pPr eaLnBrk="1" hangingPunct="1">
              <a:defRPr/>
            </a:pPr>
            <a:r>
              <a:rPr lang="en-US" dirty="0"/>
              <a:t>Leak in a Rotary Dryer</a:t>
            </a:r>
          </a:p>
        </p:txBody>
      </p:sp>
      <p:pic>
        <p:nvPicPr>
          <p:cNvPr id="205827" name="Picture 8" descr="A picture of a rotary dryer that has been repaired by replacing a square shape area of the metal at one end of the dryer, but the area of the repair is still leaking" title="Leak in a Rotary Dryer">
            <a:extLst>
              <a:ext uri="{FF2B5EF4-FFF2-40B4-BE49-F238E27FC236}">
                <a16:creationId xmlns:a16="http://schemas.microsoft.com/office/drawing/2014/main" id="{BCC4C94B-3CC3-4487-B61B-1B62FC00E2F2}"/>
              </a:ext>
            </a:extLst>
          </p:cNvPr>
          <p:cNvPicPr>
            <a:picLocks noGrp="1" noChangeAspect="1" noChangeArrowheads="1"/>
          </p:cNvPicPr>
          <p:nvPr>
            <p:ph sz="half" idx="1"/>
          </p:nvPr>
        </p:nvPicPr>
        <p:blipFill>
          <a:blip r:embed="rId3">
            <a:lum bright="-12000" contrast="12000"/>
            <a:extLst>
              <a:ext uri="{28A0092B-C50C-407E-A947-70E740481C1C}">
                <a14:useLocalDpi xmlns:a14="http://schemas.microsoft.com/office/drawing/2010/main" val="0"/>
              </a:ext>
            </a:extLst>
          </a:blip>
          <a:srcRect/>
          <a:stretch>
            <a:fillRect/>
          </a:stretch>
        </p:blipFill>
        <p:spPr>
          <a:xfrm>
            <a:off x="0" y="1676400"/>
            <a:ext cx="9144000" cy="5181600"/>
          </a:xfrm>
        </p:spPr>
      </p:pic>
      <p:sp>
        <p:nvSpPr>
          <p:cNvPr id="205828" name="Oval 11">
            <a:extLst>
              <a:ext uri="{FF2B5EF4-FFF2-40B4-BE49-F238E27FC236}">
                <a16:creationId xmlns:a16="http://schemas.microsoft.com/office/drawing/2014/main" id="{A3F25BA5-64F1-4963-A27E-629BF8F1146E}"/>
              </a:ext>
            </a:extLst>
          </p:cNvPr>
          <p:cNvSpPr>
            <a:spLocks noChangeArrowheads="1"/>
          </p:cNvSpPr>
          <p:nvPr/>
        </p:nvSpPr>
        <p:spPr bwMode="auto">
          <a:xfrm>
            <a:off x="4648200" y="5334000"/>
            <a:ext cx="1143000" cy="914400"/>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Blip>
                <a:blip r:embed="rId4"/>
              </a:buBlip>
              <a:defRPr sz="3200">
                <a:solidFill>
                  <a:schemeClr val="tx1"/>
                </a:solidFill>
                <a:latin typeface="Lucida Sans" panose="020B0602030504020204" pitchFamily="34" charset="0"/>
              </a:defRPr>
            </a:lvl1pPr>
            <a:lvl2pPr marL="742950" indent="-285750">
              <a:spcBef>
                <a:spcPct val="20000"/>
              </a:spcBef>
              <a:buClr>
                <a:srgbClr val="FF0000"/>
              </a:buClr>
              <a:buFont typeface="Wingdings" panose="05000000000000000000" pitchFamily="2" charset="2"/>
              <a:buChar char="ü"/>
              <a:defRPr sz="2800">
                <a:solidFill>
                  <a:schemeClr val="tx1"/>
                </a:solidFill>
                <a:latin typeface="Lucida Sans" panose="020B0602030504020204" pitchFamily="34" charset="0"/>
              </a:defRPr>
            </a:lvl2pPr>
            <a:lvl3pPr marL="1143000" indent="-228600">
              <a:spcBef>
                <a:spcPct val="20000"/>
              </a:spcBef>
              <a:buClr>
                <a:srgbClr val="FF0000"/>
              </a:buClr>
              <a:buChar char="•"/>
              <a:defRPr sz="2400">
                <a:solidFill>
                  <a:schemeClr val="tx1"/>
                </a:solidFill>
                <a:latin typeface="Lucida Sans" panose="020B0602030504020204" pitchFamily="34" charset="0"/>
              </a:defRPr>
            </a:lvl3pPr>
            <a:lvl4pPr marL="16002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4pPr>
            <a:lvl5pPr marL="2057400" indent="-228600">
              <a:spcBef>
                <a:spcPct val="20000"/>
              </a:spcBef>
              <a:buClr>
                <a:srgbClr val="FF0000"/>
              </a:buClr>
              <a:buFont typeface="Arial" panose="020B0604020202020204" pitchFamily="34" charset="0"/>
              <a:buChar char="»"/>
              <a:defRPr sz="2000">
                <a:solidFill>
                  <a:schemeClr val="tx1"/>
                </a:solidFill>
                <a:latin typeface="Lucida Sans" panose="020B0602030504020204" pitchFamily="34" charset="0"/>
              </a:defRPr>
            </a:lvl5pPr>
            <a:lvl6pPr marL="25146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6pPr>
            <a:lvl7pPr marL="29718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7pPr>
            <a:lvl8pPr marL="34290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8pPr>
            <a:lvl9pPr marL="3886200" indent="-228600" eaLnBrk="0" fontAlgn="base" hangingPunct="0">
              <a:spcBef>
                <a:spcPct val="20000"/>
              </a:spcBef>
              <a:spcAft>
                <a:spcPct val="0"/>
              </a:spcAft>
              <a:buClr>
                <a:srgbClr val="FF0000"/>
              </a:buClr>
              <a:buFont typeface="Arial" panose="020B0604020202020204" pitchFamily="34" charset="0"/>
              <a:buChar char="»"/>
              <a:defRPr sz="2000">
                <a:solidFill>
                  <a:schemeClr val="tx1"/>
                </a:solidFill>
                <a:latin typeface="Lucida Sans" panose="020B0602030504020204" pitchFamily="34" charset="0"/>
              </a:defRPr>
            </a:lvl9pPr>
          </a:lstStyle>
          <a:p>
            <a:pPr eaLnBrk="1" hangingPunct="1">
              <a:spcBef>
                <a:spcPct val="0"/>
              </a:spcBef>
              <a:buFontTx/>
              <a:buNone/>
            </a:pPr>
            <a:endParaRPr lang="en-US" altLang="en-US" sz="20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Lucida Sans"/>
        <a:ea typeface=""/>
        <a:cs typeface=""/>
      </a:majorFont>
      <a:minorFont>
        <a:latin typeface="Lucida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29f62856-1543-49d4-a736-4569d363f533"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B8D1AE864022FC4AB1940C9ACBC18425" ma:contentTypeVersion="13" ma:contentTypeDescription="Create a new document." ma:contentTypeScope="" ma:versionID="88d3445e16a6b3eb730bafc4d4a8120a">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22d004a6-2f8d-4a75-9f1d-859e2ae55add" xmlns:ns6="7ca2beb3-1377-461b-b2b4-dd4dfd030764" targetNamespace="http://schemas.microsoft.com/office/2006/metadata/properties" ma:root="true" ma:fieldsID="1e90dfe51ec04fa1395f4cae625e213d" ns1:_="" ns2:_="" ns3:_="" ns4:_="" ns5:_="" ns6:_="">
    <xsd:import namespace="http://schemas.microsoft.com/sharepoint/v3"/>
    <xsd:import namespace="4ffa91fb-a0ff-4ac5-b2db-65c790d184a4"/>
    <xsd:import namespace="http://schemas.microsoft.com/sharepoint.v3"/>
    <xsd:import namespace="http://schemas.microsoft.com/sharepoint/v3/fields"/>
    <xsd:import namespace="22d004a6-2f8d-4a75-9f1d-859e2ae55add"/>
    <xsd:import namespace="7ca2beb3-1377-461b-b2b4-dd4dfd030764"/>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e3f09c3df709400db2417a7161762d62" minOccurs="0"/>
                <xsd:element ref="ns6:MediaServiceMetadata" minOccurs="0"/>
                <xsd:element ref="ns6:MediaServiceFastMetadata" minOccurs="0"/>
                <xsd:element ref="ns6:MediaLengthInSeconds" minOccurs="0"/>
                <xsd:element ref="ns6:MediaServiceDateTaken" minOccurs="0"/>
                <xsd:element ref="ns5:SharedWithUsers" minOccurs="0"/>
                <xsd:element ref="ns5:SharedWithDetails" minOccurs="0"/>
                <xsd:element ref="ns6:MediaServiceObjectDetectorVersions" minOccurs="0"/>
                <xsd:element ref="ns6:MediaServiceGenerationTime" minOccurs="0"/>
                <xsd:element ref="ns6: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ma:readOnly="false">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description="" ma:hidden="true" ma:list="{54f485cd-92c0-4abe-a378-745fe4335b12}" ma:internalName="TaxCatchAllLabel" ma:readOnly="true" ma:showField="CatchAllDataLabel" ma:web="22d004a6-2f8d-4a75-9f1d-859e2ae55ad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description="" ma:hidden="true" ma:list="{54f485cd-92c0-4abe-a378-745fe4335b12}" ma:internalName="TaxCatchAll" ma:showField="CatchAllData" ma:web="22d004a6-2f8d-4a75-9f1d-859e2ae55ad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2d004a6-2f8d-4a75-9f1d-859e2ae55add" elementFormDefault="qualified">
    <xsd:import namespace="http://schemas.microsoft.com/office/2006/documentManagement/types"/>
    <xsd:import namespace="http://schemas.microsoft.com/office/infopath/2007/PartnerControls"/>
    <xsd:element name="e3f09c3df709400db2417a7161762d62" ma:index="28"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element name="SharedWithUsers" ma:index="3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4"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ca2beb3-1377-461b-b2b4-dd4dfd030764" elementFormDefault="qualified">
    <xsd:import namespace="http://schemas.microsoft.com/office/2006/documentManagement/types"/>
    <xsd:import namespace="http://schemas.microsoft.com/office/infopath/2007/PartnerControls"/>
    <xsd:element name="MediaServiceMetadata" ma:index="29" nillable="true" ma:displayName="MediaServiceMetadata" ma:hidden="true" ma:internalName="MediaServiceMetadata" ma:readOnly="true">
      <xsd:simpleType>
        <xsd:restriction base="dms:Note"/>
      </xsd:simpleType>
    </xsd:element>
    <xsd:element name="MediaServiceFastMetadata" ma:index="30" nillable="true" ma:displayName="MediaServiceFastMetadata" ma:hidden="true" ma:internalName="MediaServiceFastMetadata" ma:readOnly="true">
      <xsd:simpleType>
        <xsd:restriction base="dms:Note"/>
      </xsd:simpleType>
    </xsd:element>
    <xsd:element name="MediaLengthInSeconds" ma:index="31" nillable="true" ma:displayName="MediaLengthInSeconds" ma:hidden="true" ma:internalName="MediaLengthInSeconds" ma:readOnly="true">
      <xsd:simpleType>
        <xsd:restriction base="dms:Unknown"/>
      </xsd:simpleType>
    </xsd:element>
    <xsd:element name="MediaServiceDateTaken" ma:index="32" nillable="true" ma:displayName="MediaServiceDateTaken" ma:hidden="true" ma:internalName="MediaServiceDateTaken" ma:readOnly="true">
      <xsd:simpleType>
        <xsd:restriction base="dms:Text"/>
      </xsd:simpleType>
    </xsd:element>
    <xsd:element name="MediaServiceObjectDetectorVersions" ma:index="35" nillable="true" ma:displayName="MediaServiceObjectDetectorVersions" ma:hidden="true" ma:indexed="true" ma:internalName="MediaServiceObjectDetectorVersions" ma:readOnly="true">
      <xsd:simpleType>
        <xsd:restriction base="dms:Text"/>
      </xsd:simpleType>
    </xsd:element>
    <xsd:element name="MediaServiceGenerationTime" ma:index="36" nillable="true" ma:displayName="MediaServiceGenerationTime" ma:hidden="true" ma:internalName="MediaServiceGenerationTime" ma:readOnly="true">
      <xsd:simpleType>
        <xsd:restriction base="dms:Text"/>
      </xsd:simpleType>
    </xsd:element>
    <xsd:element name="MediaServiceEventHashCode" ma:index="3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Record xmlns="4ffa91fb-a0ff-4ac5-b2db-65c790d184a4">Shared</Record>
    <Language xmlns="http://schemas.microsoft.com/sharepoint/v3">English</Language>
    <Document_x0020_Creation_x0020_Date xmlns="4ffa91fb-a0ff-4ac5-b2db-65c790d184a4">2020-05-12T13:41:06+00:00</Document_x0020_Creation_x0020_Date>
    <TaxCatchAll xmlns="4ffa91fb-a0ff-4ac5-b2db-65c790d184a4" xsi:nil="true"/>
    <TaxKeywordTaxHTField xmlns="4ffa91fb-a0ff-4ac5-b2db-65c790d184a4">
      <Terms xmlns="http://schemas.microsoft.com/office/infopath/2007/PartnerControls"/>
    </TaxKeywordTaxHTField>
    <_Source xmlns="http://schemas.microsoft.com/sharepoint/v3/fields" xsi:nil="true"/>
    <j747ac98061d40f0aa7bd47e1db5675d xmlns="4ffa91fb-a0ff-4ac5-b2db-65c790d184a4">
      <Terms xmlns="http://schemas.microsoft.com/office/infopath/2007/PartnerControls"/>
    </j747ac98061d40f0aa7bd47e1db5675d>
    <External_x0020_Contributor xmlns="4ffa91fb-a0ff-4ac5-b2db-65c790d184a4" xsi:nil="true"/>
    <Rights xmlns="4ffa91fb-a0ff-4ac5-b2db-65c790d184a4" xsi:nil="true"/>
    <e3f09c3df709400db2417a7161762d62 xmlns="22d004a6-2f8d-4a75-9f1d-859e2ae55add">
      <Terms xmlns="http://schemas.microsoft.com/office/infopath/2007/PartnerControls"/>
    </e3f09c3df709400db2417a7161762d62>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MediaLengthInSeconds xmlns="7ca2beb3-1377-461b-b2b4-dd4dfd030764" xsi:nil="true"/>
  </documentManagement>
</p:properties>
</file>

<file path=customXml/itemProps1.xml><?xml version="1.0" encoding="utf-8"?>
<ds:datastoreItem xmlns:ds="http://schemas.openxmlformats.org/officeDocument/2006/customXml" ds:itemID="{C44F6808-352A-487A-B6CF-B960AFCF7136}">
  <ds:schemaRefs>
    <ds:schemaRef ds:uri="Microsoft.SharePoint.Taxonomy.ContentTypeSync"/>
  </ds:schemaRefs>
</ds:datastoreItem>
</file>

<file path=customXml/itemProps2.xml><?xml version="1.0" encoding="utf-8"?>
<ds:datastoreItem xmlns:ds="http://schemas.openxmlformats.org/officeDocument/2006/customXml" ds:itemID="{7226060E-875B-4215-9AC5-A5E72AC339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22d004a6-2f8d-4a75-9f1d-859e2ae55add"/>
    <ds:schemaRef ds:uri="7ca2beb3-1377-461b-b2b4-dd4dfd0307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8789B4D-E4B7-4F07-8AD1-8DCF5473A148}">
  <ds:schemaRefs>
    <ds:schemaRef ds:uri="http://schemas.microsoft.com/office/2006/metadata/longProperties"/>
  </ds:schemaRefs>
</ds:datastoreItem>
</file>

<file path=customXml/itemProps4.xml><?xml version="1.0" encoding="utf-8"?>
<ds:datastoreItem xmlns:ds="http://schemas.openxmlformats.org/officeDocument/2006/customXml" ds:itemID="{4F3C4C9C-F201-4AD2-B8C8-CF23D2516B80}">
  <ds:schemaRefs>
    <ds:schemaRef ds:uri="http://schemas.microsoft.com/sharepoint/v3/contenttype/forms"/>
  </ds:schemaRefs>
</ds:datastoreItem>
</file>

<file path=customXml/itemProps5.xml><?xml version="1.0" encoding="utf-8"?>
<ds:datastoreItem xmlns:ds="http://schemas.openxmlformats.org/officeDocument/2006/customXml" ds:itemID="{BD1C0C03-71D8-439D-96CD-3104D4FE11A6}">
  <ds:schemaRefs>
    <ds:schemaRef ds:uri="http://purl.org/dc/terms/"/>
    <ds:schemaRef ds:uri="http://schemas.openxmlformats.org/package/2006/metadata/core-properties"/>
    <ds:schemaRef ds:uri="22d004a6-2f8d-4a75-9f1d-859e2ae55add"/>
    <ds:schemaRef ds:uri="http://schemas.microsoft.com/office/2006/documentManagement/types"/>
    <ds:schemaRef ds:uri="http://schemas.microsoft.com/office/infopath/2007/PartnerControls"/>
    <ds:schemaRef ds:uri="http://purl.org/dc/elements/1.1/"/>
    <ds:schemaRef ds:uri="http://schemas.microsoft.com/office/2006/metadata/properties"/>
    <ds:schemaRef ds:uri="17622ab0-b98f-4e8e-afef-2c80c1a276fc"/>
    <ds:schemaRef ds:uri="http://schemas.microsoft.com/sharepoint/v3/fields"/>
    <ds:schemaRef ds:uri="http://schemas.microsoft.com/sharepoint/v3"/>
    <ds:schemaRef ds:uri="http://schemas.microsoft.com/sharepoint.v3"/>
    <ds:schemaRef ds:uri="4ffa91fb-a0ff-4ac5-b2db-65c790d184a4"/>
    <ds:schemaRef ds:uri="http://www.w3.org/XML/1998/namespace"/>
    <ds:schemaRef ds:uri="http://purl.org/dc/dcmitype/"/>
    <ds:schemaRef ds:uri="7ca2beb3-1377-461b-b2b4-dd4dfd030764"/>
  </ds:schemaRefs>
</ds:datastoreItem>
</file>

<file path=docProps/app.xml><?xml version="1.0" encoding="utf-8"?>
<Properties xmlns="http://schemas.openxmlformats.org/officeDocument/2006/extended-properties" xmlns:vt="http://schemas.openxmlformats.org/officeDocument/2006/docPropsVTypes">
  <TotalTime>152</TotalTime>
  <Words>12070</Words>
  <Application>Microsoft Office PowerPoint</Application>
  <PresentationFormat>On-screen Show (4:3)</PresentationFormat>
  <Paragraphs>1517</Paragraphs>
  <Slides>176</Slides>
  <Notes>176</Notes>
  <HiddenSlides>1</HiddenSlides>
  <MMClips>13</MMClips>
  <ScaleCrop>false</ScaleCrop>
  <HeadingPairs>
    <vt:vector size="4" baseType="variant">
      <vt:variant>
        <vt:lpstr>Theme</vt:lpstr>
      </vt:variant>
      <vt:variant>
        <vt:i4>1</vt:i4>
      </vt:variant>
      <vt:variant>
        <vt:lpstr>Slide Titles</vt:lpstr>
      </vt:variant>
      <vt:variant>
        <vt:i4>176</vt:i4>
      </vt:variant>
    </vt:vector>
  </HeadingPairs>
  <TitlesOfParts>
    <vt:vector size="177" baseType="lpstr">
      <vt:lpstr>Default Design</vt:lpstr>
      <vt:lpstr>Hot Mix Asphalt (HMA) Facilities</vt:lpstr>
      <vt:lpstr>Overview</vt:lpstr>
      <vt:lpstr>Introduction </vt:lpstr>
      <vt:lpstr>Introduction</vt:lpstr>
      <vt:lpstr>Introduction </vt:lpstr>
      <vt:lpstr>Emissions and Effects</vt:lpstr>
      <vt:lpstr> Emissions   </vt:lpstr>
      <vt:lpstr>Emissions</vt:lpstr>
      <vt:lpstr>Emissions </vt:lpstr>
      <vt:lpstr>Emissions</vt:lpstr>
      <vt:lpstr>Process/Control  </vt:lpstr>
      <vt:lpstr>Process </vt:lpstr>
      <vt:lpstr>The Process</vt:lpstr>
      <vt:lpstr>Process Binder Composition </vt:lpstr>
      <vt:lpstr>Process Binder Composition</vt:lpstr>
      <vt:lpstr>Process Asphalt Grading</vt:lpstr>
      <vt:lpstr>Process </vt:lpstr>
      <vt:lpstr>Process </vt:lpstr>
      <vt:lpstr>Process </vt:lpstr>
      <vt:lpstr>Process </vt:lpstr>
      <vt:lpstr>Process</vt:lpstr>
      <vt:lpstr>Process</vt:lpstr>
      <vt:lpstr>Process</vt:lpstr>
      <vt:lpstr>Process</vt:lpstr>
      <vt:lpstr>Process</vt:lpstr>
      <vt:lpstr>Process</vt:lpstr>
      <vt:lpstr>Process</vt:lpstr>
      <vt:lpstr>Process </vt:lpstr>
      <vt:lpstr>Process</vt:lpstr>
      <vt:lpstr>Process</vt:lpstr>
      <vt:lpstr>Process Reclaimed Asphalt Pavement</vt:lpstr>
      <vt:lpstr>Process RAP</vt:lpstr>
      <vt:lpstr>Process</vt:lpstr>
      <vt:lpstr>Process </vt:lpstr>
      <vt:lpstr>Process HMA Facility Types</vt:lpstr>
      <vt:lpstr>Process Batch Mix</vt:lpstr>
      <vt:lpstr>Control Equipment Emission Points from Batch Facilities</vt:lpstr>
      <vt:lpstr>Process Batch Facility</vt:lpstr>
      <vt:lpstr>Process Cold Bins Aggregate Stockpiles</vt:lpstr>
      <vt:lpstr>PowerPoint Presentation</vt:lpstr>
      <vt:lpstr>Process Cold Bins and Conveyors</vt:lpstr>
      <vt:lpstr>Batch Process Aggregate Dryer</vt:lpstr>
      <vt:lpstr>Batch Process Rotary Dryer</vt:lpstr>
      <vt:lpstr>Process Combustion and Basic Burner Design</vt:lpstr>
      <vt:lpstr>Batch Process Rotary Dryer Counterflow Design</vt:lpstr>
      <vt:lpstr>Batch Process  (cont’d)</vt:lpstr>
      <vt:lpstr>PowerPoint Presentation</vt:lpstr>
      <vt:lpstr>Batch Process Hot Aggregate Conveyor to Pugmill</vt:lpstr>
      <vt:lpstr>PowerPoint Presentation</vt:lpstr>
      <vt:lpstr>PowerPoint Presentation</vt:lpstr>
      <vt:lpstr>PowerPoint Presentation</vt:lpstr>
      <vt:lpstr>PowerPoint Presentation</vt:lpstr>
      <vt:lpstr>PowerPoint Presentation</vt:lpstr>
      <vt:lpstr>Batch Mix Process without Pugmill</vt:lpstr>
      <vt:lpstr>Batch Process Rotary Dryer/Mixer Combined </vt:lpstr>
      <vt:lpstr>View of Batch Operated Double Drum Mixer Down for Maintenance   </vt:lpstr>
      <vt:lpstr>Inside View of Double Drum Mixer</vt:lpstr>
      <vt:lpstr>Continuous Mix Process</vt:lpstr>
      <vt:lpstr>Emission Points from Continuous Feed</vt:lpstr>
      <vt:lpstr>Process Continuous Mix Facility Characteristics</vt:lpstr>
      <vt:lpstr>PowerPoint Presentation</vt:lpstr>
      <vt:lpstr>Process HMA Drum Design</vt:lpstr>
      <vt:lpstr>Process Drum Design </vt:lpstr>
      <vt:lpstr>Counterflow Dryer and Coater</vt:lpstr>
      <vt:lpstr>PowerPoint Presentation</vt:lpstr>
      <vt:lpstr> Double Barrel Drum Mixer </vt:lpstr>
      <vt:lpstr>Inside View of Double Drum Dryer Section</vt:lpstr>
      <vt:lpstr>Inside View of Double Drum Mixer Section</vt:lpstr>
      <vt:lpstr>PowerPoint Presentation</vt:lpstr>
      <vt:lpstr>Triple-Drum</vt:lpstr>
      <vt:lpstr>Process Asphalt  Binder  Storage</vt:lpstr>
      <vt:lpstr>PowerPoint Presentation</vt:lpstr>
      <vt:lpstr>PowerPoint Presentation</vt:lpstr>
      <vt:lpstr>Emission Controls</vt:lpstr>
      <vt:lpstr>Control Aggregate </vt:lpstr>
      <vt:lpstr>Process Cold Bin Dust Collection System</vt:lpstr>
      <vt:lpstr>PowerPoint Presentation</vt:lpstr>
      <vt:lpstr>PowerPoint Presentation</vt:lpstr>
      <vt:lpstr>PowerPoint Presentation</vt:lpstr>
      <vt:lpstr>PowerPoint Presentation</vt:lpstr>
      <vt:lpstr>Emission Control Hot Aggregate Handling </vt:lpstr>
      <vt:lpstr>Emission Control Hot Aggregate Handling </vt:lpstr>
      <vt:lpstr>Emission Control Flue Gas Recirculation</vt:lpstr>
      <vt:lpstr>Emission Control  </vt:lpstr>
      <vt:lpstr>Small Binder Storage Tank</vt:lpstr>
      <vt:lpstr>Hot Oil Heater Coils </vt:lpstr>
      <vt:lpstr>Process Underground Storage Tanks</vt:lpstr>
      <vt:lpstr> Uncontrolled RAC  Binder Storage Tank</vt:lpstr>
      <vt:lpstr>Controlled Binder Storage Tank Vent Condenser</vt:lpstr>
      <vt:lpstr>Dust Silo</vt:lpstr>
      <vt:lpstr>PowerPoint Presentation</vt:lpstr>
      <vt:lpstr>Control Draft Air</vt:lpstr>
      <vt:lpstr>Control Draft Air</vt:lpstr>
      <vt:lpstr>Control Types of Draft Air</vt:lpstr>
      <vt:lpstr>Control Draft Air (cont'd)</vt:lpstr>
      <vt:lpstr>Control</vt:lpstr>
      <vt:lpstr>Control</vt:lpstr>
      <vt:lpstr>Control</vt:lpstr>
      <vt:lpstr>Leak in a Rotary Dryer</vt:lpstr>
      <vt:lpstr>PowerPoint Presentation</vt:lpstr>
      <vt:lpstr>Control Drum/Dryer Emission</vt:lpstr>
      <vt:lpstr>Primary Controls Cyclone</vt:lpstr>
      <vt:lpstr>Primary Control Cyclone</vt:lpstr>
      <vt:lpstr>Primary Control Wet Scrubber</vt:lpstr>
      <vt:lpstr>PowerPoint Presentation</vt:lpstr>
      <vt:lpstr>Process/Control Wet Scrubber</vt:lpstr>
      <vt:lpstr>Control Techniques Wet Scrubber</vt:lpstr>
      <vt:lpstr>Particle Scrubbers</vt:lpstr>
      <vt:lpstr>Wet Scrubber Operation</vt:lpstr>
      <vt:lpstr>PowerPoint Presentation</vt:lpstr>
      <vt:lpstr>Primary Control Knock Out Box</vt:lpstr>
      <vt:lpstr>Primary Controls Knock-out Box</vt:lpstr>
      <vt:lpstr>PowerPoint Presentation</vt:lpstr>
      <vt:lpstr>Secondary Control  Baghouses</vt:lpstr>
      <vt:lpstr>Secondary Control Baghouse</vt:lpstr>
      <vt:lpstr>PowerPoint Presentation</vt:lpstr>
      <vt:lpstr>Secondary Control  Pulse Jet Baghouse</vt:lpstr>
      <vt:lpstr>Secondary Control Inside a Pulse Jet Baghouse</vt:lpstr>
      <vt:lpstr>PowerPoint Presentation</vt:lpstr>
      <vt:lpstr>PowerPoint Presentation</vt:lpstr>
      <vt:lpstr>Baghouse Design Considerations</vt:lpstr>
      <vt:lpstr>Secondary Control Shaker Method </vt:lpstr>
      <vt:lpstr>Secondary Control PM Control Techniques – Fabric Filter</vt:lpstr>
      <vt:lpstr>Secondary Control PM Control Techniques – Fabric Filter</vt:lpstr>
      <vt:lpstr>Secondary Control  PM Control Techniques – Fabric Filter</vt:lpstr>
      <vt:lpstr>Secondary Control  PM Control Techniques – Fabric Filter</vt:lpstr>
      <vt:lpstr>Secondary Control PM Control Techniques – Fabric Filter</vt:lpstr>
      <vt:lpstr>Secondary Control Bag House Monitoring</vt:lpstr>
      <vt:lpstr>Inspection Procedures Instrumentation</vt:lpstr>
      <vt:lpstr>Inspection Procedures Magnehelic Gauge</vt:lpstr>
      <vt:lpstr>PowerPoint Presentation</vt:lpstr>
      <vt:lpstr>Baghouse Monitoring Triboelectric Sensor (TES)  </vt:lpstr>
      <vt:lpstr>Baghouse Monitoring Triboelectric Sensor</vt:lpstr>
      <vt:lpstr>Baghouse Monitoring Triboelectric Sensor</vt:lpstr>
      <vt:lpstr>Control Devices PM CEMS/TES Devices</vt:lpstr>
      <vt:lpstr>Control Device Triboelectric Sensor Schematic</vt:lpstr>
      <vt:lpstr>Triboelectric Sensor Installation for a Negative Pressure Monitoring System</vt:lpstr>
      <vt:lpstr>Monitoring Device Triboelectric  Sensor </vt:lpstr>
      <vt:lpstr>Baghouse Monitoring Device Triboelectric Sensor</vt:lpstr>
      <vt:lpstr>Inspection Procedures Fans/Blowers</vt:lpstr>
      <vt:lpstr>Control Scavenger System</vt:lpstr>
      <vt:lpstr>Control Asphalt Binder Storage</vt:lpstr>
      <vt:lpstr>Control  Asphalt Binder Storage</vt:lpstr>
      <vt:lpstr>PowerPoint Presentation</vt:lpstr>
      <vt:lpstr>Control Blue Smoke</vt:lpstr>
      <vt:lpstr>Control Blue Smoke</vt:lpstr>
      <vt:lpstr>Control Blue Smoke</vt:lpstr>
      <vt:lpstr>PowerPoint Presentation</vt:lpstr>
      <vt:lpstr>Control Blue Smoke Emissions Points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Control of Blue Smoke Truck Entrance </vt:lpstr>
      <vt:lpstr>Control Blue Smoke Enclosed Load Out</vt:lpstr>
      <vt:lpstr>Control Side View of HMA Drop with ESP/Smog Hog for Blue Smoke</vt:lpstr>
      <vt:lpstr>Control Ducting to ESP/Smog Hog</vt:lpstr>
      <vt:lpstr>Two-Stage ESP</vt:lpstr>
      <vt:lpstr>Controls Innovations in HMA Production</vt:lpstr>
      <vt:lpstr>Controls Triple-Drum Mixer</vt:lpstr>
      <vt:lpstr>ASPHALT SEAL COAT AND PAVING Reading a Moving Plume </vt:lpstr>
      <vt:lpstr>Moving Source</vt:lpstr>
      <vt:lpstr>Permit Conditions</vt:lpstr>
      <vt:lpstr>Permit Conditions (cont'd)</vt:lpstr>
      <vt:lpstr>Permit Conditions (cont'd)</vt:lpstr>
      <vt:lpstr>Process/Control Dry Collection Systems</vt:lpstr>
      <vt:lpstr>Process/Control Wet Scrubber</vt:lpstr>
      <vt:lpstr>Permitting/Inspection HMA Source Test</vt:lpstr>
      <vt:lpstr>Control Equipment Emission Points from Batch Facilities</vt:lpstr>
      <vt:lpstr>Emission Points from Continuous Feed</vt:lpstr>
      <vt:lpstr>Permit/Inspection Objectives</vt:lpstr>
    </vt:vector>
  </TitlesOfParts>
  <Company>carb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astacy</dc:creator>
  <cp:lastModifiedBy>Jeff Gabler</cp:lastModifiedBy>
  <cp:revision>876</cp:revision>
  <cp:lastPrinted>2017-05-09T23:00:04Z</cp:lastPrinted>
  <dcterms:created xsi:type="dcterms:W3CDTF">2007-05-18T19:02:13Z</dcterms:created>
  <dcterms:modified xsi:type="dcterms:W3CDTF">2023-09-29T20:25:04Z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TaxHTField">
    <vt:lpwstr/>
  </property>
  <property fmtid="{D5CDD505-2E9C-101B-9397-08002B2CF9AE}" pid="3" name="TaxKeyword">
    <vt:lpwstr/>
  </property>
  <property fmtid="{D5CDD505-2E9C-101B-9397-08002B2CF9AE}" pid="4" name="TaxCatchAll">
    <vt:lpwstr/>
  </property>
  <property fmtid="{D5CDD505-2E9C-101B-9397-08002B2CF9AE}" pid="5" name="Document_x0020_Type">
    <vt:lpwstr/>
  </property>
  <property fmtid="{D5CDD505-2E9C-101B-9397-08002B2CF9AE}" pid="6" name="Document Type">
    <vt:lpwstr/>
  </property>
  <property fmtid="{D5CDD505-2E9C-101B-9397-08002B2CF9AE}" pid="7" name="EPA_x0020_Subject">
    <vt:lpwstr/>
  </property>
  <property fmtid="{D5CDD505-2E9C-101B-9397-08002B2CF9AE}" pid="8" name="ContentTypeId">
    <vt:lpwstr>0x010100B8D1AE864022FC4AB1940C9ACBC18425</vt:lpwstr>
  </property>
  <property fmtid="{D5CDD505-2E9C-101B-9397-08002B2CF9AE}" pid="9" name="EPA Subject">
    <vt:lpwstr/>
  </property>
  <property fmtid="{D5CDD505-2E9C-101B-9397-08002B2CF9AE}" pid="10" name="Order">
    <vt:lpwstr>2328600.00000000</vt:lpwstr>
  </property>
  <property fmtid="{D5CDD505-2E9C-101B-9397-08002B2CF9AE}" pid="11" name="xd_ProgID">
    <vt:lpwstr/>
  </property>
  <property fmtid="{D5CDD505-2E9C-101B-9397-08002B2CF9AE}" pid="12" name="_SourceUrl">
    <vt:lpwstr/>
  </property>
  <property fmtid="{D5CDD505-2E9C-101B-9397-08002B2CF9AE}" pid="13" name="_SharedFileIndex">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y fmtid="{D5CDD505-2E9C-101B-9397-08002B2CF9AE}" pid="18" name="xd_Signature">
    <vt:lpwstr/>
  </property>
</Properties>
</file>