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2.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2"/>
  </p:notesMasterIdLst>
  <p:handoutMasterIdLst>
    <p:handoutMasterId r:id="rId33"/>
  </p:handoutMasterIdLst>
  <p:sldIdLst>
    <p:sldId id="281" r:id="rId6"/>
    <p:sldId id="4439" r:id="rId7"/>
    <p:sldId id="4440" r:id="rId8"/>
    <p:sldId id="4443" r:id="rId9"/>
    <p:sldId id="4441" r:id="rId10"/>
    <p:sldId id="4444" r:id="rId11"/>
    <p:sldId id="4446" r:id="rId12"/>
    <p:sldId id="4442" r:id="rId13"/>
    <p:sldId id="4447" r:id="rId14"/>
    <p:sldId id="4445" r:id="rId15"/>
    <p:sldId id="4448" r:id="rId16"/>
    <p:sldId id="4411" r:id="rId17"/>
    <p:sldId id="4437" r:id="rId18"/>
    <p:sldId id="276" r:id="rId19"/>
    <p:sldId id="4438" r:id="rId20"/>
    <p:sldId id="4449" r:id="rId21"/>
    <p:sldId id="468" r:id="rId22"/>
    <p:sldId id="502" r:id="rId23"/>
    <p:sldId id="2342" r:id="rId24"/>
    <p:sldId id="4388" r:id="rId25"/>
    <p:sldId id="509" r:id="rId26"/>
    <p:sldId id="2343" r:id="rId27"/>
    <p:sldId id="2347" r:id="rId28"/>
    <p:sldId id="2408" r:id="rId29"/>
    <p:sldId id="2409" r:id="rId30"/>
    <p:sldId id="314" r:id="rId31"/>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2">
          <p15:clr>
            <a:srgbClr val="A4A3A4"/>
          </p15:clr>
        </p15:guide>
        <p15:guide id="2" pos="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Jolicoeur" initials="CJ" lastIdx="3" clrIdx="0">
    <p:extLst>
      <p:ext uri="{19B8F6BF-5375-455C-9EA6-DF929625EA0E}">
        <p15:presenceInfo xmlns:p15="http://schemas.microsoft.com/office/powerpoint/2012/main" userId="S-1-5-21-3597501184-2525744832-3444952867-1759" providerId="AD"/>
      </p:ext>
    </p:extLst>
  </p:cmAuthor>
  <p:cmAuthor id="2" name="Vohr, Jill" initials="VJ" lastIdx="17" clrIdx="1">
    <p:extLst>
      <p:ext uri="{19B8F6BF-5375-455C-9EA6-DF929625EA0E}">
        <p15:presenceInfo xmlns:p15="http://schemas.microsoft.com/office/powerpoint/2012/main" userId="S::Vohr.Jill@epa.gov::818304c4-1e4a-4624-ba10-f4cc89cf2f1a" providerId="AD"/>
      </p:ext>
    </p:extLst>
  </p:cmAuthor>
  <p:cmAuthor id="3" name="Loprinzo, Samantha" initials="LS" lastIdx="6" clrIdx="2">
    <p:extLst>
      <p:ext uri="{19B8F6BF-5375-455C-9EA6-DF929625EA0E}">
        <p15:presenceInfo xmlns:p15="http://schemas.microsoft.com/office/powerpoint/2012/main" userId="S-1-5-21-2338163137-2684688362-157462135-26454" providerId="AD"/>
      </p:ext>
    </p:extLst>
  </p:cmAuthor>
  <p:cmAuthor id="4" name="Montero, Zenia" initials="MZ" lastIdx="4" clrIdx="3">
    <p:extLst>
      <p:ext uri="{19B8F6BF-5375-455C-9EA6-DF929625EA0E}">
        <p15:presenceInfo xmlns:p15="http://schemas.microsoft.com/office/powerpoint/2012/main" userId="S::39535@icf.com::f927f093-6794-42a8-a5c6-2ecbbf68c283" providerId="AD"/>
      </p:ext>
    </p:extLst>
  </p:cmAuthor>
  <p:cmAuthor id="5" name="Loprinzo, Samantha" initials="LS [2]" lastIdx="13" clrIdx="4">
    <p:extLst>
      <p:ext uri="{19B8F6BF-5375-455C-9EA6-DF929625EA0E}">
        <p15:presenceInfo xmlns:p15="http://schemas.microsoft.com/office/powerpoint/2012/main" userId="S::23898@icf.com::93753708-060b-4a38-a558-06e99c9b3fad" providerId="AD"/>
      </p:ext>
    </p:extLst>
  </p:cmAuthor>
  <p:cmAuthor id="6" name="Daken, Abigail" initials="DA" lastIdx="1" clrIdx="5">
    <p:extLst>
      <p:ext uri="{19B8F6BF-5375-455C-9EA6-DF929625EA0E}">
        <p15:presenceInfo xmlns:p15="http://schemas.microsoft.com/office/powerpoint/2012/main" userId="S::Daken.Abigail@epa.gov::5f06e12c-5d28-4a04-ae77-bc52a5b763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A3DB"/>
    <a:srgbClr val="E99C2E"/>
    <a:srgbClr val="4498D5"/>
    <a:srgbClr val="8BC141"/>
    <a:srgbClr val="768383"/>
    <a:srgbClr val="6CB41E"/>
    <a:srgbClr val="5494D5"/>
    <a:srgbClr val="6F7B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69212-D7FF-4EE8-82B6-00C5B358B6D2}" v="8" dt="2023-04-13T12:27:29.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4" autoAdjust="0"/>
    <p:restoredTop sz="89163" autoAdjust="0"/>
  </p:normalViewPr>
  <p:slideViewPr>
    <p:cSldViewPr snapToGrid="0">
      <p:cViewPr varScale="1">
        <p:scale>
          <a:sx n="46" d="100"/>
          <a:sy n="46" d="100"/>
        </p:scale>
        <p:origin x="500" y="44"/>
      </p:cViewPr>
      <p:guideLst>
        <p:guide orient="horz" pos="1472"/>
        <p:guide pos="917"/>
      </p:guideLst>
    </p:cSldViewPr>
  </p:slideViewPr>
  <p:notesTextViewPr>
    <p:cViewPr>
      <p:scale>
        <a:sx n="1" d="1"/>
        <a:sy n="1" d="1"/>
      </p:scale>
      <p:origin x="0" y="0"/>
    </p:cViewPr>
  </p:notesTextViewPr>
  <p:sorterViewPr>
    <p:cViewPr>
      <p:scale>
        <a:sx n="100" d="100"/>
        <a:sy n="100" d="100"/>
      </p:scale>
      <p:origin x="0" y="-6400"/>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B2DC71-6BA9-497B-AAD9-EFD1B9244D0E}" type="datetimeFigureOut">
              <a:rPr lang="en-US" smtClean="0"/>
              <a:t>4/12/2023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D21A6C-0B4C-4D3C-AD2E-5EEE34962CB8}" type="slidenum">
              <a:rPr lang="en-US" smtClean="0"/>
              <a:t>‹#›</a:t>
            </a:fld>
            <a:endParaRPr lang="en-US" dirty="0"/>
          </a:p>
        </p:txBody>
      </p:sp>
    </p:spTree>
    <p:extLst>
      <p:ext uri="{BB962C8B-B14F-4D97-AF65-F5344CB8AC3E}">
        <p14:creationId xmlns:p14="http://schemas.microsoft.com/office/powerpoint/2010/main" val="2524877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D7D005-09CD-804D-B01E-5C881BFAAEC8}" type="datetimeFigureOut">
              <a:rPr lang="en-US" smtClean="0"/>
              <a:pPr/>
              <a:t>4/12/2023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538FC-B130-DA49-800E-B7448A7128DE}" type="slidenum">
              <a:rPr lang="en-US" smtClean="0"/>
              <a:pPr/>
              <a:t>‹#›</a:t>
            </a:fld>
            <a:endParaRPr lang="en-US" dirty="0"/>
          </a:p>
        </p:txBody>
      </p:sp>
    </p:spTree>
    <p:extLst>
      <p:ext uri="{BB962C8B-B14F-4D97-AF65-F5344CB8AC3E}">
        <p14:creationId xmlns:p14="http://schemas.microsoft.com/office/powerpoint/2010/main" val="4228567908"/>
      </p:ext>
    </p:extLst>
  </p:cSld>
  <p:clrMap bg1="lt1" tx1="dk1" bg2="lt2" tx2="dk2" accent1="accent1" accent2="accent2" accent3="accent3" accent4="accent4" accent5="accent5" accent6="accent6" hlink="hlink" folHlink="folHlink"/>
  <p:notesStyle>
    <a:lvl1pPr marL="0" algn="l" defTabSz="653110" rtl="0" eaLnBrk="1" latinLnBrk="0" hangingPunct="1">
      <a:defRPr sz="1700" kern="1200">
        <a:solidFill>
          <a:schemeClr val="tx1"/>
        </a:solidFill>
        <a:latin typeface="+mn-lt"/>
        <a:ea typeface="+mn-ea"/>
        <a:cs typeface="+mn-cs"/>
      </a:defRPr>
    </a:lvl1pPr>
    <a:lvl2pPr marL="653110" algn="l" defTabSz="653110" rtl="0" eaLnBrk="1" latinLnBrk="0" hangingPunct="1">
      <a:defRPr sz="1700" kern="1200">
        <a:solidFill>
          <a:schemeClr val="tx1"/>
        </a:solidFill>
        <a:latin typeface="+mn-lt"/>
        <a:ea typeface="+mn-ea"/>
        <a:cs typeface="+mn-cs"/>
      </a:defRPr>
    </a:lvl2pPr>
    <a:lvl3pPr marL="1306220" algn="l" defTabSz="653110" rtl="0" eaLnBrk="1" latinLnBrk="0" hangingPunct="1">
      <a:defRPr sz="1700" kern="1200">
        <a:solidFill>
          <a:schemeClr val="tx1"/>
        </a:solidFill>
        <a:latin typeface="+mn-lt"/>
        <a:ea typeface="+mn-ea"/>
        <a:cs typeface="+mn-cs"/>
      </a:defRPr>
    </a:lvl3pPr>
    <a:lvl4pPr marL="1959331" algn="l" defTabSz="653110" rtl="0" eaLnBrk="1" latinLnBrk="0" hangingPunct="1">
      <a:defRPr sz="1700" kern="1200">
        <a:solidFill>
          <a:schemeClr val="tx1"/>
        </a:solidFill>
        <a:latin typeface="+mn-lt"/>
        <a:ea typeface="+mn-ea"/>
        <a:cs typeface="+mn-cs"/>
      </a:defRPr>
    </a:lvl4pPr>
    <a:lvl5pPr marL="2612441" algn="l" defTabSz="653110" rtl="0" eaLnBrk="1" latinLnBrk="0" hangingPunct="1">
      <a:defRPr sz="1700" kern="1200">
        <a:solidFill>
          <a:schemeClr val="tx1"/>
        </a:solidFill>
        <a:latin typeface="+mn-lt"/>
        <a:ea typeface="+mn-ea"/>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t>1</a:t>
            </a:fld>
            <a:endParaRPr lang="en-US" dirty="0"/>
          </a:p>
        </p:txBody>
      </p:sp>
    </p:spTree>
    <p:extLst>
      <p:ext uri="{BB962C8B-B14F-4D97-AF65-F5344CB8AC3E}">
        <p14:creationId xmlns:p14="http://schemas.microsoft.com/office/powerpoint/2010/main" val="110345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COP @ 5 degrees and percentage of heating capacity to ensure performance and consumer experience, want to ensure that consumers see the value and also feel that the technology is adequately meeting their comfort needs. Ensuring performance will lead to higher trust in Estar label</a:t>
            </a:r>
          </a:p>
          <a:p>
            <a:endParaRPr lang="en-US" dirty="0"/>
          </a:p>
          <a:p>
            <a:r>
              <a:rPr lang="en-US" dirty="0"/>
              <a:t>Lowered heating capacity from 80% to 70%</a:t>
            </a:r>
          </a:p>
        </p:txBody>
      </p:sp>
      <p:sp>
        <p:nvSpPr>
          <p:cNvPr id="4" name="Slide Number Placeholder 3"/>
          <p:cNvSpPr>
            <a:spLocks noGrp="1"/>
          </p:cNvSpPr>
          <p:nvPr>
            <p:ph type="sldNum" sz="quarter" idx="5"/>
          </p:nvPr>
        </p:nvSpPr>
        <p:spPr/>
        <p:txBody>
          <a:bodyPr/>
          <a:lstStyle/>
          <a:p>
            <a:fld id="{693538FC-B130-DA49-800E-B7448A7128DE}" type="slidenum">
              <a:rPr lang="en-US" smtClean="0"/>
              <a:pPr/>
              <a:t>21</a:t>
            </a:fld>
            <a:endParaRPr lang="en-US" dirty="0"/>
          </a:p>
        </p:txBody>
      </p:sp>
    </p:spTree>
    <p:extLst>
      <p:ext uri="{BB962C8B-B14F-4D97-AF65-F5344CB8AC3E}">
        <p14:creationId xmlns:p14="http://schemas.microsoft.com/office/powerpoint/2010/main" val="226521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Immediate Feedback Facilitates Good Installations</a:t>
            </a:r>
          </a:p>
          <a:p>
            <a:r>
              <a:rPr lang="en-US" dirty="0"/>
              <a:t>Predicted energy savings realized</a:t>
            </a:r>
          </a:p>
          <a:p>
            <a:r>
              <a:rPr lang="en-US" dirty="0"/>
              <a:t>Consumers remain confident in high efficiency units</a:t>
            </a:r>
          </a:p>
          <a:p>
            <a:r>
              <a:rPr lang="en-US" dirty="0"/>
              <a:t>Products must provide three of six specified capabilities</a:t>
            </a:r>
          </a:p>
          <a:p>
            <a:r>
              <a:rPr lang="en-US" dirty="0"/>
              <a:t>Sources:</a:t>
            </a:r>
          </a:p>
          <a:p>
            <a:pPr lvl="1"/>
            <a:r>
              <a:rPr lang="en-US" dirty="0"/>
              <a:t>ESME system status and messaging criteria</a:t>
            </a:r>
          </a:p>
          <a:p>
            <a:pPr lvl="1"/>
            <a:r>
              <a:rPr lang="en-US" dirty="0"/>
              <a:t>ACCA/RESNET Standard 310</a:t>
            </a:r>
          </a:p>
          <a:p>
            <a:pPr lvl="1"/>
            <a:r>
              <a:rPr lang="en-US" dirty="0"/>
              <a:t>Modified by conversation with stakeholders</a:t>
            </a:r>
          </a:p>
        </p:txBody>
      </p:sp>
      <p:sp>
        <p:nvSpPr>
          <p:cNvPr id="4" name="Slide Number Placeholder 3"/>
          <p:cNvSpPr>
            <a:spLocks noGrp="1"/>
          </p:cNvSpPr>
          <p:nvPr>
            <p:ph type="sldNum" sz="quarter" idx="5"/>
          </p:nvPr>
        </p:nvSpPr>
        <p:spPr/>
        <p:txBody>
          <a:bodyPr/>
          <a:lstStyle/>
          <a:p>
            <a:fld id="{693538FC-B130-DA49-800E-B7448A7128DE}" type="slidenum">
              <a:rPr lang="en-US" smtClean="0"/>
              <a:pPr/>
              <a:t>22</a:t>
            </a:fld>
            <a:endParaRPr lang="en-US"/>
          </a:p>
        </p:txBody>
      </p:sp>
    </p:spTree>
    <p:extLst>
      <p:ext uri="{BB962C8B-B14F-4D97-AF65-F5344CB8AC3E}">
        <p14:creationId xmlns:p14="http://schemas.microsoft.com/office/powerpoint/2010/main" val="2836443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693538FC-B130-DA49-800E-B7448A7128DE}" type="slidenum">
              <a:rPr lang="en-US" smtClean="0"/>
              <a:pPr/>
              <a:t>23</a:t>
            </a:fld>
            <a:endParaRPr lang="en-US"/>
          </a:p>
        </p:txBody>
      </p:sp>
    </p:spTree>
    <p:extLst>
      <p:ext uri="{BB962C8B-B14F-4D97-AF65-F5344CB8AC3E}">
        <p14:creationId xmlns:p14="http://schemas.microsoft.com/office/powerpoint/2010/main" val="62541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D652CCB-10D0-4F2E-B85F-EF6D08B60D70}" type="slidenum">
              <a:rPr lang="en-US" smtClean="0"/>
              <a:t>24</a:t>
            </a:fld>
            <a:endParaRPr lang="en-US"/>
          </a:p>
        </p:txBody>
      </p:sp>
    </p:spTree>
    <p:extLst>
      <p:ext uri="{BB962C8B-B14F-4D97-AF65-F5344CB8AC3E}">
        <p14:creationId xmlns:p14="http://schemas.microsoft.com/office/powerpoint/2010/main" val="167644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D652CCB-10D0-4F2E-B85F-EF6D08B60D70}" type="slidenum">
              <a:rPr lang="en-US" smtClean="0"/>
              <a:t>25</a:t>
            </a:fld>
            <a:endParaRPr lang="en-US"/>
          </a:p>
        </p:txBody>
      </p:sp>
    </p:spTree>
    <p:extLst>
      <p:ext uri="{BB962C8B-B14F-4D97-AF65-F5344CB8AC3E}">
        <p14:creationId xmlns:p14="http://schemas.microsoft.com/office/powerpoint/2010/main" val="276191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rial Narrow" panose="020B0606020202030204" pitchFamily="34" charset="0"/>
            </a:endParaRPr>
          </a:p>
          <a:p>
            <a:endParaRPr lang="en-US" sz="1800" b="0" i="0" u="none" strike="noStrike" baseline="0" dirty="0">
              <a:latin typeface="Arial Narrow" panose="020B0606020202030204" pitchFamily="34" charset="0"/>
            </a:endParaRPr>
          </a:p>
          <a:p>
            <a:pPr marR="0" algn="l"/>
            <a:r>
              <a:rPr lang="en-US" sz="1800" b="0" i="0" u="none" strike="noStrike" baseline="0" dirty="0">
                <a:latin typeface="Arial Narrow" panose="020B0606020202030204" pitchFamily="34" charset="0"/>
              </a:rPr>
              <a:t>Components</a:t>
            </a:r>
          </a:p>
          <a:p>
            <a:pPr marR="0" algn="l"/>
            <a:r>
              <a:rPr lang="en-US" sz="1800" b="0" i="0" u="none" strike="noStrike" baseline="0" dirty="0">
                <a:latin typeface="Arial Narrow" panose="020B0606020202030204" pitchFamily="34" charset="0"/>
              </a:rPr>
              <a:t>Outdoor Unit</a:t>
            </a:r>
          </a:p>
          <a:p>
            <a:pPr marR="0" algn="l"/>
            <a:r>
              <a:rPr lang="en-US" sz="1800" b="0" i="0" u="none" strike="noStrike" baseline="0" dirty="0">
                <a:latin typeface="Arial Narrow" panose="020B0606020202030204" pitchFamily="34" charset="0"/>
              </a:rPr>
              <a:t>Indoor Unit</a:t>
            </a:r>
          </a:p>
          <a:p>
            <a:pPr marR="0" algn="l"/>
            <a:r>
              <a:rPr lang="en-US" sz="1800" b="0" i="0" u="none" strike="noStrike" baseline="0" dirty="0">
                <a:latin typeface="Arial Narrow" panose="020B0606020202030204" pitchFamily="34" charset="0"/>
              </a:rPr>
              <a:t>Refrigerant Lines</a:t>
            </a:r>
          </a:p>
          <a:p>
            <a:pPr marR="0" algn="l"/>
            <a:r>
              <a:rPr lang="en-US" sz="1800" b="0" i="0" u="none" strike="noStrike" baseline="0" dirty="0">
                <a:latin typeface="Arial Narrow" panose="020B0606020202030204" pitchFamily="34" charset="0"/>
              </a:rPr>
              <a:t>Controls</a:t>
            </a:r>
          </a:p>
        </p:txBody>
      </p:sp>
      <p:sp>
        <p:nvSpPr>
          <p:cNvPr id="4" name="Slide Number Placeholder 3"/>
          <p:cNvSpPr>
            <a:spLocks noGrp="1"/>
          </p:cNvSpPr>
          <p:nvPr>
            <p:ph type="sldNum" sz="quarter" idx="5"/>
          </p:nvPr>
        </p:nvSpPr>
        <p:spPr/>
        <p:txBody>
          <a:bodyPr/>
          <a:lstStyle/>
          <a:p>
            <a:fld id="{693538FC-B130-DA49-800E-B7448A7128DE}" type="slidenum">
              <a:rPr lang="en-US" smtClean="0"/>
              <a:pPr/>
              <a:t>5</a:t>
            </a:fld>
            <a:endParaRPr lang="en-US" dirty="0"/>
          </a:p>
        </p:txBody>
      </p:sp>
    </p:spTree>
    <p:extLst>
      <p:ext uri="{BB962C8B-B14F-4D97-AF65-F5344CB8AC3E}">
        <p14:creationId xmlns:p14="http://schemas.microsoft.com/office/powerpoint/2010/main" val="53375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t>11</a:t>
            </a:fld>
            <a:endParaRPr lang="en-US" dirty="0"/>
          </a:p>
        </p:txBody>
      </p:sp>
    </p:spTree>
    <p:extLst>
      <p:ext uri="{BB962C8B-B14F-4D97-AF65-F5344CB8AC3E}">
        <p14:creationId xmlns:p14="http://schemas.microsoft.com/office/powerpoint/2010/main" val="110345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Calibri" panose="020F0502020204030204" pitchFamily="34" charset="0"/>
              </a:rPr>
              <a:t>For those that may not be aware, and hopefully there aren’t many of you, ENERGY STAR is the government backed symbol for energy efficiency. The label is used to identify highly efficient products, homes, and buildings and we strive to provide simple, credible, unbiased information that consumers and businesses can use to make better choices.</a:t>
            </a:r>
          </a:p>
          <a:p>
            <a:pPr marL="0" marR="0" lvl="0" indent="0" algn="l" defTabSz="65311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65311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Calibri" panose="020F0502020204030204" pitchFamily="34" charset="0"/>
              </a:rPr>
              <a:t>For the past couple of decades, ENERGY STAR has developed and implemented awareness campaigns to educate consumers on the benefits of efficient products. Some of you may be familiar with the Change A Light, Change the World campaign, Flip Your Fridge, the Rule Your Attic campaign, and others. These efforts have been very successful. And one of the reasons they are so successful…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93538FC-B130-DA49-800E-B7448A7128DE}" type="slidenum">
              <a:rPr lang="en-US" smtClean="0"/>
              <a:pPr/>
              <a:t>12</a:t>
            </a:fld>
            <a:endParaRPr lang="en-US"/>
          </a:p>
        </p:txBody>
      </p:sp>
    </p:spTree>
    <p:extLst>
      <p:ext uri="{BB962C8B-B14F-4D97-AF65-F5344CB8AC3E}">
        <p14:creationId xmlns:p14="http://schemas.microsoft.com/office/powerpoint/2010/main" val="254283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STAR Guiding Principles ✓ Significant energy savings on a national basis ✓ Product performance maintained or enhanced with increased efficiency ✓ Consumers recover investment in efficiency within a reasonable period of time ✓ Efficiency can be achieved with one or more technologies from manufacturers ✓ Energy consumption and performance can be measured and verified with testing </a:t>
            </a:r>
          </a:p>
        </p:txBody>
      </p:sp>
      <p:sp>
        <p:nvSpPr>
          <p:cNvPr id="4" name="Slide Number Placeholder 3"/>
          <p:cNvSpPr>
            <a:spLocks noGrp="1"/>
          </p:cNvSpPr>
          <p:nvPr>
            <p:ph type="sldNum" sz="quarter" idx="5"/>
          </p:nvPr>
        </p:nvSpPr>
        <p:spPr/>
        <p:txBody>
          <a:bodyPr/>
          <a:lstStyle/>
          <a:p>
            <a:fld id="{693538FC-B130-DA49-800E-B7448A7128DE}" type="slidenum">
              <a:rPr lang="en-US" smtClean="0"/>
              <a:pPr/>
              <a:t>15</a:t>
            </a:fld>
            <a:endParaRPr lang="en-US" dirty="0"/>
          </a:p>
        </p:txBody>
      </p:sp>
    </p:spTree>
    <p:extLst>
      <p:ext uri="{BB962C8B-B14F-4D97-AF65-F5344CB8AC3E}">
        <p14:creationId xmlns:p14="http://schemas.microsoft.com/office/powerpoint/2010/main" val="376188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23% of total AHRI list meets or exceeds 16 SEER, implying dual or variable capacity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Market share for V5.0 has been consistently around 28-29% since 2015 (2015 – 29%, 2016 – 28%, 2017 – 28%)</a:t>
            </a:r>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t>17</a:t>
            </a:fld>
            <a:endParaRPr lang="en-US" dirty="0"/>
          </a:p>
        </p:txBody>
      </p:sp>
    </p:spTree>
    <p:extLst>
      <p:ext uri="{BB962C8B-B14F-4D97-AF65-F5344CB8AC3E}">
        <p14:creationId xmlns:p14="http://schemas.microsoft.com/office/powerpoint/2010/main" val="112283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t>18</a:t>
            </a:fld>
            <a:endParaRPr lang="en-US" dirty="0"/>
          </a:p>
        </p:txBody>
      </p:sp>
    </p:spTree>
    <p:extLst>
      <p:ext uri="{BB962C8B-B14F-4D97-AF65-F5344CB8AC3E}">
        <p14:creationId xmlns:p14="http://schemas.microsoft.com/office/powerpoint/2010/main" val="258499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93538FC-B130-DA49-800E-B7448A7128DE}" type="slidenum">
              <a:rPr lang="en-US" smtClean="0"/>
              <a:pPr/>
              <a:t>19</a:t>
            </a:fld>
            <a:endParaRPr lang="en-US"/>
          </a:p>
        </p:txBody>
      </p:sp>
    </p:spTree>
    <p:extLst>
      <p:ext uri="{BB962C8B-B14F-4D97-AF65-F5344CB8AC3E}">
        <p14:creationId xmlns:p14="http://schemas.microsoft.com/office/powerpoint/2010/main" val="111323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spcBef>
                <a:spcPts val="1800"/>
              </a:spcBef>
              <a:spcAft>
                <a:spcPts val="600"/>
              </a:spcAft>
              <a:buNone/>
            </a:pPr>
            <a:endParaRPr lang="en-US">
              <a:cs typeface="Calibri"/>
            </a:endParaRPr>
          </a:p>
        </p:txBody>
      </p:sp>
      <p:sp>
        <p:nvSpPr>
          <p:cNvPr id="4" name="Slide Number Placeholder 3"/>
          <p:cNvSpPr>
            <a:spLocks noGrp="1"/>
          </p:cNvSpPr>
          <p:nvPr>
            <p:ph type="sldNum" sz="quarter" idx="5"/>
          </p:nvPr>
        </p:nvSpPr>
        <p:spPr/>
        <p:txBody>
          <a:bodyPr/>
          <a:lstStyle/>
          <a:p>
            <a:fld id="{8D652CCB-10D0-4F2E-B85F-EF6D08B60D70}" type="slidenum">
              <a:rPr lang="en-US" smtClean="0"/>
              <a:t>20</a:t>
            </a:fld>
            <a:endParaRPr lang="en-US"/>
          </a:p>
        </p:txBody>
      </p:sp>
    </p:spTree>
    <p:extLst>
      <p:ext uri="{BB962C8B-B14F-4D97-AF65-F5344CB8AC3E}">
        <p14:creationId xmlns:p14="http://schemas.microsoft.com/office/powerpoint/2010/main" val="4128800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064363" y="1769268"/>
            <a:ext cx="12540360" cy="647361"/>
          </a:xfrm>
        </p:spPr>
        <p:txBody>
          <a:bodyPr>
            <a:normAutofit/>
          </a:bodyPr>
          <a:lstStyle>
            <a:lvl1pPr algn="ctr">
              <a:lnSpc>
                <a:spcPts val="4000"/>
              </a:lnSpc>
              <a:defRPr sz="4000"/>
            </a:lvl1pPr>
          </a:lstStyle>
          <a:p>
            <a:r>
              <a:rPr lang="en-US"/>
              <a:t>Click to edit Master title style</a:t>
            </a:r>
          </a:p>
        </p:txBody>
      </p:sp>
      <p:sp>
        <p:nvSpPr>
          <p:cNvPr id="3" name="Content Placeholder 2"/>
          <p:cNvSpPr>
            <a:spLocks noGrp="1"/>
          </p:cNvSpPr>
          <p:nvPr>
            <p:ph idx="1"/>
          </p:nvPr>
        </p:nvSpPr>
        <p:spPr>
          <a:xfrm>
            <a:off x="1064382" y="2432956"/>
            <a:ext cx="12544212" cy="669473"/>
          </a:xfrm>
        </p:spPr>
        <p:txBody>
          <a:bodyPr>
            <a:normAutofit/>
          </a:bodyPr>
          <a:lstStyle>
            <a:lvl1pPr algn="ctr">
              <a:lnSpc>
                <a:spcPts val="4000"/>
              </a:lnSpc>
              <a:buNone/>
              <a:defRPr sz="4000" b="1">
                <a:solidFill>
                  <a:schemeClr val="tx1">
                    <a:lumMod val="65000"/>
                    <a:lumOff val="35000"/>
                  </a:schemeClr>
                </a:solidFill>
              </a:defRPr>
            </a:lvl1pPr>
          </a:lstStyle>
          <a:p>
            <a:pPr lvl="0"/>
            <a:r>
              <a:rPr lang="en-US"/>
              <a:t>Click to edit Master text styles</a:t>
            </a:r>
          </a:p>
        </p:txBody>
      </p:sp>
      <p:sp>
        <p:nvSpPr>
          <p:cNvPr id="10" name="Content Placeholder 2"/>
          <p:cNvSpPr>
            <a:spLocks noGrp="1"/>
          </p:cNvSpPr>
          <p:nvPr>
            <p:ph idx="10"/>
          </p:nvPr>
        </p:nvSpPr>
        <p:spPr>
          <a:xfrm>
            <a:off x="1064382" y="5861958"/>
            <a:ext cx="12540343" cy="1796142"/>
          </a:xfrm>
        </p:spPr>
        <p:txBody>
          <a:bodyPr>
            <a:normAutofit/>
          </a:bodyPr>
          <a:lstStyle>
            <a:lvl1pPr algn="ctr">
              <a:buNone/>
              <a:defRPr sz="2300" b="0"/>
            </a:lvl1pPr>
          </a:lstStyle>
          <a:p>
            <a:pPr lvl="0"/>
            <a:r>
              <a:rPr lang="en-US"/>
              <a:t>Click to edit Master text styles</a:t>
            </a:r>
          </a:p>
        </p:txBody>
      </p:sp>
      <p:pic>
        <p:nvPicPr>
          <p:cNvPr id="8" name="Picture 7">
            <a:extLst>
              <a:ext uri="{FF2B5EF4-FFF2-40B4-BE49-F238E27FC236}">
                <a16:creationId xmlns:a16="http://schemas.microsoft.com/office/drawing/2014/main" id="{34386073-D793-F14A-B499-BFE7473C302D}"/>
              </a:ext>
            </a:extLst>
          </p:cNvPr>
          <p:cNvPicPr>
            <a:picLocks noChangeAspect="1"/>
          </p:cNvPicPr>
          <p:nvPr userDrawn="1"/>
        </p:nvPicPr>
        <p:blipFill>
          <a:blip r:embed="rId2"/>
          <a:stretch>
            <a:fillRect/>
          </a:stretch>
        </p:blipFill>
        <p:spPr>
          <a:xfrm>
            <a:off x="0" y="0"/>
            <a:ext cx="14630400" cy="1097280"/>
          </a:xfrm>
          <a:prstGeom prst="rect">
            <a:avLst/>
          </a:prstGeom>
        </p:spPr>
      </p:pic>
    </p:spTree>
    <p:extLst>
      <p:ext uri="{BB962C8B-B14F-4D97-AF65-F5344CB8AC3E}">
        <p14:creationId xmlns:p14="http://schemas.microsoft.com/office/powerpoint/2010/main" val="322176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68EB28B-25DE-584A-9D11-C8CFD6A9918B}" type="slidenum">
              <a:rPr lang="en-US" smtClean="0"/>
              <a:pPr/>
              <a:t>‹#›</a:t>
            </a:fld>
            <a:endParaRPr lang="en-US" dirty="0"/>
          </a:p>
        </p:txBody>
      </p:sp>
      <p:pic>
        <p:nvPicPr>
          <p:cNvPr id="6" name="Picture 5">
            <a:extLst>
              <a:ext uri="{FF2B5EF4-FFF2-40B4-BE49-F238E27FC236}">
                <a16:creationId xmlns:a16="http://schemas.microsoft.com/office/drawing/2014/main" id="{62FD53D8-2142-6B42-9112-73320A2BD342}"/>
              </a:ext>
            </a:extLst>
          </p:cNvPr>
          <p:cNvPicPr>
            <a:picLocks noChangeAspect="1"/>
          </p:cNvPicPr>
          <p:nvPr userDrawn="1"/>
        </p:nvPicPr>
        <p:blipFill>
          <a:blip r:embed="rId2"/>
          <a:stretch>
            <a:fillRect/>
          </a:stretch>
        </p:blipFill>
        <p:spPr>
          <a:xfrm>
            <a:off x="0" y="0"/>
            <a:ext cx="14630400" cy="1097280"/>
          </a:xfrm>
          <a:prstGeom prst="rect">
            <a:avLst/>
          </a:prstGeom>
        </p:spPr>
      </p:pic>
    </p:spTree>
    <p:extLst>
      <p:ext uri="{BB962C8B-B14F-4D97-AF65-F5344CB8AC3E}">
        <p14:creationId xmlns:p14="http://schemas.microsoft.com/office/powerpoint/2010/main" val="249764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8EB28B-25DE-584A-9D11-C8CFD6A9918B}" type="slidenum">
              <a:rPr lang="en-US" smtClean="0"/>
              <a:pPr/>
              <a:t>‹#›</a:t>
            </a:fld>
            <a:endParaRPr lang="en-US" dirty="0"/>
          </a:p>
        </p:txBody>
      </p:sp>
      <p:pic>
        <p:nvPicPr>
          <p:cNvPr id="5" name="Picture 4">
            <a:extLst>
              <a:ext uri="{FF2B5EF4-FFF2-40B4-BE49-F238E27FC236}">
                <a16:creationId xmlns:a16="http://schemas.microsoft.com/office/drawing/2014/main" id="{8C3B82F5-DD5F-4040-94F5-EB5E23C084F4}"/>
              </a:ext>
            </a:extLst>
          </p:cNvPr>
          <p:cNvPicPr>
            <a:picLocks noChangeAspect="1"/>
          </p:cNvPicPr>
          <p:nvPr userDrawn="1"/>
        </p:nvPicPr>
        <p:blipFill>
          <a:blip r:embed="rId2"/>
          <a:stretch>
            <a:fillRect/>
          </a:stretch>
        </p:blipFill>
        <p:spPr>
          <a:xfrm>
            <a:off x="0" y="0"/>
            <a:ext cx="14630400" cy="1097280"/>
          </a:xfrm>
          <a:prstGeom prst="rect">
            <a:avLst/>
          </a:prstGeom>
        </p:spPr>
      </p:pic>
    </p:spTree>
    <p:extLst>
      <p:ext uri="{BB962C8B-B14F-4D97-AF65-F5344CB8AC3E}">
        <p14:creationId xmlns:p14="http://schemas.microsoft.com/office/powerpoint/2010/main" val="246498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no head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8EB28B-25DE-584A-9D11-C8CFD6A9918B}" type="slidenum">
              <a:rPr lang="en-US" smtClean="0"/>
              <a:pPr/>
              <a:t>‹#›</a:t>
            </a:fld>
            <a:endParaRPr lang="en-US" dirty="0"/>
          </a:p>
        </p:txBody>
      </p:sp>
      <p:pic>
        <p:nvPicPr>
          <p:cNvPr id="3" name="Picture 2">
            <a:extLst>
              <a:ext uri="{FF2B5EF4-FFF2-40B4-BE49-F238E27FC236}">
                <a16:creationId xmlns:a16="http://schemas.microsoft.com/office/drawing/2014/main" id="{2F0C5E52-D516-474C-AFE3-003F81576B6C}"/>
              </a:ext>
            </a:extLst>
          </p:cNvPr>
          <p:cNvPicPr>
            <a:picLocks noChangeAspect="1"/>
          </p:cNvPicPr>
          <p:nvPr userDrawn="1"/>
        </p:nvPicPr>
        <p:blipFill>
          <a:blip r:embed="rId2"/>
          <a:stretch>
            <a:fillRect/>
          </a:stretch>
        </p:blipFill>
        <p:spPr>
          <a:xfrm>
            <a:off x="0" y="0"/>
            <a:ext cx="14630400" cy="1097280"/>
          </a:xfrm>
          <a:prstGeom prst="rect">
            <a:avLst/>
          </a:prstGeom>
        </p:spPr>
      </p:pic>
    </p:spTree>
    <p:extLst>
      <p:ext uri="{BB962C8B-B14F-4D97-AF65-F5344CB8AC3E}">
        <p14:creationId xmlns:p14="http://schemas.microsoft.com/office/powerpoint/2010/main" val="307811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ransitio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C4E89-F24C-DC46-8304-7357F65A4376}"/>
              </a:ext>
            </a:extLst>
          </p:cNvPr>
          <p:cNvPicPr>
            <a:picLocks noChangeAspect="1"/>
          </p:cNvPicPr>
          <p:nvPr userDrawn="1"/>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1296171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Transitio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C4E89-F24C-DC46-8304-7357F65A4376}"/>
              </a:ext>
            </a:extLst>
          </p:cNvPr>
          <p:cNvPicPr>
            <a:picLocks noChangeAspect="1"/>
          </p:cNvPicPr>
          <p:nvPr userDrawn="1"/>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3830640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Core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02" y="1450964"/>
            <a:ext cx="13330859" cy="645370"/>
          </a:xfrm>
        </p:spPr>
        <p:txBody>
          <a:bodyPr>
            <a:normAutofit/>
          </a:bodyPr>
          <a:lstStyle>
            <a:lvl1pPr>
              <a:defRPr sz="2880"/>
            </a:lvl1pPr>
          </a:lstStyle>
          <a:p>
            <a:r>
              <a:rPr lang="en-US"/>
              <a:t>Click to edit Master title style</a:t>
            </a:r>
          </a:p>
        </p:txBody>
      </p:sp>
      <p:sp>
        <p:nvSpPr>
          <p:cNvPr id="3" name="Content Placeholder 2"/>
          <p:cNvSpPr>
            <a:spLocks noGrp="1"/>
          </p:cNvSpPr>
          <p:nvPr>
            <p:ph idx="1"/>
          </p:nvPr>
        </p:nvSpPr>
        <p:spPr>
          <a:xfrm>
            <a:off x="620701" y="2195456"/>
            <a:ext cx="13330858" cy="5009639"/>
          </a:xfrm>
        </p:spPr>
        <p:txBody>
          <a:bodyPr>
            <a:normAutofit/>
          </a:bodyPr>
          <a:lstStyle>
            <a:lvl1pPr>
              <a:lnSpc>
                <a:spcPct val="110000"/>
              </a:lnSpc>
              <a:spcBef>
                <a:spcPts val="857"/>
              </a:spcBef>
              <a:defRPr sz="2160"/>
            </a:lvl1pPr>
            <a:lvl2pPr>
              <a:lnSpc>
                <a:spcPct val="110000"/>
              </a:lnSpc>
              <a:spcBef>
                <a:spcPts val="400"/>
              </a:spcBef>
              <a:defRPr sz="2160"/>
            </a:lvl2pPr>
            <a:lvl3pPr>
              <a:lnSpc>
                <a:spcPct val="110000"/>
              </a:lnSpc>
              <a:spcBef>
                <a:spcPts val="400"/>
              </a:spcBef>
              <a:defRPr sz="2160"/>
            </a:lvl3pPr>
            <a:lvl4pPr>
              <a:lnSpc>
                <a:spcPct val="110000"/>
              </a:lnSpc>
              <a:spcBef>
                <a:spcPts val="400"/>
              </a:spcBef>
              <a:defRPr sz="2160"/>
            </a:lvl4pPr>
            <a:lvl5pPr>
              <a:lnSpc>
                <a:spcPct val="110000"/>
              </a:lnSpc>
              <a:spcBef>
                <a:spcPts val="400"/>
              </a:spcBef>
              <a:defRPr sz="21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9" name="Image1" hidden="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663575" y="2"/>
            <a:ext cx="15922625" cy="1158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a:extLst>
              <a:ext uri="{FF2B5EF4-FFF2-40B4-BE49-F238E27FC236}">
                <a16:creationId xmlns:a16="http://schemas.microsoft.com/office/drawing/2014/main" id="{CC6CBB26-085B-BE4B-B643-88A6B9FBA962}"/>
              </a:ext>
            </a:extLst>
          </p:cNvPr>
          <p:cNvSpPr txBox="1">
            <a:spLocks/>
          </p:cNvSpPr>
          <p:nvPr userDrawn="1"/>
        </p:nvSpPr>
        <p:spPr>
          <a:xfrm>
            <a:off x="13866274" y="7791451"/>
            <a:ext cx="764125" cy="438150"/>
          </a:xfrm>
          <a:prstGeom prst="rect">
            <a:avLst/>
          </a:prstGeom>
        </p:spPr>
        <p:txBody>
          <a:bodyPr vert="horz" lIns="130622" tIns="65311" rIns="130622" bIns="65311" rtlCol="0" anchor="ctr"/>
          <a:lstStyle>
            <a:defPPr>
              <a:defRPr lang="en-US"/>
            </a:defPPr>
            <a:lvl1pPr marL="0" algn="r" defTabSz="653110" rtl="0" eaLnBrk="1" latinLnBrk="0" hangingPunct="1">
              <a:defRPr sz="1700" kern="1200">
                <a:solidFill>
                  <a:srgbClr val="00A3DB"/>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marL="0" marR="0" lvl="0" indent="0" algn="r" defTabSz="653084" rtl="0" eaLnBrk="1" fontAlgn="auto" latinLnBrk="0" hangingPunct="1">
              <a:lnSpc>
                <a:spcPct val="100000"/>
              </a:lnSpc>
              <a:spcBef>
                <a:spcPts val="0"/>
              </a:spcBef>
              <a:spcAft>
                <a:spcPts val="0"/>
              </a:spcAft>
              <a:buClrTx/>
              <a:buSzTx/>
              <a:buFontTx/>
              <a:buNone/>
              <a:tabLst/>
              <a:defRPr/>
            </a:pPr>
            <a:fld id="{6DBDE81B-C30A-4F47-8F28-E2CEE862ED7B}" type="slidenum">
              <a:rPr kumimoji="0" lang="en-US" sz="1700" b="0" i="0" u="none" strike="noStrike" kern="1200" cap="none" spc="0" normalizeH="0" baseline="0" noProof="0" smtClean="0">
                <a:ln>
                  <a:noFill/>
                </a:ln>
                <a:solidFill>
                  <a:srgbClr val="00A3DB"/>
                </a:solidFill>
                <a:effectLst/>
                <a:uLnTx/>
                <a:uFillTx/>
                <a:latin typeface="Calibri"/>
                <a:ea typeface="+mn-ea"/>
                <a:cs typeface="+mn-cs"/>
              </a:rPr>
              <a:pPr marL="0" marR="0" lvl="0" indent="0" algn="r" defTabSz="653084"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A3DB"/>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F0BC6C8B-C837-434A-B7B7-A949B0C18AD7}"/>
              </a:ext>
            </a:extLst>
          </p:cNvPr>
          <p:cNvPicPr>
            <a:picLocks noChangeAspect="1"/>
          </p:cNvPicPr>
          <p:nvPr userDrawn="1"/>
        </p:nvPicPr>
        <p:blipFill>
          <a:blip r:embed="rId3"/>
          <a:stretch>
            <a:fillRect/>
          </a:stretch>
        </p:blipFill>
        <p:spPr>
          <a:xfrm>
            <a:off x="-58135" y="1"/>
            <a:ext cx="14688534" cy="1166543"/>
          </a:xfrm>
          <a:prstGeom prst="rect">
            <a:avLst/>
          </a:prstGeom>
        </p:spPr>
      </p:pic>
    </p:spTree>
    <p:extLst>
      <p:ext uri="{BB962C8B-B14F-4D97-AF65-F5344CB8AC3E}">
        <p14:creationId xmlns:p14="http://schemas.microsoft.com/office/powerpoint/2010/main" val="15593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9541" y="1524339"/>
            <a:ext cx="13330859" cy="645369"/>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1299542" y="2341758"/>
            <a:ext cx="12599337" cy="5009639"/>
          </a:xfrm>
        </p:spPr>
        <p:txBody>
          <a:bodyPr/>
          <a:lstStyle>
            <a:lvl1pPr>
              <a:lnSpc>
                <a:spcPct val="110000"/>
              </a:lnSpc>
              <a:spcBef>
                <a:spcPts val="857"/>
              </a:spcBef>
              <a:defRPr/>
            </a:lvl1pPr>
            <a:lvl2pPr>
              <a:lnSpc>
                <a:spcPct val="110000"/>
              </a:lnSpc>
              <a:spcBef>
                <a:spcPts val="400"/>
              </a:spcBef>
              <a:defRPr/>
            </a:lvl2pPr>
            <a:lvl3pPr>
              <a:lnSpc>
                <a:spcPct val="110000"/>
              </a:lnSpc>
              <a:spcBef>
                <a:spcPts val="400"/>
              </a:spcBef>
              <a:defRPr/>
            </a:lvl3pPr>
            <a:lvl4pPr>
              <a:lnSpc>
                <a:spcPct val="110000"/>
              </a:lnSpc>
              <a:spcBef>
                <a:spcPts val="400"/>
              </a:spcBef>
              <a:defRPr/>
            </a:lvl4pPr>
            <a:lvl5pPr>
              <a:lnSpc>
                <a:spcPct val="110000"/>
              </a:lnSpc>
              <a:spcBef>
                <a:spcPts val="4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DBDE81B-C30A-4F47-8F28-E2CEE862ED7B}" type="slidenum">
              <a:rPr lang="en-US" smtClean="0"/>
              <a:pPr/>
              <a:t>‹#›</a:t>
            </a:fld>
            <a:endParaRPr lang="en-US" dirty="0"/>
          </a:p>
        </p:txBody>
      </p:sp>
      <p:pic>
        <p:nvPicPr>
          <p:cNvPr id="2059" name="Image1" hidden="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663575" y="0"/>
            <a:ext cx="15922625" cy="1158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9CA2410C-909C-5E47-ADE7-628BB8EB61A1}"/>
              </a:ext>
            </a:extLst>
          </p:cNvPr>
          <p:cNvPicPr>
            <a:picLocks noChangeAspect="1"/>
          </p:cNvPicPr>
          <p:nvPr userDrawn="1"/>
        </p:nvPicPr>
        <p:blipFill>
          <a:blip r:embed="rId3"/>
          <a:stretch>
            <a:fillRect/>
          </a:stretch>
        </p:blipFill>
        <p:spPr>
          <a:xfrm>
            <a:off x="0" y="0"/>
            <a:ext cx="14630400" cy="1097280"/>
          </a:xfrm>
          <a:prstGeom prst="rect">
            <a:avLst/>
          </a:prstGeom>
        </p:spPr>
      </p:pic>
    </p:spTree>
    <p:extLst>
      <p:ext uri="{BB962C8B-B14F-4D97-AF65-F5344CB8AC3E}">
        <p14:creationId xmlns:p14="http://schemas.microsoft.com/office/powerpoint/2010/main" val="322176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4669" y="1649187"/>
            <a:ext cx="11882360" cy="5114382"/>
          </a:xfrm>
        </p:spPr>
        <p:txBody>
          <a:bodyPr>
            <a:normAutofit/>
          </a:bodyPr>
          <a:lstStyle>
            <a:lvl1pPr>
              <a:lnSpc>
                <a:spcPts val="3428"/>
              </a:lnSpc>
              <a:spcBef>
                <a:spcPts val="857"/>
              </a:spcBef>
              <a:buNone/>
              <a:defRPr sz="3400"/>
            </a:lvl1pPr>
            <a:lvl2pPr>
              <a:lnSpc>
                <a:spcPts val="2857"/>
              </a:lnSpc>
              <a:spcBef>
                <a:spcPts val="857"/>
              </a:spcBef>
              <a:defRPr/>
            </a:lvl2pPr>
            <a:lvl3pPr>
              <a:lnSpc>
                <a:spcPts val="2857"/>
              </a:lnSpc>
              <a:spcBef>
                <a:spcPts val="857"/>
              </a:spcBef>
              <a:defRPr/>
            </a:lvl3pPr>
            <a:lvl4pPr>
              <a:lnSpc>
                <a:spcPts val="2857"/>
              </a:lnSpc>
              <a:spcBef>
                <a:spcPts val="857"/>
              </a:spcBef>
              <a:defRPr/>
            </a:lvl4pPr>
            <a:lvl5pPr>
              <a:lnSpc>
                <a:spcPts val="2857"/>
              </a:lnSpc>
              <a:spcBef>
                <a:spcPts val="857"/>
              </a:spcBef>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DBDE81B-C30A-4F47-8F28-E2CEE862ED7B}" type="slidenum">
              <a:rPr lang="en-US" smtClean="0"/>
              <a:pPr/>
              <a:t>‹#›</a:t>
            </a:fld>
            <a:endParaRPr lang="en-US" dirty="0"/>
          </a:p>
        </p:txBody>
      </p:sp>
      <p:pic>
        <p:nvPicPr>
          <p:cNvPr id="5129" name="Image1" hidden="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663575" y="0"/>
            <a:ext cx="15922625" cy="1158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EBFF5A78-34D9-9C46-9C1B-D9B01E31F613}"/>
              </a:ext>
            </a:extLst>
          </p:cNvPr>
          <p:cNvPicPr>
            <a:picLocks noChangeAspect="1"/>
          </p:cNvPicPr>
          <p:nvPr userDrawn="1"/>
        </p:nvPicPr>
        <p:blipFill>
          <a:blip r:embed="rId3"/>
          <a:stretch>
            <a:fillRect/>
          </a:stretch>
        </p:blipFill>
        <p:spPr>
          <a:xfrm>
            <a:off x="0" y="0"/>
            <a:ext cx="14630400" cy="1097280"/>
          </a:xfrm>
          <a:prstGeom prst="rect">
            <a:avLst/>
          </a:prstGeom>
        </p:spPr>
      </p:pic>
    </p:spTree>
    <p:extLst>
      <p:ext uri="{BB962C8B-B14F-4D97-AF65-F5344CB8AC3E}">
        <p14:creationId xmlns:p14="http://schemas.microsoft.com/office/powerpoint/2010/main" val="322176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ed Larg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4669" y="1649187"/>
            <a:ext cx="11882360" cy="5114382"/>
          </a:xfrm>
        </p:spPr>
        <p:txBody>
          <a:bodyPr>
            <a:normAutofit/>
          </a:bodyPr>
          <a:lstStyle>
            <a:lvl1pPr algn="ctr">
              <a:lnSpc>
                <a:spcPts val="3428"/>
              </a:lnSpc>
              <a:spcBef>
                <a:spcPts val="857"/>
              </a:spcBef>
              <a:buNone/>
              <a:defRPr sz="3400"/>
            </a:lvl1pPr>
            <a:lvl2pPr>
              <a:lnSpc>
                <a:spcPts val="2857"/>
              </a:lnSpc>
              <a:spcBef>
                <a:spcPts val="857"/>
              </a:spcBef>
              <a:defRPr/>
            </a:lvl2pPr>
            <a:lvl3pPr>
              <a:lnSpc>
                <a:spcPts val="2857"/>
              </a:lnSpc>
              <a:spcBef>
                <a:spcPts val="857"/>
              </a:spcBef>
              <a:defRPr/>
            </a:lvl3pPr>
            <a:lvl4pPr>
              <a:lnSpc>
                <a:spcPts val="2857"/>
              </a:lnSpc>
              <a:spcBef>
                <a:spcPts val="857"/>
              </a:spcBef>
              <a:defRPr/>
            </a:lvl4pPr>
            <a:lvl5pPr>
              <a:lnSpc>
                <a:spcPts val="2857"/>
              </a:lnSpc>
              <a:spcBef>
                <a:spcPts val="857"/>
              </a:spcBef>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DBDE81B-C30A-4F47-8F28-E2CEE862ED7B}" type="slidenum">
              <a:rPr lang="en-US" smtClean="0"/>
              <a:pPr/>
              <a:t>‹#›</a:t>
            </a:fld>
            <a:endParaRPr lang="en-US" dirty="0"/>
          </a:p>
        </p:txBody>
      </p:sp>
      <p:pic>
        <p:nvPicPr>
          <p:cNvPr id="6153" name="Image1" hidden="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663575" y="0"/>
            <a:ext cx="15922625" cy="1158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8511579E-E6DC-BF42-ADAE-0264A665D14E}"/>
              </a:ext>
            </a:extLst>
          </p:cNvPr>
          <p:cNvPicPr>
            <a:picLocks noChangeAspect="1"/>
          </p:cNvPicPr>
          <p:nvPr userDrawn="1"/>
        </p:nvPicPr>
        <p:blipFill>
          <a:blip r:embed="rId3"/>
          <a:stretch>
            <a:fillRect/>
          </a:stretch>
        </p:blipFill>
        <p:spPr>
          <a:xfrm>
            <a:off x="0" y="0"/>
            <a:ext cx="14630400" cy="1097280"/>
          </a:xfrm>
          <a:prstGeom prst="rect">
            <a:avLst/>
          </a:prstGeom>
        </p:spPr>
      </p:pic>
    </p:spTree>
    <p:extLst>
      <p:ext uri="{BB962C8B-B14F-4D97-AF65-F5344CB8AC3E}">
        <p14:creationId xmlns:p14="http://schemas.microsoft.com/office/powerpoint/2010/main" val="429440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8689219" y="0"/>
            <a:ext cx="5902476" cy="8229600"/>
          </a:xfrm>
        </p:spPr>
        <p:txBody>
          <a:bodyPr/>
          <a:lstStyle/>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a:xfrm>
            <a:off x="1299541" y="1524338"/>
            <a:ext cx="6944573" cy="1006591"/>
          </a:xfrm>
        </p:spPr>
        <p:txBody>
          <a:bodyPr/>
          <a:lstStyle>
            <a:lvl1pPr>
              <a:defRPr>
                <a:solidFill>
                  <a:srgbClr val="0070C0"/>
                </a:solidFill>
              </a:defRPr>
            </a:lvl1pPr>
          </a:lstStyle>
          <a:p>
            <a:r>
              <a:rPr lang="en-US"/>
              <a:t>Click to edit Master title style</a:t>
            </a:r>
          </a:p>
        </p:txBody>
      </p:sp>
      <p:sp>
        <p:nvSpPr>
          <p:cNvPr id="3" name="Content Placeholder 2"/>
          <p:cNvSpPr>
            <a:spLocks noGrp="1"/>
          </p:cNvSpPr>
          <p:nvPr>
            <p:ph idx="1"/>
          </p:nvPr>
        </p:nvSpPr>
        <p:spPr>
          <a:xfrm>
            <a:off x="1320934" y="2530928"/>
            <a:ext cx="6458725" cy="4820468"/>
          </a:xfrm>
        </p:spPr>
        <p:txBody>
          <a:bodyPr/>
          <a:lstStyle>
            <a:lvl1pPr>
              <a:lnSpc>
                <a:spcPts val="2857"/>
              </a:lnSpc>
              <a:spcBef>
                <a:spcPts val="857"/>
              </a:spcBef>
              <a:defRPr/>
            </a:lvl1pPr>
            <a:lvl2pPr>
              <a:lnSpc>
                <a:spcPts val="2857"/>
              </a:lnSpc>
              <a:spcBef>
                <a:spcPts val="857"/>
              </a:spcBef>
              <a:defRPr/>
            </a:lvl2pPr>
            <a:lvl3pPr>
              <a:lnSpc>
                <a:spcPts val="2857"/>
              </a:lnSpc>
              <a:spcBef>
                <a:spcPts val="857"/>
              </a:spcBef>
              <a:defRPr/>
            </a:lvl3pPr>
            <a:lvl4pPr>
              <a:lnSpc>
                <a:spcPts val="2857"/>
              </a:lnSpc>
              <a:spcBef>
                <a:spcPts val="857"/>
              </a:spcBef>
              <a:defRPr/>
            </a:lvl4pPr>
            <a:lvl5pPr>
              <a:lnSpc>
                <a:spcPts val="2857"/>
              </a:lnSpc>
              <a:spcBef>
                <a:spcPts val="857"/>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DBDE81B-C30A-4F47-8F28-E2CEE862ED7B}" type="slidenum">
              <a:rPr lang="en-US" smtClean="0"/>
              <a:pPr/>
              <a:t>‹#›</a:t>
            </a:fld>
            <a:endParaRPr lang="en-US" dirty="0"/>
          </a:p>
        </p:txBody>
      </p:sp>
      <p:pic>
        <p:nvPicPr>
          <p:cNvPr id="7" name="Picture 6">
            <a:extLst>
              <a:ext uri="{FF2B5EF4-FFF2-40B4-BE49-F238E27FC236}">
                <a16:creationId xmlns:a16="http://schemas.microsoft.com/office/drawing/2014/main" id="{A83975CD-DCD6-6F44-868F-189624AC83E2}"/>
              </a:ext>
            </a:extLst>
          </p:cNvPr>
          <p:cNvPicPr>
            <a:picLocks noChangeAspect="1"/>
          </p:cNvPicPr>
          <p:nvPr userDrawn="1"/>
        </p:nvPicPr>
        <p:blipFill>
          <a:blip r:embed="rId2"/>
          <a:stretch>
            <a:fillRect/>
          </a:stretch>
        </p:blipFill>
        <p:spPr>
          <a:xfrm>
            <a:off x="0" y="0"/>
            <a:ext cx="14630400" cy="1097280"/>
          </a:xfrm>
          <a:prstGeom prst="rect">
            <a:avLst/>
          </a:prstGeom>
        </p:spPr>
      </p:pic>
    </p:spTree>
    <p:extLst>
      <p:ext uri="{BB962C8B-B14F-4D97-AF65-F5344CB8AC3E}">
        <p14:creationId xmlns:p14="http://schemas.microsoft.com/office/powerpoint/2010/main" val="40699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text, Left photo">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1473283" y="0"/>
            <a:ext cx="7226792" cy="8229600"/>
          </a:xfrm>
        </p:spPr>
        <p:txBody>
          <a:bodyPr/>
          <a:lstStyle/>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a:xfrm>
            <a:off x="8696725" y="1524338"/>
            <a:ext cx="6944573" cy="1006591"/>
          </a:xfrm>
        </p:spPr>
        <p:txBody>
          <a:bodyPr/>
          <a:lstStyle>
            <a:lvl1pPr>
              <a:defRPr>
                <a:solidFill>
                  <a:srgbClr val="0070C0"/>
                </a:solidFill>
              </a:defRPr>
            </a:lvl1pPr>
          </a:lstStyle>
          <a:p>
            <a:r>
              <a:rPr lang="en-US"/>
              <a:t>Click to edit Master title style</a:t>
            </a:r>
          </a:p>
        </p:txBody>
      </p:sp>
      <p:sp>
        <p:nvSpPr>
          <p:cNvPr id="3" name="Content Placeholder 2"/>
          <p:cNvSpPr>
            <a:spLocks noGrp="1"/>
          </p:cNvSpPr>
          <p:nvPr>
            <p:ph idx="1"/>
          </p:nvPr>
        </p:nvSpPr>
        <p:spPr>
          <a:xfrm>
            <a:off x="8718118" y="2530928"/>
            <a:ext cx="6458725" cy="4820468"/>
          </a:xfrm>
        </p:spPr>
        <p:txBody>
          <a:bodyPr/>
          <a:lstStyle>
            <a:lvl1pPr>
              <a:lnSpc>
                <a:spcPts val="2857"/>
              </a:lnSpc>
              <a:spcBef>
                <a:spcPts val="857"/>
              </a:spcBef>
              <a:defRPr/>
            </a:lvl1pPr>
            <a:lvl2pPr>
              <a:lnSpc>
                <a:spcPts val="2857"/>
              </a:lnSpc>
              <a:spcBef>
                <a:spcPts val="857"/>
              </a:spcBef>
              <a:defRPr/>
            </a:lvl2pPr>
            <a:lvl3pPr>
              <a:lnSpc>
                <a:spcPts val="2857"/>
              </a:lnSpc>
              <a:spcBef>
                <a:spcPts val="857"/>
              </a:spcBef>
              <a:defRPr/>
            </a:lvl3pPr>
            <a:lvl4pPr>
              <a:lnSpc>
                <a:spcPts val="2857"/>
              </a:lnSpc>
              <a:spcBef>
                <a:spcPts val="857"/>
              </a:spcBef>
              <a:defRPr/>
            </a:lvl4pPr>
            <a:lvl5pPr>
              <a:lnSpc>
                <a:spcPts val="2857"/>
              </a:lnSpc>
              <a:spcBef>
                <a:spcPts val="857"/>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DBDE81B-C30A-4F47-8F28-E2CEE862ED7B}" type="slidenum">
              <a:rPr lang="en-US" smtClean="0"/>
              <a:pPr/>
              <a:t>‹#›</a:t>
            </a:fld>
            <a:endParaRPr lang="en-US" dirty="0"/>
          </a:p>
        </p:txBody>
      </p:sp>
      <p:pic>
        <p:nvPicPr>
          <p:cNvPr id="7" name="Picture 6">
            <a:extLst>
              <a:ext uri="{FF2B5EF4-FFF2-40B4-BE49-F238E27FC236}">
                <a16:creationId xmlns:a16="http://schemas.microsoft.com/office/drawing/2014/main" id="{AAF42BA4-87F5-D143-9A44-CD2455DC3146}"/>
              </a:ext>
            </a:extLst>
          </p:cNvPr>
          <p:cNvPicPr>
            <a:picLocks noChangeAspect="1"/>
          </p:cNvPicPr>
          <p:nvPr userDrawn="1"/>
        </p:nvPicPr>
        <p:blipFill>
          <a:blip r:embed="rId2"/>
          <a:stretch>
            <a:fillRect/>
          </a:stretch>
        </p:blipFill>
        <p:spPr>
          <a:xfrm>
            <a:off x="0" y="0"/>
            <a:ext cx="14630400" cy="1097280"/>
          </a:xfrm>
          <a:prstGeom prst="rect">
            <a:avLst/>
          </a:prstGeom>
        </p:spPr>
      </p:pic>
    </p:spTree>
    <p:extLst>
      <p:ext uri="{BB962C8B-B14F-4D97-AF65-F5344CB8AC3E}">
        <p14:creationId xmlns:p14="http://schemas.microsoft.com/office/powerpoint/2010/main" val="320015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w/ right tex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1473283" y="0"/>
            <a:ext cx="7226792" cy="8229600"/>
          </a:xfrm>
        </p:spPr>
        <p:txBody>
          <a:bodyPr/>
          <a:lstStyle/>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a:xfrm>
            <a:off x="8696725" y="2337027"/>
            <a:ext cx="5933675" cy="1006591"/>
          </a:xfrm>
        </p:spPr>
        <p:txBody>
          <a:bodyPr/>
          <a:lstStyle>
            <a:lvl1pPr algn="ctr">
              <a:defRPr>
                <a:solidFill>
                  <a:srgbClr val="0070C0"/>
                </a:solidFill>
              </a:defRPr>
            </a:lvl1pPr>
          </a:lstStyle>
          <a:p>
            <a:r>
              <a:rPr lang="en-US"/>
              <a:t>Click to edit Master title style</a:t>
            </a:r>
          </a:p>
        </p:txBody>
      </p:sp>
      <p:sp>
        <p:nvSpPr>
          <p:cNvPr id="3" name="Content Placeholder 2"/>
          <p:cNvSpPr>
            <a:spLocks noGrp="1"/>
          </p:cNvSpPr>
          <p:nvPr>
            <p:ph idx="1"/>
          </p:nvPr>
        </p:nvSpPr>
        <p:spPr>
          <a:xfrm>
            <a:off x="8718119" y="3794601"/>
            <a:ext cx="5912282" cy="3556795"/>
          </a:xfrm>
        </p:spPr>
        <p:txBody>
          <a:bodyPr>
            <a:normAutofit/>
          </a:bodyPr>
          <a:lstStyle>
            <a:lvl1pPr marL="0" indent="0" algn="ctr">
              <a:lnSpc>
                <a:spcPts val="2857"/>
              </a:lnSpc>
              <a:spcBef>
                <a:spcPts val="857"/>
              </a:spcBef>
              <a:buNone/>
              <a:defRPr sz="2600" b="0"/>
            </a:lvl1pPr>
            <a:lvl2pPr>
              <a:lnSpc>
                <a:spcPts val="2857"/>
              </a:lnSpc>
              <a:spcBef>
                <a:spcPts val="857"/>
              </a:spcBef>
              <a:defRPr/>
            </a:lvl2pPr>
            <a:lvl3pPr>
              <a:lnSpc>
                <a:spcPts val="2857"/>
              </a:lnSpc>
              <a:spcBef>
                <a:spcPts val="857"/>
              </a:spcBef>
              <a:defRPr/>
            </a:lvl3pPr>
            <a:lvl4pPr>
              <a:lnSpc>
                <a:spcPts val="2857"/>
              </a:lnSpc>
              <a:spcBef>
                <a:spcPts val="857"/>
              </a:spcBef>
              <a:defRPr/>
            </a:lvl4pPr>
            <a:lvl5pPr>
              <a:lnSpc>
                <a:spcPts val="2857"/>
              </a:lnSpc>
              <a:spcBef>
                <a:spcPts val="857"/>
              </a:spcBef>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DBDE81B-C30A-4F47-8F28-E2CEE862ED7B}" type="slidenum">
              <a:rPr lang="en-US" smtClean="0"/>
              <a:pPr/>
              <a:t>‹#›</a:t>
            </a:fld>
            <a:endParaRPr lang="en-US" dirty="0"/>
          </a:p>
        </p:txBody>
      </p:sp>
      <p:pic>
        <p:nvPicPr>
          <p:cNvPr id="7" name="Picture 6">
            <a:extLst>
              <a:ext uri="{FF2B5EF4-FFF2-40B4-BE49-F238E27FC236}">
                <a16:creationId xmlns:a16="http://schemas.microsoft.com/office/drawing/2014/main" id="{BE20F16E-48C5-2D46-BF10-A2B73FDA15BC}"/>
              </a:ext>
            </a:extLst>
          </p:cNvPr>
          <p:cNvPicPr>
            <a:picLocks noChangeAspect="1"/>
          </p:cNvPicPr>
          <p:nvPr userDrawn="1"/>
        </p:nvPicPr>
        <p:blipFill>
          <a:blip r:embed="rId2"/>
          <a:stretch>
            <a:fillRect/>
          </a:stretch>
        </p:blipFill>
        <p:spPr>
          <a:xfrm>
            <a:off x="0" y="0"/>
            <a:ext cx="14630400" cy="1097280"/>
          </a:xfrm>
          <a:prstGeom prst="rect">
            <a:avLst/>
          </a:prstGeom>
        </p:spPr>
      </p:pic>
    </p:spTree>
    <p:extLst>
      <p:ext uri="{BB962C8B-B14F-4D97-AF65-F5344CB8AC3E}">
        <p14:creationId xmlns:p14="http://schemas.microsoft.com/office/powerpoint/2010/main" val="29976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1341" y="2291363"/>
            <a:ext cx="5734479" cy="537861"/>
          </a:xfrm>
        </p:spPr>
        <p:txBody>
          <a:bodyPr anchor="b">
            <a:normAutofit/>
          </a:bodyPr>
          <a:lstStyle>
            <a:lvl1pPr marL="0" indent="0" algn="ctr">
              <a:buNone/>
              <a:defRPr sz="2300" b="1">
                <a:solidFill>
                  <a:srgbClr val="0070C0"/>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1461341" y="2943920"/>
            <a:ext cx="5734479" cy="4856702"/>
          </a:xfrm>
        </p:spPr>
        <p:txBody>
          <a:bodyPr>
            <a:normAutofit/>
          </a:bodyPr>
          <a:lstStyle>
            <a:lvl1pPr>
              <a:lnSpc>
                <a:spcPct val="100000"/>
              </a:lnSpc>
              <a:spcBef>
                <a:spcPts val="857"/>
              </a:spcBef>
              <a:defRPr sz="2000"/>
            </a:lvl1pPr>
            <a:lvl2pPr>
              <a:lnSpc>
                <a:spcPct val="100000"/>
              </a:lnSpc>
              <a:spcBef>
                <a:spcPts val="857"/>
              </a:spcBef>
              <a:defRPr sz="2000"/>
            </a:lvl2pPr>
            <a:lvl3pPr>
              <a:lnSpc>
                <a:spcPct val="100000"/>
              </a:lnSpc>
              <a:spcBef>
                <a:spcPts val="857"/>
              </a:spcBef>
              <a:defRPr sz="2000"/>
            </a:lvl3pPr>
            <a:lvl4pPr>
              <a:lnSpc>
                <a:spcPct val="100000"/>
              </a:lnSpc>
              <a:spcBef>
                <a:spcPts val="857"/>
              </a:spcBef>
              <a:defRPr sz="2000"/>
            </a:lvl4pPr>
            <a:lvl5pPr>
              <a:lnSpc>
                <a:spcPct val="100000"/>
              </a:lnSpc>
              <a:spcBef>
                <a:spcPts val="857"/>
              </a:spcBef>
              <a:defRPr sz="20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82468" y="2291363"/>
            <a:ext cx="5736733" cy="556977"/>
          </a:xfrm>
        </p:spPr>
        <p:txBody>
          <a:bodyPr anchor="b">
            <a:normAutofit/>
          </a:bodyPr>
          <a:lstStyle>
            <a:lvl1pPr marL="0" indent="0" algn="ctr">
              <a:buNone/>
              <a:defRPr sz="2300" b="1">
                <a:solidFill>
                  <a:srgbClr val="0070C0"/>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82468" y="2934362"/>
            <a:ext cx="5736733" cy="4866260"/>
          </a:xfrm>
        </p:spPr>
        <p:txBody>
          <a:bodyPr>
            <a:normAutofit/>
          </a:bodyPr>
          <a:lstStyle>
            <a:lvl1pPr>
              <a:lnSpc>
                <a:spcPct val="100000"/>
              </a:lnSpc>
              <a:spcBef>
                <a:spcPts val="857"/>
              </a:spcBef>
              <a:defRPr sz="2000"/>
            </a:lvl1pPr>
            <a:lvl2pPr>
              <a:lnSpc>
                <a:spcPct val="100000"/>
              </a:lnSpc>
              <a:spcBef>
                <a:spcPts val="857"/>
              </a:spcBef>
              <a:defRPr sz="2000"/>
            </a:lvl2pPr>
            <a:lvl3pPr>
              <a:lnSpc>
                <a:spcPct val="100000"/>
              </a:lnSpc>
              <a:spcBef>
                <a:spcPts val="857"/>
              </a:spcBef>
              <a:defRPr sz="2000"/>
            </a:lvl3pPr>
            <a:lvl4pPr>
              <a:lnSpc>
                <a:spcPct val="100000"/>
              </a:lnSpc>
              <a:spcBef>
                <a:spcPts val="857"/>
              </a:spcBef>
              <a:defRPr sz="2000"/>
            </a:lvl4pPr>
            <a:lvl5pPr>
              <a:lnSpc>
                <a:spcPct val="100000"/>
              </a:lnSpc>
              <a:spcBef>
                <a:spcPts val="857"/>
              </a:spcBef>
              <a:defRPr sz="20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68EB28B-25DE-584A-9D11-C8CFD6A9918B}" type="slidenum">
              <a:rPr lang="en-US" smtClean="0"/>
              <a:pPr/>
              <a:t>‹#›</a:t>
            </a:fld>
            <a:endParaRPr lang="en-US" dirty="0"/>
          </a:p>
        </p:txBody>
      </p:sp>
      <p:pic>
        <p:nvPicPr>
          <p:cNvPr id="10" name="Picture 9">
            <a:extLst>
              <a:ext uri="{FF2B5EF4-FFF2-40B4-BE49-F238E27FC236}">
                <a16:creationId xmlns:a16="http://schemas.microsoft.com/office/drawing/2014/main" id="{1CCDB51D-2A59-4C45-A3E0-A149C12AACEB}"/>
              </a:ext>
            </a:extLst>
          </p:cNvPr>
          <p:cNvPicPr>
            <a:picLocks noChangeAspect="1"/>
          </p:cNvPicPr>
          <p:nvPr userDrawn="1"/>
        </p:nvPicPr>
        <p:blipFill>
          <a:blip r:embed="rId2"/>
          <a:stretch>
            <a:fillRect/>
          </a:stretch>
        </p:blipFill>
        <p:spPr>
          <a:xfrm>
            <a:off x="0" y="0"/>
            <a:ext cx="14630400" cy="1097280"/>
          </a:xfrm>
          <a:prstGeom prst="rect">
            <a:avLst/>
          </a:prstGeom>
        </p:spPr>
      </p:pic>
    </p:spTree>
    <p:extLst>
      <p:ext uri="{BB962C8B-B14F-4D97-AF65-F5344CB8AC3E}">
        <p14:creationId xmlns:p14="http://schemas.microsoft.com/office/powerpoint/2010/main" val="294153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w/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1341" y="2291363"/>
            <a:ext cx="5734479" cy="537861"/>
          </a:xfrm>
          <a:solidFill>
            <a:srgbClr val="E99C2E"/>
          </a:solidFill>
        </p:spPr>
        <p:txBody>
          <a:bodyPr anchor="ctr">
            <a:normAutofit/>
          </a:bodyPr>
          <a:lstStyle>
            <a:lvl1pPr marL="0" indent="0" algn="ctr">
              <a:buNone/>
              <a:defRPr sz="2300" b="1">
                <a:solidFill>
                  <a:schemeClr val="bg1"/>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1461341" y="2943919"/>
            <a:ext cx="5734479" cy="5284839"/>
          </a:xfrm>
        </p:spPr>
        <p:txBody>
          <a:bodyPr>
            <a:normAutofit/>
          </a:bodyPr>
          <a:lstStyle>
            <a:lvl1pPr>
              <a:lnSpc>
                <a:spcPct val="100000"/>
              </a:lnSpc>
              <a:spcBef>
                <a:spcPts val="857"/>
              </a:spcBef>
              <a:defRPr sz="2000"/>
            </a:lvl1pPr>
            <a:lvl2pPr>
              <a:lnSpc>
                <a:spcPct val="100000"/>
              </a:lnSpc>
              <a:spcBef>
                <a:spcPts val="857"/>
              </a:spcBef>
              <a:defRPr sz="2000"/>
            </a:lvl2pPr>
            <a:lvl3pPr>
              <a:lnSpc>
                <a:spcPct val="100000"/>
              </a:lnSpc>
              <a:spcBef>
                <a:spcPts val="857"/>
              </a:spcBef>
              <a:defRPr sz="2000"/>
            </a:lvl3pPr>
            <a:lvl4pPr>
              <a:lnSpc>
                <a:spcPct val="100000"/>
              </a:lnSpc>
              <a:spcBef>
                <a:spcPts val="857"/>
              </a:spcBef>
              <a:defRPr sz="2000"/>
            </a:lvl4pPr>
            <a:lvl5pPr>
              <a:lnSpc>
                <a:spcPct val="100000"/>
              </a:lnSpc>
              <a:spcBef>
                <a:spcPts val="857"/>
              </a:spcBef>
              <a:defRPr sz="20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82468" y="2291363"/>
            <a:ext cx="5736733" cy="556977"/>
          </a:xfrm>
          <a:solidFill>
            <a:srgbClr val="E99C2E"/>
          </a:solidFill>
        </p:spPr>
        <p:txBody>
          <a:bodyPr anchor="ctr">
            <a:normAutofit/>
          </a:bodyPr>
          <a:lstStyle>
            <a:lvl1pPr marL="0" indent="0" algn="ctr">
              <a:buNone/>
              <a:defRPr sz="2300" b="1">
                <a:solidFill>
                  <a:schemeClr val="bg1"/>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82468" y="2934362"/>
            <a:ext cx="5736733" cy="5295239"/>
          </a:xfrm>
        </p:spPr>
        <p:txBody>
          <a:bodyPr>
            <a:normAutofit/>
          </a:bodyPr>
          <a:lstStyle>
            <a:lvl1pPr>
              <a:lnSpc>
                <a:spcPct val="100000"/>
              </a:lnSpc>
              <a:spcBef>
                <a:spcPts val="857"/>
              </a:spcBef>
              <a:defRPr sz="2000"/>
            </a:lvl1pPr>
            <a:lvl2pPr>
              <a:lnSpc>
                <a:spcPct val="100000"/>
              </a:lnSpc>
              <a:spcBef>
                <a:spcPts val="857"/>
              </a:spcBef>
              <a:defRPr sz="2000"/>
            </a:lvl2pPr>
            <a:lvl3pPr>
              <a:lnSpc>
                <a:spcPct val="100000"/>
              </a:lnSpc>
              <a:spcBef>
                <a:spcPts val="857"/>
              </a:spcBef>
              <a:defRPr sz="2000"/>
            </a:lvl3pPr>
            <a:lvl4pPr>
              <a:lnSpc>
                <a:spcPct val="100000"/>
              </a:lnSpc>
              <a:spcBef>
                <a:spcPts val="857"/>
              </a:spcBef>
              <a:defRPr sz="2000"/>
            </a:lvl4pPr>
            <a:lvl5pPr>
              <a:lnSpc>
                <a:spcPct val="100000"/>
              </a:lnSpc>
              <a:spcBef>
                <a:spcPts val="857"/>
              </a:spcBef>
              <a:defRPr sz="20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68EB28B-25DE-584A-9D11-C8CFD6A9918B}" type="slidenum">
              <a:rPr lang="en-US" smtClean="0"/>
              <a:pPr/>
              <a:t>‹#›</a:t>
            </a:fld>
            <a:endParaRPr lang="en-US" dirty="0"/>
          </a:p>
        </p:txBody>
      </p:sp>
      <p:pic>
        <p:nvPicPr>
          <p:cNvPr id="10" name="Picture 9">
            <a:extLst>
              <a:ext uri="{FF2B5EF4-FFF2-40B4-BE49-F238E27FC236}">
                <a16:creationId xmlns:a16="http://schemas.microsoft.com/office/drawing/2014/main" id="{661038AD-F48E-5F42-BD87-19DFBEAD5176}"/>
              </a:ext>
            </a:extLst>
          </p:cNvPr>
          <p:cNvPicPr>
            <a:picLocks noChangeAspect="1"/>
          </p:cNvPicPr>
          <p:nvPr userDrawn="1"/>
        </p:nvPicPr>
        <p:blipFill>
          <a:blip r:embed="rId2"/>
          <a:stretch>
            <a:fillRect/>
          </a:stretch>
        </p:blipFill>
        <p:spPr>
          <a:xfrm>
            <a:off x="0" y="0"/>
            <a:ext cx="14630400" cy="1097280"/>
          </a:xfrm>
          <a:prstGeom prst="rect">
            <a:avLst/>
          </a:prstGeom>
        </p:spPr>
      </p:pic>
    </p:spTree>
    <p:extLst>
      <p:ext uri="{BB962C8B-B14F-4D97-AF65-F5344CB8AC3E}">
        <p14:creationId xmlns:p14="http://schemas.microsoft.com/office/powerpoint/2010/main" val="294153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6728" y="1524339"/>
            <a:ext cx="13429608" cy="645369"/>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1359388" y="2341758"/>
            <a:ext cx="12539491" cy="5009639"/>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3134754" y="7627621"/>
            <a:ext cx="764125" cy="438150"/>
          </a:xfrm>
          <a:prstGeom prst="rect">
            <a:avLst/>
          </a:prstGeom>
        </p:spPr>
        <p:txBody>
          <a:bodyPr vert="horz" lIns="130622" tIns="65311" rIns="130622" bIns="65311" rtlCol="0" anchor="ctr"/>
          <a:lstStyle>
            <a:lvl1pPr algn="r">
              <a:defRPr sz="1700">
                <a:solidFill>
                  <a:srgbClr val="00A3DB"/>
                </a:solidFill>
              </a:defRPr>
            </a:lvl1pPr>
          </a:lstStyle>
          <a:p>
            <a:fld id="{DB686368-703F-4039-82D6-73835F640415}" type="slidenum">
              <a:rPr lang="en-US" smtClean="0"/>
              <a:pPr/>
              <a:t>‹#›</a:t>
            </a:fld>
            <a:endParaRPr lang="en-US" dirty="0"/>
          </a:p>
        </p:txBody>
      </p:sp>
      <p:pic>
        <p:nvPicPr>
          <p:cNvPr id="9" name="Picture 8">
            <a:extLst>
              <a:ext uri="{FF2B5EF4-FFF2-40B4-BE49-F238E27FC236}">
                <a16:creationId xmlns:a16="http://schemas.microsoft.com/office/drawing/2014/main" id="{16CCE940-5739-CC43-86C3-FADBA662B4A2}"/>
              </a:ext>
            </a:extLst>
          </p:cNvPr>
          <p:cNvPicPr>
            <a:picLocks noChangeAspect="1"/>
          </p:cNvPicPr>
          <p:nvPr userDrawn="1"/>
        </p:nvPicPr>
        <p:blipFill>
          <a:blip r:embed="rId17"/>
          <a:stretch>
            <a:fillRect/>
          </a:stretch>
        </p:blipFill>
        <p:spPr>
          <a:xfrm>
            <a:off x="403472" y="7573907"/>
            <a:ext cx="997273" cy="354586"/>
          </a:xfrm>
          <a:prstGeom prst="rect">
            <a:avLst/>
          </a:prstGeom>
        </p:spPr>
      </p:pic>
    </p:spTree>
    <p:extLst>
      <p:ext uri="{BB962C8B-B14F-4D97-AF65-F5344CB8AC3E}">
        <p14:creationId xmlns:p14="http://schemas.microsoft.com/office/powerpoint/2010/main" val="2975233346"/>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71" r:id="rId3"/>
    <p:sldLayoutId id="2147483675" r:id="rId4"/>
    <p:sldLayoutId id="2147483668" r:id="rId5"/>
    <p:sldLayoutId id="2147483673" r:id="rId6"/>
    <p:sldLayoutId id="2147483674" r:id="rId7"/>
    <p:sldLayoutId id="2147483665" r:id="rId8"/>
    <p:sldLayoutId id="2147483670" r:id="rId9"/>
    <p:sldLayoutId id="2147483666" r:id="rId10"/>
    <p:sldLayoutId id="2147483667" r:id="rId11"/>
    <p:sldLayoutId id="2147483672" r:id="rId12"/>
    <p:sldLayoutId id="2147483676" r:id="rId13"/>
    <p:sldLayoutId id="2147483677" r:id="rId14"/>
    <p:sldLayoutId id="2147483678" r:id="rId15"/>
  </p:sldLayoutIdLst>
  <p:hf hdr="0" ftr="0" dt="0"/>
  <p:txStyles>
    <p:titleStyle>
      <a:lvl1pPr algn="l" defTabSz="653110" rtl="0" eaLnBrk="1" latinLnBrk="0" hangingPunct="1">
        <a:spcBef>
          <a:spcPct val="0"/>
        </a:spcBef>
        <a:buNone/>
        <a:defRPr sz="2600" b="1" kern="1200">
          <a:solidFill>
            <a:srgbClr val="0070C0"/>
          </a:solidFill>
          <a:latin typeface="Univers" pitchFamily="34" charset="0"/>
          <a:ea typeface="+mj-ea"/>
          <a:cs typeface="+mj-cs"/>
        </a:defRPr>
      </a:lvl1pPr>
    </p:titleStyle>
    <p:bodyStyle>
      <a:lvl1pPr marL="489833" indent="-489833" algn="l" defTabSz="653110" rtl="0" eaLnBrk="1" latinLnBrk="0" hangingPunct="1">
        <a:lnSpc>
          <a:spcPct val="110000"/>
        </a:lnSpc>
        <a:spcBef>
          <a:spcPct val="20000"/>
        </a:spcBef>
        <a:buClr>
          <a:srgbClr val="4498D5"/>
        </a:buClr>
        <a:buFont typeface="Arial"/>
        <a:buChar char="•"/>
        <a:defRPr sz="2000" kern="1200">
          <a:solidFill>
            <a:schemeClr val="tx1">
              <a:lumMod val="65000"/>
              <a:lumOff val="35000"/>
            </a:schemeClr>
          </a:solidFill>
          <a:latin typeface="Univers" pitchFamily="34" charset="0"/>
          <a:ea typeface="+mn-ea"/>
          <a:cs typeface="+mn-cs"/>
        </a:defRPr>
      </a:lvl1pPr>
      <a:lvl2pPr marL="1061304" indent="-408194" algn="l" defTabSz="653110" rtl="0" eaLnBrk="1" latinLnBrk="0" hangingPunct="1">
        <a:lnSpc>
          <a:spcPct val="110000"/>
        </a:lnSpc>
        <a:spcBef>
          <a:spcPct val="20000"/>
        </a:spcBef>
        <a:buClr>
          <a:srgbClr val="4498D5"/>
        </a:buClr>
        <a:buFont typeface="Arial"/>
        <a:buChar char="–"/>
        <a:defRPr sz="2000" kern="1200">
          <a:solidFill>
            <a:schemeClr val="tx1">
              <a:lumMod val="65000"/>
              <a:lumOff val="35000"/>
            </a:schemeClr>
          </a:solidFill>
          <a:latin typeface="Univers" pitchFamily="34" charset="0"/>
          <a:ea typeface="+mn-ea"/>
          <a:cs typeface="+mn-cs"/>
        </a:defRPr>
      </a:lvl2pPr>
      <a:lvl3pPr marL="1632776" indent="-326555" algn="l" defTabSz="653110" rtl="0" eaLnBrk="1" latinLnBrk="0" hangingPunct="1">
        <a:lnSpc>
          <a:spcPct val="110000"/>
        </a:lnSpc>
        <a:spcBef>
          <a:spcPct val="20000"/>
        </a:spcBef>
        <a:buClr>
          <a:srgbClr val="4498D5"/>
        </a:buClr>
        <a:buFont typeface="Arial"/>
        <a:buChar char="•"/>
        <a:defRPr sz="2000" kern="1200">
          <a:solidFill>
            <a:schemeClr val="tx1">
              <a:lumMod val="65000"/>
              <a:lumOff val="35000"/>
            </a:schemeClr>
          </a:solidFill>
          <a:latin typeface="Univers" pitchFamily="34" charset="0"/>
          <a:ea typeface="+mn-ea"/>
          <a:cs typeface="+mn-cs"/>
        </a:defRPr>
      </a:lvl3pPr>
      <a:lvl4pPr marL="2285886" indent="-326555" algn="l" defTabSz="653110" rtl="0" eaLnBrk="1" latinLnBrk="0" hangingPunct="1">
        <a:lnSpc>
          <a:spcPct val="110000"/>
        </a:lnSpc>
        <a:spcBef>
          <a:spcPct val="20000"/>
        </a:spcBef>
        <a:buClr>
          <a:srgbClr val="4498D5"/>
        </a:buClr>
        <a:buFont typeface="Arial"/>
        <a:buChar char="–"/>
        <a:defRPr sz="2000" kern="1200">
          <a:solidFill>
            <a:schemeClr val="tx1">
              <a:lumMod val="65000"/>
              <a:lumOff val="35000"/>
            </a:schemeClr>
          </a:solidFill>
          <a:latin typeface="Univers" pitchFamily="34" charset="0"/>
          <a:ea typeface="+mn-ea"/>
          <a:cs typeface="+mn-cs"/>
        </a:defRPr>
      </a:lvl4pPr>
      <a:lvl5pPr marL="2938996" indent="-326555" algn="l" defTabSz="653110" rtl="0" eaLnBrk="1" latinLnBrk="0" hangingPunct="1">
        <a:lnSpc>
          <a:spcPct val="110000"/>
        </a:lnSpc>
        <a:spcBef>
          <a:spcPct val="20000"/>
        </a:spcBef>
        <a:buClr>
          <a:srgbClr val="4498D5"/>
        </a:buClr>
        <a:buFont typeface="Arial"/>
        <a:buChar char="»"/>
        <a:defRPr sz="2000" kern="1200">
          <a:solidFill>
            <a:schemeClr val="tx1">
              <a:lumMod val="65000"/>
              <a:lumOff val="35000"/>
            </a:schemeClr>
          </a:solidFill>
          <a:latin typeface="Univers" pitchFamily="34" charset="0"/>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nergystar.gov/partner_resources/partner_list/epa_recognized_cbs_and_laboratories" TargetMode="External"/><Relationship Id="rId2" Type="http://schemas.openxmlformats.org/officeDocument/2006/relationships/hyperlink" Target="https://www.energystar.gov/partner_resources/products_partner_resources/third_party_cert" TargetMode="External"/><Relationship Id="rId1" Type="http://schemas.openxmlformats.org/officeDocument/2006/relationships/slideLayout" Target="../slideLayouts/slideLayout2.xml"/><Relationship Id="rId4" Type="http://schemas.openxmlformats.org/officeDocument/2006/relationships/hyperlink" Target="https://www.energystar.gov/partner_resources/products_partner_resources/third_party_cert/responsibiliti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nergystar.gov/ia/partners/downloads/unit_shipment_data/2018/2018%20Unit%20Shipment%20Data%20Summary%20Report%20.pdf?ff4f-7d0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energystar.gov/sites/default/files/asset/document/2019%20USD%20Summary%20Report.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energystar.gov/productfinder/product/certified-central-heat-pumps/results"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hyperlink" Target="https://www.energystar.gov/productfinder/product/certified-mini-split-heat-pumps/result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Lawlor.Daniel@epa.gov" TargetMode="External"/><Relationship Id="rId2" Type="http://schemas.openxmlformats.org/officeDocument/2006/relationships/hyperlink" Target="mailto:Daken.Abigail@ep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23" y="1803180"/>
            <a:ext cx="9405270" cy="647362"/>
          </a:xfrm>
        </p:spPr>
        <p:txBody>
          <a:bodyPr>
            <a:normAutofit/>
          </a:bodyPr>
          <a:lstStyle/>
          <a:p>
            <a:r>
              <a:rPr lang="en-US" dirty="0"/>
              <a:t>Understanding Modern Heat Pumps</a:t>
            </a:r>
          </a:p>
        </p:txBody>
      </p:sp>
      <p:sp>
        <p:nvSpPr>
          <p:cNvPr id="3" name="Subtitle 2"/>
          <p:cNvSpPr>
            <a:spLocks noGrp="1"/>
          </p:cNvSpPr>
          <p:nvPr>
            <p:ph idx="1"/>
          </p:nvPr>
        </p:nvSpPr>
        <p:spPr>
          <a:xfrm>
            <a:off x="2611121" y="2682247"/>
            <a:ext cx="9408158" cy="1203953"/>
          </a:xfrm>
        </p:spPr>
        <p:txBody>
          <a:bodyPr>
            <a:normAutofit/>
          </a:bodyPr>
          <a:lstStyle/>
          <a:p>
            <a:r>
              <a:rPr lang="en-US" dirty="0"/>
              <a:t>A New Frontier!</a:t>
            </a:r>
          </a:p>
        </p:txBody>
      </p:sp>
      <p:sp>
        <p:nvSpPr>
          <p:cNvPr id="6" name="Content Placeholder 5"/>
          <p:cNvSpPr>
            <a:spLocks noGrp="1"/>
          </p:cNvSpPr>
          <p:nvPr>
            <p:ph idx="10"/>
          </p:nvPr>
        </p:nvSpPr>
        <p:spPr>
          <a:xfrm>
            <a:off x="2611121" y="3189880"/>
            <a:ext cx="9405257" cy="1537112"/>
          </a:xfrm>
        </p:spPr>
        <p:txBody>
          <a:bodyPr>
            <a:normAutofit/>
          </a:bodyPr>
          <a:lstStyle/>
          <a:p>
            <a:endParaRPr lang="en-US" sz="2880" dirty="0"/>
          </a:p>
          <a:p>
            <a:endParaRPr lang="en-US" dirty="0"/>
          </a:p>
        </p:txBody>
      </p:sp>
    </p:spTree>
    <p:extLst>
      <p:ext uri="{BB962C8B-B14F-4D97-AF65-F5344CB8AC3E}">
        <p14:creationId xmlns:p14="http://schemas.microsoft.com/office/powerpoint/2010/main" val="144438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A193-68C6-6F93-9EAA-063C3D2DBB36}"/>
              </a:ext>
            </a:extLst>
          </p:cNvPr>
          <p:cNvSpPr>
            <a:spLocks noGrp="1"/>
          </p:cNvSpPr>
          <p:nvPr>
            <p:ph type="title"/>
          </p:nvPr>
        </p:nvSpPr>
        <p:spPr/>
        <p:txBody>
          <a:bodyPr/>
          <a:lstStyle/>
          <a:p>
            <a:r>
              <a:rPr lang="en-US" dirty="0"/>
              <a:t>How to Identify Cold Climate Heat Pumps</a:t>
            </a:r>
          </a:p>
        </p:txBody>
      </p:sp>
      <p:sp>
        <p:nvSpPr>
          <p:cNvPr id="3" name="Content Placeholder 2">
            <a:extLst>
              <a:ext uri="{FF2B5EF4-FFF2-40B4-BE49-F238E27FC236}">
                <a16:creationId xmlns:a16="http://schemas.microsoft.com/office/drawing/2014/main" id="{42353D65-8687-366F-89D3-B048A5F7A1DA}"/>
              </a:ext>
            </a:extLst>
          </p:cNvPr>
          <p:cNvSpPr>
            <a:spLocks noGrp="1"/>
          </p:cNvSpPr>
          <p:nvPr>
            <p:ph idx="1"/>
          </p:nvPr>
        </p:nvSpPr>
        <p:spPr/>
        <p:txBody>
          <a:bodyPr/>
          <a:lstStyle/>
          <a:p>
            <a:r>
              <a:rPr lang="en-US" sz="2800" dirty="0"/>
              <a:t>Look for the ENERGY STAR label!</a:t>
            </a:r>
          </a:p>
          <a:p>
            <a:endParaRPr lang="en-US" sz="2800" dirty="0"/>
          </a:p>
          <a:p>
            <a:pPr marL="0" indent="0">
              <a:buNone/>
            </a:pPr>
            <a:endParaRPr lang="en-US" dirty="0"/>
          </a:p>
        </p:txBody>
      </p:sp>
      <p:sp>
        <p:nvSpPr>
          <p:cNvPr id="4" name="Slide Number Placeholder 3">
            <a:extLst>
              <a:ext uri="{FF2B5EF4-FFF2-40B4-BE49-F238E27FC236}">
                <a16:creationId xmlns:a16="http://schemas.microsoft.com/office/drawing/2014/main" id="{8A2E3891-E69F-1FEA-A26D-BE63D21DC03C}"/>
              </a:ext>
            </a:extLst>
          </p:cNvPr>
          <p:cNvSpPr>
            <a:spLocks noGrp="1"/>
          </p:cNvSpPr>
          <p:nvPr>
            <p:ph type="sldNum" sz="quarter" idx="12"/>
          </p:nvPr>
        </p:nvSpPr>
        <p:spPr/>
        <p:txBody>
          <a:bodyPr/>
          <a:lstStyle/>
          <a:p>
            <a:fld id="{6DBDE81B-C30A-4F47-8F28-E2CEE862ED7B}" type="slidenum">
              <a:rPr lang="en-US" smtClean="0"/>
              <a:pPr/>
              <a:t>10</a:t>
            </a:fld>
            <a:endParaRPr lang="en-US" dirty="0"/>
          </a:p>
        </p:txBody>
      </p:sp>
      <p:pic>
        <p:nvPicPr>
          <p:cNvPr id="6" name="Picture 5" descr="Logo, company name&#10;&#10;Description automatically generated">
            <a:extLst>
              <a:ext uri="{FF2B5EF4-FFF2-40B4-BE49-F238E27FC236}">
                <a16:creationId xmlns:a16="http://schemas.microsoft.com/office/drawing/2014/main" id="{DE24B7EA-3A4F-F702-9980-73103123E0C3}"/>
              </a:ext>
            </a:extLst>
          </p:cNvPr>
          <p:cNvPicPr>
            <a:picLocks noChangeAspect="1"/>
          </p:cNvPicPr>
          <p:nvPr/>
        </p:nvPicPr>
        <p:blipFill>
          <a:blip r:embed="rId2"/>
          <a:stretch>
            <a:fillRect/>
          </a:stretch>
        </p:blipFill>
        <p:spPr>
          <a:xfrm>
            <a:off x="2505456" y="3320319"/>
            <a:ext cx="9619487" cy="3657600"/>
          </a:xfrm>
          <a:prstGeom prst="rect">
            <a:avLst/>
          </a:prstGeom>
        </p:spPr>
      </p:pic>
    </p:spTree>
    <p:extLst>
      <p:ext uri="{BB962C8B-B14F-4D97-AF65-F5344CB8AC3E}">
        <p14:creationId xmlns:p14="http://schemas.microsoft.com/office/powerpoint/2010/main" val="342954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23" y="1803180"/>
            <a:ext cx="9405270" cy="647362"/>
          </a:xfrm>
        </p:spPr>
        <p:txBody>
          <a:bodyPr>
            <a:normAutofit fontScale="90000"/>
          </a:bodyPr>
          <a:lstStyle/>
          <a:p>
            <a:r>
              <a:rPr lang="en-US" dirty="0"/>
              <a:t>ENERGY STAR</a:t>
            </a:r>
            <a:r>
              <a:rPr lang="en-US" baseline="30000" dirty="0"/>
              <a:t>®</a:t>
            </a:r>
            <a:br>
              <a:rPr lang="en-US" dirty="0"/>
            </a:br>
            <a:r>
              <a:rPr lang="en-US" dirty="0"/>
              <a:t>Central Air Conditioners &amp; Heat Pumps</a:t>
            </a:r>
          </a:p>
        </p:txBody>
      </p:sp>
      <p:sp>
        <p:nvSpPr>
          <p:cNvPr id="3" name="Subtitle 2"/>
          <p:cNvSpPr>
            <a:spLocks noGrp="1"/>
          </p:cNvSpPr>
          <p:nvPr>
            <p:ph idx="1"/>
          </p:nvPr>
        </p:nvSpPr>
        <p:spPr>
          <a:xfrm>
            <a:off x="2611121" y="2682247"/>
            <a:ext cx="9408158" cy="1203953"/>
          </a:xfrm>
        </p:spPr>
        <p:txBody>
          <a:bodyPr>
            <a:normAutofit/>
          </a:bodyPr>
          <a:lstStyle/>
          <a:p>
            <a:r>
              <a:rPr lang="en-US" dirty="0"/>
              <a:t>A New Vision</a:t>
            </a:r>
          </a:p>
        </p:txBody>
      </p:sp>
      <p:grpSp>
        <p:nvGrpSpPr>
          <p:cNvPr id="5" name="Group 4"/>
          <p:cNvGrpSpPr/>
          <p:nvPr/>
        </p:nvGrpSpPr>
        <p:grpSpPr>
          <a:xfrm>
            <a:off x="4230450" y="4153328"/>
            <a:ext cx="5924044" cy="4076274"/>
            <a:chOff x="4408323" y="2911833"/>
            <a:chExt cx="4445000" cy="2698908"/>
          </a:xfrm>
        </p:grpSpPr>
        <p:pic>
          <p:nvPicPr>
            <p:cNvPr id="7" name="Picture 6" descr="rbmh_7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08323" y="2911833"/>
              <a:ext cx="4445000" cy="2698908"/>
            </a:xfrm>
            <a:prstGeom prst="rect">
              <a:avLst/>
            </a:prstGeom>
          </p:spPr>
        </p:pic>
        <p:sp>
          <p:nvSpPr>
            <p:cNvPr id="8" name="Rectangle 7"/>
            <p:cNvSpPr/>
            <p:nvPr/>
          </p:nvSpPr>
          <p:spPr>
            <a:xfrm>
              <a:off x="6272248" y="5311899"/>
              <a:ext cx="717149" cy="2988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20" dirty="0"/>
            </a:p>
          </p:txBody>
        </p:sp>
      </p:grpSp>
      <p:sp>
        <p:nvSpPr>
          <p:cNvPr id="6" name="Content Placeholder 5"/>
          <p:cNvSpPr>
            <a:spLocks noGrp="1"/>
          </p:cNvSpPr>
          <p:nvPr>
            <p:ph idx="10"/>
          </p:nvPr>
        </p:nvSpPr>
        <p:spPr>
          <a:xfrm>
            <a:off x="2611121" y="3189880"/>
            <a:ext cx="9405257" cy="1537112"/>
          </a:xfrm>
        </p:spPr>
        <p:txBody>
          <a:bodyPr>
            <a:normAutofit/>
          </a:bodyPr>
          <a:lstStyle/>
          <a:p>
            <a:endParaRPr lang="en-US" sz="2880" dirty="0"/>
          </a:p>
          <a:p>
            <a:endParaRPr lang="en-US" dirty="0"/>
          </a:p>
        </p:txBody>
      </p:sp>
    </p:spTree>
    <p:extLst>
      <p:ext uri="{BB962C8B-B14F-4D97-AF65-F5344CB8AC3E}">
        <p14:creationId xmlns:p14="http://schemas.microsoft.com/office/powerpoint/2010/main" val="422579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15DB-854D-40F8-9364-A6D53CFE6873}"/>
              </a:ext>
            </a:extLst>
          </p:cNvPr>
          <p:cNvSpPr>
            <a:spLocks noGrp="1"/>
          </p:cNvSpPr>
          <p:nvPr>
            <p:ph type="title"/>
          </p:nvPr>
        </p:nvSpPr>
        <p:spPr>
          <a:xfrm>
            <a:off x="615049" y="1447035"/>
            <a:ext cx="13330859" cy="645369"/>
          </a:xfrm>
        </p:spPr>
        <p:txBody>
          <a:bodyPr>
            <a:normAutofit/>
          </a:bodyPr>
          <a:lstStyle/>
          <a:p>
            <a:r>
              <a:rPr lang="en-US" sz="3200"/>
              <a:t>ENERGY STAR Certification Designates High Efficiency for</a:t>
            </a:r>
            <a:r>
              <a:rPr lang="en-US"/>
              <a:t>:</a:t>
            </a:r>
          </a:p>
        </p:txBody>
      </p:sp>
      <p:sp>
        <p:nvSpPr>
          <p:cNvPr id="3" name="Content Placeholder 2">
            <a:extLst>
              <a:ext uri="{FF2B5EF4-FFF2-40B4-BE49-F238E27FC236}">
                <a16:creationId xmlns:a16="http://schemas.microsoft.com/office/drawing/2014/main" id="{2AE7BB93-82DF-4343-BA16-46212769D900}"/>
              </a:ext>
            </a:extLst>
          </p:cNvPr>
          <p:cNvSpPr>
            <a:spLocks noGrp="1"/>
          </p:cNvSpPr>
          <p:nvPr>
            <p:ph idx="1"/>
          </p:nvPr>
        </p:nvSpPr>
        <p:spPr>
          <a:xfrm>
            <a:off x="626257" y="2179158"/>
            <a:ext cx="12599338" cy="2757341"/>
          </a:xfrm>
        </p:spPr>
        <p:txBody>
          <a:bodyPr>
            <a:normAutofit/>
          </a:bodyPr>
          <a:lstStyle/>
          <a:p>
            <a:r>
              <a:rPr lang="en-US" sz="2400">
                <a:solidFill>
                  <a:srgbClr val="333333"/>
                </a:solidFill>
              </a:rPr>
              <a:t>More than 75 product categories</a:t>
            </a:r>
          </a:p>
          <a:p>
            <a:r>
              <a:rPr lang="en-US" sz="2400">
                <a:solidFill>
                  <a:srgbClr val="333333"/>
                </a:solidFill>
              </a:rPr>
              <a:t>Multifamily, manufactured and single-family homes</a:t>
            </a:r>
          </a:p>
          <a:p>
            <a:r>
              <a:rPr lang="en-US" sz="2400">
                <a:solidFill>
                  <a:srgbClr val="333333"/>
                </a:solidFill>
              </a:rPr>
              <a:t>21 commercial building property types</a:t>
            </a:r>
          </a:p>
          <a:p>
            <a:r>
              <a:rPr lang="en-US" sz="2400">
                <a:solidFill>
                  <a:srgbClr val="333333"/>
                </a:solidFill>
              </a:rPr>
              <a:t>Industrial plants in 31 diverse sectors</a:t>
            </a:r>
          </a:p>
        </p:txBody>
      </p:sp>
      <p:grpSp>
        <p:nvGrpSpPr>
          <p:cNvPr id="4" name="Group 3">
            <a:extLst>
              <a:ext uri="{FF2B5EF4-FFF2-40B4-BE49-F238E27FC236}">
                <a16:creationId xmlns:a16="http://schemas.microsoft.com/office/drawing/2014/main" id="{3505B9D7-9777-4254-BE7E-2A562F8D50AE}"/>
              </a:ext>
            </a:extLst>
          </p:cNvPr>
          <p:cNvGrpSpPr/>
          <p:nvPr/>
        </p:nvGrpSpPr>
        <p:grpSpPr>
          <a:xfrm>
            <a:off x="626257" y="4114802"/>
            <a:ext cx="13214387" cy="3827975"/>
            <a:chOff x="2254988" y="3900208"/>
            <a:chExt cx="7867028" cy="2230727"/>
          </a:xfrm>
        </p:grpSpPr>
        <p:pic>
          <p:nvPicPr>
            <p:cNvPr id="5" name="Picture 4">
              <a:extLst>
                <a:ext uri="{FF2B5EF4-FFF2-40B4-BE49-F238E27FC236}">
                  <a16:creationId xmlns:a16="http://schemas.microsoft.com/office/drawing/2014/main" id="{4831979B-F5B0-4DAB-9C94-F8D760EBDD4D}"/>
                </a:ext>
              </a:extLst>
            </p:cNvPr>
            <p:cNvPicPr>
              <a:picLocks noChangeAspect="1"/>
            </p:cNvPicPr>
            <p:nvPr/>
          </p:nvPicPr>
          <p:blipFill>
            <a:blip r:embed="rId3"/>
            <a:srcRect/>
            <a:stretch/>
          </p:blipFill>
          <p:spPr>
            <a:xfrm>
              <a:off x="2254988" y="3900208"/>
              <a:ext cx="7867028" cy="1726621"/>
            </a:xfrm>
            <a:prstGeom prst="rect">
              <a:avLst/>
            </a:prstGeom>
          </p:spPr>
        </p:pic>
        <p:sp>
          <p:nvSpPr>
            <p:cNvPr id="6" name="Title 1">
              <a:extLst>
                <a:ext uri="{FF2B5EF4-FFF2-40B4-BE49-F238E27FC236}">
                  <a16:creationId xmlns:a16="http://schemas.microsoft.com/office/drawing/2014/main" id="{84BA63BB-2ACB-4D2B-9CDB-B7650D3DDF1B}"/>
                </a:ext>
              </a:extLst>
            </p:cNvPr>
            <p:cNvSpPr txBox="1">
              <a:spLocks/>
            </p:cNvSpPr>
            <p:nvPr/>
          </p:nvSpPr>
          <p:spPr>
            <a:xfrm>
              <a:off x="2258275" y="5665309"/>
              <a:ext cx="2272219" cy="453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a:solidFill>
                    <a:schemeClr val="tx2"/>
                  </a:solidFill>
                  <a:latin typeface="Univers 57 Condensed" panose="020B0506000000000000" pitchFamily="34" charset="0"/>
                </a:rPr>
                <a:t>5.8 BILLION</a:t>
              </a:r>
            </a:p>
            <a:p>
              <a:r>
                <a:rPr lang="en-US" sz="2000">
                  <a:solidFill>
                    <a:schemeClr val="bg1">
                      <a:lumMod val="50000"/>
                    </a:schemeClr>
                  </a:solidFill>
                  <a:latin typeface="Univers 57 Condensed" panose="020B0506000000000000" pitchFamily="34" charset="0"/>
                </a:rPr>
                <a:t>products</a:t>
              </a:r>
            </a:p>
          </p:txBody>
        </p:sp>
        <p:sp>
          <p:nvSpPr>
            <p:cNvPr id="7" name="Title 1">
              <a:extLst>
                <a:ext uri="{FF2B5EF4-FFF2-40B4-BE49-F238E27FC236}">
                  <a16:creationId xmlns:a16="http://schemas.microsoft.com/office/drawing/2014/main" id="{A2B73A10-DBBD-40FF-AFD3-9AD917958B08}"/>
                </a:ext>
              </a:extLst>
            </p:cNvPr>
            <p:cNvSpPr txBox="1">
              <a:spLocks/>
            </p:cNvSpPr>
            <p:nvPr/>
          </p:nvSpPr>
          <p:spPr>
            <a:xfrm>
              <a:off x="8441277" y="5677384"/>
              <a:ext cx="1643728" cy="453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a:solidFill>
                    <a:schemeClr val="tx2"/>
                  </a:solidFill>
                  <a:latin typeface="Univers 57 Condensed" panose="020B0506000000000000" pitchFamily="34" charset="0"/>
                </a:rPr>
                <a:t>1.9 MILLION</a:t>
              </a:r>
            </a:p>
            <a:p>
              <a:r>
                <a:rPr lang="en-US" sz="2000">
                  <a:solidFill>
                    <a:schemeClr val="bg1">
                      <a:lumMod val="50000"/>
                    </a:schemeClr>
                  </a:solidFill>
                  <a:latin typeface="Univers 57 Condensed" panose="020B0506000000000000" pitchFamily="34" charset="0"/>
                </a:rPr>
                <a:t>homes</a:t>
              </a:r>
            </a:p>
          </p:txBody>
        </p:sp>
        <p:sp>
          <p:nvSpPr>
            <p:cNvPr id="8" name="Title 1">
              <a:extLst>
                <a:ext uri="{FF2B5EF4-FFF2-40B4-BE49-F238E27FC236}">
                  <a16:creationId xmlns:a16="http://schemas.microsoft.com/office/drawing/2014/main" id="{9D510B4F-1E34-4095-9A60-AAC4259E0711}"/>
                </a:ext>
              </a:extLst>
            </p:cNvPr>
            <p:cNvSpPr txBox="1">
              <a:spLocks/>
            </p:cNvSpPr>
            <p:nvPr/>
          </p:nvSpPr>
          <p:spPr>
            <a:xfrm>
              <a:off x="4747739" y="5657447"/>
              <a:ext cx="1527853" cy="453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a:solidFill>
                    <a:schemeClr val="tx2"/>
                  </a:solidFill>
                  <a:latin typeface="Univers 57 Condensed" panose="020B0506000000000000" pitchFamily="34" charset="0"/>
                </a:rPr>
                <a:t>35,000</a:t>
              </a:r>
            </a:p>
            <a:p>
              <a:r>
                <a:rPr lang="en-US" sz="2000">
                  <a:solidFill>
                    <a:schemeClr val="bg1">
                      <a:lumMod val="50000"/>
                    </a:schemeClr>
                  </a:solidFill>
                  <a:latin typeface="Univers 57 Condensed" panose="020B0506000000000000" pitchFamily="34" charset="0"/>
                </a:rPr>
                <a:t>buildings</a:t>
              </a:r>
            </a:p>
          </p:txBody>
        </p:sp>
        <p:sp>
          <p:nvSpPr>
            <p:cNvPr id="9" name="Title 1">
              <a:extLst>
                <a:ext uri="{FF2B5EF4-FFF2-40B4-BE49-F238E27FC236}">
                  <a16:creationId xmlns:a16="http://schemas.microsoft.com/office/drawing/2014/main" id="{88C3132B-EF34-46B0-89DF-59C9BB60D578}"/>
                </a:ext>
              </a:extLst>
            </p:cNvPr>
            <p:cNvSpPr txBox="1">
              <a:spLocks/>
            </p:cNvSpPr>
            <p:nvPr/>
          </p:nvSpPr>
          <p:spPr>
            <a:xfrm>
              <a:off x="6437910" y="5677384"/>
              <a:ext cx="1962171" cy="453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a:solidFill>
                    <a:schemeClr val="tx2"/>
                  </a:solidFill>
                  <a:latin typeface="Univers 57 Condensed" panose="020B0506000000000000" pitchFamily="34" charset="0"/>
                </a:rPr>
                <a:t>190</a:t>
              </a:r>
            </a:p>
            <a:p>
              <a:r>
                <a:rPr lang="en-US" sz="2000">
                  <a:solidFill>
                    <a:schemeClr val="bg1">
                      <a:lumMod val="50000"/>
                    </a:schemeClr>
                  </a:solidFill>
                  <a:latin typeface="Univers 57 Condensed" panose="020B0506000000000000" pitchFamily="34" charset="0"/>
                </a:rPr>
                <a:t>industrial plants</a:t>
              </a:r>
            </a:p>
          </p:txBody>
        </p:sp>
      </p:grpSp>
      <p:sp>
        <p:nvSpPr>
          <p:cNvPr id="10" name="Slide Number Placeholder 1">
            <a:extLst>
              <a:ext uri="{FF2B5EF4-FFF2-40B4-BE49-F238E27FC236}">
                <a16:creationId xmlns:a16="http://schemas.microsoft.com/office/drawing/2014/main" id="{45A7E5F7-E102-4725-A171-ECD520597B67}"/>
              </a:ext>
            </a:extLst>
          </p:cNvPr>
          <p:cNvSpPr>
            <a:spLocks noGrp="1"/>
          </p:cNvSpPr>
          <p:nvPr>
            <p:ph type="sldNum" sz="quarter" idx="12"/>
          </p:nvPr>
        </p:nvSpPr>
        <p:spPr>
          <a:xfrm>
            <a:off x="15761705" y="9153145"/>
            <a:ext cx="916950" cy="525780"/>
          </a:xfrm>
          <a:prstGeom prst="rect">
            <a:avLst/>
          </a:prstGeom>
        </p:spPr>
        <p:txBody>
          <a:bodyPr vert="horz" lIns="156746" tIns="78373" rIns="156746" bIns="78373" rtlCol="0" anchor="ctr"/>
          <a:lstStyle>
            <a:defPPr>
              <a:defRPr lang="en-US"/>
            </a:defPPr>
            <a:lvl1pPr marL="0" algn="r" defTabSz="783732" rtl="0" eaLnBrk="1" latinLnBrk="0" hangingPunct="1">
              <a:defRPr sz="2040" kern="1200">
                <a:solidFill>
                  <a:srgbClr val="00A3DB"/>
                </a:solidFill>
                <a:latin typeface="+mn-lt"/>
                <a:ea typeface="+mn-ea"/>
                <a:cs typeface="+mn-cs"/>
              </a:defRPr>
            </a:lvl1pPr>
            <a:lvl2pPr marL="783732" algn="l" defTabSz="783732" rtl="0" eaLnBrk="1" latinLnBrk="0" hangingPunct="1">
              <a:defRPr sz="3120" kern="1200">
                <a:solidFill>
                  <a:schemeClr val="tx1"/>
                </a:solidFill>
                <a:latin typeface="+mn-lt"/>
                <a:ea typeface="+mn-ea"/>
                <a:cs typeface="+mn-cs"/>
              </a:defRPr>
            </a:lvl2pPr>
            <a:lvl3pPr marL="1567464" algn="l" defTabSz="783732" rtl="0" eaLnBrk="1" latinLnBrk="0" hangingPunct="1">
              <a:defRPr sz="3120" kern="1200">
                <a:solidFill>
                  <a:schemeClr val="tx1"/>
                </a:solidFill>
                <a:latin typeface="+mn-lt"/>
                <a:ea typeface="+mn-ea"/>
                <a:cs typeface="+mn-cs"/>
              </a:defRPr>
            </a:lvl3pPr>
            <a:lvl4pPr marL="2351197" algn="l" defTabSz="783732" rtl="0" eaLnBrk="1" latinLnBrk="0" hangingPunct="1">
              <a:defRPr sz="3120" kern="1200">
                <a:solidFill>
                  <a:schemeClr val="tx1"/>
                </a:solidFill>
                <a:latin typeface="+mn-lt"/>
                <a:ea typeface="+mn-ea"/>
                <a:cs typeface="+mn-cs"/>
              </a:defRPr>
            </a:lvl4pPr>
            <a:lvl5pPr marL="3134929" algn="l" defTabSz="783732" rtl="0" eaLnBrk="1" latinLnBrk="0" hangingPunct="1">
              <a:defRPr sz="3120" kern="1200">
                <a:solidFill>
                  <a:schemeClr val="tx1"/>
                </a:solidFill>
                <a:latin typeface="+mn-lt"/>
                <a:ea typeface="+mn-ea"/>
                <a:cs typeface="+mn-cs"/>
              </a:defRPr>
            </a:lvl5pPr>
            <a:lvl6pPr marL="3918661" algn="l" defTabSz="783732" rtl="0" eaLnBrk="1" latinLnBrk="0" hangingPunct="1">
              <a:defRPr sz="3120" kern="1200">
                <a:solidFill>
                  <a:schemeClr val="tx1"/>
                </a:solidFill>
                <a:latin typeface="+mn-lt"/>
                <a:ea typeface="+mn-ea"/>
                <a:cs typeface="+mn-cs"/>
              </a:defRPr>
            </a:lvl6pPr>
            <a:lvl7pPr marL="4702393" algn="l" defTabSz="783732" rtl="0" eaLnBrk="1" latinLnBrk="0" hangingPunct="1">
              <a:defRPr sz="3120" kern="1200">
                <a:solidFill>
                  <a:schemeClr val="tx1"/>
                </a:solidFill>
                <a:latin typeface="+mn-lt"/>
                <a:ea typeface="+mn-ea"/>
                <a:cs typeface="+mn-cs"/>
              </a:defRPr>
            </a:lvl7pPr>
            <a:lvl8pPr marL="5486125" algn="l" defTabSz="783732" rtl="0" eaLnBrk="1" latinLnBrk="0" hangingPunct="1">
              <a:defRPr sz="3120" kern="1200">
                <a:solidFill>
                  <a:schemeClr val="tx1"/>
                </a:solidFill>
                <a:latin typeface="+mn-lt"/>
                <a:ea typeface="+mn-ea"/>
                <a:cs typeface="+mn-cs"/>
              </a:defRPr>
            </a:lvl8pPr>
            <a:lvl9pPr marL="6269858" algn="l" defTabSz="783732" rtl="0" eaLnBrk="1" latinLnBrk="0" hangingPunct="1">
              <a:defRPr sz="3120" kern="1200">
                <a:solidFill>
                  <a:schemeClr val="tx1"/>
                </a:solidFill>
                <a:latin typeface="+mn-lt"/>
                <a:ea typeface="+mn-ea"/>
                <a:cs typeface="+mn-cs"/>
              </a:defRPr>
            </a:lvl9pPr>
          </a:lstStyle>
          <a:p>
            <a:fld id="{6DBDE81B-C30A-4F47-8F28-E2CEE862ED7B}" type="slidenum">
              <a:rPr lang="en-US" smtClean="0"/>
              <a:pPr/>
              <a:t>12</a:t>
            </a:fld>
            <a:endParaRPr lang="en-US"/>
          </a:p>
        </p:txBody>
      </p:sp>
      <p:sp>
        <p:nvSpPr>
          <p:cNvPr id="11" name="TextBox 10">
            <a:extLst>
              <a:ext uri="{FF2B5EF4-FFF2-40B4-BE49-F238E27FC236}">
                <a16:creationId xmlns:a16="http://schemas.microsoft.com/office/drawing/2014/main" id="{64E8B3EA-741D-4345-970A-E9979EF0F3D9}"/>
              </a:ext>
            </a:extLst>
          </p:cNvPr>
          <p:cNvSpPr txBox="1"/>
          <p:nvPr/>
        </p:nvSpPr>
        <p:spPr>
          <a:xfrm>
            <a:off x="8506691" y="3353968"/>
            <a:ext cx="5737784" cy="954107"/>
          </a:xfrm>
          <a:prstGeom prst="rect">
            <a:avLst/>
          </a:prstGeom>
          <a:noFill/>
          <a:ln w="25400">
            <a:solidFill>
              <a:srgbClr val="FF0000"/>
            </a:solidFill>
          </a:ln>
        </p:spPr>
        <p:txBody>
          <a:bodyPr wrap="square" rtlCol="0">
            <a:spAutoFit/>
          </a:bodyPr>
          <a:lstStyle/>
          <a:p>
            <a:r>
              <a:rPr lang="en-US" sz="2800" b="1" i="1">
                <a:solidFill>
                  <a:srgbClr val="00B0F0"/>
                </a:solidFill>
              </a:rPr>
              <a:t>To earn the label, EPA requires third-party certifications in all categories</a:t>
            </a:r>
            <a:endParaRPr lang="en-US" sz="2800" b="1">
              <a:solidFill>
                <a:srgbClr val="00B0F0"/>
              </a:solidFill>
            </a:endParaRPr>
          </a:p>
        </p:txBody>
      </p:sp>
    </p:spTree>
    <p:extLst>
      <p:ext uri="{BB962C8B-B14F-4D97-AF65-F5344CB8AC3E}">
        <p14:creationId xmlns:p14="http://schemas.microsoft.com/office/powerpoint/2010/main" val="3817403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D3A4CD-5C5C-B3EF-6DC4-FE01D3D03E82}"/>
              </a:ext>
            </a:extLst>
          </p:cNvPr>
          <p:cNvSpPr txBox="1"/>
          <p:nvPr/>
        </p:nvSpPr>
        <p:spPr>
          <a:xfrm>
            <a:off x="3657600" y="3791636"/>
            <a:ext cx="7315200" cy="646331"/>
          </a:xfrm>
          <a:prstGeom prst="rect">
            <a:avLst/>
          </a:prstGeom>
          <a:noFill/>
        </p:spPr>
        <p:txBody>
          <a:bodyPr wrap="square">
            <a:spAutoFit/>
          </a:bodyPr>
          <a:lstStyle/>
          <a:p>
            <a:r>
              <a:rPr lang="en-US" sz="1800">
                <a:solidFill>
                  <a:srgbClr val="FFFFFF"/>
                </a:solidFill>
                <a:latin typeface="+mj-lt"/>
                <a:ea typeface="+mj-ea"/>
                <a:cs typeface="+mj-cs"/>
              </a:rPr>
              <a:t>National Awareness of ENERGY STAR for 2019: Analysis of Consortium For Energy Efficiency (CEE) Survey</a:t>
            </a:r>
            <a:endParaRPr lang="en-US" sz="1800"/>
          </a:p>
        </p:txBody>
      </p:sp>
      <p:pic>
        <p:nvPicPr>
          <p:cNvPr id="8" name="Picture 7" descr="Graphical user interface&#10;&#10;Description automatically generated with low confidence">
            <a:extLst>
              <a:ext uri="{FF2B5EF4-FFF2-40B4-BE49-F238E27FC236}">
                <a16:creationId xmlns:a16="http://schemas.microsoft.com/office/drawing/2014/main" id="{9443713C-B844-9C19-3B3A-14CA7F264782}"/>
              </a:ext>
            </a:extLst>
          </p:cNvPr>
          <p:cNvPicPr>
            <a:picLocks noChangeAspect="1"/>
          </p:cNvPicPr>
          <p:nvPr/>
        </p:nvPicPr>
        <p:blipFill>
          <a:blip r:embed="rId2"/>
          <a:stretch>
            <a:fillRect/>
          </a:stretch>
        </p:blipFill>
        <p:spPr>
          <a:xfrm>
            <a:off x="7242904" y="2697522"/>
            <a:ext cx="6910873" cy="4613006"/>
          </a:xfrm>
          <a:prstGeom prst="rect">
            <a:avLst/>
          </a:prstGeom>
        </p:spPr>
      </p:pic>
      <p:sp>
        <p:nvSpPr>
          <p:cNvPr id="9" name="Arrow: Pentagon 8">
            <a:extLst>
              <a:ext uri="{FF2B5EF4-FFF2-40B4-BE49-F238E27FC236}">
                <a16:creationId xmlns:a16="http://schemas.microsoft.com/office/drawing/2014/main" id="{C2646F6D-D274-13EA-073B-EA0BF994AADB}"/>
              </a:ext>
            </a:extLst>
          </p:cNvPr>
          <p:cNvSpPr/>
          <p:nvPr/>
        </p:nvSpPr>
        <p:spPr>
          <a:xfrm>
            <a:off x="1446804" y="3491380"/>
            <a:ext cx="5230246" cy="3025290"/>
          </a:xfrm>
          <a:prstGeom prst="homePlate">
            <a:avLst/>
          </a:prstGeom>
          <a:solidFill>
            <a:srgbClr val="8888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5BB8CB89-8EE8-F24E-9C4E-F8E4D892664B}"/>
              </a:ext>
            </a:extLst>
          </p:cNvPr>
          <p:cNvSpPr txBox="1"/>
          <p:nvPr/>
        </p:nvSpPr>
        <p:spPr>
          <a:xfrm>
            <a:off x="1594055" y="3491380"/>
            <a:ext cx="3822606" cy="3453253"/>
          </a:xfrm>
          <a:prstGeom prst="rect">
            <a:avLst/>
          </a:prstGeom>
          <a:noFill/>
        </p:spPr>
        <p:txBody>
          <a:bodyPr wrap="square">
            <a:spAutoFit/>
          </a:bodyPr>
          <a:lstStyle/>
          <a:p>
            <a:r>
              <a:rPr lang="en-US" sz="3120" b="1">
                <a:solidFill>
                  <a:srgbClr val="FFFFFF"/>
                </a:solidFill>
                <a:ea typeface="+mj-ea"/>
                <a:cs typeface="+mj-cs"/>
              </a:rPr>
              <a:t>National Awareness of ENERGY STAR for 2019: Analysis of Consortium For Energy Efficiency (CEE) Survey</a:t>
            </a:r>
          </a:p>
          <a:p>
            <a:endParaRPr lang="en-US" sz="3120" b="1">
              <a:solidFill>
                <a:srgbClr val="FFFFFF"/>
              </a:solidFill>
              <a:ea typeface="+mj-ea"/>
              <a:cs typeface="+mj-cs"/>
            </a:endParaRPr>
          </a:p>
        </p:txBody>
      </p:sp>
      <p:sp>
        <p:nvSpPr>
          <p:cNvPr id="2" name="Title 1">
            <a:extLst>
              <a:ext uri="{FF2B5EF4-FFF2-40B4-BE49-F238E27FC236}">
                <a16:creationId xmlns:a16="http://schemas.microsoft.com/office/drawing/2014/main" id="{582328FB-8E30-4090-EAD2-2662AB07CCC0}"/>
              </a:ext>
            </a:extLst>
          </p:cNvPr>
          <p:cNvSpPr txBox="1">
            <a:spLocks/>
          </p:cNvSpPr>
          <p:nvPr/>
        </p:nvSpPr>
        <p:spPr>
          <a:xfrm>
            <a:off x="1152719" y="1412677"/>
            <a:ext cx="12834804" cy="903384"/>
          </a:xfrm>
          <a:prstGeom prst="rect">
            <a:avLst/>
          </a:prstGeom>
        </p:spPr>
        <p:txBody>
          <a:bodyPr vert="horz" lIns="109728" tIns="54864" rIns="109728" bIns="54864" rtlCol="0" anchor="b">
            <a:normAutofit fontScale="97500"/>
          </a:bodyPr>
          <a:lstStyle>
            <a:lvl1pPr algn="r" defTabSz="914400" rtl="0" eaLnBrk="1" latinLnBrk="0" hangingPunct="1">
              <a:lnSpc>
                <a:spcPct val="90000"/>
              </a:lnSpc>
              <a:spcBef>
                <a:spcPct val="0"/>
              </a:spcBef>
              <a:buNone/>
              <a:defRPr sz="6000" b="1" kern="1200">
                <a:solidFill>
                  <a:schemeClr val="accent6"/>
                </a:solidFill>
                <a:latin typeface="+mj-lt"/>
                <a:ea typeface="+mj-ea"/>
                <a:cs typeface="+mj-cs"/>
              </a:defRPr>
            </a:lvl1pPr>
          </a:lstStyle>
          <a:p>
            <a:pPr algn="l"/>
            <a:r>
              <a:rPr lang="en-US" sz="4000">
                <a:solidFill>
                  <a:srgbClr val="0070C0"/>
                </a:solidFill>
                <a:latin typeface="Univers" pitchFamily="34" charset="0"/>
              </a:rPr>
              <a:t>Awareness of ENERGY STAR</a:t>
            </a:r>
          </a:p>
        </p:txBody>
      </p:sp>
    </p:spTree>
    <p:extLst>
      <p:ext uri="{BB962C8B-B14F-4D97-AF65-F5344CB8AC3E}">
        <p14:creationId xmlns:p14="http://schemas.microsoft.com/office/powerpoint/2010/main" val="241314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688539" y="7843139"/>
            <a:ext cx="243840" cy="273793"/>
          </a:xfrm>
          <a:prstGeom prst="rect">
            <a:avLst/>
          </a:prstGeom>
        </p:spPr>
        <p:txBody>
          <a:bodyPr vert="horz" wrap="square" lIns="0" tIns="12065" rIns="0" bIns="0" rtlCol="0">
            <a:spAutoFit/>
          </a:bodyPr>
          <a:lstStyle/>
          <a:p>
            <a:pPr marL="12700">
              <a:spcBef>
                <a:spcPts val="95"/>
              </a:spcBef>
            </a:pPr>
            <a:r>
              <a:rPr sz="1700" spc="-25">
                <a:solidFill>
                  <a:srgbClr val="00A2DB"/>
                </a:solidFill>
                <a:latin typeface="Calibri"/>
                <a:cs typeface="Calibri"/>
              </a:rPr>
              <a:t>21</a:t>
            </a:r>
            <a:endParaRPr sz="1700">
              <a:latin typeface="Calibri"/>
              <a:cs typeface="Calibri"/>
            </a:endParaRPr>
          </a:p>
        </p:txBody>
      </p:sp>
      <p:sp>
        <p:nvSpPr>
          <p:cNvPr id="4" name="object 4"/>
          <p:cNvSpPr txBox="1"/>
          <p:nvPr/>
        </p:nvSpPr>
        <p:spPr>
          <a:xfrm>
            <a:off x="730129" y="2168083"/>
            <a:ext cx="9147042" cy="3048014"/>
          </a:xfrm>
          <a:prstGeom prst="rect">
            <a:avLst/>
          </a:prstGeom>
        </p:spPr>
        <p:txBody>
          <a:bodyPr vert="horz" wrap="square" lIns="0" tIns="12700" rIns="0" bIns="0" rtlCol="0">
            <a:spAutoFit/>
          </a:bodyPr>
          <a:lstStyle/>
          <a:p>
            <a:pPr marL="423544" marR="5080" indent="-411480">
              <a:spcAft>
                <a:spcPts val="1800"/>
              </a:spcAft>
              <a:buClr>
                <a:srgbClr val="5494D5"/>
              </a:buClr>
              <a:buFont typeface="Arial" panose="020B0604020202020204" pitchFamily="34" charset="0"/>
              <a:buChar char="•"/>
              <a:tabLst>
                <a:tab pos="502264" algn="l"/>
                <a:tab pos="502900" algn="l"/>
              </a:tabLst>
            </a:pPr>
            <a:r>
              <a:rPr sz="2400">
                <a:latin typeface="Calibri"/>
                <a:cs typeface="Calibri"/>
              </a:rPr>
              <a:t>A</a:t>
            </a:r>
            <a:r>
              <a:rPr sz="2400" spc="-50">
                <a:latin typeface="Calibri"/>
                <a:cs typeface="Calibri"/>
              </a:rPr>
              <a:t> </a:t>
            </a:r>
            <a:r>
              <a:rPr sz="2400">
                <a:latin typeface="Calibri"/>
                <a:cs typeface="Calibri"/>
              </a:rPr>
              <a:t>2017</a:t>
            </a:r>
            <a:r>
              <a:rPr sz="2400" spc="-60">
                <a:latin typeface="Calibri"/>
                <a:cs typeface="Calibri"/>
              </a:rPr>
              <a:t> </a:t>
            </a:r>
            <a:r>
              <a:rPr sz="2400">
                <a:latin typeface="Calibri"/>
                <a:cs typeface="Calibri"/>
              </a:rPr>
              <a:t>study</a:t>
            </a:r>
            <a:r>
              <a:rPr sz="2400" spc="-44">
                <a:latin typeface="Calibri"/>
                <a:cs typeface="Calibri"/>
              </a:rPr>
              <a:t> </a:t>
            </a:r>
            <a:r>
              <a:rPr sz="2400">
                <a:latin typeface="Calibri"/>
                <a:cs typeface="Calibri"/>
              </a:rPr>
              <a:t>found</a:t>
            </a:r>
            <a:r>
              <a:rPr sz="2400" spc="-60">
                <a:latin typeface="Calibri"/>
                <a:cs typeface="Calibri"/>
              </a:rPr>
              <a:t> </a:t>
            </a:r>
            <a:r>
              <a:rPr sz="2400" b="1">
                <a:latin typeface="Calibri"/>
                <a:cs typeface="Calibri"/>
              </a:rPr>
              <a:t>JD</a:t>
            </a:r>
            <a:r>
              <a:rPr sz="2400" b="1" spc="-55">
                <a:latin typeface="Calibri"/>
                <a:cs typeface="Calibri"/>
              </a:rPr>
              <a:t> </a:t>
            </a:r>
            <a:r>
              <a:rPr sz="2400" b="1" spc="-10">
                <a:latin typeface="Calibri"/>
                <a:cs typeface="Calibri"/>
              </a:rPr>
              <a:t>Power</a:t>
            </a:r>
            <a:r>
              <a:rPr sz="2400" b="1" spc="-44">
                <a:latin typeface="Calibri"/>
                <a:cs typeface="Calibri"/>
              </a:rPr>
              <a:t> </a:t>
            </a:r>
            <a:r>
              <a:rPr sz="2400" spc="-10">
                <a:latin typeface="Calibri"/>
                <a:cs typeface="Calibri"/>
              </a:rPr>
              <a:t>Customer Satisfaction</a:t>
            </a:r>
            <a:r>
              <a:rPr sz="2400" spc="-50">
                <a:latin typeface="Calibri"/>
                <a:cs typeface="Calibri"/>
              </a:rPr>
              <a:t> </a:t>
            </a:r>
            <a:r>
              <a:rPr sz="2400" spc="-10">
                <a:latin typeface="Calibri"/>
                <a:cs typeface="Calibri"/>
              </a:rPr>
              <a:t>indexes</a:t>
            </a:r>
            <a:r>
              <a:rPr sz="2400" spc="-60">
                <a:latin typeface="Calibri"/>
                <a:cs typeface="Calibri"/>
              </a:rPr>
              <a:t> </a:t>
            </a:r>
            <a:r>
              <a:rPr sz="2400">
                <a:latin typeface="Calibri"/>
                <a:cs typeface="Calibri"/>
              </a:rPr>
              <a:t>for</a:t>
            </a:r>
            <a:r>
              <a:rPr sz="2400" spc="-70">
                <a:latin typeface="Calibri"/>
                <a:cs typeface="Calibri"/>
              </a:rPr>
              <a:t> </a:t>
            </a:r>
            <a:r>
              <a:rPr sz="2400" spc="-10">
                <a:latin typeface="Calibri"/>
                <a:cs typeface="Calibri"/>
              </a:rPr>
              <a:t>ENERGY</a:t>
            </a:r>
            <a:r>
              <a:rPr sz="2400" spc="-70">
                <a:latin typeface="Calibri"/>
                <a:cs typeface="Calibri"/>
              </a:rPr>
              <a:t> </a:t>
            </a:r>
            <a:r>
              <a:rPr sz="2400" spc="-20">
                <a:latin typeface="Calibri"/>
                <a:cs typeface="Calibri"/>
              </a:rPr>
              <a:t>STAR </a:t>
            </a:r>
            <a:r>
              <a:rPr sz="2400">
                <a:latin typeface="Calibri"/>
                <a:cs typeface="Calibri"/>
              </a:rPr>
              <a:t>partners</a:t>
            </a:r>
            <a:r>
              <a:rPr sz="2400" spc="-60">
                <a:latin typeface="Calibri"/>
                <a:cs typeface="Calibri"/>
              </a:rPr>
              <a:t> </a:t>
            </a:r>
            <a:r>
              <a:rPr sz="2400">
                <a:latin typeface="Calibri"/>
                <a:cs typeface="Calibri"/>
              </a:rPr>
              <a:t>increased</a:t>
            </a:r>
            <a:r>
              <a:rPr sz="2400" spc="-60">
                <a:latin typeface="Calibri"/>
                <a:cs typeface="Calibri"/>
              </a:rPr>
              <a:t> </a:t>
            </a:r>
            <a:r>
              <a:rPr sz="2400" spc="-10">
                <a:latin typeface="Calibri"/>
                <a:cs typeface="Calibri"/>
              </a:rPr>
              <a:t>significantly</a:t>
            </a:r>
            <a:r>
              <a:rPr sz="2400" spc="-60">
                <a:latin typeface="Calibri"/>
                <a:cs typeface="Calibri"/>
              </a:rPr>
              <a:t> </a:t>
            </a:r>
            <a:r>
              <a:rPr sz="2400">
                <a:latin typeface="Calibri"/>
                <a:cs typeface="Calibri"/>
              </a:rPr>
              <a:t>over</a:t>
            </a:r>
            <a:r>
              <a:rPr sz="2400" spc="-80">
                <a:latin typeface="Calibri"/>
                <a:cs typeface="Calibri"/>
              </a:rPr>
              <a:t> </a:t>
            </a:r>
            <a:r>
              <a:rPr sz="2400" spc="-20">
                <a:latin typeface="Calibri"/>
                <a:cs typeface="Calibri"/>
              </a:rPr>
              <a:t>time </a:t>
            </a:r>
            <a:r>
              <a:rPr sz="2400" spc="-10">
                <a:latin typeface="Calibri"/>
                <a:cs typeface="Calibri"/>
              </a:rPr>
              <a:t>compared</a:t>
            </a:r>
            <a:r>
              <a:rPr sz="2400" spc="-44">
                <a:latin typeface="Calibri"/>
                <a:cs typeface="Calibri"/>
              </a:rPr>
              <a:t> </a:t>
            </a:r>
            <a:r>
              <a:rPr sz="2400">
                <a:latin typeface="Calibri"/>
                <a:cs typeface="Calibri"/>
              </a:rPr>
              <a:t>to</a:t>
            </a:r>
            <a:r>
              <a:rPr sz="2400" spc="-60">
                <a:latin typeface="Calibri"/>
                <a:cs typeface="Calibri"/>
              </a:rPr>
              <a:t> </a:t>
            </a:r>
            <a:r>
              <a:rPr sz="2400" spc="-20">
                <a:latin typeface="Calibri"/>
                <a:cs typeface="Calibri"/>
              </a:rPr>
              <a:t>non-</a:t>
            </a:r>
            <a:r>
              <a:rPr sz="2400" spc="-10">
                <a:latin typeface="Calibri"/>
                <a:cs typeface="Calibri"/>
              </a:rPr>
              <a:t>partners,</a:t>
            </a:r>
            <a:r>
              <a:rPr sz="2400" spc="-35">
                <a:latin typeface="Calibri"/>
                <a:cs typeface="Calibri"/>
              </a:rPr>
              <a:t> </a:t>
            </a:r>
            <a:r>
              <a:rPr sz="2400">
                <a:latin typeface="Calibri"/>
                <a:cs typeface="Calibri"/>
              </a:rPr>
              <a:t>particularly</a:t>
            </a:r>
            <a:r>
              <a:rPr sz="2400" spc="-35">
                <a:latin typeface="Calibri"/>
                <a:cs typeface="Calibri"/>
              </a:rPr>
              <a:t> </a:t>
            </a:r>
            <a:r>
              <a:rPr sz="2400" spc="-25">
                <a:latin typeface="Calibri"/>
                <a:cs typeface="Calibri"/>
              </a:rPr>
              <a:t>in </a:t>
            </a:r>
            <a:r>
              <a:rPr sz="2400">
                <a:latin typeface="Calibri"/>
                <a:cs typeface="Calibri"/>
              </a:rPr>
              <a:t>the</a:t>
            </a:r>
            <a:r>
              <a:rPr sz="2400" spc="-55">
                <a:latin typeface="Calibri"/>
                <a:cs typeface="Calibri"/>
              </a:rPr>
              <a:t> </a:t>
            </a:r>
            <a:r>
              <a:rPr sz="2400">
                <a:latin typeface="Calibri"/>
                <a:cs typeface="Calibri"/>
              </a:rPr>
              <a:t>areas</a:t>
            </a:r>
            <a:r>
              <a:rPr sz="2400" spc="-44">
                <a:latin typeface="Calibri"/>
                <a:cs typeface="Calibri"/>
              </a:rPr>
              <a:t> </a:t>
            </a:r>
            <a:r>
              <a:rPr sz="2400">
                <a:latin typeface="Calibri"/>
                <a:cs typeface="Calibri"/>
              </a:rPr>
              <a:t>of</a:t>
            </a:r>
            <a:r>
              <a:rPr sz="2400" spc="-55">
                <a:latin typeface="Calibri"/>
                <a:cs typeface="Calibri"/>
              </a:rPr>
              <a:t> </a:t>
            </a:r>
            <a:r>
              <a:rPr sz="2400" b="1" spc="-10">
                <a:latin typeface="Calibri"/>
                <a:cs typeface="Calibri"/>
              </a:rPr>
              <a:t>Corporate</a:t>
            </a:r>
            <a:r>
              <a:rPr sz="2400" b="1" spc="-40">
                <a:latin typeface="Calibri"/>
                <a:cs typeface="Calibri"/>
              </a:rPr>
              <a:t> </a:t>
            </a:r>
            <a:r>
              <a:rPr sz="2400" b="1" spc="-10">
                <a:latin typeface="Calibri"/>
                <a:cs typeface="Calibri"/>
              </a:rPr>
              <a:t>Citizenship, Communications,</a:t>
            </a:r>
            <a:r>
              <a:rPr sz="2400" b="1" spc="-50">
                <a:latin typeface="Calibri"/>
                <a:cs typeface="Calibri"/>
              </a:rPr>
              <a:t> </a:t>
            </a:r>
            <a:r>
              <a:rPr sz="2400" b="1">
                <a:latin typeface="Calibri"/>
                <a:cs typeface="Calibri"/>
              </a:rPr>
              <a:t>and</a:t>
            </a:r>
            <a:r>
              <a:rPr sz="2400" b="1" spc="-40">
                <a:latin typeface="Calibri"/>
                <a:cs typeface="Calibri"/>
              </a:rPr>
              <a:t> </a:t>
            </a:r>
            <a:r>
              <a:rPr sz="2400" b="1" spc="-10">
                <a:latin typeface="Calibri"/>
                <a:cs typeface="Calibri"/>
              </a:rPr>
              <a:t>Customer</a:t>
            </a:r>
            <a:r>
              <a:rPr lang="en-US" sz="2400" b="1" spc="-10">
                <a:latin typeface="Calibri"/>
                <a:cs typeface="Calibri"/>
              </a:rPr>
              <a:t> Service.</a:t>
            </a:r>
            <a:endParaRPr lang="en-US" sz="2400" b="1" spc="-44">
              <a:latin typeface="Calibri"/>
              <a:cs typeface="Calibri"/>
            </a:endParaRPr>
          </a:p>
          <a:p>
            <a:pPr marL="423544" marR="5080" indent="-411480">
              <a:spcAft>
                <a:spcPts val="1800"/>
              </a:spcAft>
              <a:buClr>
                <a:srgbClr val="5494D5"/>
              </a:buClr>
              <a:buFont typeface="Arial" panose="020B0604020202020204" pitchFamily="34" charset="0"/>
              <a:buChar char="•"/>
              <a:tabLst>
                <a:tab pos="502264" algn="l"/>
                <a:tab pos="502900" algn="l"/>
              </a:tabLst>
            </a:pPr>
            <a:r>
              <a:rPr lang="en-US" sz="2400" b="1">
                <a:latin typeface="Calibri"/>
                <a:cs typeface="Calibri"/>
              </a:rPr>
              <a:t>A/B</a:t>
            </a:r>
            <a:r>
              <a:rPr lang="en-US" sz="2400" b="1" spc="-60">
                <a:latin typeface="Calibri"/>
                <a:cs typeface="Calibri"/>
              </a:rPr>
              <a:t> </a:t>
            </a:r>
            <a:r>
              <a:rPr lang="en-US" sz="2400" b="1">
                <a:latin typeface="Calibri"/>
                <a:cs typeface="Calibri"/>
              </a:rPr>
              <a:t>testing</a:t>
            </a:r>
            <a:r>
              <a:rPr lang="en-US" sz="2400" b="1" spc="-35">
                <a:latin typeface="Calibri"/>
                <a:cs typeface="Calibri"/>
              </a:rPr>
              <a:t> </a:t>
            </a:r>
            <a:r>
              <a:rPr lang="en-US" sz="2400" spc="-10">
                <a:latin typeface="Calibri"/>
                <a:cs typeface="Calibri"/>
              </a:rPr>
              <a:t>conducted</a:t>
            </a:r>
            <a:r>
              <a:rPr lang="en-US" sz="2400" spc="-50">
                <a:latin typeface="Calibri"/>
                <a:cs typeface="Calibri"/>
              </a:rPr>
              <a:t> </a:t>
            </a:r>
            <a:r>
              <a:rPr lang="en-US" sz="2400">
                <a:latin typeface="Calibri"/>
                <a:cs typeface="Calibri"/>
              </a:rPr>
              <a:t>by</a:t>
            </a:r>
            <a:r>
              <a:rPr lang="en-US" sz="2400" spc="-60">
                <a:latin typeface="Calibri"/>
                <a:cs typeface="Calibri"/>
              </a:rPr>
              <a:t> </a:t>
            </a:r>
            <a:r>
              <a:rPr lang="en-US" sz="2400" b="1">
                <a:latin typeface="Calibri"/>
                <a:cs typeface="Calibri"/>
              </a:rPr>
              <a:t>Focus</a:t>
            </a:r>
            <a:r>
              <a:rPr lang="en-US" sz="2400" b="1" spc="-50">
                <a:latin typeface="Calibri"/>
                <a:cs typeface="Calibri"/>
              </a:rPr>
              <a:t> </a:t>
            </a:r>
            <a:r>
              <a:rPr lang="en-US" sz="2400" b="1">
                <a:latin typeface="Calibri"/>
                <a:cs typeface="Calibri"/>
              </a:rPr>
              <a:t>on</a:t>
            </a:r>
            <a:r>
              <a:rPr lang="en-US" sz="2400" b="1" spc="-65">
                <a:latin typeface="Calibri"/>
                <a:cs typeface="Calibri"/>
              </a:rPr>
              <a:t> </a:t>
            </a:r>
            <a:r>
              <a:rPr lang="en-US" sz="2400" b="1">
                <a:latin typeface="Calibri"/>
                <a:cs typeface="Calibri"/>
              </a:rPr>
              <a:t>Energy</a:t>
            </a:r>
            <a:r>
              <a:rPr lang="en-US" sz="2400" b="1" spc="-60">
                <a:latin typeface="Calibri"/>
                <a:cs typeface="Calibri"/>
              </a:rPr>
              <a:t> </a:t>
            </a:r>
            <a:r>
              <a:rPr lang="en-US" sz="2400">
                <a:latin typeface="Calibri"/>
                <a:cs typeface="Calibri"/>
              </a:rPr>
              <a:t>shows</a:t>
            </a:r>
            <a:r>
              <a:rPr lang="en-US" sz="2400" spc="-60">
                <a:latin typeface="Calibri"/>
                <a:cs typeface="Calibri"/>
              </a:rPr>
              <a:t> </a:t>
            </a:r>
            <a:r>
              <a:rPr lang="en-US" sz="2400">
                <a:latin typeface="Calibri"/>
                <a:cs typeface="Calibri"/>
              </a:rPr>
              <a:t>that</a:t>
            </a:r>
            <a:r>
              <a:rPr lang="en-US" sz="2400" spc="-44">
                <a:latin typeface="Calibri"/>
                <a:cs typeface="Calibri"/>
              </a:rPr>
              <a:t> </a:t>
            </a:r>
            <a:r>
              <a:rPr lang="en-US" sz="2400">
                <a:latin typeface="Calibri"/>
                <a:cs typeface="Calibri"/>
              </a:rPr>
              <a:t>using</a:t>
            </a:r>
            <a:r>
              <a:rPr lang="en-US" sz="2400" spc="-50">
                <a:latin typeface="Calibri"/>
                <a:cs typeface="Calibri"/>
              </a:rPr>
              <a:t> </a:t>
            </a:r>
            <a:r>
              <a:rPr lang="en-US" sz="2400">
                <a:latin typeface="Calibri"/>
                <a:cs typeface="Calibri"/>
              </a:rPr>
              <a:t>the</a:t>
            </a:r>
            <a:r>
              <a:rPr lang="en-US" sz="2400" spc="-50">
                <a:latin typeface="Calibri"/>
                <a:cs typeface="Calibri"/>
              </a:rPr>
              <a:t> </a:t>
            </a:r>
            <a:r>
              <a:rPr lang="en-US" sz="2400" spc="-10">
                <a:latin typeface="Calibri"/>
                <a:cs typeface="Calibri"/>
              </a:rPr>
              <a:t>ENERGY</a:t>
            </a:r>
            <a:r>
              <a:rPr lang="en-US" sz="2400" spc="-60">
                <a:latin typeface="Calibri"/>
                <a:cs typeface="Calibri"/>
              </a:rPr>
              <a:t> </a:t>
            </a:r>
            <a:r>
              <a:rPr lang="en-US" sz="2400" spc="-30">
                <a:latin typeface="Calibri"/>
                <a:cs typeface="Calibri"/>
              </a:rPr>
              <a:t>STAR</a:t>
            </a:r>
            <a:r>
              <a:rPr lang="en-US" sz="2400" spc="-44">
                <a:latin typeface="Calibri"/>
                <a:cs typeface="Calibri"/>
              </a:rPr>
              <a:t> </a:t>
            </a:r>
            <a:r>
              <a:rPr lang="en-US" sz="2400">
                <a:latin typeface="Calibri"/>
                <a:cs typeface="Calibri"/>
              </a:rPr>
              <a:t>logo</a:t>
            </a:r>
            <a:r>
              <a:rPr lang="en-US" sz="2400" spc="-70">
                <a:latin typeface="Calibri"/>
                <a:cs typeface="Calibri"/>
              </a:rPr>
              <a:t> </a:t>
            </a:r>
            <a:r>
              <a:rPr lang="en-US" sz="2400">
                <a:latin typeface="Calibri"/>
                <a:cs typeface="Calibri"/>
              </a:rPr>
              <a:t>on</a:t>
            </a:r>
            <a:r>
              <a:rPr lang="en-US" sz="2400" spc="-60">
                <a:latin typeface="Calibri"/>
                <a:cs typeface="Calibri"/>
              </a:rPr>
              <a:t> </a:t>
            </a:r>
            <a:r>
              <a:rPr lang="en-US" sz="2400">
                <a:latin typeface="Calibri"/>
                <a:cs typeface="Calibri"/>
              </a:rPr>
              <a:t>ads</a:t>
            </a:r>
            <a:r>
              <a:rPr lang="en-US" sz="2400" spc="-60">
                <a:latin typeface="Calibri"/>
                <a:cs typeface="Calibri"/>
              </a:rPr>
              <a:t> </a:t>
            </a:r>
            <a:r>
              <a:rPr lang="en-US" sz="2400">
                <a:latin typeface="Calibri"/>
                <a:cs typeface="Calibri"/>
              </a:rPr>
              <a:t>drove</a:t>
            </a:r>
            <a:r>
              <a:rPr lang="en-US" sz="2400" spc="-50">
                <a:latin typeface="Calibri"/>
                <a:cs typeface="Calibri"/>
              </a:rPr>
              <a:t> </a:t>
            </a:r>
            <a:r>
              <a:rPr lang="en-US" sz="2400">
                <a:latin typeface="Calibri"/>
                <a:cs typeface="Calibri"/>
              </a:rPr>
              <a:t>a</a:t>
            </a:r>
            <a:r>
              <a:rPr lang="en-US" sz="2400" spc="-60">
                <a:latin typeface="Calibri"/>
                <a:cs typeface="Calibri"/>
              </a:rPr>
              <a:t> </a:t>
            </a:r>
            <a:r>
              <a:rPr lang="en-US" sz="2400" b="1">
                <a:latin typeface="Calibri"/>
                <a:cs typeface="Calibri"/>
              </a:rPr>
              <a:t>60%</a:t>
            </a:r>
            <a:r>
              <a:rPr lang="en-US" sz="2400" b="1" spc="-65">
                <a:latin typeface="Calibri"/>
                <a:cs typeface="Calibri"/>
              </a:rPr>
              <a:t> </a:t>
            </a:r>
            <a:r>
              <a:rPr lang="en-US" sz="2400" b="1">
                <a:latin typeface="Calibri"/>
                <a:cs typeface="Calibri"/>
              </a:rPr>
              <a:t>increase</a:t>
            </a:r>
            <a:r>
              <a:rPr lang="en-US" sz="2400" b="1" spc="-30">
                <a:latin typeface="Calibri"/>
                <a:cs typeface="Calibri"/>
              </a:rPr>
              <a:t> </a:t>
            </a:r>
            <a:r>
              <a:rPr lang="en-US" sz="2400" b="1">
                <a:latin typeface="Calibri"/>
                <a:cs typeface="Calibri"/>
              </a:rPr>
              <a:t>in</a:t>
            </a:r>
            <a:r>
              <a:rPr lang="en-US" sz="2400" b="1" spc="-55">
                <a:latin typeface="Calibri"/>
                <a:cs typeface="Calibri"/>
              </a:rPr>
              <a:t> </a:t>
            </a:r>
            <a:r>
              <a:rPr lang="en-US" sz="2400" b="1" spc="-10">
                <a:latin typeface="Calibri"/>
                <a:cs typeface="Calibri"/>
              </a:rPr>
              <a:t>click- </a:t>
            </a:r>
            <a:r>
              <a:rPr lang="en-US" sz="2400" b="1">
                <a:latin typeface="Calibri"/>
                <a:cs typeface="Calibri"/>
              </a:rPr>
              <a:t>through</a:t>
            </a:r>
            <a:r>
              <a:rPr lang="en-US" sz="2400" b="1" spc="-114">
                <a:latin typeface="Calibri"/>
                <a:cs typeface="Calibri"/>
              </a:rPr>
              <a:t> </a:t>
            </a:r>
            <a:r>
              <a:rPr lang="en-US" sz="2400" b="1" spc="-20">
                <a:latin typeface="Calibri"/>
                <a:cs typeface="Calibri"/>
              </a:rPr>
              <a:t>rate</a:t>
            </a:r>
            <a:r>
              <a:rPr lang="en-US" sz="2400" spc="-20">
                <a:latin typeface="Calibri"/>
                <a:cs typeface="Calibri"/>
              </a:rPr>
              <a:t>.</a:t>
            </a:r>
            <a:endParaRPr lang="en-US" sz="2400" b="1" spc="-10">
              <a:latin typeface="Calibri"/>
              <a:cs typeface="Calibri"/>
            </a:endParaRPr>
          </a:p>
          <a:p>
            <a:pPr marL="502264" marR="5080" indent="-490200">
              <a:lnSpc>
                <a:spcPct val="120000"/>
              </a:lnSpc>
              <a:spcBef>
                <a:spcPts val="100"/>
              </a:spcBef>
              <a:buClr>
                <a:srgbClr val="4497D4"/>
              </a:buClr>
              <a:buFont typeface="Arial"/>
              <a:buChar char="•"/>
              <a:tabLst>
                <a:tab pos="502264" algn="l"/>
                <a:tab pos="502900" algn="l"/>
              </a:tabLst>
            </a:pPr>
            <a:endParaRPr lang="en-US" sz="2000">
              <a:latin typeface="Calibri"/>
              <a:cs typeface="Calibri"/>
            </a:endParaRPr>
          </a:p>
        </p:txBody>
      </p:sp>
      <p:pic>
        <p:nvPicPr>
          <p:cNvPr id="5" name="object 5"/>
          <p:cNvPicPr/>
          <p:nvPr/>
        </p:nvPicPr>
        <p:blipFill>
          <a:blip r:embed="rId2" cstate="print"/>
          <a:stretch>
            <a:fillRect/>
          </a:stretch>
        </p:blipFill>
        <p:spPr>
          <a:xfrm>
            <a:off x="10829833" y="2346396"/>
            <a:ext cx="2645022" cy="2271884"/>
          </a:xfrm>
          <a:prstGeom prst="rect">
            <a:avLst/>
          </a:prstGeom>
        </p:spPr>
      </p:pic>
      <p:grpSp>
        <p:nvGrpSpPr>
          <p:cNvPr id="7" name="Group 6">
            <a:extLst>
              <a:ext uri="{FF2B5EF4-FFF2-40B4-BE49-F238E27FC236}">
                <a16:creationId xmlns:a16="http://schemas.microsoft.com/office/drawing/2014/main" id="{B01A3AE5-73F9-8635-007E-BCF0E4ECAB15}"/>
              </a:ext>
            </a:extLst>
          </p:cNvPr>
          <p:cNvGrpSpPr/>
          <p:nvPr/>
        </p:nvGrpSpPr>
        <p:grpSpPr>
          <a:xfrm>
            <a:off x="1886578" y="5261927"/>
            <a:ext cx="9713213" cy="2432939"/>
            <a:chOff x="2026919" y="4290821"/>
            <a:chExt cx="10770107" cy="2767583"/>
          </a:xfrm>
        </p:grpSpPr>
        <p:grpSp>
          <p:nvGrpSpPr>
            <p:cNvPr id="8" name="object 5">
              <a:extLst>
                <a:ext uri="{FF2B5EF4-FFF2-40B4-BE49-F238E27FC236}">
                  <a16:creationId xmlns:a16="http://schemas.microsoft.com/office/drawing/2014/main" id="{38781307-B2FC-7448-91CF-F14E4F974527}"/>
                </a:ext>
              </a:extLst>
            </p:cNvPr>
            <p:cNvGrpSpPr/>
            <p:nvPr/>
          </p:nvGrpSpPr>
          <p:grpSpPr>
            <a:xfrm>
              <a:off x="2026919" y="4491227"/>
              <a:ext cx="2335530" cy="2335530"/>
              <a:chOff x="2026919" y="4491227"/>
              <a:chExt cx="2335530" cy="2335530"/>
            </a:xfrm>
          </p:grpSpPr>
          <p:pic>
            <p:nvPicPr>
              <p:cNvPr id="13" name="object 6">
                <a:extLst>
                  <a:ext uri="{FF2B5EF4-FFF2-40B4-BE49-F238E27FC236}">
                    <a16:creationId xmlns:a16="http://schemas.microsoft.com/office/drawing/2014/main" id="{2416141B-17C7-70FC-ABD8-F82160F13027}"/>
                  </a:ext>
                </a:extLst>
              </p:cNvPr>
              <p:cNvPicPr/>
              <p:nvPr/>
            </p:nvPicPr>
            <p:blipFill>
              <a:blip r:embed="rId3" cstate="print"/>
              <a:stretch>
                <a:fillRect/>
              </a:stretch>
            </p:blipFill>
            <p:spPr>
              <a:xfrm>
                <a:off x="2026919" y="4491227"/>
                <a:ext cx="2335529" cy="2335529"/>
              </a:xfrm>
              <a:prstGeom prst="rect">
                <a:avLst/>
              </a:prstGeom>
            </p:spPr>
          </p:pic>
          <p:pic>
            <p:nvPicPr>
              <p:cNvPr id="14" name="object 7">
                <a:extLst>
                  <a:ext uri="{FF2B5EF4-FFF2-40B4-BE49-F238E27FC236}">
                    <a16:creationId xmlns:a16="http://schemas.microsoft.com/office/drawing/2014/main" id="{1FCF8F10-8F16-AB50-55AD-9E985C935E3B}"/>
                  </a:ext>
                </a:extLst>
              </p:cNvPr>
              <p:cNvPicPr/>
              <p:nvPr/>
            </p:nvPicPr>
            <p:blipFill>
              <a:blip r:embed="rId4" cstate="print"/>
              <a:stretch>
                <a:fillRect/>
              </a:stretch>
            </p:blipFill>
            <p:spPr>
              <a:xfrm>
                <a:off x="2061210" y="4525517"/>
                <a:ext cx="2212847" cy="2212847"/>
              </a:xfrm>
              <a:prstGeom prst="rect">
                <a:avLst/>
              </a:prstGeom>
            </p:spPr>
          </p:pic>
          <p:sp>
            <p:nvSpPr>
              <p:cNvPr id="15" name="object 8">
                <a:extLst>
                  <a:ext uri="{FF2B5EF4-FFF2-40B4-BE49-F238E27FC236}">
                    <a16:creationId xmlns:a16="http://schemas.microsoft.com/office/drawing/2014/main" id="{D9A0B830-1A5E-0E7A-C775-72E04EFFBC02}"/>
                  </a:ext>
                </a:extLst>
              </p:cNvPr>
              <p:cNvSpPr/>
              <p:nvPr/>
            </p:nvSpPr>
            <p:spPr>
              <a:xfrm>
                <a:off x="2056447" y="4520755"/>
                <a:ext cx="2222500" cy="2222500"/>
              </a:xfrm>
              <a:custGeom>
                <a:avLst/>
                <a:gdLst/>
                <a:ahLst/>
                <a:cxnLst/>
                <a:rect l="l" t="t" r="r" b="b"/>
                <a:pathLst>
                  <a:path w="2222500" h="2222500">
                    <a:moveTo>
                      <a:pt x="0" y="0"/>
                    </a:moveTo>
                    <a:lnTo>
                      <a:pt x="2222373" y="0"/>
                    </a:lnTo>
                    <a:lnTo>
                      <a:pt x="2222373" y="2222373"/>
                    </a:lnTo>
                    <a:lnTo>
                      <a:pt x="0" y="2222373"/>
                    </a:lnTo>
                    <a:lnTo>
                      <a:pt x="0" y="0"/>
                    </a:lnTo>
                    <a:close/>
                  </a:path>
                </a:pathLst>
              </a:custGeom>
              <a:ln w="9525">
                <a:solidFill>
                  <a:srgbClr val="BEBEBE"/>
                </a:solidFill>
              </a:ln>
            </p:spPr>
            <p:txBody>
              <a:bodyPr wrap="square" lIns="0" tIns="0" rIns="0" bIns="0" rtlCol="0"/>
              <a:lstStyle/>
              <a:p>
                <a:endParaRPr sz="1800"/>
              </a:p>
            </p:txBody>
          </p:sp>
        </p:grpSp>
        <p:sp>
          <p:nvSpPr>
            <p:cNvPr id="9" name="object 9">
              <a:extLst>
                <a:ext uri="{FF2B5EF4-FFF2-40B4-BE49-F238E27FC236}">
                  <a16:creationId xmlns:a16="http://schemas.microsoft.com/office/drawing/2014/main" id="{5DC0F533-D126-DC2E-2CB3-B73204D4CE10}"/>
                </a:ext>
              </a:extLst>
            </p:cNvPr>
            <p:cNvSpPr txBox="1"/>
            <p:nvPr/>
          </p:nvSpPr>
          <p:spPr>
            <a:xfrm>
              <a:off x="4673546" y="5271921"/>
              <a:ext cx="253365" cy="644787"/>
            </a:xfrm>
            <a:prstGeom prst="rect">
              <a:avLst/>
            </a:prstGeom>
          </p:spPr>
          <p:txBody>
            <a:bodyPr vert="horz" wrap="square" lIns="0" tIns="12700" rIns="0" bIns="0" rtlCol="0">
              <a:spAutoFit/>
            </a:bodyPr>
            <a:lstStyle/>
            <a:p>
              <a:pPr marL="12700">
                <a:spcBef>
                  <a:spcPts val="100"/>
                </a:spcBef>
              </a:pPr>
              <a:r>
                <a:rPr sz="3600" b="1">
                  <a:solidFill>
                    <a:srgbClr val="4497D4"/>
                  </a:solidFill>
                  <a:latin typeface="Calibri"/>
                  <a:cs typeface="Calibri"/>
                </a:rPr>
                <a:t>+</a:t>
              </a:r>
              <a:endParaRPr sz="3600">
                <a:latin typeface="Calibri"/>
                <a:cs typeface="Calibri"/>
              </a:endParaRPr>
            </a:p>
          </p:txBody>
        </p:sp>
        <p:pic>
          <p:nvPicPr>
            <p:cNvPr id="10" name="object 10">
              <a:extLst>
                <a:ext uri="{FF2B5EF4-FFF2-40B4-BE49-F238E27FC236}">
                  <a16:creationId xmlns:a16="http://schemas.microsoft.com/office/drawing/2014/main" id="{6AC3D095-2DF0-FAB5-E9DA-D694E4A84F1A}"/>
                </a:ext>
              </a:extLst>
            </p:cNvPr>
            <p:cNvPicPr/>
            <p:nvPr/>
          </p:nvPicPr>
          <p:blipFill>
            <a:blip r:embed="rId5" cstate="print"/>
            <a:stretch>
              <a:fillRect/>
            </a:stretch>
          </p:blipFill>
          <p:spPr>
            <a:xfrm>
              <a:off x="5273040" y="4525517"/>
              <a:ext cx="2211323" cy="2401061"/>
            </a:xfrm>
            <a:prstGeom prst="rect">
              <a:avLst/>
            </a:prstGeom>
          </p:spPr>
        </p:pic>
        <p:sp>
          <p:nvSpPr>
            <p:cNvPr id="11" name="object 11">
              <a:extLst>
                <a:ext uri="{FF2B5EF4-FFF2-40B4-BE49-F238E27FC236}">
                  <a16:creationId xmlns:a16="http://schemas.microsoft.com/office/drawing/2014/main" id="{9E971311-906F-F64F-1799-12FA7172E83A}"/>
                </a:ext>
              </a:extLst>
            </p:cNvPr>
            <p:cNvSpPr txBox="1"/>
            <p:nvPr/>
          </p:nvSpPr>
          <p:spPr>
            <a:xfrm>
              <a:off x="7656098" y="5271921"/>
              <a:ext cx="253365" cy="644787"/>
            </a:xfrm>
            <a:prstGeom prst="rect">
              <a:avLst/>
            </a:prstGeom>
          </p:spPr>
          <p:txBody>
            <a:bodyPr vert="horz" wrap="square" lIns="0" tIns="12700" rIns="0" bIns="0" rtlCol="0">
              <a:spAutoFit/>
            </a:bodyPr>
            <a:lstStyle/>
            <a:p>
              <a:pPr marL="12700">
                <a:spcBef>
                  <a:spcPts val="100"/>
                </a:spcBef>
              </a:pPr>
              <a:r>
                <a:rPr sz="3600" b="1">
                  <a:solidFill>
                    <a:srgbClr val="4497D4"/>
                  </a:solidFill>
                  <a:latin typeface="Calibri"/>
                  <a:cs typeface="Calibri"/>
                </a:rPr>
                <a:t>=</a:t>
              </a:r>
              <a:endParaRPr sz="3600">
                <a:latin typeface="Calibri"/>
                <a:cs typeface="Calibri"/>
              </a:endParaRPr>
            </a:p>
          </p:txBody>
        </p:sp>
        <p:pic>
          <p:nvPicPr>
            <p:cNvPr id="12" name="object 12">
              <a:extLst>
                <a:ext uri="{FF2B5EF4-FFF2-40B4-BE49-F238E27FC236}">
                  <a16:creationId xmlns:a16="http://schemas.microsoft.com/office/drawing/2014/main" id="{273D0CBA-AFBD-554B-3F8A-2B5BA70132D4}"/>
                </a:ext>
              </a:extLst>
            </p:cNvPr>
            <p:cNvPicPr/>
            <p:nvPr/>
          </p:nvPicPr>
          <p:blipFill>
            <a:blip r:embed="rId6" cstate="print"/>
            <a:stretch>
              <a:fillRect/>
            </a:stretch>
          </p:blipFill>
          <p:spPr>
            <a:xfrm>
              <a:off x="8198357" y="4290821"/>
              <a:ext cx="4598669" cy="2767583"/>
            </a:xfrm>
            <a:prstGeom prst="rect">
              <a:avLst/>
            </a:prstGeom>
          </p:spPr>
        </p:pic>
      </p:grpSp>
      <p:sp>
        <p:nvSpPr>
          <p:cNvPr id="17" name="Title 1">
            <a:extLst>
              <a:ext uri="{FF2B5EF4-FFF2-40B4-BE49-F238E27FC236}">
                <a16:creationId xmlns:a16="http://schemas.microsoft.com/office/drawing/2014/main" id="{1C9AC4F1-EA98-40B6-ABA0-735B4179E2C9}"/>
              </a:ext>
            </a:extLst>
          </p:cNvPr>
          <p:cNvSpPr txBox="1">
            <a:spLocks/>
          </p:cNvSpPr>
          <p:nvPr/>
        </p:nvSpPr>
        <p:spPr>
          <a:xfrm>
            <a:off x="545951" y="893675"/>
            <a:ext cx="12834804" cy="1130897"/>
          </a:xfrm>
          <a:prstGeom prst="rect">
            <a:avLst/>
          </a:prstGeom>
        </p:spPr>
        <p:txBody>
          <a:bodyPr vert="horz" lIns="109728" tIns="54864" rIns="109728" bIns="54864" rtlCol="0" anchor="b">
            <a:normAutofit fontScale="97500"/>
          </a:bodyPr>
          <a:lstStyle>
            <a:lvl1pPr algn="r" defTabSz="914400" rtl="0" eaLnBrk="1" latinLnBrk="0" hangingPunct="1">
              <a:lnSpc>
                <a:spcPct val="90000"/>
              </a:lnSpc>
              <a:spcBef>
                <a:spcPct val="0"/>
              </a:spcBef>
              <a:buNone/>
              <a:defRPr sz="6000" b="1" kern="1200">
                <a:solidFill>
                  <a:schemeClr val="accent6"/>
                </a:solidFill>
                <a:latin typeface="+mj-lt"/>
                <a:ea typeface="+mj-ea"/>
                <a:cs typeface="+mj-cs"/>
              </a:defRPr>
            </a:lvl1pPr>
          </a:lstStyle>
          <a:p>
            <a:pPr algn="l"/>
            <a:r>
              <a:rPr lang="en-US" sz="3900">
                <a:solidFill>
                  <a:srgbClr val="0070C0"/>
                </a:solidFill>
                <a:latin typeface="Univers" pitchFamily="34" charset="0"/>
              </a:rPr>
              <a:t>Value of ENERGY STAR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8375-061D-96F0-4EEC-71501EBC5E32}"/>
              </a:ext>
            </a:extLst>
          </p:cNvPr>
          <p:cNvSpPr>
            <a:spLocks noGrp="1"/>
          </p:cNvSpPr>
          <p:nvPr>
            <p:ph type="title"/>
          </p:nvPr>
        </p:nvSpPr>
        <p:spPr>
          <a:xfrm>
            <a:off x="568020" y="1539579"/>
            <a:ext cx="13330859" cy="645369"/>
          </a:xfrm>
        </p:spPr>
        <p:txBody>
          <a:bodyPr/>
          <a:lstStyle/>
          <a:p>
            <a:r>
              <a:rPr lang="en-US" dirty="0"/>
              <a:t>ENERGY STAR Specification Development</a:t>
            </a:r>
          </a:p>
        </p:txBody>
      </p:sp>
      <p:pic>
        <p:nvPicPr>
          <p:cNvPr id="6" name="Content Placeholder 5" descr="Diagram&#10;&#10;Description automatically generated">
            <a:extLst>
              <a:ext uri="{FF2B5EF4-FFF2-40B4-BE49-F238E27FC236}">
                <a16:creationId xmlns:a16="http://schemas.microsoft.com/office/drawing/2014/main" id="{9BD15F83-B13B-67B9-2690-1BB2AF4E198E}"/>
              </a:ext>
            </a:extLst>
          </p:cNvPr>
          <p:cNvPicPr>
            <a:picLocks noGrp="1" noChangeAspect="1"/>
          </p:cNvPicPr>
          <p:nvPr>
            <p:ph idx="1"/>
          </p:nvPr>
        </p:nvPicPr>
        <p:blipFill>
          <a:blip r:embed="rId3"/>
          <a:stretch>
            <a:fillRect/>
          </a:stretch>
        </p:blipFill>
        <p:spPr>
          <a:xfrm>
            <a:off x="4131812" y="2360296"/>
            <a:ext cx="6203273" cy="5486400"/>
          </a:xfrm>
        </p:spPr>
      </p:pic>
      <p:sp>
        <p:nvSpPr>
          <p:cNvPr id="4" name="Slide Number Placeholder 3">
            <a:extLst>
              <a:ext uri="{FF2B5EF4-FFF2-40B4-BE49-F238E27FC236}">
                <a16:creationId xmlns:a16="http://schemas.microsoft.com/office/drawing/2014/main" id="{A0EEE9CF-591E-E3A2-90D5-7F00A63110F5}"/>
              </a:ext>
            </a:extLst>
          </p:cNvPr>
          <p:cNvSpPr>
            <a:spLocks noGrp="1"/>
          </p:cNvSpPr>
          <p:nvPr>
            <p:ph type="sldNum" sz="quarter" idx="12"/>
          </p:nvPr>
        </p:nvSpPr>
        <p:spPr/>
        <p:txBody>
          <a:bodyPr/>
          <a:lstStyle/>
          <a:p>
            <a:fld id="{6DBDE81B-C30A-4F47-8F28-E2CEE862ED7B}" type="slidenum">
              <a:rPr lang="en-US" smtClean="0"/>
              <a:pPr/>
              <a:t>15</a:t>
            </a:fld>
            <a:endParaRPr lang="en-US" dirty="0"/>
          </a:p>
        </p:txBody>
      </p:sp>
    </p:spTree>
    <p:extLst>
      <p:ext uri="{BB962C8B-B14F-4D97-AF65-F5344CB8AC3E}">
        <p14:creationId xmlns:p14="http://schemas.microsoft.com/office/powerpoint/2010/main" val="266897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906A-5D06-1FA2-6863-F14BEB692C53}"/>
              </a:ext>
            </a:extLst>
          </p:cNvPr>
          <p:cNvSpPr>
            <a:spLocks noGrp="1"/>
          </p:cNvSpPr>
          <p:nvPr>
            <p:ph type="title"/>
          </p:nvPr>
        </p:nvSpPr>
        <p:spPr/>
        <p:txBody>
          <a:bodyPr/>
          <a:lstStyle/>
          <a:p>
            <a:r>
              <a:rPr lang="en-US" dirty="0"/>
              <a:t>Integrity Efforts for ENERGY STAR Products</a:t>
            </a:r>
          </a:p>
        </p:txBody>
      </p:sp>
      <p:sp>
        <p:nvSpPr>
          <p:cNvPr id="3" name="Content Placeholder 2">
            <a:extLst>
              <a:ext uri="{FF2B5EF4-FFF2-40B4-BE49-F238E27FC236}">
                <a16:creationId xmlns:a16="http://schemas.microsoft.com/office/drawing/2014/main" id="{BE97041A-D4EF-AC7D-F516-24667764C005}"/>
              </a:ext>
            </a:extLst>
          </p:cNvPr>
          <p:cNvSpPr>
            <a:spLocks noGrp="1"/>
          </p:cNvSpPr>
          <p:nvPr>
            <p:ph idx="1"/>
          </p:nvPr>
        </p:nvSpPr>
        <p:spPr/>
        <p:txBody>
          <a:bodyPr>
            <a:normAutofit/>
          </a:bodyPr>
          <a:lstStyle/>
          <a:p>
            <a:pPr algn="l" fontAlgn="base">
              <a:buFont typeface="Arial" panose="020B0604020202020204" pitchFamily="34" charset="0"/>
              <a:buChar char="•"/>
            </a:pPr>
            <a:r>
              <a:rPr lang="en-US" b="1" i="0" dirty="0">
                <a:solidFill>
                  <a:srgbClr val="333333"/>
                </a:solidFill>
                <a:effectLst/>
              </a:rPr>
              <a:t>Product-Specific Requirements</a:t>
            </a:r>
            <a:r>
              <a:rPr lang="en-US" b="0" i="0" dirty="0">
                <a:solidFill>
                  <a:srgbClr val="333333"/>
                </a:solidFill>
                <a:effectLst/>
              </a:rPr>
              <a:t> are the foundation for ENERGY STAR product labeling, defining performance eligibility based on objective, repeatable test procedures. Updates to specifications allow ENERGY STAR to deliver on its promise to designate products and services that protect the environment through superior energy efficiency without trade-offs in performance or functionality</a:t>
            </a:r>
          </a:p>
          <a:p>
            <a:pPr algn="l" fontAlgn="base">
              <a:buFont typeface="Arial" panose="020B0604020202020204" pitchFamily="34" charset="0"/>
              <a:buChar char="•"/>
            </a:pPr>
            <a:r>
              <a:rPr lang="en-US" b="1" i="0" u="none" strike="noStrike" dirty="0">
                <a:solidFill>
                  <a:srgbClr val="0072BC"/>
                </a:solidFill>
                <a:effectLst/>
                <a:hlinkClick r:id="rId2"/>
              </a:rPr>
              <a:t>Third-party certification</a:t>
            </a:r>
            <a:r>
              <a:rPr lang="en-US" b="1" i="0" dirty="0">
                <a:solidFill>
                  <a:srgbClr val="333333"/>
                </a:solidFill>
                <a:effectLst/>
              </a:rPr>
              <a:t>.</a:t>
            </a:r>
            <a:r>
              <a:rPr lang="en-US" b="0" i="0" dirty="0">
                <a:solidFill>
                  <a:srgbClr val="333333"/>
                </a:solidFill>
                <a:effectLst/>
              </a:rPr>
              <a:t> To ensure consumer confidence in the ENERGY STAR label and to protect the investment of ENERGY STAR partners, The U.S. Environmental Protection Agency (EPA) requires all ENERGY STAR products to be third-party certified. Products are tested in an </a:t>
            </a:r>
            <a:r>
              <a:rPr lang="en-US" b="0" i="0" u="none" strike="noStrike" dirty="0">
                <a:solidFill>
                  <a:srgbClr val="0072BC"/>
                </a:solidFill>
                <a:effectLst/>
                <a:hlinkClick r:id="rId3"/>
              </a:rPr>
              <a:t>EPA-recognized laboratory</a:t>
            </a:r>
            <a:r>
              <a:rPr lang="en-US" b="0" i="0" dirty="0">
                <a:solidFill>
                  <a:srgbClr val="333333"/>
                </a:solidFill>
                <a:effectLst/>
              </a:rPr>
              <a:t> and reviewed by an </a:t>
            </a:r>
            <a:r>
              <a:rPr lang="en-US" b="0" i="0" u="none" strike="noStrike" dirty="0">
                <a:solidFill>
                  <a:srgbClr val="0072BC"/>
                </a:solidFill>
                <a:effectLst/>
                <a:hlinkClick r:id="rId3"/>
              </a:rPr>
              <a:t>EPA-recognized certification body</a:t>
            </a:r>
            <a:r>
              <a:rPr lang="en-US" b="0" i="0" dirty="0">
                <a:solidFill>
                  <a:srgbClr val="333333"/>
                </a:solidFill>
                <a:effectLst/>
              </a:rPr>
              <a:t> before they can carry the label</a:t>
            </a:r>
            <a:endParaRPr lang="en-US" dirty="0">
              <a:solidFill>
                <a:srgbClr val="333333"/>
              </a:solidFill>
            </a:endParaRPr>
          </a:p>
          <a:p>
            <a:pPr algn="l" fontAlgn="base">
              <a:buFont typeface="Arial" panose="020B0604020202020204" pitchFamily="34" charset="0"/>
              <a:buChar char="•"/>
            </a:pPr>
            <a:r>
              <a:rPr lang="en-US" b="1" i="0" u="none" strike="noStrike" dirty="0">
                <a:solidFill>
                  <a:srgbClr val="0072BC"/>
                </a:solidFill>
                <a:effectLst/>
                <a:hlinkClick r:id="rId4"/>
              </a:rPr>
              <a:t>“Off-the-shelf” Verification Testing</a:t>
            </a:r>
            <a:r>
              <a:rPr lang="en-US" b="1" i="0" dirty="0">
                <a:solidFill>
                  <a:srgbClr val="333333"/>
                </a:solidFill>
                <a:effectLst/>
              </a:rPr>
              <a:t>.</a:t>
            </a:r>
            <a:r>
              <a:rPr lang="en-US" b="0" i="0" dirty="0">
                <a:solidFill>
                  <a:srgbClr val="333333"/>
                </a:solidFill>
                <a:effectLst/>
              </a:rPr>
              <a:t> EPA oversees verification testing to ensure products associated with the ENERGY STAR label continue to comply with program requirements. In 2021, approximately 2000 product models were tested; 96 percent complied, affirming consumer confidence in the label.</a:t>
            </a:r>
          </a:p>
          <a:p>
            <a:endParaRPr lang="en-US" dirty="0"/>
          </a:p>
        </p:txBody>
      </p:sp>
      <p:sp>
        <p:nvSpPr>
          <p:cNvPr id="4" name="Slide Number Placeholder 3">
            <a:extLst>
              <a:ext uri="{FF2B5EF4-FFF2-40B4-BE49-F238E27FC236}">
                <a16:creationId xmlns:a16="http://schemas.microsoft.com/office/drawing/2014/main" id="{1421FF5F-12A2-C954-2296-59CE8FD2DD3B}"/>
              </a:ext>
            </a:extLst>
          </p:cNvPr>
          <p:cNvSpPr>
            <a:spLocks noGrp="1"/>
          </p:cNvSpPr>
          <p:nvPr>
            <p:ph type="sldNum" sz="quarter" idx="12"/>
          </p:nvPr>
        </p:nvSpPr>
        <p:spPr/>
        <p:txBody>
          <a:bodyPr/>
          <a:lstStyle/>
          <a:p>
            <a:fld id="{6DBDE81B-C30A-4F47-8F28-E2CEE862ED7B}" type="slidenum">
              <a:rPr lang="en-US" smtClean="0"/>
              <a:pPr/>
              <a:t>16</a:t>
            </a:fld>
            <a:endParaRPr lang="en-US" dirty="0"/>
          </a:p>
        </p:txBody>
      </p:sp>
    </p:spTree>
    <p:extLst>
      <p:ext uri="{BB962C8B-B14F-4D97-AF65-F5344CB8AC3E}">
        <p14:creationId xmlns:p14="http://schemas.microsoft.com/office/powerpoint/2010/main" val="1656271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144751-E856-444B-BABF-7173A8AE202C}"/>
              </a:ext>
            </a:extLst>
          </p:cNvPr>
          <p:cNvSpPr>
            <a:spLocks noGrp="1"/>
          </p:cNvSpPr>
          <p:nvPr>
            <p:ph type="title"/>
          </p:nvPr>
        </p:nvSpPr>
        <p:spPr/>
        <p:txBody>
          <a:bodyPr/>
          <a:lstStyle/>
          <a:p>
            <a:r>
              <a:rPr lang="en-US" dirty="0"/>
              <a:t>Why Revise? </a:t>
            </a:r>
          </a:p>
        </p:txBody>
      </p:sp>
      <p:sp>
        <p:nvSpPr>
          <p:cNvPr id="9" name="Content Placeholder 8">
            <a:extLst>
              <a:ext uri="{FF2B5EF4-FFF2-40B4-BE49-F238E27FC236}">
                <a16:creationId xmlns:a16="http://schemas.microsoft.com/office/drawing/2014/main" id="{BD4EA9FA-A1BE-458E-89C6-8B3A8DDABF45}"/>
              </a:ext>
            </a:extLst>
          </p:cNvPr>
          <p:cNvSpPr>
            <a:spLocks noGrp="1"/>
          </p:cNvSpPr>
          <p:nvPr>
            <p:ph idx="1"/>
          </p:nvPr>
        </p:nvSpPr>
        <p:spPr>
          <a:xfrm>
            <a:off x="1299542" y="2341758"/>
            <a:ext cx="11319178" cy="5500567"/>
          </a:xfrm>
        </p:spPr>
        <p:txBody>
          <a:bodyPr>
            <a:normAutofit/>
          </a:bodyPr>
          <a:lstStyle/>
          <a:p>
            <a:pPr>
              <a:lnSpc>
                <a:spcPct val="100000"/>
              </a:lnSpc>
            </a:pPr>
            <a:r>
              <a:rPr lang="en-US" sz="2880" dirty="0"/>
              <a:t>Time: Version 5.0 effective 2015</a:t>
            </a:r>
          </a:p>
          <a:p>
            <a:pPr>
              <a:lnSpc>
                <a:spcPct val="100000"/>
              </a:lnSpc>
            </a:pPr>
            <a:r>
              <a:rPr lang="en-US" sz="2880" dirty="0"/>
              <a:t>Increased interest in electrification </a:t>
            </a:r>
            <a:r>
              <a:rPr lang="en-US" sz="2880" dirty="0">
                <a:cs typeface="Arial" panose="020B0604020202020204" pitchFamily="34" charset="0"/>
              </a:rPr>
              <a:t>&amp; cold climate optimized heat pumps</a:t>
            </a:r>
          </a:p>
          <a:p>
            <a:pPr>
              <a:lnSpc>
                <a:spcPct val="100000"/>
              </a:lnSpc>
            </a:pPr>
            <a:r>
              <a:rPr lang="en-US" sz="2880" dirty="0"/>
              <a:t>Developing consensus around grid services for CAC/ASHP</a:t>
            </a:r>
          </a:p>
        </p:txBody>
      </p:sp>
      <p:sp>
        <p:nvSpPr>
          <p:cNvPr id="3" name="Slide Number Placeholder 2">
            <a:extLst>
              <a:ext uri="{FF2B5EF4-FFF2-40B4-BE49-F238E27FC236}">
                <a16:creationId xmlns:a16="http://schemas.microsoft.com/office/drawing/2014/main" id="{2E8B8F48-FC49-479C-ABD5-59E7CF64368A}"/>
              </a:ext>
            </a:extLst>
          </p:cNvPr>
          <p:cNvSpPr>
            <a:spLocks noGrp="1"/>
          </p:cNvSpPr>
          <p:nvPr>
            <p:ph type="sldNum" sz="quarter" idx="12"/>
          </p:nvPr>
        </p:nvSpPr>
        <p:spPr/>
        <p:txBody>
          <a:bodyPr/>
          <a:lstStyle/>
          <a:p>
            <a:fld id="{A68EB28B-25DE-584A-9D11-C8CFD6A9918B}" type="slidenum">
              <a:rPr lang="en-US" smtClean="0"/>
              <a:pPr/>
              <a:t>17</a:t>
            </a:fld>
            <a:endParaRPr lang="en-US" dirty="0"/>
          </a:p>
        </p:txBody>
      </p:sp>
      <p:graphicFrame>
        <p:nvGraphicFramePr>
          <p:cNvPr id="5" name="Content Placeholder 1">
            <a:extLst>
              <a:ext uri="{FF2B5EF4-FFF2-40B4-BE49-F238E27FC236}">
                <a16:creationId xmlns:a16="http://schemas.microsoft.com/office/drawing/2014/main" id="{3FD064DD-1EBD-420F-8B6A-123B52BF0F34}"/>
              </a:ext>
            </a:extLst>
          </p:cNvPr>
          <p:cNvGraphicFramePr>
            <a:graphicFrameLocks/>
          </p:cNvGraphicFramePr>
          <p:nvPr/>
        </p:nvGraphicFramePr>
        <p:xfrm>
          <a:off x="1669011" y="4884422"/>
          <a:ext cx="7532648" cy="2743200"/>
        </p:xfrm>
        <a:graphic>
          <a:graphicData uri="http://schemas.openxmlformats.org/drawingml/2006/table">
            <a:tbl>
              <a:tblPr firstRow="1" bandRow="1">
                <a:tableStyleId>{5C22544A-7EE6-4342-B048-85BDC9FD1C3A}</a:tableStyleId>
              </a:tblPr>
              <a:tblGrid>
                <a:gridCol w="1883162">
                  <a:extLst>
                    <a:ext uri="{9D8B030D-6E8A-4147-A177-3AD203B41FA5}">
                      <a16:colId xmlns:a16="http://schemas.microsoft.com/office/drawing/2014/main" val="722555525"/>
                    </a:ext>
                  </a:extLst>
                </a:gridCol>
                <a:gridCol w="2667662">
                  <a:extLst>
                    <a:ext uri="{9D8B030D-6E8A-4147-A177-3AD203B41FA5}">
                      <a16:colId xmlns:a16="http://schemas.microsoft.com/office/drawing/2014/main" val="3395054064"/>
                    </a:ext>
                  </a:extLst>
                </a:gridCol>
                <a:gridCol w="2981824">
                  <a:extLst>
                    <a:ext uri="{9D8B030D-6E8A-4147-A177-3AD203B41FA5}">
                      <a16:colId xmlns:a16="http://schemas.microsoft.com/office/drawing/2014/main" val="579852446"/>
                    </a:ext>
                  </a:extLst>
                </a:gridCol>
              </a:tblGrid>
              <a:tr h="841248">
                <a:tc gridSpan="3">
                  <a:txBody>
                    <a:bodyPr/>
                    <a:lstStyle/>
                    <a:p>
                      <a:pPr algn="ctr"/>
                      <a:r>
                        <a:rPr lang="en-US" sz="2400" dirty="0">
                          <a:latin typeface="Univers" panose="020B0503020202020204" pitchFamily="34" charset="0"/>
                        </a:rPr>
                        <a:t>Estimated Market Share of ENERGY STAR Certified CAC/HPs</a:t>
                      </a:r>
                    </a:p>
                  </a:txBody>
                  <a:tcPr marL="109728" marR="109728" marT="54864" marB="54864"/>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88790488"/>
                  </a:ext>
                </a:extLst>
              </a:tr>
              <a:tr h="475488">
                <a:tc>
                  <a:txBody>
                    <a:bodyPr/>
                    <a:lstStyle/>
                    <a:p>
                      <a:pPr algn="ctr"/>
                      <a:endParaRPr lang="en-US" sz="2400" dirty="0">
                        <a:latin typeface="Univers" panose="020B0503020202020204" pitchFamily="34" charset="0"/>
                      </a:endParaRPr>
                    </a:p>
                  </a:txBody>
                  <a:tcPr marL="109728" marR="109728" marT="54864" marB="54864"/>
                </a:tc>
                <a:tc>
                  <a:txBody>
                    <a:bodyPr/>
                    <a:lstStyle/>
                    <a:p>
                      <a:pPr algn="ctr"/>
                      <a:r>
                        <a:rPr lang="en-US" sz="2400" dirty="0">
                          <a:latin typeface="Univers" panose="020B0503020202020204" pitchFamily="34" charset="0"/>
                        </a:rPr>
                        <a:t>2018</a:t>
                      </a:r>
                    </a:p>
                  </a:txBody>
                  <a:tcPr marL="109728" marR="109728" marT="54864" marB="54864"/>
                </a:tc>
                <a:tc>
                  <a:txBody>
                    <a:bodyPr/>
                    <a:lstStyle/>
                    <a:p>
                      <a:pPr algn="ctr"/>
                      <a:r>
                        <a:rPr lang="en-US" sz="2400" dirty="0">
                          <a:latin typeface="Univers" panose="020B0503020202020204" pitchFamily="34" charset="0"/>
                        </a:rPr>
                        <a:t>2019</a:t>
                      </a:r>
                    </a:p>
                  </a:txBody>
                  <a:tcPr marL="109728" marR="109728" marT="54864" marB="54864"/>
                </a:tc>
                <a:extLst>
                  <a:ext uri="{0D108BD9-81ED-4DB2-BD59-A6C34878D82A}">
                    <a16:rowId xmlns:a16="http://schemas.microsoft.com/office/drawing/2014/main" val="3555991655"/>
                  </a:ext>
                </a:extLst>
              </a:tr>
              <a:tr h="475488">
                <a:tc>
                  <a:txBody>
                    <a:bodyPr/>
                    <a:lstStyle/>
                    <a:p>
                      <a:pPr algn="l"/>
                      <a:r>
                        <a:rPr lang="en-US" sz="2400" dirty="0">
                          <a:latin typeface="Univers" panose="020B0503020202020204" pitchFamily="34" charset="0"/>
                        </a:rPr>
                        <a:t>Overall</a:t>
                      </a:r>
                    </a:p>
                  </a:txBody>
                  <a:tcPr marL="109728" marR="109728" marT="54864" marB="54864"/>
                </a:tc>
                <a:tc>
                  <a:txBody>
                    <a:bodyPr/>
                    <a:lstStyle/>
                    <a:p>
                      <a:pPr algn="ctr"/>
                      <a:r>
                        <a:rPr lang="en-US" sz="2400" dirty="0">
                          <a:latin typeface="Univers" panose="020B0503020202020204" pitchFamily="34" charset="0"/>
                        </a:rPr>
                        <a:t>33%</a:t>
                      </a:r>
                    </a:p>
                  </a:txBody>
                  <a:tcPr marL="109728" marR="109728" marT="54864" marB="54864"/>
                </a:tc>
                <a:tc>
                  <a:txBody>
                    <a:bodyPr/>
                    <a:lstStyle/>
                    <a:p>
                      <a:pPr algn="ctr"/>
                      <a:r>
                        <a:rPr lang="en-US" sz="2400" dirty="0">
                          <a:latin typeface="Univers" panose="020B0503020202020204" pitchFamily="34" charset="0"/>
                        </a:rPr>
                        <a:t>41%</a:t>
                      </a:r>
                    </a:p>
                  </a:txBody>
                  <a:tcPr marL="109728" marR="109728" marT="54864" marB="54864"/>
                </a:tc>
                <a:extLst>
                  <a:ext uri="{0D108BD9-81ED-4DB2-BD59-A6C34878D82A}">
                    <a16:rowId xmlns:a16="http://schemas.microsoft.com/office/drawing/2014/main" val="791571147"/>
                  </a:ext>
                </a:extLst>
              </a:tr>
              <a:tr h="475488">
                <a:tc>
                  <a:txBody>
                    <a:bodyPr/>
                    <a:lstStyle/>
                    <a:p>
                      <a:pPr algn="l"/>
                      <a:r>
                        <a:rPr lang="en-US" sz="2400" dirty="0">
                          <a:latin typeface="Univers" panose="020B0503020202020204" pitchFamily="34" charset="0"/>
                        </a:rPr>
                        <a:t>CACs</a:t>
                      </a:r>
                    </a:p>
                  </a:txBody>
                  <a:tcPr marL="109728" marR="109728" marT="54864" marB="54864"/>
                </a:tc>
                <a:tc>
                  <a:txBody>
                    <a:bodyPr/>
                    <a:lstStyle/>
                    <a:p>
                      <a:pPr algn="ctr"/>
                      <a:r>
                        <a:rPr lang="en-US" sz="2400" dirty="0">
                          <a:latin typeface="Univers" panose="020B0503020202020204" pitchFamily="34" charset="0"/>
                        </a:rPr>
                        <a:t>28%</a:t>
                      </a:r>
                    </a:p>
                  </a:txBody>
                  <a:tcPr marL="109728" marR="109728" marT="54864" marB="54864"/>
                </a:tc>
                <a:tc>
                  <a:txBody>
                    <a:bodyPr/>
                    <a:lstStyle/>
                    <a:p>
                      <a:pPr algn="ctr"/>
                      <a:r>
                        <a:rPr lang="en-US" sz="2400" dirty="0">
                          <a:latin typeface="Univers" panose="020B0503020202020204" pitchFamily="34" charset="0"/>
                        </a:rPr>
                        <a:t>30%</a:t>
                      </a:r>
                    </a:p>
                  </a:txBody>
                  <a:tcPr marL="109728" marR="109728" marT="54864" marB="54864"/>
                </a:tc>
                <a:extLst>
                  <a:ext uri="{0D108BD9-81ED-4DB2-BD59-A6C34878D82A}">
                    <a16:rowId xmlns:a16="http://schemas.microsoft.com/office/drawing/2014/main" val="2182328984"/>
                  </a:ext>
                </a:extLst>
              </a:tr>
              <a:tr h="475488">
                <a:tc>
                  <a:txBody>
                    <a:bodyPr/>
                    <a:lstStyle/>
                    <a:p>
                      <a:pPr algn="l"/>
                      <a:r>
                        <a:rPr lang="en-US" sz="2400" dirty="0">
                          <a:latin typeface="Univers" panose="020B0503020202020204" pitchFamily="34" charset="0"/>
                        </a:rPr>
                        <a:t>ASHPs</a:t>
                      </a:r>
                    </a:p>
                  </a:txBody>
                  <a:tcPr marL="109728" marR="109728" marT="54864" marB="54864"/>
                </a:tc>
                <a:tc>
                  <a:txBody>
                    <a:bodyPr/>
                    <a:lstStyle/>
                    <a:p>
                      <a:pPr algn="ctr"/>
                      <a:r>
                        <a:rPr lang="en-US" sz="2400" dirty="0">
                          <a:latin typeface="Univers" panose="020B0503020202020204" pitchFamily="34" charset="0"/>
                        </a:rPr>
                        <a:t>43%</a:t>
                      </a:r>
                    </a:p>
                  </a:txBody>
                  <a:tcPr marL="109728" marR="109728" marT="54864" marB="54864"/>
                </a:tc>
                <a:tc>
                  <a:txBody>
                    <a:bodyPr/>
                    <a:lstStyle/>
                    <a:p>
                      <a:pPr algn="ctr"/>
                      <a:r>
                        <a:rPr lang="en-US" sz="2400" dirty="0">
                          <a:latin typeface="Univers" panose="020B0503020202020204" pitchFamily="34" charset="0"/>
                        </a:rPr>
                        <a:t>59%</a:t>
                      </a:r>
                    </a:p>
                  </a:txBody>
                  <a:tcPr marL="109728" marR="109728" marT="54864" marB="54864"/>
                </a:tc>
                <a:extLst>
                  <a:ext uri="{0D108BD9-81ED-4DB2-BD59-A6C34878D82A}">
                    <a16:rowId xmlns:a16="http://schemas.microsoft.com/office/drawing/2014/main" val="862628824"/>
                  </a:ext>
                </a:extLst>
              </a:tr>
            </a:tbl>
          </a:graphicData>
        </a:graphic>
      </p:graphicFrame>
      <p:sp>
        <p:nvSpPr>
          <p:cNvPr id="6" name="TextBox 5">
            <a:extLst>
              <a:ext uri="{FF2B5EF4-FFF2-40B4-BE49-F238E27FC236}">
                <a16:creationId xmlns:a16="http://schemas.microsoft.com/office/drawing/2014/main" id="{468ADD34-F7F5-48A3-A357-EFAEB0CB1256}"/>
              </a:ext>
            </a:extLst>
          </p:cNvPr>
          <p:cNvSpPr txBox="1"/>
          <p:nvPr/>
        </p:nvSpPr>
        <p:spPr>
          <a:xfrm>
            <a:off x="9571127" y="6059894"/>
            <a:ext cx="4091510" cy="1384995"/>
          </a:xfrm>
          <a:prstGeom prst="rect">
            <a:avLst/>
          </a:prstGeom>
          <a:noFill/>
          <a:ln>
            <a:noFill/>
          </a:ln>
        </p:spPr>
        <p:txBody>
          <a:bodyPr wrap="square" rtlCol="0">
            <a:spAutoFit/>
          </a:bodyPr>
          <a:lstStyle/>
          <a:p>
            <a:pPr algn="ctr"/>
            <a:r>
              <a:rPr lang="en-US" sz="1680" dirty="0">
                <a:latin typeface="Arial" panose="020B0604020202020204" pitchFamily="34" charset="0"/>
                <a:cs typeface="Arial" panose="020B0604020202020204" pitchFamily="34" charset="0"/>
                <a:hlinkClick r:id="rId3"/>
              </a:rPr>
              <a:t>2018 ENERGY STAR Unit Shipment and Market Penetration Report</a:t>
            </a:r>
            <a:endParaRPr lang="en-US" sz="1680" dirty="0">
              <a:latin typeface="Arial" panose="020B0604020202020204" pitchFamily="34" charset="0"/>
              <a:cs typeface="Arial" panose="020B0604020202020204" pitchFamily="34" charset="0"/>
            </a:endParaRPr>
          </a:p>
          <a:p>
            <a:pPr algn="ctr"/>
            <a:endParaRPr lang="en-US" sz="1680" dirty="0">
              <a:latin typeface="Arial" panose="020B0604020202020204" pitchFamily="34" charset="0"/>
              <a:cs typeface="Arial" panose="020B0604020202020204" pitchFamily="34" charset="0"/>
            </a:endParaRPr>
          </a:p>
          <a:p>
            <a:pPr algn="ctr"/>
            <a:r>
              <a:rPr lang="en-US" sz="1680" dirty="0">
                <a:latin typeface="Arial" panose="020B0604020202020204" pitchFamily="34" charset="0"/>
                <a:cs typeface="Arial" panose="020B0604020202020204" pitchFamily="34" charset="0"/>
                <a:hlinkClick r:id="rId4"/>
              </a:rPr>
              <a:t>2019 ENERGY STAR Unit Shipment and Market Penetration Report</a:t>
            </a:r>
            <a:endParaRPr lang="en-US" sz="168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33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144751-E856-444B-BABF-7173A8AE202C}"/>
              </a:ext>
            </a:extLst>
          </p:cNvPr>
          <p:cNvSpPr>
            <a:spLocks noGrp="1"/>
          </p:cNvSpPr>
          <p:nvPr>
            <p:ph type="title"/>
          </p:nvPr>
        </p:nvSpPr>
        <p:spPr/>
        <p:txBody>
          <a:bodyPr/>
          <a:lstStyle/>
          <a:p>
            <a:r>
              <a:rPr lang="en-US" dirty="0"/>
              <a:t>New Initiatives Reflected in V6.0 Specification</a:t>
            </a:r>
          </a:p>
        </p:txBody>
      </p:sp>
      <p:sp>
        <p:nvSpPr>
          <p:cNvPr id="9" name="Content Placeholder 8">
            <a:extLst>
              <a:ext uri="{FF2B5EF4-FFF2-40B4-BE49-F238E27FC236}">
                <a16:creationId xmlns:a16="http://schemas.microsoft.com/office/drawing/2014/main" id="{BD4EA9FA-A1BE-458E-89C6-8B3A8DDABF45}"/>
              </a:ext>
            </a:extLst>
          </p:cNvPr>
          <p:cNvSpPr>
            <a:spLocks noGrp="1"/>
          </p:cNvSpPr>
          <p:nvPr>
            <p:ph idx="1"/>
          </p:nvPr>
        </p:nvSpPr>
        <p:spPr>
          <a:xfrm>
            <a:off x="1299542" y="2609747"/>
            <a:ext cx="12599338" cy="4741651"/>
          </a:xfrm>
        </p:spPr>
        <p:txBody>
          <a:bodyPr>
            <a:normAutofit/>
          </a:bodyPr>
          <a:lstStyle/>
          <a:p>
            <a:pPr marL="617220" indent="-617220">
              <a:spcBef>
                <a:spcPts val="2160"/>
              </a:spcBef>
              <a:spcAft>
                <a:spcPts val="720"/>
              </a:spcAft>
              <a:buFont typeface="+mj-lt"/>
              <a:buAutoNum type="arabicPeriod"/>
            </a:pPr>
            <a:r>
              <a:rPr lang="en-US" sz="2880" b="1" dirty="0"/>
              <a:t>Climate differentiated AHSP criteria and marks </a:t>
            </a:r>
            <a:r>
              <a:rPr lang="en-US" sz="2880" dirty="0"/>
              <a:t>help consumers and contractors easily identify units optimized for cold climates</a:t>
            </a:r>
          </a:p>
          <a:p>
            <a:pPr marL="617220" indent="-617220">
              <a:spcBef>
                <a:spcPts val="2160"/>
              </a:spcBef>
              <a:spcAft>
                <a:spcPts val="720"/>
              </a:spcAft>
              <a:buFont typeface="+mj-lt"/>
              <a:buAutoNum type="arabicPeriod"/>
            </a:pPr>
            <a:r>
              <a:rPr lang="en-US" sz="2880" b="1" dirty="0"/>
              <a:t>Installation capabilities </a:t>
            </a:r>
            <a:r>
              <a:rPr lang="en-US" sz="2880" dirty="0"/>
              <a:t>help ensure that excellent equipment will be installed well</a:t>
            </a:r>
          </a:p>
          <a:p>
            <a:pPr marL="617220" indent="-617220">
              <a:spcBef>
                <a:spcPts val="2160"/>
              </a:spcBef>
              <a:spcAft>
                <a:spcPts val="720"/>
              </a:spcAft>
              <a:buFont typeface="+mj-lt"/>
              <a:buAutoNum type="arabicPeriod"/>
            </a:pPr>
            <a:r>
              <a:rPr lang="en-US" sz="2880" b="1" dirty="0"/>
              <a:t>Optional connected criteria </a:t>
            </a:r>
            <a:r>
              <a:rPr lang="en-US" sz="2880" dirty="0"/>
              <a:t>focus on harnessing the potential of staged and variable capacity units to balance grid needs and consumer comfort</a:t>
            </a:r>
          </a:p>
        </p:txBody>
      </p:sp>
      <p:sp>
        <p:nvSpPr>
          <p:cNvPr id="3" name="Slide Number Placeholder 2">
            <a:extLst>
              <a:ext uri="{FF2B5EF4-FFF2-40B4-BE49-F238E27FC236}">
                <a16:creationId xmlns:a16="http://schemas.microsoft.com/office/drawing/2014/main" id="{2E8B8F48-FC49-479C-ABD5-59E7CF64368A}"/>
              </a:ext>
            </a:extLst>
          </p:cNvPr>
          <p:cNvSpPr>
            <a:spLocks noGrp="1"/>
          </p:cNvSpPr>
          <p:nvPr>
            <p:ph type="sldNum" sz="quarter" idx="12"/>
          </p:nvPr>
        </p:nvSpPr>
        <p:spPr/>
        <p:txBody>
          <a:bodyPr/>
          <a:lstStyle/>
          <a:p>
            <a:fld id="{A68EB28B-25DE-584A-9D11-C8CFD6A9918B}" type="slidenum">
              <a:rPr lang="en-US" smtClean="0"/>
              <a:pPr/>
              <a:t>18</a:t>
            </a:fld>
            <a:endParaRPr lang="en-US" dirty="0"/>
          </a:p>
        </p:txBody>
      </p:sp>
    </p:spTree>
    <p:extLst>
      <p:ext uri="{BB962C8B-B14F-4D97-AF65-F5344CB8AC3E}">
        <p14:creationId xmlns:p14="http://schemas.microsoft.com/office/powerpoint/2010/main" val="2941447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2A05F8-1F3A-401E-B89C-DE4FB3A8CE06}"/>
              </a:ext>
            </a:extLst>
          </p:cNvPr>
          <p:cNvSpPr>
            <a:spLocks noGrp="1"/>
          </p:cNvSpPr>
          <p:nvPr>
            <p:ph type="title" idx="4294967295"/>
          </p:nvPr>
        </p:nvSpPr>
        <p:spPr>
          <a:xfrm>
            <a:off x="541411" y="1274973"/>
            <a:ext cx="12790170" cy="645796"/>
          </a:xfrm>
        </p:spPr>
        <p:txBody>
          <a:bodyPr>
            <a:noAutofit/>
          </a:bodyPr>
          <a:lstStyle/>
          <a:p>
            <a:r>
              <a:rPr lang="en-US" sz="2880">
                <a:latin typeface="Univers"/>
              </a:rPr>
              <a:t>Air Source Heat Pumps: Different Climates, Different Needs</a:t>
            </a:r>
          </a:p>
        </p:txBody>
      </p:sp>
      <p:sp>
        <p:nvSpPr>
          <p:cNvPr id="9" name="TextBox 8">
            <a:extLst>
              <a:ext uri="{FF2B5EF4-FFF2-40B4-BE49-F238E27FC236}">
                <a16:creationId xmlns:a16="http://schemas.microsoft.com/office/drawing/2014/main" id="{E7609FC3-1903-4804-8893-5BD1379058D3}"/>
              </a:ext>
            </a:extLst>
          </p:cNvPr>
          <p:cNvSpPr txBox="1"/>
          <p:nvPr/>
        </p:nvSpPr>
        <p:spPr>
          <a:xfrm>
            <a:off x="541410" y="5338922"/>
            <a:ext cx="7120612" cy="1696105"/>
          </a:xfrm>
          <a:prstGeom prst="rect">
            <a:avLst/>
          </a:prstGeom>
          <a:noFill/>
        </p:spPr>
        <p:txBody>
          <a:bodyPr wrap="square" lIns="109728" tIns="54864" rIns="109728" bIns="54864" rtlCol="0" anchor="t">
            <a:spAutoFit/>
          </a:bodyPr>
          <a:lstStyle/>
          <a:p>
            <a:pPr>
              <a:buClr>
                <a:srgbClr val="4498D5"/>
              </a:buClr>
            </a:pPr>
            <a:r>
              <a:rPr lang="en-US" sz="2400" b="1" dirty="0">
                <a:solidFill>
                  <a:schemeClr val="tx1">
                    <a:lumMod val="65000"/>
                    <a:lumOff val="35000"/>
                  </a:schemeClr>
                </a:solidFill>
                <a:latin typeface="Univers"/>
              </a:rPr>
              <a:t>Base ENERGY STAR</a:t>
            </a:r>
          </a:p>
          <a:p>
            <a:pPr marL="489814" indent="-489814" defTabSz="653084">
              <a:lnSpc>
                <a:spcPct val="110000"/>
              </a:lnSpc>
              <a:spcBef>
                <a:spcPts val="857"/>
              </a:spcBef>
              <a:buClr>
                <a:srgbClr val="4498D5"/>
              </a:buClr>
              <a:buFont typeface="Arial"/>
              <a:buChar char="•"/>
              <a:defRPr/>
            </a:pPr>
            <a:r>
              <a:rPr lang="en-US" sz="2160" dirty="0">
                <a:solidFill>
                  <a:srgbClr val="595959"/>
                </a:solidFill>
                <a:latin typeface="Univers" panose="020B0503020202020204" pitchFamily="34" charset="0"/>
              </a:rPr>
              <a:t>Levels raised to account for 2023 standards, set in new metrics</a:t>
            </a:r>
            <a:endParaRPr lang="en-US" sz="2760" dirty="0">
              <a:solidFill>
                <a:prstClr val="black"/>
              </a:solidFill>
              <a:latin typeface="Calibri"/>
              <a:ea typeface="+mn-lt"/>
              <a:cs typeface="Calibri"/>
            </a:endParaRPr>
          </a:p>
          <a:p>
            <a:pPr>
              <a:buClr>
                <a:srgbClr val="4498D5"/>
              </a:buClr>
            </a:pPr>
            <a:endParaRPr lang="en-US" sz="2400" b="1" dirty="0">
              <a:solidFill>
                <a:schemeClr val="tx1">
                  <a:lumMod val="65000"/>
                  <a:lumOff val="35000"/>
                </a:schemeClr>
              </a:solidFill>
              <a:latin typeface="Univers"/>
            </a:endParaRPr>
          </a:p>
        </p:txBody>
      </p:sp>
      <p:sp>
        <p:nvSpPr>
          <p:cNvPr id="10" name="TextBox 9">
            <a:extLst>
              <a:ext uri="{FF2B5EF4-FFF2-40B4-BE49-F238E27FC236}">
                <a16:creationId xmlns:a16="http://schemas.microsoft.com/office/drawing/2014/main" id="{E80A6601-A7BF-49C2-84C2-45E96EDEF055}"/>
              </a:ext>
            </a:extLst>
          </p:cNvPr>
          <p:cNvSpPr txBox="1"/>
          <p:nvPr/>
        </p:nvSpPr>
        <p:spPr>
          <a:xfrm>
            <a:off x="541411" y="2256376"/>
            <a:ext cx="8974201" cy="3115918"/>
          </a:xfrm>
          <a:prstGeom prst="rect">
            <a:avLst/>
          </a:prstGeom>
          <a:noFill/>
        </p:spPr>
        <p:txBody>
          <a:bodyPr wrap="square" lIns="109728" tIns="54864" rIns="109728" bIns="54864" rtlCol="0" anchor="t">
            <a:spAutoFit/>
          </a:bodyPr>
          <a:lstStyle/>
          <a:p>
            <a:pPr>
              <a:buClr>
                <a:srgbClr val="4498D5"/>
              </a:buClr>
            </a:pPr>
            <a:r>
              <a:rPr lang="en-US" sz="2400" b="1" dirty="0">
                <a:solidFill>
                  <a:schemeClr val="tx1">
                    <a:lumMod val="65000"/>
                    <a:lumOff val="35000"/>
                  </a:schemeClr>
                </a:solidFill>
                <a:latin typeface="Univers"/>
              </a:rPr>
              <a:t>Cold Climate</a:t>
            </a:r>
          </a:p>
          <a:p>
            <a:pPr marL="489814" indent="-489814" defTabSz="653084">
              <a:lnSpc>
                <a:spcPct val="110000"/>
              </a:lnSpc>
              <a:spcBef>
                <a:spcPts val="857"/>
              </a:spcBef>
              <a:buClr>
                <a:srgbClr val="4498D5"/>
              </a:buClr>
              <a:buFont typeface="Arial"/>
              <a:buChar char="•"/>
              <a:defRPr/>
            </a:pPr>
            <a:r>
              <a:rPr lang="en-US" sz="2160" dirty="0">
                <a:solidFill>
                  <a:srgbClr val="595959"/>
                </a:solidFill>
                <a:latin typeface="Univers" panose="020B0503020202020204" pitchFamily="34" charset="0"/>
              </a:rPr>
              <a:t>Excellent seasonal heating performance</a:t>
            </a:r>
          </a:p>
          <a:p>
            <a:pPr marL="489814" indent="-489814" defTabSz="653084">
              <a:lnSpc>
                <a:spcPct val="110000"/>
              </a:lnSpc>
              <a:spcBef>
                <a:spcPts val="857"/>
              </a:spcBef>
              <a:buClr>
                <a:srgbClr val="4498D5"/>
              </a:buClr>
              <a:buFont typeface="Arial"/>
              <a:buChar char="•"/>
              <a:defRPr/>
            </a:pPr>
            <a:r>
              <a:rPr lang="en-US" sz="2160" dirty="0">
                <a:solidFill>
                  <a:srgbClr val="595959"/>
                </a:solidFill>
                <a:latin typeface="Univers" panose="020B0503020202020204" pitchFamily="34" charset="0"/>
              </a:rPr>
              <a:t>Maintains performance at low ambient temperatures</a:t>
            </a:r>
            <a:endParaRPr lang="en-US" sz="3120" dirty="0">
              <a:solidFill>
                <a:srgbClr val="595959"/>
              </a:solidFill>
              <a:latin typeface="Univers" panose="020B0503020202020204" pitchFamily="34" charset="0"/>
            </a:endParaRPr>
          </a:p>
          <a:p>
            <a:pPr marL="489814" indent="-489814" defTabSz="653084">
              <a:lnSpc>
                <a:spcPct val="110000"/>
              </a:lnSpc>
              <a:spcBef>
                <a:spcPts val="857"/>
              </a:spcBef>
              <a:buClr>
                <a:srgbClr val="4498D5"/>
              </a:buClr>
              <a:buFont typeface="Arial"/>
              <a:buChar char="•"/>
              <a:defRPr/>
            </a:pPr>
            <a:r>
              <a:rPr lang="en-US" sz="2160" dirty="0">
                <a:solidFill>
                  <a:srgbClr val="595959"/>
                </a:solidFill>
                <a:latin typeface="Univers" panose="020B0503020202020204" pitchFamily="34" charset="0"/>
              </a:rPr>
              <a:t>No geographic limit – programs, contractors, purchasers decide what each home needs</a:t>
            </a:r>
          </a:p>
          <a:p>
            <a:pPr marL="489814" indent="-489814" defTabSz="653084">
              <a:lnSpc>
                <a:spcPct val="110000"/>
              </a:lnSpc>
              <a:spcBef>
                <a:spcPts val="857"/>
              </a:spcBef>
              <a:buClr>
                <a:srgbClr val="4498D5"/>
              </a:buClr>
              <a:buFont typeface="Arial"/>
              <a:buChar char="•"/>
              <a:defRPr/>
            </a:pPr>
            <a:r>
              <a:rPr lang="en-US" sz="2160" dirty="0">
                <a:solidFill>
                  <a:srgbClr val="595959"/>
                </a:solidFill>
                <a:latin typeface="Univers" panose="020B0503020202020204" pitchFamily="34" charset="0"/>
              </a:rPr>
              <a:t>Excludes gas/electric package heat pumps, which are not eligible for the Cold Climate designation.</a:t>
            </a:r>
            <a:endParaRPr lang="en-US" sz="2760" dirty="0">
              <a:ea typeface="+mn-lt"/>
              <a:cs typeface="+mn-lt"/>
            </a:endParaRPr>
          </a:p>
        </p:txBody>
      </p:sp>
      <p:pic>
        <p:nvPicPr>
          <p:cNvPr id="7" name="Picture 6" descr="Logo, company name&#10;&#10;Description automatically generated">
            <a:extLst>
              <a:ext uri="{FF2B5EF4-FFF2-40B4-BE49-F238E27FC236}">
                <a16:creationId xmlns:a16="http://schemas.microsoft.com/office/drawing/2014/main" id="{F7FB2509-6816-4904-905D-808A099465D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5612" y="2529878"/>
            <a:ext cx="4168345" cy="1584922"/>
          </a:xfrm>
          <a:prstGeom prst="rect">
            <a:avLst/>
          </a:prstGeom>
        </p:spPr>
      </p:pic>
      <p:pic>
        <p:nvPicPr>
          <p:cNvPr id="13" name="Picture 12" descr="Logo, company name&#10;&#10;Description automatically generated">
            <a:extLst>
              <a:ext uri="{FF2B5EF4-FFF2-40B4-BE49-F238E27FC236}">
                <a16:creationId xmlns:a16="http://schemas.microsoft.com/office/drawing/2014/main" id="{A3B5A154-31FC-416B-9FCA-609E17E41D8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443" r="64202"/>
          <a:stretch/>
        </p:blipFill>
        <p:spPr>
          <a:xfrm>
            <a:off x="10423805" y="5096204"/>
            <a:ext cx="2351956" cy="2401357"/>
          </a:xfrm>
          <a:prstGeom prst="rect">
            <a:avLst/>
          </a:prstGeom>
        </p:spPr>
      </p:pic>
    </p:spTree>
    <p:extLst>
      <p:ext uri="{BB962C8B-B14F-4D97-AF65-F5344CB8AC3E}">
        <p14:creationId xmlns:p14="http://schemas.microsoft.com/office/powerpoint/2010/main" val="1250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EF45-C4F9-A7D7-B3F3-604625461B9A}"/>
              </a:ext>
            </a:extLst>
          </p:cNvPr>
          <p:cNvSpPr>
            <a:spLocks noGrp="1"/>
          </p:cNvSpPr>
          <p:nvPr>
            <p:ph type="title"/>
          </p:nvPr>
        </p:nvSpPr>
        <p:spPr/>
        <p:txBody>
          <a:bodyPr/>
          <a:lstStyle/>
          <a:p>
            <a:r>
              <a:rPr lang="en-US" dirty="0"/>
              <a:t>We’ve come a long way!</a:t>
            </a:r>
          </a:p>
        </p:txBody>
      </p:sp>
      <p:pic>
        <p:nvPicPr>
          <p:cNvPr id="6" name="Content Placeholder 5" descr="A group of light bulbs&#10;&#10;Description automatically generated with medium confidence">
            <a:extLst>
              <a:ext uri="{FF2B5EF4-FFF2-40B4-BE49-F238E27FC236}">
                <a16:creationId xmlns:a16="http://schemas.microsoft.com/office/drawing/2014/main" id="{306431BC-77C6-4B52-A852-1068EBF3429F}"/>
              </a:ext>
            </a:extLst>
          </p:cNvPr>
          <p:cNvPicPr>
            <a:picLocks noGrp="1" noChangeAspect="1"/>
          </p:cNvPicPr>
          <p:nvPr>
            <p:ph idx="1"/>
          </p:nvPr>
        </p:nvPicPr>
        <p:blipFill>
          <a:blip r:embed="rId2"/>
          <a:stretch>
            <a:fillRect/>
          </a:stretch>
        </p:blipFill>
        <p:spPr>
          <a:xfrm>
            <a:off x="2030000" y="2169708"/>
            <a:ext cx="10570399" cy="5486400"/>
          </a:xfrm>
        </p:spPr>
      </p:pic>
      <p:sp>
        <p:nvSpPr>
          <p:cNvPr id="4" name="Slide Number Placeholder 3">
            <a:extLst>
              <a:ext uri="{FF2B5EF4-FFF2-40B4-BE49-F238E27FC236}">
                <a16:creationId xmlns:a16="http://schemas.microsoft.com/office/drawing/2014/main" id="{0D70FC4C-4B21-CB94-F68A-59862D418E2E}"/>
              </a:ext>
            </a:extLst>
          </p:cNvPr>
          <p:cNvSpPr>
            <a:spLocks noGrp="1"/>
          </p:cNvSpPr>
          <p:nvPr>
            <p:ph type="sldNum" sz="quarter" idx="12"/>
          </p:nvPr>
        </p:nvSpPr>
        <p:spPr/>
        <p:txBody>
          <a:bodyPr/>
          <a:lstStyle/>
          <a:p>
            <a:fld id="{6DBDE81B-C30A-4F47-8F28-E2CEE862ED7B}" type="slidenum">
              <a:rPr lang="en-US" smtClean="0"/>
              <a:pPr/>
              <a:t>2</a:t>
            </a:fld>
            <a:endParaRPr lang="en-US" dirty="0"/>
          </a:p>
        </p:txBody>
      </p:sp>
    </p:spTree>
    <p:extLst>
      <p:ext uri="{BB962C8B-B14F-4D97-AF65-F5344CB8AC3E}">
        <p14:creationId xmlns:p14="http://schemas.microsoft.com/office/powerpoint/2010/main" val="570994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2DBAF-D90C-4BAA-8FCF-190FD762F0E1}"/>
              </a:ext>
            </a:extLst>
          </p:cNvPr>
          <p:cNvSpPr>
            <a:spLocks noGrp="1"/>
          </p:cNvSpPr>
          <p:nvPr>
            <p:ph type="title" idx="4294967295"/>
          </p:nvPr>
        </p:nvSpPr>
        <p:spPr>
          <a:xfrm>
            <a:off x="577216" y="1461136"/>
            <a:ext cx="14053184" cy="645794"/>
          </a:xfrm>
        </p:spPr>
        <p:txBody>
          <a:bodyPr>
            <a:noAutofit/>
          </a:bodyPr>
          <a:lstStyle/>
          <a:p>
            <a:r>
              <a:rPr lang="en-US" sz="2880">
                <a:latin typeface="Univers"/>
              </a:rPr>
              <a:t>Central Air Conditioner and Heat Pump – Revised Criteria (v. 6.1)</a:t>
            </a:r>
          </a:p>
        </p:txBody>
      </p:sp>
      <p:sp>
        <p:nvSpPr>
          <p:cNvPr id="9" name="TextBox 8">
            <a:extLst>
              <a:ext uri="{FF2B5EF4-FFF2-40B4-BE49-F238E27FC236}">
                <a16:creationId xmlns:a16="http://schemas.microsoft.com/office/drawing/2014/main" id="{68A10EEE-B7EB-406B-9830-5837704278DE}"/>
              </a:ext>
            </a:extLst>
          </p:cNvPr>
          <p:cNvSpPr txBox="1"/>
          <p:nvPr/>
        </p:nvSpPr>
        <p:spPr>
          <a:xfrm>
            <a:off x="10588520" y="2920758"/>
            <a:ext cx="4041880" cy="3277372"/>
          </a:xfrm>
          <a:prstGeom prst="rect">
            <a:avLst/>
          </a:prstGeom>
          <a:noFill/>
        </p:spPr>
        <p:txBody>
          <a:bodyPr wrap="square" lIns="109728" tIns="54864" rIns="109728" bIns="54864" rtlCol="0" anchor="t">
            <a:spAutoFit/>
          </a:bodyPr>
          <a:lstStyle/>
          <a:p>
            <a:pPr marL="489204" indent="-489204" defTabSz="653084">
              <a:lnSpc>
                <a:spcPct val="110000"/>
              </a:lnSpc>
              <a:spcBef>
                <a:spcPct val="20000"/>
              </a:spcBef>
              <a:buClr>
                <a:srgbClr val="4498D5"/>
              </a:buClr>
              <a:buFont typeface="Arial"/>
              <a:buChar char="•"/>
              <a:defRPr/>
            </a:pPr>
            <a:r>
              <a:rPr lang="en-US" sz="2160" dirty="0">
                <a:solidFill>
                  <a:srgbClr val="595959"/>
                </a:solidFill>
                <a:latin typeface="Univers"/>
              </a:rPr>
              <a:t>Effective Jan. 1, 2023</a:t>
            </a:r>
          </a:p>
          <a:p>
            <a:pPr marL="489204" indent="-489204" defTabSz="653084">
              <a:lnSpc>
                <a:spcPct val="110000"/>
              </a:lnSpc>
              <a:spcBef>
                <a:spcPct val="20000"/>
              </a:spcBef>
              <a:buClr>
                <a:srgbClr val="4498D5"/>
              </a:buClr>
              <a:buFont typeface="Arial"/>
              <a:buChar char="•"/>
              <a:defRPr/>
            </a:pPr>
            <a:r>
              <a:rPr lang="en-US" sz="2160" dirty="0">
                <a:solidFill>
                  <a:srgbClr val="595959"/>
                </a:solidFill>
                <a:latin typeface="Univers"/>
              </a:rPr>
              <a:t>Separate criteria for designating heat pump criteria in cold climates</a:t>
            </a:r>
          </a:p>
          <a:p>
            <a:pPr marL="489204" indent="-489204" defTabSz="653084">
              <a:lnSpc>
                <a:spcPct val="110000"/>
              </a:lnSpc>
              <a:spcBef>
                <a:spcPct val="20000"/>
              </a:spcBef>
              <a:buClr>
                <a:srgbClr val="4498D5"/>
              </a:buClr>
              <a:buFont typeface="Arial"/>
              <a:buChar char="•"/>
              <a:defRPr/>
            </a:pPr>
            <a:r>
              <a:rPr lang="en-US" sz="2160" dirty="0">
                <a:solidFill>
                  <a:srgbClr val="595959"/>
                </a:solidFill>
                <a:latin typeface="Univers"/>
              </a:rPr>
              <a:t>Optional recognition for </a:t>
            </a:r>
          </a:p>
          <a:p>
            <a:pPr marL="1060704" lvl="1" indent="-407670" defTabSz="653084">
              <a:lnSpc>
                <a:spcPct val="110000"/>
              </a:lnSpc>
              <a:spcBef>
                <a:spcPct val="20000"/>
              </a:spcBef>
              <a:buClr>
                <a:srgbClr val="4498D5"/>
              </a:buClr>
              <a:buFont typeface="Arial"/>
              <a:buChar char="–"/>
              <a:defRPr/>
            </a:pPr>
            <a:r>
              <a:rPr lang="en-US" sz="2160" dirty="0">
                <a:solidFill>
                  <a:srgbClr val="595959"/>
                </a:solidFill>
                <a:latin typeface="Univers"/>
              </a:rPr>
              <a:t>Installation capabilities</a:t>
            </a:r>
          </a:p>
          <a:p>
            <a:pPr marL="1060704" lvl="1" indent="-407670" defTabSz="653084">
              <a:lnSpc>
                <a:spcPct val="110000"/>
              </a:lnSpc>
              <a:spcBef>
                <a:spcPct val="20000"/>
              </a:spcBef>
              <a:buClr>
                <a:srgbClr val="4498D5"/>
              </a:buClr>
              <a:buFont typeface="Arial"/>
              <a:buChar char="–"/>
              <a:defRPr/>
            </a:pPr>
            <a:r>
              <a:rPr lang="en-US" sz="2160" dirty="0">
                <a:solidFill>
                  <a:srgbClr val="595959"/>
                </a:solidFill>
                <a:latin typeface="Univers"/>
              </a:rPr>
              <a:t>Connectivity</a:t>
            </a:r>
            <a:endParaRPr lang="en-US" sz="2400" dirty="0">
              <a:solidFill>
                <a:schemeClr val="tx1">
                  <a:lumMod val="65000"/>
                  <a:lumOff val="35000"/>
                </a:schemeClr>
              </a:solidFill>
              <a:latin typeface="Univers"/>
            </a:endParaRPr>
          </a:p>
        </p:txBody>
      </p:sp>
      <p:graphicFrame>
        <p:nvGraphicFramePr>
          <p:cNvPr id="6" name="Table 3">
            <a:extLst>
              <a:ext uri="{FF2B5EF4-FFF2-40B4-BE49-F238E27FC236}">
                <a16:creationId xmlns:a16="http://schemas.microsoft.com/office/drawing/2014/main" id="{8B668B15-C033-458D-842C-8CC51B02D353}"/>
              </a:ext>
            </a:extLst>
          </p:cNvPr>
          <p:cNvGraphicFramePr>
            <a:graphicFrameLocks noGrp="1"/>
          </p:cNvGraphicFramePr>
          <p:nvPr/>
        </p:nvGraphicFramePr>
        <p:xfrm>
          <a:off x="577216" y="2350422"/>
          <a:ext cx="9764935" cy="4418045"/>
        </p:xfrm>
        <a:graphic>
          <a:graphicData uri="http://schemas.openxmlformats.org/drawingml/2006/table">
            <a:tbl>
              <a:tblPr firstRow="1" bandRow="1">
                <a:tableStyleId>{5C22544A-7EE6-4342-B048-85BDC9FD1C3A}</a:tableStyleId>
              </a:tblPr>
              <a:tblGrid>
                <a:gridCol w="5475925">
                  <a:extLst>
                    <a:ext uri="{9D8B030D-6E8A-4147-A177-3AD203B41FA5}">
                      <a16:colId xmlns:a16="http://schemas.microsoft.com/office/drawing/2014/main" val="1239492595"/>
                    </a:ext>
                  </a:extLst>
                </a:gridCol>
                <a:gridCol w="1319513">
                  <a:extLst>
                    <a:ext uri="{9D8B030D-6E8A-4147-A177-3AD203B41FA5}">
                      <a16:colId xmlns:a16="http://schemas.microsoft.com/office/drawing/2014/main" val="2257536853"/>
                    </a:ext>
                  </a:extLst>
                </a:gridCol>
                <a:gridCol w="1273319">
                  <a:extLst>
                    <a:ext uri="{9D8B030D-6E8A-4147-A177-3AD203B41FA5}">
                      <a16:colId xmlns:a16="http://schemas.microsoft.com/office/drawing/2014/main" val="2123014206"/>
                    </a:ext>
                  </a:extLst>
                </a:gridCol>
                <a:gridCol w="1696178">
                  <a:extLst>
                    <a:ext uri="{9D8B030D-6E8A-4147-A177-3AD203B41FA5}">
                      <a16:colId xmlns:a16="http://schemas.microsoft.com/office/drawing/2014/main" val="1832116439"/>
                    </a:ext>
                  </a:extLst>
                </a:gridCol>
              </a:tblGrid>
              <a:tr h="477844">
                <a:tc>
                  <a:txBody>
                    <a:bodyPr/>
                    <a:lstStyle/>
                    <a:p>
                      <a:r>
                        <a:rPr lang="en-US" sz="2400">
                          <a:solidFill>
                            <a:schemeClr val="tx1"/>
                          </a:solidFill>
                          <a:latin typeface="Univers"/>
                        </a:rPr>
                        <a:t>Product Type</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400">
                          <a:solidFill>
                            <a:schemeClr val="tx1"/>
                          </a:solidFill>
                          <a:latin typeface="Univers"/>
                        </a:rPr>
                        <a:t>SEER2</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400">
                          <a:solidFill>
                            <a:schemeClr val="tx1"/>
                          </a:solidFill>
                          <a:latin typeface="Univers"/>
                        </a:rPr>
                        <a:t>EER2</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400">
                          <a:solidFill>
                            <a:schemeClr val="tx1"/>
                          </a:solidFill>
                          <a:latin typeface="Univers"/>
                        </a:rPr>
                        <a:t>HSPF2</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71188757"/>
                  </a:ext>
                </a:extLst>
              </a:tr>
              <a:tr h="477844">
                <a:tc>
                  <a:txBody>
                    <a:bodyPr/>
                    <a:lstStyle/>
                    <a:p>
                      <a:r>
                        <a:rPr lang="en-US" sz="2400">
                          <a:solidFill>
                            <a:schemeClr val="tx1"/>
                          </a:solidFill>
                          <a:latin typeface="Univers"/>
                        </a:rPr>
                        <a:t>CAC Split System</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ctr" defTabSz="544237">
                        <a:lnSpc>
                          <a:spcPct val="100000"/>
                        </a:lnSpc>
                        <a:spcBef>
                          <a:spcPts val="0"/>
                        </a:spcBef>
                        <a:spcAft>
                          <a:spcPts val="0"/>
                        </a:spcAft>
                        <a:buNone/>
                        <a:tabLst/>
                        <a:defRPr/>
                      </a:pPr>
                      <a:r>
                        <a:rPr lang="en-US" sz="2400" b="0" i="0" u="none" strike="noStrike" noProof="0"/>
                        <a:t>≥</a:t>
                      </a:r>
                      <a:r>
                        <a:rPr lang="en-US" sz="2400">
                          <a:solidFill>
                            <a:schemeClr val="tx1"/>
                          </a:solidFill>
                          <a:latin typeface="Univers"/>
                        </a:rPr>
                        <a:t> 15.2</a:t>
                      </a:r>
                      <a:endParaRPr lang="en-US" sz="2400">
                        <a:solidFill>
                          <a:schemeClr val="tx1"/>
                        </a:solidFill>
                        <a:latin typeface="Univers" panose="020B0503020202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44237">
                        <a:lnSpc>
                          <a:spcPct val="100000"/>
                        </a:lnSpc>
                        <a:spcBef>
                          <a:spcPts val="0"/>
                        </a:spcBef>
                        <a:spcAft>
                          <a:spcPts val="0"/>
                        </a:spcAft>
                        <a:buNone/>
                        <a:tabLst/>
                        <a:defRPr/>
                      </a:pPr>
                      <a:r>
                        <a:rPr lang="en-US" sz="2400" b="0" i="0" u="none" strike="noStrike" noProof="0"/>
                        <a:t>≥</a:t>
                      </a:r>
                      <a:r>
                        <a:rPr lang="en-US" sz="2400">
                          <a:solidFill>
                            <a:schemeClr val="tx1"/>
                          </a:solidFill>
                          <a:latin typeface="Univers"/>
                        </a:rPr>
                        <a:t> 12.0</a:t>
                      </a: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20188733"/>
                  </a:ext>
                </a:extLst>
              </a:tr>
              <a:tr h="477844">
                <a:tc>
                  <a:txBody>
                    <a:bodyPr/>
                    <a:lstStyle/>
                    <a:p>
                      <a:r>
                        <a:rPr lang="en-US" sz="2400">
                          <a:solidFill>
                            <a:schemeClr val="tx1"/>
                          </a:solidFill>
                          <a:latin typeface="Univers"/>
                        </a:rPr>
                        <a:t>CAC Single Package Equipment</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lvl="0" algn="ctr">
                        <a:buNone/>
                      </a:pPr>
                      <a:r>
                        <a:rPr lang="en-US" sz="2400" b="0" i="0" u="none" strike="noStrike" noProof="0"/>
                        <a:t>≥</a:t>
                      </a:r>
                      <a:r>
                        <a:rPr lang="en-US" sz="2400">
                          <a:solidFill>
                            <a:schemeClr val="tx1"/>
                          </a:solidFill>
                          <a:latin typeface="Univers"/>
                        </a:rPr>
                        <a:t> 11.5</a:t>
                      </a: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13389514"/>
                  </a:ext>
                </a:extLst>
              </a:tr>
              <a:tr h="477844">
                <a:tc>
                  <a:txBody>
                    <a:bodyPr/>
                    <a:lstStyle/>
                    <a:p>
                      <a:r>
                        <a:rPr lang="en-US" sz="2400">
                          <a:solidFill>
                            <a:schemeClr val="tx1"/>
                          </a:solidFill>
                          <a:latin typeface="Univers"/>
                        </a:rPr>
                        <a:t>HP Split System</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marL="0" marR="0" lvl="0" indent="0" algn="ctr" defTabSz="544237">
                        <a:lnSpc>
                          <a:spcPct val="100000"/>
                        </a:lnSpc>
                        <a:spcBef>
                          <a:spcPts val="0"/>
                        </a:spcBef>
                        <a:spcAft>
                          <a:spcPts val="0"/>
                        </a:spcAft>
                        <a:buNone/>
                        <a:tabLst/>
                        <a:defRPr/>
                      </a:pPr>
                      <a:r>
                        <a:rPr lang="en-US" sz="2400" b="0" i="0" u="none" strike="noStrike" noProof="0"/>
                        <a:t>≥</a:t>
                      </a:r>
                      <a:r>
                        <a:rPr lang="en-US" sz="2400">
                          <a:solidFill>
                            <a:schemeClr val="tx1"/>
                          </a:solidFill>
                          <a:latin typeface="Univers"/>
                        </a:rPr>
                        <a:t> 11.7</a:t>
                      </a: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2400" b="0" i="0" u="none" strike="noStrike" noProof="0"/>
                        <a:t>≥</a:t>
                      </a:r>
                      <a:r>
                        <a:rPr lang="en-US" sz="2400">
                          <a:solidFill>
                            <a:schemeClr val="tx1"/>
                          </a:solidFill>
                          <a:latin typeface="Univers"/>
                        </a:rPr>
                        <a:t>  7.8</a:t>
                      </a: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253560"/>
                  </a:ext>
                </a:extLst>
              </a:tr>
              <a:tr h="477844">
                <a:tc>
                  <a:txBody>
                    <a:bodyPr/>
                    <a:lstStyle/>
                    <a:p>
                      <a:r>
                        <a:rPr lang="en-US" sz="2400">
                          <a:solidFill>
                            <a:schemeClr val="tx1"/>
                          </a:solidFill>
                          <a:latin typeface="Univers"/>
                        </a:rPr>
                        <a:t>HP Single Package System</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lvl="0" algn="ctr">
                        <a:buNone/>
                      </a:pPr>
                      <a:r>
                        <a:rPr lang="en-US" sz="2400" b="0" i="0" u="none" strike="noStrike" noProof="0"/>
                        <a:t>≥</a:t>
                      </a:r>
                      <a:r>
                        <a:rPr lang="en-US" sz="2400">
                          <a:solidFill>
                            <a:schemeClr val="tx1"/>
                          </a:solidFill>
                          <a:latin typeface="Univers"/>
                        </a:rPr>
                        <a:t> 10.6</a:t>
                      </a: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a:lnSpc>
                          <a:spcPct val="100000"/>
                        </a:lnSpc>
                        <a:spcBef>
                          <a:spcPts val="0"/>
                        </a:spcBef>
                        <a:spcAft>
                          <a:spcPts val="0"/>
                        </a:spcAft>
                        <a:buNone/>
                      </a:pPr>
                      <a:r>
                        <a:rPr lang="en-US" sz="2400" b="0" i="0" u="none" strike="noStrike" noProof="0"/>
                        <a:t>≥</a:t>
                      </a:r>
                      <a:r>
                        <a:rPr lang="en-US" sz="2400">
                          <a:solidFill>
                            <a:schemeClr val="tx1"/>
                          </a:solidFill>
                          <a:latin typeface="Univers"/>
                        </a:rPr>
                        <a:t>  7.2</a:t>
                      </a: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8237316"/>
                  </a:ext>
                </a:extLst>
              </a:tr>
              <a:tr h="477844">
                <a:tc gridSpan="4">
                  <a:txBody>
                    <a:bodyPr/>
                    <a:lstStyle/>
                    <a:p>
                      <a:pPr algn="l"/>
                      <a:r>
                        <a:rPr lang="en-US" sz="2400" b="1" kern="1200">
                          <a:solidFill>
                            <a:schemeClr val="tx1"/>
                          </a:solidFill>
                          <a:latin typeface="Univers"/>
                          <a:ea typeface="+mj-ea"/>
                          <a:cs typeface="+mj-cs"/>
                        </a:rPr>
                        <a:t>Cold Climate HP Criteria</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l"/>
                      <a:endParaRPr lang="en-US" sz="2000">
                        <a:latin typeface="Univers"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9025217"/>
                  </a:ext>
                </a:extLst>
              </a:tr>
              <a:tr h="475488">
                <a:tc>
                  <a:txBody>
                    <a:bodyPr/>
                    <a:lstStyle/>
                    <a:p>
                      <a:r>
                        <a:rPr lang="en-US" sz="2400">
                          <a:solidFill>
                            <a:schemeClr val="tx1"/>
                          </a:solidFill>
                          <a:latin typeface="Univers"/>
                        </a:rPr>
                        <a:t>HP Split System (Non-Ducted)</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ctr">
                        <a:lnSpc>
                          <a:spcPct val="100000"/>
                        </a:lnSpc>
                        <a:spcBef>
                          <a:spcPts val="0"/>
                        </a:spcBef>
                        <a:spcAft>
                          <a:spcPts val="0"/>
                        </a:spcAft>
                        <a:buNone/>
                      </a:pPr>
                      <a:r>
                        <a:rPr lang="en-US" sz="2400" b="0" i="0" u="none" strike="noStrike" noProof="0"/>
                        <a:t>≥</a:t>
                      </a:r>
                      <a:r>
                        <a:rPr lang="en-US" sz="2400">
                          <a:solidFill>
                            <a:schemeClr val="tx1"/>
                          </a:solidFill>
                          <a:latin typeface="Univers"/>
                        </a:rPr>
                        <a:t>15.2</a:t>
                      </a:r>
                      <a:endParaRPr lang="en-US" sz="2400">
                        <a:solidFill>
                          <a:schemeClr val="tx1"/>
                        </a:solidFill>
                        <a:latin typeface="Univers" panose="020B0503020202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US" sz="2400" b="0" i="0" u="none" strike="noStrike" noProof="0"/>
                        <a:t>≥</a:t>
                      </a:r>
                      <a:r>
                        <a:rPr lang="en-US" sz="2400">
                          <a:solidFill>
                            <a:schemeClr val="tx1"/>
                          </a:solidFill>
                          <a:latin typeface="Univers"/>
                        </a:rPr>
                        <a:t>  8.5</a:t>
                      </a: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8367767"/>
                  </a:ext>
                </a:extLst>
              </a:tr>
              <a:tr h="475488">
                <a:tc>
                  <a:txBody>
                    <a:bodyPr/>
                    <a:lstStyle/>
                    <a:p>
                      <a:r>
                        <a:rPr lang="en-US" sz="2400">
                          <a:solidFill>
                            <a:schemeClr val="tx1"/>
                          </a:solidFill>
                          <a:latin typeface="Univers"/>
                        </a:rPr>
                        <a:t>HP Split System (Ducted)</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ct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US" sz="2400" b="0" i="0" u="none" strike="noStrike" noProof="0"/>
                        <a:t>≥</a:t>
                      </a:r>
                      <a:r>
                        <a:rPr lang="en-US" sz="2400">
                          <a:solidFill>
                            <a:schemeClr val="tx1"/>
                          </a:solidFill>
                          <a:latin typeface="Univers"/>
                        </a:rPr>
                        <a:t>  8.1</a:t>
                      </a: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8634506"/>
                  </a:ext>
                </a:extLst>
              </a:tr>
              <a:tr h="600005">
                <a:tc>
                  <a:txBody>
                    <a:bodyPr/>
                    <a:lstStyle/>
                    <a:p>
                      <a:r>
                        <a:rPr lang="en-US" sz="2400">
                          <a:solidFill>
                            <a:schemeClr val="tx1"/>
                          </a:solidFill>
                          <a:latin typeface="Univers"/>
                        </a:rPr>
                        <a:t>HP Single Package Equipment</a:t>
                      </a:r>
                      <a:endParaRPr lang="en-US" sz="3100">
                        <a:latin typeface="Univers"/>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2400">
                        <a:solidFill>
                          <a:schemeClr val="tx1"/>
                        </a:solidFill>
                        <a:latin typeface="Univers" panose="020B0503020202020204"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US" sz="2400" b="0" i="0" u="none" strike="noStrike" noProof="0"/>
                        <a:t>≥</a:t>
                      </a:r>
                      <a:r>
                        <a:rPr lang="en-US" sz="2400">
                          <a:solidFill>
                            <a:schemeClr val="tx1"/>
                          </a:solidFill>
                          <a:latin typeface="Univers"/>
                        </a:rPr>
                        <a:t>  8.1</a:t>
                      </a:r>
                      <a:endParaRPr lang="en-US" sz="2400">
                        <a:solidFill>
                          <a:schemeClr val="tx1"/>
                        </a:solidFill>
                        <a:latin typeface="Univers" panose="020B0503020202020204" pitchFamily="34" charset="0"/>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330344"/>
                  </a:ext>
                </a:extLst>
              </a:tr>
            </a:tbl>
          </a:graphicData>
        </a:graphic>
      </p:graphicFrame>
    </p:spTree>
    <p:extLst>
      <p:ext uri="{BB962C8B-B14F-4D97-AF65-F5344CB8AC3E}">
        <p14:creationId xmlns:p14="http://schemas.microsoft.com/office/powerpoint/2010/main" val="3367937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2A05F8-1F3A-401E-B89C-DE4FB3A8CE06}"/>
              </a:ext>
            </a:extLst>
          </p:cNvPr>
          <p:cNvSpPr>
            <a:spLocks noGrp="1"/>
          </p:cNvSpPr>
          <p:nvPr>
            <p:ph type="title"/>
          </p:nvPr>
        </p:nvSpPr>
        <p:spPr/>
        <p:txBody>
          <a:bodyPr/>
          <a:lstStyle/>
          <a:p>
            <a:r>
              <a:rPr lang="en-US" dirty="0"/>
              <a:t>HP Criteria – Cold Climate Low ambient performance</a:t>
            </a:r>
          </a:p>
        </p:txBody>
      </p:sp>
      <p:sp>
        <p:nvSpPr>
          <p:cNvPr id="4" name="Content Placeholder 3">
            <a:extLst>
              <a:ext uri="{FF2B5EF4-FFF2-40B4-BE49-F238E27FC236}">
                <a16:creationId xmlns:a16="http://schemas.microsoft.com/office/drawing/2014/main" id="{D86AAC2C-A32B-49A5-A215-03E123AEAFAD}"/>
              </a:ext>
            </a:extLst>
          </p:cNvPr>
          <p:cNvSpPr>
            <a:spLocks noGrp="1"/>
          </p:cNvSpPr>
          <p:nvPr>
            <p:ph idx="1"/>
          </p:nvPr>
        </p:nvSpPr>
        <p:spPr/>
        <p:txBody>
          <a:bodyPr>
            <a:normAutofit/>
          </a:bodyPr>
          <a:lstStyle/>
          <a:p>
            <a:pPr>
              <a:lnSpc>
                <a:spcPct val="100000"/>
              </a:lnSpc>
            </a:pPr>
            <a:r>
              <a:rPr lang="en-US" sz="2400" dirty="0"/>
              <a:t>COP @ 5 °F: Harmonized with NEEP </a:t>
            </a:r>
            <a:r>
              <a:rPr lang="en-US" sz="2400" dirty="0" err="1"/>
              <a:t>ccASHP</a:t>
            </a:r>
            <a:r>
              <a:rPr lang="en-US" sz="2400" dirty="0"/>
              <a:t> Specification</a:t>
            </a:r>
          </a:p>
          <a:p>
            <a:pPr>
              <a:lnSpc>
                <a:spcPct val="100000"/>
              </a:lnSpc>
            </a:pPr>
            <a:r>
              <a:rPr lang="en-US" sz="2400" dirty="0"/>
              <a:t>Percentage of Heating Capacity: Minimize use of electric resistance backup</a:t>
            </a:r>
          </a:p>
          <a:p>
            <a:pPr>
              <a:lnSpc>
                <a:spcPct val="100000"/>
              </a:lnSpc>
            </a:pPr>
            <a:r>
              <a:rPr lang="en-US" sz="2400" dirty="0"/>
              <a:t>Also must demonstrate COP and heating capacity achieved under native controls using a new Controls Verification Procedure (CVP) by effective date</a:t>
            </a:r>
          </a:p>
          <a:p>
            <a:pPr>
              <a:lnSpc>
                <a:spcPct val="100000"/>
              </a:lnSpc>
            </a:pPr>
            <a:r>
              <a:rPr lang="en-US" sz="2400" dirty="0"/>
              <a:t>EPA may add additional methods to demonstrate low ambient performance in the future</a:t>
            </a:r>
          </a:p>
        </p:txBody>
      </p:sp>
      <p:sp>
        <p:nvSpPr>
          <p:cNvPr id="5" name="Slide Number Placeholder 4">
            <a:extLst>
              <a:ext uri="{FF2B5EF4-FFF2-40B4-BE49-F238E27FC236}">
                <a16:creationId xmlns:a16="http://schemas.microsoft.com/office/drawing/2014/main" id="{7B869CA3-0D0B-4A87-AFEF-86875D3CC875}"/>
              </a:ext>
            </a:extLst>
          </p:cNvPr>
          <p:cNvSpPr>
            <a:spLocks noGrp="1"/>
          </p:cNvSpPr>
          <p:nvPr>
            <p:ph type="sldNum" sz="quarter" idx="12"/>
          </p:nvPr>
        </p:nvSpPr>
        <p:spPr/>
        <p:txBody>
          <a:bodyPr/>
          <a:lstStyle/>
          <a:p>
            <a:fld id="{6DBDE81B-C30A-4F47-8F28-E2CEE862ED7B}" type="slidenum">
              <a:rPr lang="en-US" smtClean="0"/>
              <a:pPr/>
              <a:t>21</a:t>
            </a:fld>
            <a:endParaRPr lang="en-US" dirty="0"/>
          </a:p>
        </p:txBody>
      </p:sp>
      <p:sp>
        <p:nvSpPr>
          <p:cNvPr id="8" name="Rectangle 2">
            <a:extLst>
              <a:ext uri="{FF2B5EF4-FFF2-40B4-BE49-F238E27FC236}">
                <a16:creationId xmlns:a16="http://schemas.microsoft.com/office/drawing/2014/main" id="{D4FAB0F3-51E3-4A2D-A4AF-9189A60CEA77}"/>
              </a:ext>
            </a:extLst>
          </p:cNvPr>
          <p:cNvSpPr>
            <a:spLocks noChangeArrowheads="1"/>
          </p:cNvSpPr>
          <p:nvPr/>
        </p:nvSpPr>
        <p:spPr bwMode="auto">
          <a:xfrm>
            <a:off x="5057775" y="3475580"/>
            <a:ext cx="260071"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pPr>
            <a:r>
              <a:rPr lang="en-US" altLang="en-US" sz="1200" dirty="0">
                <a:latin typeface="Calibri" panose="020F0502020204030204" pitchFamily="34" charset="0"/>
                <a:ea typeface="Calibri" panose="020F0502020204030204" pitchFamily="34" charset="0"/>
                <a:cs typeface="Times New Roman" panose="02020603050405020304" pitchFamily="18" charset="0"/>
              </a:rPr>
              <a:t>.</a:t>
            </a:r>
            <a:endParaRPr lang="en-US" altLang="en-US" sz="3120" dirty="0">
              <a:latin typeface="Arial" panose="020B0604020202020204" pitchFamily="34" charset="0"/>
            </a:endParaRPr>
          </a:p>
        </p:txBody>
      </p:sp>
      <p:graphicFrame>
        <p:nvGraphicFramePr>
          <p:cNvPr id="9" name="Table 8">
            <a:extLst>
              <a:ext uri="{FF2B5EF4-FFF2-40B4-BE49-F238E27FC236}">
                <a16:creationId xmlns:a16="http://schemas.microsoft.com/office/drawing/2014/main" id="{CB81A536-0A19-42F9-9C0F-9CBD6B5CB0C7}"/>
              </a:ext>
            </a:extLst>
          </p:cNvPr>
          <p:cNvGraphicFramePr>
            <a:graphicFrameLocks noGrp="1"/>
          </p:cNvGraphicFramePr>
          <p:nvPr/>
        </p:nvGraphicFramePr>
        <p:xfrm>
          <a:off x="974361" y="5081666"/>
          <a:ext cx="12741640" cy="2527667"/>
        </p:xfrm>
        <a:graphic>
          <a:graphicData uri="http://schemas.openxmlformats.org/drawingml/2006/table">
            <a:tbl>
              <a:tblPr firstRow="1" firstCol="1" bandRow="1">
                <a:tableStyleId>{5C22544A-7EE6-4342-B048-85BDC9FD1C3A}</a:tableStyleId>
              </a:tblPr>
              <a:tblGrid>
                <a:gridCol w="3562580">
                  <a:extLst>
                    <a:ext uri="{9D8B030D-6E8A-4147-A177-3AD203B41FA5}">
                      <a16:colId xmlns:a16="http://schemas.microsoft.com/office/drawing/2014/main" val="542226727"/>
                    </a:ext>
                  </a:extLst>
                </a:gridCol>
                <a:gridCol w="1529843">
                  <a:extLst>
                    <a:ext uri="{9D8B030D-6E8A-4147-A177-3AD203B41FA5}">
                      <a16:colId xmlns:a16="http://schemas.microsoft.com/office/drawing/2014/main" val="3645843046"/>
                    </a:ext>
                  </a:extLst>
                </a:gridCol>
                <a:gridCol w="3059687">
                  <a:extLst>
                    <a:ext uri="{9D8B030D-6E8A-4147-A177-3AD203B41FA5}">
                      <a16:colId xmlns:a16="http://schemas.microsoft.com/office/drawing/2014/main" val="3424383214"/>
                    </a:ext>
                  </a:extLst>
                </a:gridCol>
                <a:gridCol w="1529843">
                  <a:extLst>
                    <a:ext uri="{9D8B030D-6E8A-4147-A177-3AD203B41FA5}">
                      <a16:colId xmlns:a16="http://schemas.microsoft.com/office/drawing/2014/main" val="3995852737"/>
                    </a:ext>
                  </a:extLst>
                </a:gridCol>
                <a:gridCol w="3059687">
                  <a:extLst>
                    <a:ext uri="{9D8B030D-6E8A-4147-A177-3AD203B41FA5}">
                      <a16:colId xmlns:a16="http://schemas.microsoft.com/office/drawing/2014/main" val="402908777"/>
                    </a:ext>
                  </a:extLst>
                </a:gridCol>
              </a:tblGrid>
              <a:tr h="373604">
                <a:tc rowSpan="2">
                  <a:txBody>
                    <a:bodyPr/>
                    <a:lstStyle/>
                    <a:p>
                      <a:pPr marL="62865" algn="ctr"/>
                      <a:r>
                        <a:rPr lang="en-US" sz="2400" b="0" spc="-5" dirty="0">
                          <a:effectLst/>
                          <a:latin typeface="Univers" panose="020B0503020202020204" pitchFamily="34" charset="0"/>
                        </a:rPr>
                        <a:t>Pr</a:t>
                      </a:r>
                      <a:r>
                        <a:rPr lang="en-US" sz="2400" b="0" dirty="0">
                          <a:effectLst/>
                          <a:latin typeface="Univers" panose="020B0503020202020204" pitchFamily="34" charset="0"/>
                        </a:rPr>
                        <a:t>oduct</a:t>
                      </a:r>
                      <a:r>
                        <a:rPr lang="en-US" sz="2400" b="0" spc="-70" dirty="0">
                          <a:effectLst/>
                          <a:latin typeface="Univers" panose="020B0503020202020204" pitchFamily="34" charset="0"/>
                        </a:rPr>
                        <a:t> </a:t>
                      </a:r>
                      <a:r>
                        <a:rPr lang="en-US" sz="2400" b="0" spc="15" dirty="0">
                          <a:effectLst/>
                          <a:latin typeface="Univers" panose="020B0503020202020204" pitchFamily="34" charset="0"/>
                        </a:rPr>
                        <a:t>T</a:t>
                      </a:r>
                      <a:r>
                        <a:rPr lang="en-US" sz="2400" b="0" spc="-15" dirty="0">
                          <a:effectLst/>
                          <a:latin typeface="Univers" panose="020B0503020202020204" pitchFamily="34" charset="0"/>
                        </a:rPr>
                        <a:t>y</a:t>
                      </a:r>
                      <a:r>
                        <a:rPr lang="en-US" sz="2400" b="0" dirty="0">
                          <a:effectLst/>
                          <a:latin typeface="Univers" panose="020B0503020202020204" pitchFamily="34" charset="0"/>
                        </a:rPr>
                        <a:t>pe</a:t>
                      </a:r>
                      <a:endParaRPr lang="en-US" sz="2400" b="0" dirty="0">
                        <a:effectLst/>
                        <a:latin typeface="Univers" panose="020B0503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400" b="0" dirty="0">
                          <a:solidFill>
                            <a:schemeClr val="bg1"/>
                          </a:solidFill>
                          <a:effectLst/>
                          <a:latin typeface="Univers" panose="020B0503020202020204" pitchFamily="34" charset="0"/>
                          <a:cs typeface="Times New Roman" panose="02020603050405020304" pitchFamily="18" charset="0"/>
                        </a:rPr>
                        <a:t>2023 Test Method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gridSpan="2">
                  <a:txBody>
                    <a:bodyPr/>
                    <a:lstStyle/>
                    <a:p>
                      <a:pPr algn="ctr"/>
                      <a:r>
                        <a:rPr lang="en-US" sz="2400" b="0" spc="-5" dirty="0">
                          <a:solidFill>
                            <a:schemeClr val="bg1"/>
                          </a:solidFill>
                          <a:effectLst/>
                          <a:latin typeface="Univers" panose="020B0503020202020204" pitchFamily="34" charset="0"/>
                        </a:rPr>
                        <a:t>Current Test Method</a:t>
                      </a:r>
                      <a:endParaRPr lang="en-US" sz="2400" b="0" dirty="0">
                        <a:solidFill>
                          <a:schemeClr val="bg1"/>
                        </a:solidFill>
                        <a:effectLst/>
                        <a:latin typeface="Univers" panose="020B0503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600" b="0" dirty="0">
                        <a:solidFill>
                          <a:schemeClr val="bg1"/>
                        </a:solidFill>
                        <a:effectLst/>
                        <a:latin typeface="Univers" panose="020B0503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96370886"/>
                  </a:ext>
                </a:extLst>
              </a:tr>
              <a:tr h="804089">
                <a:tc vMerge="1">
                  <a:txBody>
                    <a:bodyPr/>
                    <a:lstStyle/>
                    <a:p>
                      <a:endParaRPr lang="en-US"/>
                    </a:p>
                  </a:txBody>
                  <a:tcPr/>
                </a:tc>
                <a:tc>
                  <a:txBody>
                    <a:bodyPr/>
                    <a:lstStyle/>
                    <a:p>
                      <a:pPr algn="ctr"/>
                      <a:r>
                        <a:rPr lang="en-US" sz="2400" b="0" spc="-5" dirty="0">
                          <a:solidFill>
                            <a:schemeClr val="bg1"/>
                          </a:solidFill>
                          <a:effectLst/>
                          <a:latin typeface="Univers" panose="020B0503020202020204" pitchFamily="34" charset="0"/>
                        </a:rPr>
                        <a:t>COP @ 5</a:t>
                      </a:r>
                      <a:r>
                        <a:rPr lang="en-US" sz="2400" b="0" dirty="0">
                          <a:solidFill>
                            <a:schemeClr val="bg1"/>
                          </a:solidFill>
                          <a:effectLst/>
                          <a:latin typeface="Univers" panose="020B0503020202020204" pitchFamily="34" charset="0"/>
                        </a:rPr>
                        <a:t>°</a:t>
                      </a:r>
                      <a:r>
                        <a:rPr lang="en-US" sz="2400" b="0" spc="-5" dirty="0">
                          <a:solidFill>
                            <a:schemeClr val="bg1"/>
                          </a:solidFill>
                          <a:effectLst/>
                          <a:latin typeface="Univers" panose="020B0503020202020204" pitchFamily="34" charset="0"/>
                        </a:rPr>
                        <a:t>F</a:t>
                      </a:r>
                      <a:endParaRPr lang="en-US" sz="2400" b="0" dirty="0">
                        <a:solidFill>
                          <a:schemeClr val="bg1"/>
                        </a:solidFill>
                        <a:effectLst/>
                        <a:latin typeface="Univers" panose="020B0503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200" b="0" spc="-5" dirty="0">
                          <a:solidFill>
                            <a:schemeClr val="bg1"/>
                          </a:solidFill>
                          <a:effectLst/>
                          <a:latin typeface="Univers" panose="020B0503020202020204" pitchFamily="34" charset="0"/>
                        </a:rPr>
                        <a:t>Percentage of Heating Capacity</a:t>
                      </a:r>
                      <a:r>
                        <a:rPr lang="en-US" sz="2200" b="0" spc="0" dirty="0">
                          <a:solidFill>
                            <a:schemeClr val="bg1"/>
                          </a:solidFill>
                          <a:effectLst/>
                          <a:latin typeface="Univers" panose="020B0503020202020204" pitchFamily="34" charset="0"/>
                        </a:rPr>
                        <a:t> </a:t>
                      </a:r>
                      <a:r>
                        <a:rPr lang="en-US" sz="2200" b="0" spc="-5" dirty="0">
                          <a:solidFill>
                            <a:schemeClr val="bg1"/>
                          </a:solidFill>
                          <a:effectLst/>
                          <a:latin typeface="Univers" panose="020B0503020202020204" pitchFamily="34" charset="0"/>
                        </a:rPr>
                        <a:t>@ 5</a:t>
                      </a:r>
                      <a:r>
                        <a:rPr lang="en-US" sz="2200" b="0" dirty="0">
                          <a:solidFill>
                            <a:schemeClr val="bg1"/>
                          </a:solidFill>
                          <a:effectLst/>
                          <a:latin typeface="Univers" panose="020B0503020202020204" pitchFamily="34" charset="0"/>
                        </a:rPr>
                        <a:t>°</a:t>
                      </a:r>
                      <a:r>
                        <a:rPr lang="en-US" sz="2200" b="0" spc="-5" dirty="0">
                          <a:solidFill>
                            <a:schemeClr val="bg1"/>
                          </a:solidFill>
                          <a:effectLst/>
                          <a:latin typeface="Univers" panose="020B0503020202020204" pitchFamily="34" charset="0"/>
                        </a:rPr>
                        <a:t>F</a:t>
                      </a:r>
                      <a:r>
                        <a:rPr lang="en-US" sz="2200" b="0" dirty="0">
                          <a:solidFill>
                            <a:schemeClr val="bg1"/>
                          </a:solidFill>
                          <a:effectLst/>
                          <a:latin typeface="Univers" panose="020B0503020202020204" pitchFamily="34" charset="0"/>
                        </a:rPr>
                        <a:t> </a:t>
                      </a:r>
                      <a:endParaRPr lang="en-US" sz="2200" b="0" dirty="0">
                        <a:solidFill>
                          <a:schemeClr val="bg1"/>
                        </a:solidFill>
                        <a:effectLst/>
                        <a:latin typeface="Univers" panose="020B0503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0" spc="-5" dirty="0">
                          <a:solidFill>
                            <a:schemeClr val="bg1"/>
                          </a:solidFill>
                          <a:effectLst/>
                          <a:latin typeface="Univers" panose="020B0503020202020204" pitchFamily="34" charset="0"/>
                        </a:rPr>
                        <a:t>COP </a:t>
                      </a:r>
                    </a:p>
                    <a:p>
                      <a:pPr algn="ctr"/>
                      <a:r>
                        <a:rPr lang="en-US" sz="2400" b="0" spc="-5" dirty="0">
                          <a:solidFill>
                            <a:schemeClr val="bg1"/>
                          </a:solidFill>
                          <a:effectLst/>
                          <a:latin typeface="Univers" panose="020B0503020202020204" pitchFamily="34" charset="0"/>
                        </a:rPr>
                        <a:t>@ 5</a:t>
                      </a:r>
                      <a:r>
                        <a:rPr lang="en-US" sz="2400" b="0" dirty="0">
                          <a:solidFill>
                            <a:schemeClr val="bg1"/>
                          </a:solidFill>
                          <a:effectLst/>
                          <a:latin typeface="Univers" panose="020B0503020202020204" pitchFamily="34" charset="0"/>
                        </a:rPr>
                        <a:t>°</a:t>
                      </a:r>
                      <a:r>
                        <a:rPr lang="en-US" sz="2400" b="0" spc="-5" dirty="0">
                          <a:solidFill>
                            <a:schemeClr val="bg1"/>
                          </a:solidFill>
                          <a:effectLst/>
                          <a:latin typeface="Univers" panose="020B0503020202020204" pitchFamily="34" charset="0"/>
                        </a:rPr>
                        <a:t>F</a:t>
                      </a:r>
                      <a:endParaRPr lang="en-US" sz="2400" b="0" dirty="0">
                        <a:solidFill>
                          <a:schemeClr val="bg1"/>
                        </a:solidFill>
                        <a:effectLst/>
                        <a:latin typeface="Univers" panose="020B0503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200" b="0" spc="-5" dirty="0">
                          <a:solidFill>
                            <a:schemeClr val="bg1"/>
                          </a:solidFill>
                          <a:effectLst/>
                          <a:latin typeface="Univers" panose="020B0503020202020204" pitchFamily="34" charset="0"/>
                        </a:rPr>
                        <a:t>Percentage of Heating Capacity</a:t>
                      </a:r>
                      <a:r>
                        <a:rPr lang="en-US" sz="2200" b="0" spc="0" dirty="0">
                          <a:solidFill>
                            <a:schemeClr val="bg1"/>
                          </a:solidFill>
                          <a:effectLst/>
                          <a:latin typeface="Univers" panose="020B0503020202020204" pitchFamily="34" charset="0"/>
                        </a:rPr>
                        <a:t> </a:t>
                      </a:r>
                      <a:r>
                        <a:rPr lang="en-US" sz="2200" b="0" spc="-5" dirty="0">
                          <a:solidFill>
                            <a:schemeClr val="bg1"/>
                          </a:solidFill>
                          <a:effectLst/>
                          <a:latin typeface="Univers" panose="020B0503020202020204" pitchFamily="34" charset="0"/>
                        </a:rPr>
                        <a:t>@ 5</a:t>
                      </a:r>
                      <a:r>
                        <a:rPr lang="en-US" sz="2200" b="0" dirty="0">
                          <a:solidFill>
                            <a:schemeClr val="bg1"/>
                          </a:solidFill>
                          <a:effectLst/>
                          <a:latin typeface="Univers" panose="020B0503020202020204" pitchFamily="34" charset="0"/>
                        </a:rPr>
                        <a:t>°</a:t>
                      </a:r>
                      <a:r>
                        <a:rPr lang="en-US" sz="2200" b="0" spc="-5" dirty="0">
                          <a:solidFill>
                            <a:schemeClr val="bg1"/>
                          </a:solidFill>
                          <a:effectLst/>
                          <a:latin typeface="Univers" panose="020B0503020202020204" pitchFamily="34" charset="0"/>
                        </a:rPr>
                        <a:t>F</a:t>
                      </a:r>
                      <a:r>
                        <a:rPr lang="en-US" sz="2200" b="0" dirty="0">
                          <a:solidFill>
                            <a:schemeClr val="bg1"/>
                          </a:solidFill>
                          <a:effectLst/>
                          <a:latin typeface="Univers" panose="020B0503020202020204" pitchFamily="34" charset="0"/>
                        </a:rPr>
                        <a:t> </a:t>
                      </a:r>
                      <a:endParaRPr lang="en-US" sz="2200" b="0" dirty="0">
                        <a:solidFill>
                          <a:schemeClr val="bg1"/>
                        </a:solidFill>
                        <a:effectLst/>
                        <a:latin typeface="Univers" panose="020B0503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41188039"/>
                  </a:ext>
                </a:extLst>
              </a:tr>
              <a:tr h="456541">
                <a:tc>
                  <a:txBody>
                    <a:bodyPr/>
                    <a:lstStyle/>
                    <a:p>
                      <a:pPr marL="62865" algn="ctr"/>
                      <a:r>
                        <a:rPr lang="en-US" sz="2400" b="0" dirty="0">
                          <a:effectLst/>
                          <a:latin typeface="Univers" panose="020B0503020202020204" pitchFamily="34" charset="0"/>
                        </a:rPr>
                        <a:t>HP</a:t>
                      </a:r>
                      <a:r>
                        <a:rPr lang="en-US" sz="2400" b="0" spc="-45" dirty="0">
                          <a:effectLst/>
                          <a:latin typeface="Univers" panose="020B0503020202020204" pitchFamily="34" charset="0"/>
                        </a:rPr>
                        <a:t> </a:t>
                      </a:r>
                      <a:r>
                        <a:rPr lang="en-US" sz="2400" b="0" spc="-5" dirty="0">
                          <a:effectLst/>
                          <a:latin typeface="Univers" panose="020B0503020202020204" pitchFamily="34" charset="0"/>
                        </a:rPr>
                        <a:t>S</a:t>
                      </a:r>
                      <a:r>
                        <a:rPr lang="en-US" sz="2400" b="0" dirty="0">
                          <a:effectLst/>
                          <a:latin typeface="Univers" panose="020B0503020202020204" pitchFamily="34" charset="0"/>
                        </a:rPr>
                        <a:t>p</a:t>
                      </a:r>
                      <a:r>
                        <a:rPr lang="en-US" sz="2400" b="0" spc="-10" dirty="0">
                          <a:effectLst/>
                          <a:latin typeface="Univers" panose="020B0503020202020204" pitchFamily="34" charset="0"/>
                        </a:rPr>
                        <a:t>l</a:t>
                      </a:r>
                      <a:r>
                        <a:rPr lang="en-US" sz="2400" b="0" spc="-5" dirty="0">
                          <a:effectLst/>
                          <a:latin typeface="Univers" panose="020B0503020202020204" pitchFamily="34" charset="0"/>
                        </a:rPr>
                        <a:t>i</a:t>
                      </a:r>
                      <a:r>
                        <a:rPr lang="en-US" sz="2400" b="0" dirty="0">
                          <a:effectLst/>
                          <a:latin typeface="Univers" panose="020B0503020202020204" pitchFamily="34" charset="0"/>
                        </a:rPr>
                        <a:t>t</a:t>
                      </a:r>
                      <a:r>
                        <a:rPr lang="en-US" sz="2400" b="0" spc="-45" dirty="0">
                          <a:effectLst/>
                          <a:latin typeface="Univers" panose="020B0503020202020204" pitchFamily="34" charset="0"/>
                        </a:rPr>
                        <a:t> </a:t>
                      </a:r>
                      <a:r>
                        <a:rPr lang="en-US" sz="2400" b="0" spc="-10" dirty="0">
                          <a:effectLst/>
                          <a:latin typeface="Univers" panose="020B0503020202020204" pitchFamily="34" charset="0"/>
                        </a:rPr>
                        <a:t>S</a:t>
                      </a:r>
                      <a:r>
                        <a:rPr lang="en-US" sz="2400" b="0" spc="-35" dirty="0">
                          <a:effectLst/>
                          <a:latin typeface="Univers" panose="020B0503020202020204" pitchFamily="34" charset="0"/>
                        </a:rPr>
                        <a:t>y</a:t>
                      </a:r>
                      <a:r>
                        <a:rPr lang="en-US" sz="2400" b="0" spc="5" dirty="0">
                          <a:effectLst/>
                          <a:latin typeface="Univers" panose="020B0503020202020204" pitchFamily="34" charset="0"/>
                        </a:rPr>
                        <a:t>s</a:t>
                      </a:r>
                      <a:r>
                        <a:rPr lang="en-US" sz="2400" b="0" dirty="0">
                          <a:effectLst/>
                          <a:latin typeface="Univers" panose="020B0503020202020204" pitchFamily="34" charset="0"/>
                        </a:rPr>
                        <a:t>te</a:t>
                      </a:r>
                      <a:r>
                        <a:rPr lang="en-US" sz="2400" b="0" spc="15" dirty="0">
                          <a:effectLst/>
                          <a:latin typeface="Univers" panose="020B0503020202020204" pitchFamily="34" charset="0"/>
                        </a:rPr>
                        <a:t>m</a:t>
                      </a:r>
                      <a:r>
                        <a:rPr lang="en-US" sz="2400" b="0" dirty="0">
                          <a:effectLst/>
                          <a:latin typeface="Univers" panose="020B0503020202020204" pitchFamily="34" charset="0"/>
                        </a:rPr>
                        <a:t>s</a:t>
                      </a:r>
                      <a:endParaRPr lang="en-US" sz="2400" b="0" dirty="0">
                        <a:effectLst/>
                        <a:latin typeface="Univers" panose="020B0503020202020204" pitchFamily="34" charset="0"/>
                        <a:cs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tcPr>
                </a:tc>
                <a:tc>
                  <a:txBody>
                    <a:bodyPr/>
                    <a:lstStyle/>
                    <a:p>
                      <a:pPr algn="ctr"/>
                      <a:r>
                        <a:rPr lang="en-US" sz="2400" b="0" dirty="0">
                          <a:effectLst/>
                          <a:latin typeface="Univers" panose="020B0503020202020204" pitchFamily="34" charset="0"/>
                          <a:cs typeface="Times New Roman" panose="02020603050405020304" pitchFamily="18" charset="0"/>
                        </a:rPr>
                        <a:t>1.75</a:t>
                      </a:r>
                    </a:p>
                  </a:txBody>
                  <a:tcPr marL="0" marR="0" marT="0" marB="0" anchor="ctr">
                    <a:lnT w="12700" cap="flat" cmpd="sng" algn="ctr">
                      <a:solidFill>
                        <a:schemeClr val="bg1"/>
                      </a:solidFill>
                      <a:prstDash val="solid"/>
                      <a:round/>
                      <a:headEnd type="none" w="med" len="med"/>
                      <a:tailEnd type="none" w="med" len="med"/>
                    </a:lnT>
                  </a:tcPr>
                </a:tc>
                <a:tc>
                  <a:txBody>
                    <a:bodyPr/>
                    <a:lstStyle/>
                    <a:p>
                      <a:pPr algn="ctr"/>
                      <a:r>
                        <a:rPr lang="en-US" sz="2400" b="0" dirty="0">
                          <a:effectLst/>
                          <a:latin typeface="Univers" panose="020B0503020202020204" pitchFamily="34" charset="0"/>
                        </a:rPr>
                        <a:t>70%</a:t>
                      </a:r>
                      <a:endParaRPr lang="en-US" sz="2400" b="0" dirty="0">
                        <a:effectLst/>
                        <a:latin typeface="Univers" panose="020B0503020202020204" pitchFamily="34" charset="0"/>
                        <a:cs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tcPr>
                </a:tc>
                <a:tc>
                  <a:txBody>
                    <a:bodyPr/>
                    <a:lstStyle/>
                    <a:p>
                      <a:pPr algn="ctr"/>
                      <a:r>
                        <a:rPr lang="en-US" sz="2400" b="0" dirty="0">
                          <a:effectLst/>
                          <a:latin typeface="Univers" panose="020B0503020202020204" pitchFamily="34" charset="0"/>
                        </a:rPr>
                        <a:t>1.75</a:t>
                      </a:r>
                      <a:endParaRPr lang="en-US" sz="2400" b="0" dirty="0"/>
                    </a:p>
                  </a:txBody>
                  <a:tcPr marL="0" marR="0" marT="0" marB="0" anchor="ctr">
                    <a:lnT w="12700" cap="flat" cmpd="sng" algn="ctr">
                      <a:solidFill>
                        <a:schemeClr val="bg1"/>
                      </a:solidFill>
                      <a:prstDash val="solid"/>
                      <a:round/>
                      <a:headEnd type="none" w="med" len="med"/>
                      <a:tailEnd type="none" w="med" len="med"/>
                    </a:lnT>
                  </a:tcPr>
                </a:tc>
                <a:tc>
                  <a:txBody>
                    <a:bodyPr/>
                    <a:lstStyle/>
                    <a:p>
                      <a:pPr algn="ctr"/>
                      <a:r>
                        <a:rPr lang="en-US" sz="2400" b="0" dirty="0">
                          <a:effectLst/>
                          <a:latin typeface="Univers" panose="020B0503020202020204" pitchFamily="34" charset="0"/>
                        </a:rPr>
                        <a:t>70%</a:t>
                      </a:r>
                      <a:endParaRPr lang="en-US" sz="2400" b="0" dirty="0">
                        <a:effectLst/>
                        <a:latin typeface="Univers" panose="020B0503020202020204" pitchFamily="34" charset="0"/>
                        <a:cs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705785187"/>
                  </a:ext>
                </a:extLst>
              </a:tr>
              <a:tr h="893433">
                <a:tc>
                  <a:txBody>
                    <a:bodyPr/>
                    <a:lstStyle/>
                    <a:p>
                      <a:pPr marL="62865" algn="ctr"/>
                      <a:r>
                        <a:rPr lang="en-US" sz="2400" b="0" dirty="0">
                          <a:effectLst/>
                          <a:latin typeface="Univers" panose="020B0503020202020204" pitchFamily="34" charset="0"/>
                        </a:rPr>
                        <a:t>HP</a:t>
                      </a:r>
                      <a:r>
                        <a:rPr lang="en-US" sz="2400" b="0" spc="-55" dirty="0">
                          <a:effectLst/>
                          <a:latin typeface="Univers" panose="020B0503020202020204" pitchFamily="34" charset="0"/>
                        </a:rPr>
                        <a:t> </a:t>
                      </a:r>
                      <a:r>
                        <a:rPr lang="en-US" sz="2400" b="0" spc="-5" dirty="0">
                          <a:effectLst/>
                          <a:latin typeface="Univers" panose="020B0503020202020204" pitchFamily="34" charset="0"/>
                        </a:rPr>
                        <a:t>Si</a:t>
                      </a:r>
                      <a:r>
                        <a:rPr lang="en-US" sz="2400" b="0" dirty="0">
                          <a:effectLst/>
                          <a:latin typeface="Univers" panose="020B0503020202020204" pitchFamily="34" charset="0"/>
                        </a:rPr>
                        <a:t>n</a:t>
                      </a:r>
                      <a:r>
                        <a:rPr lang="en-US" sz="2400" b="0" spc="-5" dirty="0">
                          <a:effectLst/>
                          <a:latin typeface="Univers" panose="020B0503020202020204" pitchFamily="34" charset="0"/>
                        </a:rPr>
                        <a:t>gl</a:t>
                      </a:r>
                      <a:r>
                        <a:rPr lang="en-US" sz="2400" b="0" dirty="0">
                          <a:effectLst/>
                          <a:latin typeface="Univers" panose="020B0503020202020204" pitchFamily="34" charset="0"/>
                        </a:rPr>
                        <a:t>e</a:t>
                      </a:r>
                      <a:r>
                        <a:rPr lang="en-US" sz="2400" b="0" spc="-55" dirty="0">
                          <a:effectLst/>
                          <a:latin typeface="Univers" panose="020B0503020202020204" pitchFamily="34" charset="0"/>
                        </a:rPr>
                        <a:t> </a:t>
                      </a:r>
                      <a:r>
                        <a:rPr lang="en-US" sz="2400" b="0" spc="-10" dirty="0">
                          <a:effectLst/>
                          <a:latin typeface="Univers" panose="020B0503020202020204" pitchFamily="34" charset="0"/>
                        </a:rPr>
                        <a:t>P</a:t>
                      </a:r>
                      <a:r>
                        <a:rPr lang="en-US" sz="2400" b="0" dirty="0">
                          <a:effectLst/>
                          <a:latin typeface="Univers" panose="020B0503020202020204" pitchFamily="34" charset="0"/>
                        </a:rPr>
                        <a:t>ac</a:t>
                      </a:r>
                      <a:r>
                        <a:rPr lang="en-US" sz="2400" b="0" spc="15" dirty="0">
                          <a:effectLst/>
                          <a:latin typeface="Univers" panose="020B0503020202020204" pitchFamily="34" charset="0"/>
                        </a:rPr>
                        <a:t>k</a:t>
                      </a:r>
                      <a:r>
                        <a:rPr lang="en-US" sz="2400" b="0" dirty="0">
                          <a:effectLst/>
                          <a:latin typeface="Univers" panose="020B0503020202020204" pitchFamily="34" charset="0"/>
                        </a:rPr>
                        <a:t>a</a:t>
                      </a:r>
                      <a:r>
                        <a:rPr lang="en-US" sz="2400" b="0" spc="-5" dirty="0">
                          <a:effectLst/>
                          <a:latin typeface="Univers" panose="020B0503020202020204" pitchFamily="34" charset="0"/>
                        </a:rPr>
                        <a:t>g</a:t>
                      </a:r>
                      <a:r>
                        <a:rPr lang="en-US" sz="2400" b="0" dirty="0">
                          <a:effectLst/>
                          <a:latin typeface="Univers" panose="020B0503020202020204" pitchFamily="34" charset="0"/>
                        </a:rPr>
                        <a:t>e</a:t>
                      </a:r>
                      <a:r>
                        <a:rPr lang="en-US" sz="2400" b="0" spc="-55" dirty="0">
                          <a:effectLst/>
                          <a:latin typeface="Univers" panose="020B0503020202020204" pitchFamily="34" charset="0"/>
                        </a:rPr>
                        <a:t> </a:t>
                      </a:r>
                      <a:r>
                        <a:rPr lang="en-US" sz="2400" b="0" spc="-10" dirty="0">
                          <a:effectLst/>
                          <a:latin typeface="Univers" panose="020B0503020202020204" pitchFamily="34" charset="0"/>
                        </a:rPr>
                        <a:t>E</a:t>
                      </a:r>
                      <a:r>
                        <a:rPr lang="en-US" sz="2400" b="0" dirty="0">
                          <a:effectLst/>
                          <a:latin typeface="Univers" panose="020B0503020202020204" pitchFamily="34" charset="0"/>
                        </a:rPr>
                        <a:t>q</a:t>
                      </a:r>
                      <a:r>
                        <a:rPr lang="en-US" sz="2400" b="0" spc="-5" dirty="0">
                          <a:effectLst/>
                          <a:latin typeface="Univers" panose="020B0503020202020204" pitchFamily="34" charset="0"/>
                        </a:rPr>
                        <a:t>ui</a:t>
                      </a:r>
                      <a:r>
                        <a:rPr lang="en-US" sz="2400" b="0" dirty="0">
                          <a:effectLst/>
                          <a:latin typeface="Univers" panose="020B0503020202020204" pitchFamily="34" charset="0"/>
                        </a:rPr>
                        <a:t>p</a:t>
                      </a:r>
                      <a:r>
                        <a:rPr lang="en-US" sz="2400" b="0" spc="20" dirty="0">
                          <a:effectLst/>
                          <a:latin typeface="Univers" panose="020B0503020202020204" pitchFamily="34" charset="0"/>
                        </a:rPr>
                        <a:t>m</a:t>
                      </a:r>
                      <a:r>
                        <a:rPr lang="en-US" sz="2400" b="0" dirty="0">
                          <a:effectLst/>
                          <a:latin typeface="Univers" panose="020B0503020202020204" pitchFamily="34" charset="0"/>
                        </a:rPr>
                        <a:t>e</a:t>
                      </a:r>
                      <a:r>
                        <a:rPr lang="en-US" sz="2400" b="0" spc="-5" dirty="0">
                          <a:effectLst/>
                          <a:latin typeface="Univers" panose="020B0503020202020204" pitchFamily="34" charset="0"/>
                        </a:rPr>
                        <a:t>n</a:t>
                      </a:r>
                      <a:r>
                        <a:rPr lang="en-US" sz="2400" b="0" spc="5" dirty="0">
                          <a:effectLst/>
                          <a:latin typeface="Univers" panose="020B0503020202020204" pitchFamily="34" charset="0"/>
                        </a:rPr>
                        <a:t>t</a:t>
                      </a:r>
                      <a:endParaRPr lang="en-US" sz="2400" b="0" dirty="0">
                        <a:effectLst/>
                        <a:latin typeface="Univers" panose="020B0503020202020204" pitchFamily="34" charset="0"/>
                        <a:cs typeface="Times New Roman" panose="02020603050405020304" pitchFamily="18" charset="0"/>
                      </a:endParaRPr>
                    </a:p>
                  </a:txBody>
                  <a:tcPr marL="0" marR="0" marT="0" marB="0" anchor="ctr"/>
                </a:tc>
                <a:tc>
                  <a:txBody>
                    <a:bodyPr/>
                    <a:lstStyle/>
                    <a:p>
                      <a:pPr algn="ctr"/>
                      <a:r>
                        <a:rPr lang="en-US" sz="2400" b="0" spc="-5" dirty="0">
                          <a:effectLst/>
                          <a:latin typeface="Univers" panose="020B0503020202020204" pitchFamily="34" charset="0"/>
                          <a:cs typeface="Times New Roman" panose="02020603050405020304" pitchFamily="18" charset="0"/>
                        </a:rPr>
                        <a:t>1.75</a:t>
                      </a:r>
                      <a:endParaRPr lang="en-US" sz="2400" b="0" dirty="0">
                        <a:effectLst/>
                        <a:latin typeface="Univers" panose="020B0503020202020204" pitchFamily="34" charset="0"/>
                        <a:cs typeface="Times New Roman" panose="02020603050405020304" pitchFamily="18" charset="0"/>
                      </a:endParaRPr>
                    </a:p>
                  </a:txBody>
                  <a:tcPr marL="0" marR="0" marT="0" marB="0" anchor="ctr"/>
                </a:tc>
                <a:tc>
                  <a:txBody>
                    <a:bodyPr/>
                    <a:lstStyle/>
                    <a:p>
                      <a:pPr algn="ctr"/>
                      <a:r>
                        <a:rPr lang="en-US" sz="2400" b="0" dirty="0">
                          <a:effectLst/>
                          <a:latin typeface="Univers" panose="020B0503020202020204" pitchFamily="34" charset="0"/>
                          <a:cs typeface="Times New Roman" panose="02020603050405020304" pitchFamily="18" charset="0"/>
                        </a:rPr>
                        <a:t>70%</a:t>
                      </a:r>
                    </a:p>
                  </a:txBody>
                  <a:tcPr marL="0" marR="0" marT="0" marB="0" anchor="ctr"/>
                </a:tc>
                <a:tc>
                  <a:txBody>
                    <a:bodyPr/>
                    <a:lstStyle/>
                    <a:p>
                      <a:pPr algn="ctr"/>
                      <a:r>
                        <a:rPr lang="en-US" sz="2400" b="0" spc="-5" dirty="0">
                          <a:effectLst/>
                          <a:latin typeface="Univers" panose="020B0503020202020204" pitchFamily="34" charset="0"/>
                        </a:rPr>
                        <a:t>1.75</a:t>
                      </a:r>
                      <a:endParaRPr lang="en-US" sz="2400" b="0" dirty="0"/>
                    </a:p>
                  </a:txBody>
                  <a:tcPr marL="0" marR="0" marT="0" marB="0" anchor="ctr"/>
                </a:tc>
                <a:tc>
                  <a:txBody>
                    <a:bodyPr/>
                    <a:lstStyle/>
                    <a:p>
                      <a:pPr algn="ctr"/>
                      <a:r>
                        <a:rPr lang="en-US" sz="2400" b="0" dirty="0">
                          <a:effectLst/>
                          <a:latin typeface="Univers" panose="020B0503020202020204" pitchFamily="34" charset="0"/>
                        </a:rPr>
                        <a:t>70%</a:t>
                      </a:r>
                      <a:endParaRPr lang="en-US" sz="2400" b="0" dirty="0">
                        <a:effectLst/>
                        <a:latin typeface="Univers" panose="020B0503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90514842"/>
                  </a:ext>
                </a:extLst>
              </a:tr>
            </a:tbl>
          </a:graphicData>
        </a:graphic>
      </p:graphicFrame>
    </p:spTree>
    <p:extLst>
      <p:ext uri="{BB962C8B-B14F-4D97-AF65-F5344CB8AC3E}">
        <p14:creationId xmlns:p14="http://schemas.microsoft.com/office/powerpoint/2010/main" val="1771341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E56F2-34DB-40F2-8D70-C49EE44DE73C}"/>
              </a:ext>
            </a:extLst>
          </p:cNvPr>
          <p:cNvSpPr>
            <a:spLocks noGrp="1"/>
          </p:cNvSpPr>
          <p:nvPr>
            <p:ph idx="4294967295"/>
          </p:nvPr>
        </p:nvSpPr>
        <p:spPr>
          <a:xfrm>
            <a:off x="571499" y="1820009"/>
            <a:ext cx="13174980" cy="5213986"/>
          </a:xfrm>
        </p:spPr>
        <p:txBody>
          <a:bodyPr vert="horz" lIns="156746" tIns="78373" rIns="156746" bIns="78373" rtlCol="0" anchor="t">
            <a:noAutofit/>
          </a:bodyPr>
          <a:lstStyle/>
          <a:p>
            <a:pPr marL="489204" indent="-489204"/>
            <a:r>
              <a:rPr lang="en-US" sz="2400" dirty="0">
                <a:latin typeface="Univers"/>
              </a:rPr>
              <a:t>Installation Capabilities:</a:t>
            </a:r>
          </a:p>
          <a:p>
            <a:pPr marL="1060704" lvl="1" indent="-407670"/>
            <a:r>
              <a:rPr lang="en-US" sz="2400" dirty="0">
                <a:latin typeface="Univers"/>
              </a:rPr>
              <a:t>Measures in the CAC/HP Version 6 specification advance this work</a:t>
            </a:r>
          </a:p>
          <a:p>
            <a:pPr marL="1632204" lvl="2" indent="-326136"/>
            <a:r>
              <a:rPr lang="en-US" sz="2400" dirty="0">
                <a:latin typeface="Univers"/>
              </a:rPr>
              <a:t>Criteria is optional, but products that meet criteria will be highlighted on the ENERGY STAR website. Centrally ducted CAC/HPs need to provide at least three and mini-splits and multi-splits at least two of the capabilities.</a:t>
            </a:r>
          </a:p>
          <a:p>
            <a:pPr marL="1632204" lvl="2" indent="-326136"/>
            <a:r>
              <a:rPr lang="en-US" sz="2400" dirty="0">
                <a:latin typeface="Univers"/>
              </a:rPr>
              <a:t>Coordinated with recent ACCA/RESNET Standard 310: HVAC Installation Grading</a:t>
            </a:r>
          </a:p>
          <a:p>
            <a:pPr marL="489204" indent="-489204"/>
            <a:r>
              <a:rPr lang="en-US" sz="2400" dirty="0">
                <a:latin typeface="Univers"/>
              </a:rPr>
              <a:t>Connected criteria standardize for a future of flexible loads</a:t>
            </a:r>
          </a:p>
          <a:p>
            <a:pPr marL="1060704" lvl="1" indent="-407670"/>
            <a:r>
              <a:rPr lang="en-US" sz="2400" dirty="0">
                <a:latin typeface="Univers"/>
              </a:rPr>
              <a:t>Cooling (and increasingly heating) drive peak electricity demand</a:t>
            </a:r>
          </a:p>
          <a:p>
            <a:pPr marL="1060704" lvl="1" indent="-407670"/>
            <a:r>
              <a:rPr lang="en-US" sz="2400" dirty="0">
                <a:latin typeface="Univers"/>
              </a:rPr>
              <a:t>Standardizing messages and responses make setting up grid responsiveness easier, deliver more value</a:t>
            </a:r>
          </a:p>
          <a:p>
            <a:pPr marL="1060704" lvl="1" indent="-407670"/>
            <a:r>
              <a:rPr lang="en-US" sz="2400" dirty="0">
                <a:latin typeface="Univers"/>
              </a:rPr>
              <a:t>Criteria for CAC/HP based on AHRI 1380</a:t>
            </a:r>
          </a:p>
          <a:p>
            <a:pPr marL="0" indent="0">
              <a:buNone/>
            </a:pPr>
            <a:endParaRPr lang="en-US" sz="2400" dirty="0"/>
          </a:p>
        </p:txBody>
      </p:sp>
      <p:sp>
        <p:nvSpPr>
          <p:cNvPr id="2" name="Title 1">
            <a:extLst>
              <a:ext uri="{FF2B5EF4-FFF2-40B4-BE49-F238E27FC236}">
                <a16:creationId xmlns:a16="http://schemas.microsoft.com/office/drawing/2014/main" id="{F61529A3-1CC7-4342-92BC-8448202CFCE4}"/>
              </a:ext>
            </a:extLst>
          </p:cNvPr>
          <p:cNvSpPr>
            <a:spLocks noGrp="1"/>
          </p:cNvSpPr>
          <p:nvPr>
            <p:ph type="title" idx="4294967295"/>
          </p:nvPr>
        </p:nvSpPr>
        <p:spPr>
          <a:xfrm>
            <a:off x="571499" y="1174215"/>
            <a:ext cx="13331190" cy="645794"/>
          </a:xfrm>
        </p:spPr>
        <p:txBody>
          <a:bodyPr>
            <a:noAutofit/>
          </a:bodyPr>
          <a:lstStyle/>
          <a:p>
            <a:r>
              <a:rPr lang="en-US" sz="2880" dirty="0">
                <a:latin typeface="Univers"/>
              </a:rPr>
              <a:t>Installation Capabilities and Connected</a:t>
            </a:r>
          </a:p>
        </p:txBody>
      </p:sp>
    </p:spTree>
    <p:extLst>
      <p:ext uri="{BB962C8B-B14F-4D97-AF65-F5344CB8AC3E}">
        <p14:creationId xmlns:p14="http://schemas.microsoft.com/office/powerpoint/2010/main" val="2683829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2A05F8-1F3A-401E-B89C-DE4FB3A8CE06}"/>
              </a:ext>
            </a:extLst>
          </p:cNvPr>
          <p:cNvSpPr>
            <a:spLocks noGrp="1"/>
          </p:cNvSpPr>
          <p:nvPr>
            <p:ph type="title"/>
          </p:nvPr>
        </p:nvSpPr>
        <p:spPr>
          <a:xfrm>
            <a:off x="568022" y="1174725"/>
            <a:ext cx="13330859" cy="645370"/>
          </a:xfrm>
        </p:spPr>
        <p:txBody>
          <a:bodyPr/>
          <a:lstStyle/>
          <a:p>
            <a:r>
              <a:rPr lang="en-US" dirty="0"/>
              <a:t>How this specification relates to others</a:t>
            </a:r>
          </a:p>
        </p:txBody>
      </p:sp>
      <p:sp>
        <p:nvSpPr>
          <p:cNvPr id="4" name="Content Placeholder 3">
            <a:extLst>
              <a:ext uri="{FF2B5EF4-FFF2-40B4-BE49-F238E27FC236}">
                <a16:creationId xmlns:a16="http://schemas.microsoft.com/office/drawing/2014/main" id="{D86AAC2C-A32B-49A5-A215-03E123AEAFAD}"/>
              </a:ext>
            </a:extLst>
          </p:cNvPr>
          <p:cNvSpPr>
            <a:spLocks noGrp="1"/>
          </p:cNvSpPr>
          <p:nvPr>
            <p:ph idx="1"/>
          </p:nvPr>
        </p:nvSpPr>
        <p:spPr>
          <a:xfrm>
            <a:off x="568022" y="1866808"/>
            <a:ext cx="12599338" cy="5606107"/>
          </a:xfrm>
        </p:spPr>
        <p:txBody>
          <a:bodyPr>
            <a:normAutofit/>
          </a:bodyPr>
          <a:lstStyle/>
          <a:p>
            <a:r>
              <a:rPr lang="en-US" sz="2880" dirty="0"/>
              <a:t>Very similar to NEEP </a:t>
            </a:r>
            <a:r>
              <a:rPr lang="en-US" sz="2880" dirty="0" err="1"/>
              <a:t>ccHP</a:t>
            </a:r>
            <a:r>
              <a:rPr lang="en-US" sz="2880" dirty="0"/>
              <a:t> specification</a:t>
            </a:r>
          </a:p>
          <a:p>
            <a:pPr lvl="1"/>
            <a:r>
              <a:rPr lang="en-US" sz="2880" dirty="0"/>
              <a:t>Adds testing for low ambient performance, including under units’ native or recommended control</a:t>
            </a:r>
          </a:p>
          <a:p>
            <a:pPr lvl="1"/>
            <a:r>
              <a:rPr lang="en-US" sz="2880" dirty="0"/>
              <a:t>Adds requirements of max heating capacity at 5F at least 70% of nominal 47F heating capacity</a:t>
            </a:r>
          </a:p>
          <a:p>
            <a:r>
              <a:rPr lang="en-US" sz="2880" dirty="0"/>
              <a:t>CEE Tiers uses 17F performance</a:t>
            </a:r>
          </a:p>
          <a:p>
            <a:pPr lvl="1"/>
            <a:r>
              <a:rPr lang="en-US" sz="2880" dirty="0"/>
              <a:t>In active discussion of alignment</a:t>
            </a:r>
          </a:p>
          <a:p>
            <a:r>
              <a:rPr lang="en-US" sz="2880" dirty="0"/>
              <a:t>DOE cold climate heat pump technology challenge</a:t>
            </a:r>
          </a:p>
          <a:p>
            <a:pPr lvl="1"/>
            <a:r>
              <a:rPr lang="en-US" sz="2880" dirty="0"/>
              <a:t>A higher tier of performance, representing the next step</a:t>
            </a:r>
          </a:p>
          <a:p>
            <a:pPr lvl="1"/>
            <a:endParaRPr lang="en-US" sz="2880" dirty="0"/>
          </a:p>
          <a:p>
            <a:pPr marL="548618" lvl="1" indent="0">
              <a:buNone/>
            </a:pPr>
            <a:endParaRPr lang="en-US" sz="2880" dirty="0"/>
          </a:p>
          <a:p>
            <a:pPr marL="0" indent="0">
              <a:buNone/>
            </a:pPr>
            <a:endParaRPr lang="en-US" sz="2880" dirty="0"/>
          </a:p>
        </p:txBody>
      </p:sp>
    </p:spTree>
    <p:extLst>
      <p:ext uri="{BB962C8B-B14F-4D97-AF65-F5344CB8AC3E}">
        <p14:creationId xmlns:p14="http://schemas.microsoft.com/office/powerpoint/2010/main" val="788967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552356" y="1245386"/>
            <a:ext cx="13331190" cy="456022"/>
          </a:xfrm>
          <a:prstGeom prst="rect">
            <a:avLst/>
          </a:prstGeom>
        </p:spPr>
        <p:txBody>
          <a:bodyPr vert="horz" wrap="square" lIns="0" tIns="12700" rIns="0" bIns="0" rtlCol="0" anchor="ctr">
            <a:spAutoFit/>
          </a:bodyPr>
          <a:lstStyle/>
          <a:p>
            <a:pPr marL="12192">
              <a:spcBef>
                <a:spcPts val="100"/>
              </a:spcBef>
            </a:pPr>
            <a:r>
              <a:rPr lang="en-US" sz="2880" spc="-10" dirty="0">
                <a:latin typeface="Arial"/>
                <a:cs typeface="Arial"/>
              </a:rPr>
              <a:t>Marketing Efforts Address Barriers</a:t>
            </a:r>
            <a:endParaRPr lang="en-US" sz="2880" dirty="0">
              <a:latin typeface="Arial"/>
              <a:cs typeface="Arial"/>
            </a:endParaRPr>
          </a:p>
        </p:txBody>
      </p:sp>
      <p:sp>
        <p:nvSpPr>
          <p:cNvPr id="7" name="object 7"/>
          <p:cNvSpPr txBox="1"/>
          <p:nvPr/>
        </p:nvSpPr>
        <p:spPr>
          <a:xfrm>
            <a:off x="552356" y="1857986"/>
            <a:ext cx="5916226" cy="5549340"/>
          </a:xfrm>
          <a:prstGeom prst="rect">
            <a:avLst/>
          </a:prstGeom>
        </p:spPr>
        <p:txBody>
          <a:bodyPr vert="horz" wrap="square" lIns="0" tIns="12700" rIns="0" bIns="0" rtlCol="0" anchor="t">
            <a:spAutoFit/>
          </a:bodyPr>
          <a:lstStyle/>
          <a:p>
            <a:pPr marL="12192" marR="133350">
              <a:spcBef>
                <a:spcPts val="100"/>
              </a:spcBef>
            </a:pPr>
            <a:r>
              <a:rPr lang="en-US" sz="2400" spc="70" dirty="0">
                <a:solidFill>
                  <a:schemeClr val="tx1">
                    <a:lumMod val="65000"/>
                    <a:lumOff val="35000"/>
                  </a:schemeClr>
                </a:solidFill>
                <a:latin typeface="Univers"/>
                <a:cs typeface="Arial"/>
              </a:rPr>
              <a:t>Marketing efforts overcome barriers </a:t>
            </a:r>
            <a:r>
              <a:rPr lang="en-US" sz="2400" spc="110" dirty="0">
                <a:solidFill>
                  <a:schemeClr val="tx1">
                    <a:lumMod val="65000"/>
                    <a:lumOff val="35000"/>
                  </a:schemeClr>
                </a:solidFill>
                <a:latin typeface="Univers"/>
                <a:cs typeface="Arial"/>
              </a:rPr>
              <a:t>to </a:t>
            </a:r>
            <a:r>
              <a:rPr lang="en-US" sz="2400" spc="50" dirty="0">
                <a:solidFill>
                  <a:schemeClr val="tx1">
                    <a:lumMod val="65000"/>
                    <a:lumOff val="35000"/>
                  </a:schemeClr>
                </a:solidFill>
                <a:latin typeface="Univers"/>
                <a:cs typeface="Arial"/>
              </a:rPr>
              <a:t>generate </a:t>
            </a:r>
            <a:r>
              <a:rPr lang="en-US" sz="2400" spc="85" dirty="0">
                <a:solidFill>
                  <a:schemeClr val="tx1">
                    <a:lumMod val="65000"/>
                    <a:lumOff val="35000"/>
                  </a:schemeClr>
                </a:solidFill>
                <a:latin typeface="Univers"/>
                <a:cs typeface="Arial"/>
              </a:rPr>
              <a:t>consumer </a:t>
            </a:r>
            <a:r>
              <a:rPr lang="en-US" sz="2400" spc="90" dirty="0">
                <a:solidFill>
                  <a:schemeClr val="tx1">
                    <a:lumMod val="65000"/>
                    <a:lumOff val="35000"/>
                  </a:schemeClr>
                </a:solidFill>
                <a:latin typeface="Univers"/>
                <a:cs typeface="Arial"/>
              </a:rPr>
              <a:t>demand </a:t>
            </a:r>
            <a:r>
              <a:rPr lang="en-US" sz="2400" spc="70" dirty="0">
                <a:solidFill>
                  <a:schemeClr val="tx1">
                    <a:lumMod val="65000"/>
                    <a:lumOff val="35000"/>
                  </a:schemeClr>
                </a:solidFill>
                <a:latin typeface="Univers"/>
                <a:cs typeface="Arial"/>
              </a:rPr>
              <a:t>and </a:t>
            </a:r>
            <a:r>
              <a:rPr lang="en-US" sz="2400" spc="95" dirty="0">
                <a:solidFill>
                  <a:schemeClr val="tx1">
                    <a:lumMod val="65000"/>
                    <a:lumOff val="35000"/>
                  </a:schemeClr>
                </a:solidFill>
                <a:latin typeface="Univers"/>
                <a:cs typeface="Arial"/>
              </a:rPr>
              <a:t>adoption </a:t>
            </a:r>
            <a:r>
              <a:rPr lang="en-US" sz="2400" spc="114" dirty="0">
                <a:solidFill>
                  <a:schemeClr val="tx1">
                    <a:lumMod val="65000"/>
                    <a:lumOff val="35000"/>
                  </a:schemeClr>
                </a:solidFill>
                <a:latin typeface="Univers"/>
                <a:cs typeface="Arial"/>
              </a:rPr>
              <a:t>of </a:t>
            </a:r>
            <a:r>
              <a:rPr lang="en-US" sz="2400" spc="-44" dirty="0">
                <a:solidFill>
                  <a:schemeClr val="tx1">
                    <a:lumMod val="65000"/>
                    <a:lumOff val="35000"/>
                  </a:schemeClr>
                </a:solidFill>
                <a:latin typeface="Univers"/>
                <a:cs typeface="Arial"/>
              </a:rPr>
              <a:t>ENERGY </a:t>
            </a:r>
            <a:r>
              <a:rPr lang="en-US" sz="2400" spc="-5" dirty="0">
                <a:solidFill>
                  <a:schemeClr val="tx1">
                    <a:lumMod val="65000"/>
                    <a:lumOff val="35000"/>
                  </a:schemeClr>
                </a:solidFill>
                <a:latin typeface="Univers"/>
                <a:cs typeface="Arial"/>
              </a:rPr>
              <a:t>STAR </a:t>
            </a:r>
            <a:r>
              <a:rPr lang="en-US" sz="2400" spc="74" dirty="0">
                <a:solidFill>
                  <a:schemeClr val="tx1">
                    <a:lumMod val="65000"/>
                    <a:lumOff val="35000"/>
                  </a:schemeClr>
                </a:solidFill>
                <a:latin typeface="Univers"/>
                <a:cs typeface="Arial"/>
              </a:rPr>
              <a:t>certified ASHP </a:t>
            </a:r>
            <a:r>
              <a:rPr lang="en-US" sz="2400" spc="55" dirty="0">
                <a:solidFill>
                  <a:schemeClr val="tx1">
                    <a:lumMod val="65000"/>
                    <a:lumOff val="35000"/>
                  </a:schemeClr>
                </a:solidFill>
                <a:latin typeface="Univers"/>
                <a:cs typeface="Arial"/>
              </a:rPr>
              <a:t>systems</a:t>
            </a:r>
            <a:endParaRPr lang="en-US" sz="2400" dirty="0">
              <a:solidFill>
                <a:schemeClr val="tx1">
                  <a:lumMod val="65000"/>
                  <a:lumOff val="35000"/>
                </a:schemeClr>
              </a:solidFill>
              <a:latin typeface="Univers" panose="020B0503020202020204" pitchFamily="34" charset="0"/>
              <a:cs typeface="Arial"/>
            </a:endParaRPr>
          </a:p>
          <a:p>
            <a:pPr marL="12954">
              <a:spcBef>
                <a:spcPts val="1090"/>
              </a:spcBef>
            </a:pPr>
            <a:r>
              <a:rPr lang="en-US" sz="2400" spc="90" dirty="0">
                <a:solidFill>
                  <a:srgbClr val="0070C0"/>
                </a:solidFill>
                <a:latin typeface="Univers"/>
                <a:cs typeface="Arial"/>
              </a:rPr>
              <a:t>Complexity </a:t>
            </a:r>
            <a:r>
              <a:rPr lang="en-US" sz="2400" spc="70" dirty="0">
                <a:solidFill>
                  <a:srgbClr val="0070C0"/>
                </a:solidFill>
                <a:latin typeface="Univers"/>
                <a:cs typeface="Arial"/>
              </a:rPr>
              <a:t>and </a:t>
            </a:r>
            <a:r>
              <a:rPr lang="en-US" sz="2400" spc="30" dirty="0">
                <a:solidFill>
                  <a:srgbClr val="0070C0"/>
                </a:solidFill>
                <a:latin typeface="Univers"/>
                <a:cs typeface="Arial"/>
              </a:rPr>
              <a:t>Cost</a:t>
            </a:r>
            <a:r>
              <a:rPr lang="en-US" sz="2400" spc="-150" dirty="0">
                <a:solidFill>
                  <a:srgbClr val="0070C0"/>
                </a:solidFill>
                <a:latin typeface="Univers"/>
                <a:cs typeface="Arial"/>
              </a:rPr>
              <a:t> </a:t>
            </a:r>
            <a:r>
              <a:rPr lang="en-US" sz="2400" spc="60" dirty="0">
                <a:solidFill>
                  <a:srgbClr val="0070C0"/>
                </a:solidFill>
                <a:latin typeface="Univers"/>
                <a:cs typeface="Arial"/>
              </a:rPr>
              <a:t>Barrier</a:t>
            </a:r>
            <a:endParaRPr lang="en-US" sz="2400" dirty="0">
              <a:latin typeface="Univers"/>
              <a:cs typeface="Arial"/>
            </a:endParaRPr>
          </a:p>
          <a:p>
            <a:pPr marL="12192">
              <a:spcBef>
                <a:spcPts val="1090"/>
              </a:spcBef>
            </a:pPr>
            <a:r>
              <a:rPr lang="en-US" sz="2400" spc="60" dirty="0">
                <a:solidFill>
                  <a:srgbClr val="595958"/>
                </a:solidFill>
                <a:latin typeface="Univers"/>
                <a:cs typeface="Arial"/>
              </a:rPr>
              <a:t>Developed </a:t>
            </a:r>
            <a:r>
              <a:rPr lang="en-US" sz="2400" spc="50" dirty="0">
                <a:solidFill>
                  <a:srgbClr val="595958"/>
                </a:solidFill>
                <a:latin typeface="Univers"/>
                <a:cs typeface="Arial"/>
              </a:rPr>
              <a:t>guidance </a:t>
            </a:r>
            <a:r>
              <a:rPr lang="en-US" sz="2400" spc="110" dirty="0">
                <a:solidFill>
                  <a:srgbClr val="595958"/>
                </a:solidFill>
                <a:latin typeface="Univers"/>
                <a:cs typeface="Arial"/>
              </a:rPr>
              <a:t>to </a:t>
            </a:r>
            <a:r>
              <a:rPr lang="en-US" sz="2400" spc="85" dirty="0">
                <a:solidFill>
                  <a:srgbClr val="595958"/>
                </a:solidFill>
                <a:latin typeface="Univers"/>
                <a:cs typeface="Arial"/>
              </a:rPr>
              <a:t>give </a:t>
            </a:r>
            <a:r>
              <a:rPr lang="en-US" sz="2400" spc="74" dirty="0">
                <a:solidFill>
                  <a:srgbClr val="595958"/>
                </a:solidFill>
                <a:latin typeface="Univers"/>
                <a:cs typeface="Arial"/>
              </a:rPr>
              <a:t>consumers </a:t>
            </a:r>
            <a:r>
              <a:rPr lang="en-US" sz="2400" dirty="0">
                <a:solidFill>
                  <a:srgbClr val="595958"/>
                </a:solidFill>
                <a:latin typeface="Univers"/>
                <a:cs typeface="Arial"/>
              </a:rPr>
              <a:t>access information </a:t>
            </a:r>
            <a:r>
              <a:rPr lang="en-US" sz="2400" spc="80" dirty="0">
                <a:solidFill>
                  <a:srgbClr val="595958"/>
                </a:solidFill>
                <a:latin typeface="Univers"/>
                <a:cs typeface="Arial"/>
              </a:rPr>
              <a:t>they</a:t>
            </a:r>
            <a:r>
              <a:rPr lang="en-US" sz="2400" spc="-10" dirty="0">
                <a:solidFill>
                  <a:srgbClr val="595958"/>
                </a:solidFill>
                <a:latin typeface="Univers"/>
                <a:cs typeface="Arial"/>
              </a:rPr>
              <a:t> </a:t>
            </a:r>
            <a:r>
              <a:rPr lang="en-US" sz="2400" spc="40" dirty="0">
                <a:solidFill>
                  <a:srgbClr val="595958"/>
                </a:solidFill>
                <a:latin typeface="Univers"/>
                <a:cs typeface="Arial"/>
              </a:rPr>
              <a:t>need:</a:t>
            </a:r>
            <a:endParaRPr lang="en-US" sz="2400" dirty="0">
              <a:latin typeface="Univers"/>
              <a:cs typeface="Arial"/>
            </a:endParaRPr>
          </a:p>
          <a:p>
            <a:pPr marL="489204" indent="-489204" defTabSz="653084">
              <a:lnSpc>
                <a:spcPct val="110000"/>
              </a:lnSpc>
              <a:spcBef>
                <a:spcPct val="20000"/>
              </a:spcBef>
              <a:buClr>
                <a:srgbClr val="4498D5"/>
              </a:buClr>
              <a:buFont typeface="Arial"/>
              <a:buChar char="•"/>
              <a:defRPr/>
            </a:pPr>
            <a:r>
              <a:rPr lang="en-US" sz="2400" dirty="0">
                <a:solidFill>
                  <a:schemeClr val="tx1">
                    <a:lumMod val="65000"/>
                    <a:lumOff val="35000"/>
                  </a:schemeClr>
                </a:solidFill>
                <a:latin typeface="Univers"/>
              </a:rPr>
              <a:t>Information on equipment replacement</a:t>
            </a:r>
          </a:p>
          <a:p>
            <a:pPr marL="489204" indent="-489204" defTabSz="653084">
              <a:lnSpc>
                <a:spcPct val="110000"/>
              </a:lnSpc>
              <a:spcBef>
                <a:spcPct val="20000"/>
              </a:spcBef>
              <a:buClr>
                <a:srgbClr val="4498D5"/>
              </a:buClr>
              <a:buFont typeface="Arial"/>
              <a:buChar char="•"/>
              <a:defRPr/>
            </a:pPr>
            <a:r>
              <a:rPr lang="en-US" sz="2400" dirty="0">
                <a:solidFill>
                  <a:schemeClr val="tx1">
                    <a:lumMod val="65000"/>
                    <a:lumOff val="35000"/>
                  </a:schemeClr>
                </a:solidFill>
                <a:latin typeface="Univers"/>
              </a:rPr>
              <a:t>Purchase and installation guidance</a:t>
            </a:r>
          </a:p>
          <a:p>
            <a:pPr marL="489204" indent="-489204" defTabSz="653084">
              <a:lnSpc>
                <a:spcPct val="110000"/>
              </a:lnSpc>
              <a:spcBef>
                <a:spcPct val="20000"/>
              </a:spcBef>
              <a:buClr>
                <a:srgbClr val="4498D5"/>
              </a:buClr>
              <a:buFont typeface="Arial"/>
              <a:buChar char="•"/>
              <a:defRPr/>
            </a:pPr>
            <a:r>
              <a:rPr lang="en-US" sz="2400" dirty="0">
                <a:solidFill>
                  <a:schemeClr val="tx1">
                    <a:lumMod val="65000"/>
                    <a:lumOff val="35000"/>
                  </a:schemeClr>
                </a:solidFill>
                <a:latin typeface="Univers"/>
              </a:rPr>
              <a:t>Available Rebates</a:t>
            </a:r>
          </a:p>
          <a:p>
            <a:pPr marL="489204" indent="-489204" defTabSz="653084">
              <a:lnSpc>
                <a:spcPct val="110000"/>
              </a:lnSpc>
              <a:spcBef>
                <a:spcPct val="20000"/>
              </a:spcBef>
              <a:buClr>
                <a:srgbClr val="4498D5"/>
              </a:buClr>
              <a:buFont typeface="Arial"/>
              <a:buChar char="•"/>
              <a:defRPr/>
            </a:pPr>
            <a:r>
              <a:rPr lang="en-US" sz="2400" dirty="0">
                <a:solidFill>
                  <a:schemeClr val="tx1">
                    <a:lumMod val="65000"/>
                    <a:lumOff val="35000"/>
                  </a:schemeClr>
                </a:solidFill>
                <a:latin typeface="Univers"/>
              </a:rPr>
              <a:t>Replacement savings calculator</a:t>
            </a:r>
            <a:endParaRPr lang="en-US" sz="2400" dirty="0">
              <a:solidFill>
                <a:schemeClr val="tx1">
                  <a:lumMod val="65000"/>
                  <a:lumOff val="35000"/>
                </a:schemeClr>
              </a:solidFill>
              <a:latin typeface="Univers"/>
              <a:cs typeface="Times New Roman"/>
            </a:endParaRPr>
          </a:p>
        </p:txBody>
      </p:sp>
      <p:pic>
        <p:nvPicPr>
          <p:cNvPr id="8" name="Picture 7">
            <a:extLst>
              <a:ext uri="{FF2B5EF4-FFF2-40B4-BE49-F238E27FC236}">
                <a16:creationId xmlns:a16="http://schemas.microsoft.com/office/drawing/2014/main" id="{E484E78B-D1C8-4FE3-A212-D596AF28ADBC}"/>
              </a:ext>
            </a:extLst>
          </p:cNvPr>
          <p:cNvPicPr>
            <a:picLocks noChangeAspect="1"/>
          </p:cNvPicPr>
          <p:nvPr/>
        </p:nvPicPr>
        <p:blipFill rotWithShape="1">
          <a:blip r:embed="rId3"/>
          <a:srcRect r="5808" b="2656"/>
          <a:stretch/>
        </p:blipFill>
        <p:spPr>
          <a:xfrm>
            <a:off x="6629106" y="2029340"/>
            <a:ext cx="7698158" cy="4531151"/>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77C19-28D8-4681-81EF-8F67DEBEF169}"/>
              </a:ext>
            </a:extLst>
          </p:cNvPr>
          <p:cNvSpPr>
            <a:spLocks noGrp="1"/>
          </p:cNvSpPr>
          <p:nvPr>
            <p:ph idx="4294967295"/>
          </p:nvPr>
        </p:nvSpPr>
        <p:spPr>
          <a:xfrm>
            <a:off x="560948" y="2075078"/>
            <a:ext cx="5781676" cy="5532255"/>
          </a:xfrm>
        </p:spPr>
        <p:txBody>
          <a:bodyPr vert="horz" lIns="156746" tIns="78373" rIns="156746" bIns="78373" rtlCol="0" anchor="t">
            <a:normAutofit lnSpcReduction="10000"/>
          </a:bodyPr>
          <a:lstStyle/>
          <a:p>
            <a:pPr marL="489204" indent="-407670">
              <a:buFont typeface="Arial" panose="020B0604020202020204" pitchFamily="34" charset="0"/>
              <a:buChar char="•"/>
            </a:pPr>
            <a:r>
              <a:rPr lang="en-US" sz="2160" dirty="0">
                <a:latin typeface="Univers"/>
              </a:rPr>
              <a:t>Developed a Product Finder that connects customers to brands and ENERGY STAR certified product lines that facilitate contractor support.</a:t>
            </a:r>
          </a:p>
          <a:p>
            <a:pPr marL="489204" indent="-489204"/>
            <a:r>
              <a:rPr lang="en-US" dirty="0"/>
              <a:t>Lists are sortable by capacity, efficiency levels, and additional features, such as Cold Climate and tax credit eligibility</a:t>
            </a:r>
          </a:p>
          <a:p>
            <a:pPr marL="0" indent="0">
              <a:buNone/>
            </a:pPr>
            <a:endParaRPr lang="en-US" dirty="0"/>
          </a:p>
          <a:p>
            <a:pPr marL="489204" indent="-489204"/>
            <a:r>
              <a:rPr lang="en-US" dirty="0"/>
              <a:t>Ducted QPL available here: </a:t>
            </a:r>
            <a:r>
              <a:rPr lang="en-US" dirty="0">
                <a:hlinkClick r:id="rId3"/>
              </a:rPr>
              <a:t>https://www.energystar.gov/productfinder/product/certified-central-heat-pumps/results</a:t>
            </a:r>
            <a:endParaRPr lang="en-US" dirty="0"/>
          </a:p>
          <a:p>
            <a:pPr marL="489204" indent="-489204"/>
            <a:r>
              <a:rPr lang="en-US" dirty="0"/>
              <a:t>Mini-Split QPL available here: </a:t>
            </a:r>
            <a:r>
              <a:rPr lang="en-US" dirty="0">
                <a:hlinkClick r:id="rId4"/>
              </a:rPr>
              <a:t>https://www.energystar.gov/productfinder/product/certified-mini-split-heat-pumps/results</a:t>
            </a:r>
            <a:endParaRPr lang="en-US" dirty="0"/>
          </a:p>
          <a:p>
            <a:pPr marL="0" indent="0">
              <a:buNone/>
            </a:pPr>
            <a:endParaRPr lang="en-US" dirty="0"/>
          </a:p>
        </p:txBody>
      </p:sp>
      <p:pic>
        <p:nvPicPr>
          <p:cNvPr id="6" name="Picture 5">
            <a:extLst>
              <a:ext uri="{FF2B5EF4-FFF2-40B4-BE49-F238E27FC236}">
                <a16:creationId xmlns:a16="http://schemas.microsoft.com/office/drawing/2014/main" id="{F0370E72-3468-4C58-B51C-2562DE6A10F0}"/>
              </a:ext>
            </a:extLst>
          </p:cNvPr>
          <p:cNvPicPr>
            <a:picLocks noChangeAspect="1"/>
          </p:cNvPicPr>
          <p:nvPr/>
        </p:nvPicPr>
        <p:blipFill rotWithShape="1">
          <a:blip r:embed="rId5"/>
          <a:srcRect t="1010"/>
          <a:stretch/>
        </p:blipFill>
        <p:spPr>
          <a:xfrm>
            <a:off x="7142296" y="1838363"/>
            <a:ext cx="6927156" cy="6005687"/>
          </a:xfrm>
          <a:prstGeom prst="rect">
            <a:avLst/>
          </a:prstGeom>
          <a:effectLst>
            <a:outerShdw blurRad="50800" dist="38100" dir="2700000" algn="tl" rotWithShape="0">
              <a:prstClr val="black">
                <a:alpha val="40000"/>
              </a:prstClr>
            </a:outerShdw>
          </a:effectLst>
        </p:spPr>
      </p:pic>
      <p:sp>
        <p:nvSpPr>
          <p:cNvPr id="4" name="object 3">
            <a:extLst>
              <a:ext uri="{FF2B5EF4-FFF2-40B4-BE49-F238E27FC236}">
                <a16:creationId xmlns:a16="http://schemas.microsoft.com/office/drawing/2014/main" id="{2785E2AC-502F-4D37-8D17-3F7DDE567D49}"/>
              </a:ext>
            </a:extLst>
          </p:cNvPr>
          <p:cNvSpPr txBox="1">
            <a:spLocks/>
          </p:cNvSpPr>
          <p:nvPr/>
        </p:nvSpPr>
        <p:spPr>
          <a:xfrm>
            <a:off x="560949" y="1292180"/>
            <a:ext cx="7276765" cy="456022"/>
          </a:xfrm>
          <a:prstGeom prst="rect">
            <a:avLst/>
          </a:prstGeom>
        </p:spPr>
        <p:txBody>
          <a:bodyPr vert="horz" wrap="square" lIns="0" tIns="12700" rIns="0" bIns="0" rtlCol="0" anchor="ctr">
            <a:spAutoFit/>
          </a:bodyPr>
          <a:lstStyle>
            <a:lvl1pPr algn="l" defTabSz="544237" rtl="0" eaLnBrk="1" latinLnBrk="0" hangingPunct="1">
              <a:spcBef>
                <a:spcPct val="0"/>
              </a:spcBef>
              <a:buNone/>
              <a:defRPr sz="2167" b="1" kern="1200">
                <a:solidFill>
                  <a:srgbClr val="0070C0"/>
                </a:solidFill>
                <a:latin typeface="Univers" pitchFamily="34" charset="0"/>
                <a:ea typeface="+mj-ea"/>
                <a:cs typeface="+mj-cs"/>
              </a:defRPr>
            </a:lvl1pPr>
          </a:lstStyle>
          <a:p>
            <a:pPr marL="82296"/>
            <a:r>
              <a:rPr lang="en-US" sz="2880" dirty="0">
                <a:latin typeface="Univers"/>
              </a:rPr>
              <a:t>ENERGY STAR Qualified Product Lists</a:t>
            </a:r>
            <a:endParaRPr lang="en-US" sz="2160" dirty="0"/>
          </a:p>
        </p:txBody>
      </p:sp>
    </p:spTree>
    <p:extLst>
      <p:ext uri="{BB962C8B-B14F-4D97-AF65-F5344CB8AC3E}">
        <p14:creationId xmlns:p14="http://schemas.microsoft.com/office/powerpoint/2010/main" val="1364966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169" y="2894980"/>
            <a:ext cx="9988062" cy="2439640"/>
          </a:xfrm>
        </p:spPr>
        <p:txBody>
          <a:bodyPr numCol="2">
            <a:noAutofit/>
          </a:bodyPr>
          <a:lstStyle/>
          <a:p>
            <a:pPr marL="197510" indent="-197510" algn="ctr">
              <a:buNone/>
            </a:pPr>
            <a:r>
              <a:rPr lang="en-US" b="1" dirty="0">
                <a:solidFill>
                  <a:srgbClr val="768383"/>
                </a:solidFill>
              </a:rPr>
              <a:t>Abigail Daken</a:t>
            </a:r>
            <a:endParaRPr lang="en-US" dirty="0">
              <a:solidFill>
                <a:srgbClr val="768383"/>
              </a:solidFill>
            </a:endParaRPr>
          </a:p>
          <a:p>
            <a:pPr marL="197510" indent="-197510" algn="ctr">
              <a:buNone/>
            </a:pPr>
            <a:r>
              <a:rPr lang="en-US" dirty="0">
                <a:solidFill>
                  <a:srgbClr val="768383"/>
                </a:solidFill>
                <a:hlinkClick r:id="rId2"/>
              </a:rPr>
              <a:t>Daken.Abigail@epa.gov</a:t>
            </a:r>
            <a:endParaRPr lang="en-US" dirty="0">
              <a:solidFill>
                <a:srgbClr val="768383"/>
              </a:solidFill>
            </a:endParaRPr>
          </a:p>
          <a:p>
            <a:pPr marL="197510" indent="-197510" algn="ctr">
              <a:buNone/>
            </a:pPr>
            <a:r>
              <a:rPr lang="en-US" dirty="0">
                <a:solidFill>
                  <a:srgbClr val="768383"/>
                </a:solidFill>
              </a:rPr>
              <a:t>202-343-9375</a:t>
            </a:r>
          </a:p>
          <a:p>
            <a:pPr marL="197510" indent="-197510" algn="ctr">
              <a:buNone/>
            </a:pPr>
            <a:endParaRPr lang="en-US" b="1" dirty="0">
              <a:solidFill>
                <a:srgbClr val="768383"/>
              </a:solidFill>
            </a:endParaRPr>
          </a:p>
          <a:p>
            <a:pPr marL="197510" indent="-197510" algn="ctr">
              <a:buNone/>
            </a:pPr>
            <a:endParaRPr lang="en-US" b="1" dirty="0">
              <a:solidFill>
                <a:srgbClr val="768383"/>
              </a:solidFill>
            </a:endParaRPr>
          </a:p>
          <a:p>
            <a:pPr marL="197510" indent="-197510" algn="ctr">
              <a:buNone/>
            </a:pPr>
            <a:endParaRPr lang="en-US" dirty="0">
              <a:solidFill>
                <a:srgbClr val="768383"/>
              </a:solidFill>
            </a:endParaRPr>
          </a:p>
          <a:p>
            <a:pPr marL="197510" indent="-197510" algn="ctr">
              <a:buNone/>
            </a:pPr>
            <a:r>
              <a:rPr lang="en-US" b="1" dirty="0">
                <a:solidFill>
                  <a:srgbClr val="768383"/>
                </a:solidFill>
              </a:rPr>
              <a:t>Dan Lawlor</a:t>
            </a:r>
          </a:p>
          <a:p>
            <a:pPr marL="197510" indent="-197510" algn="ctr">
              <a:buNone/>
            </a:pPr>
            <a:r>
              <a:rPr lang="en-US" u="sng" dirty="0">
                <a:hlinkClick r:id="rId3"/>
              </a:rPr>
              <a:t>Lawlor.Daniel@epa.gov</a:t>
            </a:r>
            <a:endParaRPr lang="en-US" u="sng" dirty="0"/>
          </a:p>
          <a:p>
            <a:pPr marL="197510" indent="-197510" algn="ctr">
              <a:buNone/>
            </a:pPr>
            <a:r>
              <a:rPr lang="en-US" dirty="0">
                <a:solidFill>
                  <a:srgbClr val="768383"/>
                </a:solidFill>
              </a:rPr>
              <a:t>202-564-8561</a:t>
            </a:r>
          </a:p>
          <a:p>
            <a:pPr marL="197510" indent="-197510" algn="ctr">
              <a:buNone/>
            </a:pPr>
            <a:endParaRPr lang="en-US" b="1" dirty="0">
              <a:solidFill>
                <a:srgbClr val="768383"/>
              </a:solidFill>
            </a:endParaRPr>
          </a:p>
          <a:p>
            <a:pPr marL="197510" indent="-197510" algn="ctr">
              <a:buNone/>
            </a:pPr>
            <a:endParaRPr lang="en-US" b="1" dirty="0">
              <a:solidFill>
                <a:srgbClr val="768383"/>
              </a:solidFill>
            </a:endParaRPr>
          </a:p>
        </p:txBody>
      </p:sp>
      <p:sp>
        <p:nvSpPr>
          <p:cNvPr id="4" name="Title 1"/>
          <p:cNvSpPr>
            <a:spLocks noGrp="1"/>
          </p:cNvSpPr>
          <p:nvPr>
            <p:ph type="title"/>
          </p:nvPr>
        </p:nvSpPr>
        <p:spPr>
          <a:xfrm>
            <a:off x="0" y="1524338"/>
            <a:ext cx="14630400" cy="645370"/>
          </a:xfrm>
        </p:spPr>
        <p:txBody>
          <a:bodyPr/>
          <a:lstStyle/>
          <a:p>
            <a:pPr algn="ctr"/>
            <a:r>
              <a:rPr lang="en-US" dirty="0"/>
              <a:t>Questions?</a:t>
            </a:r>
          </a:p>
        </p:txBody>
      </p:sp>
      <p:sp>
        <p:nvSpPr>
          <p:cNvPr id="2" name="Slide Number Placeholder 1">
            <a:extLst>
              <a:ext uri="{FF2B5EF4-FFF2-40B4-BE49-F238E27FC236}">
                <a16:creationId xmlns:a16="http://schemas.microsoft.com/office/drawing/2014/main" id="{71B038DA-4138-43AF-9255-E920CD89A798}"/>
              </a:ext>
            </a:extLst>
          </p:cNvPr>
          <p:cNvSpPr>
            <a:spLocks noGrp="1"/>
          </p:cNvSpPr>
          <p:nvPr>
            <p:ph type="sldNum" sz="quarter" idx="12"/>
          </p:nvPr>
        </p:nvSpPr>
        <p:spPr/>
        <p:txBody>
          <a:bodyPr/>
          <a:lstStyle/>
          <a:p>
            <a:fld id="{6DBDE81B-C30A-4F47-8F28-E2CEE862ED7B}" type="slidenum">
              <a:rPr lang="en-US" smtClean="0"/>
              <a:pPr/>
              <a:t>26</a:t>
            </a:fld>
            <a:endParaRPr lang="en-US" dirty="0"/>
          </a:p>
        </p:txBody>
      </p:sp>
    </p:spTree>
    <p:extLst>
      <p:ext uri="{BB962C8B-B14F-4D97-AF65-F5344CB8AC3E}">
        <p14:creationId xmlns:p14="http://schemas.microsoft.com/office/powerpoint/2010/main" val="31807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3EED-D153-A218-2471-32E28198A5F8}"/>
              </a:ext>
            </a:extLst>
          </p:cNvPr>
          <p:cNvSpPr>
            <a:spLocks noGrp="1"/>
          </p:cNvSpPr>
          <p:nvPr>
            <p:ph type="title"/>
          </p:nvPr>
        </p:nvSpPr>
        <p:spPr/>
        <p:txBody>
          <a:bodyPr/>
          <a:lstStyle/>
          <a:p>
            <a:r>
              <a:rPr lang="en-US" dirty="0"/>
              <a:t>Old vs New</a:t>
            </a:r>
          </a:p>
        </p:txBody>
      </p:sp>
      <p:pic>
        <p:nvPicPr>
          <p:cNvPr id="6" name="Content Placeholder 5" descr="Text&#10;&#10;Description automatically generated with medium confidence">
            <a:extLst>
              <a:ext uri="{FF2B5EF4-FFF2-40B4-BE49-F238E27FC236}">
                <a16:creationId xmlns:a16="http://schemas.microsoft.com/office/drawing/2014/main" id="{9263C9DA-AAEA-F6B1-48EB-D9DEE1F95443}"/>
              </a:ext>
            </a:extLst>
          </p:cNvPr>
          <p:cNvPicPr>
            <a:picLocks noGrp="1" noChangeAspect="1"/>
          </p:cNvPicPr>
          <p:nvPr>
            <p:ph idx="1"/>
          </p:nvPr>
        </p:nvPicPr>
        <p:blipFill>
          <a:blip r:embed="rId2"/>
          <a:stretch>
            <a:fillRect/>
          </a:stretch>
        </p:blipFill>
        <p:spPr>
          <a:xfrm>
            <a:off x="1667692" y="2169708"/>
            <a:ext cx="11295016" cy="5486400"/>
          </a:xfrm>
        </p:spPr>
      </p:pic>
      <p:sp>
        <p:nvSpPr>
          <p:cNvPr id="4" name="Slide Number Placeholder 3">
            <a:extLst>
              <a:ext uri="{FF2B5EF4-FFF2-40B4-BE49-F238E27FC236}">
                <a16:creationId xmlns:a16="http://schemas.microsoft.com/office/drawing/2014/main" id="{3D9F6545-5867-5BC1-53E2-ED4A04C56F0A}"/>
              </a:ext>
            </a:extLst>
          </p:cNvPr>
          <p:cNvSpPr>
            <a:spLocks noGrp="1"/>
          </p:cNvSpPr>
          <p:nvPr>
            <p:ph type="sldNum" sz="quarter" idx="12"/>
          </p:nvPr>
        </p:nvSpPr>
        <p:spPr/>
        <p:txBody>
          <a:bodyPr/>
          <a:lstStyle/>
          <a:p>
            <a:fld id="{6DBDE81B-C30A-4F47-8F28-E2CEE862ED7B}" type="slidenum">
              <a:rPr lang="en-US" smtClean="0"/>
              <a:pPr/>
              <a:t>3</a:t>
            </a:fld>
            <a:endParaRPr lang="en-US" dirty="0"/>
          </a:p>
        </p:txBody>
      </p:sp>
    </p:spTree>
    <p:extLst>
      <p:ext uri="{BB962C8B-B14F-4D97-AF65-F5344CB8AC3E}">
        <p14:creationId xmlns:p14="http://schemas.microsoft.com/office/powerpoint/2010/main" val="203809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0984-EB26-7F65-860B-E9460A160E35}"/>
              </a:ext>
            </a:extLst>
          </p:cNvPr>
          <p:cNvSpPr>
            <a:spLocks noGrp="1"/>
          </p:cNvSpPr>
          <p:nvPr>
            <p:ph type="title"/>
          </p:nvPr>
        </p:nvSpPr>
        <p:spPr/>
        <p:txBody>
          <a:bodyPr/>
          <a:lstStyle/>
          <a:p>
            <a:r>
              <a:rPr lang="en-US" dirty="0"/>
              <a:t>Types of ASHPs</a:t>
            </a:r>
          </a:p>
        </p:txBody>
      </p:sp>
      <p:pic>
        <p:nvPicPr>
          <p:cNvPr id="6" name="Content Placeholder 5" descr="Diagram, application, PowerPoint&#10;&#10;Description automatically generated">
            <a:extLst>
              <a:ext uri="{FF2B5EF4-FFF2-40B4-BE49-F238E27FC236}">
                <a16:creationId xmlns:a16="http://schemas.microsoft.com/office/drawing/2014/main" id="{4A07BD7B-0A5B-CFED-53D2-B8A2DE12711A}"/>
              </a:ext>
            </a:extLst>
          </p:cNvPr>
          <p:cNvPicPr>
            <a:picLocks noGrp="1" noChangeAspect="1"/>
          </p:cNvPicPr>
          <p:nvPr>
            <p:ph idx="1"/>
          </p:nvPr>
        </p:nvPicPr>
        <p:blipFill>
          <a:blip r:embed="rId2"/>
          <a:stretch>
            <a:fillRect/>
          </a:stretch>
        </p:blipFill>
        <p:spPr>
          <a:xfrm>
            <a:off x="8320579" y="2169708"/>
            <a:ext cx="4156848" cy="5486400"/>
          </a:xfrm>
        </p:spPr>
      </p:pic>
      <p:sp>
        <p:nvSpPr>
          <p:cNvPr id="4" name="Slide Number Placeholder 3">
            <a:extLst>
              <a:ext uri="{FF2B5EF4-FFF2-40B4-BE49-F238E27FC236}">
                <a16:creationId xmlns:a16="http://schemas.microsoft.com/office/drawing/2014/main" id="{2AA7C6BE-E7AE-D12E-798A-FAE68CC4BE1A}"/>
              </a:ext>
            </a:extLst>
          </p:cNvPr>
          <p:cNvSpPr>
            <a:spLocks noGrp="1"/>
          </p:cNvSpPr>
          <p:nvPr>
            <p:ph type="sldNum" sz="quarter" idx="12"/>
          </p:nvPr>
        </p:nvSpPr>
        <p:spPr/>
        <p:txBody>
          <a:bodyPr/>
          <a:lstStyle/>
          <a:p>
            <a:fld id="{6DBDE81B-C30A-4F47-8F28-E2CEE862ED7B}" type="slidenum">
              <a:rPr lang="en-US" smtClean="0"/>
              <a:pPr/>
              <a:t>4</a:t>
            </a:fld>
            <a:endParaRPr lang="en-US" dirty="0"/>
          </a:p>
        </p:txBody>
      </p:sp>
      <p:pic>
        <p:nvPicPr>
          <p:cNvPr id="8" name="Picture 7" descr="Graphical user interface, diagram, application&#10;&#10;Description automatically generated">
            <a:extLst>
              <a:ext uri="{FF2B5EF4-FFF2-40B4-BE49-F238E27FC236}">
                <a16:creationId xmlns:a16="http://schemas.microsoft.com/office/drawing/2014/main" id="{BC3E74D5-F777-F40C-6552-0DB538FEB471}"/>
              </a:ext>
            </a:extLst>
          </p:cNvPr>
          <p:cNvPicPr>
            <a:picLocks noChangeAspect="1"/>
          </p:cNvPicPr>
          <p:nvPr/>
        </p:nvPicPr>
        <p:blipFill>
          <a:blip r:embed="rId3"/>
          <a:stretch>
            <a:fillRect/>
          </a:stretch>
        </p:blipFill>
        <p:spPr>
          <a:xfrm>
            <a:off x="2027076" y="2169708"/>
            <a:ext cx="4140530" cy="5486400"/>
          </a:xfrm>
          <a:prstGeom prst="rect">
            <a:avLst/>
          </a:prstGeom>
        </p:spPr>
      </p:pic>
    </p:spTree>
    <p:extLst>
      <p:ext uri="{BB962C8B-B14F-4D97-AF65-F5344CB8AC3E}">
        <p14:creationId xmlns:p14="http://schemas.microsoft.com/office/powerpoint/2010/main" val="324638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BE4F-FDED-D1D5-585A-8FF98E10BBBD}"/>
              </a:ext>
            </a:extLst>
          </p:cNvPr>
          <p:cNvSpPr>
            <a:spLocks noGrp="1"/>
          </p:cNvSpPr>
          <p:nvPr>
            <p:ph type="title"/>
          </p:nvPr>
        </p:nvSpPr>
        <p:spPr/>
        <p:txBody>
          <a:bodyPr/>
          <a:lstStyle/>
          <a:p>
            <a:r>
              <a:rPr lang="en-US" dirty="0"/>
              <a:t>Components of a Heat Pump</a:t>
            </a:r>
          </a:p>
        </p:txBody>
      </p:sp>
      <p:pic>
        <p:nvPicPr>
          <p:cNvPr id="6" name="Content Placeholder 5" descr="A picture containing text, indoor, floor, wall&#10;&#10;Description automatically generated">
            <a:extLst>
              <a:ext uri="{FF2B5EF4-FFF2-40B4-BE49-F238E27FC236}">
                <a16:creationId xmlns:a16="http://schemas.microsoft.com/office/drawing/2014/main" id="{9DF30934-D9CF-E49A-7FCD-C9202E103823}"/>
              </a:ext>
            </a:extLst>
          </p:cNvPr>
          <p:cNvPicPr>
            <a:picLocks noGrp="1" noChangeAspect="1"/>
          </p:cNvPicPr>
          <p:nvPr>
            <p:ph idx="1"/>
          </p:nvPr>
        </p:nvPicPr>
        <p:blipFill>
          <a:blip r:embed="rId3"/>
          <a:stretch>
            <a:fillRect/>
          </a:stretch>
        </p:blipFill>
        <p:spPr>
          <a:xfrm>
            <a:off x="3936732" y="2360296"/>
            <a:ext cx="6756935" cy="5486400"/>
          </a:xfrm>
        </p:spPr>
      </p:pic>
      <p:sp>
        <p:nvSpPr>
          <p:cNvPr id="4" name="Slide Number Placeholder 3">
            <a:extLst>
              <a:ext uri="{FF2B5EF4-FFF2-40B4-BE49-F238E27FC236}">
                <a16:creationId xmlns:a16="http://schemas.microsoft.com/office/drawing/2014/main" id="{900D37FD-315E-616C-6628-2BDD9656C8F7}"/>
              </a:ext>
            </a:extLst>
          </p:cNvPr>
          <p:cNvSpPr>
            <a:spLocks noGrp="1"/>
          </p:cNvSpPr>
          <p:nvPr>
            <p:ph type="sldNum" sz="quarter" idx="12"/>
          </p:nvPr>
        </p:nvSpPr>
        <p:spPr/>
        <p:txBody>
          <a:bodyPr/>
          <a:lstStyle/>
          <a:p>
            <a:fld id="{6DBDE81B-C30A-4F47-8F28-E2CEE862ED7B}" type="slidenum">
              <a:rPr lang="en-US" smtClean="0"/>
              <a:pPr/>
              <a:t>5</a:t>
            </a:fld>
            <a:endParaRPr lang="en-US" dirty="0"/>
          </a:p>
        </p:txBody>
      </p:sp>
    </p:spTree>
    <p:extLst>
      <p:ext uri="{BB962C8B-B14F-4D97-AF65-F5344CB8AC3E}">
        <p14:creationId xmlns:p14="http://schemas.microsoft.com/office/powerpoint/2010/main" val="204744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6852-A857-031B-F6C3-B8132DCA56C8}"/>
              </a:ext>
            </a:extLst>
          </p:cNvPr>
          <p:cNvSpPr>
            <a:spLocks noGrp="1"/>
          </p:cNvSpPr>
          <p:nvPr>
            <p:ph type="title"/>
          </p:nvPr>
        </p:nvSpPr>
        <p:spPr/>
        <p:txBody>
          <a:bodyPr/>
          <a:lstStyle/>
          <a:p>
            <a:r>
              <a:rPr lang="en-US" dirty="0"/>
              <a:t>Acronyms, Acronyms, Acronyms</a:t>
            </a:r>
          </a:p>
        </p:txBody>
      </p:sp>
      <p:sp>
        <p:nvSpPr>
          <p:cNvPr id="3" name="Content Placeholder 2">
            <a:extLst>
              <a:ext uri="{FF2B5EF4-FFF2-40B4-BE49-F238E27FC236}">
                <a16:creationId xmlns:a16="http://schemas.microsoft.com/office/drawing/2014/main" id="{FB4709BD-A138-62C1-7A75-0B0F4747431F}"/>
              </a:ext>
            </a:extLst>
          </p:cNvPr>
          <p:cNvSpPr>
            <a:spLocks noGrp="1"/>
          </p:cNvSpPr>
          <p:nvPr>
            <p:ph idx="1"/>
          </p:nvPr>
        </p:nvSpPr>
        <p:spPr/>
        <p:txBody>
          <a:bodyPr/>
          <a:lstStyle/>
          <a:p>
            <a:pPr marL="0" indent="0">
              <a:buNone/>
            </a:pPr>
            <a:r>
              <a:rPr lang="en-US" b="1" dirty="0"/>
              <a:t>Heating Efficiency</a:t>
            </a:r>
          </a:p>
          <a:p>
            <a:r>
              <a:rPr lang="en-US" dirty="0"/>
              <a:t>Heating season performance factor (HSPF): ratio of the total space heating provided to the total electrical energy consumed by the heat pump during a heating season</a:t>
            </a:r>
          </a:p>
          <a:p>
            <a:r>
              <a:rPr lang="en-US" dirty="0"/>
              <a:t>Coefficient of Performance (COP): similar to HSPF but uses different units and can be measured over shorter time periods. It is also the ratio of heat delivered to the electrical energy required</a:t>
            </a:r>
          </a:p>
          <a:p>
            <a:pPr marL="0" indent="0">
              <a:buNone/>
            </a:pPr>
            <a:r>
              <a:rPr lang="en-US" b="1" dirty="0"/>
              <a:t>Cooling Efficiency</a:t>
            </a:r>
          </a:p>
          <a:p>
            <a:r>
              <a:rPr lang="en-US" dirty="0"/>
              <a:t>Energy Efficiency Ratio (EER): ratio of the heat removed to the electrical power used to remove the heat</a:t>
            </a:r>
          </a:p>
          <a:p>
            <a:r>
              <a:rPr lang="en-US" dirty="0"/>
              <a:t>Seasonal Energy Efficiency Ratio (SEER): ratio of the heat removed during the cooling season to the total electrical energy used</a:t>
            </a:r>
          </a:p>
        </p:txBody>
      </p:sp>
      <p:sp>
        <p:nvSpPr>
          <p:cNvPr id="4" name="Slide Number Placeholder 3">
            <a:extLst>
              <a:ext uri="{FF2B5EF4-FFF2-40B4-BE49-F238E27FC236}">
                <a16:creationId xmlns:a16="http://schemas.microsoft.com/office/drawing/2014/main" id="{AB3C37BB-F3CE-6DC6-C126-F1B074C27BEE}"/>
              </a:ext>
            </a:extLst>
          </p:cNvPr>
          <p:cNvSpPr>
            <a:spLocks noGrp="1"/>
          </p:cNvSpPr>
          <p:nvPr>
            <p:ph type="sldNum" sz="quarter" idx="12"/>
          </p:nvPr>
        </p:nvSpPr>
        <p:spPr/>
        <p:txBody>
          <a:bodyPr/>
          <a:lstStyle/>
          <a:p>
            <a:fld id="{6DBDE81B-C30A-4F47-8F28-E2CEE862ED7B}" type="slidenum">
              <a:rPr lang="en-US" smtClean="0"/>
              <a:pPr/>
              <a:t>6</a:t>
            </a:fld>
            <a:endParaRPr lang="en-US" dirty="0"/>
          </a:p>
        </p:txBody>
      </p:sp>
    </p:spTree>
    <p:extLst>
      <p:ext uri="{BB962C8B-B14F-4D97-AF65-F5344CB8AC3E}">
        <p14:creationId xmlns:p14="http://schemas.microsoft.com/office/powerpoint/2010/main" val="180341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EAC0-64EC-041D-265D-AAF6062CDF86}"/>
              </a:ext>
            </a:extLst>
          </p:cNvPr>
          <p:cNvSpPr>
            <a:spLocks noGrp="1"/>
          </p:cNvSpPr>
          <p:nvPr>
            <p:ph type="title"/>
          </p:nvPr>
        </p:nvSpPr>
        <p:spPr/>
        <p:txBody>
          <a:bodyPr/>
          <a:lstStyle/>
          <a:p>
            <a:r>
              <a:rPr lang="en-US" dirty="0"/>
              <a:t>Solutions for Multiple Applications</a:t>
            </a:r>
          </a:p>
        </p:txBody>
      </p:sp>
      <p:sp>
        <p:nvSpPr>
          <p:cNvPr id="3" name="Content Placeholder 2">
            <a:extLst>
              <a:ext uri="{FF2B5EF4-FFF2-40B4-BE49-F238E27FC236}">
                <a16:creationId xmlns:a16="http://schemas.microsoft.com/office/drawing/2014/main" id="{10223717-1BC1-4F98-E14F-523353E17827}"/>
              </a:ext>
            </a:extLst>
          </p:cNvPr>
          <p:cNvSpPr>
            <a:spLocks noGrp="1"/>
          </p:cNvSpPr>
          <p:nvPr>
            <p:ph idx="1"/>
          </p:nvPr>
        </p:nvSpPr>
        <p:spPr>
          <a:xfrm>
            <a:off x="1299543" y="2341758"/>
            <a:ext cx="7110166" cy="5009639"/>
          </a:xfrm>
        </p:spPr>
        <p:txBody>
          <a:bodyPr/>
          <a:lstStyle/>
          <a:p>
            <a:r>
              <a:rPr lang="en-US" dirty="0"/>
              <a:t>Traditional ducted systems can replace Central AC units</a:t>
            </a:r>
          </a:p>
          <a:p>
            <a:pPr lvl="1"/>
            <a:r>
              <a:rPr lang="en-US" dirty="0"/>
              <a:t>Existing heating system can be used as back-up</a:t>
            </a:r>
          </a:p>
          <a:p>
            <a:r>
              <a:rPr lang="en-US" dirty="0"/>
              <a:t>Mini-split systems offer flexible solutions</a:t>
            </a:r>
          </a:p>
          <a:p>
            <a:pPr lvl="1"/>
            <a:r>
              <a:rPr lang="en-US" dirty="0"/>
              <a:t>Can be wall or floor mounted, recessed in ceiling</a:t>
            </a:r>
          </a:p>
          <a:p>
            <a:pPr lvl="1"/>
            <a:r>
              <a:rPr lang="en-US" dirty="0"/>
              <a:t>Single or multi-zone</a:t>
            </a:r>
          </a:p>
        </p:txBody>
      </p:sp>
      <p:sp>
        <p:nvSpPr>
          <p:cNvPr id="4" name="Slide Number Placeholder 3">
            <a:extLst>
              <a:ext uri="{FF2B5EF4-FFF2-40B4-BE49-F238E27FC236}">
                <a16:creationId xmlns:a16="http://schemas.microsoft.com/office/drawing/2014/main" id="{28CF4912-28B6-9893-8124-6223A96A6939}"/>
              </a:ext>
            </a:extLst>
          </p:cNvPr>
          <p:cNvSpPr>
            <a:spLocks noGrp="1"/>
          </p:cNvSpPr>
          <p:nvPr>
            <p:ph type="sldNum" sz="quarter" idx="12"/>
          </p:nvPr>
        </p:nvSpPr>
        <p:spPr/>
        <p:txBody>
          <a:bodyPr/>
          <a:lstStyle/>
          <a:p>
            <a:fld id="{6DBDE81B-C30A-4F47-8F28-E2CEE862ED7B}" type="slidenum">
              <a:rPr lang="en-US" smtClean="0"/>
              <a:pPr/>
              <a:t>7</a:t>
            </a:fld>
            <a:endParaRPr lang="en-US" dirty="0"/>
          </a:p>
        </p:txBody>
      </p:sp>
      <p:pic>
        <p:nvPicPr>
          <p:cNvPr id="6" name="Picture 5" descr="Graphical user interface&#10;&#10;Description automatically generated">
            <a:extLst>
              <a:ext uri="{FF2B5EF4-FFF2-40B4-BE49-F238E27FC236}">
                <a16:creationId xmlns:a16="http://schemas.microsoft.com/office/drawing/2014/main" id="{E24562C1-B612-C1F1-A121-3674C1B90704}"/>
              </a:ext>
            </a:extLst>
          </p:cNvPr>
          <p:cNvPicPr>
            <a:picLocks noChangeAspect="1"/>
          </p:cNvPicPr>
          <p:nvPr/>
        </p:nvPicPr>
        <p:blipFill>
          <a:blip r:embed="rId2"/>
          <a:stretch>
            <a:fillRect/>
          </a:stretch>
        </p:blipFill>
        <p:spPr>
          <a:xfrm>
            <a:off x="8706910" y="2341758"/>
            <a:ext cx="5544355" cy="5486400"/>
          </a:xfrm>
          <a:prstGeom prst="rect">
            <a:avLst/>
          </a:prstGeom>
        </p:spPr>
      </p:pic>
    </p:spTree>
    <p:extLst>
      <p:ext uri="{BB962C8B-B14F-4D97-AF65-F5344CB8AC3E}">
        <p14:creationId xmlns:p14="http://schemas.microsoft.com/office/powerpoint/2010/main" val="349165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A4F4-0256-1922-A968-4D2B304525E6}"/>
              </a:ext>
            </a:extLst>
          </p:cNvPr>
          <p:cNvSpPr>
            <a:spLocks noGrp="1"/>
          </p:cNvSpPr>
          <p:nvPr>
            <p:ph type="title"/>
          </p:nvPr>
        </p:nvSpPr>
        <p:spPr/>
        <p:txBody>
          <a:bodyPr/>
          <a:lstStyle/>
          <a:p>
            <a:r>
              <a:rPr lang="en-US" dirty="0"/>
              <a:t>Cold Climate Advancements</a:t>
            </a:r>
          </a:p>
        </p:txBody>
      </p:sp>
      <p:sp>
        <p:nvSpPr>
          <p:cNvPr id="3" name="Content Placeholder 2">
            <a:extLst>
              <a:ext uri="{FF2B5EF4-FFF2-40B4-BE49-F238E27FC236}">
                <a16:creationId xmlns:a16="http://schemas.microsoft.com/office/drawing/2014/main" id="{D863FD74-2332-00CC-0AE1-A5616FA00A65}"/>
              </a:ext>
            </a:extLst>
          </p:cNvPr>
          <p:cNvSpPr>
            <a:spLocks noGrp="1"/>
          </p:cNvSpPr>
          <p:nvPr>
            <p:ph idx="1"/>
          </p:nvPr>
        </p:nvSpPr>
        <p:spPr/>
        <p:txBody>
          <a:bodyPr/>
          <a:lstStyle/>
          <a:p>
            <a:r>
              <a:rPr lang="en-US" b="1" dirty="0"/>
              <a:t>Cold-Weather Refrigerants: </a:t>
            </a:r>
            <a:r>
              <a:rPr lang="en-US" dirty="0"/>
              <a:t>Cold climate heat pumps use refrigerants that have a lower boiling point than traditional heat pump refrigerants. These refrigerants can continue flowing through a system at low ambient temperatures and draw more heat energy from cold air.</a:t>
            </a:r>
          </a:p>
          <a:p>
            <a:r>
              <a:rPr lang="en-US" b="1" dirty="0"/>
              <a:t>Compressor Design: </a:t>
            </a:r>
            <a:r>
              <a:rPr lang="en-US" dirty="0"/>
              <a:t>Variable-speed compressors can run at a low percentage of their maximum speed in moderate weather, then switch to higher speeds at extreme temperatures. Instead of using an all-or-nothing approach, these inverters draw the right amount of energy to keep indoors spaces at a comfortable temperature.</a:t>
            </a:r>
          </a:p>
          <a:p>
            <a:r>
              <a:rPr lang="en-US" b="1" dirty="0"/>
              <a:t>Variable speed fans: </a:t>
            </a:r>
            <a:r>
              <a:rPr lang="en-US" b="0" i="0" dirty="0">
                <a:solidFill>
                  <a:srgbClr val="292929"/>
                </a:solidFill>
                <a:effectLst/>
                <a:latin typeface="Karla" pitchFamily="2" charset="0"/>
              </a:rPr>
              <a:t>variable-speed controls for these fans attempt to keep the air moving at a comfortable velocity, minimizing cool drafts and maximizing electrical savings</a:t>
            </a:r>
            <a:endParaRPr lang="en-US" b="1" dirty="0"/>
          </a:p>
          <a:p>
            <a:endParaRPr lang="en-US" dirty="0"/>
          </a:p>
          <a:p>
            <a:pPr marL="0" indent="0" algn="ctr">
              <a:buNone/>
            </a:pPr>
            <a:r>
              <a:rPr lang="en-US" sz="2800" b="1" dirty="0"/>
              <a:t>RESULT? Air-source heat pumps that can heat a home in the coldest climates!</a:t>
            </a:r>
          </a:p>
        </p:txBody>
      </p:sp>
      <p:sp>
        <p:nvSpPr>
          <p:cNvPr id="4" name="Slide Number Placeholder 3">
            <a:extLst>
              <a:ext uri="{FF2B5EF4-FFF2-40B4-BE49-F238E27FC236}">
                <a16:creationId xmlns:a16="http://schemas.microsoft.com/office/drawing/2014/main" id="{4BF61667-9B8D-977E-A57B-7AAED8795F07}"/>
              </a:ext>
            </a:extLst>
          </p:cNvPr>
          <p:cNvSpPr>
            <a:spLocks noGrp="1"/>
          </p:cNvSpPr>
          <p:nvPr>
            <p:ph type="sldNum" sz="quarter" idx="12"/>
          </p:nvPr>
        </p:nvSpPr>
        <p:spPr/>
        <p:txBody>
          <a:bodyPr/>
          <a:lstStyle/>
          <a:p>
            <a:fld id="{6DBDE81B-C30A-4F47-8F28-E2CEE862ED7B}" type="slidenum">
              <a:rPr lang="en-US" smtClean="0"/>
              <a:pPr/>
              <a:t>8</a:t>
            </a:fld>
            <a:endParaRPr lang="en-US" dirty="0"/>
          </a:p>
        </p:txBody>
      </p:sp>
    </p:spTree>
    <p:extLst>
      <p:ext uri="{BB962C8B-B14F-4D97-AF65-F5344CB8AC3E}">
        <p14:creationId xmlns:p14="http://schemas.microsoft.com/office/powerpoint/2010/main" val="198881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C202-2F3A-CD1D-678F-B72E591B8038}"/>
              </a:ext>
            </a:extLst>
          </p:cNvPr>
          <p:cNvSpPr>
            <a:spLocks noGrp="1"/>
          </p:cNvSpPr>
          <p:nvPr>
            <p:ph type="title"/>
          </p:nvPr>
        </p:nvSpPr>
        <p:spPr/>
        <p:txBody>
          <a:bodyPr/>
          <a:lstStyle/>
          <a:p>
            <a:r>
              <a:rPr lang="en-US" dirty="0"/>
              <a:t>Contractor Considerations</a:t>
            </a:r>
          </a:p>
        </p:txBody>
      </p:sp>
      <p:sp>
        <p:nvSpPr>
          <p:cNvPr id="3" name="Content Placeholder 2">
            <a:extLst>
              <a:ext uri="{FF2B5EF4-FFF2-40B4-BE49-F238E27FC236}">
                <a16:creationId xmlns:a16="http://schemas.microsoft.com/office/drawing/2014/main" id="{9AF42DE1-4E72-9706-4BCB-E727F69B6E7C}"/>
              </a:ext>
            </a:extLst>
          </p:cNvPr>
          <p:cNvSpPr>
            <a:spLocks noGrp="1"/>
          </p:cNvSpPr>
          <p:nvPr>
            <p:ph idx="1"/>
          </p:nvPr>
        </p:nvSpPr>
        <p:spPr/>
        <p:txBody>
          <a:bodyPr/>
          <a:lstStyle/>
          <a:p>
            <a:r>
              <a:rPr lang="en-US" b="1" dirty="0"/>
              <a:t>Step 1. Evaluating your existing home efficiency</a:t>
            </a:r>
            <a:r>
              <a:rPr lang="en-US" dirty="0"/>
              <a:t>. Low levels of insulation and air leaks means your system works harder and can lead to energy waste. </a:t>
            </a:r>
            <a:endParaRPr lang="en-US" b="1" dirty="0"/>
          </a:p>
          <a:p>
            <a:r>
              <a:rPr lang="en-US" b="1" dirty="0"/>
              <a:t>Step 2. Determining the sizing and location of the system components. </a:t>
            </a:r>
            <a:r>
              <a:rPr lang="en-US" dirty="0"/>
              <a:t>The size of your system is a crucial determining factor of effective heating, cooling, and dehumidifying of your space. Remember, bigger is not always better! </a:t>
            </a:r>
          </a:p>
          <a:p>
            <a:r>
              <a:rPr lang="en-US" b="1" dirty="0"/>
              <a:t>Step 3. Ensuring proper system insulation and airflow. </a:t>
            </a:r>
            <a:r>
              <a:rPr lang="en-US" dirty="0"/>
              <a:t>Each component of your ASHP contributes to your system’s proper functioning. Minimizing the occurrence of leaks or damage will help your ASHP system run at peak efficiency and increase the longevity of your unit. Air flow is important for enjoying your ASHP system’s heating and cooling benefits.</a:t>
            </a:r>
          </a:p>
          <a:p>
            <a:r>
              <a:rPr lang="en-US" b="1" dirty="0"/>
              <a:t>Step 4. Operating and maintaining your new ASHP system. </a:t>
            </a:r>
            <a:r>
              <a:rPr lang="en-US" dirty="0"/>
              <a:t>Ask your contractor to walk you through how to operate your new ASHP to achieve the optimal efficiency and comfort benefits, such as how to use the thermostat to set the temperature and adjusting the fan settings. </a:t>
            </a:r>
          </a:p>
          <a:p>
            <a:endParaRPr lang="en-US" dirty="0"/>
          </a:p>
        </p:txBody>
      </p:sp>
      <p:sp>
        <p:nvSpPr>
          <p:cNvPr id="4" name="Slide Number Placeholder 3">
            <a:extLst>
              <a:ext uri="{FF2B5EF4-FFF2-40B4-BE49-F238E27FC236}">
                <a16:creationId xmlns:a16="http://schemas.microsoft.com/office/drawing/2014/main" id="{E4FE38CA-6AC3-D1B5-25D5-4262B3BD29F7}"/>
              </a:ext>
            </a:extLst>
          </p:cNvPr>
          <p:cNvSpPr>
            <a:spLocks noGrp="1"/>
          </p:cNvSpPr>
          <p:nvPr>
            <p:ph type="sldNum" sz="quarter" idx="12"/>
          </p:nvPr>
        </p:nvSpPr>
        <p:spPr/>
        <p:txBody>
          <a:bodyPr/>
          <a:lstStyle/>
          <a:p>
            <a:fld id="{6DBDE81B-C30A-4F47-8F28-E2CEE862ED7B}" type="slidenum">
              <a:rPr lang="en-US" smtClean="0"/>
              <a:pPr/>
              <a:t>9</a:t>
            </a:fld>
            <a:endParaRPr lang="en-US" dirty="0"/>
          </a:p>
        </p:txBody>
      </p:sp>
    </p:spTree>
    <p:extLst>
      <p:ext uri="{BB962C8B-B14F-4D97-AF65-F5344CB8AC3E}">
        <p14:creationId xmlns:p14="http://schemas.microsoft.com/office/powerpoint/2010/main" val="2800942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2020-06-24T14:57:31+00:00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770616d2-97d1-4359-9fe0-fce270a195bc">
      <UserInfo>
        <DisplayName>Lovrien Buehler, Nora</DisplayName>
        <AccountId>54</AccountId>
        <AccountType/>
      </UserInfo>
    </SharedWithUsers>
    <e3f09c3df709400db2417a7161762d62 xmlns="770616d2-97d1-4359-9fe0-fce270a195bc">
      <Terms xmlns="http://schemas.microsoft.com/office/infopath/2007/PartnerControls"/>
    </e3f09c3df709400db2417a7161762d62>
    <Email xmlns="36da3351-d291-4784-ac12-c313449a254c" xsi:nil="true"/>
    <Provided_x0020_by xmlns="36da3351-d291-4784-ac12-c313449a254c" xsi:nil="true"/>
    <lcf76f155ced4ddcb4097134ff3c332f xmlns="36da3351-d291-4784-ac12-c313449a254c">
      <Terms xmlns="http://schemas.microsoft.com/office/infopath/2007/PartnerControls"/>
    </lcf76f155ced4ddcb4097134ff3c332f>
    <KpiDescription xmlns="http://schemas.microsoft.com/sharepoint/v3" xsi:nil="true"/>
    <URL xmlns="36da3351-d291-4784-ac12-c313449a254c">
      <Url xsi:nil="true"/>
      <Description xsi:nil="true"/>
    </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324D9731FF3C4BA934045586E15B15" ma:contentTypeVersion="22" ma:contentTypeDescription="Create a new document." ma:contentTypeScope="" ma:versionID="3ebb135eff587044889206f5d6d6f291">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770616d2-97d1-4359-9fe0-fce270a195bc" xmlns:ns6="36da3351-d291-4784-ac12-c313449a254c" targetNamespace="http://schemas.microsoft.com/office/2006/metadata/properties" ma:root="true" ma:fieldsID="d68c87b5d3a1c2c1202800db5882da44" ns1:_="" ns2:_="" ns3:_="" ns4:_="" ns5:_="" ns6:_="">
    <xsd:import namespace="http://schemas.microsoft.com/sharepoint/v3"/>
    <xsd:import namespace="4ffa91fb-a0ff-4ac5-b2db-65c790d184a4"/>
    <xsd:import namespace="http://schemas.microsoft.com/sharepoint.v3"/>
    <xsd:import namespace="http://schemas.microsoft.com/sharepoint/v3/fields"/>
    <xsd:import namespace="770616d2-97d1-4359-9fe0-fce270a195bc"/>
    <xsd:import namespace="36da3351-d291-4784-ac12-c313449a254c"/>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e3f09c3df709400db2417a7161762d62" minOccurs="0"/>
                <xsd:element ref="ns6:MediaServiceMetadata" minOccurs="0"/>
                <xsd:element ref="ns6:MediaServiceFastMetadata" minOccurs="0"/>
                <xsd:element ref="ns6:Email" minOccurs="0"/>
                <xsd:element ref="ns6:Provided_x0020_by" minOccurs="0"/>
                <xsd:element ref="ns5:SharedWithUsers" minOccurs="0"/>
                <xsd:element ref="ns5:SharedWithDetails" minOccurs="0"/>
                <xsd:element ref="ns6:MediaServiceDateTaken" minOccurs="0"/>
                <xsd:element ref="ns6:URL" minOccurs="0"/>
                <xsd:element ref="ns6:MediaServiceAutoTags" minOccurs="0"/>
                <xsd:element ref="ns6:MediaServiceGenerationTime" minOccurs="0"/>
                <xsd:element ref="ns6:MediaServiceEventHashCode" minOccurs="0"/>
                <xsd:element ref="ns6:MediaServiceLocation" minOccurs="0"/>
                <xsd:element ref="ns6:MediaServiceOCR" minOccurs="0"/>
                <xsd:element ref="ns1:KpiDescription" minOccurs="0"/>
                <xsd:element ref="ns6:lcf76f155ced4ddcb4097134ff3c332f"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23"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KpiDescription" ma:index="42" nillable="true" ma:displayName="Description" ma:description="A brief description of the contents of the document."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8"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9"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10"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11"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15"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7"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8"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20"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22"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24"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5"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dee5f5cb-8b20-47d0-b7e8-0594a7866d3d}" ma:internalName="TaxCatchAllLabel" ma:readOnly="true" ma:showField="CatchAllDataLabel" ma:web="770616d2-97d1-4359-9fe0-fce270a195bc">
      <xsd:complexType>
        <xsd:complexContent>
          <xsd:extension base="dms:MultiChoiceLookup">
            <xsd:sequence>
              <xsd:element name="Value" type="dms:Lookup" maxOccurs="unbounded" minOccurs="0" nillable="true"/>
            </xsd:sequence>
          </xsd:extension>
        </xsd:complexContent>
      </xsd:complexType>
    </xsd:element>
    <xsd:element name="TaxCatchAll" ma:index="27" nillable="true" ma:displayName="Taxonomy Catch All Column" ma:hidden="true" ma:list="{dee5f5cb-8b20-47d0-b7e8-0594a7866d3d}" ma:internalName="TaxCatchAll" ma:showField="CatchAllData" ma:web="770616d2-97d1-4359-9fe0-fce270a195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2" nillable="true" ma:displayName="Description" ma:description="test" ma:format="Dropdow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9"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21"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0616d2-97d1-4359-9fe0-fce270a195bc" elementFormDefault="qualified">
    <xsd:import namespace="http://schemas.microsoft.com/office/2006/documentManagement/types"/>
    <xsd:import namespace="http://schemas.microsoft.com/office/infopath/2007/PartnerControls"/>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da3351-d291-4784-ac12-c313449a254c"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Email" ma:index="31" nillable="true" ma:displayName="Email" ma:format="Dropdown" ma:internalName="Email">
      <xsd:simpleType>
        <xsd:restriction base="dms:Text">
          <xsd:maxLength value="255"/>
        </xsd:restriction>
      </xsd:simpleType>
    </xsd:element>
    <xsd:element name="Provided_x0020_by" ma:index="32" nillable="true" ma:displayName="Provided by" ma:internalName="Provided_x0020_by">
      <xsd:simpleType>
        <xsd:restriction base="dms:Text">
          <xsd:maxLength value="255"/>
        </xsd:restriction>
      </xsd:simpleType>
    </xsd:element>
    <xsd:element name="MediaServiceDateTaken" ma:index="35" nillable="true" ma:displayName="MediaServiceDateTaken" ma:hidden="true" ma:internalName="MediaServiceDateTaken" ma:readOnly="true">
      <xsd:simpleType>
        <xsd:restriction base="dms:Text"/>
      </xsd:simpleType>
    </xsd:element>
    <xsd:element name="URL" ma:index="36" nillable="true" ma:displayName="URL" ma:description="hyperlink to documen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Tags" ma:index="37" nillable="true" ma:displayName="Tags" ma:internalName="MediaServiceAutoTags"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lcf76f155ced4ddcb4097134ff3c332f" ma:index="45"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LengthInSeconds" ma:index="4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ma:index="4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29f62856-1543-49d4-a736-4569d363f533"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B41D53-B5DD-4C91-BC26-BFFD59D6AA0E}">
  <ds:schemaRefs>
    <ds:schemaRef ds:uri="http://purl.org/dc/terms/"/>
    <ds:schemaRef ds:uri="http://purl.org/dc/dcmitype/"/>
    <ds:schemaRef ds:uri="http://schemas.microsoft.com/sharepoint/v3"/>
    <ds:schemaRef ds:uri="http://purl.org/dc/elements/1.1/"/>
    <ds:schemaRef ds:uri="http://schemas.microsoft.com/office/2006/documentManagement/types"/>
    <ds:schemaRef ds:uri="http://schemas.microsoft.com/office/infopath/2007/PartnerControls"/>
    <ds:schemaRef ds:uri="http://www.w3.org/XML/1998/namespace"/>
    <ds:schemaRef ds:uri="7d8dd676-26ca-4e08-b90f-b4e0026a58ac"/>
    <ds:schemaRef ds:uri="4ffa91fb-a0ff-4ac5-b2db-65c790d184a4"/>
    <ds:schemaRef ds:uri="321755bd-4892-47cb-9a1c-e4d3ebbb6e29"/>
    <ds:schemaRef ds:uri="http://schemas.openxmlformats.org/package/2006/metadata/core-properties"/>
    <ds:schemaRef ds:uri="http://schemas.microsoft.com/sharepoint/v3/field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CEF7F932-8B82-4D5A-A511-6A1609CE4FF6}"/>
</file>

<file path=customXml/itemProps3.xml><?xml version="1.0" encoding="utf-8"?>
<ds:datastoreItem xmlns:ds="http://schemas.openxmlformats.org/officeDocument/2006/customXml" ds:itemID="{50BBC65A-E5EE-4E43-82E6-DFD82AC99A7E}">
  <ds:schemaRefs>
    <ds:schemaRef ds:uri="Microsoft.SharePoint.Taxonomy.ContentTypeSync"/>
  </ds:schemaRefs>
</ds:datastoreItem>
</file>

<file path=customXml/itemProps4.xml><?xml version="1.0" encoding="utf-8"?>
<ds:datastoreItem xmlns:ds="http://schemas.openxmlformats.org/officeDocument/2006/customXml" ds:itemID="{7263AB74-F23F-4DD4-BF4A-3293ABEE0D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9779</TotalTime>
  <Words>1984</Words>
  <Application>Microsoft Office PowerPoint</Application>
  <PresentationFormat>Custom</PresentationFormat>
  <Paragraphs>243</Paragraphs>
  <Slides>26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Narrow</vt:lpstr>
      <vt:lpstr>Calibri</vt:lpstr>
      <vt:lpstr>Karla</vt:lpstr>
      <vt:lpstr>Univers</vt:lpstr>
      <vt:lpstr>Univers 57 Condensed</vt:lpstr>
      <vt:lpstr>Office Theme</vt:lpstr>
      <vt:lpstr>Understanding Modern Heat Pumps</vt:lpstr>
      <vt:lpstr>We’ve come a long way!</vt:lpstr>
      <vt:lpstr>Old vs New</vt:lpstr>
      <vt:lpstr>Types of ASHPs</vt:lpstr>
      <vt:lpstr>Components of a Heat Pump</vt:lpstr>
      <vt:lpstr>Acronyms, Acronyms, Acronyms</vt:lpstr>
      <vt:lpstr>Solutions for Multiple Applications</vt:lpstr>
      <vt:lpstr>Cold Climate Advancements</vt:lpstr>
      <vt:lpstr>Contractor Considerations</vt:lpstr>
      <vt:lpstr>How to Identify Cold Climate Heat Pumps</vt:lpstr>
      <vt:lpstr>ENERGY STAR® Central Air Conditioners &amp; Heat Pumps</vt:lpstr>
      <vt:lpstr>ENERGY STAR Certification Designates High Efficiency for:</vt:lpstr>
      <vt:lpstr>PowerPoint Presentation</vt:lpstr>
      <vt:lpstr>PowerPoint Presentation</vt:lpstr>
      <vt:lpstr>ENERGY STAR Specification Development</vt:lpstr>
      <vt:lpstr>Integrity Efforts for ENERGY STAR Products</vt:lpstr>
      <vt:lpstr>Why Revise? </vt:lpstr>
      <vt:lpstr>New Initiatives Reflected in V6.0 Specification</vt:lpstr>
      <vt:lpstr>Air Source Heat Pumps: Different Climates, Different Needs</vt:lpstr>
      <vt:lpstr>Central Air Conditioner and Heat Pump – Revised Criteria (v. 6.1)</vt:lpstr>
      <vt:lpstr>HP Criteria – Cold Climate Low ambient performance</vt:lpstr>
      <vt:lpstr>Installation Capabilities and Connected</vt:lpstr>
      <vt:lpstr>How this specification relates to others</vt:lpstr>
      <vt:lpstr>Marketing Efforts Address Barriers</vt:lpstr>
      <vt:lpstr>PowerPoint Presentation</vt:lpstr>
      <vt:lpstr>Questions?</vt:lpstr>
    </vt:vector>
  </TitlesOfParts>
  <Company>Crosby Markting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Ordansa</dc:creator>
  <cp:lastModifiedBy>Lawlor, Daniel</cp:lastModifiedBy>
  <cp:revision>55</cp:revision>
  <cp:lastPrinted>2020-10-26T18:16:16Z</cp:lastPrinted>
  <dcterms:created xsi:type="dcterms:W3CDTF">2014-07-14T13:25:21Z</dcterms:created>
  <dcterms:modified xsi:type="dcterms:W3CDTF">2023-04-13T12:28:15Z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0x01010039324D9731FF3C4BA934045586E15B15</vt:lpwstr>
  </property>
  <property fmtid="{D5CDD505-2E9C-101B-9397-08002B2CF9AE}" pid="3" name="TaxKeyword">
    <vt:lpwstr/>
  </property>
  <property fmtid="{D5CDD505-2E9C-101B-9397-08002B2CF9AE}" pid="4" name="Document Type">
    <vt:lpwstr/>
  </property>
  <property fmtid="{D5CDD505-2E9C-101B-9397-08002B2CF9AE}" pid="5" name="EPA Subject">
    <vt:lpwstr/>
  </property>
</Properties>
</file>