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drawings/drawing2.xml" ContentType="application/vnd.openxmlformats-officedocument.drawingml.chartshapes+xml"/>
  <Override PartName="/ppt/drawings/drawing3.xml" ContentType="application/vnd.openxmlformats-officedocument.drawingml.chartshapes+xml"/>
  <Override PartName="/ppt/diagrams/data3.xml" ContentType="application/vnd.openxmlformats-officedocument.drawingml.diagramData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Ex1.xml" ContentType="application/vnd.ms-office.chartex+xml"/>
  <Override PartName="/ppt/charts/style3.xml" ContentType="application/vnd.ms-office.chartstyle+xml"/>
  <Override PartName="/ppt/authors.xml" ContentType="application/vnd.ms-powerpoint.authors+xml"/>
  <Override PartName="/ppt/diagrams/colors2.xml" ContentType="application/vnd.openxmlformats-officedocument.drawingml.diagramColors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diagrams/colors3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  <p:sldMasterId id="2147483713" r:id="rId5"/>
  </p:sldMasterIdLst>
  <p:notesMasterIdLst>
    <p:notesMasterId r:id="rId27"/>
  </p:notesMasterIdLst>
  <p:sldIdLst>
    <p:sldId id="256" r:id="rId6"/>
    <p:sldId id="678" r:id="rId7"/>
    <p:sldId id="674" r:id="rId8"/>
    <p:sldId id="696" r:id="rId9"/>
    <p:sldId id="289" r:id="rId10"/>
    <p:sldId id="290" r:id="rId11"/>
    <p:sldId id="691" r:id="rId12"/>
    <p:sldId id="682" r:id="rId13"/>
    <p:sldId id="690" r:id="rId14"/>
    <p:sldId id="355" r:id="rId15"/>
    <p:sldId id="524" r:id="rId16"/>
    <p:sldId id="531" r:id="rId17"/>
    <p:sldId id="331" r:id="rId18"/>
    <p:sldId id="258" r:id="rId19"/>
    <p:sldId id="695" r:id="rId20"/>
    <p:sldId id="677" r:id="rId21"/>
    <p:sldId id="679" r:id="rId22"/>
    <p:sldId id="300" r:id="rId23"/>
    <p:sldId id="259" r:id="rId24"/>
    <p:sldId id="681" r:id="rId25"/>
    <p:sldId id="69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9249FE-B5F8-BC88-F8D2-C22BC6349DFB}" name="McDonald, Cory M (DEC)" initials="MCM(" userId="S::cory.mcdonald@alaska.gov::aa699b84-e1a2-44ab-852c-9d4317bf027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il, Cynthia L (DEC)" initials="H(" lastIdx="3" clrIdx="0">
    <p:extLst>
      <p:ext uri="{19B8F6BF-5375-455C-9EA6-DF929625EA0E}">
        <p15:presenceInfo xmlns:p15="http://schemas.microsoft.com/office/powerpoint/2012/main" userId="S::cindy.heil@alaska.gov::77ccae2b-7cab-4b50-976c-0f8fedba385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customXml" Target="../customXml/item4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nescaum-my.sharepoint.com/personal/lrector_nescaum_org/Documents/emission%20factor%20graph%20rwh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morin\Documents\Wood%20burning\7%20stove\Stove%20by%20Stove%20Comparison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lrector\AppData\Local\Microsoft\Windows\INetCache\Content.Outlook\PHMQ44JP\distribution%20of%20change%20in%20pm2.5%20indoor%20and%20outdoo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EPA certification test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Average</c:v>
                </c:pt>
                <c:pt idx="1">
                  <c:v>High</c:v>
                </c:pt>
                <c:pt idx="2">
                  <c:v>Medium</c:v>
                </c:pt>
                <c:pt idx="3">
                  <c:v>Low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1.52</c:v>
                </c:pt>
                <c:pt idx="1">
                  <c:v>3.13</c:v>
                </c:pt>
                <c:pt idx="2">
                  <c:v>1.08</c:v>
                </c:pt>
                <c:pt idx="3">
                  <c:v>1.1499999999999999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06-4779-8F1E-044C0D79FC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EPA replicate test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Average</c:v>
                </c:pt>
                <c:pt idx="1">
                  <c:v>High</c:v>
                </c:pt>
                <c:pt idx="2">
                  <c:v>Medium</c:v>
                </c:pt>
                <c:pt idx="3">
                  <c:v>Low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6.49</c:v>
                </c:pt>
                <c:pt idx="1">
                  <c:v>6.835</c:v>
                </c:pt>
                <c:pt idx="2">
                  <c:v>3.73</c:v>
                </c:pt>
                <c:pt idx="3">
                  <c:v>9.07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06-4779-8F1E-044C0D79FC3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Shift 1"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Average</c:v>
                </c:pt>
                <c:pt idx="1">
                  <c:v>High</c:v>
                </c:pt>
                <c:pt idx="2">
                  <c:v>Medium</c:v>
                </c:pt>
                <c:pt idx="3">
                  <c:v>Low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12.13</c:v>
                </c:pt>
                <c:pt idx="1">
                  <c:v>10.54</c:v>
                </c:pt>
                <c:pt idx="2">
                  <c:v>17.170000000000002</c:v>
                </c:pt>
                <c:pt idx="3">
                  <c:v>9.6199999999999992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06-4779-8F1E-044C0D79FC3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Owners Manual Instructions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Average</c:v>
                </c:pt>
                <c:pt idx="1">
                  <c:v>High</c:v>
                </c:pt>
                <c:pt idx="2">
                  <c:v>Medium</c:v>
                </c:pt>
                <c:pt idx="3">
                  <c:v>Low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12.49</c:v>
                </c:pt>
                <c:pt idx="1">
                  <c:v>25.54</c:v>
                </c:pt>
                <c:pt idx="2">
                  <c:v>4.6399999999999997</c:v>
                </c:pt>
                <c:pt idx="3">
                  <c:v>13.83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06-4779-8F1E-044C0D79F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7478968"/>
        <c:axId val="527476344"/>
      </c:barChart>
      <c:catAx>
        <c:axId val="527478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476344"/>
        <c:crosses val="autoZero"/>
        <c:auto val="1"/>
        <c:lblAlgn val="ctr"/>
        <c:lblOffset val="100"/>
        <c:noMultiLvlLbl val="0"/>
      </c:catAx>
      <c:valAx>
        <c:axId val="527476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g/hr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478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Comparison of Emission Rates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AP-42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Pre-NSPS Stove</c:v>
                </c:pt>
                <c:pt idx="1">
                  <c:v>Certified Cat</c:v>
                </c:pt>
                <c:pt idx="2">
                  <c:v>1988 Certified NC</c:v>
                </c:pt>
                <c:pt idx="3">
                  <c:v>2015 Step 2 NC stove</c:v>
                </c:pt>
                <c:pt idx="4">
                  <c:v>Pellet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30.6</c:v>
                </c:pt>
                <c:pt idx="1">
                  <c:v>16.2</c:v>
                </c:pt>
                <c:pt idx="2">
                  <c:v>14.6</c:v>
                </c:pt>
                <c:pt idx="3">
                  <c:v>14.6</c:v>
                </c:pt>
                <c:pt idx="4">
                  <c:v>3.06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B6-4797-96E4-8747D96A48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EPA field study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Pre-NSPS Stove</c:v>
                </c:pt>
                <c:pt idx="1">
                  <c:v>Certified Cat</c:v>
                </c:pt>
                <c:pt idx="2">
                  <c:v>1988 Certified NC</c:v>
                </c:pt>
                <c:pt idx="3">
                  <c:v>2015 Step 2 NC stove</c:v>
                </c:pt>
                <c:pt idx="4">
                  <c:v>Pellet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30.6</c:v>
                </c:pt>
                <c:pt idx="1">
                  <c:v>25.66</c:v>
                </c:pt>
                <c:pt idx="2">
                  <c:v>20.66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B6-4797-96E4-8747D96A48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IDC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Pre-NSPS Stove</c:v>
                </c:pt>
                <c:pt idx="1">
                  <c:v>Certified Cat</c:v>
                </c:pt>
                <c:pt idx="2">
                  <c:v>1988 Certified NC</c:v>
                </c:pt>
                <c:pt idx="3">
                  <c:v>2015 Step 2 NC stove</c:v>
                </c:pt>
                <c:pt idx="4">
                  <c:v>Pellet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32</c:v>
                </c:pt>
                <c:pt idx="1">
                  <c:v>7.5</c:v>
                </c:pt>
                <c:pt idx="2">
                  <c:v>18.489999999999998</c:v>
                </c:pt>
                <c:pt idx="3">
                  <c:v>29.37</c:v>
                </c:pt>
                <c:pt idx="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B6-4797-96E4-8747D96A482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cert values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Pre-NSPS Stove</c:v>
                </c:pt>
                <c:pt idx="1">
                  <c:v>Certified Cat</c:v>
                </c:pt>
                <c:pt idx="2">
                  <c:v>1988 Certified NC</c:v>
                </c:pt>
                <c:pt idx="3">
                  <c:v>2015 Step 2 NC stove</c:v>
                </c:pt>
                <c:pt idx="4">
                  <c:v>Pellet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1">
                  <c:v>7.78</c:v>
                </c:pt>
                <c:pt idx="2">
                  <c:v>8.76</c:v>
                </c:pt>
                <c:pt idx="3">
                  <c:v>3.89</c:v>
                </c:pt>
                <c:pt idx="4">
                  <c:v>3.06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B6-4797-96E4-8747D96A48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6507680"/>
        <c:axId val="686508336"/>
      </c:barChart>
      <c:catAx>
        <c:axId val="68650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6508336"/>
        <c:crosses val="autoZero"/>
        <c:auto val="1"/>
        <c:lblAlgn val="ctr"/>
        <c:lblOffset val="100"/>
        <c:noMultiLvlLbl val="0"/>
      </c:catAx>
      <c:valAx>
        <c:axId val="68650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lb PM/ton of wood burned (db)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6507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Sheet1!$D$3</c:f>
              <c:strCache>
                <c:ptCount val="1"/>
                <c:pt idx="0">
                  <c:v>EPA Recert value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Sheet1!$C$4:$C$10</c:f>
              <c:strCache>
                <c:ptCount val="7"/>
                <c:pt idx="0">
                  <c:v>Jotul V602 v2</c:v>
                </c:pt>
                <c:pt idx="1">
                  <c:v>SBI Escape 1800</c:v>
                </c:pt>
                <c:pt idx="2">
                  <c:v>Timberwolf 2200</c:v>
                </c:pt>
                <c:pt idx="3">
                  <c:v>US Stove 2520E</c:v>
                </c:pt>
                <c:pt idx="4">
                  <c:v>England (SBI) 32-NC</c:v>
                </c:pt>
                <c:pt idx="5">
                  <c:v>Travis Evergreen</c:v>
                </c:pt>
                <c:pt idx="6">
                  <c:v>GHG LWS 2200</c:v>
                </c:pt>
              </c:strCache>
            </c:strRef>
          </c:cat>
          <c:val>
            <c:numRef>
              <c:f>Sheet1!$D$4:$D$10</c:f>
              <c:numCache>
                <c:formatCode>General</c:formatCode>
                <c:ptCount val="7"/>
                <c:pt idx="1">
                  <c:v>1.95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1A-49E5-B5CF-428EAF451B59}"/>
            </c:ext>
          </c:extLst>
        </c:ser>
        <c:ser>
          <c:idx val="1"/>
          <c:order val="1"/>
          <c:tx>
            <c:strRef>
              <c:f>Sheet1!$E$3</c:f>
              <c:strCache>
                <c:ptCount val="1"/>
                <c:pt idx="0">
                  <c:v>EPA Cert. Value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Sheet1!$C$4:$C$10</c:f>
              <c:strCache>
                <c:ptCount val="7"/>
                <c:pt idx="0">
                  <c:v>Jotul V602 v2</c:v>
                </c:pt>
                <c:pt idx="1">
                  <c:v>SBI Escape 1800</c:v>
                </c:pt>
                <c:pt idx="2">
                  <c:v>Timberwolf 2200</c:v>
                </c:pt>
                <c:pt idx="3">
                  <c:v>US Stove 2520E</c:v>
                </c:pt>
                <c:pt idx="4">
                  <c:v>England (SBI) 32-NC</c:v>
                </c:pt>
                <c:pt idx="5">
                  <c:v>Travis Evergreen</c:v>
                </c:pt>
                <c:pt idx="6">
                  <c:v>GHG LWS 2200</c:v>
                </c:pt>
              </c:strCache>
            </c:strRef>
          </c:cat>
          <c:val>
            <c:numRef>
              <c:f>Sheet1!$E$4:$E$10</c:f>
              <c:numCache>
                <c:formatCode>General</c:formatCode>
                <c:ptCount val="7"/>
                <c:pt idx="0">
                  <c:v>2.11</c:v>
                </c:pt>
                <c:pt idx="1">
                  <c:v>1.54</c:v>
                </c:pt>
                <c:pt idx="2">
                  <c:v>2.25</c:v>
                </c:pt>
                <c:pt idx="3">
                  <c:v>0.88</c:v>
                </c:pt>
                <c:pt idx="4">
                  <c:v>2</c:v>
                </c:pt>
                <c:pt idx="5">
                  <c:v>1.52</c:v>
                </c:pt>
                <c:pt idx="6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1A-49E5-B5CF-428EAF451B59}"/>
            </c:ext>
          </c:extLst>
        </c:ser>
        <c:ser>
          <c:idx val="2"/>
          <c:order val="2"/>
          <c:tx>
            <c:strRef>
              <c:f>Sheet1!$F$3</c:f>
              <c:strCache>
                <c:ptCount val="1"/>
                <c:pt idx="0">
                  <c:v>Retest - Owner's Manual Inst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Sheet1!$C$4:$C$10</c:f>
              <c:strCache>
                <c:ptCount val="7"/>
                <c:pt idx="0">
                  <c:v>Jotul V602 v2</c:v>
                </c:pt>
                <c:pt idx="1">
                  <c:v>SBI Escape 1800</c:v>
                </c:pt>
                <c:pt idx="2">
                  <c:v>Timberwolf 2200</c:v>
                </c:pt>
                <c:pt idx="3">
                  <c:v>US Stove 2520E</c:v>
                </c:pt>
                <c:pt idx="4">
                  <c:v>England (SBI) 32-NC</c:v>
                </c:pt>
                <c:pt idx="5">
                  <c:v>Travis Evergreen</c:v>
                </c:pt>
                <c:pt idx="6">
                  <c:v>GHG LWS 2200</c:v>
                </c:pt>
              </c:strCache>
            </c:strRef>
          </c:cat>
          <c:val>
            <c:numRef>
              <c:f>Sheet1!$F$4:$F$10</c:f>
              <c:numCache>
                <c:formatCode>General</c:formatCode>
                <c:ptCount val="7"/>
                <c:pt idx="0">
                  <c:v>7.71</c:v>
                </c:pt>
                <c:pt idx="1">
                  <c:v>5.77</c:v>
                </c:pt>
                <c:pt idx="2">
                  <c:v>5.46</c:v>
                </c:pt>
                <c:pt idx="3">
                  <c:v>24.35</c:v>
                </c:pt>
                <c:pt idx="4">
                  <c:v>14.03</c:v>
                </c:pt>
                <c:pt idx="5">
                  <c:v>12.49</c:v>
                </c:pt>
                <c:pt idx="6">
                  <c:v>8.75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1A-49E5-B5CF-428EAF451B59}"/>
            </c:ext>
          </c:extLst>
        </c:ser>
        <c:ser>
          <c:idx val="3"/>
          <c:order val="3"/>
          <c:tx>
            <c:strRef>
              <c:f>Sheet1!$G$3</c:f>
              <c:strCache>
                <c:ptCount val="1"/>
                <c:pt idx="0">
                  <c:v>Retest - Inst. To Lab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Sheet1!$C$4:$C$10</c:f>
              <c:strCache>
                <c:ptCount val="7"/>
                <c:pt idx="0">
                  <c:v>Jotul V602 v2</c:v>
                </c:pt>
                <c:pt idx="1">
                  <c:v>SBI Escape 1800</c:v>
                </c:pt>
                <c:pt idx="2">
                  <c:v>Timberwolf 2200</c:v>
                </c:pt>
                <c:pt idx="3">
                  <c:v>US Stove 2520E</c:v>
                </c:pt>
                <c:pt idx="4">
                  <c:v>England (SBI) 32-NC</c:v>
                </c:pt>
                <c:pt idx="5">
                  <c:v>Travis Evergreen</c:v>
                </c:pt>
                <c:pt idx="6">
                  <c:v>GHG LWS 2200</c:v>
                </c:pt>
              </c:strCache>
            </c:strRef>
          </c:cat>
          <c:val>
            <c:numRef>
              <c:f>Sheet1!$G$4:$G$10</c:f>
              <c:numCache>
                <c:formatCode>General</c:formatCode>
                <c:ptCount val="7"/>
                <c:pt idx="0">
                  <c:v>10.99</c:v>
                </c:pt>
                <c:pt idx="1">
                  <c:v>5.55</c:v>
                </c:pt>
                <c:pt idx="2">
                  <c:v>9.93</c:v>
                </c:pt>
                <c:pt idx="3">
                  <c:v>15.35</c:v>
                </c:pt>
                <c:pt idx="4">
                  <c:v>9.83</c:v>
                </c:pt>
                <c:pt idx="5">
                  <c:v>6.49</c:v>
                </c:pt>
                <c:pt idx="6">
                  <c:v>9.24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1A-49E5-B5CF-428EAF451B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7052480"/>
        <c:axId val="927055104"/>
      </c:barChart>
      <c:catAx>
        <c:axId val="92705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7055104"/>
        <c:crosses val="autoZero"/>
        <c:auto val="1"/>
        <c:lblAlgn val="ctr"/>
        <c:lblOffset val="100"/>
        <c:noMultiLvlLbl val="0"/>
      </c:catAx>
      <c:valAx>
        <c:axId val="92705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g/hr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705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Eff!$AM$3</c:f>
              <c:strCache>
                <c:ptCount val="1"/>
                <c:pt idx="0">
                  <c:v>Certification Report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Eff!$AN$2:$AT$2</c:f>
              <c:strCache>
                <c:ptCount val="7"/>
                <c:pt idx="0">
                  <c:v>Stove 9</c:v>
                </c:pt>
                <c:pt idx="1">
                  <c:v>Stove 15</c:v>
                </c:pt>
                <c:pt idx="2">
                  <c:v>Stove 16</c:v>
                </c:pt>
                <c:pt idx="3">
                  <c:v>Stove 24</c:v>
                </c:pt>
                <c:pt idx="4">
                  <c:v>Stove 26</c:v>
                </c:pt>
                <c:pt idx="5">
                  <c:v>Stove 27</c:v>
                </c:pt>
                <c:pt idx="6">
                  <c:v>Stove 28</c:v>
                </c:pt>
              </c:strCache>
            </c:strRef>
          </c:cat>
          <c:val>
            <c:numRef>
              <c:f>Eff!$AN$3:$AT$3</c:f>
              <c:numCache>
                <c:formatCode>0</c:formatCode>
                <c:ptCount val="7"/>
                <c:pt idx="0">
                  <c:v>77.080000000000013</c:v>
                </c:pt>
                <c:pt idx="1">
                  <c:v>69.784000000000006</c:v>
                </c:pt>
                <c:pt idx="2">
                  <c:v>74.2</c:v>
                </c:pt>
                <c:pt idx="3">
                  <c:v>72.052000000000007</c:v>
                </c:pt>
                <c:pt idx="4">
                  <c:v>72.5</c:v>
                </c:pt>
                <c:pt idx="5">
                  <c:v>69.800000000000011</c:v>
                </c:pt>
                <c:pt idx="6">
                  <c:v>75.319999999999993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66-41EA-B4AF-F2C716FA0221}"/>
            </c:ext>
          </c:extLst>
        </c:ser>
        <c:ser>
          <c:idx val="1"/>
          <c:order val="1"/>
          <c:tx>
            <c:strRef>
              <c:f>Eff!$AM$4</c:f>
              <c:strCache>
                <c:ptCount val="1"/>
                <c:pt idx="0">
                  <c:v>CS Replicate Test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2.4999999999999897E-2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66-41EA-B4AF-F2C716FA02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Eff!$AN$2:$AT$2</c:f>
              <c:strCache>
                <c:ptCount val="7"/>
                <c:pt idx="0">
                  <c:v>Stove 9</c:v>
                </c:pt>
                <c:pt idx="1">
                  <c:v>Stove 15</c:v>
                </c:pt>
                <c:pt idx="2">
                  <c:v>Stove 16</c:v>
                </c:pt>
                <c:pt idx="3">
                  <c:v>Stove 24</c:v>
                </c:pt>
                <c:pt idx="4">
                  <c:v>Stove 26</c:v>
                </c:pt>
                <c:pt idx="5">
                  <c:v>Stove 27</c:v>
                </c:pt>
                <c:pt idx="6">
                  <c:v>Stove 28</c:v>
                </c:pt>
              </c:strCache>
            </c:strRef>
          </c:cat>
          <c:val>
            <c:numRef>
              <c:f>Eff!$AN$4:$AT$4</c:f>
              <c:numCache>
                <c:formatCode>0</c:formatCode>
                <c:ptCount val="7"/>
                <c:pt idx="0">
                  <c:v>66.179999999999993</c:v>
                </c:pt>
                <c:pt idx="1">
                  <c:v>63.940000000000005</c:v>
                </c:pt>
                <c:pt idx="2">
                  <c:v>68.600000000000009</c:v>
                </c:pt>
                <c:pt idx="3">
                  <c:v>74.88</c:v>
                </c:pt>
                <c:pt idx="4">
                  <c:v>67.56</c:v>
                </c:pt>
                <c:pt idx="5">
                  <c:v>70.460000000000008</c:v>
                </c:pt>
                <c:pt idx="6">
                  <c:v>62.320000000000007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66-41EA-B4AF-F2C716FA0221}"/>
            </c:ext>
          </c:extLst>
        </c:ser>
        <c:ser>
          <c:idx val="2"/>
          <c:order val="2"/>
          <c:tx>
            <c:strRef>
              <c:f>Eff!$AM$5</c:f>
              <c:strCache>
                <c:ptCount val="1"/>
                <c:pt idx="0">
                  <c:v>CS Owner's Manual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Eff!$AN$2:$AT$2</c:f>
              <c:strCache>
                <c:ptCount val="7"/>
                <c:pt idx="0">
                  <c:v>Stove 9</c:v>
                </c:pt>
                <c:pt idx="1">
                  <c:v>Stove 15</c:v>
                </c:pt>
                <c:pt idx="2">
                  <c:v>Stove 16</c:v>
                </c:pt>
                <c:pt idx="3">
                  <c:v>Stove 24</c:v>
                </c:pt>
                <c:pt idx="4">
                  <c:v>Stove 26</c:v>
                </c:pt>
                <c:pt idx="5">
                  <c:v>Stove 27</c:v>
                </c:pt>
                <c:pt idx="6">
                  <c:v>Stove 28</c:v>
                </c:pt>
              </c:strCache>
            </c:strRef>
          </c:cat>
          <c:val>
            <c:numRef>
              <c:f>Eff!$AN$5:$AT$5</c:f>
              <c:numCache>
                <c:formatCode>0</c:formatCode>
                <c:ptCount val="7"/>
                <c:pt idx="0">
                  <c:v>63.360000000000007</c:v>
                </c:pt>
                <c:pt idx="1">
                  <c:v>65.28</c:v>
                </c:pt>
                <c:pt idx="3">
                  <c:v>69.039999999999992</c:v>
                </c:pt>
                <c:pt idx="4">
                  <c:v>66.12</c:v>
                </c:pt>
                <c:pt idx="5">
                  <c:v>61.98</c:v>
                </c:pt>
                <c:pt idx="6">
                  <c:v>64.460000000000008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66-41EA-B4AF-F2C716FA02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08405832"/>
        <c:axId val="1208405176"/>
      </c:barChart>
      <c:lineChart>
        <c:grouping val="standard"/>
        <c:varyColors val="0"/>
        <c:ser>
          <c:idx val="3"/>
          <c:order val="3"/>
          <c:tx>
            <c:strRef>
              <c:f>Eff!$AM$6</c:f>
              <c:strCache>
                <c:ptCount val="1"/>
                <c:pt idx="0">
                  <c:v>Tax Credit Criterion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Eff!$AN$2:$AT$2</c:f>
              <c:strCache>
                <c:ptCount val="7"/>
                <c:pt idx="0">
                  <c:v>Stove 9</c:v>
                </c:pt>
                <c:pt idx="1">
                  <c:v>Stove 15</c:v>
                </c:pt>
                <c:pt idx="2">
                  <c:v>Stove 16</c:v>
                </c:pt>
                <c:pt idx="3">
                  <c:v>Stove 24</c:v>
                </c:pt>
                <c:pt idx="4">
                  <c:v>Stove 26</c:v>
                </c:pt>
                <c:pt idx="5">
                  <c:v>Stove 27</c:v>
                </c:pt>
                <c:pt idx="6">
                  <c:v>Stove 28</c:v>
                </c:pt>
              </c:strCache>
            </c:strRef>
          </c:cat>
          <c:val>
            <c:numRef>
              <c:f>Eff!$AN$6:$AT$6</c:f>
              <c:numCache>
                <c:formatCode>General</c:formatCode>
                <c:ptCount val="7"/>
                <c:pt idx="0">
                  <c:v>75</c:v>
                </c:pt>
                <c:pt idx="1">
                  <c:v>75</c:v>
                </c:pt>
                <c:pt idx="2">
                  <c:v>75</c:v>
                </c:pt>
                <c:pt idx="3">
                  <c:v>75</c:v>
                </c:pt>
                <c:pt idx="4">
                  <c:v>75</c:v>
                </c:pt>
                <c:pt idx="5">
                  <c:v>75</c:v>
                </c:pt>
                <c:pt idx="6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566-41EA-B4AF-F2C716FA02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8405832"/>
        <c:axId val="1208405176"/>
      </c:lineChart>
      <c:catAx>
        <c:axId val="1208405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8405176"/>
        <c:crosses val="autoZero"/>
        <c:auto val="1"/>
        <c:lblAlgn val="ctr"/>
        <c:lblOffset val="100"/>
        <c:noMultiLvlLbl val="0"/>
      </c:catAx>
      <c:valAx>
        <c:axId val="1208405176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Overall Efficiency (%), HHV basis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8405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43533406648654E-2"/>
          <c:y val="1.5227433524191984E-2"/>
          <c:w val="0.92647733094321694"/>
          <c:h val="0.81131516956250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EPA Cert 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Sheet1!$A$2:$A$21</c:f>
              <c:strCache>
                <c:ptCount val="13"/>
                <c:pt idx="0">
                  <c:v>Pellet</c:v>
                </c:pt>
                <c:pt idx="3">
                  <c:v>Catalytic</c:v>
                </c:pt>
                <c:pt idx="5">
                  <c:v>Hybrid</c:v>
                </c:pt>
                <c:pt idx="12">
                  <c:v>Non-Catalytic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0.95</c:v>
                </c:pt>
                <c:pt idx="1">
                  <c:v>1.2</c:v>
                </c:pt>
                <c:pt idx="2">
                  <c:v>1.4</c:v>
                </c:pt>
                <c:pt idx="3">
                  <c:v>0.8</c:v>
                </c:pt>
                <c:pt idx="4">
                  <c:v>1.2</c:v>
                </c:pt>
                <c:pt idx="5">
                  <c:v>1.1000000000000001</c:v>
                </c:pt>
                <c:pt idx="6">
                  <c:v>1.7</c:v>
                </c:pt>
                <c:pt idx="7">
                  <c:v>0.7</c:v>
                </c:pt>
                <c:pt idx="8">
                  <c:v>1.9</c:v>
                </c:pt>
                <c:pt idx="9">
                  <c:v>0.5</c:v>
                </c:pt>
                <c:pt idx="10">
                  <c:v>0.5</c:v>
                </c:pt>
                <c:pt idx="11">
                  <c:v>0.9</c:v>
                </c:pt>
                <c:pt idx="12">
                  <c:v>1.5</c:v>
                </c:pt>
                <c:pt idx="13">
                  <c:v>0.8</c:v>
                </c:pt>
                <c:pt idx="14">
                  <c:v>2</c:v>
                </c:pt>
                <c:pt idx="15">
                  <c:v>2.2999999999999998</c:v>
                </c:pt>
                <c:pt idx="16">
                  <c:v>0.9</c:v>
                </c:pt>
                <c:pt idx="17">
                  <c:v>1.9</c:v>
                </c:pt>
                <c:pt idx="18">
                  <c:v>1.5</c:v>
                </c:pt>
                <c:pt idx="19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DF-4722-89DC-8791C8D83A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IDC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13"/>
                <c:pt idx="0">
                  <c:v>Pellet</c:v>
                </c:pt>
                <c:pt idx="3">
                  <c:v>Catalytic</c:v>
                </c:pt>
                <c:pt idx="5">
                  <c:v>Hybrid</c:v>
                </c:pt>
                <c:pt idx="12">
                  <c:v>Non-Catalytic</c:v>
                </c:pt>
              </c:strCache>
            </c:str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1</c:v>
                </c:pt>
                <c:pt idx="1">
                  <c:v>1.53</c:v>
                </c:pt>
                <c:pt idx="2">
                  <c:v>1.87</c:v>
                </c:pt>
                <c:pt idx="3">
                  <c:v>1.9</c:v>
                </c:pt>
                <c:pt idx="4">
                  <c:v>4</c:v>
                </c:pt>
                <c:pt idx="5">
                  <c:v>7.6</c:v>
                </c:pt>
                <c:pt idx="6">
                  <c:v>3.1</c:v>
                </c:pt>
                <c:pt idx="7">
                  <c:v>2.15</c:v>
                </c:pt>
                <c:pt idx="8">
                  <c:v>4.5</c:v>
                </c:pt>
                <c:pt idx="9">
                  <c:v>7.7</c:v>
                </c:pt>
                <c:pt idx="10">
                  <c:v>0.54</c:v>
                </c:pt>
                <c:pt idx="11">
                  <c:v>3</c:v>
                </c:pt>
                <c:pt idx="12">
                  <c:v>11.83</c:v>
                </c:pt>
                <c:pt idx="13">
                  <c:v>4.57</c:v>
                </c:pt>
                <c:pt idx="14">
                  <c:v>26.53</c:v>
                </c:pt>
                <c:pt idx="15">
                  <c:v>35.450000000000003</c:v>
                </c:pt>
                <c:pt idx="16">
                  <c:v>23.36</c:v>
                </c:pt>
                <c:pt idx="17">
                  <c:v>17.32</c:v>
                </c:pt>
                <c:pt idx="18">
                  <c:v>11.7</c:v>
                </c:pt>
                <c:pt idx="19">
                  <c:v>42.98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DF-4722-89DC-8791C8D83A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5999872"/>
        <c:axId val="715995608"/>
      </c:barChart>
      <c:catAx>
        <c:axId val="71599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5995608"/>
        <c:crosses val="autoZero"/>
        <c:auto val="1"/>
        <c:lblAlgn val="ctr"/>
        <c:lblOffset val="100"/>
        <c:noMultiLvlLbl val="0"/>
      </c:catAx>
      <c:valAx>
        <c:axId val="715995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g/hr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59998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'WS ONLY'!$B$2:$B$9</cx:f>
        <cx:lvl ptCount="8">
          <cx:pt idx="0">Non-catalytic</cx:pt>
          <cx:pt idx="1">Non-catalytic</cx:pt>
          <cx:pt idx="2">Non-catalytic</cx:pt>
          <cx:pt idx="3">Catalytic</cx:pt>
          <cx:pt idx="4">Catalytic</cx:pt>
          <cx:pt idx="5">Catalytic</cx:pt>
          <cx:pt idx="6">Catalytic</cx:pt>
          <cx:pt idx="7">Catalytic</cx:pt>
        </cx:lvl>
      </cx:strDim>
      <cx:numDim type="val">
        <cx:f>'WS ONLY'!$E$2:$E$9</cx:f>
        <cx:lvl ptCount="8" formatCode="General">
          <cx:pt idx="0">1.48</cx:pt>
          <cx:pt idx="1">-0.10000000000000001</cx:pt>
          <cx:pt idx="2">-0.20999999999999999</cx:pt>
          <cx:pt idx="3">1.1000000000000001</cx:pt>
          <cx:pt idx="4">-0.25</cx:pt>
          <cx:pt idx="5">0.40999999999999998</cx:pt>
          <cx:pt idx="6">-5.8799999999999999</cx:pt>
          <cx:pt idx="7">-4.29</cx:pt>
        </cx:lvl>
      </cx:numDim>
    </cx:data>
  </cx:chartData>
  <cx:chart>
    <cx:title pos="t" align="ctr" overlay="0">
      <cx:tx>
        <cx:rich>
          <a:bodyPr rot="0" spcFirstLastPara="1" vertOverflow="ellipsis" vert="horz" wrap="square" lIns="0" tIns="0" rIns="0" bIns="0" anchor="ctr" anchorCtr="1"/>
          <a:lstStyle/>
          <a:p>
            <a:pPr algn="ctr">
              <a:defRPr/>
            </a:pPr>
            <a:r>
              <a:rPr lang="en-US" sz="1200" dirty="0"/>
              <a:t>Average Change ug/m</a:t>
            </a:r>
            <a:r>
              <a:rPr lang="en-US" sz="1200" baseline="30000" dirty="0"/>
              <a:t>3</a:t>
            </a:r>
            <a:r>
              <a:rPr lang="en-US" sz="1200" dirty="0"/>
              <a:t>, Outdoor PM2.5 </a:t>
            </a:r>
          </a:p>
          <a:p>
            <a:pPr algn="ctr">
              <a:defRPr/>
            </a:pPr>
            <a:r>
              <a:rPr lang="en-US" sz="1200" dirty="0"/>
              <a:t>Pre-NSPS Stoves to Step 2 – Non-cat vs Catalytic</a:t>
            </a:r>
          </a:p>
          <a:p>
            <a:pPr algn="ctr">
              <a:defRPr/>
            </a:pPr>
            <a:r>
              <a:rPr lang="en-US" sz="1200" dirty="0"/>
              <a:t>Oregon DOH </a:t>
            </a:r>
          </a:p>
        </cx:rich>
      </cx:tx>
    </cx:title>
    <cx:plotArea>
      <cx:plotAreaRegion>
        <cx:series layoutId="boxWhisker" uniqueId="{A01BF089-8FF8-4127-92DB-F85DB3FD488B}" formatIdx="0">
          <cx:tx>
            <cx:txData>
              <cx:f>'WS ONLY'!$E$1</cx:f>
              <cx:v>outdoor change (ug/m3)</cx:v>
            </cx:txData>
          </cx:tx>
          <cx:spPr>
            <a:solidFill>
              <a:schemeClr val="accent1"/>
            </a:solidFill>
          </cx:spPr>
          <cx:dataId val="0"/>
          <cx:layoutPr>
            <cx:visibility meanLine="0" meanMarker="1" nonoutliers="0" outliers="1"/>
            <cx:statistics quartileMethod="inclusive"/>
          </cx:layoutPr>
        </cx:series>
      </cx:plotAreaRegion>
      <cx:axis id="0">
        <cx:catScaling gapWidth="1"/>
        <cx:tickLabels/>
      </cx:axis>
      <cx:axis id="1">
        <cx:valScaling/>
        <cx:title>
          <cx:tx>
            <cx:txData>
              <cx:v>Change in Outdoor PM2.5</cx:v>
            </cx:txData>
          </cx:tx>
          <cx:txPr>
            <a:bodyPr spcFirstLastPara="1" vertOverflow="ellipsis" wrap="square" lIns="0" tIns="0" rIns="0" bIns="0" anchor="ctr" anchorCtr="1"/>
            <a:lstStyle/>
            <a:p>
              <a:pPr algn="ctr">
                <a:defRPr/>
              </a:pPr>
              <a:r>
                <a:rPr lang="en-US" dirty="0"/>
                <a:t>Change in Outdoor PM2.5</a:t>
              </a:r>
            </a:p>
          </cx:txPr>
        </cx:title>
        <cx:majorGridlines>
          <cx:spPr>
            <a:noFill/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cx:spPr>
        </cx:majorGridlines>
        <cx:tickLabels/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  <cs:bodyPr rot="-60000000" vert="horz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  <cs:bodyPr rot="-60000000" vert="horz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 rot="0" vert="horz"/>
  </cs:title>
  <cs:trendline>
    <cs:lnRef idx="0"/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  <cs:bodyPr rot="-60000000" vert="horz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8C0E9-DF34-46EE-A2CD-FB9E2099E82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4EA287-06C3-4165-8001-7E7BBBFCD05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Test Methods are difficult</a:t>
          </a:r>
        </a:p>
      </dgm:t>
    </dgm:pt>
    <dgm:pt modelId="{22B386A9-7CBC-433E-AF50-892F6692B9D0}" type="parTrans" cxnId="{4A6FDB0E-1012-4BE2-B4AE-E4B678EA78EC}">
      <dgm:prSet/>
      <dgm:spPr/>
      <dgm:t>
        <a:bodyPr/>
        <a:lstStyle/>
        <a:p>
          <a:endParaRPr lang="en-US"/>
        </a:p>
      </dgm:t>
    </dgm:pt>
    <dgm:pt modelId="{94B405A8-88E3-4208-8C28-FEFD7E446ACF}" type="sibTrans" cxnId="{4A6FDB0E-1012-4BE2-B4AE-E4B678EA78EC}">
      <dgm:prSet/>
      <dgm:spPr/>
      <dgm:t>
        <a:bodyPr/>
        <a:lstStyle/>
        <a:p>
          <a:endParaRPr lang="en-US"/>
        </a:p>
      </dgm:t>
    </dgm:pt>
    <dgm:pt modelId="{771E204F-C809-49AF-91F6-C33B36820CE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Complex</a:t>
          </a:r>
        </a:p>
      </dgm:t>
    </dgm:pt>
    <dgm:pt modelId="{32E62516-A215-4489-AD91-892F901D544B}" type="parTrans" cxnId="{28875DC6-CFE9-403B-BEE8-ED8020C61104}">
      <dgm:prSet/>
      <dgm:spPr/>
      <dgm:t>
        <a:bodyPr/>
        <a:lstStyle/>
        <a:p>
          <a:endParaRPr lang="en-US"/>
        </a:p>
      </dgm:t>
    </dgm:pt>
    <dgm:pt modelId="{AC512677-B6ED-4260-B058-9B883FBAA3CF}" type="sibTrans" cxnId="{28875DC6-CFE9-403B-BEE8-ED8020C61104}">
      <dgm:prSet/>
      <dgm:spPr/>
      <dgm:t>
        <a:bodyPr/>
        <a:lstStyle/>
        <a:p>
          <a:endParaRPr lang="en-US"/>
        </a:p>
      </dgm:t>
    </dgm:pt>
    <dgm:pt modelId="{BA542708-F212-4EDD-88E9-A32EC115F1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Detail-oriented</a:t>
          </a:r>
        </a:p>
      </dgm:t>
    </dgm:pt>
    <dgm:pt modelId="{7636D09C-310C-4248-9A06-67B059A82866}" type="parTrans" cxnId="{B408D996-8227-4C87-8925-55921CC44ECF}">
      <dgm:prSet/>
      <dgm:spPr/>
      <dgm:t>
        <a:bodyPr/>
        <a:lstStyle/>
        <a:p>
          <a:endParaRPr lang="en-US"/>
        </a:p>
      </dgm:t>
    </dgm:pt>
    <dgm:pt modelId="{F37762BE-22EB-4E05-B049-FAB06CCB9450}" type="sibTrans" cxnId="{B408D996-8227-4C87-8925-55921CC44ECF}">
      <dgm:prSet/>
      <dgm:spPr/>
      <dgm:t>
        <a:bodyPr/>
        <a:lstStyle/>
        <a:p>
          <a:endParaRPr lang="en-US"/>
        </a:p>
      </dgm:t>
    </dgm:pt>
    <dgm:pt modelId="{0E75693A-58F7-4AE3-A67C-F3DED37B52F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Arcane </a:t>
          </a:r>
        </a:p>
      </dgm:t>
    </dgm:pt>
    <dgm:pt modelId="{B2D58BE9-EC77-4572-8C82-542EFDE217CF}" type="parTrans" cxnId="{9F9E72F8-1580-4658-99EB-8F954E0FC0B9}">
      <dgm:prSet/>
      <dgm:spPr/>
      <dgm:t>
        <a:bodyPr/>
        <a:lstStyle/>
        <a:p>
          <a:endParaRPr lang="en-US"/>
        </a:p>
      </dgm:t>
    </dgm:pt>
    <dgm:pt modelId="{EF1D3F11-120D-4776-9149-60C06865F146}" type="sibTrans" cxnId="{9F9E72F8-1580-4658-99EB-8F954E0FC0B9}">
      <dgm:prSet/>
      <dgm:spPr/>
      <dgm:t>
        <a:bodyPr/>
        <a:lstStyle/>
        <a:p>
          <a:endParaRPr lang="en-US"/>
        </a:p>
      </dgm:t>
    </dgm:pt>
    <dgm:pt modelId="{9A462106-5E52-4F22-ADED-31A0E06A46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Understanding what the tests measure and what the values mean is a critical underpinning to identifying top-performing technologies.</a:t>
          </a:r>
        </a:p>
      </dgm:t>
    </dgm:pt>
    <dgm:pt modelId="{45CFBE1F-4519-4B85-87EC-3CB995E64744}" type="parTrans" cxnId="{EB29BD88-E445-4285-B615-BA1288B34EDC}">
      <dgm:prSet/>
      <dgm:spPr/>
      <dgm:t>
        <a:bodyPr/>
        <a:lstStyle/>
        <a:p>
          <a:endParaRPr lang="en-US"/>
        </a:p>
      </dgm:t>
    </dgm:pt>
    <dgm:pt modelId="{E65209FE-9D0B-4D90-9056-9BBFC29227A8}" type="sibTrans" cxnId="{EB29BD88-E445-4285-B615-BA1288B34EDC}">
      <dgm:prSet/>
      <dgm:spPr/>
      <dgm:t>
        <a:bodyPr/>
        <a:lstStyle/>
        <a:p>
          <a:endParaRPr lang="en-US"/>
        </a:p>
      </dgm:t>
    </dgm:pt>
    <dgm:pt modelId="{1536D1DF-DFA4-4BCF-932D-7E48CF04F29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If the test is not valid or representative, what value is the data?</a:t>
          </a:r>
        </a:p>
      </dgm:t>
    </dgm:pt>
    <dgm:pt modelId="{0A6EE580-2770-4903-BF96-191ED6DC8CCD}" type="parTrans" cxnId="{20EB20BA-A566-47F2-96AD-108A0D01A3D9}">
      <dgm:prSet/>
      <dgm:spPr/>
      <dgm:t>
        <a:bodyPr/>
        <a:lstStyle/>
        <a:p>
          <a:endParaRPr lang="en-US"/>
        </a:p>
      </dgm:t>
    </dgm:pt>
    <dgm:pt modelId="{D2756C8F-E01D-4DC9-8469-977DC82D3DEC}" type="sibTrans" cxnId="{20EB20BA-A566-47F2-96AD-108A0D01A3D9}">
      <dgm:prSet/>
      <dgm:spPr/>
      <dgm:t>
        <a:bodyPr/>
        <a:lstStyle/>
        <a:p>
          <a:endParaRPr lang="en-US"/>
        </a:p>
      </dgm:t>
    </dgm:pt>
    <dgm:pt modelId="{86C9C0BC-9B80-4A8B-B5D5-C65181688084}" type="pres">
      <dgm:prSet presAssocID="{5BE8C0E9-DF34-46EE-A2CD-FB9E2099E824}" presName="root" presStyleCnt="0">
        <dgm:presLayoutVars>
          <dgm:dir/>
          <dgm:resizeHandles val="exact"/>
        </dgm:presLayoutVars>
      </dgm:prSet>
      <dgm:spPr/>
    </dgm:pt>
    <dgm:pt modelId="{1536D7D0-6AEA-4C7C-93E1-DD34A111CF92}" type="pres">
      <dgm:prSet presAssocID="{624EA287-06C3-4165-8001-7E7BBBFCD05F}" presName="compNode" presStyleCnt="0"/>
      <dgm:spPr/>
    </dgm:pt>
    <dgm:pt modelId="{619463B8-2200-437D-B0D0-CE534645AC59}" type="pres">
      <dgm:prSet presAssocID="{624EA287-06C3-4165-8001-7E7BBBFCD05F}" presName="bgRect" presStyleLbl="bgShp" presStyleIdx="0" presStyleCnt="3"/>
      <dgm:spPr/>
    </dgm:pt>
    <dgm:pt modelId="{886557BE-6CEF-4C5C-9FE8-8FCB20D24BAF}" type="pres">
      <dgm:prSet presAssocID="{624EA287-06C3-4165-8001-7E7BBBFCD05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rawing Compass"/>
        </a:ext>
      </dgm:extLst>
    </dgm:pt>
    <dgm:pt modelId="{0AEF4174-04B5-42ED-90EB-339BB2CA2CCE}" type="pres">
      <dgm:prSet presAssocID="{624EA287-06C3-4165-8001-7E7BBBFCD05F}" presName="spaceRect" presStyleCnt="0"/>
      <dgm:spPr/>
    </dgm:pt>
    <dgm:pt modelId="{05483189-414D-4F7B-BB5A-69D024E3F2A9}" type="pres">
      <dgm:prSet presAssocID="{624EA287-06C3-4165-8001-7E7BBBFCD05F}" presName="parTx" presStyleLbl="revTx" presStyleIdx="0" presStyleCnt="4">
        <dgm:presLayoutVars>
          <dgm:chMax val="0"/>
          <dgm:chPref val="0"/>
        </dgm:presLayoutVars>
      </dgm:prSet>
      <dgm:spPr/>
    </dgm:pt>
    <dgm:pt modelId="{EBF2E3C3-8F20-496E-BD23-D736A905ED24}" type="pres">
      <dgm:prSet presAssocID="{624EA287-06C3-4165-8001-7E7BBBFCD05F}" presName="desTx" presStyleLbl="revTx" presStyleIdx="1" presStyleCnt="4">
        <dgm:presLayoutVars/>
      </dgm:prSet>
      <dgm:spPr/>
    </dgm:pt>
    <dgm:pt modelId="{B01CF276-8F97-4785-B48C-FB1AD49081E0}" type="pres">
      <dgm:prSet presAssocID="{94B405A8-88E3-4208-8C28-FEFD7E446ACF}" presName="sibTrans" presStyleCnt="0"/>
      <dgm:spPr/>
    </dgm:pt>
    <dgm:pt modelId="{DEDB99F3-BAAE-4CC3-9FDE-8EE3DB23E46E}" type="pres">
      <dgm:prSet presAssocID="{9A462106-5E52-4F22-ADED-31A0E06A46B8}" presName="compNode" presStyleCnt="0"/>
      <dgm:spPr/>
    </dgm:pt>
    <dgm:pt modelId="{01FB002E-5BD7-4357-80D9-25835C9E0745}" type="pres">
      <dgm:prSet presAssocID="{9A462106-5E52-4F22-ADED-31A0E06A46B8}" presName="bgRect" presStyleLbl="bgShp" presStyleIdx="1" presStyleCnt="3"/>
      <dgm:spPr/>
    </dgm:pt>
    <dgm:pt modelId="{26A34D5D-A404-4DA2-9A6B-E830DC4C7910}" type="pres">
      <dgm:prSet presAssocID="{9A462106-5E52-4F22-ADED-31A0E06A46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8214711B-3176-41A8-A10F-5CB84BB569DB}" type="pres">
      <dgm:prSet presAssocID="{9A462106-5E52-4F22-ADED-31A0E06A46B8}" presName="spaceRect" presStyleCnt="0"/>
      <dgm:spPr/>
    </dgm:pt>
    <dgm:pt modelId="{0C72F90A-2F20-4EA1-8817-6FB93D0193C9}" type="pres">
      <dgm:prSet presAssocID="{9A462106-5E52-4F22-ADED-31A0E06A46B8}" presName="parTx" presStyleLbl="revTx" presStyleIdx="2" presStyleCnt="4">
        <dgm:presLayoutVars>
          <dgm:chMax val="0"/>
          <dgm:chPref val="0"/>
        </dgm:presLayoutVars>
      </dgm:prSet>
      <dgm:spPr/>
    </dgm:pt>
    <dgm:pt modelId="{7566C986-9736-42F9-8E6E-85CBF8CFC418}" type="pres">
      <dgm:prSet presAssocID="{E65209FE-9D0B-4D90-9056-9BBFC29227A8}" presName="sibTrans" presStyleCnt="0"/>
      <dgm:spPr/>
    </dgm:pt>
    <dgm:pt modelId="{C26B5FB3-F171-4F3C-8223-51A358FE061E}" type="pres">
      <dgm:prSet presAssocID="{1536D1DF-DFA4-4BCF-932D-7E48CF04F298}" presName="compNode" presStyleCnt="0"/>
      <dgm:spPr/>
    </dgm:pt>
    <dgm:pt modelId="{A5C1041C-B27D-4D18-923F-EFD2968A31CC}" type="pres">
      <dgm:prSet presAssocID="{1536D1DF-DFA4-4BCF-932D-7E48CF04F298}" presName="bgRect" presStyleLbl="bgShp" presStyleIdx="2" presStyleCnt="3"/>
      <dgm:spPr/>
    </dgm:pt>
    <dgm:pt modelId="{B878986D-C3A6-4294-8BE1-C81FF0DBDB66}" type="pres">
      <dgm:prSet presAssocID="{1536D1DF-DFA4-4BCF-932D-7E48CF04F29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22B8BB42-3771-4243-AB55-B454B8829D6F}" type="pres">
      <dgm:prSet presAssocID="{1536D1DF-DFA4-4BCF-932D-7E48CF04F298}" presName="spaceRect" presStyleCnt="0"/>
      <dgm:spPr/>
    </dgm:pt>
    <dgm:pt modelId="{40B4BD8D-6A76-4C4E-B07A-D36A4AC288D8}" type="pres">
      <dgm:prSet presAssocID="{1536D1DF-DFA4-4BCF-932D-7E48CF04F29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A6FDB0E-1012-4BE2-B4AE-E4B678EA78EC}" srcId="{5BE8C0E9-DF34-46EE-A2CD-FB9E2099E824}" destId="{624EA287-06C3-4165-8001-7E7BBBFCD05F}" srcOrd="0" destOrd="0" parTransId="{22B386A9-7CBC-433E-AF50-892F6692B9D0}" sibTransId="{94B405A8-88E3-4208-8C28-FEFD7E446ACF}"/>
    <dgm:cxn modelId="{58A57F23-6F87-4E95-B16A-4FED38C1EC6E}" type="presOf" srcId="{BA542708-F212-4EDD-88E9-A32EC115F138}" destId="{EBF2E3C3-8F20-496E-BD23-D736A905ED24}" srcOrd="0" destOrd="1" presId="urn:microsoft.com/office/officeart/2018/2/layout/IconVerticalSolidList"/>
    <dgm:cxn modelId="{A0678535-4199-4847-9C7C-D707F3FE745E}" type="presOf" srcId="{9A462106-5E52-4F22-ADED-31A0E06A46B8}" destId="{0C72F90A-2F20-4EA1-8817-6FB93D0193C9}" srcOrd="0" destOrd="0" presId="urn:microsoft.com/office/officeart/2018/2/layout/IconVerticalSolidList"/>
    <dgm:cxn modelId="{F4333363-4C19-43DF-A08C-88B70296631C}" type="presOf" srcId="{1536D1DF-DFA4-4BCF-932D-7E48CF04F298}" destId="{40B4BD8D-6A76-4C4E-B07A-D36A4AC288D8}" srcOrd="0" destOrd="0" presId="urn:microsoft.com/office/officeart/2018/2/layout/IconVerticalSolidList"/>
    <dgm:cxn modelId="{EB29BD88-E445-4285-B615-BA1288B34EDC}" srcId="{5BE8C0E9-DF34-46EE-A2CD-FB9E2099E824}" destId="{9A462106-5E52-4F22-ADED-31A0E06A46B8}" srcOrd="1" destOrd="0" parTransId="{45CFBE1F-4519-4B85-87EC-3CB995E64744}" sibTransId="{E65209FE-9D0B-4D90-9056-9BBFC29227A8}"/>
    <dgm:cxn modelId="{6DABB28F-3518-4319-A1D0-B309F2F574BE}" type="presOf" srcId="{5BE8C0E9-DF34-46EE-A2CD-FB9E2099E824}" destId="{86C9C0BC-9B80-4A8B-B5D5-C65181688084}" srcOrd="0" destOrd="0" presId="urn:microsoft.com/office/officeart/2018/2/layout/IconVerticalSolidList"/>
    <dgm:cxn modelId="{B408D996-8227-4C87-8925-55921CC44ECF}" srcId="{624EA287-06C3-4165-8001-7E7BBBFCD05F}" destId="{BA542708-F212-4EDD-88E9-A32EC115F138}" srcOrd="1" destOrd="0" parTransId="{7636D09C-310C-4248-9A06-67B059A82866}" sibTransId="{F37762BE-22EB-4E05-B049-FAB06CCB9450}"/>
    <dgm:cxn modelId="{1BFBFBB2-E7F5-4652-A63D-3D37263E83C9}" type="presOf" srcId="{0E75693A-58F7-4AE3-A67C-F3DED37B52FE}" destId="{EBF2E3C3-8F20-496E-BD23-D736A905ED24}" srcOrd="0" destOrd="2" presId="urn:microsoft.com/office/officeart/2018/2/layout/IconVerticalSolidList"/>
    <dgm:cxn modelId="{20EB20BA-A566-47F2-96AD-108A0D01A3D9}" srcId="{5BE8C0E9-DF34-46EE-A2CD-FB9E2099E824}" destId="{1536D1DF-DFA4-4BCF-932D-7E48CF04F298}" srcOrd="2" destOrd="0" parTransId="{0A6EE580-2770-4903-BF96-191ED6DC8CCD}" sibTransId="{D2756C8F-E01D-4DC9-8469-977DC82D3DEC}"/>
    <dgm:cxn modelId="{28875DC6-CFE9-403B-BEE8-ED8020C61104}" srcId="{624EA287-06C3-4165-8001-7E7BBBFCD05F}" destId="{771E204F-C809-49AF-91F6-C33B36820CE8}" srcOrd="0" destOrd="0" parTransId="{32E62516-A215-4489-AD91-892F901D544B}" sibTransId="{AC512677-B6ED-4260-B058-9B883FBAA3CF}"/>
    <dgm:cxn modelId="{8C67A0CC-0560-4837-BF9C-04EDFE6D9947}" type="presOf" srcId="{771E204F-C809-49AF-91F6-C33B36820CE8}" destId="{EBF2E3C3-8F20-496E-BD23-D736A905ED24}" srcOrd="0" destOrd="0" presId="urn:microsoft.com/office/officeart/2018/2/layout/IconVerticalSolidList"/>
    <dgm:cxn modelId="{D82FC1E3-0E2B-4C67-8FEF-0A26F9F27A8E}" type="presOf" srcId="{624EA287-06C3-4165-8001-7E7BBBFCD05F}" destId="{05483189-414D-4F7B-BB5A-69D024E3F2A9}" srcOrd="0" destOrd="0" presId="urn:microsoft.com/office/officeart/2018/2/layout/IconVerticalSolidList"/>
    <dgm:cxn modelId="{9F9E72F8-1580-4658-99EB-8F954E0FC0B9}" srcId="{624EA287-06C3-4165-8001-7E7BBBFCD05F}" destId="{0E75693A-58F7-4AE3-A67C-F3DED37B52FE}" srcOrd="2" destOrd="0" parTransId="{B2D58BE9-EC77-4572-8C82-542EFDE217CF}" sibTransId="{EF1D3F11-120D-4776-9149-60C06865F146}"/>
    <dgm:cxn modelId="{9FF2E1F6-760D-4201-93E9-08A22749BB82}" type="presParOf" srcId="{86C9C0BC-9B80-4A8B-B5D5-C65181688084}" destId="{1536D7D0-6AEA-4C7C-93E1-DD34A111CF92}" srcOrd="0" destOrd="0" presId="urn:microsoft.com/office/officeart/2018/2/layout/IconVerticalSolidList"/>
    <dgm:cxn modelId="{16F35991-222B-42C4-A6B8-09CCB715868F}" type="presParOf" srcId="{1536D7D0-6AEA-4C7C-93E1-DD34A111CF92}" destId="{619463B8-2200-437D-B0D0-CE534645AC59}" srcOrd="0" destOrd="0" presId="urn:microsoft.com/office/officeart/2018/2/layout/IconVerticalSolidList"/>
    <dgm:cxn modelId="{DF5B0196-3995-4948-B75F-64A203FDDC31}" type="presParOf" srcId="{1536D7D0-6AEA-4C7C-93E1-DD34A111CF92}" destId="{886557BE-6CEF-4C5C-9FE8-8FCB20D24BAF}" srcOrd="1" destOrd="0" presId="urn:microsoft.com/office/officeart/2018/2/layout/IconVerticalSolidList"/>
    <dgm:cxn modelId="{3E26DE32-67DD-4687-8848-D7AC07E904A2}" type="presParOf" srcId="{1536D7D0-6AEA-4C7C-93E1-DD34A111CF92}" destId="{0AEF4174-04B5-42ED-90EB-339BB2CA2CCE}" srcOrd="2" destOrd="0" presId="urn:microsoft.com/office/officeart/2018/2/layout/IconVerticalSolidList"/>
    <dgm:cxn modelId="{D1FD6CE5-D00B-47E9-AC88-98AE343B0785}" type="presParOf" srcId="{1536D7D0-6AEA-4C7C-93E1-DD34A111CF92}" destId="{05483189-414D-4F7B-BB5A-69D024E3F2A9}" srcOrd="3" destOrd="0" presId="urn:microsoft.com/office/officeart/2018/2/layout/IconVerticalSolidList"/>
    <dgm:cxn modelId="{67E1150A-95A3-45AE-9156-ED1BFE08A76B}" type="presParOf" srcId="{1536D7D0-6AEA-4C7C-93E1-DD34A111CF92}" destId="{EBF2E3C3-8F20-496E-BD23-D736A905ED24}" srcOrd="4" destOrd="0" presId="urn:microsoft.com/office/officeart/2018/2/layout/IconVerticalSolidList"/>
    <dgm:cxn modelId="{9A0EE0D8-4D4D-476F-8115-087020C071BD}" type="presParOf" srcId="{86C9C0BC-9B80-4A8B-B5D5-C65181688084}" destId="{B01CF276-8F97-4785-B48C-FB1AD49081E0}" srcOrd="1" destOrd="0" presId="urn:microsoft.com/office/officeart/2018/2/layout/IconVerticalSolidList"/>
    <dgm:cxn modelId="{4B0CC63D-C7C5-467F-989D-5B10B17F01D8}" type="presParOf" srcId="{86C9C0BC-9B80-4A8B-B5D5-C65181688084}" destId="{DEDB99F3-BAAE-4CC3-9FDE-8EE3DB23E46E}" srcOrd="2" destOrd="0" presId="urn:microsoft.com/office/officeart/2018/2/layout/IconVerticalSolidList"/>
    <dgm:cxn modelId="{77967D5C-FC65-40EA-881E-289B83BB548E}" type="presParOf" srcId="{DEDB99F3-BAAE-4CC3-9FDE-8EE3DB23E46E}" destId="{01FB002E-5BD7-4357-80D9-25835C9E0745}" srcOrd="0" destOrd="0" presId="urn:microsoft.com/office/officeart/2018/2/layout/IconVerticalSolidList"/>
    <dgm:cxn modelId="{420A7A0A-3D3B-4BED-842D-ED812A552B4F}" type="presParOf" srcId="{DEDB99F3-BAAE-4CC3-9FDE-8EE3DB23E46E}" destId="{26A34D5D-A404-4DA2-9A6B-E830DC4C7910}" srcOrd="1" destOrd="0" presId="urn:microsoft.com/office/officeart/2018/2/layout/IconVerticalSolidList"/>
    <dgm:cxn modelId="{560E346E-17F3-46C5-AD8B-E1ED8BE704B0}" type="presParOf" srcId="{DEDB99F3-BAAE-4CC3-9FDE-8EE3DB23E46E}" destId="{8214711B-3176-41A8-A10F-5CB84BB569DB}" srcOrd="2" destOrd="0" presId="urn:microsoft.com/office/officeart/2018/2/layout/IconVerticalSolidList"/>
    <dgm:cxn modelId="{2CF5A28A-5DE7-4D38-9CEE-05983A21849C}" type="presParOf" srcId="{DEDB99F3-BAAE-4CC3-9FDE-8EE3DB23E46E}" destId="{0C72F90A-2F20-4EA1-8817-6FB93D0193C9}" srcOrd="3" destOrd="0" presId="urn:microsoft.com/office/officeart/2018/2/layout/IconVerticalSolidList"/>
    <dgm:cxn modelId="{A10ACA99-342C-46F0-9FA5-3D40250C7344}" type="presParOf" srcId="{86C9C0BC-9B80-4A8B-B5D5-C65181688084}" destId="{7566C986-9736-42F9-8E6E-85CBF8CFC418}" srcOrd="3" destOrd="0" presId="urn:microsoft.com/office/officeart/2018/2/layout/IconVerticalSolidList"/>
    <dgm:cxn modelId="{53D33625-2A06-4C4B-A7B8-510F5A9303FA}" type="presParOf" srcId="{86C9C0BC-9B80-4A8B-B5D5-C65181688084}" destId="{C26B5FB3-F171-4F3C-8223-51A358FE061E}" srcOrd="4" destOrd="0" presId="urn:microsoft.com/office/officeart/2018/2/layout/IconVerticalSolidList"/>
    <dgm:cxn modelId="{D0A61341-EEBD-4BFB-AB28-14B753A4B79D}" type="presParOf" srcId="{C26B5FB3-F171-4F3C-8223-51A358FE061E}" destId="{A5C1041C-B27D-4D18-923F-EFD2968A31CC}" srcOrd="0" destOrd="0" presId="urn:microsoft.com/office/officeart/2018/2/layout/IconVerticalSolidList"/>
    <dgm:cxn modelId="{F7B3213B-955F-4A89-BFAA-FD2A1858E487}" type="presParOf" srcId="{C26B5FB3-F171-4F3C-8223-51A358FE061E}" destId="{B878986D-C3A6-4294-8BE1-C81FF0DBDB66}" srcOrd="1" destOrd="0" presId="urn:microsoft.com/office/officeart/2018/2/layout/IconVerticalSolidList"/>
    <dgm:cxn modelId="{507CF15B-63A1-4963-9066-1143644E4E70}" type="presParOf" srcId="{C26B5FB3-F171-4F3C-8223-51A358FE061E}" destId="{22B8BB42-3771-4243-AB55-B454B8829D6F}" srcOrd="2" destOrd="0" presId="urn:microsoft.com/office/officeart/2018/2/layout/IconVerticalSolidList"/>
    <dgm:cxn modelId="{B26FCD4D-9A0D-4455-B97A-ECE987CF35CB}" type="presParOf" srcId="{C26B5FB3-F171-4F3C-8223-51A358FE061E}" destId="{40B4BD8D-6A76-4C4E-B07A-D36A4AC288D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8512B0-19C5-428C-90E0-CD8BBFF94E4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F2707C7-0B9F-4219-9330-8CC164CBC9FB}">
      <dgm:prSet/>
      <dgm:spPr/>
      <dgm:t>
        <a:bodyPr/>
        <a:lstStyle/>
        <a:p>
          <a:r>
            <a:rPr lang="en-US" dirty="0"/>
            <a:t>Lab testing of stoves with IDC method burning maple and birch (seasoned):</a:t>
          </a:r>
        </a:p>
      </dgm:t>
    </dgm:pt>
    <dgm:pt modelId="{D2117632-33A1-4ABE-A752-63450C937C6F}" type="parTrans" cxnId="{C2C91918-9D5C-4393-9B19-76CB8666A031}">
      <dgm:prSet/>
      <dgm:spPr/>
      <dgm:t>
        <a:bodyPr/>
        <a:lstStyle/>
        <a:p>
          <a:endParaRPr lang="en-US"/>
        </a:p>
      </dgm:t>
    </dgm:pt>
    <dgm:pt modelId="{48B07A11-AFB0-42A8-8F3C-8723EE2B48FE}" type="sibTrans" cxnId="{C2C91918-9D5C-4393-9B19-76CB8666A031}">
      <dgm:prSet/>
      <dgm:spPr/>
      <dgm:t>
        <a:bodyPr/>
        <a:lstStyle/>
        <a:p>
          <a:endParaRPr lang="en-US"/>
        </a:p>
      </dgm:t>
    </dgm:pt>
    <dgm:pt modelId="{B64D6E6D-FB9C-4C0D-9E3B-D63A29F2F322}">
      <dgm:prSet/>
      <dgm:spPr/>
      <dgm:t>
        <a:bodyPr/>
        <a:lstStyle/>
        <a:p>
          <a:r>
            <a:rPr lang="en-US" dirty="0"/>
            <a:t>Uncertified cordwood stove – Pre-NSPS</a:t>
          </a:r>
        </a:p>
      </dgm:t>
    </dgm:pt>
    <dgm:pt modelId="{1590DD42-20FB-4B1A-9E02-1339A37EB1D3}" type="parTrans" cxnId="{B8C440C1-EAC6-4E6E-8CB9-43BB052CC1AD}">
      <dgm:prSet/>
      <dgm:spPr/>
      <dgm:t>
        <a:bodyPr/>
        <a:lstStyle/>
        <a:p>
          <a:endParaRPr lang="en-US"/>
        </a:p>
      </dgm:t>
    </dgm:pt>
    <dgm:pt modelId="{683F7AB1-B45B-4C7C-BCFA-D18123939456}" type="sibTrans" cxnId="{B8C440C1-EAC6-4E6E-8CB9-43BB052CC1AD}">
      <dgm:prSet/>
      <dgm:spPr/>
      <dgm:t>
        <a:bodyPr/>
        <a:lstStyle/>
        <a:p>
          <a:endParaRPr lang="en-US"/>
        </a:p>
      </dgm:t>
    </dgm:pt>
    <dgm:pt modelId="{1E492650-7F4B-4E7E-BED7-CB4EF2BC9253}">
      <dgm:prSet/>
      <dgm:spPr/>
      <dgm:t>
        <a:bodyPr/>
        <a:lstStyle/>
        <a:p>
          <a:r>
            <a:rPr lang="en-US" dirty="0"/>
            <a:t>Two Step 2 NC cordwood stoves</a:t>
          </a:r>
        </a:p>
      </dgm:t>
    </dgm:pt>
    <dgm:pt modelId="{3FD2CED6-3874-4611-9041-E93D59119F46}" type="parTrans" cxnId="{D96CCC0A-7057-4DDB-BE2A-2F6E8494DA28}">
      <dgm:prSet/>
      <dgm:spPr/>
      <dgm:t>
        <a:bodyPr/>
        <a:lstStyle/>
        <a:p>
          <a:endParaRPr lang="en-US"/>
        </a:p>
      </dgm:t>
    </dgm:pt>
    <dgm:pt modelId="{BE406096-02CD-4C96-B278-72AD88271884}" type="sibTrans" cxnId="{D96CCC0A-7057-4DDB-BE2A-2F6E8494DA28}">
      <dgm:prSet/>
      <dgm:spPr/>
      <dgm:t>
        <a:bodyPr/>
        <a:lstStyle/>
        <a:p>
          <a:endParaRPr lang="en-US"/>
        </a:p>
      </dgm:t>
    </dgm:pt>
    <dgm:pt modelId="{A549212E-4907-4A6E-BE3A-D5F0D09B6713}">
      <dgm:prSet/>
      <dgm:spPr/>
      <dgm:t>
        <a:bodyPr/>
        <a:lstStyle/>
        <a:p>
          <a:r>
            <a:rPr lang="en-US"/>
            <a:t>Measurements</a:t>
          </a:r>
        </a:p>
      </dgm:t>
    </dgm:pt>
    <dgm:pt modelId="{B84E2C5F-66FE-41EE-85F5-4675FEBCB0C9}" type="parTrans" cxnId="{689923AF-8D8B-4D28-A49B-73F556DE7AB2}">
      <dgm:prSet/>
      <dgm:spPr/>
      <dgm:t>
        <a:bodyPr/>
        <a:lstStyle/>
        <a:p>
          <a:endParaRPr lang="en-US"/>
        </a:p>
      </dgm:t>
    </dgm:pt>
    <dgm:pt modelId="{DBC024D5-498B-4D21-A052-598AAA9A61E7}" type="sibTrans" cxnId="{689923AF-8D8B-4D28-A49B-73F556DE7AB2}">
      <dgm:prSet/>
      <dgm:spPr/>
      <dgm:t>
        <a:bodyPr/>
        <a:lstStyle/>
        <a:p>
          <a:endParaRPr lang="en-US"/>
        </a:p>
      </dgm:t>
    </dgm:pt>
    <dgm:pt modelId="{3B8FAD23-E9D8-4B8F-8A95-5334CF30F5D7}">
      <dgm:prSet/>
      <dgm:spPr/>
      <dgm:t>
        <a:bodyPr/>
        <a:lstStyle/>
        <a:p>
          <a:r>
            <a:rPr lang="en-US"/>
            <a:t>Criteria pollutants - total PM, CO, NOx, VOC, lead – no SO2</a:t>
          </a:r>
        </a:p>
      </dgm:t>
    </dgm:pt>
    <dgm:pt modelId="{F5E31909-95E0-4908-816C-A8A298E3A226}" type="parTrans" cxnId="{AD312230-54CD-4BC4-A76C-35971AEE8A12}">
      <dgm:prSet/>
      <dgm:spPr/>
      <dgm:t>
        <a:bodyPr/>
        <a:lstStyle/>
        <a:p>
          <a:endParaRPr lang="en-US"/>
        </a:p>
      </dgm:t>
    </dgm:pt>
    <dgm:pt modelId="{CE1104D7-62C5-40A4-B547-DDD15624E524}" type="sibTrans" cxnId="{AD312230-54CD-4BC4-A76C-35971AEE8A12}">
      <dgm:prSet/>
      <dgm:spPr/>
      <dgm:t>
        <a:bodyPr/>
        <a:lstStyle/>
        <a:p>
          <a:endParaRPr lang="en-US"/>
        </a:p>
      </dgm:t>
    </dgm:pt>
    <dgm:pt modelId="{7DBC38E4-A89A-4EDF-8A45-E59507DE50C1}">
      <dgm:prSet/>
      <dgm:spPr/>
      <dgm:t>
        <a:bodyPr/>
        <a:lstStyle/>
        <a:p>
          <a:r>
            <a:rPr lang="en-US" dirty="0"/>
            <a:t>Air Toxics - – speciated VOCs, formaldehyde, speciated PAH, speciated metals, benzene</a:t>
          </a:r>
        </a:p>
      </dgm:t>
    </dgm:pt>
    <dgm:pt modelId="{3D6CD18D-4770-4D6C-8627-8D1D90AF8549}" type="parTrans" cxnId="{82A84628-9C18-4F34-9E24-497B29BB7D4E}">
      <dgm:prSet/>
      <dgm:spPr/>
      <dgm:t>
        <a:bodyPr/>
        <a:lstStyle/>
        <a:p>
          <a:endParaRPr lang="en-US"/>
        </a:p>
      </dgm:t>
    </dgm:pt>
    <dgm:pt modelId="{4A149066-89EE-4AF9-B9A3-FE3242FFE70B}" type="sibTrans" cxnId="{82A84628-9C18-4F34-9E24-497B29BB7D4E}">
      <dgm:prSet/>
      <dgm:spPr/>
      <dgm:t>
        <a:bodyPr/>
        <a:lstStyle/>
        <a:p>
          <a:endParaRPr lang="en-US"/>
        </a:p>
      </dgm:t>
    </dgm:pt>
    <dgm:pt modelId="{F837E5D6-0D89-4495-BC73-CEA95FF6345E}">
      <dgm:prSet/>
      <dgm:spPr/>
      <dgm:t>
        <a:bodyPr/>
        <a:lstStyle/>
        <a:p>
          <a:r>
            <a:rPr lang="en-US"/>
            <a:t>GHG – CO2, benzene, black carbon, methane</a:t>
          </a:r>
        </a:p>
      </dgm:t>
    </dgm:pt>
    <dgm:pt modelId="{0CF70081-1EF0-4312-ADDB-3E1EC1088317}" type="parTrans" cxnId="{650495FE-0986-4044-94EF-BEB1770CF220}">
      <dgm:prSet/>
      <dgm:spPr/>
      <dgm:t>
        <a:bodyPr/>
        <a:lstStyle/>
        <a:p>
          <a:endParaRPr lang="en-US"/>
        </a:p>
      </dgm:t>
    </dgm:pt>
    <dgm:pt modelId="{2D6D6AFC-7378-4128-B5CC-4450CB6F659D}" type="sibTrans" cxnId="{650495FE-0986-4044-94EF-BEB1770CF220}">
      <dgm:prSet/>
      <dgm:spPr/>
      <dgm:t>
        <a:bodyPr/>
        <a:lstStyle/>
        <a:p>
          <a:endParaRPr lang="en-US"/>
        </a:p>
      </dgm:t>
    </dgm:pt>
    <dgm:pt modelId="{31F72A5B-0D19-487A-9C86-425BB92D4E6E}">
      <dgm:prSet/>
      <dgm:spPr/>
      <dgm:t>
        <a:bodyPr/>
        <a:lstStyle/>
        <a:p>
          <a:r>
            <a:rPr lang="en-US"/>
            <a:t>Initial findings</a:t>
          </a:r>
        </a:p>
      </dgm:t>
    </dgm:pt>
    <dgm:pt modelId="{C51E614E-F2F5-4814-8BF2-8563936F1F7A}" type="parTrans" cxnId="{AA4FD850-695C-489B-A4CF-00E28EDAED63}">
      <dgm:prSet/>
      <dgm:spPr/>
      <dgm:t>
        <a:bodyPr/>
        <a:lstStyle/>
        <a:p>
          <a:endParaRPr lang="en-US"/>
        </a:p>
      </dgm:t>
    </dgm:pt>
    <dgm:pt modelId="{535862A6-43B3-4DF5-B0B0-A8BEBE73E8DF}" type="sibTrans" cxnId="{AA4FD850-695C-489B-A4CF-00E28EDAED63}">
      <dgm:prSet/>
      <dgm:spPr/>
      <dgm:t>
        <a:bodyPr/>
        <a:lstStyle/>
        <a:p>
          <a:endParaRPr lang="en-US"/>
        </a:p>
      </dgm:t>
    </dgm:pt>
    <dgm:pt modelId="{9070BE9E-D0A3-4985-9BDA-E9B20878A62B}">
      <dgm:prSet/>
      <dgm:spPr/>
      <dgm:t>
        <a:bodyPr/>
        <a:lstStyle/>
        <a:p>
          <a:r>
            <a:rPr lang="en-US" dirty="0"/>
            <a:t>Lead, formaldehyde, THC, NMTHC emissions are higher than predicted</a:t>
          </a:r>
        </a:p>
      </dgm:t>
    </dgm:pt>
    <dgm:pt modelId="{23F8E718-9D35-4A50-81AD-2187ADDD14F3}" type="parTrans" cxnId="{2F729A94-E5A5-4833-A32C-08EE041D1E54}">
      <dgm:prSet/>
      <dgm:spPr/>
      <dgm:t>
        <a:bodyPr/>
        <a:lstStyle/>
        <a:p>
          <a:endParaRPr lang="en-US"/>
        </a:p>
      </dgm:t>
    </dgm:pt>
    <dgm:pt modelId="{4B143F49-5FFE-4C54-BD71-8C49023991CD}" type="sibTrans" cxnId="{2F729A94-E5A5-4833-A32C-08EE041D1E54}">
      <dgm:prSet/>
      <dgm:spPr/>
      <dgm:t>
        <a:bodyPr/>
        <a:lstStyle/>
        <a:p>
          <a:endParaRPr lang="en-US"/>
        </a:p>
      </dgm:t>
    </dgm:pt>
    <dgm:pt modelId="{B2180F53-43C8-49CD-8F46-A01B5808F1E8}">
      <dgm:prSet/>
      <dgm:spPr/>
      <dgm:t>
        <a:bodyPr/>
        <a:lstStyle/>
        <a:p>
          <a:r>
            <a:rPr lang="en-US" dirty="0"/>
            <a:t>New emission factors for air toxics and GHGs that don’t have AP-42 data</a:t>
          </a:r>
        </a:p>
      </dgm:t>
    </dgm:pt>
    <dgm:pt modelId="{8322798F-3F2C-4ECC-8559-B50AD2E3815D}" type="parTrans" cxnId="{E507E9AA-5D7E-4640-A284-166555EB36A1}">
      <dgm:prSet/>
      <dgm:spPr/>
      <dgm:t>
        <a:bodyPr/>
        <a:lstStyle/>
        <a:p>
          <a:endParaRPr lang="en-US"/>
        </a:p>
      </dgm:t>
    </dgm:pt>
    <dgm:pt modelId="{22A0251B-49A3-4F97-A5F2-410C15040ED6}" type="sibTrans" cxnId="{E507E9AA-5D7E-4640-A284-166555EB36A1}">
      <dgm:prSet/>
      <dgm:spPr/>
      <dgm:t>
        <a:bodyPr/>
        <a:lstStyle/>
        <a:p>
          <a:endParaRPr lang="en-US"/>
        </a:p>
      </dgm:t>
    </dgm:pt>
    <dgm:pt modelId="{7D79F7EA-0E97-4C21-9020-948D2AB145C8}">
      <dgm:prSet/>
      <dgm:spPr/>
      <dgm:t>
        <a:bodyPr/>
        <a:lstStyle/>
        <a:p>
          <a:r>
            <a:rPr lang="en-US" dirty="0"/>
            <a:t>Two Step 2 Cat/Hybrid stoves</a:t>
          </a:r>
        </a:p>
      </dgm:t>
    </dgm:pt>
    <dgm:pt modelId="{576EC2BF-4072-45EF-82DA-57A8925519DB}" type="parTrans" cxnId="{12CE26CE-F4AA-4685-8308-FD4F810E3C39}">
      <dgm:prSet/>
      <dgm:spPr/>
      <dgm:t>
        <a:bodyPr/>
        <a:lstStyle/>
        <a:p>
          <a:endParaRPr lang="en-US"/>
        </a:p>
      </dgm:t>
    </dgm:pt>
    <dgm:pt modelId="{626B89D7-2DAF-4CA4-8EF9-3D22FACC83E2}" type="sibTrans" cxnId="{12CE26CE-F4AA-4685-8308-FD4F810E3C39}">
      <dgm:prSet/>
      <dgm:spPr/>
      <dgm:t>
        <a:bodyPr/>
        <a:lstStyle/>
        <a:p>
          <a:endParaRPr lang="en-US"/>
        </a:p>
      </dgm:t>
    </dgm:pt>
    <dgm:pt modelId="{093CDC36-E6E6-44BB-8C0F-6902B90023EE}">
      <dgm:prSet/>
      <dgm:spPr/>
      <dgm:t>
        <a:bodyPr/>
        <a:lstStyle/>
        <a:p>
          <a:r>
            <a:rPr lang="en-US" dirty="0"/>
            <a:t>Step 2 pellet stove – softwood and hardwood pellets</a:t>
          </a:r>
        </a:p>
      </dgm:t>
    </dgm:pt>
    <dgm:pt modelId="{E2678180-0563-41C8-A6E4-91BE43211358}" type="parTrans" cxnId="{24C556CA-183B-458C-8187-3A9A9CC34B52}">
      <dgm:prSet/>
      <dgm:spPr/>
      <dgm:t>
        <a:bodyPr/>
        <a:lstStyle/>
        <a:p>
          <a:endParaRPr lang="en-US"/>
        </a:p>
      </dgm:t>
    </dgm:pt>
    <dgm:pt modelId="{CA418A0F-1910-4B5D-8CEA-D223ADE300CE}" type="sibTrans" cxnId="{24C556CA-183B-458C-8187-3A9A9CC34B52}">
      <dgm:prSet/>
      <dgm:spPr/>
      <dgm:t>
        <a:bodyPr/>
        <a:lstStyle/>
        <a:p>
          <a:endParaRPr lang="en-US"/>
        </a:p>
      </dgm:t>
    </dgm:pt>
    <dgm:pt modelId="{2D9E2C76-737D-486C-8ADE-6010704903F0}" type="pres">
      <dgm:prSet presAssocID="{168512B0-19C5-428C-90E0-CD8BBFF94E46}" presName="linear" presStyleCnt="0">
        <dgm:presLayoutVars>
          <dgm:animLvl val="lvl"/>
          <dgm:resizeHandles val="exact"/>
        </dgm:presLayoutVars>
      </dgm:prSet>
      <dgm:spPr/>
    </dgm:pt>
    <dgm:pt modelId="{D8A692CF-8594-424D-8111-42C10039DBE6}" type="pres">
      <dgm:prSet presAssocID="{8F2707C7-0B9F-4219-9330-8CC164CBC9F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A0EA5A2-E649-4D99-9A9D-DAC5DADB98E6}" type="pres">
      <dgm:prSet presAssocID="{8F2707C7-0B9F-4219-9330-8CC164CBC9FB}" presName="childText" presStyleLbl="revTx" presStyleIdx="0" presStyleCnt="3">
        <dgm:presLayoutVars>
          <dgm:bulletEnabled val="1"/>
        </dgm:presLayoutVars>
      </dgm:prSet>
      <dgm:spPr/>
    </dgm:pt>
    <dgm:pt modelId="{511B2793-32D0-42F2-AFDB-9AE074C87B68}" type="pres">
      <dgm:prSet presAssocID="{A549212E-4907-4A6E-BE3A-D5F0D09B671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0FEECE7-E59D-4DCE-B196-AB03C1A4ADB7}" type="pres">
      <dgm:prSet presAssocID="{A549212E-4907-4A6E-BE3A-D5F0D09B6713}" presName="childText" presStyleLbl="revTx" presStyleIdx="1" presStyleCnt="3">
        <dgm:presLayoutVars>
          <dgm:bulletEnabled val="1"/>
        </dgm:presLayoutVars>
      </dgm:prSet>
      <dgm:spPr/>
    </dgm:pt>
    <dgm:pt modelId="{B0B90CDC-D852-4097-9475-5400AAD26B3A}" type="pres">
      <dgm:prSet presAssocID="{31F72A5B-0D19-487A-9C86-425BB92D4E6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AD6B1B0-A154-40D3-9BDA-85DC4D372889}" type="pres">
      <dgm:prSet presAssocID="{31F72A5B-0D19-487A-9C86-425BB92D4E6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D96CCC0A-7057-4DDB-BE2A-2F6E8494DA28}" srcId="{8F2707C7-0B9F-4219-9330-8CC164CBC9FB}" destId="{1E492650-7F4B-4E7E-BED7-CB4EF2BC9253}" srcOrd="1" destOrd="0" parTransId="{3FD2CED6-3874-4611-9041-E93D59119F46}" sibTransId="{BE406096-02CD-4C96-B278-72AD88271884}"/>
    <dgm:cxn modelId="{78AC490C-2581-4BDA-903B-2E0A871F8F22}" type="presOf" srcId="{8F2707C7-0B9F-4219-9330-8CC164CBC9FB}" destId="{D8A692CF-8594-424D-8111-42C10039DBE6}" srcOrd="0" destOrd="0" presId="urn:microsoft.com/office/officeart/2005/8/layout/vList2"/>
    <dgm:cxn modelId="{3F497717-857F-4741-BFC0-73039DCFF9ED}" type="presOf" srcId="{7DBC38E4-A89A-4EDF-8A45-E59507DE50C1}" destId="{00FEECE7-E59D-4DCE-B196-AB03C1A4ADB7}" srcOrd="0" destOrd="1" presId="urn:microsoft.com/office/officeart/2005/8/layout/vList2"/>
    <dgm:cxn modelId="{C2C91918-9D5C-4393-9B19-76CB8666A031}" srcId="{168512B0-19C5-428C-90E0-CD8BBFF94E46}" destId="{8F2707C7-0B9F-4219-9330-8CC164CBC9FB}" srcOrd="0" destOrd="0" parTransId="{D2117632-33A1-4ABE-A752-63450C937C6F}" sibTransId="{48B07A11-AFB0-42A8-8F3C-8723EE2B48FE}"/>
    <dgm:cxn modelId="{2790891A-59B7-46EF-903D-800C2CAEC610}" type="presOf" srcId="{9070BE9E-D0A3-4985-9BDA-E9B20878A62B}" destId="{FAD6B1B0-A154-40D3-9BDA-85DC4D372889}" srcOrd="0" destOrd="0" presId="urn:microsoft.com/office/officeart/2005/8/layout/vList2"/>
    <dgm:cxn modelId="{82A84628-9C18-4F34-9E24-497B29BB7D4E}" srcId="{A549212E-4907-4A6E-BE3A-D5F0D09B6713}" destId="{7DBC38E4-A89A-4EDF-8A45-E59507DE50C1}" srcOrd="1" destOrd="0" parTransId="{3D6CD18D-4770-4D6C-8627-8D1D90AF8549}" sibTransId="{4A149066-89EE-4AF9-B9A3-FE3242FFE70B}"/>
    <dgm:cxn modelId="{FE75FB2B-1CE8-4226-B081-49402F6AA70B}" type="presOf" srcId="{31F72A5B-0D19-487A-9C86-425BB92D4E6E}" destId="{B0B90CDC-D852-4097-9475-5400AAD26B3A}" srcOrd="0" destOrd="0" presId="urn:microsoft.com/office/officeart/2005/8/layout/vList2"/>
    <dgm:cxn modelId="{AD312230-54CD-4BC4-A76C-35971AEE8A12}" srcId="{A549212E-4907-4A6E-BE3A-D5F0D09B6713}" destId="{3B8FAD23-E9D8-4B8F-8A95-5334CF30F5D7}" srcOrd="0" destOrd="0" parTransId="{F5E31909-95E0-4908-816C-A8A298E3A226}" sibTransId="{CE1104D7-62C5-40A4-B547-DDD15624E524}"/>
    <dgm:cxn modelId="{91878A33-A7F8-4F5D-981A-B715F114BFCD}" type="presOf" srcId="{B2180F53-43C8-49CD-8F46-A01B5808F1E8}" destId="{FAD6B1B0-A154-40D3-9BDA-85DC4D372889}" srcOrd="0" destOrd="1" presId="urn:microsoft.com/office/officeart/2005/8/layout/vList2"/>
    <dgm:cxn modelId="{14D7AA41-7775-4F53-8F13-3C7C8D835642}" type="presOf" srcId="{093CDC36-E6E6-44BB-8C0F-6902B90023EE}" destId="{AA0EA5A2-E649-4D99-9A9D-DAC5DADB98E6}" srcOrd="0" destOrd="3" presId="urn:microsoft.com/office/officeart/2005/8/layout/vList2"/>
    <dgm:cxn modelId="{A9D8DA6B-8335-4AC1-B7DE-EDE42C149AB1}" type="presOf" srcId="{A549212E-4907-4A6E-BE3A-D5F0D09B6713}" destId="{511B2793-32D0-42F2-AFDB-9AE074C87B68}" srcOrd="0" destOrd="0" presId="urn:microsoft.com/office/officeart/2005/8/layout/vList2"/>
    <dgm:cxn modelId="{AA4FD850-695C-489B-A4CF-00E28EDAED63}" srcId="{168512B0-19C5-428C-90E0-CD8BBFF94E46}" destId="{31F72A5B-0D19-487A-9C86-425BB92D4E6E}" srcOrd="2" destOrd="0" parTransId="{C51E614E-F2F5-4814-8BF2-8563936F1F7A}" sibTransId="{535862A6-43B3-4DF5-B0B0-A8BEBE73E8DF}"/>
    <dgm:cxn modelId="{1A5D467F-D54E-496B-8C48-4FF82725F789}" type="presOf" srcId="{3B8FAD23-E9D8-4B8F-8A95-5334CF30F5D7}" destId="{00FEECE7-E59D-4DCE-B196-AB03C1A4ADB7}" srcOrd="0" destOrd="0" presId="urn:microsoft.com/office/officeart/2005/8/layout/vList2"/>
    <dgm:cxn modelId="{2F729A94-E5A5-4833-A32C-08EE041D1E54}" srcId="{31F72A5B-0D19-487A-9C86-425BB92D4E6E}" destId="{9070BE9E-D0A3-4985-9BDA-E9B20878A62B}" srcOrd="0" destOrd="0" parTransId="{23F8E718-9D35-4A50-81AD-2187ADDD14F3}" sibTransId="{4B143F49-5FFE-4C54-BD71-8C49023991CD}"/>
    <dgm:cxn modelId="{4E227998-3AEC-4A50-814F-A017FC7DE421}" type="presOf" srcId="{1E492650-7F4B-4E7E-BED7-CB4EF2BC9253}" destId="{AA0EA5A2-E649-4D99-9A9D-DAC5DADB98E6}" srcOrd="0" destOrd="1" presId="urn:microsoft.com/office/officeart/2005/8/layout/vList2"/>
    <dgm:cxn modelId="{E507E9AA-5D7E-4640-A284-166555EB36A1}" srcId="{31F72A5B-0D19-487A-9C86-425BB92D4E6E}" destId="{B2180F53-43C8-49CD-8F46-A01B5808F1E8}" srcOrd="1" destOrd="0" parTransId="{8322798F-3F2C-4ECC-8559-B50AD2E3815D}" sibTransId="{22A0251B-49A3-4F97-A5F2-410C15040ED6}"/>
    <dgm:cxn modelId="{689923AF-8D8B-4D28-A49B-73F556DE7AB2}" srcId="{168512B0-19C5-428C-90E0-CD8BBFF94E46}" destId="{A549212E-4907-4A6E-BE3A-D5F0D09B6713}" srcOrd="1" destOrd="0" parTransId="{B84E2C5F-66FE-41EE-85F5-4675FEBCB0C9}" sibTransId="{DBC024D5-498B-4D21-A052-598AAA9A61E7}"/>
    <dgm:cxn modelId="{31379EB1-7A92-4EC2-B70D-446E59C2F752}" type="presOf" srcId="{7D79F7EA-0E97-4C21-9020-948D2AB145C8}" destId="{AA0EA5A2-E649-4D99-9A9D-DAC5DADB98E6}" srcOrd="0" destOrd="2" presId="urn:microsoft.com/office/officeart/2005/8/layout/vList2"/>
    <dgm:cxn modelId="{6604ECB9-C259-4D63-98F4-09F4F1140A50}" type="presOf" srcId="{B64D6E6D-FB9C-4C0D-9E3B-D63A29F2F322}" destId="{AA0EA5A2-E649-4D99-9A9D-DAC5DADB98E6}" srcOrd="0" destOrd="0" presId="urn:microsoft.com/office/officeart/2005/8/layout/vList2"/>
    <dgm:cxn modelId="{B8C440C1-EAC6-4E6E-8CB9-43BB052CC1AD}" srcId="{8F2707C7-0B9F-4219-9330-8CC164CBC9FB}" destId="{B64D6E6D-FB9C-4C0D-9E3B-D63A29F2F322}" srcOrd="0" destOrd="0" parTransId="{1590DD42-20FB-4B1A-9E02-1339A37EB1D3}" sibTransId="{683F7AB1-B45B-4C7C-BCFA-D18123939456}"/>
    <dgm:cxn modelId="{24C556CA-183B-458C-8187-3A9A9CC34B52}" srcId="{8F2707C7-0B9F-4219-9330-8CC164CBC9FB}" destId="{093CDC36-E6E6-44BB-8C0F-6902B90023EE}" srcOrd="3" destOrd="0" parTransId="{E2678180-0563-41C8-A6E4-91BE43211358}" sibTransId="{CA418A0F-1910-4B5D-8CEA-D223ADE300CE}"/>
    <dgm:cxn modelId="{12CE26CE-F4AA-4685-8308-FD4F810E3C39}" srcId="{8F2707C7-0B9F-4219-9330-8CC164CBC9FB}" destId="{7D79F7EA-0E97-4C21-9020-948D2AB145C8}" srcOrd="2" destOrd="0" parTransId="{576EC2BF-4072-45EF-82DA-57A8925519DB}" sibTransId="{626B89D7-2DAF-4CA4-8EF9-3D22FACC83E2}"/>
    <dgm:cxn modelId="{7AD4DEE3-425B-4F05-AD0B-3723BCEBA545}" type="presOf" srcId="{F837E5D6-0D89-4495-BC73-CEA95FF6345E}" destId="{00FEECE7-E59D-4DCE-B196-AB03C1A4ADB7}" srcOrd="0" destOrd="2" presId="urn:microsoft.com/office/officeart/2005/8/layout/vList2"/>
    <dgm:cxn modelId="{A3B7C0E8-A4EF-4734-908D-956EA77BEAF2}" type="presOf" srcId="{168512B0-19C5-428C-90E0-CD8BBFF94E46}" destId="{2D9E2C76-737D-486C-8ADE-6010704903F0}" srcOrd="0" destOrd="0" presId="urn:microsoft.com/office/officeart/2005/8/layout/vList2"/>
    <dgm:cxn modelId="{650495FE-0986-4044-94EF-BEB1770CF220}" srcId="{A549212E-4907-4A6E-BE3A-D5F0D09B6713}" destId="{F837E5D6-0D89-4495-BC73-CEA95FF6345E}" srcOrd="2" destOrd="0" parTransId="{0CF70081-1EF0-4312-ADDB-3E1EC1088317}" sibTransId="{2D6D6AFC-7378-4128-B5CC-4450CB6F659D}"/>
    <dgm:cxn modelId="{65FEF5EC-6D2C-45E8-A1FF-80FD6AF7A4E0}" type="presParOf" srcId="{2D9E2C76-737D-486C-8ADE-6010704903F0}" destId="{D8A692CF-8594-424D-8111-42C10039DBE6}" srcOrd="0" destOrd="0" presId="urn:microsoft.com/office/officeart/2005/8/layout/vList2"/>
    <dgm:cxn modelId="{9A264776-D9E3-460D-968C-EEE373B827BB}" type="presParOf" srcId="{2D9E2C76-737D-486C-8ADE-6010704903F0}" destId="{AA0EA5A2-E649-4D99-9A9D-DAC5DADB98E6}" srcOrd="1" destOrd="0" presId="urn:microsoft.com/office/officeart/2005/8/layout/vList2"/>
    <dgm:cxn modelId="{E6859040-1FD7-4050-B73C-940F90EB3D89}" type="presParOf" srcId="{2D9E2C76-737D-486C-8ADE-6010704903F0}" destId="{511B2793-32D0-42F2-AFDB-9AE074C87B68}" srcOrd="2" destOrd="0" presId="urn:microsoft.com/office/officeart/2005/8/layout/vList2"/>
    <dgm:cxn modelId="{A979205C-2BE9-4742-9530-7400801294F4}" type="presParOf" srcId="{2D9E2C76-737D-486C-8ADE-6010704903F0}" destId="{00FEECE7-E59D-4DCE-B196-AB03C1A4ADB7}" srcOrd="3" destOrd="0" presId="urn:microsoft.com/office/officeart/2005/8/layout/vList2"/>
    <dgm:cxn modelId="{AB1E450B-F96C-49F9-B136-EFDFF20C9D3E}" type="presParOf" srcId="{2D9E2C76-737D-486C-8ADE-6010704903F0}" destId="{B0B90CDC-D852-4097-9475-5400AAD26B3A}" srcOrd="4" destOrd="0" presId="urn:microsoft.com/office/officeart/2005/8/layout/vList2"/>
    <dgm:cxn modelId="{49201D06-F559-4A0B-BC87-ACB82987A9F9}" type="presParOf" srcId="{2D9E2C76-737D-486C-8ADE-6010704903F0}" destId="{FAD6B1B0-A154-40D3-9BDA-85DC4D37288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C56A8B-27DB-495C-B299-93CD11936316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3A3AE46-2295-47BE-BB37-68AAA88B95C9}">
      <dgm:prSet/>
      <dgm:spPr/>
      <dgm:t>
        <a:bodyPr/>
        <a:lstStyle/>
        <a:p>
          <a:r>
            <a:rPr lang="en-US"/>
            <a:t>Regulators and the public cannot rely on EPA’s RWH program</a:t>
          </a:r>
        </a:p>
      </dgm:t>
    </dgm:pt>
    <dgm:pt modelId="{C4488228-D686-426B-853D-55A28BA72B7A}" type="parTrans" cxnId="{EED8125F-1438-4641-8144-18DEE65C9340}">
      <dgm:prSet/>
      <dgm:spPr/>
      <dgm:t>
        <a:bodyPr/>
        <a:lstStyle/>
        <a:p>
          <a:endParaRPr lang="en-US"/>
        </a:p>
      </dgm:t>
    </dgm:pt>
    <dgm:pt modelId="{761A05C0-EFFD-4CDC-BFB7-8AEF77C72009}" type="sibTrans" cxnId="{EED8125F-1438-4641-8144-18DEE65C9340}">
      <dgm:prSet/>
      <dgm:spPr/>
      <dgm:t>
        <a:bodyPr/>
        <a:lstStyle/>
        <a:p>
          <a:endParaRPr lang="en-US"/>
        </a:p>
      </dgm:t>
    </dgm:pt>
    <dgm:pt modelId="{A552FEBE-54C2-410D-9CA3-508843D36BF6}">
      <dgm:prSet/>
      <dgm:spPr/>
      <dgm:t>
        <a:bodyPr/>
        <a:lstStyle/>
        <a:p>
          <a:r>
            <a:rPr lang="en-US"/>
            <a:t>Taxpayer dollars wasting money on change-outs that may not substantially reduce emissions</a:t>
          </a:r>
        </a:p>
      </dgm:t>
    </dgm:pt>
    <dgm:pt modelId="{54C92E31-2020-4C1B-A577-E87168194F44}" type="parTrans" cxnId="{73F243BC-E953-4641-BA8D-224B319074E1}">
      <dgm:prSet/>
      <dgm:spPr/>
      <dgm:t>
        <a:bodyPr/>
        <a:lstStyle/>
        <a:p>
          <a:endParaRPr lang="en-US"/>
        </a:p>
      </dgm:t>
    </dgm:pt>
    <dgm:pt modelId="{2E438BE0-AA60-4DD0-BBF5-8DC34438AB51}" type="sibTrans" cxnId="{73F243BC-E953-4641-BA8D-224B319074E1}">
      <dgm:prSet/>
      <dgm:spPr/>
      <dgm:t>
        <a:bodyPr/>
        <a:lstStyle/>
        <a:p>
          <a:endParaRPr lang="en-US"/>
        </a:p>
      </dgm:t>
    </dgm:pt>
    <dgm:pt modelId="{892BE143-B75A-425A-A4D0-B6071E966BE5}">
      <dgm:prSet/>
      <dgm:spPr/>
      <dgm:t>
        <a:bodyPr/>
        <a:lstStyle/>
        <a:p>
          <a:r>
            <a:rPr lang="en-US"/>
            <a:t>Concerns about allowing continued sale of appliances using ASTM 3053-based test methods</a:t>
          </a:r>
        </a:p>
      </dgm:t>
    </dgm:pt>
    <dgm:pt modelId="{F930157B-9D1C-41AA-A284-5FB3768DEED1}" type="parTrans" cxnId="{71F49915-4B8D-45FA-BBA9-12E22D5C9390}">
      <dgm:prSet/>
      <dgm:spPr/>
      <dgm:t>
        <a:bodyPr/>
        <a:lstStyle/>
        <a:p>
          <a:endParaRPr lang="en-US"/>
        </a:p>
      </dgm:t>
    </dgm:pt>
    <dgm:pt modelId="{4F01D9DC-E4E4-483D-A076-2542B7467998}" type="sibTrans" cxnId="{71F49915-4B8D-45FA-BBA9-12E22D5C9390}">
      <dgm:prSet/>
      <dgm:spPr/>
      <dgm:t>
        <a:bodyPr/>
        <a:lstStyle/>
        <a:p>
          <a:endParaRPr lang="en-US"/>
        </a:p>
      </dgm:t>
    </dgm:pt>
    <dgm:pt modelId="{BBB0207C-A22A-4841-8F3A-C21559953D88}" type="pres">
      <dgm:prSet presAssocID="{92C56A8B-27DB-495C-B299-93CD11936316}" presName="Name0" presStyleCnt="0">
        <dgm:presLayoutVars>
          <dgm:dir/>
          <dgm:animLvl val="lvl"/>
          <dgm:resizeHandles val="exact"/>
        </dgm:presLayoutVars>
      </dgm:prSet>
      <dgm:spPr/>
    </dgm:pt>
    <dgm:pt modelId="{440220EB-3DDB-469C-ABEA-B7A46C157425}" type="pres">
      <dgm:prSet presAssocID="{892BE143-B75A-425A-A4D0-B6071E966BE5}" presName="boxAndChildren" presStyleCnt="0"/>
      <dgm:spPr/>
    </dgm:pt>
    <dgm:pt modelId="{EEEB4005-6A17-43F4-82C0-EC8B1977E083}" type="pres">
      <dgm:prSet presAssocID="{892BE143-B75A-425A-A4D0-B6071E966BE5}" presName="parentTextBox" presStyleLbl="node1" presStyleIdx="0" presStyleCnt="3"/>
      <dgm:spPr/>
    </dgm:pt>
    <dgm:pt modelId="{F5978C91-A68C-491C-9D5B-9B93CEE689BE}" type="pres">
      <dgm:prSet presAssocID="{2E438BE0-AA60-4DD0-BBF5-8DC34438AB51}" presName="sp" presStyleCnt="0"/>
      <dgm:spPr/>
    </dgm:pt>
    <dgm:pt modelId="{3CD1DB38-C24B-4782-B467-4D18D439229A}" type="pres">
      <dgm:prSet presAssocID="{A552FEBE-54C2-410D-9CA3-508843D36BF6}" presName="arrowAndChildren" presStyleCnt="0"/>
      <dgm:spPr/>
    </dgm:pt>
    <dgm:pt modelId="{BD601DCF-16C5-4C66-8B52-F4DE31A744A7}" type="pres">
      <dgm:prSet presAssocID="{A552FEBE-54C2-410D-9CA3-508843D36BF6}" presName="parentTextArrow" presStyleLbl="node1" presStyleIdx="1" presStyleCnt="3"/>
      <dgm:spPr/>
    </dgm:pt>
    <dgm:pt modelId="{4F167DE0-65CD-4475-8D92-2BA8855BA258}" type="pres">
      <dgm:prSet presAssocID="{761A05C0-EFFD-4CDC-BFB7-8AEF77C72009}" presName="sp" presStyleCnt="0"/>
      <dgm:spPr/>
    </dgm:pt>
    <dgm:pt modelId="{84FE605D-7139-4C39-ADCD-4C1C1AAF2B0D}" type="pres">
      <dgm:prSet presAssocID="{C3A3AE46-2295-47BE-BB37-68AAA88B95C9}" presName="arrowAndChildren" presStyleCnt="0"/>
      <dgm:spPr/>
    </dgm:pt>
    <dgm:pt modelId="{4467F592-BB29-4F5E-9843-5097103000AC}" type="pres">
      <dgm:prSet presAssocID="{C3A3AE46-2295-47BE-BB37-68AAA88B95C9}" presName="parentTextArrow" presStyleLbl="node1" presStyleIdx="2" presStyleCnt="3"/>
      <dgm:spPr/>
    </dgm:pt>
  </dgm:ptLst>
  <dgm:cxnLst>
    <dgm:cxn modelId="{71F49915-4B8D-45FA-BBA9-12E22D5C9390}" srcId="{92C56A8B-27DB-495C-B299-93CD11936316}" destId="{892BE143-B75A-425A-A4D0-B6071E966BE5}" srcOrd="2" destOrd="0" parTransId="{F930157B-9D1C-41AA-A284-5FB3768DEED1}" sibTransId="{4F01D9DC-E4E4-483D-A076-2542B7467998}"/>
    <dgm:cxn modelId="{2501E825-5CFD-476A-8409-8C49B9ED3A5C}" type="presOf" srcId="{892BE143-B75A-425A-A4D0-B6071E966BE5}" destId="{EEEB4005-6A17-43F4-82C0-EC8B1977E083}" srcOrd="0" destOrd="0" presId="urn:microsoft.com/office/officeart/2005/8/layout/process4"/>
    <dgm:cxn modelId="{EED8125F-1438-4641-8144-18DEE65C9340}" srcId="{92C56A8B-27DB-495C-B299-93CD11936316}" destId="{C3A3AE46-2295-47BE-BB37-68AAA88B95C9}" srcOrd="0" destOrd="0" parTransId="{C4488228-D686-426B-853D-55A28BA72B7A}" sibTransId="{761A05C0-EFFD-4CDC-BFB7-8AEF77C72009}"/>
    <dgm:cxn modelId="{D56E28B2-0A2C-4453-93BB-290B66AF1421}" type="presOf" srcId="{C3A3AE46-2295-47BE-BB37-68AAA88B95C9}" destId="{4467F592-BB29-4F5E-9843-5097103000AC}" srcOrd="0" destOrd="0" presId="urn:microsoft.com/office/officeart/2005/8/layout/process4"/>
    <dgm:cxn modelId="{73F243BC-E953-4641-BA8D-224B319074E1}" srcId="{92C56A8B-27DB-495C-B299-93CD11936316}" destId="{A552FEBE-54C2-410D-9CA3-508843D36BF6}" srcOrd="1" destOrd="0" parTransId="{54C92E31-2020-4C1B-A577-E87168194F44}" sibTransId="{2E438BE0-AA60-4DD0-BBF5-8DC34438AB51}"/>
    <dgm:cxn modelId="{46BE2FE1-3048-4B67-B542-22216A2E31CE}" type="presOf" srcId="{A552FEBE-54C2-410D-9CA3-508843D36BF6}" destId="{BD601DCF-16C5-4C66-8B52-F4DE31A744A7}" srcOrd="0" destOrd="0" presId="urn:microsoft.com/office/officeart/2005/8/layout/process4"/>
    <dgm:cxn modelId="{2DFFB1F9-0512-42E0-B10B-9812519AD696}" type="presOf" srcId="{92C56A8B-27DB-495C-B299-93CD11936316}" destId="{BBB0207C-A22A-4841-8F3A-C21559953D88}" srcOrd="0" destOrd="0" presId="urn:microsoft.com/office/officeart/2005/8/layout/process4"/>
    <dgm:cxn modelId="{65E669AB-551F-435B-92E3-FAAC7263ED44}" type="presParOf" srcId="{BBB0207C-A22A-4841-8F3A-C21559953D88}" destId="{440220EB-3DDB-469C-ABEA-B7A46C157425}" srcOrd="0" destOrd="0" presId="urn:microsoft.com/office/officeart/2005/8/layout/process4"/>
    <dgm:cxn modelId="{56B1DFF0-AF52-4F92-BD7E-58548E4287A8}" type="presParOf" srcId="{440220EB-3DDB-469C-ABEA-B7A46C157425}" destId="{EEEB4005-6A17-43F4-82C0-EC8B1977E083}" srcOrd="0" destOrd="0" presId="urn:microsoft.com/office/officeart/2005/8/layout/process4"/>
    <dgm:cxn modelId="{1B36034D-21AF-468E-8485-9E0CC26F2265}" type="presParOf" srcId="{BBB0207C-A22A-4841-8F3A-C21559953D88}" destId="{F5978C91-A68C-491C-9D5B-9B93CEE689BE}" srcOrd="1" destOrd="0" presId="urn:microsoft.com/office/officeart/2005/8/layout/process4"/>
    <dgm:cxn modelId="{E87D5521-3C87-4303-B85A-EC953FF1C5A9}" type="presParOf" srcId="{BBB0207C-A22A-4841-8F3A-C21559953D88}" destId="{3CD1DB38-C24B-4782-B467-4D18D439229A}" srcOrd="2" destOrd="0" presId="urn:microsoft.com/office/officeart/2005/8/layout/process4"/>
    <dgm:cxn modelId="{235CDC86-7EE3-4CCF-A14E-BAD47CCBA493}" type="presParOf" srcId="{3CD1DB38-C24B-4782-B467-4D18D439229A}" destId="{BD601DCF-16C5-4C66-8B52-F4DE31A744A7}" srcOrd="0" destOrd="0" presId="urn:microsoft.com/office/officeart/2005/8/layout/process4"/>
    <dgm:cxn modelId="{D425BC63-C7DF-43ED-86AD-C3BF22A7ED72}" type="presParOf" srcId="{BBB0207C-A22A-4841-8F3A-C21559953D88}" destId="{4F167DE0-65CD-4475-8D92-2BA8855BA258}" srcOrd="3" destOrd="0" presId="urn:microsoft.com/office/officeart/2005/8/layout/process4"/>
    <dgm:cxn modelId="{54958DCD-F15C-4BF4-9A9D-94AB623249C9}" type="presParOf" srcId="{BBB0207C-A22A-4841-8F3A-C21559953D88}" destId="{84FE605D-7139-4C39-ADCD-4C1C1AAF2B0D}" srcOrd="4" destOrd="0" presId="urn:microsoft.com/office/officeart/2005/8/layout/process4"/>
    <dgm:cxn modelId="{4F447927-FCE2-4BA1-AFDC-BEC735FB5C95}" type="presParOf" srcId="{84FE605D-7139-4C39-ADCD-4C1C1AAF2B0D}" destId="{4467F592-BB29-4F5E-9843-5097103000A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596051-F663-491B-B022-A63B05606962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252E707-2548-48DB-B825-85775E412513}">
      <dgm:prSet/>
      <dgm:spPr/>
      <dgm:t>
        <a:bodyPr/>
        <a:lstStyle/>
        <a:p>
          <a:r>
            <a:rPr lang="en-US" dirty="0"/>
            <a:t>Many want to keep wood fuel as a heating option but will face obstacles if test methods don’t identify cleanest technologies.</a:t>
          </a:r>
        </a:p>
      </dgm:t>
    </dgm:pt>
    <dgm:pt modelId="{E137A67B-6C5E-4573-99F9-3439FFA1D157}" type="parTrans" cxnId="{96DBBA07-0C15-4EE8-AE63-D3769DDC67FF}">
      <dgm:prSet/>
      <dgm:spPr/>
      <dgm:t>
        <a:bodyPr/>
        <a:lstStyle/>
        <a:p>
          <a:endParaRPr lang="en-US"/>
        </a:p>
      </dgm:t>
    </dgm:pt>
    <dgm:pt modelId="{52E2E0EA-75B2-40E9-8AAC-157054F43006}" type="sibTrans" cxnId="{96DBBA07-0C15-4EE8-AE63-D3769DDC67FF}">
      <dgm:prSet/>
      <dgm:spPr/>
      <dgm:t>
        <a:bodyPr/>
        <a:lstStyle/>
        <a:p>
          <a:endParaRPr lang="en-US"/>
        </a:p>
      </dgm:t>
    </dgm:pt>
    <dgm:pt modelId="{1ADDF115-F2C0-4541-8747-0DA591A6B596}">
      <dgm:prSet/>
      <dgm:spPr/>
      <dgm:t>
        <a:bodyPr/>
        <a:lstStyle/>
        <a:p>
          <a:r>
            <a:rPr lang="en-US" dirty="0"/>
            <a:t>Current monitoring studies suggest that change-outs may not improve air quality. Multiple studies have found no air quality improvement, and in some cases, increases in ambient PM levels.</a:t>
          </a:r>
        </a:p>
      </dgm:t>
    </dgm:pt>
    <dgm:pt modelId="{4978FFCB-FE7A-42A4-877B-42CA400EB6AE}" type="parTrans" cxnId="{2B129818-6B9A-4EC8-9F26-3A6F968A1A2D}">
      <dgm:prSet/>
      <dgm:spPr/>
      <dgm:t>
        <a:bodyPr/>
        <a:lstStyle/>
        <a:p>
          <a:endParaRPr lang="en-US"/>
        </a:p>
      </dgm:t>
    </dgm:pt>
    <dgm:pt modelId="{649546F3-8C63-4F22-9C8D-D8D488E7D6E1}" type="sibTrans" cxnId="{2B129818-6B9A-4EC8-9F26-3A6F968A1A2D}">
      <dgm:prSet/>
      <dgm:spPr/>
      <dgm:t>
        <a:bodyPr/>
        <a:lstStyle/>
        <a:p>
          <a:endParaRPr lang="en-US"/>
        </a:p>
      </dgm:t>
    </dgm:pt>
    <dgm:pt modelId="{73A7D449-4663-4BA6-BD71-DF2E38107495}">
      <dgm:prSet/>
      <dgm:spPr/>
      <dgm:t>
        <a:bodyPr/>
        <a:lstStyle/>
        <a:p>
          <a:r>
            <a:rPr lang="en-US" dirty="0"/>
            <a:t>Review found that certified appliances:</a:t>
          </a:r>
        </a:p>
      </dgm:t>
    </dgm:pt>
    <dgm:pt modelId="{1EF5D700-A0C0-4D08-BAC1-1A0C008C4384}" type="parTrans" cxnId="{F9887C29-CF1B-4671-BEBF-DC9706399FB0}">
      <dgm:prSet/>
      <dgm:spPr/>
      <dgm:t>
        <a:bodyPr/>
        <a:lstStyle/>
        <a:p>
          <a:endParaRPr lang="en-US"/>
        </a:p>
      </dgm:t>
    </dgm:pt>
    <dgm:pt modelId="{853272FE-B9B1-43DB-A229-2E0EC6FB200F}" type="sibTrans" cxnId="{F9887C29-CF1B-4671-BEBF-DC9706399FB0}">
      <dgm:prSet/>
      <dgm:spPr/>
      <dgm:t>
        <a:bodyPr/>
        <a:lstStyle/>
        <a:p>
          <a:endParaRPr lang="en-US"/>
        </a:p>
      </dgm:t>
    </dgm:pt>
    <dgm:pt modelId="{5FF0D4B5-E5A9-4BC4-A9FF-97F8306B15C3}">
      <dgm:prSet/>
      <dgm:spPr/>
      <dgm:t>
        <a:bodyPr/>
        <a:lstStyle/>
        <a:p>
          <a:r>
            <a:rPr lang="en-US" dirty="0"/>
            <a:t>Do not follow rule or test method requirements</a:t>
          </a:r>
        </a:p>
      </dgm:t>
    </dgm:pt>
    <dgm:pt modelId="{879F2DB8-78F1-4686-B37A-CE0C92DE6A35}" type="parTrans" cxnId="{B9E19575-25E9-48C9-91BD-C859B5E54508}">
      <dgm:prSet/>
      <dgm:spPr/>
      <dgm:t>
        <a:bodyPr/>
        <a:lstStyle/>
        <a:p>
          <a:endParaRPr lang="en-US"/>
        </a:p>
      </dgm:t>
    </dgm:pt>
    <dgm:pt modelId="{3EDA05F6-DAC0-43BB-8E62-9EFF67888AD7}" type="sibTrans" cxnId="{B9E19575-25E9-48C9-91BD-C859B5E54508}">
      <dgm:prSet/>
      <dgm:spPr/>
      <dgm:t>
        <a:bodyPr/>
        <a:lstStyle/>
        <a:p>
          <a:endParaRPr lang="en-US"/>
        </a:p>
      </dgm:t>
    </dgm:pt>
    <dgm:pt modelId="{FCFF1D04-EA13-43BB-B972-2543B19A7ACB}">
      <dgm:prSet/>
      <dgm:spPr/>
      <dgm:t>
        <a:bodyPr/>
        <a:lstStyle/>
        <a:p>
          <a:r>
            <a:rPr lang="en-US" dirty="0"/>
            <a:t>ISO certified 3</a:t>
          </a:r>
          <a:r>
            <a:rPr lang="en-US" baseline="30000" dirty="0"/>
            <a:t>rd</a:t>
          </a:r>
          <a:r>
            <a:rPr lang="en-US" dirty="0"/>
            <a:t> Party Reviewers Issue certificates of conformity for reports that do meet rule</a:t>
          </a:r>
        </a:p>
      </dgm:t>
    </dgm:pt>
    <dgm:pt modelId="{35C398C9-6735-415A-A745-E373171E4A27}" type="parTrans" cxnId="{88292F12-F5A0-4F6F-BCD1-F534DEAD20CC}">
      <dgm:prSet/>
      <dgm:spPr/>
      <dgm:t>
        <a:bodyPr/>
        <a:lstStyle/>
        <a:p>
          <a:endParaRPr lang="en-US"/>
        </a:p>
      </dgm:t>
    </dgm:pt>
    <dgm:pt modelId="{917C0E5D-5BE2-4B5B-AD57-EA14F7558E0F}" type="sibTrans" cxnId="{88292F12-F5A0-4F6F-BCD1-F534DEAD20CC}">
      <dgm:prSet/>
      <dgm:spPr/>
      <dgm:t>
        <a:bodyPr/>
        <a:lstStyle/>
        <a:p>
          <a:endParaRPr lang="en-US"/>
        </a:p>
      </dgm:t>
    </dgm:pt>
    <dgm:pt modelId="{951F14A4-F18D-411B-AB71-AFF950516B5A}" type="pres">
      <dgm:prSet presAssocID="{09596051-F663-491B-B022-A63B05606962}" presName="Name0" presStyleCnt="0">
        <dgm:presLayoutVars>
          <dgm:dir/>
          <dgm:animLvl val="lvl"/>
          <dgm:resizeHandles val="exact"/>
        </dgm:presLayoutVars>
      </dgm:prSet>
      <dgm:spPr/>
    </dgm:pt>
    <dgm:pt modelId="{D5B1760D-5384-4498-B67D-DECD17CEEAB8}" type="pres">
      <dgm:prSet presAssocID="{73A7D449-4663-4BA6-BD71-DF2E38107495}" presName="boxAndChildren" presStyleCnt="0"/>
      <dgm:spPr/>
    </dgm:pt>
    <dgm:pt modelId="{E670DBA0-F090-4CF2-BB94-CE9918358EEC}" type="pres">
      <dgm:prSet presAssocID="{73A7D449-4663-4BA6-BD71-DF2E38107495}" presName="parentTextBox" presStyleLbl="node1" presStyleIdx="0" presStyleCnt="3"/>
      <dgm:spPr/>
    </dgm:pt>
    <dgm:pt modelId="{03FE1D76-1B6C-4B2D-A19E-05521D217B88}" type="pres">
      <dgm:prSet presAssocID="{73A7D449-4663-4BA6-BD71-DF2E38107495}" presName="entireBox" presStyleLbl="node1" presStyleIdx="0" presStyleCnt="3"/>
      <dgm:spPr/>
    </dgm:pt>
    <dgm:pt modelId="{35197460-6D1F-42E4-8E5E-A7F7F08C5037}" type="pres">
      <dgm:prSet presAssocID="{73A7D449-4663-4BA6-BD71-DF2E38107495}" presName="descendantBox" presStyleCnt="0"/>
      <dgm:spPr/>
    </dgm:pt>
    <dgm:pt modelId="{517D6C77-201F-48CB-8A04-E1A25739D58C}" type="pres">
      <dgm:prSet presAssocID="{5FF0D4B5-E5A9-4BC4-A9FF-97F8306B15C3}" presName="childTextBox" presStyleLbl="fgAccFollowNode1" presStyleIdx="0" presStyleCnt="2">
        <dgm:presLayoutVars>
          <dgm:bulletEnabled val="1"/>
        </dgm:presLayoutVars>
      </dgm:prSet>
      <dgm:spPr/>
    </dgm:pt>
    <dgm:pt modelId="{208AB3E5-4BBA-4F46-9783-B8B55F2F91E5}" type="pres">
      <dgm:prSet presAssocID="{FCFF1D04-EA13-43BB-B972-2543B19A7ACB}" presName="childTextBox" presStyleLbl="fgAccFollowNode1" presStyleIdx="1" presStyleCnt="2">
        <dgm:presLayoutVars>
          <dgm:bulletEnabled val="1"/>
        </dgm:presLayoutVars>
      </dgm:prSet>
      <dgm:spPr/>
    </dgm:pt>
    <dgm:pt modelId="{6FE69423-E5B5-443C-B140-C476D851FD33}" type="pres">
      <dgm:prSet presAssocID="{649546F3-8C63-4F22-9C8D-D8D488E7D6E1}" presName="sp" presStyleCnt="0"/>
      <dgm:spPr/>
    </dgm:pt>
    <dgm:pt modelId="{FC141E5E-6523-4382-AA3A-C0D08DFB255C}" type="pres">
      <dgm:prSet presAssocID="{1ADDF115-F2C0-4541-8747-0DA591A6B596}" presName="arrowAndChildren" presStyleCnt="0"/>
      <dgm:spPr/>
    </dgm:pt>
    <dgm:pt modelId="{E0974351-A19E-4874-AE13-AEA9525067B5}" type="pres">
      <dgm:prSet presAssocID="{1ADDF115-F2C0-4541-8747-0DA591A6B596}" presName="parentTextArrow" presStyleLbl="node1" presStyleIdx="1" presStyleCnt="3"/>
      <dgm:spPr/>
    </dgm:pt>
    <dgm:pt modelId="{FA258950-5C1F-468E-8AB0-E536A4F24455}" type="pres">
      <dgm:prSet presAssocID="{52E2E0EA-75B2-40E9-8AAC-157054F43006}" presName="sp" presStyleCnt="0"/>
      <dgm:spPr/>
    </dgm:pt>
    <dgm:pt modelId="{7CE209D9-6C37-4EED-8E7A-8472E65AA295}" type="pres">
      <dgm:prSet presAssocID="{2252E707-2548-48DB-B825-85775E412513}" presName="arrowAndChildren" presStyleCnt="0"/>
      <dgm:spPr/>
    </dgm:pt>
    <dgm:pt modelId="{F2C591AE-E04B-4A24-B194-565A32BEDE41}" type="pres">
      <dgm:prSet presAssocID="{2252E707-2548-48DB-B825-85775E412513}" presName="parentTextArrow" presStyleLbl="node1" presStyleIdx="2" presStyleCnt="3" custLinFactNeighborX="146" custLinFactNeighborY="215"/>
      <dgm:spPr/>
    </dgm:pt>
  </dgm:ptLst>
  <dgm:cxnLst>
    <dgm:cxn modelId="{96DBBA07-0C15-4EE8-AE63-D3769DDC67FF}" srcId="{09596051-F663-491B-B022-A63B05606962}" destId="{2252E707-2548-48DB-B825-85775E412513}" srcOrd="0" destOrd="0" parTransId="{E137A67B-6C5E-4573-99F9-3439FFA1D157}" sibTransId="{52E2E0EA-75B2-40E9-8AAC-157054F43006}"/>
    <dgm:cxn modelId="{88292F12-F5A0-4F6F-BCD1-F534DEAD20CC}" srcId="{73A7D449-4663-4BA6-BD71-DF2E38107495}" destId="{FCFF1D04-EA13-43BB-B972-2543B19A7ACB}" srcOrd="1" destOrd="0" parTransId="{35C398C9-6735-415A-A745-E373171E4A27}" sibTransId="{917C0E5D-5BE2-4B5B-AD57-EA14F7558E0F}"/>
    <dgm:cxn modelId="{79973A15-5620-46D2-A853-6259F3955885}" type="presOf" srcId="{1ADDF115-F2C0-4541-8747-0DA591A6B596}" destId="{E0974351-A19E-4874-AE13-AEA9525067B5}" srcOrd="0" destOrd="0" presId="urn:microsoft.com/office/officeart/2005/8/layout/process4"/>
    <dgm:cxn modelId="{2B129818-6B9A-4EC8-9F26-3A6F968A1A2D}" srcId="{09596051-F663-491B-B022-A63B05606962}" destId="{1ADDF115-F2C0-4541-8747-0DA591A6B596}" srcOrd="1" destOrd="0" parTransId="{4978FFCB-FE7A-42A4-877B-42CA400EB6AE}" sibTransId="{649546F3-8C63-4F22-9C8D-D8D488E7D6E1}"/>
    <dgm:cxn modelId="{5FAEFC24-30C9-4DAF-9156-4DF64BCA818A}" type="presOf" srcId="{73A7D449-4663-4BA6-BD71-DF2E38107495}" destId="{E670DBA0-F090-4CF2-BB94-CE9918358EEC}" srcOrd="0" destOrd="0" presId="urn:microsoft.com/office/officeart/2005/8/layout/process4"/>
    <dgm:cxn modelId="{F9887C29-CF1B-4671-BEBF-DC9706399FB0}" srcId="{09596051-F663-491B-B022-A63B05606962}" destId="{73A7D449-4663-4BA6-BD71-DF2E38107495}" srcOrd="2" destOrd="0" parTransId="{1EF5D700-A0C0-4D08-BAC1-1A0C008C4384}" sibTransId="{853272FE-B9B1-43DB-A229-2E0EC6FB200F}"/>
    <dgm:cxn modelId="{3AA1D73B-5DD7-404F-9302-6FA5131E265D}" type="presOf" srcId="{5FF0D4B5-E5A9-4BC4-A9FF-97F8306B15C3}" destId="{517D6C77-201F-48CB-8A04-E1A25739D58C}" srcOrd="0" destOrd="0" presId="urn:microsoft.com/office/officeart/2005/8/layout/process4"/>
    <dgm:cxn modelId="{B9E19575-25E9-48C9-91BD-C859B5E54508}" srcId="{73A7D449-4663-4BA6-BD71-DF2E38107495}" destId="{5FF0D4B5-E5A9-4BC4-A9FF-97F8306B15C3}" srcOrd="0" destOrd="0" parTransId="{879F2DB8-78F1-4686-B37A-CE0C92DE6A35}" sibTransId="{3EDA05F6-DAC0-43BB-8E62-9EFF67888AD7}"/>
    <dgm:cxn modelId="{98EF0793-3454-4559-BBB0-C311DA6425B3}" type="presOf" srcId="{73A7D449-4663-4BA6-BD71-DF2E38107495}" destId="{03FE1D76-1B6C-4B2D-A19E-05521D217B88}" srcOrd="1" destOrd="0" presId="urn:microsoft.com/office/officeart/2005/8/layout/process4"/>
    <dgm:cxn modelId="{32F42C9B-C372-40EE-B43B-B99D193889C8}" type="presOf" srcId="{FCFF1D04-EA13-43BB-B972-2543B19A7ACB}" destId="{208AB3E5-4BBA-4F46-9783-B8B55F2F91E5}" srcOrd="0" destOrd="0" presId="urn:microsoft.com/office/officeart/2005/8/layout/process4"/>
    <dgm:cxn modelId="{D65D8BA9-218B-4EA3-990C-82DDE4D1C41A}" type="presOf" srcId="{2252E707-2548-48DB-B825-85775E412513}" destId="{F2C591AE-E04B-4A24-B194-565A32BEDE41}" srcOrd="0" destOrd="0" presId="urn:microsoft.com/office/officeart/2005/8/layout/process4"/>
    <dgm:cxn modelId="{4B5337CF-5779-4463-BC14-AC06D0DC3C96}" type="presOf" srcId="{09596051-F663-491B-B022-A63B05606962}" destId="{951F14A4-F18D-411B-AB71-AFF950516B5A}" srcOrd="0" destOrd="0" presId="urn:microsoft.com/office/officeart/2005/8/layout/process4"/>
    <dgm:cxn modelId="{C1D275F4-4026-4F34-BF6A-6F7780621AA5}" type="presParOf" srcId="{951F14A4-F18D-411B-AB71-AFF950516B5A}" destId="{D5B1760D-5384-4498-B67D-DECD17CEEAB8}" srcOrd="0" destOrd="0" presId="urn:microsoft.com/office/officeart/2005/8/layout/process4"/>
    <dgm:cxn modelId="{572E21D3-F4A9-4B59-845D-DBD45AB31010}" type="presParOf" srcId="{D5B1760D-5384-4498-B67D-DECD17CEEAB8}" destId="{E670DBA0-F090-4CF2-BB94-CE9918358EEC}" srcOrd="0" destOrd="0" presId="urn:microsoft.com/office/officeart/2005/8/layout/process4"/>
    <dgm:cxn modelId="{1208B1A0-55A1-4CCC-B94D-A3591AF2D5E6}" type="presParOf" srcId="{D5B1760D-5384-4498-B67D-DECD17CEEAB8}" destId="{03FE1D76-1B6C-4B2D-A19E-05521D217B88}" srcOrd="1" destOrd="0" presId="urn:microsoft.com/office/officeart/2005/8/layout/process4"/>
    <dgm:cxn modelId="{D2B98502-2D7B-4758-8CCB-AE8F37120A72}" type="presParOf" srcId="{D5B1760D-5384-4498-B67D-DECD17CEEAB8}" destId="{35197460-6D1F-42E4-8E5E-A7F7F08C5037}" srcOrd="2" destOrd="0" presId="urn:microsoft.com/office/officeart/2005/8/layout/process4"/>
    <dgm:cxn modelId="{83DEE832-70CC-4CF0-9E7D-139DFA40C581}" type="presParOf" srcId="{35197460-6D1F-42E4-8E5E-A7F7F08C5037}" destId="{517D6C77-201F-48CB-8A04-E1A25739D58C}" srcOrd="0" destOrd="0" presId="urn:microsoft.com/office/officeart/2005/8/layout/process4"/>
    <dgm:cxn modelId="{04383F89-FC8C-4BF2-B8C3-F4E15AAF42E7}" type="presParOf" srcId="{35197460-6D1F-42E4-8E5E-A7F7F08C5037}" destId="{208AB3E5-4BBA-4F46-9783-B8B55F2F91E5}" srcOrd="1" destOrd="0" presId="urn:microsoft.com/office/officeart/2005/8/layout/process4"/>
    <dgm:cxn modelId="{88B91A63-DAF4-4005-B458-0F3D3ACDADA4}" type="presParOf" srcId="{951F14A4-F18D-411B-AB71-AFF950516B5A}" destId="{6FE69423-E5B5-443C-B140-C476D851FD33}" srcOrd="1" destOrd="0" presId="urn:microsoft.com/office/officeart/2005/8/layout/process4"/>
    <dgm:cxn modelId="{E4099ACE-CC76-4E56-8EA4-7CEEAB23554E}" type="presParOf" srcId="{951F14A4-F18D-411B-AB71-AFF950516B5A}" destId="{FC141E5E-6523-4382-AA3A-C0D08DFB255C}" srcOrd="2" destOrd="0" presId="urn:microsoft.com/office/officeart/2005/8/layout/process4"/>
    <dgm:cxn modelId="{2B317279-2467-4A8E-9970-A2B4EE0EFEF8}" type="presParOf" srcId="{FC141E5E-6523-4382-AA3A-C0D08DFB255C}" destId="{E0974351-A19E-4874-AE13-AEA9525067B5}" srcOrd="0" destOrd="0" presId="urn:microsoft.com/office/officeart/2005/8/layout/process4"/>
    <dgm:cxn modelId="{45ADEB42-BADE-45EC-B9DA-82F696060EA1}" type="presParOf" srcId="{951F14A4-F18D-411B-AB71-AFF950516B5A}" destId="{FA258950-5C1F-468E-8AB0-E536A4F24455}" srcOrd="3" destOrd="0" presId="urn:microsoft.com/office/officeart/2005/8/layout/process4"/>
    <dgm:cxn modelId="{3DDCC1E2-E62C-4CC1-8719-1137721F0CFF}" type="presParOf" srcId="{951F14A4-F18D-411B-AB71-AFF950516B5A}" destId="{7CE209D9-6C37-4EED-8E7A-8472E65AA295}" srcOrd="4" destOrd="0" presId="urn:microsoft.com/office/officeart/2005/8/layout/process4"/>
    <dgm:cxn modelId="{0CA27DBF-00C0-4093-A384-CDDC303D1302}" type="presParOf" srcId="{7CE209D9-6C37-4EED-8E7A-8472E65AA295}" destId="{F2C591AE-E04B-4A24-B194-565A32BEDE4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9463B8-2200-437D-B0D0-CE534645AC59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6557BE-6CEF-4C5C-9FE8-8FCB20D24BAF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83189-414D-4F7B-BB5A-69D024E3F2A9}">
      <dsp:nvSpPr>
        <dsp:cNvPr id="0" name=""/>
        <dsp:cNvSpPr/>
      </dsp:nvSpPr>
      <dsp:spPr>
        <a:xfrm>
          <a:off x="1435590" y="531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Test Methods are difficult</a:t>
          </a:r>
        </a:p>
      </dsp:txBody>
      <dsp:txXfrm>
        <a:off x="1435590" y="531"/>
        <a:ext cx="4732020" cy="1242935"/>
      </dsp:txXfrm>
    </dsp:sp>
    <dsp:sp modelId="{EBF2E3C3-8F20-496E-BD23-D736A905ED24}">
      <dsp:nvSpPr>
        <dsp:cNvPr id="0" name=""/>
        <dsp:cNvSpPr/>
      </dsp:nvSpPr>
      <dsp:spPr>
        <a:xfrm>
          <a:off x="6167610" y="531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Complex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Detail-oriented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Arcane </a:t>
          </a:r>
        </a:p>
      </dsp:txBody>
      <dsp:txXfrm>
        <a:off x="6167610" y="531"/>
        <a:ext cx="4347989" cy="1242935"/>
      </dsp:txXfrm>
    </dsp:sp>
    <dsp:sp modelId="{01FB002E-5BD7-4357-80D9-25835C9E0745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34D5D-A404-4DA2-9A6B-E830DC4C7910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2F90A-2F20-4EA1-8817-6FB93D0193C9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Understanding what the tests measure and what the values mean is a critical underpinning to identifying top-performing technologies.</a:t>
          </a:r>
        </a:p>
      </dsp:txBody>
      <dsp:txXfrm>
        <a:off x="1435590" y="1554201"/>
        <a:ext cx="9080009" cy="1242935"/>
      </dsp:txXfrm>
    </dsp:sp>
    <dsp:sp modelId="{A5C1041C-B27D-4D18-923F-EFD2968A31CC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78986D-C3A6-4294-8BE1-C81FF0DBDB66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4BD8D-6A76-4C4E-B07A-D36A4AC288D8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If the test is not valid or representative, what value is the data?</a:t>
          </a:r>
        </a:p>
      </dsp:txBody>
      <dsp:txXfrm>
        <a:off x="1435590" y="3107870"/>
        <a:ext cx="9080009" cy="1242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692CF-8594-424D-8111-42C10039DBE6}">
      <dsp:nvSpPr>
        <dsp:cNvPr id="0" name=""/>
        <dsp:cNvSpPr/>
      </dsp:nvSpPr>
      <dsp:spPr>
        <a:xfrm>
          <a:off x="0" y="171135"/>
          <a:ext cx="8035636" cy="9266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Lab testing of stoves with IDC method burning maple and birch (seasoned):</a:t>
          </a:r>
        </a:p>
      </dsp:txBody>
      <dsp:txXfrm>
        <a:off x="45235" y="216370"/>
        <a:ext cx="7945166" cy="836169"/>
      </dsp:txXfrm>
    </dsp:sp>
    <dsp:sp modelId="{AA0EA5A2-E649-4D99-9A9D-DAC5DADB98E6}">
      <dsp:nvSpPr>
        <dsp:cNvPr id="0" name=""/>
        <dsp:cNvSpPr/>
      </dsp:nvSpPr>
      <dsp:spPr>
        <a:xfrm>
          <a:off x="0" y="1097775"/>
          <a:ext cx="8035636" cy="124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13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Uncertified cordwood stove – Pre-NSPS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Two Step 2 NC cordwood stoves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Two Step 2 Cat/Hybrid stoves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Step 2 pellet stove – softwood and hardwood pellets</a:t>
          </a:r>
        </a:p>
      </dsp:txBody>
      <dsp:txXfrm>
        <a:off x="0" y="1097775"/>
        <a:ext cx="8035636" cy="1242000"/>
      </dsp:txXfrm>
    </dsp:sp>
    <dsp:sp modelId="{511B2793-32D0-42F2-AFDB-9AE074C87B68}">
      <dsp:nvSpPr>
        <dsp:cNvPr id="0" name=""/>
        <dsp:cNvSpPr/>
      </dsp:nvSpPr>
      <dsp:spPr>
        <a:xfrm>
          <a:off x="0" y="2339775"/>
          <a:ext cx="8035636" cy="926639"/>
        </a:xfrm>
        <a:prstGeom prst="roundRect">
          <a:avLst/>
        </a:prstGeom>
        <a:solidFill>
          <a:schemeClr val="accent2">
            <a:hueOff val="-9299970"/>
            <a:satOff val="-5068"/>
            <a:lumOff val="-40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Measurements</a:t>
          </a:r>
        </a:p>
      </dsp:txBody>
      <dsp:txXfrm>
        <a:off x="45235" y="2385010"/>
        <a:ext cx="7945166" cy="836169"/>
      </dsp:txXfrm>
    </dsp:sp>
    <dsp:sp modelId="{00FEECE7-E59D-4DCE-B196-AB03C1A4ADB7}">
      <dsp:nvSpPr>
        <dsp:cNvPr id="0" name=""/>
        <dsp:cNvSpPr/>
      </dsp:nvSpPr>
      <dsp:spPr>
        <a:xfrm>
          <a:off x="0" y="3266415"/>
          <a:ext cx="8035636" cy="1192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13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Criteria pollutants - total PM, CO, NOx, VOC, lead – no SO2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Air Toxics - – speciated VOCs, formaldehyde, speciated PAH, speciated metals, benzene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GHG – CO2, benzene, black carbon, methane</a:t>
          </a:r>
        </a:p>
      </dsp:txBody>
      <dsp:txXfrm>
        <a:off x="0" y="3266415"/>
        <a:ext cx="8035636" cy="1192320"/>
      </dsp:txXfrm>
    </dsp:sp>
    <dsp:sp modelId="{B0B90CDC-D852-4097-9475-5400AAD26B3A}">
      <dsp:nvSpPr>
        <dsp:cNvPr id="0" name=""/>
        <dsp:cNvSpPr/>
      </dsp:nvSpPr>
      <dsp:spPr>
        <a:xfrm>
          <a:off x="0" y="4458735"/>
          <a:ext cx="8035636" cy="926639"/>
        </a:xfrm>
        <a:prstGeom prst="roundRect">
          <a:avLst/>
        </a:prstGeom>
        <a:solidFill>
          <a:schemeClr val="accent2">
            <a:hueOff val="-18599940"/>
            <a:satOff val="-10137"/>
            <a:lumOff val="-80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Initial findings</a:t>
          </a:r>
        </a:p>
      </dsp:txBody>
      <dsp:txXfrm>
        <a:off x="45235" y="4503970"/>
        <a:ext cx="7945166" cy="836169"/>
      </dsp:txXfrm>
    </dsp:sp>
    <dsp:sp modelId="{FAD6B1B0-A154-40D3-9BDA-85DC4D372889}">
      <dsp:nvSpPr>
        <dsp:cNvPr id="0" name=""/>
        <dsp:cNvSpPr/>
      </dsp:nvSpPr>
      <dsp:spPr>
        <a:xfrm>
          <a:off x="0" y="5385375"/>
          <a:ext cx="8035636" cy="86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13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Lead, formaldehyde, THC, NMTHC emissions are higher than predicted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New emission factors for air toxics and GHGs that don’t have AP-42 data</a:t>
          </a:r>
        </a:p>
      </dsp:txBody>
      <dsp:txXfrm>
        <a:off x="0" y="5385375"/>
        <a:ext cx="8035636" cy="869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EB4005-6A17-43F4-82C0-EC8B1977E083}">
      <dsp:nvSpPr>
        <dsp:cNvPr id="0" name=""/>
        <dsp:cNvSpPr/>
      </dsp:nvSpPr>
      <dsp:spPr>
        <a:xfrm>
          <a:off x="0" y="4065079"/>
          <a:ext cx="7442201" cy="13342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Concerns about allowing continued sale of appliances using ASTM 3053-based test methods</a:t>
          </a:r>
        </a:p>
      </dsp:txBody>
      <dsp:txXfrm>
        <a:off x="0" y="4065079"/>
        <a:ext cx="7442201" cy="1334249"/>
      </dsp:txXfrm>
    </dsp:sp>
    <dsp:sp modelId="{BD601DCF-16C5-4C66-8B52-F4DE31A744A7}">
      <dsp:nvSpPr>
        <dsp:cNvPr id="0" name=""/>
        <dsp:cNvSpPr/>
      </dsp:nvSpPr>
      <dsp:spPr>
        <a:xfrm rot="10800000">
          <a:off x="0" y="2033017"/>
          <a:ext cx="7442201" cy="2052076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Taxpayer dollars wasting money on change-outs that may not substantially reduce emissions</a:t>
          </a:r>
        </a:p>
      </dsp:txBody>
      <dsp:txXfrm rot="10800000">
        <a:off x="0" y="2033017"/>
        <a:ext cx="7442201" cy="1333377"/>
      </dsp:txXfrm>
    </dsp:sp>
    <dsp:sp modelId="{4467F592-BB29-4F5E-9843-5097103000AC}">
      <dsp:nvSpPr>
        <dsp:cNvPr id="0" name=""/>
        <dsp:cNvSpPr/>
      </dsp:nvSpPr>
      <dsp:spPr>
        <a:xfrm rot="10800000">
          <a:off x="0" y="954"/>
          <a:ext cx="7442201" cy="2052076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Regulators and the public cannot rely on EPA’s RWH program</a:t>
          </a:r>
        </a:p>
      </dsp:txBody>
      <dsp:txXfrm rot="10800000">
        <a:off x="0" y="954"/>
        <a:ext cx="7442201" cy="13333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E1D76-1B6C-4B2D-A19E-05521D217B88}">
      <dsp:nvSpPr>
        <dsp:cNvPr id="0" name=""/>
        <dsp:cNvSpPr/>
      </dsp:nvSpPr>
      <dsp:spPr>
        <a:xfrm>
          <a:off x="0" y="3347181"/>
          <a:ext cx="5637213" cy="10986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Review found that certified appliances:</a:t>
          </a:r>
        </a:p>
      </dsp:txBody>
      <dsp:txXfrm>
        <a:off x="0" y="3347181"/>
        <a:ext cx="5637213" cy="593254"/>
      </dsp:txXfrm>
    </dsp:sp>
    <dsp:sp modelId="{517D6C77-201F-48CB-8A04-E1A25739D58C}">
      <dsp:nvSpPr>
        <dsp:cNvPr id="0" name=""/>
        <dsp:cNvSpPr/>
      </dsp:nvSpPr>
      <dsp:spPr>
        <a:xfrm>
          <a:off x="0" y="3918463"/>
          <a:ext cx="2818606" cy="50536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Do not follow rule or test method requirements</a:t>
          </a:r>
        </a:p>
      </dsp:txBody>
      <dsp:txXfrm>
        <a:off x="0" y="3918463"/>
        <a:ext cx="2818606" cy="505365"/>
      </dsp:txXfrm>
    </dsp:sp>
    <dsp:sp modelId="{208AB3E5-4BBA-4F46-9783-B8B55F2F91E5}">
      <dsp:nvSpPr>
        <dsp:cNvPr id="0" name=""/>
        <dsp:cNvSpPr/>
      </dsp:nvSpPr>
      <dsp:spPr>
        <a:xfrm>
          <a:off x="2818606" y="3918463"/>
          <a:ext cx="2818606" cy="505365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ISO certified 3</a:t>
          </a:r>
          <a:r>
            <a:rPr lang="en-US" sz="1100" kern="1200" baseline="30000" dirty="0"/>
            <a:t>rd</a:t>
          </a:r>
          <a:r>
            <a:rPr lang="en-US" sz="1100" kern="1200" dirty="0"/>
            <a:t> Party Reviewers Issue certificates of conformity for reports that do meet rule</a:t>
          </a:r>
        </a:p>
      </dsp:txBody>
      <dsp:txXfrm>
        <a:off x="2818606" y="3918463"/>
        <a:ext cx="2818606" cy="505365"/>
      </dsp:txXfrm>
    </dsp:sp>
    <dsp:sp modelId="{E0974351-A19E-4874-AE13-AEA9525067B5}">
      <dsp:nvSpPr>
        <dsp:cNvPr id="0" name=""/>
        <dsp:cNvSpPr/>
      </dsp:nvSpPr>
      <dsp:spPr>
        <a:xfrm rot="10800000">
          <a:off x="0" y="1673983"/>
          <a:ext cx="5637213" cy="1689677"/>
        </a:xfrm>
        <a:prstGeom prst="upArrowCallou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Current monitoring studies suggest that change-outs may not improve air quality. Multiple studies have found no air quality improvement, and in some cases, increases in ambient PM levels.</a:t>
          </a:r>
        </a:p>
      </dsp:txBody>
      <dsp:txXfrm rot="10800000">
        <a:off x="0" y="1673983"/>
        <a:ext cx="5637213" cy="1097901"/>
      </dsp:txXfrm>
    </dsp:sp>
    <dsp:sp modelId="{F2C591AE-E04B-4A24-B194-565A32BEDE41}">
      <dsp:nvSpPr>
        <dsp:cNvPr id="0" name=""/>
        <dsp:cNvSpPr/>
      </dsp:nvSpPr>
      <dsp:spPr>
        <a:xfrm rot="10800000">
          <a:off x="0" y="4418"/>
          <a:ext cx="5637213" cy="1689677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Many want to keep wood fuel as a heating option but will face obstacles if test methods don’t identify cleanest technologies.</a:t>
          </a:r>
        </a:p>
      </dsp:txBody>
      <dsp:txXfrm rot="10800000">
        <a:off x="0" y="4418"/>
        <a:ext cx="5637213" cy="1097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0.68369</cdr:x>
      <cdr:y>0.65055</cdr:y>
    </cdr:from>
    <cdr:to>
      <cdr:x>0.71025</cdr:x>
      <cdr:y>0.7725</cdr:y>
    </cdr:to>
    <cdr:sp macro="" textlink="">
      <cdr:nvSpPr>
        <cdr:cNvPr id="2" name="Arrow: Down 1">
          <a:extLst xmlns:a="http://schemas.openxmlformats.org/drawingml/2006/main">
            <a:ext uri="{FF2B5EF4-FFF2-40B4-BE49-F238E27FC236}">
              <a16:creationId xmlns:a16="http://schemas.microsoft.com/office/drawing/2014/main" id="{899FC9F2-BA2F-3449-DFA7-EBDA326E7847}"/>
            </a:ext>
          </a:extLst>
        </cdr:cNvPr>
        <cdr:cNvSpPr/>
      </cdr:nvSpPr>
      <cdr:spPr>
        <a:xfrm xmlns:a="http://schemas.openxmlformats.org/drawingml/2006/main">
          <a:off x="5027349" y="3519624"/>
          <a:ext cx="195309" cy="659743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0.51433</cdr:x>
      <cdr:y>0.23002</cdr:y>
    </cdr:from>
    <cdr:to>
      <cdr:x>0.54089</cdr:x>
      <cdr:y>0.35197</cdr:y>
    </cdr:to>
    <cdr:sp macro="" textlink="">
      <cdr:nvSpPr>
        <cdr:cNvPr id="3" name="Arrow: Down 2">
          <a:extLst xmlns:a="http://schemas.openxmlformats.org/drawingml/2006/main">
            <a:ext uri="{FF2B5EF4-FFF2-40B4-BE49-F238E27FC236}">
              <a16:creationId xmlns:a16="http://schemas.microsoft.com/office/drawing/2014/main" id="{EAC6D85C-EBEB-FFAE-E3C2-3FD5C9A08CB7}"/>
            </a:ext>
          </a:extLst>
        </cdr:cNvPr>
        <cdr:cNvSpPr/>
      </cdr:nvSpPr>
      <cdr:spPr>
        <a:xfrm xmlns:a="http://schemas.openxmlformats.org/drawingml/2006/main">
          <a:off x="3782009" y="1244475"/>
          <a:ext cx="195309" cy="659743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0.14094</cdr:x>
      <cdr:y>0</cdr:y>
    </cdr:from>
    <cdr:to>
      <cdr:x>0.1675</cdr:x>
      <cdr:y>0.12194</cdr:y>
    </cdr:to>
    <cdr:sp macro="" textlink="">
      <cdr:nvSpPr>
        <cdr:cNvPr id="4" name="Arrow: Down 3">
          <a:extLst xmlns:a="http://schemas.openxmlformats.org/drawingml/2006/main">
            <a:ext uri="{FF2B5EF4-FFF2-40B4-BE49-F238E27FC236}">
              <a16:creationId xmlns:a16="http://schemas.microsoft.com/office/drawing/2014/main" id="{F7C20A5A-47D3-B403-574B-FCE2B2096E5D}"/>
            </a:ext>
          </a:extLst>
        </cdr:cNvPr>
        <cdr:cNvSpPr/>
      </cdr:nvSpPr>
      <cdr:spPr>
        <a:xfrm xmlns:a="http://schemas.openxmlformats.org/drawingml/2006/main">
          <a:off x="1036343" y="-723901"/>
          <a:ext cx="195309" cy="659743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0.07233</cdr:x>
      <cdr:y>0.81993</cdr:y>
    </cdr:from>
    <cdr:to>
      <cdr:x>0.98118</cdr:x>
      <cdr:y>0.81993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3892DF05-F03E-A3A9-EB15-16F6323ED6FE}"/>
            </a:ext>
          </a:extLst>
        </cdr:cNvPr>
        <cdr:cNvCxnSpPr/>
      </cdr:nvCxnSpPr>
      <cdr:spPr>
        <a:xfrm xmlns:a="http://schemas.openxmlformats.org/drawingml/2006/main">
          <a:off x="618095" y="4313139"/>
          <a:ext cx="776702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  <a:effectLst xmlns:a="http://schemas.openxmlformats.org/drawingml/2006/main">
          <a:innerShdw blurRad="63500" dist="50800" dir="13500000">
            <a:prstClr val="black">
              <a:alpha val="50000"/>
            </a:prstClr>
          </a:innerShdw>
        </a:effectLst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0.29918</cdr:x>
      <cdr:y>0.50581</cdr:y>
    </cdr:from>
    <cdr:to>
      <cdr:x>0.29918</cdr:x>
      <cdr:y>0.82946</cdr:y>
    </cdr:to>
    <cdr:cxnSp macro="">
      <cdr:nvCxnSpPr>
        <cdr:cNvPr id="15" name="Straight Arrow Connector 14">
          <a:extLst xmlns:a="http://schemas.openxmlformats.org/drawingml/2006/main">
            <a:ext uri="{FF2B5EF4-FFF2-40B4-BE49-F238E27FC236}">
              <a16:creationId xmlns:a16="http://schemas.microsoft.com/office/drawing/2014/main" id="{5CC2FBEC-F17C-4290-346B-EFC0493E4FDC}"/>
            </a:ext>
          </a:extLst>
        </cdr:cNvPr>
        <cdr:cNvCxnSpPr/>
      </cdr:nvCxnSpPr>
      <cdr:spPr>
        <a:xfrm xmlns:a="http://schemas.openxmlformats.org/drawingml/2006/main" flipV="1">
          <a:off x="2902999" y="2317072"/>
          <a:ext cx="0" cy="148257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0.20677</cdr:x>
      <cdr:y>0.02326</cdr:y>
    </cdr:from>
    <cdr:to>
      <cdr:x>0.20677</cdr:x>
      <cdr:y>0.82558</cdr:y>
    </cdr:to>
    <cdr:cxnSp macro="">
      <cdr:nvCxnSpPr>
        <cdr:cNvPr id="17" name="Straight Arrow Connector 16">
          <a:extLst xmlns:a="http://schemas.openxmlformats.org/drawingml/2006/main">
            <a:ext uri="{FF2B5EF4-FFF2-40B4-BE49-F238E27FC236}">
              <a16:creationId xmlns:a16="http://schemas.microsoft.com/office/drawing/2014/main" id="{25983AAB-3651-8E1F-21C8-22AFEC81F3BC}"/>
            </a:ext>
          </a:extLst>
        </cdr:cNvPr>
        <cdr:cNvCxnSpPr/>
      </cdr:nvCxnSpPr>
      <cdr:spPr>
        <a:xfrm xmlns:a="http://schemas.openxmlformats.org/drawingml/2006/main" flipV="1">
          <a:off x="2006354" y="106533"/>
          <a:ext cx="0" cy="367535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0.62489</cdr:x>
      <cdr:y>0.02245</cdr:y>
    </cdr:from>
    <cdr:to>
      <cdr:x>0.62489</cdr:x>
      <cdr:y>0.81185</cdr:y>
    </cdr:to>
    <cdr:cxnSp macro="">
      <cdr:nvCxnSpPr>
        <cdr:cNvPr id="19" name="Straight Arrow Connector 18">
          <a:extLst xmlns:a="http://schemas.openxmlformats.org/drawingml/2006/main">
            <a:ext uri="{FF2B5EF4-FFF2-40B4-BE49-F238E27FC236}">
              <a16:creationId xmlns:a16="http://schemas.microsoft.com/office/drawing/2014/main" id="{319BA3CB-381B-C61F-5FA4-2792E36A1BBA}"/>
            </a:ext>
          </a:extLst>
        </cdr:cNvPr>
        <cdr:cNvCxnSpPr/>
      </cdr:nvCxnSpPr>
      <cdr:spPr>
        <a:xfrm xmlns:a="http://schemas.openxmlformats.org/drawingml/2006/main" flipV="1">
          <a:off x="6063490" y="102847"/>
          <a:ext cx="0" cy="361614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72608-959C-49A2-8428-DC63092D582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6FAA9-49E9-45B6-8338-89B94540F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45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6FAA9-49E9-45B6-8338-89B94540FB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96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5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4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58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A02D0-B149-4334-A81E-0E3A7706B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B01D5C-2214-4407-AF62-931E1DCEC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FE5FA-A998-4BE7-BEA5-9115D56B6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CB5DA-F1D6-4254-B383-760BF3512384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9C3A3-133B-4167-B190-04D4CD86C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F239B-9447-4284-8E4E-3C214DB59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9CCB-4279-40E7-8C2B-5272AEDE1D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874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2854D-E629-447E-967A-818E442FE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DAC3C-5ECA-4B14-8E42-AE7623502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9351D-D29D-4921-874D-EF893460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CB5DA-F1D6-4254-B383-760BF3512384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4047F-561C-41B1-AFBF-9B98FDBEF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02919-385E-49FB-82F7-D84E2C508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9CCB-4279-40E7-8C2B-5272AEDE1D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87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85C8B-5493-4432-9E38-4908BA500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2427F-F798-406C-867D-6E9FB7CAB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CD0E9-CFDD-4DE8-A43D-48FFB5C80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CB5DA-F1D6-4254-B383-760BF3512384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4127C-5604-4AB9-998B-140351A36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CFF60-F9CA-4B82-9B47-C3BCB621D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9CCB-4279-40E7-8C2B-5272AEDE1D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160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65416-CB73-432B-ADF4-24315E3DE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8FBE8-8F58-42AE-9EEE-DCF0057E22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57DB01-B799-403A-AD1F-2E0C1DB75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49D7CE-F8A8-4BD6-937D-7A471D746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CB5DA-F1D6-4254-B383-760BF3512384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1D2343-E542-49A9-879C-EEB9B8C7F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2225AE-3BFF-44BE-9AE2-040F1CC6C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9CCB-4279-40E7-8C2B-5272AEDE1D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37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0EA5C-F5A8-4C5C-848B-BF8F24D3F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CFFB1-CAC6-4BC1-BF71-8E3ED12A2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610B07-42EA-4B56-A8F0-AE1144122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1138F6-7A40-4886-92B4-DE1C7F9C7E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CA564B-6FEC-49F9-A8C2-68499704C9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1B143F-0725-4394-96DE-9772335BA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CB5DA-F1D6-4254-B383-760BF3512384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74F1A5-D271-407E-B639-84A67D58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5B602F-6F38-4CC5-B98F-895027284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9CCB-4279-40E7-8C2B-5272AEDE1D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135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F4DF6-CB24-46BD-BCAE-D36385FBD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B61BC-F6D2-4C8C-B72A-E7CCFF500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CB5DA-F1D6-4254-B383-760BF3512384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F5529-57F8-4E0B-9AB9-8657C7460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766A61-E807-4A1D-8FDD-2CE069C1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9CCB-4279-40E7-8C2B-5272AEDE1D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39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62F615-11B2-46EA-B12E-4F10B88E8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CB5DA-F1D6-4254-B383-760BF3512384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1B1F3F-025C-458C-9250-5A9B5FAA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81625-7F1B-4552-89AC-C78D9ED8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9CCB-4279-40E7-8C2B-5272AEDE1D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015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07BB5-9D3B-40E3-A362-F3945EAD6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78FD3-D1F6-4A5B-8566-D223EBF61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4A7E4-6590-45A1-AA32-8FFAA9EFB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CAEBB-C2F1-4135-9089-DC254CE0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CB5DA-F1D6-4254-B383-760BF3512384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4584BD-CD8C-4109-8DEA-E6DAEC436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5D8E2-8B04-4CE5-9D40-EF09E9F0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9CCB-4279-40E7-8C2B-5272AEDE1D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915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59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AF83B-A2CE-4DC0-B049-45E402250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BAC3C5-C94D-4C23-93CA-22849A9B1D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3B91E-670A-4E9C-9A69-BCD748712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5F50D-EE8A-4344-A493-86AA22DBC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CB5DA-F1D6-4254-B383-760BF3512384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A4815-7EE8-48B0-883E-F756F3D1F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8C607B-CEC1-453A-BB67-ABD3A811D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9CCB-4279-40E7-8C2B-5272AEDE1D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320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08B28-8B96-4E51-A527-855A64A88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16F98E-1D60-4720-9FFC-2E791F6DF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96888-5AE5-4ECA-B66F-1081D9EC2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CB5DA-F1D6-4254-B383-760BF3512384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95D14-3A5C-4076-ABE4-DA743AD2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93944-51B2-4D04-B586-A1507B52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9CCB-4279-40E7-8C2B-5272AEDE1D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499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9B1D07-5F29-4972-B42D-2238A9A533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EABEEB-8046-4E2F-9387-D17DB18F1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8F65D-527C-4A13-85F1-1F32098B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CB5DA-F1D6-4254-B383-760BF3512384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C8544-7EF9-4816-A435-CB868A6A8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66E60-6CB0-4897-9824-0FF9B29E9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9CCB-4279-40E7-8C2B-5272AEDE1D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45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73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01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1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73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36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49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8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7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839329-43AC-4A83-85FC-38E6CFA9D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38429-AD7B-40DD-A862-F4C657DDB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157DC-863B-4F5C-831D-EFECD317D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CB5DA-F1D6-4254-B383-760BF3512384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2E248-9110-4009-B7CB-BA8E55ED7D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4B8B0-4C63-4FD6-9059-7976F32E4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A9CCB-4279-40E7-8C2B-5272AEDE1D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8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4.xml"/><Relationship Id="rId7" Type="http://schemas.microsoft.com/office/2014/relationships/chartEx" Target="../charts/chartEx1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brown-firewood-128639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1ABB21-1810-4F13-ADD8-D5AE2AE9F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4552" y="871758"/>
            <a:ext cx="5825448" cy="3871143"/>
          </a:xfrm>
        </p:spPr>
        <p:txBody>
          <a:bodyPr>
            <a:normAutofit/>
          </a:bodyPr>
          <a:lstStyle/>
          <a:p>
            <a:r>
              <a:rPr lang="en-US" dirty="0"/>
              <a:t>residential wood heaters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509582-7656-4F09-AC79-7C44A431A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3998" y="4465469"/>
            <a:ext cx="5668123" cy="11322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Lisa Rector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Policy and Program Director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NESCAUM</a:t>
            </a:r>
          </a:p>
        </p:txBody>
      </p:sp>
      <p:pic>
        <p:nvPicPr>
          <p:cNvPr id="4" name="Picture 3" descr="Autumn red leaves on blue turquoise background">
            <a:extLst>
              <a:ext uri="{FF2B5EF4-FFF2-40B4-BE49-F238E27FC236}">
                <a16:creationId xmlns:a16="http://schemas.microsoft.com/office/drawing/2014/main" id="{0AA7C0E6-F243-433D-9BA6-E31E806595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91" r="11697"/>
          <a:stretch/>
        </p:blipFill>
        <p:spPr>
          <a:xfrm>
            <a:off x="0" y="11"/>
            <a:ext cx="4876799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723900"/>
            <a:ext cx="570622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6134100"/>
            <a:ext cx="56681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331C689-AA4A-CC7D-7A93-0E7AE4CDDFA2}"/>
              </a:ext>
            </a:extLst>
          </p:cNvPr>
          <p:cNvSpPr txBox="1"/>
          <p:nvPr/>
        </p:nvSpPr>
        <p:spPr>
          <a:xfrm>
            <a:off x="5674000" y="3182047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Nick Czarnecki 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ANPMS Program Manager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Alaska Department of Environmental Conservation</a:t>
            </a:r>
          </a:p>
        </p:txBody>
      </p:sp>
    </p:spTree>
    <p:extLst>
      <p:ext uri="{BB962C8B-B14F-4D97-AF65-F5344CB8AC3E}">
        <p14:creationId xmlns:p14="http://schemas.microsoft.com/office/powerpoint/2010/main" val="1126718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41A814D-9F8A-47EB-ADB8-3781DD46C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84" y="1471526"/>
            <a:ext cx="3076032" cy="391494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WHY we think IDC provides better indicator of field performance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3716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364F851-D589-4CA0-A31E-0FA3FB4D6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03" y="6033454"/>
            <a:ext cx="2038175" cy="734691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321CD84-E0B9-56D8-0641-021EC3ABAC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4395524"/>
              </p:ext>
            </p:extLst>
          </p:nvPr>
        </p:nvGraphicFramePr>
        <p:xfrm>
          <a:off x="4038600" y="723901"/>
          <a:ext cx="7353299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rrow: Down 2">
            <a:extLst>
              <a:ext uri="{FF2B5EF4-FFF2-40B4-BE49-F238E27FC236}">
                <a16:creationId xmlns:a16="http://schemas.microsoft.com/office/drawing/2014/main" id="{899FC9F2-BA2F-3449-DFA7-EBDA326E7847}"/>
              </a:ext>
            </a:extLst>
          </p:cNvPr>
          <p:cNvSpPr/>
          <p:nvPr/>
        </p:nvSpPr>
        <p:spPr>
          <a:xfrm>
            <a:off x="10404628" y="4243526"/>
            <a:ext cx="195309" cy="65974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78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B7819F-3B0F-40A1-94D3-3CC856741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02" y="766765"/>
            <a:ext cx="5933795" cy="7944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EPA EAST Coast Testing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5715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748C9-D74F-47B2-8665-5895EA930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7169" y="1512213"/>
            <a:ext cx="6041371" cy="4503017"/>
          </a:xfrm>
        </p:spPr>
        <p:txBody>
          <a:bodyPr vert="horz" lIns="91440" tIns="45720" rIns="91440" bIns="45720" rtlCol="0">
            <a:noAutofit/>
          </a:bodyPr>
          <a:lstStyle/>
          <a:p>
            <a:pPr marL="27432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400" dirty="0"/>
              <a:t>EPA drafted a research plan to assess the precision and variability of IDC test methods</a:t>
            </a:r>
          </a:p>
          <a:p>
            <a:pPr marL="27432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400" dirty="0"/>
              <a:t>EPA IDC Variability and Precision Assessment.</a:t>
            </a:r>
          </a:p>
          <a:p>
            <a:pPr marL="731520" lvl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400" dirty="0"/>
              <a:t>EPA funding west coast lab and ORD work</a:t>
            </a:r>
          </a:p>
          <a:p>
            <a:pPr marL="731520" lvl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400" dirty="0"/>
              <a:t>NYSERDA funding NESCAUM to support east coast work happening in CT and VT</a:t>
            </a:r>
          </a:p>
          <a:p>
            <a:pPr marL="731520" lvl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400" dirty="0"/>
              <a:t>Cordwood stoves work in process on east coast completed late Spring 2023</a:t>
            </a:r>
          </a:p>
          <a:p>
            <a:pPr marL="731520" lvl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400" dirty="0"/>
              <a:t>Pellet Boilers completed on the east coast</a:t>
            </a:r>
          </a:p>
          <a:p>
            <a:pPr marL="731520" lvl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400" dirty="0"/>
              <a:t>Cordwood boilers east coast start May 2023 complete by August 23. </a:t>
            </a:r>
          </a:p>
          <a:p>
            <a:pPr marL="731520" lvl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400" dirty="0"/>
              <a:t>Pellet stove work on east coast completed by September 2023.</a:t>
            </a:r>
          </a:p>
          <a:p>
            <a:pPr marL="731520" lvl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400" dirty="0"/>
              <a:t>Furnaces: TBD</a:t>
            </a:r>
          </a:p>
          <a:p>
            <a:pPr marL="27432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400" dirty="0"/>
              <a:t>NYSERDA supported testing at the East Coast lab, completed testing on cordwood boilers, and is completing cordwood stove testing.</a:t>
            </a:r>
          </a:p>
        </p:txBody>
      </p:sp>
      <p:pic>
        <p:nvPicPr>
          <p:cNvPr id="5" name="Picture 4" descr="A picture containing indoor, equipment, dirty, miller&#10;&#10;Description automatically generated">
            <a:extLst>
              <a:ext uri="{FF2B5EF4-FFF2-40B4-BE49-F238E27FC236}">
                <a16:creationId xmlns:a16="http://schemas.microsoft.com/office/drawing/2014/main" id="{70DB6014-DC00-4B03-B4E2-9B8EFCF66D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"/>
          <a:stretch/>
        </p:blipFill>
        <p:spPr>
          <a:xfrm rot="5400000">
            <a:off x="6644114" y="1386303"/>
            <a:ext cx="5418871" cy="40767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571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790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4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CEF71AA-0D90-4C2B-843C-D4583A53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901701"/>
            <a:ext cx="3914776" cy="3977269"/>
          </a:xfrm>
        </p:spPr>
        <p:txBody>
          <a:bodyPr>
            <a:normAutofit/>
          </a:bodyPr>
          <a:lstStyle/>
          <a:p>
            <a:r>
              <a:rPr lang="en-US"/>
              <a:t>Air Toxics Testing</a:t>
            </a:r>
          </a:p>
        </p:txBody>
      </p:sp>
      <p:cxnSp>
        <p:nvCxnSpPr>
          <p:cNvPr id="22" name="Straight Connector 16">
            <a:extLst>
              <a:ext uri="{FF2B5EF4-FFF2-40B4-BE49-F238E27FC236}">
                <a16:creationId xmlns:a16="http://schemas.microsoft.com/office/drawing/2014/main" id="{4BFD5B9F-5FB6-467D-83D5-DF82F1907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524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6B2389-A74B-4CAA-A03F-228D3CE99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1C911D6-2070-2F41-AB45-77E9A6ACA12A}" type="slidenum">
              <a:rPr lang="en-US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/>
          </a:p>
        </p:txBody>
      </p:sp>
      <p:graphicFrame>
        <p:nvGraphicFramePr>
          <p:cNvPr id="23" name="Content Placeholder 8">
            <a:extLst>
              <a:ext uri="{FF2B5EF4-FFF2-40B4-BE49-F238E27FC236}">
                <a16:creationId xmlns:a16="http://schemas.microsoft.com/office/drawing/2014/main" id="{76CFC6D3-6B8D-7551-29C6-AA901CC4F0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8516213"/>
              </p:ext>
            </p:extLst>
          </p:nvPr>
        </p:nvGraphicFramePr>
        <p:xfrm>
          <a:off x="3860800" y="295563"/>
          <a:ext cx="8035636" cy="6425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6255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773ECA-641D-ED66-2727-63522D790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609601"/>
            <a:ext cx="2174875" cy="4488878"/>
          </a:xfrm>
        </p:spPr>
        <p:txBody>
          <a:bodyPr>
            <a:normAutofit/>
          </a:bodyPr>
          <a:lstStyle/>
          <a:p>
            <a:r>
              <a:rPr lang="en-US" sz="2400"/>
              <a:t>IG Report Findings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E423DFCF-3B37-4389-873D-3308EBD44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228265" y="723900"/>
            <a:ext cx="0" cy="5410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E82269A8-97CB-752A-2339-6C946D7FD0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517819"/>
              </p:ext>
            </p:extLst>
          </p:nvPr>
        </p:nvGraphicFramePr>
        <p:xfrm>
          <a:off x="3987800" y="723900"/>
          <a:ext cx="7442201" cy="5400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7013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47F890-C698-4E85-A0F8-6AA061194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03BA0-9E04-415F-8960-FB82098C55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82563"/>
            <a:ext cx="10085388" cy="146367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br>
              <a:rPr lang="en-US" sz="3300" dirty="0">
                <a:solidFill>
                  <a:srgbClr val="EBEBEB"/>
                </a:solidFill>
              </a:rPr>
            </a:br>
            <a:r>
              <a:rPr lang="en-US" sz="3300" dirty="0"/>
              <a:t>Outcomes from EPA’s IG Report </a:t>
            </a:r>
            <a:endParaRPr lang="en-US" sz="3300" dirty="0">
              <a:solidFill>
                <a:srgbClr val="0070C0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8B8E40D-FA65-452A-8822-69CB84C1279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16551687"/>
              </p:ext>
            </p:extLst>
          </p:nvPr>
        </p:nvGraphicFramePr>
        <p:xfrm>
          <a:off x="0" y="1719263"/>
          <a:ext cx="5637213" cy="4446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00000000-0008-0000-0100-00000300000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35636227"/>
                  </p:ext>
                </p:extLst>
              </p:nvPr>
            </p:nvGraphicFramePr>
            <p:xfrm>
              <a:off x="6236413" y="2239766"/>
              <a:ext cx="5352836" cy="392608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 xmlns=""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id="{00000000-0008-0000-0100-000003000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36413" y="2239766"/>
                <a:ext cx="5352836" cy="3926083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C246642-2A31-4EFA-BC95-31456FD95B22}"/>
              </a:ext>
            </a:extLst>
          </p:cNvPr>
          <p:cNvSpPr txBox="1"/>
          <p:nvPr/>
        </p:nvSpPr>
        <p:spPr>
          <a:xfrm>
            <a:off x="6236413" y="1700530"/>
            <a:ext cx="5352836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Impacts for taxpayer subsidized change-out programs</a:t>
            </a:r>
          </a:p>
        </p:txBody>
      </p:sp>
    </p:spTree>
    <p:extLst>
      <p:ext uri="{BB962C8B-B14F-4D97-AF65-F5344CB8AC3E}">
        <p14:creationId xmlns:p14="http://schemas.microsoft.com/office/powerpoint/2010/main" val="3069851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0D009-FCF6-2C41-ECFD-3F75E1594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0"/>
            <a:ext cx="11476617" cy="1127930"/>
          </a:xfrm>
        </p:spPr>
        <p:txBody>
          <a:bodyPr>
            <a:normAutofit fontScale="90000"/>
          </a:bodyPr>
          <a:lstStyle/>
          <a:p>
            <a:r>
              <a:rPr lang="en-US" sz="2700" b="1" dirty="0"/>
              <a:t>EPA certification Emissions – ASTM 3053-based not repeatable or reliable</a:t>
            </a:r>
            <a:br>
              <a:rPr lang="en-US" sz="40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F05E5-48BF-BE82-5139-E85E1ECFF1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9154" y="964990"/>
            <a:ext cx="2829200" cy="5171714"/>
          </a:xfrm>
        </p:spPr>
        <p:txBody>
          <a:bodyPr>
            <a:normAutofit fontScale="55000" lnSpcReduction="20000"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All appliances tested exceeded the allowable range for compliance audits. Values would trigger mandatory suspension of sales under NSPS.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Emissions results 3.6 to 17.4 times higher when comparing certification values to replicate certification test.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Emissions results 2.4 to 27.7 times higher when comparing certification test values to test values using owner’s manual instructions.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Estimated Certification Expiration Date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Jotul</a:t>
            </a:r>
            <a:r>
              <a:rPr lang="en-US" dirty="0"/>
              <a:t>                       4/2024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SBI                         3/2027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Wolf Steel             7/2024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 Stove               7/2024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England Stove       5/2025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Travis Industries  11/2023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GHB Group           8/2025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3914542-D572-2FFD-9D78-99698B7439F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24093891"/>
              </p:ext>
            </p:extLst>
          </p:nvPr>
        </p:nvGraphicFramePr>
        <p:xfrm>
          <a:off x="2845942" y="801384"/>
          <a:ext cx="8545958" cy="5260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C45EE95-882C-5A38-2CDF-BC3597A64F4C}"/>
              </a:ext>
            </a:extLst>
          </p:cNvPr>
          <p:cNvSpPr txBox="1"/>
          <p:nvPr/>
        </p:nvSpPr>
        <p:spPr>
          <a:xfrm>
            <a:off x="11391900" y="4912854"/>
            <a:ext cx="600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2.5 cert value</a:t>
            </a:r>
          </a:p>
        </p:txBody>
      </p:sp>
    </p:spTree>
    <p:extLst>
      <p:ext uri="{BB962C8B-B14F-4D97-AF65-F5344CB8AC3E}">
        <p14:creationId xmlns:p14="http://schemas.microsoft.com/office/powerpoint/2010/main" val="1586384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045C3-4632-4997-BF13-AA0BF7E10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168676"/>
            <a:ext cx="11491365" cy="959254"/>
          </a:xfrm>
        </p:spPr>
        <p:txBody>
          <a:bodyPr>
            <a:normAutofit/>
          </a:bodyPr>
          <a:lstStyle/>
          <a:p>
            <a:r>
              <a:rPr lang="en-US" sz="2400" dirty="0" err="1"/>
              <a:t>epa</a:t>
            </a:r>
            <a:r>
              <a:rPr lang="en-US" sz="2400" dirty="0"/>
              <a:t> certification Efficiency – ASTM 3053-based not repeatable or reliable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CA3CA-BEF2-4D46-B945-8A1175E30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0635" y="1571476"/>
            <a:ext cx="3336500" cy="38444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Efficiency </a:t>
            </a:r>
          </a:p>
          <a:p>
            <a:pPr lvl="1"/>
            <a:r>
              <a:rPr lang="en-US" dirty="0"/>
              <a:t>values are used for BTU credits</a:t>
            </a:r>
          </a:p>
          <a:p>
            <a:pPr lvl="1"/>
            <a:r>
              <a:rPr lang="en-US" dirty="0"/>
              <a:t>Some change-outs use efficiency for list inclusion or additional benefit</a:t>
            </a:r>
          </a:p>
          <a:p>
            <a:r>
              <a:rPr lang="en-US" dirty="0"/>
              <a:t>Two units in study qualified for BTU Act credit</a:t>
            </a:r>
          </a:p>
          <a:p>
            <a:pPr lvl="1"/>
            <a:r>
              <a:rPr lang="en-US" dirty="0"/>
              <a:t>Replicate testing found values significantly lower &gt;10%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871661F-1798-4101-88EE-6031A973B28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15706737"/>
              </p:ext>
            </p:extLst>
          </p:nvPr>
        </p:nvGraphicFramePr>
        <p:xfrm>
          <a:off x="4815281" y="1602298"/>
          <a:ext cx="6576619" cy="4371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3334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5F710FDB-0919-493E-8539-8240C23F1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387E5D-1732-477A-ABDE-D0746E29D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</p:spPr>
        <p:txBody>
          <a:bodyPr>
            <a:normAutofit/>
          </a:bodyPr>
          <a:lstStyle/>
          <a:p>
            <a:r>
              <a:rPr lang="en-US" dirty="0"/>
              <a:t>Long term goals</a:t>
            </a: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033715A5-8048-453E-A44A-0F17BBB48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8638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06083-28A1-4AA6-B83F-06148771E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2276474"/>
            <a:ext cx="10734675" cy="39433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Robust and functional federal wood heater certification program</a:t>
            </a:r>
          </a:p>
          <a:p>
            <a:pPr lvl="1"/>
            <a:r>
              <a:rPr lang="en-US" dirty="0"/>
              <a:t>Develop new federal test methods</a:t>
            </a:r>
          </a:p>
          <a:p>
            <a:pPr lvl="1"/>
            <a:r>
              <a:rPr lang="en-US" dirty="0"/>
              <a:t>Perform sufficient testing to develop standards based on new test methods</a:t>
            </a:r>
          </a:p>
          <a:p>
            <a:pPr lvl="1"/>
            <a:r>
              <a:rPr lang="en-US" dirty="0"/>
              <a:t>Re-write NSPS for residential wood heaters</a:t>
            </a:r>
          </a:p>
          <a:p>
            <a:pPr lvl="1"/>
            <a:r>
              <a:rPr lang="en-US" dirty="0"/>
              <a:t>Estimated timeline for cleaner appliances to market 10+ years </a:t>
            </a:r>
          </a:p>
        </p:txBody>
      </p:sp>
    </p:spTree>
    <p:extLst>
      <p:ext uri="{BB962C8B-B14F-4D97-AF65-F5344CB8AC3E}">
        <p14:creationId xmlns:p14="http://schemas.microsoft.com/office/powerpoint/2010/main" val="84312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4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B4F4E5-52A4-478D-A266-5CE8ECE84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864072"/>
          </a:xfrm>
        </p:spPr>
        <p:txBody>
          <a:bodyPr>
            <a:normAutofit/>
          </a:bodyPr>
          <a:lstStyle/>
          <a:p>
            <a:r>
              <a:rPr lang="en-US" dirty="0"/>
              <a:t>Options to bridge gap over next 10 years</a:t>
            </a:r>
          </a:p>
        </p:txBody>
      </p:sp>
      <p:cxnSp>
        <p:nvCxnSpPr>
          <p:cNvPr id="22" name="Straight Connector 16">
            <a:extLst>
              <a:ext uri="{FF2B5EF4-FFF2-40B4-BE49-F238E27FC236}">
                <a16:creationId xmlns:a16="http://schemas.microsoft.com/office/drawing/2014/main" id="{5EF1A8C6-8F60-4EF2-B4D7-A5A5E94F6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0293D97-0DC5-46B3-BF0B-A4F7380ED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99" y="2525601"/>
            <a:ext cx="3398089" cy="26080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60557-5104-41E4-A180-61656849D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971" y="1906418"/>
            <a:ext cx="6693941" cy="3923165"/>
          </a:xfrm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dirty="0"/>
              <a:t>Limit technology choices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dirty="0"/>
              <a:t>Catalytic only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dirty="0"/>
              <a:t>Pellet only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dirty="0"/>
              <a:t>Fuel conversions/removals only</a:t>
            </a:r>
          </a:p>
          <a:p>
            <a:pPr marL="857250" lvl="1" indent="-400050">
              <a:buFont typeface="+mj-lt"/>
              <a:buAutoNum type="arabicPeriod"/>
            </a:pPr>
            <a:r>
              <a:rPr lang="en-US" dirty="0"/>
              <a:t>Rely on EPA certification data to develop a subset of acceptable appliances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dirty="0"/>
              <a:t>EPA Certification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dirty="0"/>
              <a:t>Alaska List – subset based on report reviews and more stringent emission limits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Independent Assessment of Residential Wood Heaters</a:t>
            </a:r>
          </a:p>
        </p:txBody>
      </p:sp>
      <p:cxnSp>
        <p:nvCxnSpPr>
          <p:cNvPr id="23" name="Straight Connector 18">
            <a:extLst>
              <a:ext uri="{FF2B5EF4-FFF2-40B4-BE49-F238E27FC236}">
                <a16:creationId xmlns:a16="http://schemas.microsoft.com/office/drawing/2014/main" id="{FD9760AA-CA3F-4C65-B688-B44307731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543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F457C62-9DD1-4B06-8F9B-D3944CF09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13" y="447051"/>
            <a:ext cx="11712587" cy="1325563"/>
          </a:xfrm>
        </p:spPr>
        <p:txBody>
          <a:bodyPr>
            <a:normAutofit/>
          </a:bodyPr>
          <a:lstStyle/>
          <a:p>
            <a:r>
              <a:rPr lang="en-US" sz="4000" dirty="0"/>
              <a:t>Independent Testing with IDC vs. EPA Certification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B40F1D1-BE66-CCE6-8FE0-A7B06104E8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9605305"/>
              </p:ext>
            </p:extLst>
          </p:nvPr>
        </p:nvGraphicFramePr>
        <p:xfrm>
          <a:off x="790112" y="1597980"/>
          <a:ext cx="9703293" cy="4580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3823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4D35F-9099-4FA3-A6E5-52C7883D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Why </a:t>
            </a:r>
            <a:r>
              <a:rPr lang="en-US" b="1" dirty="0"/>
              <a:t>f</a:t>
            </a:r>
            <a:r>
              <a:rPr lang="en-US" sz="4400" b="1" dirty="0"/>
              <a:t>ocus on test methods?</a:t>
            </a:r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3A35CAC-F480-CF62-96ED-9AD193823DE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2081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87E5D-1732-477A-ABDE-D0746E29D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693" y="735665"/>
            <a:ext cx="10691265" cy="709351"/>
          </a:xfrm>
        </p:spPr>
        <p:txBody>
          <a:bodyPr>
            <a:normAutofit/>
          </a:bodyPr>
          <a:lstStyle/>
          <a:p>
            <a:r>
              <a:rPr lang="en-US" sz="2800" dirty="0"/>
              <a:t>Independent assessment of residential wood heaters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06083-28A1-4AA6-B83F-06148771E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716967"/>
            <a:ext cx="10691265" cy="42122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Bridges gap between now and long-term goal for robust federal program</a:t>
            </a:r>
          </a:p>
          <a:p>
            <a:pPr lvl="2"/>
            <a:r>
              <a:rPr lang="en-US" dirty="0"/>
              <a:t>Will be needed with expected lowering of NAAQS and additional nonattainment areas</a:t>
            </a:r>
          </a:p>
          <a:p>
            <a:pPr lvl="1"/>
            <a:r>
              <a:rPr lang="en-US" dirty="0"/>
              <a:t>Data can be used to advance other areas to reach long term goals</a:t>
            </a:r>
          </a:p>
          <a:p>
            <a:pPr lvl="2"/>
            <a:r>
              <a:rPr lang="en-US" dirty="0"/>
              <a:t>Emission factor development</a:t>
            </a:r>
          </a:p>
          <a:p>
            <a:pPr lvl="2"/>
            <a:r>
              <a:rPr lang="en-US" dirty="0"/>
              <a:t>Method development</a:t>
            </a:r>
          </a:p>
          <a:p>
            <a:pPr lvl="2"/>
            <a:r>
              <a:rPr lang="en-US" dirty="0"/>
              <a:t>Development of standards</a:t>
            </a:r>
          </a:p>
        </p:txBody>
      </p:sp>
    </p:spTree>
    <p:extLst>
      <p:ext uri="{BB962C8B-B14F-4D97-AF65-F5344CB8AC3E}">
        <p14:creationId xmlns:p14="http://schemas.microsoft.com/office/powerpoint/2010/main" val="2973007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E27386-7BBE-4A24-A2F6-D615E4F88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10676962" cy="1223452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Thank you for your time!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92DBD7-A733-44FD-9DE6-59CEFFC1A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7642" y="2251575"/>
            <a:ext cx="6172200" cy="3553491"/>
          </a:xfrm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Any questions?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0AB226-31CC-4BEB-A08B-DA867BF53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206" y="4245430"/>
            <a:ext cx="2537926" cy="11312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7F276B-03C5-60CE-CFE1-A10A46442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697" y="4245430"/>
            <a:ext cx="1131242" cy="113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91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A66E62-B058-47A1-BB54-3D75F902A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86" y="907129"/>
            <a:ext cx="7424713" cy="761874"/>
          </a:xfrm>
        </p:spPr>
        <p:txBody>
          <a:bodyPr>
            <a:normAutofit/>
          </a:bodyPr>
          <a:lstStyle/>
          <a:p>
            <a:r>
              <a:rPr lang="en-US" dirty="0"/>
              <a:t>issues existing test methods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65151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16265-24EA-4D19-B4F7-809551F50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631020"/>
            <a:ext cx="6766748" cy="4304059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Do not reflect typical use and fueling patterns</a:t>
            </a:r>
          </a:p>
          <a:p>
            <a:pPr algn="just"/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Operational protocols are steady-state, but data shows that in-home use is highly variable</a:t>
            </a:r>
          </a:p>
          <a:p>
            <a:pPr algn="just"/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Use the same loading configuration for every test </a:t>
            </a:r>
          </a:p>
          <a:p>
            <a:pPr algn="just"/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Burning fuel loads to 100%</a:t>
            </a:r>
          </a:p>
          <a:p>
            <a:pPr algn="just"/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Allows the manufacturer broad and the lab broad discretion in how the certification testing is conducted. </a:t>
            </a:r>
          </a:p>
          <a:p>
            <a:pPr lvl="0" algn="just"/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Test methods do not accurately recognize differences</a:t>
            </a:r>
          </a:p>
          <a:p>
            <a:pPr lvl="1" algn="just"/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Thermostatically controlled appliances are operated differently than manually fed appliances</a:t>
            </a:r>
          </a:p>
          <a:p>
            <a:pPr lvl="1" algn="just"/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Indoor units versus outdoor</a:t>
            </a:r>
          </a:p>
          <a:p>
            <a:pPr algn="just"/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Mal-adaptations in testing at certification labs</a:t>
            </a:r>
          </a:p>
          <a:p>
            <a:pPr lvl="1" algn="just"/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Vaguely written methods allow broad interpretation</a:t>
            </a:r>
          </a:p>
          <a:p>
            <a:pPr algn="just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NO replicate runs so no assessment of performance variability</a:t>
            </a:r>
          </a:p>
          <a:p>
            <a:pPr algn="just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Methods allow test until you pass</a:t>
            </a:r>
          </a:p>
          <a:p>
            <a:pPr algn="just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Methods allow manufacturer instructions to direct critical elements in testing.</a:t>
            </a:r>
          </a:p>
          <a:p>
            <a:pPr>
              <a:lnSpc>
                <a:spcPct val="110000"/>
              </a:lnSpc>
            </a:pPr>
            <a:endParaRPr lang="en-US" sz="17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3C59D-8641-484F-A35C-361AD7E15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2521"/>
            <a:ext cx="65151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Fire and smoke">
            <a:extLst>
              <a:ext uri="{FF2B5EF4-FFF2-40B4-BE49-F238E27FC236}">
                <a16:creationId xmlns:a16="http://schemas.microsoft.com/office/drawing/2014/main" id="{5B2F3EF2-243E-A71A-AE4F-A1C8E9254D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47" r="24073" b="-1"/>
          <a:stretch/>
        </p:blipFill>
        <p:spPr>
          <a:xfrm>
            <a:off x="8115300" y="10"/>
            <a:ext cx="40767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36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F3E3C90-9379-89B1-153F-7C076A873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2" y="870596"/>
            <a:ext cx="3324079" cy="37478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Example M28 instructions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00F3B07-63D7-4375-D60A-6E5FF1021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135" y="108510"/>
            <a:ext cx="5666610" cy="614632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885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835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A88FBD-C051-DC27-067C-1E098CB5A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98" y="325183"/>
            <a:ext cx="4781555" cy="6207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2B1F68-8E76-F85D-FF90-0EE52541A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232" y="114300"/>
            <a:ext cx="494347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50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CBE882-B533-8CC4-195C-226ED7594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071" y="1170993"/>
            <a:ext cx="8258454" cy="2430851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5EC17F4-897C-9CEA-521A-EFCDB801BF16}"/>
              </a:ext>
            </a:extLst>
          </p:cNvPr>
          <p:cNvSpPr/>
          <p:nvPr/>
        </p:nvSpPr>
        <p:spPr>
          <a:xfrm>
            <a:off x="581683" y="2868168"/>
            <a:ext cx="832888" cy="3108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96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6DC6F-CAC7-5B85-FFF0-5A47DF58B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ASTM 3053-based Testing:</a:t>
            </a:r>
            <a:br>
              <a:rPr lang="en-US" dirty="0"/>
            </a:br>
            <a:r>
              <a:rPr lang="en-US" dirty="0"/>
              <a:t>Impact of Changing Fueling Instructions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201AEA-2AF9-A3CC-789E-8100350AD9B1}"/>
              </a:ext>
            </a:extLst>
          </p:cNvPr>
          <p:cNvSpPr txBox="1"/>
          <p:nvPr/>
        </p:nvSpPr>
        <p:spPr>
          <a:xfrm>
            <a:off x="1259633" y="6382139"/>
            <a:ext cx="922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*Data from Stove 9 provided to EPA for ADEC ATM Revocation Request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D81ABB8-891D-CC41-4D97-C2287FEBDB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25514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4393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F710FDB-0919-493E-8539-8240C23F1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60EF11-2368-48EC-9BB9-750681EE1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73" y="559063"/>
            <a:ext cx="3396420" cy="5256025"/>
          </a:xfrm>
        </p:spPr>
        <p:txBody>
          <a:bodyPr>
            <a:normAutofit/>
          </a:bodyPr>
          <a:lstStyle/>
          <a:p>
            <a:r>
              <a:rPr lang="en-US" sz="3700"/>
              <a:t>Development of IDC Protocols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AFF0B6C-73E2-4B40-9280-938C14922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868629" y="723900"/>
            <a:ext cx="15948" cy="5450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447510-E450-4D10-9319-9C52B4835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2891" y="622249"/>
            <a:ext cx="5809009" cy="56397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300" b="1" dirty="0"/>
              <a:t>Built on the philosophy of European Test Method Effort (</a:t>
            </a:r>
            <a:r>
              <a:rPr lang="en-US" sz="1300" b="1" dirty="0" err="1"/>
              <a:t>BeReal</a:t>
            </a:r>
            <a:r>
              <a:rPr lang="en-US" sz="1300" b="1" dirty="0"/>
              <a:t>) BUT applied to reflect US market conditions.</a:t>
            </a:r>
          </a:p>
          <a:p>
            <a:pPr lvl="1">
              <a:lnSpc>
                <a:spcPct val="110000"/>
              </a:lnSpc>
            </a:pPr>
            <a:r>
              <a:rPr lang="en-US" sz="1300" dirty="0"/>
              <a:t>Reflect common operational practices </a:t>
            </a:r>
          </a:p>
          <a:p>
            <a:pPr lvl="1">
              <a:lnSpc>
                <a:spcPct val="110000"/>
              </a:lnSpc>
            </a:pPr>
            <a:r>
              <a:rPr lang="en-US" sz="1300" dirty="0"/>
              <a:t>For cordwood appliances, introduce variability into fuel loads</a:t>
            </a:r>
          </a:p>
          <a:p>
            <a:pPr>
              <a:lnSpc>
                <a:spcPct val="110000"/>
              </a:lnSpc>
            </a:pPr>
            <a:r>
              <a:rPr lang="en-US" sz="1300" b="1" dirty="0"/>
              <a:t>Added replicate testing</a:t>
            </a:r>
          </a:p>
          <a:p>
            <a:pPr>
              <a:lnSpc>
                <a:spcPct val="110000"/>
              </a:lnSpc>
            </a:pPr>
            <a:r>
              <a:rPr lang="en-US" sz="1300" b="1" dirty="0"/>
              <a:t>Adopts new measurement approaches </a:t>
            </a:r>
          </a:p>
          <a:p>
            <a:pPr lvl="1">
              <a:lnSpc>
                <a:spcPct val="110000"/>
              </a:lnSpc>
            </a:pPr>
            <a:r>
              <a:rPr lang="en-US" sz="1300" dirty="0"/>
              <a:t>TEOM/</a:t>
            </a:r>
            <a:r>
              <a:rPr lang="en-US" sz="1300" dirty="0" err="1"/>
              <a:t>pDR</a:t>
            </a:r>
            <a:endParaRPr lang="en-US" sz="1300" dirty="0"/>
          </a:p>
          <a:p>
            <a:pPr lvl="1">
              <a:lnSpc>
                <a:spcPct val="110000"/>
              </a:lnSpc>
            </a:pPr>
            <a:r>
              <a:rPr lang="en-US" sz="1300" dirty="0"/>
              <a:t>Moves away from ASTM methods and returns to use of EPA Methods</a:t>
            </a:r>
          </a:p>
          <a:p>
            <a:pPr>
              <a:lnSpc>
                <a:spcPct val="110000"/>
              </a:lnSpc>
            </a:pPr>
            <a:r>
              <a:rPr lang="en-US" sz="1300" b="1" dirty="0"/>
              <a:t>Creates variable loading conditions for cordwood appliances to assess how an appliance responds when loads change spacing and piece size.</a:t>
            </a:r>
          </a:p>
          <a:p>
            <a:pPr>
              <a:lnSpc>
                <a:spcPct val="110000"/>
              </a:lnSpc>
            </a:pPr>
            <a:r>
              <a:rPr lang="en-US" sz="1300" b="1" dirty="0"/>
              <a:t>Developed in partnership with many stakeholders – 2 </a:t>
            </a:r>
            <a:r>
              <a:rPr lang="en-US" sz="1300" b="1" dirty="0" err="1"/>
              <a:t>yrs</a:t>
            </a:r>
            <a:r>
              <a:rPr lang="en-US" sz="1300" b="1" dirty="0"/>
              <a:t> of stakeholder meetings</a:t>
            </a:r>
          </a:p>
          <a:p>
            <a:pPr lvl="1">
              <a:lnSpc>
                <a:spcPct val="110000"/>
              </a:lnSpc>
            </a:pPr>
            <a:r>
              <a:rPr lang="en-US" sz="1300" dirty="0"/>
              <a:t>Industry consultants</a:t>
            </a:r>
          </a:p>
          <a:p>
            <a:pPr lvl="1">
              <a:lnSpc>
                <a:spcPct val="110000"/>
              </a:lnSpc>
            </a:pPr>
            <a:r>
              <a:rPr lang="en-US" sz="1300" dirty="0"/>
              <a:t>Manufacturers</a:t>
            </a:r>
          </a:p>
          <a:p>
            <a:pPr lvl="1">
              <a:lnSpc>
                <a:spcPct val="110000"/>
              </a:lnSpc>
            </a:pPr>
            <a:r>
              <a:rPr lang="en-US" sz="1300" dirty="0"/>
              <a:t>National experts on PM measurement</a:t>
            </a:r>
          </a:p>
          <a:p>
            <a:pPr lvl="1">
              <a:lnSpc>
                <a:spcPct val="110000"/>
              </a:lnSpc>
            </a:pPr>
            <a:r>
              <a:rPr lang="en-US" sz="1300" dirty="0"/>
              <a:t>National Lab (Brookhaven National Lab)</a:t>
            </a:r>
          </a:p>
          <a:p>
            <a:pPr lvl="1">
              <a:lnSpc>
                <a:spcPct val="110000"/>
              </a:lnSpc>
            </a:pPr>
            <a:r>
              <a:rPr lang="en-US" sz="1300" dirty="0"/>
              <a:t>Regulators (local, state, federal)</a:t>
            </a:r>
          </a:p>
          <a:p>
            <a:pPr lvl="1">
              <a:lnSpc>
                <a:spcPct val="110000"/>
              </a:lnSpc>
            </a:pPr>
            <a:r>
              <a:rPr lang="en-US" sz="1300" dirty="0"/>
              <a:t>State energy organization </a:t>
            </a:r>
          </a:p>
          <a:p>
            <a:pPr lvl="1">
              <a:lnSpc>
                <a:spcPct val="110000"/>
              </a:lnSpc>
            </a:pPr>
            <a:r>
              <a:rPr lang="en-US" sz="1300" dirty="0"/>
              <a:t>Testing labs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sz="1300" dirty="0"/>
          </a:p>
          <a:p>
            <a:pPr>
              <a:lnSpc>
                <a:spcPct val="110000"/>
              </a:lnSpc>
            </a:pPr>
            <a:endParaRPr lang="en-US" sz="1300" dirty="0"/>
          </a:p>
          <a:p>
            <a:pPr>
              <a:lnSpc>
                <a:spcPct val="110000"/>
              </a:lnSpc>
            </a:pPr>
            <a:endParaRPr lang="en-US" sz="1300" dirty="0"/>
          </a:p>
          <a:p>
            <a:pPr>
              <a:lnSpc>
                <a:spcPct val="110000"/>
              </a:lnSpc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703662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D79BD5-BECF-BAB8-C678-E35D34A07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IDC Cordwood Fueling Protocols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8C2447-6DA5-C5E2-8181-2396C442CC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540" r="31118" b="2"/>
          <a:stretch/>
        </p:blipFill>
        <p:spPr>
          <a:xfrm>
            <a:off x="20" y="-17929"/>
            <a:ext cx="4876780" cy="687592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74A42-EE82-DC1B-A557-85D1DACD9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</p:spPr>
        <p:txBody>
          <a:bodyPr>
            <a:normAutofit/>
          </a:bodyPr>
          <a:lstStyle/>
          <a:p>
            <a:r>
              <a:rPr lang="en-US" sz="1700"/>
              <a:t>Fuel calculator that determines the target number of fuel pieces and fuel weights based on total firebox size </a:t>
            </a:r>
          </a:p>
          <a:p>
            <a:r>
              <a:rPr lang="en-US" sz="1700"/>
              <a:t>Defines single log length</a:t>
            </a:r>
          </a:p>
          <a:p>
            <a:r>
              <a:rPr lang="en-US" sz="1700"/>
              <a:t>Requires three different fueling configurations</a:t>
            </a:r>
          </a:p>
          <a:p>
            <a:pPr lvl="1"/>
            <a:r>
              <a:rPr lang="en-US" sz="1700"/>
              <a:t>7 lb/ft</a:t>
            </a:r>
            <a:r>
              <a:rPr lang="en-US" sz="1700" baseline="30000"/>
              <a:t>3</a:t>
            </a:r>
            <a:r>
              <a:rPr lang="en-US" sz="1700"/>
              <a:t> with small pieces</a:t>
            </a:r>
          </a:p>
          <a:p>
            <a:pPr lvl="1"/>
            <a:r>
              <a:rPr lang="en-US" sz="1700"/>
              <a:t>5 lb/ft</a:t>
            </a:r>
            <a:r>
              <a:rPr lang="en-US" sz="1700" baseline="30000"/>
              <a:t>3</a:t>
            </a:r>
            <a:r>
              <a:rPr lang="en-US" sz="1700"/>
              <a:t> with large pieces</a:t>
            </a:r>
          </a:p>
          <a:p>
            <a:pPr lvl="1"/>
            <a:r>
              <a:rPr lang="en-US" sz="1700"/>
              <a:t>12 lb/ft</a:t>
            </a:r>
            <a:r>
              <a:rPr lang="en-US" sz="1700" baseline="30000"/>
              <a:t>3</a:t>
            </a:r>
            <a:r>
              <a:rPr lang="en-US" sz="1700"/>
              <a:t> with mixed pieces</a:t>
            </a:r>
          </a:p>
          <a:p>
            <a:r>
              <a:rPr lang="en-US" sz="1700"/>
              <a:t>Does not allow manufacturer or lab to use set spacing between fuels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008956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AnalogousFromRegularSeed_2SEEDS">
      <a:dk1>
        <a:srgbClr val="000000"/>
      </a:dk1>
      <a:lt1>
        <a:srgbClr val="FFFFFF"/>
      </a:lt1>
      <a:dk2>
        <a:srgbClr val="223A3D"/>
      </a:dk2>
      <a:lt2>
        <a:srgbClr val="E2E6E8"/>
      </a:lt2>
      <a:accent1>
        <a:srgbClr val="D55A17"/>
      </a:accent1>
      <a:accent2>
        <a:srgbClr val="E72935"/>
      </a:accent2>
      <a:accent3>
        <a:srgbClr val="C49F23"/>
      </a:accent3>
      <a:accent4>
        <a:srgbClr val="14B787"/>
      </a:accent4>
      <a:accent5>
        <a:srgbClr val="23B0C4"/>
      </a:accent5>
      <a:accent6>
        <a:srgbClr val="176FD5"/>
      </a:accent6>
      <a:hlink>
        <a:srgbClr val="3C8AB5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70616d2-97d1-4359-9fe0-fce270a195bc">
      <UserInfo>
        <DisplayName>Hoke, Steven W (DEC)</DisplayName>
        <AccountId>387</AccountId>
        <AccountType/>
      </UserInfo>
      <UserInfo>
        <DisplayName>Heil, Cynthia L (DEC)</DisplayName>
        <AccountId>109</AccountId>
        <AccountType/>
      </UserInfo>
    </SharedWithUsers>
    <_Source xmlns="http://schemas.microsoft.com/sharepoint/v3/fields" xsi:nil="true"/>
    <Language xmlns="http://schemas.microsoft.com/sharepoint/v3">English</Language>
    <Email xmlns="36da3351-d291-4784-ac12-c313449a254c" xsi:nil="true"/>
    <Provided_x0020_by xmlns="36da3351-d291-4784-ac12-c313449a254c" xsi:nil="true"/>
    <j747ac98061d40f0aa7bd47e1db5675d xmlns="4ffa91fb-a0ff-4ac5-b2db-65c790d184a4">
      <Terms xmlns="http://schemas.microsoft.com/office/infopath/2007/PartnerControls"/>
    </j747ac98061d40f0aa7bd47e1db5675d>
    <lcf76f155ced4ddcb4097134ff3c332f xmlns="36da3351-d291-4784-ac12-c313449a254c">
      <Terms xmlns="http://schemas.microsoft.com/office/infopath/2007/PartnerControls"/>
    </lcf76f155ced4ddcb4097134ff3c332f>
    <External_x0020_Contributor xmlns="4ffa91fb-a0ff-4ac5-b2db-65c790d184a4" xsi:nil="true"/>
    <KpiDescription xmlns="http://schemas.microsoft.com/sharepoint/v3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2023-04-12T13:31:48+00:00</Document_x0020_Creation_x0020_Date>
    <EPA_x0020_Office xmlns="4ffa91fb-a0ff-4ac5-b2db-65c790d184a4" xsi:nil="true"/>
    <e3f09c3df709400db2417a7161762d62 xmlns="770616d2-97d1-4359-9fe0-fce270a195bc">
      <Terms xmlns="http://schemas.microsoft.com/office/infopath/2007/PartnerControls"/>
    </e3f09c3df709400db2417a7161762d62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 xsi:nil="true"/>
    <URL xmlns="36da3351-d291-4784-ac12-c313449a254c">
      <Url xsi:nil="true"/>
      <Description xsi:nil="true"/>
    </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324D9731FF3C4BA934045586E15B15" ma:contentTypeVersion="22" ma:contentTypeDescription="Create a new document." ma:contentTypeScope="" ma:versionID="3ebb135eff587044889206f5d6d6f291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770616d2-97d1-4359-9fe0-fce270a195bc" xmlns:ns6="36da3351-d291-4784-ac12-c313449a254c" targetNamespace="http://schemas.microsoft.com/office/2006/metadata/properties" ma:root="true" ma:fieldsID="d68c87b5d3a1c2c1202800db5882da44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770616d2-97d1-4359-9fe0-fce270a195bc"/>
    <xsd:import namespace="36da3351-d291-4784-ac12-c313449a254c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e3f09c3df709400db2417a7161762d62" minOccurs="0"/>
                <xsd:element ref="ns6:MediaServiceMetadata" minOccurs="0"/>
                <xsd:element ref="ns6:MediaServiceFastMetadata" minOccurs="0"/>
                <xsd:element ref="ns6:Email" minOccurs="0"/>
                <xsd:element ref="ns6:Provided_x0020_by" minOccurs="0"/>
                <xsd:element ref="ns5:SharedWithUsers" minOccurs="0"/>
                <xsd:element ref="ns5:SharedWithDetails" minOccurs="0"/>
                <xsd:element ref="ns6:MediaServiceDateTaken" minOccurs="0"/>
                <xsd:element ref="ns6:URL" minOccurs="0"/>
                <xsd:element ref="ns6:MediaServiceAutoTags" minOccurs="0"/>
                <xsd:element ref="ns6:MediaServiceGenerationTime" minOccurs="0"/>
                <xsd:element ref="ns6:MediaServiceEventHashCode" minOccurs="0"/>
                <xsd:element ref="ns6:MediaServiceLocation" minOccurs="0"/>
                <xsd:element ref="ns6:MediaServiceOCR" minOccurs="0"/>
                <xsd:element ref="ns1:KpiDescription" minOccurs="0"/>
                <xsd:element ref="ns6:lcf76f155ced4ddcb4097134ff3c332f" minOccurs="0"/>
                <xsd:element ref="ns6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23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  <xsd:element name="KpiDescription" ma:index="42" nillable="true" ma:displayName="Description" ma:description="A brief description of the contents of the document." ma:internalName="Kpi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8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9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10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11" nillable="true" ma:displayName="Record" ma:default="Shared" ma:description="For documents that provide evidence of EPA decisions and actions, select &quot;Shared&quot; (open access) or &quot;Private&quot; (restricted access)." ma:format="Dropdown" ma:internalName="Record" ma:readOnly="false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15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7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8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20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22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24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5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6" nillable="true" ma:displayName="Taxonomy Catch All Column1" ma:hidden="true" ma:list="{dee5f5cb-8b20-47d0-b7e8-0594a7866d3d}" ma:internalName="TaxCatchAllLabel" ma:readOnly="true" ma:showField="CatchAllDataLabel" ma:web="770616d2-97d1-4359-9fe0-fce270a195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7" nillable="true" ma:displayName="Taxonomy Catch All Column" ma:hidden="true" ma:list="{dee5f5cb-8b20-47d0-b7e8-0594a7866d3d}" ma:internalName="TaxCatchAll" ma:showField="CatchAllData" ma:web="770616d2-97d1-4359-9fe0-fce270a195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12" nillable="true" ma:displayName="Description" ma:description="test" ma:format="Dropdown" ma:internalName="Category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9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21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0616d2-97d1-4359-9fe0-fce270a195bc" elementFormDefault="qualified">
    <xsd:import namespace="http://schemas.microsoft.com/office/2006/documentManagement/types"/>
    <xsd:import namespace="http://schemas.microsoft.com/office/infopath/2007/PartnerControls"/>
    <xsd:element name="e3f09c3df709400db2417a7161762d62" ma:index="28" nillable="true" ma:taxonomy="true" ma:internalName="e3f09c3df709400db2417a7161762d62" ma:taxonomyFieldName="EPA_x0020_Subject" ma:displayName="EPA Subject" ma:readOnly="false" ma:default="" ma:fieldId="{e3f09c3d-f709-400d-b241-7a7161762d62}" ma:taxonomyMulti="true" ma:sspId="29f62856-1543-49d4-a736-4569d363f533" ma:termSetId="7a3d4ae0-7e62-45a2-a406-c6a8a6a8ee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da3351-d291-4784-ac12-c313449a25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Email" ma:index="31" nillable="true" ma:displayName="Email" ma:format="Dropdown" ma:internalName="Email">
      <xsd:simpleType>
        <xsd:restriction base="dms:Text">
          <xsd:maxLength value="255"/>
        </xsd:restriction>
      </xsd:simpleType>
    </xsd:element>
    <xsd:element name="Provided_x0020_by" ma:index="32" nillable="true" ma:displayName="Provided by" ma:internalName="Provided_x0020_by">
      <xsd:simpleType>
        <xsd:restriction base="dms:Text">
          <xsd:maxLength value="255"/>
        </xsd:restriction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  <xsd:element name="URL" ma:index="36" nillable="true" ma:displayName="URL" ma:description="hyperlink to document" ma:format="Hyperlink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AutoTags" ma:index="37" nillable="true" ma:displayName="Tags" ma:internalName="MediaServiceAutoTags" ma:readOnly="true">
      <xsd:simpleType>
        <xsd:restriction base="dms:Text"/>
      </xsd:simpleType>
    </xsd:element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  <xsd:element name="MediaServiceOCR" ma:index="4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45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4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43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29f62856-1543-49d4-a736-4569d363f533" ContentTypeId="0x0101" PreviousValue="false"/>
</file>

<file path=customXml/itemProps1.xml><?xml version="1.0" encoding="utf-8"?>
<ds:datastoreItem xmlns:ds="http://schemas.openxmlformats.org/officeDocument/2006/customXml" ds:itemID="{0DFD2F1D-D32A-4F89-8444-AC2DC9E897A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e9801683-13b5-4471-b07d-4f526a8d92e6"/>
    <ds:schemaRef ds:uri="0cb673b8-d6ac-4340-9ad2-99b2346be9a6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A18A117-EB4A-474B-BA26-D5CA930131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908233-CA29-40C1-A21C-8BE4AF9DFB56}"/>
</file>

<file path=customXml/itemProps4.xml><?xml version="1.0" encoding="utf-8"?>
<ds:datastoreItem xmlns:ds="http://schemas.openxmlformats.org/officeDocument/2006/customXml" ds:itemID="{BF3C2353-82C3-4581-AD3B-4D90CCBC3F96}"/>
</file>

<file path=docProps/app.xml><?xml version="1.0" encoding="utf-8"?>
<Properties xmlns="http://schemas.openxmlformats.org/officeDocument/2006/extended-properties" xmlns:vt="http://schemas.openxmlformats.org/officeDocument/2006/docPropsVTypes">
  <TotalTime>4183</TotalTime>
  <Words>1121</Words>
  <Application>Microsoft Office PowerPoint</Application>
  <PresentationFormat>Widescreen</PresentationFormat>
  <Paragraphs>154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Calisto MT</vt:lpstr>
      <vt:lpstr>Univers Condensed</vt:lpstr>
      <vt:lpstr>ChronicleVTI</vt:lpstr>
      <vt:lpstr>Office Theme</vt:lpstr>
      <vt:lpstr>residential wood heaters</vt:lpstr>
      <vt:lpstr>Why focus on test methods?</vt:lpstr>
      <vt:lpstr>issues existing test methods</vt:lpstr>
      <vt:lpstr>Example M28 instructions</vt:lpstr>
      <vt:lpstr>PowerPoint Presentation</vt:lpstr>
      <vt:lpstr>PowerPoint Presentation</vt:lpstr>
      <vt:lpstr>ASTM 3053-based Testing: Impact of Changing Fueling Instructions</vt:lpstr>
      <vt:lpstr>Development of IDC Protocols</vt:lpstr>
      <vt:lpstr>IDC Cordwood Fueling Protocols</vt:lpstr>
      <vt:lpstr>WHY we think IDC provides better indicator of field performance</vt:lpstr>
      <vt:lpstr>EPA EAST Coast Testing</vt:lpstr>
      <vt:lpstr>Air Toxics Testing</vt:lpstr>
      <vt:lpstr>IG Report Findings</vt:lpstr>
      <vt:lpstr> Outcomes from EPA’s IG Report </vt:lpstr>
      <vt:lpstr>EPA certification Emissions – ASTM 3053-based not repeatable or reliable </vt:lpstr>
      <vt:lpstr>epa certification Efficiency – ASTM 3053-based not repeatable or reliable</vt:lpstr>
      <vt:lpstr>Long term goals</vt:lpstr>
      <vt:lpstr>Options to bridge gap over next 10 years</vt:lpstr>
      <vt:lpstr>Independent Testing with IDC vs. EPA Certification</vt:lpstr>
      <vt:lpstr>Independent assessment of residential wood heaters</vt:lpstr>
      <vt:lpstr>Thank you for your time!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 Force Meeting</dc:title>
  <dc:creator>LJRR</dc:creator>
  <cp:lastModifiedBy>Czarnecki, Nick P (DEC)</cp:lastModifiedBy>
  <cp:revision>9</cp:revision>
  <dcterms:created xsi:type="dcterms:W3CDTF">2021-09-24T17:21:16Z</dcterms:created>
  <dcterms:modified xsi:type="dcterms:W3CDTF">2023-04-06T20:18:09Z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0x01010039324D9731FF3C4BA934045586E15B15</vt:lpwstr>
  </property>
  <property fmtid="{D5CDD505-2E9C-101B-9397-08002B2CF9AE}" pid="3" name="xd_Signature">
    <vt:bool>false</vt:bool>
  </property>
  <property fmtid="{D5CDD505-2E9C-101B-9397-08002B2CF9AE}" pid="4" name="SharedWithUsers">
    <vt:lpwstr>387;#Hoke, Steven W (DEC);#109;#Heil, Cynthia L (DEC)</vt:lpwstr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